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Owen" userId="6203f9cf-b342-422c-934b-0e31a887b3b5" providerId="ADAL" clId="{D9F93C58-8027-42B1-9CCE-501A4E64AE45}"/>
    <pc:docChg chg="modSld">
      <pc:chgData name="Kim Owen" userId="6203f9cf-b342-422c-934b-0e31a887b3b5" providerId="ADAL" clId="{D9F93C58-8027-42B1-9CCE-501A4E64AE45}" dt="2023-10-30T17:45:33.149" v="32" actId="1035"/>
      <pc:docMkLst>
        <pc:docMk/>
      </pc:docMkLst>
      <pc:sldChg chg="modSp mod">
        <pc:chgData name="Kim Owen" userId="6203f9cf-b342-422c-934b-0e31a887b3b5" providerId="ADAL" clId="{D9F93C58-8027-42B1-9CCE-501A4E64AE45}" dt="2023-10-30T13:55:05.902" v="26" actId="20577"/>
        <pc:sldMkLst>
          <pc:docMk/>
          <pc:sldMk cId="0" sldId="263"/>
        </pc:sldMkLst>
        <pc:spChg chg="mod">
          <ac:chgData name="Kim Owen" userId="6203f9cf-b342-422c-934b-0e31a887b3b5" providerId="ADAL" clId="{D9F93C58-8027-42B1-9CCE-501A4E64AE45}" dt="2023-10-30T13:55:05.902" v="26" actId="20577"/>
          <ac:spMkLst>
            <pc:docMk/>
            <pc:sldMk cId="0" sldId="263"/>
            <ac:spMk id="20482" creationId="{00000000-0000-0000-0000-000000000000}"/>
          </ac:spMkLst>
        </pc:spChg>
      </pc:sldChg>
      <pc:sldChg chg="modSp mod">
        <pc:chgData name="Kim Owen" userId="6203f9cf-b342-422c-934b-0e31a887b3b5" providerId="ADAL" clId="{D9F93C58-8027-42B1-9CCE-501A4E64AE45}" dt="2023-10-30T17:45:33.149" v="32" actId="1035"/>
        <pc:sldMkLst>
          <pc:docMk/>
          <pc:sldMk cId="0" sldId="267"/>
        </pc:sldMkLst>
        <pc:picChg chg="mod">
          <ac:chgData name="Kim Owen" userId="6203f9cf-b342-422c-934b-0e31a887b3b5" providerId="ADAL" clId="{D9F93C58-8027-42B1-9CCE-501A4E64AE45}" dt="2023-10-30T17:45:33.149" v="32" actId="1035"/>
          <ac:picMkLst>
            <pc:docMk/>
            <pc:sldMk cId="0" sldId="267"/>
            <ac:picMk id="24582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19.15493" units="1/cm"/>
          <inkml:channelProperty channel="Y" name="resolution" value="19.2" units="1/cm"/>
        </inkml:channelProperties>
      </inkml:inkSource>
      <inkml:timestamp xml:id="ts0" timeString="2020-10-26T17:58:43.84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0,'0'25,"0"0,0 0,0 0,0 0,0 0,0-1,0 1,0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6798-8127-4BBF-B73B-31906D097464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2444-23E4-4A53-9D61-181E5F635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AE0C-DF65-4462-BEF2-00ADE9A4E0CE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BDB5-2E1C-43DB-9E02-2ACC0C43F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6826-A887-43BD-B4BA-73EAD5A14070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01ED-D0FD-43A7-98A8-B88D0B62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0021-BE98-4510-AC90-9C8CA12A6282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3135-175E-480B-A086-9B0C7FCC3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8666-07A5-4339-8134-1E893E8E2ACB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6D63-641D-4835-B465-7088881F9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6B47-0BC7-4682-A87E-30FF242A88B1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EB6D-6B49-4E65-9E48-527B4060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CA6B-4F97-46AD-8D2B-38A9882ADA3E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7FA3-27E6-420B-8019-655A60B91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9528-CE37-4513-ABB1-3770FE21B976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0A51-4EE9-4276-B274-BBDF774BA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2ECB-EF13-487B-82FF-BDCF94215362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7AAE-5A26-401C-AD4E-84199ECF9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3BE-EE2F-4C2A-8B22-69BAC6E9A712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EAED-6876-40AE-A639-DE9C1D26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1320-48D7-4727-A49E-3C86C2DBAF0E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7FD8-FA68-40B9-9DBC-230968ABA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CF44D-BDA3-43FE-ADDA-56D7D89C602D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BDA15-5ED9-4AA7-8129-BF7E59167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Fat Daddy Additions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4" descr="scooby-doo-shagg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473575"/>
            <a:ext cx="47736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marvin-martian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152775"/>
            <a:ext cx="15240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Formulas and names of common metal ions with more than one ionic charge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/>
              <a:t>Au</a:t>
            </a:r>
            <a:r>
              <a:rPr lang="en-US" sz="4400" baseline="30000"/>
              <a:t>+2</a:t>
            </a:r>
            <a:r>
              <a:rPr lang="en-US" sz="4400"/>
              <a:t>    Gold II     Auric</a:t>
            </a:r>
          </a:p>
          <a:p>
            <a:pPr eaLnBrk="1" hangingPunct="1"/>
            <a:r>
              <a:rPr lang="en-US" sz="4400"/>
              <a:t>Au</a:t>
            </a:r>
            <a:r>
              <a:rPr lang="en-US" sz="4400" baseline="30000"/>
              <a:t>+1</a:t>
            </a:r>
            <a:r>
              <a:rPr lang="en-US" sz="4400"/>
              <a:t>    Gold I    Aurous</a:t>
            </a:r>
          </a:p>
          <a:p>
            <a:pPr eaLnBrk="1" hangingPunct="1"/>
            <a:r>
              <a:rPr lang="en-US" sz="4400"/>
              <a:t>Sn </a:t>
            </a:r>
            <a:r>
              <a:rPr lang="en-US" sz="4400" baseline="30000"/>
              <a:t>+4</a:t>
            </a:r>
            <a:r>
              <a:rPr lang="en-US" sz="4400"/>
              <a:t>   Tin IV    stannic</a:t>
            </a:r>
          </a:p>
          <a:p>
            <a:pPr eaLnBrk="1" hangingPunct="1"/>
            <a:r>
              <a:rPr lang="en-US" sz="4400"/>
              <a:t>Sn</a:t>
            </a:r>
            <a:r>
              <a:rPr lang="en-US" sz="4400" baseline="30000"/>
              <a:t>+2</a:t>
            </a:r>
            <a:r>
              <a:rPr lang="en-US" sz="4400"/>
              <a:t>    Tin II     stannous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Additional naming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CoSO</a:t>
            </a:r>
            <a:r>
              <a:rPr lang="en-US" sz="3600" baseline="-25000"/>
              <a:t>4</a:t>
            </a:r>
            <a:r>
              <a:rPr lang="en-US" sz="3600"/>
              <a:t> * 6H2O      cobalt  II sulfate hexahydrate</a:t>
            </a:r>
          </a:p>
          <a:p>
            <a:pPr eaLnBrk="1" hangingPunct="1"/>
            <a:endParaRPr lang="en-US" sz="3600"/>
          </a:p>
          <a:p>
            <a:pPr eaLnBrk="1" hangingPunct="1"/>
            <a:r>
              <a:rPr lang="en-US" sz="3600"/>
              <a:t>Fe</a:t>
            </a:r>
            <a:r>
              <a:rPr lang="en-US" sz="3600" baseline="-25000"/>
              <a:t>3</a:t>
            </a:r>
            <a:r>
              <a:rPr lang="en-US" sz="3600"/>
              <a:t>[Fe(CN)</a:t>
            </a:r>
            <a:r>
              <a:rPr lang="en-US" sz="3600" baseline="-25000"/>
              <a:t>6</a:t>
            </a:r>
            <a:r>
              <a:rPr lang="en-US" sz="3600"/>
              <a:t>]</a:t>
            </a:r>
            <a:r>
              <a:rPr lang="en-US" sz="3600" baseline="-25000"/>
              <a:t>2</a:t>
            </a:r>
            <a:r>
              <a:rPr lang="en-US" sz="3600"/>
              <a:t>    iron II ferricyanide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523" y="636999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71063" y="5199063"/>
              <a:ext cx="1587" cy="100012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3300" y="5181243"/>
                <a:ext cx="153939" cy="1349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/>
              <a:t>Acids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Te   </a:t>
            </a:r>
            <a:r>
              <a:rPr lang="en-US" dirty="0" err="1"/>
              <a:t>hydrotelluric</a:t>
            </a:r>
            <a:r>
              <a:rPr lang="en-US" dirty="0"/>
              <a:t> acid                            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  carbonic acid</a:t>
            </a:r>
          </a:p>
          <a:p>
            <a:pPr eaLnBrk="1" hangingPunct="1"/>
            <a:r>
              <a:rPr lang="en-US" dirty="0"/>
              <a:t>HIO</a:t>
            </a:r>
            <a:r>
              <a:rPr lang="en-US" baseline="-25000" dirty="0"/>
              <a:t>3</a:t>
            </a:r>
            <a:r>
              <a:rPr lang="en-US" dirty="0"/>
              <a:t>        Iodic acid                                       HFO</a:t>
            </a:r>
            <a:r>
              <a:rPr lang="en-US" baseline="-25000" dirty="0"/>
              <a:t>2</a:t>
            </a:r>
            <a:r>
              <a:rPr lang="en-US" dirty="0"/>
              <a:t>       </a:t>
            </a:r>
            <a:r>
              <a:rPr lang="en-US" dirty="0" err="1"/>
              <a:t>fluorous</a:t>
            </a:r>
            <a:r>
              <a:rPr lang="en-US" dirty="0"/>
              <a:t> acid</a:t>
            </a:r>
          </a:p>
          <a:p>
            <a:pPr eaLnBrk="1" hangingPunct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SeO</a:t>
            </a:r>
            <a:r>
              <a:rPr lang="en-US" baseline="-25000" dirty="0"/>
              <a:t>4</a:t>
            </a:r>
            <a:r>
              <a:rPr lang="en-US" dirty="0"/>
              <a:t>   Selenic acid                                   </a:t>
            </a:r>
            <a:r>
              <a:rPr lang="en-US" dirty="0" err="1"/>
              <a:t>HClO</a:t>
            </a:r>
            <a:r>
              <a:rPr lang="en-US" dirty="0"/>
              <a:t>        hypochlorous acid</a:t>
            </a:r>
          </a:p>
          <a:p>
            <a:pPr eaLnBrk="1" hangingPunct="1"/>
            <a:r>
              <a:rPr lang="en-US" dirty="0"/>
              <a:t>HBrO</a:t>
            </a:r>
            <a:r>
              <a:rPr lang="en-US" baseline="-25000" dirty="0"/>
              <a:t>3</a:t>
            </a:r>
            <a:r>
              <a:rPr lang="en-US" dirty="0"/>
              <a:t>     bromic acid                                    HIO</a:t>
            </a:r>
            <a:r>
              <a:rPr lang="en-US" baseline="-25000" dirty="0"/>
              <a:t>2</a:t>
            </a:r>
            <a:r>
              <a:rPr lang="en-US" dirty="0"/>
              <a:t>        Iodous acid</a:t>
            </a:r>
          </a:p>
          <a:p>
            <a:pPr eaLnBrk="1" hangingPunct="1"/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     Nitric acid                                       HBrO</a:t>
            </a:r>
            <a:r>
              <a:rPr lang="en-US" baseline="-25000" dirty="0"/>
              <a:t>4</a:t>
            </a:r>
            <a:r>
              <a:rPr lang="en-US" dirty="0"/>
              <a:t>      </a:t>
            </a:r>
            <a:r>
              <a:rPr lang="en-US" dirty="0" err="1"/>
              <a:t>perbromic</a:t>
            </a:r>
            <a:r>
              <a:rPr lang="en-US" dirty="0"/>
              <a:t> acid</a:t>
            </a:r>
          </a:p>
          <a:p>
            <a:pPr eaLnBrk="1" hangingPunct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    sulfuric acid</a:t>
            </a:r>
          </a:p>
          <a:p>
            <a:pPr eaLnBrk="1" hangingPunct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     oxalic acid</a:t>
            </a:r>
          </a:p>
          <a:p>
            <a:pPr eaLnBrk="1" hangingPunct="1"/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         Phosphoric acid  </a:t>
            </a:r>
          </a:p>
          <a:p>
            <a:pPr eaLnBrk="1" hangingPunct="1"/>
            <a:endParaRPr lang="en-US" dirty="0"/>
          </a:p>
        </p:txBody>
      </p:sp>
      <p:pic>
        <p:nvPicPr>
          <p:cNvPr id="14339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150" y="4000500"/>
            <a:ext cx="3905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Diatomic Pairing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Hydrogen (H</a:t>
            </a:r>
            <a:r>
              <a:rPr lang="en-US" altLang="en-US" sz="5400" baseline="-25000"/>
              <a:t>2</a:t>
            </a:r>
            <a:r>
              <a:rPr lang="en-US" altLang="en-US" sz="5400"/>
              <a:t>)    Nitrogen (N</a:t>
            </a:r>
            <a:r>
              <a:rPr lang="en-US" altLang="en-US" sz="5400" baseline="-25000"/>
              <a:t>2</a:t>
            </a:r>
            <a:r>
              <a:rPr lang="en-US" altLang="en-US" sz="5400"/>
              <a:t>)</a:t>
            </a:r>
            <a:br>
              <a:rPr lang="en-US" altLang="en-US" sz="5400"/>
            </a:br>
            <a:r>
              <a:rPr lang="en-US" altLang="en-US" sz="5400"/>
              <a:t>Oxygen (O</a:t>
            </a:r>
            <a:r>
              <a:rPr lang="en-US" altLang="en-US" sz="5400" baseline="-25000"/>
              <a:t>2</a:t>
            </a:r>
            <a:r>
              <a:rPr lang="en-US" altLang="en-US" sz="5400"/>
              <a:t>)        Fluorine (F</a:t>
            </a:r>
            <a:r>
              <a:rPr lang="en-US" altLang="en-US" sz="5400" baseline="-25000"/>
              <a:t>2</a:t>
            </a:r>
            <a:r>
              <a:rPr lang="en-US" altLang="en-US" sz="5400"/>
              <a:t>)</a:t>
            </a:r>
            <a:br>
              <a:rPr lang="en-US" altLang="en-US" sz="5400"/>
            </a:br>
            <a:r>
              <a:rPr lang="en-US" altLang="en-US" sz="5400"/>
              <a:t>Chlorine (Cl</a:t>
            </a:r>
            <a:r>
              <a:rPr lang="en-US" altLang="en-US" sz="5400" baseline="-25000"/>
              <a:t>2</a:t>
            </a:r>
            <a:r>
              <a:rPr lang="en-US" altLang="en-US" sz="5400"/>
              <a:t>)      Iodine (I</a:t>
            </a:r>
            <a:r>
              <a:rPr lang="en-US" altLang="en-US" sz="5400" baseline="-25000"/>
              <a:t>2</a:t>
            </a:r>
            <a:r>
              <a:rPr lang="en-US" altLang="en-US" sz="5400"/>
              <a:t>)</a:t>
            </a:r>
            <a:br>
              <a:rPr lang="en-US" altLang="en-US" sz="5400"/>
            </a:br>
            <a:r>
              <a:rPr lang="en-US" altLang="en-US" sz="5400"/>
              <a:t>Bromine (Br</a:t>
            </a:r>
            <a:r>
              <a:rPr lang="en-US" altLang="en-US" sz="5400" baseline="-25000"/>
              <a:t>2</a:t>
            </a:r>
            <a:r>
              <a:rPr lang="en-US" altLang="en-US" sz="5400"/>
              <a:t>)</a:t>
            </a:r>
          </a:p>
          <a:p>
            <a:pPr eaLnBrk="1" hangingPunct="1"/>
            <a:endParaRPr lang="en-US" sz="5400"/>
          </a:p>
        </p:txBody>
      </p:sp>
      <p:pic>
        <p:nvPicPr>
          <p:cNvPr id="15363" name="Picture 4" descr="scooby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6325" y="2419350"/>
            <a:ext cx="34956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Additional polyatomic 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/>
              <a:t>CNO</a:t>
            </a:r>
            <a:r>
              <a:rPr lang="en-US" sz="3200" b="1" baseline="30000"/>
              <a:t>-1</a:t>
            </a:r>
            <a:r>
              <a:rPr lang="en-US" sz="3200" b="1"/>
              <a:t>    cyanate                                     IO</a:t>
            </a:r>
            <a:r>
              <a:rPr lang="en-US" sz="3200" b="1" baseline="30000"/>
              <a:t>-1</a:t>
            </a:r>
            <a:r>
              <a:rPr lang="en-US" sz="3200" b="1"/>
              <a:t>         hypoiodite</a:t>
            </a:r>
          </a:p>
          <a:p>
            <a:pPr eaLnBrk="1" hangingPunct="1"/>
            <a:r>
              <a:rPr lang="en-US" sz="3200" b="1"/>
              <a:t>BrO</a:t>
            </a:r>
            <a:r>
              <a:rPr lang="en-US" sz="3200" b="1" baseline="30000"/>
              <a:t>-1</a:t>
            </a:r>
            <a:r>
              <a:rPr lang="en-US" sz="3200" b="1"/>
              <a:t>     hypobromate                            C</a:t>
            </a:r>
            <a:r>
              <a:rPr lang="en-US" sz="3200" b="1" baseline="30000"/>
              <a:t>-1</a:t>
            </a:r>
            <a:r>
              <a:rPr lang="en-US" sz="3200" b="1"/>
              <a:t>         carbide</a:t>
            </a:r>
          </a:p>
          <a:p>
            <a:pPr eaLnBrk="1" hangingPunct="1"/>
            <a:r>
              <a:rPr lang="en-US" sz="3200" b="1"/>
              <a:t>H</a:t>
            </a:r>
            <a:r>
              <a:rPr lang="en-US" sz="3200" b="1" baseline="30000"/>
              <a:t>-1</a:t>
            </a:r>
            <a:r>
              <a:rPr lang="en-US" sz="3200" b="1"/>
              <a:t>          hydride                                     BrO</a:t>
            </a:r>
            <a:r>
              <a:rPr lang="en-US" sz="3200" b="1" baseline="-25000"/>
              <a:t>2</a:t>
            </a:r>
            <a:r>
              <a:rPr lang="en-US" sz="3200" b="1" baseline="30000"/>
              <a:t>-1</a:t>
            </a:r>
            <a:r>
              <a:rPr lang="en-US" sz="3200" b="1"/>
              <a:t>    bromite                                      </a:t>
            </a:r>
          </a:p>
          <a:p>
            <a:pPr eaLnBrk="1" hangingPunct="1"/>
            <a:r>
              <a:rPr lang="en-US" sz="3200" b="1"/>
              <a:t>BrO</a:t>
            </a:r>
            <a:r>
              <a:rPr lang="en-US" sz="3200" b="1" baseline="-25000"/>
              <a:t>3</a:t>
            </a:r>
            <a:r>
              <a:rPr lang="en-US" sz="3200" b="1" baseline="30000"/>
              <a:t>-1</a:t>
            </a:r>
            <a:r>
              <a:rPr lang="en-US" sz="3200" b="1"/>
              <a:t>  bromate                                     IO</a:t>
            </a:r>
            <a:r>
              <a:rPr lang="en-US" sz="3200" b="1" baseline="-25000"/>
              <a:t>4</a:t>
            </a:r>
            <a:r>
              <a:rPr lang="en-US" sz="3200" b="1" baseline="30000"/>
              <a:t>-1 </a:t>
            </a:r>
            <a:r>
              <a:rPr lang="en-US" sz="3200" b="1"/>
              <a:t>      periodate                                 </a:t>
            </a:r>
          </a:p>
          <a:p>
            <a:pPr eaLnBrk="1" hangingPunct="1"/>
            <a:r>
              <a:rPr lang="en-US" sz="3200" b="1"/>
              <a:t>IO</a:t>
            </a:r>
            <a:r>
              <a:rPr lang="en-US" sz="3200" b="1" baseline="-25000"/>
              <a:t>3</a:t>
            </a:r>
            <a:r>
              <a:rPr lang="en-US" sz="3200" b="1" baseline="30000"/>
              <a:t>-1</a:t>
            </a:r>
            <a:r>
              <a:rPr lang="en-US" sz="3200" b="1"/>
              <a:t>       iodate                                       ClO</a:t>
            </a:r>
            <a:r>
              <a:rPr lang="en-US" sz="3200" b="1" baseline="-25000"/>
              <a:t>4</a:t>
            </a:r>
            <a:r>
              <a:rPr lang="en-US" sz="3200" b="1" baseline="30000"/>
              <a:t>-1</a:t>
            </a:r>
            <a:r>
              <a:rPr lang="en-US" sz="3200" b="1"/>
              <a:t>     perchlorate</a:t>
            </a:r>
          </a:p>
          <a:p>
            <a:pPr eaLnBrk="1" hangingPunct="1"/>
            <a:r>
              <a:rPr lang="en-US" sz="3200" b="1"/>
              <a:t>SiO</a:t>
            </a:r>
            <a:r>
              <a:rPr lang="en-US" sz="3200" b="1" baseline="-25000"/>
              <a:t>3</a:t>
            </a:r>
            <a:r>
              <a:rPr lang="en-US" sz="3200" b="1" baseline="30000"/>
              <a:t>-1</a:t>
            </a:r>
            <a:r>
              <a:rPr lang="en-US" sz="3200" b="1"/>
              <a:t>     silicate                                      MnO</a:t>
            </a:r>
            <a:r>
              <a:rPr lang="en-US" sz="3200" b="1" baseline="-25000"/>
              <a:t>4</a:t>
            </a:r>
            <a:r>
              <a:rPr lang="en-US" sz="3200" b="1" baseline="30000"/>
              <a:t>-1</a:t>
            </a:r>
            <a:r>
              <a:rPr lang="en-US" sz="3200" b="1"/>
              <a:t>   permanganate</a:t>
            </a:r>
          </a:p>
          <a:p>
            <a:pPr eaLnBrk="1" hangingPunct="1"/>
            <a:r>
              <a:rPr lang="en-US" sz="3200" b="1"/>
              <a:t>UO</a:t>
            </a:r>
            <a:r>
              <a:rPr lang="en-US" sz="3200" b="1" baseline="-25000"/>
              <a:t>4</a:t>
            </a:r>
            <a:r>
              <a:rPr lang="en-US" sz="3200" b="1" baseline="30000"/>
              <a:t>-1</a:t>
            </a:r>
            <a:r>
              <a:rPr lang="en-US" sz="3200" b="1"/>
              <a:t>      Uranate                                    ClO</a:t>
            </a:r>
            <a:r>
              <a:rPr lang="en-US" sz="3200" b="1" baseline="30000"/>
              <a:t>-1</a:t>
            </a:r>
            <a:r>
              <a:rPr lang="en-US" sz="3200" b="1"/>
              <a:t>   hypochlorite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/>
              <a:t>H</a:t>
            </a:r>
            <a:r>
              <a:rPr lang="en-US" sz="3200" b="1" baseline="-25000"/>
              <a:t>3</a:t>
            </a:r>
            <a:r>
              <a:rPr lang="en-US" sz="3200" b="1"/>
              <a:t>O</a:t>
            </a:r>
            <a:r>
              <a:rPr lang="en-US" sz="3200" b="1" baseline="30000"/>
              <a:t>+1</a:t>
            </a:r>
            <a:r>
              <a:rPr lang="en-US" sz="3200" b="1"/>
              <a:t>        hydronium                              AlO</a:t>
            </a:r>
            <a:r>
              <a:rPr lang="en-US" sz="3200" b="1" baseline="-25000"/>
              <a:t>3</a:t>
            </a:r>
            <a:r>
              <a:rPr lang="en-US" sz="3200" b="1" baseline="30000"/>
              <a:t>-3</a:t>
            </a:r>
            <a:r>
              <a:rPr lang="en-US" sz="3200" b="1"/>
              <a:t>  aluminate</a:t>
            </a:r>
          </a:p>
          <a:p>
            <a:pPr eaLnBrk="1" hangingPunct="1"/>
            <a:r>
              <a:rPr lang="en-US" sz="3200" b="1"/>
              <a:t>                                                                      BO</a:t>
            </a:r>
            <a:r>
              <a:rPr lang="en-US" sz="3200" b="1" baseline="-25000"/>
              <a:t>3</a:t>
            </a:r>
            <a:r>
              <a:rPr lang="en-US" sz="3200" b="1" baseline="30000"/>
              <a:t>-3</a:t>
            </a:r>
            <a:r>
              <a:rPr lang="en-US" sz="3200" b="1"/>
              <a:t>   borate</a:t>
            </a:r>
          </a:p>
          <a:p>
            <a:pPr eaLnBrk="1" hangingPunct="1"/>
            <a:r>
              <a:rPr lang="en-US" sz="3200" b="1"/>
              <a:t>SeO</a:t>
            </a:r>
            <a:r>
              <a:rPr lang="en-US" sz="3200" b="1" baseline="-25000"/>
              <a:t>4</a:t>
            </a:r>
            <a:r>
              <a:rPr lang="en-US" sz="3200" b="1" baseline="30000"/>
              <a:t>-2</a:t>
            </a:r>
            <a:r>
              <a:rPr lang="en-US" sz="3200" b="1"/>
              <a:t>        selenite                                   C</a:t>
            </a:r>
            <a:r>
              <a:rPr lang="en-US" sz="3200" b="1" baseline="-25000"/>
              <a:t>6</a:t>
            </a:r>
            <a:r>
              <a:rPr lang="en-US" sz="3200" b="1"/>
              <a:t>H</a:t>
            </a:r>
            <a:r>
              <a:rPr lang="en-US" sz="3200" b="1" baseline="-25000"/>
              <a:t>5</a:t>
            </a:r>
            <a:r>
              <a:rPr lang="en-US" sz="3200" b="1"/>
              <a:t>O</a:t>
            </a:r>
            <a:r>
              <a:rPr lang="en-US" sz="3200" b="1" baseline="-25000"/>
              <a:t>7</a:t>
            </a:r>
            <a:r>
              <a:rPr lang="en-US" sz="3200" b="1"/>
              <a:t> </a:t>
            </a:r>
            <a:r>
              <a:rPr lang="en-US" sz="3200" b="1" baseline="30000"/>
              <a:t>-3</a:t>
            </a:r>
            <a:r>
              <a:rPr lang="en-US" sz="3200" b="1"/>
              <a:t>   citrate    </a:t>
            </a:r>
          </a:p>
          <a:p>
            <a:pPr eaLnBrk="1" hangingPunct="1"/>
            <a:r>
              <a:rPr lang="en-US" sz="3200" b="1"/>
              <a:t>S</a:t>
            </a:r>
            <a:r>
              <a:rPr lang="en-US" sz="3200" b="1" baseline="-25000"/>
              <a:t>2</a:t>
            </a:r>
            <a:r>
              <a:rPr lang="en-US" sz="3200" b="1"/>
              <a:t>O</a:t>
            </a:r>
            <a:r>
              <a:rPr lang="en-US" sz="3200" b="1" baseline="-25000"/>
              <a:t>3</a:t>
            </a:r>
            <a:r>
              <a:rPr lang="en-US" sz="3200" b="1" baseline="30000"/>
              <a:t>-2</a:t>
            </a:r>
            <a:r>
              <a:rPr lang="en-US" sz="3200" b="1"/>
              <a:t>        thiosulfate                              AsO</a:t>
            </a:r>
            <a:r>
              <a:rPr lang="en-US" sz="3200" b="1" baseline="-25000"/>
              <a:t>4</a:t>
            </a:r>
            <a:r>
              <a:rPr lang="en-US" sz="3200" b="1" baseline="30000"/>
              <a:t>-3</a:t>
            </a:r>
            <a:r>
              <a:rPr lang="en-US" sz="3200" b="1"/>
              <a:t> arsenate </a:t>
            </a:r>
          </a:p>
          <a:p>
            <a:pPr eaLnBrk="1" hangingPunct="1"/>
            <a:r>
              <a:rPr lang="en-US" sz="3200" b="1"/>
              <a:t>MnO</a:t>
            </a:r>
            <a:r>
              <a:rPr lang="en-US" sz="3200" b="1" baseline="-25000"/>
              <a:t>4</a:t>
            </a:r>
            <a:r>
              <a:rPr lang="en-US" sz="3200" b="1" baseline="30000"/>
              <a:t>-2</a:t>
            </a:r>
            <a:r>
              <a:rPr lang="en-US" sz="3200" b="1"/>
              <a:t>      manganite                             Fe(CN</a:t>
            </a:r>
            <a:r>
              <a:rPr lang="en-US" sz="3200" b="1" baseline="-25000"/>
              <a:t>6</a:t>
            </a:r>
            <a:r>
              <a:rPr lang="en-US" sz="3200" b="1"/>
              <a:t>)</a:t>
            </a:r>
            <a:r>
              <a:rPr lang="en-US" sz="3200" b="1" baseline="-25000"/>
              <a:t>-3  </a:t>
            </a:r>
            <a:r>
              <a:rPr lang="en-US" sz="3200" b="1"/>
              <a:t>ferricyanide                                                  </a:t>
            </a:r>
          </a:p>
          <a:p>
            <a:pPr eaLnBrk="1" hangingPunct="1"/>
            <a:r>
              <a:rPr lang="en-US" sz="3200" b="1"/>
              <a:t>C</a:t>
            </a:r>
            <a:r>
              <a:rPr lang="en-US" sz="3200" b="1" baseline="-25000"/>
              <a:t>4</a:t>
            </a:r>
            <a:r>
              <a:rPr lang="en-US" sz="3200" b="1"/>
              <a:t>H</a:t>
            </a:r>
            <a:r>
              <a:rPr lang="en-US" sz="3200" b="1" baseline="-25000"/>
              <a:t>4</a:t>
            </a:r>
            <a:r>
              <a:rPr lang="en-US" sz="3200" b="1"/>
              <a:t>O</a:t>
            </a:r>
            <a:r>
              <a:rPr lang="en-US" sz="3200" b="1" baseline="-25000"/>
              <a:t>6</a:t>
            </a:r>
            <a:r>
              <a:rPr lang="en-US" sz="3200" b="1" baseline="30000"/>
              <a:t>-2</a:t>
            </a:r>
            <a:r>
              <a:rPr lang="en-US" sz="3200" b="1"/>
              <a:t>   tartrate</a:t>
            </a:r>
          </a:p>
          <a:p>
            <a:pPr eaLnBrk="1" hangingPunct="1"/>
            <a:r>
              <a:rPr lang="en-US" sz="3200" b="1"/>
              <a:t>TeO</a:t>
            </a:r>
            <a:r>
              <a:rPr lang="en-US" sz="3200" b="1" baseline="-25000"/>
              <a:t>4</a:t>
            </a:r>
            <a:r>
              <a:rPr lang="en-US" sz="3200" b="1" baseline="30000"/>
              <a:t>-2</a:t>
            </a:r>
            <a:r>
              <a:rPr lang="en-US" sz="3200" b="1"/>
              <a:t>         tellurate</a:t>
            </a:r>
          </a:p>
          <a:p>
            <a:pPr eaLnBrk="1" hangingPunct="1"/>
            <a:endParaRPr lang="en-US" sz="3200" b="1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800" b="1"/>
              <a:t>SiO</a:t>
            </a:r>
            <a:r>
              <a:rPr lang="en-US" sz="4800" b="1" baseline="-25000"/>
              <a:t>4</a:t>
            </a:r>
            <a:r>
              <a:rPr lang="en-US" sz="4800" b="1" baseline="30000"/>
              <a:t>-4</a:t>
            </a:r>
            <a:r>
              <a:rPr lang="en-US" sz="4800" b="1"/>
              <a:t>     orthosilicate</a:t>
            </a:r>
          </a:p>
          <a:p>
            <a:pPr eaLnBrk="1" hangingPunct="1"/>
            <a:r>
              <a:rPr lang="en-US" sz="4800" b="1"/>
              <a:t>P</a:t>
            </a:r>
            <a:r>
              <a:rPr lang="en-US" sz="4800" b="1" baseline="-25000"/>
              <a:t>2</a:t>
            </a:r>
            <a:r>
              <a:rPr lang="en-US" sz="4800" b="1"/>
              <a:t>O</a:t>
            </a:r>
            <a:r>
              <a:rPr lang="en-US" sz="4800" b="1" baseline="-25000"/>
              <a:t>7</a:t>
            </a:r>
            <a:r>
              <a:rPr lang="en-US" sz="4800" b="1" baseline="30000"/>
              <a:t>-4</a:t>
            </a:r>
            <a:r>
              <a:rPr lang="en-US" sz="4800" b="1"/>
              <a:t>    pyrophosphate</a:t>
            </a:r>
          </a:p>
          <a:p>
            <a:pPr eaLnBrk="1" hangingPunct="1"/>
            <a:endParaRPr lang="en-US" sz="4800" b="1"/>
          </a:p>
          <a:p>
            <a:pPr eaLnBrk="1" hangingPunct="1"/>
            <a:endParaRPr lang="en-US" sz="4800" b="1"/>
          </a:p>
          <a:p>
            <a:pPr eaLnBrk="1" hangingPunct="1"/>
            <a:r>
              <a:rPr lang="en-US" sz="4800" b="1"/>
              <a:t>P</a:t>
            </a:r>
            <a:r>
              <a:rPr lang="en-US" sz="4800" b="1" baseline="-25000"/>
              <a:t>3</a:t>
            </a:r>
            <a:r>
              <a:rPr lang="en-US" sz="4800" b="1"/>
              <a:t>O</a:t>
            </a:r>
            <a:r>
              <a:rPr lang="en-US" sz="4800" b="1" baseline="-25000"/>
              <a:t>10</a:t>
            </a:r>
            <a:r>
              <a:rPr lang="en-US" sz="4800" b="1" baseline="30000"/>
              <a:t>-5</a:t>
            </a:r>
            <a:r>
              <a:rPr lang="en-US" sz="4800" b="1"/>
              <a:t>    tripolyphosphate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Peroxides (O</a:t>
            </a:r>
            <a:r>
              <a:rPr lang="en-US" baseline="-25000"/>
              <a:t>2</a:t>
            </a:r>
            <a:r>
              <a:rPr lang="en-US" baseline="30000"/>
              <a:t>-2</a:t>
            </a:r>
            <a:r>
              <a:rPr lang="en-US"/>
              <a:t>) form only with group I &amp; II elements</a:t>
            </a:r>
          </a:p>
          <a:p>
            <a:pPr eaLnBrk="1" hangingPunct="1"/>
            <a:r>
              <a:rPr lang="en-US"/>
              <a:t>Ex  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  Na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  CaO</a:t>
            </a:r>
            <a:r>
              <a:rPr lang="en-US" baseline="-25000"/>
              <a:t>2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Superoxides (O</a:t>
            </a:r>
            <a:r>
              <a:rPr lang="en-US" baseline="-25000"/>
              <a:t>2</a:t>
            </a:r>
            <a:r>
              <a:rPr lang="en-US" baseline="30000"/>
              <a:t>1/2</a:t>
            </a:r>
            <a:r>
              <a:rPr lang="en-US"/>
              <a:t>) only forms with potassium (KO</a:t>
            </a:r>
            <a:r>
              <a:rPr lang="en-US" baseline="-25000"/>
              <a:t>2</a:t>
            </a:r>
            <a:r>
              <a:rPr lang="en-US"/>
              <a:t>) rubidium (RbO2) and cesium (CsO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Hydrogen has a +1 except when combined with metals to form hydride (H</a:t>
            </a:r>
            <a:r>
              <a:rPr lang="en-US" baseline="30000"/>
              <a:t>-1</a:t>
            </a:r>
            <a:r>
              <a:rPr lang="en-US"/>
              <a:t>)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following transitional metals </a:t>
            </a:r>
            <a:r>
              <a:rPr lang="en-US" b="1" dirty="0"/>
              <a:t>do not </a:t>
            </a:r>
            <a:r>
              <a:rPr lang="en-US" dirty="0"/>
              <a:t>exhibit variable oxidation numbers and are written </a:t>
            </a:r>
            <a:r>
              <a:rPr lang="en-US" b="1" u="sng" dirty="0"/>
              <a:t>without roman numbers</a:t>
            </a:r>
          </a:p>
          <a:p>
            <a:pPr eaLnBrk="1" hangingPunct="1"/>
            <a:endParaRPr lang="en-US" b="1" u="sng" dirty="0"/>
          </a:p>
          <a:p>
            <a:pPr eaLnBrk="1" hangingPunct="1"/>
            <a:r>
              <a:rPr lang="en-US" b="1" dirty="0"/>
              <a:t>Cadmium:  Cd </a:t>
            </a:r>
            <a:r>
              <a:rPr lang="en-US" b="1" baseline="30000" dirty="0"/>
              <a:t>+2</a:t>
            </a:r>
          </a:p>
          <a:p>
            <a:pPr eaLnBrk="1" hangingPunct="1"/>
            <a:r>
              <a:rPr lang="en-US" b="1" dirty="0"/>
              <a:t>Silver:   Ag</a:t>
            </a:r>
            <a:r>
              <a:rPr lang="en-US" b="1" baseline="30000" dirty="0"/>
              <a:t>+</a:t>
            </a:r>
          </a:p>
          <a:p>
            <a:pPr eaLnBrk="1" hangingPunct="1"/>
            <a:r>
              <a:rPr lang="en-US" b="1" dirty="0"/>
              <a:t>Zinc :   Zn</a:t>
            </a:r>
            <a:r>
              <a:rPr lang="en-US" b="1" baseline="30000" dirty="0"/>
              <a:t>+2</a:t>
            </a:r>
          </a:p>
          <a:p>
            <a:pPr eaLnBrk="1" hangingPunct="1"/>
            <a:r>
              <a:rPr lang="en-US" b="1" dirty="0"/>
              <a:t>Scandium: Sc</a:t>
            </a:r>
            <a:r>
              <a:rPr lang="en-US" b="1" baseline="30000" dirty="0"/>
              <a:t>+3</a:t>
            </a:r>
          </a:p>
          <a:p>
            <a:pPr eaLnBrk="1" hangingPunct="1"/>
            <a:endParaRPr lang="en-US" b="1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ions of gallium, germanium, and indium do not have variable oxidation numbers but are written with roman numbers:</a:t>
            </a:r>
          </a:p>
          <a:p>
            <a:pPr eaLnBrk="1" hangingPunct="1"/>
            <a:r>
              <a:rPr lang="en-US" sz="3600"/>
              <a:t>Gallium III:   Ga</a:t>
            </a:r>
            <a:r>
              <a:rPr lang="en-US" sz="3600" baseline="30000"/>
              <a:t>+3                                                     </a:t>
            </a:r>
            <a:r>
              <a:rPr lang="en-US" sz="3600"/>
              <a:t>Lead II:  Pb</a:t>
            </a:r>
            <a:r>
              <a:rPr lang="en-US" sz="3600" baseline="30000"/>
              <a:t>+2</a:t>
            </a:r>
          </a:p>
          <a:p>
            <a:pPr eaLnBrk="1" hangingPunct="1"/>
            <a:r>
              <a:rPr lang="en-US" sz="3600"/>
              <a:t>Germanium IV:   Ge</a:t>
            </a:r>
            <a:r>
              <a:rPr lang="en-US" sz="3600" baseline="30000"/>
              <a:t>+4                                         </a:t>
            </a:r>
            <a:r>
              <a:rPr lang="en-US" sz="3600"/>
              <a:t>Lead IV: Pb</a:t>
            </a:r>
            <a:r>
              <a:rPr lang="en-US" sz="3600" baseline="30000"/>
              <a:t>+4</a:t>
            </a:r>
          </a:p>
          <a:p>
            <a:pPr eaLnBrk="1" hangingPunct="1"/>
            <a:r>
              <a:rPr lang="en-US" sz="3600"/>
              <a:t>Indium III:      In</a:t>
            </a:r>
            <a:r>
              <a:rPr lang="en-US" sz="3600" baseline="30000"/>
              <a:t>+3</a:t>
            </a:r>
          </a:p>
          <a:p>
            <a:pPr eaLnBrk="1" hangingPunct="1"/>
            <a:r>
              <a:rPr lang="en-US" sz="3600"/>
              <a:t>Tin II:  Sn </a:t>
            </a:r>
            <a:r>
              <a:rPr lang="en-US" sz="3600" baseline="30000"/>
              <a:t>+2</a:t>
            </a:r>
          </a:p>
          <a:p>
            <a:pPr eaLnBrk="1" hangingPunct="1"/>
            <a:r>
              <a:rPr lang="en-US" sz="3600"/>
              <a:t>Tin IV:  Sn</a:t>
            </a:r>
            <a:r>
              <a:rPr lang="en-US" sz="3600" baseline="30000"/>
              <a:t>+4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351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Fat Daddy Additions</vt:lpstr>
      <vt:lpstr>Acids</vt:lpstr>
      <vt:lpstr>Diatomic Pairing</vt:lpstr>
      <vt:lpstr>Additional polyatomic 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Formulas and names of common metal ions with more than one ionic charge</vt:lpstr>
      <vt:lpstr>Additional naming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Daddy Additions</dc:title>
  <dc:creator>kim owen</dc:creator>
  <cp:lastModifiedBy>Kim Owen</cp:lastModifiedBy>
  <cp:revision>15</cp:revision>
  <dcterms:created xsi:type="dcterms:W3CDTF">2014-06-17T05:33:33Z</dcterms:created>
  <dcterms:modified xsi:type="dcterms:W3CDTF">2023-10-30T17:45:41Z</dcterms:modified>
</cp:coreProperties>
</file>