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257" r:id="rId4"/>
    <p:sldId id="263" r:id="rId5"/>
    <p:sldId id="262" r:id="rId6"/>
    <p:sldId id="261" r:id="rId7"/>
    <p:sldId id="260" r:id="rId8"/>
    <p:sldId id="380" r:id="rId9"/>
    <p:sldId id="381" r:id="rId10"/>
    <p:sldId id="382" r:id="rId11"/>
    <p:sldId id="383" r:id="rId12"/>
    <p:sldId id="259" r:id="rId13"/>
    <p:sldId id="293" r:id="rId14"/>
    <p:sldId id="352" r:id="rId15"/>
    <p:sldId id="351" r:id="rId16"/>
    <p:sldId id="292" r:id="rId17"/>
    <p:sldId id="299" r:id="rId18"/>
    <p:sldId id="298" r:id="rId19"/>
    <p:sldId id="384" r:id="rId20"/>
    <p:sldId id="297" r:id="rId21"/>
    <p:sldId id="296" r:id="rId22"/>
    <p:sldId id="295" r:id="rId23"/>
    <p:sldId id="294" r:id="rId24"/>
    <p:sldId id="291" r:id="rId25"/>
    <p:sldId id="344" r:id="rId26"/>
    <p:sldId id="346" r:id="rId27"/>
    <p:sldId id="345" r:id="rId28"/>
    <p:sldId id="347" r:id="rId29"/>
    <p:sldId id="348" r:id="rId30"/>
    <p:sldId id="349" r:id="rId31"/>
    <p:sldId id="350" r:id="rId32"/>
    <p:sldId id="279" r:id="rId33"/>
    <p:sldId id="305" r:id="rId34"/>
    <p:sldId id="306" r:id="rId35"/>
    <p:sldId id="307" r:id="rId36"/>
    <p:sldId id="321" r:id="rId37"/>
    <p:sldId id="324" r:id="rId38"/>
    <p:sldId id="357" r:id="rId39"/>
    <p:sldId id="358" r:id="rId40"/>
    <p:sldId id="323" r:id="rId41"/>
    <p:sldId id="322" r:id="rId42"/>
    <p:sldId id="330" r:id="rId43"/>
    <p:sldId id="329" r:id="rId44"/>
    <p:sldId id="328" r:id="rId45"/>
    <p:sldId id="327" r:id="rId46"/>
    <p:sldId id="326" r:id="rId47"/>
    <p:sldId id="325" r:id="rId48"/>
    <p:sldId id="332" r:id="rId49"/>
    <p:sldId id="331" r:id="rId50"/>
    <p:sldId id="342" r:id="rId51"/>
    <p:sldId id="365" r:id="rId52"/>
    <p:sldId id="359"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35" r:id="rId67"/>
    <p:sldId id="334" r:id="rId68"/>
    <p:sldId id="333" r:id="rId69"/>
    <p:sldId id="336" r:id="rId70"/>
    <p:sldId id="343" r:id="rId71"/>
    <p:sldId id="339" r:id="rId72"/>
    <p:sldId id="341"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280" r:id="rId88"/>
    <p:sldId id="281" r:id="rId89"/>
    <p:sldId id="282" r:id="rId90"/>
    <p:sldId id="283" r:id="rId91"/>
    <p:sldId id="284" r:id="rId92"/>
    <p:sldId id="285" r:id="rId93"/>
    <p:sldId id="286" r:id="rId94"/>
    <p:sldId id="287" r:id="rId95"/>
    <p:sldId id="288" r:id="rId96"/>
    <p:sldId id="289" r:id="rId97"/>
    <p:sldId id="290" r:id="rId98"/>
    <p:sldId id="360" r:id="rId99"/>
    <p:sldId id="361" r:id="rId100"/>
    <p:sldId id="362" r:id="rId101"/>
    <p:sldId id="363" r:id="rId102"/>
    <p:sldId id="364" r:id="rId103"/>
    <p:sldId id="353" r:id="rId104"/>
    <p:sldId id="354" r:id="rId105"/>
    <p:sldId id="356" r:id="rId106"/>
    <p:sldId id="355"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85" d="100"/>
          <a:sy n="85" d="100"/>
        </p:scale>
        <p:origin x="1218" y="3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microsoft.com/office/2016/11/relationships/changesInfo" Target="changesInfos/changesInfo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Owen" userId="6203f9cf-b342-422c-934b-0e31a887b3b5" providerId="ADAL" clId="{B81DCCDC-D388-4F38-9D8D-CD7F340F6B78}"/>
    <pc:docChg chg="modSld">
      <pc:chgData name="Kim Owen" userId="6203f9cf-b342-422c-934b-0e31a887b3b5" providerId="ADAL" clId="{B81DCCDC-D388-4F38-9D8D-CD7F340F6B78}" dt="2024-03-11T15:09:09.997" v="1" actId="1036"/>
      <pc:docMkLst>
        <pc:docMk/>
      </pc:docMkLst>
      <pc:sldChg chg="modSp mod">
        <pc:chgData name="Kim Owen" userId="6203f9cf-b342-422c-934b-0e31a887b3b5" providerId="ADAL" clId="{B81DCCDC-D388-4F38-9D8D-CD7F340F6B78}" dt="2024-03-11T15:09:09.997" v="1" actId="1036"/>
        <pc:sldMkLst>
          <pc:docMk/>
          <pc:sldMk cId="0" sldId="257"/>
        </pc:sldMkLst>
        <pc:spChg chg="mod">
          <ac:chgData name="Kim Owen" userId="6203f9cf-b342-422c-934b-0e31a887b3b5" providerId="ADAL" clId="{B81DCCDC-D388-4F38-9D8D-CD7F340F6B78}" dt="2024-03-11T15:09:09.997" v="1" actId="1036"/>
          <ac:spMkLst>
            <pc:docMk/>
            <pc:sldMk cId="0" sldId="257"/>
            <ac:spMk id="37889" creationId="{00000000-0000-0000-0000-000000000000}"/>
          </ac:spMkLst>
        </pc:spChg>
        <pc:picChg chg="mod">
          <ac:chgData name="Kim Owen" userId="6203f9cf-b342-422c-934b-0e31a887b3b5" providerId="ADAL" clId="{B81DCCDC-D388-4F38-9D8D-CD7F340F6B78}" dt="2024-03-11T15:09:07.582" v="0" actId="1036"/>
          <ac:picMkLst>
            <pc:docMk/>
            <pc:sldMk cId="0" sldId="257"/>
            <ac:picMk id="3789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F8DDB40-10D8-4F70-9946-314428EB72AA}" type="datetimeFigureOut">
              <a:rPr lang="en-US"/>
              <a:pPr>
                <a:defRPr/>
              </a:pPr>
              <a:t>3/11/2024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8E6186-EE2B-4841-814F-444271253C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9AE5E6-DD8B-43AF-9CA2-0BEB8AC31887}" type="datetimeFigureOut">
              <a:rPr lang="en-US"/>
              <a:pPr>
                <a:defRPr/>
              </a:pPr>
              <a:t>3/11/2024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22712F-0A71-4B75-B1FC-446FA5018E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E1E5D9-A045-474E-BC92-7A00E6CC1414}" type="datetimeFigureOut">
              <a:rPr lang="en-US"/>
              <a:pPr>
                <a:defRPr/>
              </a:pPr>
              <a:t>3/11/2024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A5DF5-2724-4FDF-8CD0-17CB0539EA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0" hangingPunct="0">
                <a:defRPr/>
              </a:pPr>
              <a:endParaRPr lang="en-US">
                <a:solidFill>
                  <a:srgbClr val="FFFFFF"/>
                </a:solidFill>
                <a:latin typeface="+mn-lt"/>
                <a:cs typeface="+mn-cs"/>
              </a:endParaRPr>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eaLnBrk="0" hangingPunct="0">
                <a:defRPr/>
              </a:pPr>
              <a:endParaRPr lang="en-US">
                <a:solidFill>
                  <a:srgbClr val="FFFFFF"/>
                </a:solidFill>
                <a:latin typeface="+mn-lt"/>
                <a:cs typeface="+mn-cs"/>
              </a:endParaRPr>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solidFill>
                  <a:srgbClr val="FFFFFF"/>
                </a:solidFill>
                <a:latin typeface="+mn-lt"/>
                <a:cs typeface="+mn-cs"/>
              </a:endParaRPr>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solidFill>
                  <a:srgbClr val="FFFFFF"/>
                </a:solidFill>
                <a:latin typeface="+mn-lt"/>
                <a:cs typeface="+mn-cs"/>
              </a:endParaRPr>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eaLnBrk="0" hangingPunct="0">
                  <a:defRPr/>
                </a:pPr>
                <a:endParaRPr lang="en-US">
                  <a:solidFill>
                    <a:srgbClr val="FFFFFF"/>
                  </a:solidFill>
                  <a:latin typeface="+mn-lt"/>
                  <a:cs typeface="+mn-cs"/>
                </a:endParaRPr>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eaLnBrk="0" hangingPunct="0">
                  <a:defRPr/>
                </a:pPr>
                <a:endParaRPr lang="en-US">
                  <a:solidFill>
                    <a:srgbClr val="FFFFFF"/>
                  </a:solidFill>
                  <a:latin typeface="+mn-lt"/>
                  <a:cs typeface="+mn-cs"/>
                </a:endParaRPr>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grpSp>
      </p:grpSp>
      <p:sp>
        <p:nvSpPr>
          <p:cNvPr id="720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721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fontAlgn="auto">
              <a:spcBef>
                <a:spcPts val="0"/>
              </a:spcBef>
              <a:spcAft>
                <a:spcPts val="0"/>
              </a:spcAft>
              <a:defRPr/>
            </a:lvl1pPr>
          </a:lstStyle>
          <a:p>
            <a:pPr>
              <a:defRPr/>
            </a:pPr>
            <a:fld id="{9A2E50B3-79EE-4789-AFB5-C34DA37FCDB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1ADABCB-40BE-454D-A25B-02FCC95E8C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7CF4B16-6691-4292-8183-A8D6C18006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F73E645-562B-409F-BF87-27738485FD4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F78C251D-9726-486E-A72D-320C6DDA1DE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0435150-9908-4482-9266-7E77CA9CB63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F0D02DC9-F543-4FD5-A5B1-5AD9C9D497C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66B31D8-FDEF-47A8-95BD-66C18A529A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D8DA0E-6C1D-4FA3-9939-437C70EA60D9}" type="datetimeFigureOut">
              <a:rPr lang="en-US"/>
              <a:pPr>
                <a:defRPr/>
              </a:pPr>
              <a:t>3/11/2024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49FB0-DE41-487E-9485-7EA9C1E5395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1FAB27E-363D-41B6-BA3A-EFEAC7D0CB4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751F63A-ED9F-44C3-88D4-53713E1EC40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72521EF-B8DA-43FA-8F50-7F7F2555689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11285"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128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fontAlgn="auto">
              <a:spcBef>
                <a:spcPts val="0"/>
              </a:spcBef>
              <a:spcAft>
                <a:spcPts val="0"/>
              </a:spcAft>
              <a:defRPr/>
            </a:lvl1pPr>
          </a:lstStyle>
          <a:p>
            <a:pPr>
              <a:defRPr/>
            </a:pPr>
            <a:endParaRPr lang="en-US"/>
          </a:p>
        </p:txBody>
      </p:sp>
      <p:sp>
        <p:nvSpPr>
          <p:cNvPr id="24"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25"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4C32B9F5-945C-4256-9EB3-D835B35D7F7F}"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28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utoUpdateAnimBg="0"/>
      <p:bldP spid="11286" grpId="0"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DDE7DDC-1A90-45E0-8A4D-BF5F0AB0BD24}"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2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719A3EF-4185-4CE5-8C13-A58B675A86A8}"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3"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5"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6"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36D3FC7-3218-41D9-B228-F40658633247}"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9144000" cy="6934200"/>
            <a:chOff x="0" y="0"/>
            <a:chExt cx="5760" cy="4368"/>
          </a:xfrm>
        </p:grpSpPr>
        <p:sp>
          <p:nvSpPr>
            <p:cNvPr id="8"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5"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6"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8"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9"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3"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4"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5"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7"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8"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44DE586C-97D4-4AC0-9738-2DE4B6C2A294}"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5"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6"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4"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p:txBody>
          <a:bodyPr/>
          <a:lstStyle/>
          <a:p>
            <a:r>
              <a:rPr lang="en-US"/>
              <a:t>Click to edit Master title style</a:t>
            </a:r>
          </a:p>
        </p:txBody>
      </p:sp>
      <p:sp>
        <p:nvSpPr>
          <p:cNvPr id="2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3"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4"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ED70004E-DE4E-4E24-9E51-82F9F23A0564}"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2"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3"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E13DE2BE-48BE-4ED0-854B-F854DAC35079}"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CE8956-5739-4088-A151-D36D3301258C}" type="datetimeFigureOut">
              <a:rPr lang="en-US"/>
              <a:pPr>
                <a:defRPr/>
              </a:pPr>
              <a:t>3/11/2024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8EE8D-9B42-4AB4-97C1-F2B5BF0C61E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3"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5"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6"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98DFE7C-B88C-41AB-93D3-67581986B233}"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3"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5"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6"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6DA4663-EA38-442B-8809-4435E2C2395A}"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2FFFC5E-D552-4F12-860B-1707C0F4AA74}"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2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2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B40C66E-66A2-4BC2-AE4D-55D8B8EE12CA}"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99BE57-649C-4C5A-AC68-9510CDDA46F9}" type="datetimeFigureOut">
              <a:rPr lang="en-US"/>
              <a:pPr>
                <a:defRPr/>
              </a:pPr>
              <a:t>3/11/2024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E623DB-CCA0-4162-83D4-4AE5132721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E58A5C8-DCDD-4400-9F1C-C0B04A7A390D}" type="datetimeFigureOut">
              <a:rPr lang="en-US"/>
              <a:pPr>
                <a:defRPr/>
              </a:pPr>
              <a:t>3/11/2024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1E0043-F347-4692-9F1F-D2DCCFB547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C15720-2481-4F48-B842-C0C4609B6F30}" type="datetimeFigureOut">
              <a:rPr lang="en-US"/>
              <a:pPr>
                <a:defRPr/>
              </a:pPr>
              <a:t>3/11/2024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E4B310-9184-4D1B-8407-87A424664D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49B00D-7FDB-4522-B9DD-829310928830}" type="datetimeFigureOut">
              <a:rPr lang="en-US"/>
              <a:pPr>
                <a:defRPr/>
              </a:pPr>
              <a:t>3/11/2024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BB9A0C-935C-4C20-9788-FC1969A918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FB9653-C301-4D57-B68E-9DD7E25AF806}" type="datetimeFigureOut">
              <a:rPr lang="en-US"/>
              <a:pPr>
                <a:defRPr/>
              </a:pPr>
              <a:t>3/11/2024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23EF8E-C2E2-47D1-9569-2D3A4C298D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56D0E5-4813-4084-96CC-EC3EDA916E0B}" type="datetimeFigureOut">
              <a:rPr lang="en-US"/>
              <a:pPr>
                <a:defRPr/>
              </a:pPr>
              <a:t>3/11/2024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58F14C-BB34-4516-9FBF-956A24D565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A6EA44-CC6D-47DD-A4EB-EB0EFD9EE5BD}" type="datetimeFigureOut">
              <a:rPr lang="en-US"/>
              <a:pPr>
                <a:defRPr/>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C0A819-B60A-49D4-A48B-CCDAAF19DB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0825" cy="6851650"/>
            <a:chOff x="0" y="0"/>
            <a:chExt cx="5758" cy="4316"/>
          </a:xfrm>
        </p:grpSpPr>
        <p:sp>
          <p:nvSpPr>
            <p:cNvPr id="6147"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48"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49"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50"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0" hangingPunct="0">
                <a:defRPr/>
              </a:pPr>
              <a:endParaRPr lang="en-US">
                <a:solidFill>
                  <a:srgbClr val="FFFFFF"/>
                </a:solidFill>
                <a:latin typeface="+mn-lt"/>
                <a:cs typeface="+mn-cs"/>
              </a:endParaRPr>
            </a:p>
          </p:txBody>
        </p:sp>
        <p:sp>
          <p:nvSpPr>
            <p:cNvPr id="6151"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52"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53"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54"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55"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56"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eaLnBrk="0" hangingPunct="0">
                <a:defRPr/>
              </a:pPr>
              <a:endParaRPr lang="en-US">
                <a:solidFill>
                  <a:srgbClr val="FFFFFF"/>
                </a:solidFill>
                <a:latin typeface="+mn-lt"/>
                <a:cs typeface="+mn-cs"/>
              </a:endParaRPr>
            </a:p>
          </p:txBody>
        </p:sp>
        <p:sp>
          <p:nvSpPr>
            <p:cNvPr id="6157"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solidFill>
                  <a:srgbClr val="FFFFFF"/>
                </a:solidFill>
                <a:latin typeface="+mn-lt"/>
                <a:cs typeface="+mn-cs"/>
              </a:endParaRPr>
            </a:p>
          </p:txBody>
        </p:sp>
        <p:sp>
          <p:nvSpPr>
            <p:cNvPr id="6158"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solidFill>
                  <a:srgbClr val="FFFFFF"/>
                </a:solidFill>
                <a:latin typeface="+mn-lt"/>
                <a:cs typeface="+mn-cs"/>
              </a:endParaRPr>
            </a:p>
          </p:txBody>
        </p:sp>
        <p:grpSp>
          <p:nvGrpSpPr>
            <p:cNvPr id="13332" name="Group 15"/>
            <p:cNvGrpSpPr>
              <a:grpSpLocks/>
            </p:cNvGrpSpPr>
            <p:nvPr/>
          </p:nvGrpSpPr>
          <p:grpSpPr bwMode="auto">
            <a:xfrm>
              <a:off x="192" y="2284"/>
              <a:ext cx="1254" cy="923"/>
              <a:chOff x="192" y="2284"/>
              <a:chExt cx="1254" cy="923"/>
            </a:xfrm>
          </p:grpSpPr>
          <p:sp>
            <p:nvSpPr>
              <p:cNvPr id="6160"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eaLnBrk="0" hangingPunct="0">
                  <a:defRPr/>
                </a:pPr>
                <a:endParaRPr lang="en-US">
                  <a:solidFill>
                    <a:srgbClr val="FFFFFF"/>
                  </a:solidFill>
                  <a:latin typeface="+mn-lt"/>
                  <a:cs typeface="+mn-cs"/>
                </a:endParaRPr>
              </a:p>
            </p:txBody>
          </p:sp>
          <p:sp>
            <p:nvSpPr>
              <p:cNvPr id="6161"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62"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eaLnBrk="0" hangingPunct="0">
                  <a:defRPr/>
                </a:pPr>
                <a:endParaRPr lang="en-US">
                  <a:solidFill>
                    <a:srgbClr val="FFFFFF"/>
                  </a:solidFill>
                  <a:latin typeface="+mn-lt"/>
                  <a:cs typeface="+mn-cs"/>
                </a:endParaRPr>
              </a:p>
            </p:txBody>
          </p:sp>
          <p:sp>
            <p:nvSpPr>
              <p:cNvPr id="6163"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64"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65"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66"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67"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68"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69"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0"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1"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2"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3"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4"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5"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6"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7"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8"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79"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180"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6181"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6182"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6183"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sp>
            <p:nvSpPr>
              <p:cNvPr id="6184"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eaLnBrk="0" hangingPunct="0">
                  <a:defRPr/>
                </a:pPr>
                <a:endParaRPr lang="en-US">
                  <a:solidFill>
                    <a:srgbClr val="FFFFFF"/>
                  </a:solidFill>
                  <a:latin typeface="+mn-lt"/>
                  <a:cs typeface="+mn-cs"/>
                </a:endParaRPr>
              </a:p>
            </p:txBody>
          </p:sp>
        </p:grpSp>
      </p:grpSp>
      <p:sp>
        <p:nvSpPr>
          <p:cNvPr id="6185"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86"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87"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6188"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6189"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cs typeface="+mn-cs"/>
              </a:defRPr>
            </a:lvl1pPr>
          </a:lstStyle>
          <a:p>
            <a:pPr>
              <a:defRPr/>
            </a:pPr>
            <a:fld id="{95A9269A-27CA-4BF0-8B51-8F49673AC44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934200"/>
            <a:chOff x="0" y="0"/>
            <a:chExt cx="5760" cy="4368"/>
          </a:xfrm>
        </p:grpSpPr>
        <p:sp>
          <p:nvSpPr>
            <p:cNvPr id="1024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4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4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4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4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4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4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025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0" hangingPunct="0">
                <a:defRPr/>
              </a:pPr>
              <a:endParaRPr lang="en-US">
                <a:solidFill>
                  <a:srgbClr val="000000"/>
                </a:solidFill>
                <a:latin typeface="+mn-lt"/>
                <a:cs typeface="+mn-cs"/>
              </a:endParaRPr>
            </a:p>
          </p:txBody>
        </p:sp>
        <p:sp>
          <p:nvSpPr>
            <p:cNvPr id="1025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5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a:solidFill>
                  <a:srgbClr val="000000"/>
                </a:solidFill>
                <a:latin typeface="+mn-lt"/>
                <a:cs typeface="+mn-cs"/>
              </a:endParaRPr>
            </a:p>
          </p:txBody>
        </p:sp>
        <p:sp>
          <p:nvSpPr>
            <p:cNvPr id="1026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solidFill>
                  <a:srgbClr val="000000"/>
                </a:solidFill>
                <a:latin typeface="+mn-lt"/>
                <a:cs typeface="+mn-cs"/>
              </a:endParaRPr>
            </a:p>
          </p:txBody>
        </p:sp>
      </p:grpSp>
      <p:sp>
        <p:nvSpPr>
          <p:cNvPr id="1026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6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6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ffectLst>
                  <a:outerShdw blurRad="38100" dist="38100" dir="2700000" algn="tl">
                    <a:srgbClr val="FFFFFF"/>
                  </a:outerShdw>
                </a:effectLst>
                <a:latin typeface="+mn-lt"/>
                <a:cs typeface="+mn-cs"/>
              </a:defRPr>
            </a:lvl1pPr>
          </a:lstStyle>
          <a:p>
            <a:pPr>
              <a:defRPr/>
            </a:pPr>
            <a:endParaRPr lang="en-US"/>
          </a:p>
        </p:txBody>
      </p:sp>
      <p:sp>
        <p:nvSpPr>
          <p:cNvPr id="1026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ffectLst>
                  <a:outerShdw blurRad="38100" dist="38100" dir="2700000" algn="tl">
                    <a:srgbClr val="FFFFFF"/>
                  </a:outerShdw>
                </a:effectLst>
                <a:latin typeface="+mn-lt"/>
                <a:cs typeface="+mn-cs"/>
              </a:defRPr>
            </a:lvl1pPr>
          </a:lstStyle>
          <a:p>
            <a:pPr>
              <a:defRPr/>
            </a:pPr>
            <a:endParaRPr lang="en-US"/>
          </a:p>
        </p:txBody>
      </p:sp>
      <p:sp>
        <p:nvSpPr>
          <p:cNvPr id="1026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ffectLst>
                  <a:outerShdw blurRad="38100" dist="38100" dir="2700000" algn="tl">
                    <a:srgbClr val="FFFFFF"/>
                  </a:outerShdw>
                </a:effectLst>
                <a:latin typeface="+mn-lt"/>
                <a:cs typeface="+mn-cs"/>
              </a:defRPr>
            </a:lvl1pPr>
          </a:lstStyle>
          <a:p>
            <a:pPr>
              <a:defRPr/>
            </a:pPr>
            <a:fld id="{F969A211-99D6-4C62-8AD7-A432B0D3BE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1"/>
                                        </p:tgtEl>
                                        <p:attrNameLst>
                                          <p:attrName>style.visibility</p:attrName>
                                        </p:attrNameLst>
                                      </p:cBhvr>
                                      <p:to>
                                        <p:strVal val="visible"/>
                                      </p:to>
                                    </p:set>
                                    <p:animEffect transition="in" filter="fade">
                                      <p:cBhvr>
                                        <p:cTn id="7" dur="2000"/>
                                        <p:tgtEl>
                                          <p:spTgt spid="10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62"/>
                                        </p:tgtEl>
                                        <p:attrNameLst>
                                          <p:attrName>style.visibility</p:attrName>
                                        </p:attrNameLst>
                                      </p:cBhvr>
                                      <p:to>
                                        <p:strVal val="visible"/>
                                      </p:to>
                                    </p:set>
                                    <p:animEffect transition="in" filter="fade">
                                      <p:cBhvr>
                                        <p:cTn id="10" dur="2000"/>
                                        <p:tgtEl>
                                          <p:spTgt spid="1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1" grpId="0"/>
      <p:bldP spid="10262" grpId="0">
        <p:tmplLst>
          <p:tmpl>
            <p:tnLst>
              <p:par>
                <p:cTn presetID="10" presetClass="entr" presetSubtype="0" fill="hold" nodeType="withEffect">
                  <p:stCondLst>
                    <p:cond delay="0"/>
                  </p:stCondLst>
                  <p:childTnLst>
                    <p:set>
                      <p:cBhvr>
                        <p:cTn dur="1" fill="hold">
                          <p:stCondLst>
                            <p:cond delay="0"/>
                          </p:stCondLst>
                        </p:cTn>
                        <p:tgtEl>
                          <p:spTgt spid="10262"/>
                        </p:tgtEl>
                        <p:attrNameLst>
                          <p:attrName>style.visibility</p:attrName>
                        </p:attrNameLst>
                      </p:cBhvr>
                      <p:to>
                        <p:strVal val="visible"/>
                      </p:to>
                    </p:set>
                    <p:animEffect transition="in" filter="fade">
                      <p:cBhvr>
                        <p:cTn dur="2000"/>
                        <p:tgtEl>
                          <p:spTgt spid="10262"/>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deathonline.net/decomposition/resources/glossary.htm" TargetMode="Externa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hyperlink" Target="http://assets.slate.wvu.edu/resources/104/1188323677.JPG" TargetMode="External"/><Relationship Id="rId2" Type="http://schemas.openxmlformats.org/officeDocument/2006/relationships/image" Target="../media/image35.jpeg"/><Relationship Id="rId1" Type="http://schemas.openxmlformats.org/officeDocument/2006/relationships/slideLayout" Target="../slideLayouts/slideLayout2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9.xml.rels><?xml version="1.0" encoding="UTF-8" standalone="yes"?>
<Relationships xmlns="http://schemas.openxmlformats.org/package/2006/relationships"><Relationship Id="rId2" Type="http://schemas.openxmlformats.org/officeDocument/2006/relationships/hyperlink" Target="http://www.forensicentomology.com/rts.htm"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deathonline.net/decomposition/decomposition/black_putrefaction_a.htm" TargetMode="Externa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ctrTitle"/>
          </p:nvPr>
        </p:nvSpPr>
        <p:spPr>
          <a:xfrm>
            <a:off x="685800" y="2187575"/>
            <a:ext cx="7772400" cy="1470025"/>
          </a:xfrm>
        </p:spPr>
        <p:txBody>
          <a:bodyPr/>
          <a:lstStyle/>
          <a:p>
            <a:pPr eaLnBrk="1" hangingPunct="1"/>
            <a:r>
              <a:rPr lang="en-US" b="1" u="sng"/>
              <a:t>Unit 4: Forensic GEOLOGY </a:t>
            </a:r>
            <a:endParaRPr lang="en-US"/>
          </a:p>
        </p:txBody>
      </p:sp>
      <p:sp>
        <p:nvSpPr>
          <p:cNvPr id="5" name="Subtitle 4"/>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37891" name="Picture 5" descr="logo3"/>
          <p:cNvPicPr>
            <a:picLocks noChangeAspect="1" noChangeArrowheads="1"/>
          </p:cNvPicPr>
          <p:nvPr/>
        </p:nvPicPr>
        <p:blipFill>
          <a:blip r:embed="rId2"/>
          <a:srcRect/>
          <a:stretch>
            <a:fillRect/>
          </a:stretch>
        </p:blipFill>
        <p:spPr bwMode="auto">
          <a:xfrm>
            <a:off x="152400" y="3690937"/>
            <a:ext cx="5638800" cy="2481263"/>
          </a:xfrm>
          <a:prstGeom prst="rect">
            <a:avLst/>
          </a:prstGeom>
          <a:noFill/>
          <a:ln w="9525">
            <a:noFill/>
            <a:miter lim="800000"/>
            <a:headEnd/>
            <a:tailEnd/>
          </a:ln>
        </p:spPr>
      </p:pic>
      <p:pic>
        <p:nvPicPr>
          <p:cNvPr id="37892" name="Picture 8" descr="pf-image"/>
          <p:cNvPicPr>
            <a:picLocks noChangeAspect="1" noChangeArrowheads="1"/>
          </p:cNvPicPr>
          <p:nvPr/>
        </p:nvPicPr>
        <p:blipFill>
          <a:blip r:embed="rId3"/>
          <a:srcRect/>
          <a:stretch>
            <a:fillRect/>
          </a:stretch>
        </p:blipFill>
        <p:spPr bwMode="auto">
          <a:xfrm>
            <a:off x="5943600" y="3505200"/>
            <a:ext cx="2581275" cy="24574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u="sng" dirty="0"/>
              <a:t>SOIL ANALYSIS:</a:t>
            </a:r>
            <a:br>
              <a:rPr lang="en-US" dirty="0"/>
            </a:b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a:t>While thousands of different minerals occur in the earth's crust, only about 40 common minerals are normally found in forensic investi­gations. </a:t>
            </a:r>
            <a:endParaRPr lang="en-US" dirty="0"/>
          </a:p>
          <a:p>
            <a:pPr eaLnBrk="1" fontAlgn="auto" hangingPunct="1">
              <a:spcAft>
                <a:spcPts val="0"/>
              </a:spcAft>
              <a:buFont typeface="Arial" pitchFamily="34" charset="0"/>
              <a:buChar char="•"/>
              <a:defRPr/>
            </a:pPr>
            <a:r>
              <a:rPr lang="en-US" b="1" dirty="0"/>
              <a:t>These can be transferred by contact to a criminal's shoes, tires, clothing, vehicle, and so on. </a:t>
            </a:r>
            <a:endParaRPr lang="en-US" dirty="0"/>
          </a:p>
          <a:p>
            <a:pPr eaLnBrk="1" fontAlgn="auto" hangingPunct="1">
              <a:spcAft>
                <a:spcPts val="0"/>
              </a:spcAft>
              <a:buFont typeface="Arial" pitchFamily="34" charset="0"/>
              <a:buChar char="•"/>
              <a:defRPr/>
            </a:pPr>
            <a:r>
              <a:rPr lang="en-US" b="1" dirty="0"/>
              <a:t> </a:t>
            </a:r>
            <a:r>
              <a:rPr lang="en-US" b="1" u="sng" dirty="0"/>
              <a:t>Forensic geologists</a:t>
            </a:r>
            <a:r>
              <a:rPr lang="en-US" b="1" dirty="0"/>
              <a:t> can provide valuable information in the course of an investigation. </a:t>
            </a: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noFill/>
        </p:spPr>
        <p:txBody>
          <a:bodyPr/>
          <a:lstStyle/>
          <a:p>
            <a:endParaRPr lang="en-US">
              <a:effectLst/>
            </a:endParaRPr>
          </a:p>
        </p:txBody>
      </p:sp>
      <p:pic>
        <p:nvPicPr>
          <p:cNvPr id="134146" name="Picture 3"/>
          <p:cNvPicPr>
            <a:picLocks noGrp="1" noChangeAspect="1" noChangeArrowheads="1"/>
          </p:cNvPicPr>
          <p:nvPr>
            <p:ph type="body" idx="4294967295"/>
          </p:nvPr>
        </p:nvPicPr>
        <p:blipFill>
          <a:blip r:embed="rId2"/>
          <a:srcRect/>
          <a:stretch>
            <a:fillRect/>
          </a:stretch>
        </p:blipFill>
        <p:spPr>
          <a:xfrm>
            <a:off x="0" y="0"/>
            <a:ext cx="9144000" cy="6858000"/>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noFill/>
        </p:spPr>
        <p:txBody>
          <a:bodyPr/>
          <a:lstStyle/>
          <a:p>
            <a:r>
              <a:rPr lang="en-US">
                <a:effectLst/>
              </a:rPr>
              <a:t>Decomposition Terms</a:t>
            </a:r>
          </a:p>
        </p:txBody>
      </p:sp>
      <p:sp>
        <p:nvSpPr>
          <p:cNvPr id="138243" name="Rectangle 3"/>
          <p:cNvSpPr>
            <a:spLocks noGrp="1" noChangeArrowheads="1"/>
          </p:cNvSpPr>
          <p:nvPr>
            <p:ph type="body" idx="4294967295"/>
          </p:nvPr>
        </p:nvSpPr>
        <p:spPr>
          <a:noFill/>
        </p:spPr>
        <p:txBody>
          <a:bodyPr/>
          <a:lstStyle/>
          <a:p>
            <a:r>
              <a:rPr lang="en-US" b="1">
                <a:effectLst/>
              </a:rPr>
              <a:t>Autolysis</a:t>
            </a:r>
            <a:r>
              <a:rPr lang="en-US">
                <a:effectLst/>
              </a:rPr>
              <a:t>: tissue breakdown due to action of enzymes</a:t>
            </a:r>
          </a:p>
          <a:p>
            <a:r>
              <a:rPr lang="en-US" b="1">
                <a:effectLst/>
              </a:rPr>
              <a:t>Bloating</a:t>
            </a:r>
            <a:r>
              <a:rPr lang="en-US">
                <a:effectLst/>
              </a:rPr>
              <a:t>: accumulation of gas produced by bacteria within body’s cavity </a:t>
            </a:r>
          </a:p>
          <a:p>
            <a:r>
              <a:rPr lang="en-US" b="1">
                <a:effectLst/>
              </a:rPr>
              <a:t>Marble</a:t>
            </a:r>
            <a:r>
              <a:rPr lang="en-US">
                <a:effectLst/>
              </a:rPr>
              <a:t>: the revealing of weblike pattern of blood vessels in the face, chest abdomen and extremities</a:t>
            </a:r>
          </a:p>
          <a:p>
            <a:r>
              <a:rPr lang="en-US" b="1">
                <a:effectLst/>
              </a:rPr>
              <a:t>Skin-slip:</a:t>
            </a:r>
            <a:r>
              <a:rPr lang="en-US">
                <a:effectLst/>
              </a:rPr>
              <a:t> skin and hair slough off of body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824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noFill/>
        </p:spPr>
        <p:txBody>
          <a:bodyPr/>
          <a:lstStyle/>
          <a:p>
            <a:r>
              <a:rPr lang="en-US">
                <a:effectLst/>
              </a:rPr>
              <a:t>Liver Mortis</a:t>
            </a:r>
          </a:p>
        </p:txBody>
      </p:sp>
      <p:sp>
        <p:nvSpPr>
          <p:cNvPr id="139267" name="Rectangle 3"/>
          <p:cNvSpPr>
            <a:spLocks noGrp="1" noChangeArrowheads="1"/>
          </p:cNvSpPr>
          <p:nvPr>
            <p:ph type="body" idx="4294967295"/>
          </p:nvPr>
        </p:nvSpPr>
        <p:spPr>
          <a:noFill/>
        </p:spPr>
        <p:txBody>
          <a:bodyPr/>
          <a:lstStyle/>
          <a:p>
            <a:r>
              <a:rPr lang="en-US">
                <a:effectLst/>
              </a:rPr>
              <a:t>Discoloration of skin due to gravitational pooling of blood</a:t>
            </a:r>
          </a:p>
          <a:p>
            <a:r>
              <a:rPr lang="en-US">
                <a:effectLst/>
              </a:rPr>
              <a:t>Indicates whether body was moved</a:t>
            </a:r>
          </a:p>
          <a:p>
            <a:r>
              <a:rPr lang="en-US">
                <a:effectLst/>
              </a:rPr>
              <a:t>Appears 30 min after death up to 8-12 hrs</a:t>
            </a:r>
          </a:p>
          <a:p>
            <a:r>
              <a:rPr lang="en-US">
                <a:effectLst/>
              </a:rPr>
              <a:t>Can change or shift for first 6 hrs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92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7"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noFill/>
        </p:spPr>
        <p:txBody>
          <a:bodyPr/>
          <a:lstStyle/>
          <a:p>
            <a:r>
              <a:rPr lang="en-US" sz="2400">
                <a:solidFill>
                  <a:srgbClr val="000000"/>
                </a:solidFill>
                <a:effectLst/>
              </a:rPr>
              <a:t>This body was not found for a week.</a:t>
            </a:r>
            <a:br>
              <a:rPr lang="en-US" sz="2400">
                <a:solidFill>
                  <a:srgbClr val="000000"/>
                </a:solidFill>
                <a:effectLst/>
              </a:rPr>
            </a:br>
            <a:endParaRPr lang="en-US" sz="2400">
              <a:solidFill>
                <a:srgbClr val="000000"/>
              </a:solidFill>
              <a:effectLst/>
            </a:endParaRPr>
          </a:p>
        </p:txBody>
      </p:sp>
      <p:sp>
        <p:nvSpPr>
          <p:cNvPr id="142340" name="Rectangle 4"/>
          <p:cNvSpPr>
            <a:spLocks noGrp="1" noChangeArrowheads="1"/>
          </p:cNvSpPr>
          <p:nvPr>
            <p:ph type="body" sz="half" idx="4294967295"/>
          </p:nvPr>
        </p:nvSpPr>
        <p:spPr>
          <a:xfrm>
            <a:off x="457200" y="1600200"/>
            <a:ext cx="4038600" cy="4530725"/>
          </a:xfrm>
          <a:noFill/>
        </p:spPr>
        <p:txBody>
          <a:bodyPr/>
          <a:lstStyle/>
          <a:p>
            <a:r>
              <a:rPr lang="en-US" sz="2400">
                <a:solidFill>
                  <a:srgbClr val="000000"/>
                </a:solidFill>
                <a:effectLst/>
              </a:rPr>
              <a:t>Notice that the skin turns dark. This is due to iron sulfide when hemeglobin is released from the erythrocytes.</a:t>
            </a:r>
          </a:p>
          <a:p>
            <a:r>
              <a:rPr lang="en-US" sz="2400">
                <a:solidFill>
                  <a:srgbClr val="000000"/>
                </a:solidFill>
                <a:effectLst/>
              </a:rPr>
              <a:t> The epidermis is beginning to slip free of the dermis on the forehead. </a:t>
            </a:r>
          </a:p>
          <a:p>
            <a:r>
              <a:rPr lang="en-US" sz="2400">
                <a:solidFill>
                  <a:srgbClr val="000000"/>
                </a:solidFill>
                <a:effectLst/>
              </a:rPr>
              <a:t>The open wound on the left forehead is due to decomposition, not injury</a:t>
            </a:r>
          </a:p>
        </p:txBody>
      </p:sp>
      <p:sp>
        <p:nvSpPr>
          <p:cNvPr id="142341" name="Rectangle 5"/>
          <p:cNvSpPr>
            <a:spLocks noGrp="1" noChangeArrowheads="1"/>
          </p:cNvSpPr>
          <p:nvPr>
            <p:ph type="body" sz="half" idx="4294967295"/>
          </p:nvPr>
        </p:nvSpPr>
        <p:spPr>
          <a:xfrm>
            <a:off x="4648200" y="1600200"/>
            <a:ext cx="4038600" cy="4530725"/>
          </a:xfrm>
          <a:noFill/>
        </p:spPr>
        <p:txBody>
          <a:bodyPr/>
          <a:lstStyle/>
          <a:p>
            <a:endParaRPr lang="en-US" sz="2800">
              <a:effectLst/>
            </a:endParaRPr>
          </a:p>
        </p:txBody>
      </p:sp>
      <p:pic>
        <p:nvPicPr>
          <p:cNvPr id="137220" name="Picture 7" descr="0044"/>
          <p:cNvPicPr>
            <a:picLocks noChangeAspect="1" noChangeArrowheads="1"/>
          </p:cNvPicPr>
          <p:nvPr/>
        </p:nvPicPr>
        <p:blipFill>
          <a:blip r:embed="rId2"/>
          <a:srcRect/>
          <a:stretch>
            <a:fillRect/>
          </a:stretch>
        </p:blipFill>
        <p:spPr bwMode="auto">
          <a:xfrm>
            <a:off x="4343400" y="2057400"/>
            <a:ext cx="4800600" cy="32242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233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234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nodePh="1">
                                  <p:stCondLst>
                                    <p:cond delay="0"/>
                                  </p:stCondLst>
                                  <p:endCondLst>
                                    <p:cond evt="begin" delay="0">
                                      <p:tn val="11"/>
                                    </p:cond>
                                  </p:endCondLst>
                                  <p:childTnLst>
                                    <p:set>
                                      <p:cBhvr>
                                        <p:cTn id="12" dur="1" fill="hold">
                                          <p:stCondLst>
                                            <p:cond delay="499"/>
                                          </p:stCondLst>
                                        </p:cTn>
                                        <p:tgtEl>
                                          <p:spTgt spid="142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40" grpId="0" autoUpdateAnimBg="0"/>
      <p:bldP spid="142341"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noFill/>
        </p:spPr>
        <p:txBody>
          <a:bodyPr/>
          <a:lstStyle/>
          <a:p>
            <a:r>
              <a:rPr lang="en-US">
                <a:effectLst/>
              </a:rPr>
              <a:t>Moving the body</a:t>
            </a:r>
          </a:p>
        </p:txBody>
      </p:sp>
      <p:sp>
        <p:nvSpPr>
          <p:cNvPr id="140291" name="Rectangle 3"/>
          <p:cNvSpPr>
            <a:spLocks noGrp="1" noChangeArrowheads="1"/>
          </p:cNvSpPr>
          <p:nvPr>
            <p:ph type="body" idx="4294967295"/>
          </p:nvPr>
        </p:nvSpPr>
        <p:spPr>
          <a:noFill/>
        </p:spPr>
        <p:txBody>
          <a:bodyPr/>
          <a:lstStyle/>
          <a:p>
            <a:r>
              <a:rPr lang="en-US">
                <a:effectLst/>
              </a:rPr>
              <a:t>Pale skin: place of firm contact ( ex shoulder blades)</a:t>
            </a:r>
          </a:p>
          <a:p>
            <a:r>
              <a:rPr lang="en-US">
                <a:effectLst/>
              </a:rPr>
              <a:t>Reddish tint: high levels of oxygen (poisons, CO death, cold temp)</a:t>
            </a:r>
          </a:p>
          <a:p>
            <a:r>
              <a:rPr lang="en-US">
                <a:effectLst/>
              </a:rPr>
              <a:t>Deep Purple : poorly oxygenated ( heart failure, asphyxia)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029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b="1" dirty="0"/>
              <a:t>They can identify mineral compounds, suggest where they came from, see if the samples are consistent with the scene of the crime, and provide clues about the circumstances of bur­ial.</a:t>
            </a:r>
            <a:endParaRPr lang="en-US" dirty="0"/>
          </a:p>
          <a:p>
            <a:pPr eaLnBrk="1" fontAlgn="auto" hangingPunct="1">
              <a:spcAft>
                <a:spcPts val="0"/>
              </a:spcAft>
              <a:buFont typeface="Arial" pitchFamily="34" charset="0"/>
              <a:buChar char="•"/>
              <a:defRPr/>
            </a:pPr>
            <a:r>
              <a:rPr lang="en-US" b="1" dirty="0"/>
              <a:t> Soils can also be classified based on color. A sample of soil is thor­oughly dried and then compared to a standard soil color comparison chart.</a:t>
            </a:r>
            <a:endParaRPr lang="en-US" dirty="0"/>
          </a:p>
          <a:p>
            <a:pPr eaLnBrk="1" fontAlgn="auto" hangingPunct="1">
              <a:spcAft>
                <a:spcPts val="0"/>
              </a:spcAft>
              <a:buFont typeface="Arial" pitchFamily="34" charset="0"/>
              <a:buChar char="•"/>
              <a:defRPr/>
            </a:pPr>
            <a:r>
              <a:rPr lang="en-US" b="1" dirty="0"/>
              <a:t> There are 1100 different classifications of soil color. Samples from a suspect's shoe can be compared to soil samples collected from the crime scene to see if the minerals and the color match.</a:t>
            </a: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endParaRPr lang="en-US"/>
          </a:p>
        </p:txBody>
      </p:sp>
      <p:sp>
        <p:nvSpPr>
          <p:cNvPr id="45058" name="Rectangle 3"/>
          <p:cNvSpPr>
            <a:spLocks noGrp="1"/>
          </p:cNvSpPr>
          <p:nvPr>
            <p:ph type="body" idx="1"/>
          </p:nvPr>
        </p:nvSpPr>
        <p:spPr/>
        <p:txBody>
          <a:bodyPr/>
          <a:lstStyle/>
          <a:p>
            <a:pPr eaLnBrk="1" hangingPunct="1"/>
            <a:endParaRPr lang="en-US"/>
          </a:p>
        </p:txBody>
      </p:sp>
      <p:pic>
        <p:nvPicPr>
          <p:cNvPr id="45059" name="Picture 5" descr="ar126289158656278"/>
          <p:cNvPicPr>
            <a:picLocks noChangeAspect="1" noChangeArrowheads="1"/>
          </p:cNvPicPr>
          <p:nvPr/>
        </p:nvPicPr>
        <p:blipFill>
          <a:blip r:embed="rId2"/>
          <a:srcRect/>
          <a:stretch>
            <a:fillRect/>
          </a:stretch>
        </p:blipFill>
        <p:spPr bwMode="auto">
          <a:xfrm>
            <a:off x="0" y="0"/>
            <a:ext cx="5149850" cy="6858000"/>
          </a:xfrm>
          <a:prstGeom prst="rect">
            <a:avLst/>
          </a:prstGeom>
          <a:noFill/>
          <a:ln w="9525">
            <a:noFill/>
            <a:miter lim="800000"/>
            <a:headEnd/>
            <a:tailEnd/>
          </a:ln>
        </p:spPr>
      </p:pic>
      <p:pic>
        <p:nvPicPr>
          <p:cNvPr id="45060" name="Picture 7" descr="PUB0001766_328486"/>
          <p:cNvPicPr>
            <a:picLocks noChangeAspect="1" noChangeArrowheads="1"/>
          </p:cNvPicPr>
          <p:nvPr/>
        </p:nvPicPr>
        <p:blipFill>
          <a:blip r:embed="rId3"/>
          <a:srcRect/>
          <a:stretch>
            <a:fillRect/>
          </a:stretch>
        </p:blipFill>
        <p:spPr bwMode="auto">
          <a:xfrm>
            <a:off x="5130800" y="0"/>
            <a:ext cx="40132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eaLnBrk="1" hangingPunct="1"/>
            <a:endParaRPr lang="en-US"/>
          </a:p>
        </p:txBody>
      </p:sp>
      <p:pic>
        <p:nvPicPr>
          <p:cNvPr id="46082" name="Picture 5" descr="Forensicsm"/>
          <p:cNvPicPr>
            <a:picLocks noChangeAspect="1" noChangeArrowheads="1"/>
          </p:cNvPicPr>
          <p:nvPr/>
        </p:nvPicPr>
        <p:blipFill>
          <a:blip r:embed="rId2"/>
          <a:srcRect/>
          <a:stretch>
            <a:fillRect/>
          </a:stretch>
        </p:blipFill>
        <p:spPr bwMode="auto">
          <a:xfrm>
            <a:off x="144463" y="46038"/>
            <a:ext cx="2295525" cy="1524000"/>
          </a:xfrm>
          <a:prstGeom prst="rect">
            <a:avLst/>
          </a:prstGeom>
          <a:noFill/>
          <a:ln w="9525">
            <a:noFill/>
            <a:miter lim="800000"/>
            <a:headEnd/>
            <a:tailEnd/>
          </a:ln>
        </p:spPr>
      </p:pic>
      <p:pic>
        <p:nvPicPr>
          <p:cNvPr id="46083" name="Picture 9" descr="0"/>
          <p:cNvPicPr>
            <a:picLocks noChangeAspect="1" noChangeArrowheads="1"/>
          </p:cNvPicPr>
          <p:nvPr/>
        </p:nvPicPr>
        <p:blipFill>
          <a:blip r:embed="rId3"/>
          <a:srcRect/>
          <a:stretch>
            <a:fillRect/>
          </a:stretch>
        </p:blipFill>
        <p:spPr bwMode="auto">
          <a:xfrm>
            <a:off x="0" y="3048000"/>
            <a:ext cx="4572000" cy="3810000"/>
          </a:xfrm>
          <a:prstGeom prst="rect">
            <a:avLst/>
          </a:prstGeom>
          <a:noFill/>
          <a:ln w="9525">
            <a:noFill/>
            <a:miter lim="800000"/>
            <a:headEnd/>
            <a:tailEnd/>
          </a:ln>
        </p:spPr>
      </p:pic>
      <p:pic>
        <p:nvPicPr>
          <p:cNvPr id="46084" name="Picture 11" descr="image_preview"/>
          <p:cNvPicPr>
            <a:picLocks noChangeAspect="1" noChangeArrowheads="1"/>
          </p:cNvPicPr>
          <p:nvPr/>
        </p:nvPicPr>
        <p:blipFill>
          <a:blip r:embed="rId4"/>
          <a:srcRect/>
          <a:stretch>
            <a:fillRect/>
          </a:stretch>
        </p:blipFill>
        <p:spPr bwMode="auto">
          <a:xfrm>
            <a:off x="0" y="46038"/>
            <a:ext cx="4419600" cy="3152775"/>
          </a:xfrm>
          <a:prstGeom prst="rect">
            <a:avLst/>
          </a:prstGeom>
          <a:noFill/>
          <a:ln w="9525">
            <a:noFill/>
            <a:miter lim="800000"/>
            <a:headEnd/>
            <a:tailEnd/>
          </a:ln>
        </p:spPr>
      </p:pic>
      <p:pic>
        <p:nvPicPr>
          <p:cNvPr id="46085" name="Picture 14" descr="forensic"/>
          <p:cNvPicPr>
            <a:picLocks noGrp="1" noChangeAspect="1" noChangeArrowheads="1"/>
          </p:cNvPicPr>
          <p:nvPr>
            <p:ph type="body" idx="1"/>
          </p:nvPr>
        </p:nvPicPr>
        <p:blipFill>
          <a:blip r:embed="rId5"/>
          <a:srcRect/>
          <a:stretch>
            <a:fillRect/>
          </a:stretch>
        </p:blipFill>
        <p:spPr>
          <a:xfrm>
            <a:off x="4545013" y="0"/>
            <a:ext cx="4598987"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u="sng" dirty="0"/>
              <a:t>DENSITY GRADIENT TUBE:</a:t>
            </a:r>
            <a:br>
              <a:rPr lang="en-US" dirty="0"/>
            </a:br>
            <a:endParaRPr lang="en-US" dirty="0"/>
          </a:p>
        </p:txBody>
      </p:sp>
      <p:sp>
        <p:nvSpPr>
          <p:cNvPr id="47106" name="Content Placeholder 2"/>
          <p:cNvSpPr>
            <a:spLocks noGrp="1"/>
          </p:cNvSpPr>
          <p:nvPr>
            <p:ph idx="1"/>
          </p:nvPr>
        </p:nvSpPr>
        <p:spPr/>
        <p:txBody>
          <a:bodyPr/>
          <a:lstStyle/>
          <a:p>
            <a:pPr eaLnBrk="1" hangingPunct="1"/>
            <a:r>
              <a:rPr lang="en-US"/>
              <a:t>A simpler method of comparing two soil samples is to make use of the fact that each mineral has its own unique density.</a:t>
            </a:r>
          </a:p>
          <a:p>
            <a:pPr eaLnBrk="1" hangingPunct="1"/>
            <a:r>
              <a:rPr lang="en-US"/>
              <a:t> A tube can be constructed containing a solution of increasing density from top to bottom. This is called a </a:t>
            </a:r>
            <a:r>
              <a:rPr lang="en-US" b="1" u="sng"/>
              <a:t>density gradient tube.</a:t>
            </a:r>
            <a:r>
              <a:rPr lang="en-US" b="1"/>
              <a:t> </a:t>
            </a:r>
            <a:endParaRPr lang="en-US"/>
          </a:p>
          <a:p>
            <a:pPr eaLnBrk="1" hangingPunct="1"/>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5"/>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a:t>The solution is made by mixing two solutions, ethanol (density 0.789 g/</a:t>
            </a:r>
            <a:r>
              <a:rPr lang="en-US" dirty="0" err="1"/>
              <a:t>mL</a:t>
            </a:r>
            <a:r>
              <a:rPr lang="en-US" dirty="0"/>
              <a:t>) and </a:t>
            </a:r>
            <a:r>
              <a:rPr lang="en-US" dirty="0" err="1"/>
              <a:t>bromo</a:t>
            </a:r>
            <a:r>
              <a:rPr lang="en-US" dirty="0"/>
              <a:t>-form (density 2.96 g/</a:t>
            </a:r>
            <a:r>
              <a:rPr lang="en-US" dirty="0" err="1"/>
              <a:t>mL</a:t>
            </a:r>
            <a:r>
              <a:rPr lang="en-US" dirty="0"/>
              <a:t>), in varying proportions. </a:t>
            </a:r>
          </a:p>
          <a:p>
            <a:pPr eaLnBrk="1" fontAlgn="auto" hangingPunct="1">
              <a:spcAft>
                <a:spcPts val="0"/>
              </a:spcAft>
              <a:buFont typeface="Arial" pitchFamily="34" charset="0"/>
              <a:buChar char="•"/>
              <a:defRPr/>
            </a:pPr>
            <a:r>
              <a:rPr lang="en-US" dirty="0"/>
              <a:t>The solution at the top of the tube has a density of about 0.789, and the density of the solution increases steadily to a value of about 2.96 at the bottom of the tube. </a:t>
            </a:r>
          </a:p>
          <a:p>
            <a:pPr eaLnBrk="1" fontAlgn="auto" hangingPunct="1">
              <a:spcAft>
                <a:spcPts val="0"/>
              </a:spcAft>
              <a:buFont typeface="Arial" pitchFamily="34" charset="0"/>
              <a:buChar char="•"/>
              <a:defRPr/>
            </a:pPr>
            <a:r>
              <a:rPr lang="en-US" b="1" dirty="0"/>
              <a:t> </a:t>
            </a:r>
            <a:endParaRPr lang="en-US" dirty="0"/>
          </a:p>
          <a:p>
            <a:pPr eaLnBrk="1" fontAlgn="auto" hangingPunct="1">
              <a:spcAft>
                <a:spcPts val="0"/>
              </a:spcAft>
              <a:buFont typeface="Arial" pitchFamily="34" charset="0"/>
              <a:buChar char="•"/>
              <a:defRPr/>
            </a:pPr>
            <a:r>
              <a:rPr lang="en-US" dirty="0"/>
              <a:t>If a small sample of soil is dried, finely ground, and placed in the tube, each mineral will sink to a level where its density is the same as that of the surrounding solution. </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2"/>
          <p:cNvSpPr>
            <a:spLocks noGrp="1"/>
          </p:cNvSpPr>
          <p:nvPr>
            <p:ph type="title"/>
          </p:nvPr>
        </p:nvSpPr>
        <p:spPr/>
        <p:txBody>
          <a:bodyPr/>
          <a:lstStyle/>
          <a:p>
            <a:pPr eaLnBrk="1" hangingPunct="1"/>
            <a:r>
              <a:rPr lang="en-US"/>
              <a:t>Density Gradient Tubes</a:t>
            </a:r>
          </a:p>
        </p:txBody>
      </p:sp>
      <p:sp>
        <p:nvSpPr>
          <p:cNvPr id="5" name="Content Placeholder 4"/>
          <p:cNvSpPr>
            <a:spLocks noGrp="1"/>
          </p:cNvSpPr>
          <p:nvPr>
            <p:ph sz="half" idx="2"/>
          </p:nvPr>
        </p:nvSpPr>
        <p:spPr>
          <a:xfrm>
            <a:off x="457200" y="2174875"/>
            <a:ext cx="4040188" cy="4454525"/>
          </a:xfrm>
        </p:spPr>
        <p:txBody>
          <a:bodyPr rtlCol="0">
            <a:normAutofit fontScale="55000" lnSpcReduction="20000"/>
          </a:bodyPr>
          <a:lstStyle/>
          <a:p>
            <a:pPr eaLnBrk="1" fontAlgn="auto" hangingPunct="1">
              <a:spcAft>
                <a:spcPts val="0"/>
              </a:spcAft>
              <a:buFont typeface="Arial" pitchFamily="34" charset="0"/>
              <a:buChar char="•"/>
              <a:defRPr/>
            </a:pPr>
            <a:r>
              <a:rPr lang="en-US" sz="3600" dirty="0"/>
              <a:t>Since soil samples from differ­ent locations contain different combinations of the possible minerals, they each produce a unique pattern when placed in density gradient tubes.</a:t>
            </a:r>
            <a:r>
              <a:rPr lang="en-US" sz="3600" b="1" dirty="0"/>
              <a:t> </a:t>
            </a:r>
          </a:p>
          <a:p>
            <a:pPr eaLnBrk="1" fontAlgn="auto" hangingPunct="1">
              <a:spcAft>
                <a:spcPts val="0"/>
              </a:spcAft>
              <a:buFont typeface="Arial" pitchFamily="34" charset="0"/>
              <a:buChar char="•"/>
              <a:defRPr/>
            </a:pPr>
            <a:r>
              <a:rPr lang="en-US" sz="3600" b="1" dirty="0"/>
              <a:t>Density gradient tubes are also useful in comparing glass sam­ples and other types of</a:t>
            </a:r>
            <a:r>
              <a:rPr lang="en-US" sz="3600" dirty="0"/>
              <a:t> </a:t>
            </a:r>
            <a:r>
              <a:rPr lang="en-US" sz="3600" b="1" dirty="0"/>
              <a:t>evidence that have slightly different densi­ties.</a:t>
            </a:r>
            <a:endParaRPr lang="en-US" sz="3600" dirty="0"/>
          </a:p>
          <a:p>
            <a:pPr eaLnBrk="1" fontAlgn="auto" hangingPunct="1">
              <a:spcAft>
                <a:spcPts val="0"/>
              </a:spcAft>
              <a:buFont typeface="Arial" pitchFamily="34" charset="0"/>
              <a:buChar char="•"/>
              <a:defRPr/>
            </a:pPr>
            <a:r>
              <a:rPr lang="en-US" sz="3600" b="1" dirty="0"/>
              <a:t>They provide a very powerful visual piece of evidence to the jury, which can see if the patterns match even if they don't under­stand the science behind the demonstration.</a:t>
            </a:r>
            <a:r>
              <a:rPr lang="en-US" sz="3600" dirty="0"/>
              <a:t> </a:t>
            </a:r>
          </a:p>
          <a:p>
            <a:pPr eaLnBrk="1" fontAlgn="auto" hangingPunct="1">
              <a:spcAft>
                <a:spcPts val="0"/>
              </a:spcAft>
              <a:buFont typeface="Arial" pitchFamily="34" charset="0"/>
              <a:buChar char="•"/>
              <a:defRPr/>
            </a:pPr>
            <a:endParaRPr lang="en-US" dirty="0"/>
          </a:p>
        </p:txBody>
      </p:sp>
      <p:sp>
        <p:nvSpPr>
          <p:cNvPr id="49155" name="Text Placeholder 13"/>
          <p:cNvSpPr>
            <a:spLocks noGrp="1"/>
          </p:cNvSpPr>
          <p:nvPr>
            <p:ph type="body" sz="quarter" idx="3"/>
          </p:nvPr>
        </p:nvSpPr>
        <p:spPr/>
        <p:txBody>
          <a:bodyPr/>
          <a:lstStyle/>
          <a:p>
            <a:pPr eaLnBrk="1" hangingPunct="1"/>
            <a:endParaRPr lang="en-US"/>
          </a:p>
        </p:txBody>
      </p:sp>
      <p:sp>
        <p:nvSpPr>
          <p:cNvPr id="49156" name="Content Placeholder 14"/>
          <p:cNvSpPr>
            <a:spLocks noGrp="1"/>
          </p:cNvSpPr>
          <p:nvPr>
            <p:ph sz="quarter" idx="4"/>
          </p:nvPr>
        </p:nvSpPr>
        <p:spPr/>
        <p:txBody>
          <a:bodyPr/>
          <a:lstStyle/>
          <a:p>
            <a:pPr eaLnBrk="1" hangingPunct="1"/>
            <a:r>
              <a:rPr lang="en-US" sz="1200"/>
              <a:t>Suspect A    Suspect B          Suspect C            Crime scene</a:t>
            </a:r>
          </a:p>
          <a:p>
            <a:pPr eaLnBrk="1" hangingPunct="1"/>
            <a:br>
              <a:rPr lang="en-US"/>
            </a:br>
            <a:endParaRPr lang="en-US"/>
          </a:p>
        </p:txBody>
      </p:sp>
      <p:pic>
        <p:nvPicPr>
          <p:cNvPr id="49157" name="Picture 6"/>
          <p:cNvPicPr>
            <a:picLocks noChangeAspect="1" noChangeArrowheads="1"/>
          </p:cNvPicPr>
          <p:nvPr/>
        </p:nvPicPr>
        <p:blipFill>
          <a:blip r:embed="rId2"/>
          <a:srcRect/>
          <a:stretch>
            <a:fillRect/>
          </a:stretch>
        </p:blipFill>
        <p:spPr bwMode="auto">
          <a:xfrm>
            <a:off x="4724400" y="2514600"/>
            <a:ext cx="3886200" cy="3810000"/>
          </a:xfrm>
          <a:prstGeom prst="rect">
            <a:avLst/>
          </a:prstGeom>
          <a:noFill/>
          <a:ln w="9525">
            <a:noFill/>
            <a:miter lim="800000"/>
            <a:headEnd/>
            <a:tailEnd/>
          </a:ln>
        </p:spPr>
      </p:pic>
      <p:sp>
        <p:nvSpPr>
          <p:cNvPr id="49158" name="Text Placeholder 15"/>
          <p:cNvSpPr>
            <a:spLocks noGrp="1"/>
          </p:cNvSpPr>
          <p:nvPr>
            <p:ph type="body" idx="1"/>
          </p:nvPr>
        </p:nvSpPr>
        <p:spPr/>
        <p:txBody>
          <a:bodyPr/>
          <a:lstStyle/>
          <a:p>
            <a:pPr eaLnBrk="1" hangingPunct="1"/>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p:txBody>
          <a:bodyPr/>
          <a:lstStyle/>
          <a:p>
            <a:endParaRPr lang="en-US"/>
          </a:p>
        </p:txBody>
      </p:sp>
      <p:pic>
        <p:nvPicPr>
          <p:cNvPr id="165891"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u="sng" dirty="0"/>
              <a:t>SAMPLE COLLECTION</a:t>
            </a:r>
            <a:br>
              <a:rPr lang="en-US" dirty="0"/>
            </a:br>
            <a:endParaRPr lang="en-US" dirty="0"/>
          </a:p>
        </p:txBody>
      </p:sp>
      <p:sp>
        <p:nvSpPr>
          <p:cNvPr id="3" name="Content Placeholder 2"/>
          <p:cNvSpPr>
            <a:spLocks noGrp="1"/>
          </p:cNvSpPr>
          <p:nvPr>
            <p:ph idx="1"/>
          </p:nvPr>
        </p:nvSpPr>
        <p:spPr>
          <a:xfrm>
            <a:off x="152400" y="1600200"/>
            <a:ext cx="8534400" cy="5029200"/>
          </a:xfrm>
        </p:spPr>
        <p:txBody>
          <a:bodyPr rtlCol="0">
            <a:normAutofit fontScale="92500" lnSpcReduction="10000"/>
          </a:bodyPr>
          <a:lstStyle/>
          <a:p>
            <a:pPr lvl="2" eaLnBrk="1" fontAlgn="auto" hangingPunct="1">
              <a:spcAft>
                <a:spcPts val="0"/>
              </a:spcAft>
              <a:buFont typeface="Arial" pitchFamily="34" charset="0"/>
              <a:buChar char="•"/>
              <a:defRPr/>
            </a:pPr>
            <a:r>
              <a:rPr lang="en-US" b="1" dirty="0"/>
              <a:t>When collecting soil samples, it is important for the investigator to collect whole clumps of dirt if possible. </a:t>
            </a:r>
            <a:endParaRPr lang="en-US" sz="2000" dirty="0"/>
          </a:p>
          <a:p>
            <a:pPr lvl="2" eaLnBrk="1" fontAlgn="auto" hangingPunct="1">
              <a:spcAft>
                <a:spcPts val="0"/>
              </a:spcAft>
              <a:buFont typeface="Arial" pitchFamily="34" charset="0"/>
              <a:buChar char="•"/>
              <a:defRPr/>
            </a:pPr>
            <a:r>
              <a:rPr lang="en-US" b="1" dirty="0"/>
              <a:t>clumps of dirt often contain layers of different types of soil, which can be read as a history of where someone has been. </a:t>
            </a:r>
            <a:endParaRPr lang="en-US" sz="2000" dirty="0"/>
          </a:p>
          <a:p>
            <a:pPr lvl="2" eaLnBrk="1" fontAlgn="auto" hangingPunct="1">
              <a:spcAft>
                <a:spcPts val="0"/>
              </a:spcAft>
              <a:buFont typeface="Arial" pitchFamily="34" charset="0"/>
              <a:buChar char="•"/>
              <a:defRPr/>
            </a:pPr>
            <a:r>
              <a:rPr lang="en-US" b="1" dirty="0"/>
              <a:t>In the case of a hit-and-run accident the violent nature of the impact often causes pieces of dirt to be dis­lodged from the driver's car and left at the crime scene. </a:t>
            </a:r>
          </a:p>
          <a:p>
            <a:pPr lvl="2" eaLnBrk="1" fontAlgn="auto" hangingPunct="1">
              <a:spcAft>
                <a:spcPts val="0"/>
              </a:spcAft>
              <a:buFont typeface="Arial" pitchFamily="34" charset="0"/>
              <a:buChar char="•"/>
              <a:defRPr/>
            </a:pPr>
            <a:r>
              <a:rPr lang="en-US" b="1" dirty="0"/>
              <a:t>These clumps of dirt often contain layers of dirt indicating different geo­graphical regions over which the car has traveled. </a:t>
            </a:r>
            <a:endParaRPr lang="en-US" sz="2000" dirty="0"/>
          </a:p>
          <a:p>
            <a:pPr lvl="2" eaLnBrk="1" fontAlgn="auto" hangingPunct="1">
              <a:spcAft>
                <a:spcPts val="0"/>
              </a:spcAft>
              <a:buFont typeface="Arial" pitchFamily="34" charset="0"/>
              <a:buChar char="•"/>
              <a:defRPr/>
            </a:pPr>
            <a:r>
              <a:rPr lang="en-US" b="1" dirty="0"/>
              <a:t>The investigator should collect whole clumps of dirt from the vehicles of any suspects in the case. When collecting soil samples, the investigator should scrape off whole clumps of dirt right down to the surface of the car. </a:t>
            </a:r>
            <a:endParaRPr lang="en-US" sz="2000"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title"/>
          </p:nvPr>
        </p:nvSpPr>
        <p:spPr/>
        <p:txBody>
          <a:bodyPr/>
          <a:lstStyle/>
          <a:p>
            <a:pPr eaLnBrk="1" hangingPunct="1"/>
            <a:endParaRPr lang="en-US"/>
          </a:p>
        </p:txBody>
      </p:sp>
      <p:sp>
        <p:nvSpPr>
          <p:cNvPr id="51202" name="Content Placeholder 2"/>
          <p:cNvSpPr>
            <a:spLocks noGrp="1"/>
          </p:cNvSpPr>
          <p:nvPr>
            <p:ph sz="half" idx="1"/>
          </p:nvPr>
        </p:nvSpPr>
        <p:spPr>
          <a:xfrm>
            <a:off x="0" y="1600200"/>
            <a:ext cx="4495800" cy="4525963"/>
          </a:xfrm>
        </p:spPr>
        <p:txBody>
          <a:bodyPr/>
          <a:lstStyle/>
          <a:p>
            <a:pPr lvl="2" eaLnBrk="1" hangingPunct="1"/>
            <a:r>
              <a:rPr lang="en-US" b="1"/>
              <a:t>The best place to collect dirt is from under the wheel wells and from the areas under the car directly behind the tires.</a:t>
            </a:r>
            <a:endParaRPr lang="en-US"/>
          </a:p>
          <a:p>
            <a:pPr lvl="2" eaLnBrk="1" hangingPunct="1"/>
            <a:r>
              <a:rPr lang="en-US" b="1"/>
              <a:t> Layered clumps of dirt can be almost as good as a fingerprint in connecting a suspect's vehicle with a crime scene. These whole clumps should be carefully packaged in separate containers. </a:t>
            </a:r>
            <a:endParaRPr lang="en-US"/>
          </a:p>
          <a:p>
            <a:pPr eaLnBrk="1" hangingPunct="1"/>
            <a:endParaRPr lang="en-US"/>
          </a:p>
        </p:txBody>
      </p:sp>
      <p:pic>
        <p:nvPicPr>
          <p:cNvPr id="51203" name="Picture 5" descr="p9053gns"/>
          <p:cNvPicPr>
            <a:picLocks noGrp="1" noChangeAspect="1" noChangeArrowheads="1"/>
          </p:cNvPicPr>
          <p:nvPr>
            <p:ph sz="half" idx="4294967295"/>
          </p:nvPr>
        </p:nvPicPr>
        <p:blipFill>
          <a:blip r:embed="rId2"/>
          <a:srcRect/>
          <a:stretch>
            <a:fillRect/>
          </a:stretch>
        </p:blipFill>
        <p:spPr>
          <a:xfrm>
            <a:off x="5053013" y="1600200"/>
            <a:ext cx="3227387"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u="sng" dirty="0"/>
              <a:t>Geology </a:t>
            </a:r>
            <a:r>
              <a:rPr lang="en-US" b="1" dirty="0"/>
              <a:t>is the study of the earth. </a:t>
            </a:r>
            <a:br>
              <a:rPr lang="en-US" dirty="0"/>
            </a:br>
            <a:endParaRPr lang="en-US" dirty="0"/>
          </a:p>
        </p:txBody>
      </p:sp>
      <p:sp>
        <p:nvSpPr>
          <p:cNvPr id="4"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a:t>The earth is divided into many layers</a:t>
            </a:r>
          </a:p>
          <a:p>
            <a:pPr eaLnBrk="1" fontAlgn="auto" hangingPunct="1">
              <a:spcAft>
                <a:spcPts val="0"/>
              </a:spcAft>
              <a:buFont typeface="Arial" pitchFamily="34" charset="0"/>
              <a:buChar char="•"/>
              <a:defRPr/>
            </a:pPr>
            <a:r>
              <a:rPr lang="en-US" b="1" dirty="0"/>
              <a:t> Starting with the </a:t>
            </a:r>
            <a:r>
              <a:rPr lang="en-US" b="1" u="sng" dirty="0"/>
              <a:t>center of the earth we have the core</a:t>
            </a:r>
            <a:r>
              <a:rPr lang="en-US" b="1" dirty="0"/>
              <a:t>, which is </a:t>
            </a:r>
            <a:r>
              <a:rPr lang="en-US" b="1" u="sng" dirty="0"/>
              <a:t>split into an inner</a:t>
            </a:r>
            <a:r>
              <a:rPr lang="en-US" b="1" dirty="0"/>
              <a:t> </a:t>
            </a:r>
            <a:r>
              <a:rPr lang="en-US" b="1" u="sng" dirty="0"/>
              <a:t>core and an outer core</a:t>
            </a:r>
            <a:r>
              <a:rPr lang="en-US" b="1" dirty="0"/>
              <a:t>. </a:t>
            </a:r>
            <a:endParaRPr lang="en-US" dirty="0"/>
          </a:p>
          <a:p>
            <a:pPr eaLnBrk="1" fontAlgn="auto" hangingPunct="1">
              <a:spcAft>
                <a:spcPts val="0"/>
              </a:spcAft>
              <a:buFont typeface="Arial" pitchFamily="34" charset="0"/>
              <a:buChar char="•"/>
              <a:defRPr/>
            </a:pPr>
            <a:r>
              <a:rPr lang="en-US" b="1" dirty="0"/>
              <a:t>The core is thought is be composed mostly of the element iron, with the inner core being solid and the outer core being liquid.</a:t>
            </a:r>
          </a:p>
          <a:p>
            <a:pPr eaLnBrk="1" fontAlgn="auto" hangingPunct="1">
              <a:spcAft>
                <a:spcPts val="0"/>
              </a:spcAft>
              <a:buFont typeface="Arial" pitchFamily="34" charset="0"/>
              <a:buChar char="•"/>
              <a:defRPr/>
            </a:pPr>
            <a:r>
              <a:rPr lang="en-US" b="1" dirty="0"/>
              <a:t> It is the liquid outer core that is thought to be responsible for the earth's magnetic poles. </a:t>
            </a:r>
            <a:endParaRPr lang="en-US" dirty="0"/>
          </a:p>
          <a:p>
            <a:pPr eaLnBrk="1" fontAlgn="auto" hangingPunct="1">
              <a:spcAft>
                <a:spcPts val="0"/>
              </a:spcAft>
              <a:buFont typeface="Arial" pitchFamily="34" charset="0"/>
              <a:buChar char="•"/>
              <a:defRPr/>
            </a:pPr>
            <a:r>
              <a:rPr lang="en-US" b="1" dirty="0"/>
              <a:t>Next comes the </a:t>
            </a:r>
            <a:r>
              <a:rPr lang="en-US" b="1" u="sng" dirty="0"/>
              <a:t>mantle.</a:t>
            </a:r>
            <a:r>
              <a:rPr lang="en-US" b="1" dirty="0"/>
              <a:t> The mantle is composed of solid rock and is the largest of the layers in volume. </a:t>
            </a:r>
            <a:endParaRPr lang="en-US" dirty="0"/>
          </a:p>
          <a:p>
            <a:pPr eaLnBrk="1" fontAlgn="auto" hangingPunct="1">
              <a:spcAft>
                <a:spcPts val="0"/>
              </a:spcAft>
              <a:buFont typeface="Arial" pitchFamily="34" charset="0"/>
              <a:buChar char="•"/>
              <a:defRPr/>
            </a:pPr>
            <a:r>
              <a:rPr lang="en-US" b="1" dirty="0"/>
              <a:t>The outer skin of the earth is called the crust. In comparison to that of the other layers, its thick­ness is analogous to that of the skin on an apple.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p:txBody>
          <a:bodyPr rtlCol="0">
            <a:normAutofit lnSpcReduction="10000"/>
          </a:bodyPr>
          <a:lstStyle/>
          <a:p>
            <a:pPr lvl="2" eaLnBrk="1" fontAlgn="auto" hangingPunct="1">
              <a:spcAft>
                <a:spcPts val="0"/>
              </a:spcAft>
              <a:buFont typeface="Arial" pitchFamily="34" charset="0"/>
              <a:buChar char="•"/>
              <a:defRPr/>
            </a:pPr>
            <a:r>
              <a:rPr lang="en-US" b="1" dirty="0"/>
              <a:t>Careful handling, as well as the use of cotton or some other suitable packing material, helps keep the layers intact.</a:t>
            </a:r>
            <a:endParaRPr lang="en-US" sz="2000" dirty="0"/>
          </a:p>
          <a:p>
            <a:pPr lvl="2" eaLnBrk="1" fontAlgn="auto" hangingPunct="1">
              <a:spcAft>
                <a:spcPts val="0"/>
              </a:spcAft>
              <a:buFont typeface="Arial" pitchFamily="34" charset="0"/>
              <a:buChar char="•"/>
              <a:defRPr/>
            </a:pPr>
            <a:r>
              <a:rPr lang="en-US" b="1" dirty="0"/>
              <a:t>Soil samples obtained from a suspect's clothing and shoes can also be used to connect the individual with a crime scene. </a:t>
            </a:r>
            <a:endParaRPr lang="en-US" sz="2000" dirty="0"/>
          </a:p>
          <a:p>
            <a:pPr lvl="2" eaLnBrk="1" fontAlgn="auto" hangingPunct="1">
              <a:spcAft>
                <a:spcPts val="0"/>
              </a:spcAft>
              <a:buFont typeface="Arial" pitchFamily="34" charset="0"/>
              <a:buChar char="•"/>
              <a:defRPr/>
            </a:pPr>
            <a:r>
              <a:rPr lang="en-US" b="1" dirty="0"/>
              <a:t>Ex If the suspect claims the dirt was from another location, the investigator must be sure to collect soil samples from the alibi location as well. When col­lecting soil samples from an alibi location or crime scene, it is impor­tant to collect several samples in a 100-yd radius to allow for natural variation in the composition of the soil.</a:t>
            </a:r>
            <a:endParaRPr lang="en-US" sz="2000"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marL="342900" indent="-342900" eaLnBrk="1" hangingPunct="1"/>
            <a:r>
              <a:rPr lang="en-US" sz="1800" b="1" u="sng">
                <a:solidFill>
                  <a:srgbClr val="000000"/>
                </a:solidFill>
              </a:rPr>
              <a:t>The FBI recommends that the following procedure be used when collecting soil samples:</a:t>
            </a:r>
            <a:br>
              <a:rPr lang="en-US" sz="1200">
                <a:solidFill>
                  <a:srgbClr val="000000"/>
                </a:solidFill>
              </a:rPr>
            </a:br>
            <a:endParaRPr lang="en-US" sz="1800">
              <a:solidFill>
                <a:srgbClr val="000000"/>
              </a:solidFill>
            </a:endParaRPr>
          </a:p>
        </p:txBody>
      </p:sp>
      <p:sp>
        <p:nvSpPr>
          <p:cNvPr id="53250" name="Content Placeholder 2"/>
          <p:cNvSpPr>
            <a:spLocks noGrp="1"/>
          </p:cNvSpPr>
          <p:nvPr>
            <p:ph idx="1"/>
          </p:nvPr>
        </p:nvSpPr>
        <p:spPr/>
        <p:txBody>
          <a:bodyPr/>
          <a:lstStyle/>
          <a:p>
            <a:pPr lvl="2" eaLnBrk="1" hangingPunct="1"/>
            <a:r>
              <a:rPr lang="en-US" b="1"/>
              <a:t>Collect soil samples as soon as possible.</a:t>
            </a:r>
            <a:endParaRPr lang="en-US" sz="2000"/>
          </a:p>
          <a:p>
            <a:pPr lvl="2" eaLnBrk="1" hangingPunct="1"/>
            <a:r>
              <a:rPr lang="en-US" b="1"/>
              <a:t>Collect samples from the immediate crime scene as well as from any access or escape routes.</a:t>
            </a:r>
            <a:endParaRPr lang="en-US" sz="2000"/>
          </a:p>
          <a:p>
            <a:pPr lvl="2" eaLnBrk="1" hangingPunct="1"/>
            <a:r>
              <a:rPr lang="en-US" b="1"/>
              <a:t>Collect soil samples where there is a noticeable change in color, texture, or composition.</a:t>
            </a:r>
            <a:endParaRPr lang="en-US" sz="2000"/>
          </a:p>
          <a:p>
            <a:pPr lvl="2" eaLnBrk="1" hangingPunct="1"/>
            <a:r>
              <a:rPr lang="en-US" b="1"/>
              <a:t>Collect soil samples at a depth consistent with that where they may have originated.</a:t>
            </a:r>
            <a:endParaRPr lang="en-US" sz="2000"/>
          </a:p>
          <a:p>
            <a:pPr lvl="2" eaLnBrk="1" hangingPunct="1"/>
            <a:r>
              <a:rPr lang="en-US" b="1"/>
              <a:t>Collect soil samples from alibi locations.</a:t>
            </a:r>
            <a:endParaRPr lang="en-US" sz="2000"/>
          </a:p>
          <a:p>
            <a:pPr eaLnBrk="1" hangingPunct="1"/>
            <a:r>
              <a:rPr lang="en-US" b="1"/>
              <a:t>Include a map detailing where the soil samples were collected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p:txBody>
          <a:bodyPr rtlCol="0">
            <a:normAutofit fontScale="85000" lnSpcReduction="10000"/>
          </a:bodyPr>
          <a:lstStyle/>
          <a:p>
            <a:pPr lvl="2" eaLnBrk="1" fontAlgn="auto" hangingPunct="1">
              <a:spcAft>
                <a:spcPts val="0"/>
              </a:spcAft>
              <a:buFont typeface="Arial" pitchFamily="34" charset="0"/>
              <a:buChar char="•"/>
              <a:defRPr/>
            </a:pPr>
            <a:r>
              <a:rPr lang="en-US" b="1" dirty="0"/>
              <a:t>Do not scrape soil off clothing or shoes; instead air-dry and pack­age whole items in separate paper bags.</a:t>
            </a:r>
          </a:p>
          <a:p>
            <a:pPr lvl="2" eaLnBrk="1" fontAlgn="auto" hangingPunct="1">
              <a:spcAft>
                <a:spcPts val="0"/>
              </a:spcAft>
              <a:buFont typeface="Arial" pitchFamily="34" charset="0"/>
              <a:buChar char="•"/>
              <a:defRPr/>
            </a:pPr>
            <a:endParaRPr lang="en-US" sz="2000" dirty="0"/>
          </a:p>
          <a:p>
            <a:pPr lvl="2" eaLnBrk="1" fontAlgn="auto" hangingPunct="1">
              <a:spcAft>
                <a:spcPts val="0"/>
              </a:spcAft>
              <a:buFont typeface="Arial" pitchFamily="34" charset="0"/>
              <a:buChar char="•"/>
              <a:defRPr/>
            </a:pPr>
            <a:r>
              <a:rPr lang="en-US" b="1" dirty="0"/>
              <a:t>Carefully remove whole clumps of soil adhering to suspect's vehi­cle, air-dry, and package in separate paper bags.</a:t>
            </a:r>
          </a:p>
          <a:p>
            <a:pPr lvl="2" eaLnBrk="1" fontAlgn="auto" hangingPunct="1">
              <a:spcAft>
                <a:spcPts val="0"/>
              </a:spcAft>
              <a:buFont typeface="Arial" pitchFamily="34" charset="0"/>
              <a:buChar char="•"/>
              <a:defRPr/>
            </a:pPr>
            <a:r>
              <a:rPr lang="en-US" b="1" dirty="0"/>
              <a:t>Pack to keep lumps intact.</a:t>
            </a:r>
          </a:p>
          <a:p>
            <a:pPr lvl="2" eaLnBrk="1" fontAlgn="auto" hangingPunct="1">
              <a:spcAft>
                <a:spcPts val="0"/>
              </a:spcAft>
              <a:buFont typeface="Arial" pitchFamily="34" charset="0"/>
              <a:buChar char="•"/>
              <a:defRPr/>
            </a:pPr>
            <a:endParaRPr lang="en-US" sz="2000" dirty="0"/>
          </a:p>
          <a:p>
            <a:pPr lvl="3" eaLnBrk="1" fontAlgn="auto" hangingPunct="1">
              <a:spcAft>
                <a:spcPts val="0"/>
              </a:spcAft>
              <a:buFont typeface="Arial" pitchFamily="34" charset="0"/>
              <a:buChar char="–"/>
              <a:defRPr/>
            </a:pPr>
            <a:r>
              <a:rPr lang="en-US" sz="2600" b="1" dirty="0"/>
              <a:t>Through the comparison of soil samples by color and mineral composition a link between the suspect and the crime scene can be established. Alternatively, the evidence may show that the suspect was at an alibi location and not at the crime scene. </a:t>
            </a:r>
            <a:endParaRPr lang="en-US" sz="2600" dirty="0"/>
          </a:p>
          <a:p>
            <a:pPr eaLnBrk="1" fontAlgn="auto" hangingPunct="1">
              <a:spcAft>
                <a:spcPts val="0"/>
              </a:spcAft>
              <a:buFont typeface="Arial" pitchFamily="34" charset="0"/>
              <a:buChar char="•"/>
              <a:defRPr/>
            </a:pPr>
            <a:r>
              <a:rPr lang="en-US" sz="2600" b="1" dirty="0"/>
              <a:t> </a:t>
            </a:r>
            <a:r>
              <a:rPr lang="en-US" sz="2600" b="1" dirty="0">
                <a:solidFill>
                  <a:srgbClr val="FF0000"/>
                </a:solidFill>
              </a:rPr>
              <a:t>show video on air balloons</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pPr eaLnBrk="1" hangingPunct="1"/>
            <a:endParaRPr lang="en-US"/>
          </a:p>
        </p:txBody>
      </p:sp>
      <p:sp>
        <p:nvSpPr>
          <p:cNvPr id="55298" name="Rectangle 3"/>
          <p:cNvSpPr>
            <a:spLocks noGrp="1"/>
          </p:cNvSpPr>
          <p:nvPr>
            <p:ph type="body" idx="1"/>
          </p:nvPr>
        </p:nvSpPr>
        <p:spPr/>
        <p:txBody>
          <a:bodyPr/>
          <a:lstStyle/>
          <a:p>
            <a:pPr eaLnBrk="1" hangingPunct="1"/>
            <a:endParaRPr lang="en-US"/>
          </a:p>
        </p:txBody>
      </p:sp>
      <p:pic>
        <p:nvPicPr>
          <p:cNvPr id="55299" name="Picture 5" descr="image011-r"/>
          <p:cNvPicPr>
            <a:picLocks noChangeAspect="1" noChangeArrowheads="1"/>
          </p:cNvPicPr>
          <p:nvPr/>
        </p:nvPicPr>
        <p:blipFill>
          <a:blip r:embed="rId2"/>
          <a:srcRect/>
          <a:stretch>
            <a:fillRect/>
          </a:stretch>
        </p:blipFill>
        <p:spPr bwMode="auto">
          <a:xfrm>
            <a:off x="0" y="0"/>
            <a:ext cx="2571750" cy="5353050"/>
          </a:xfrm>
          <a:prstGeom prst="rect">
            <a:avLst/>
          </a:prstGeom>
          <a:noFill/>
          <a:ln w="9525">
            <a:noFill/>
            <a:miter lim="800000"/>
            <a:headEnd/>
            <a:tailEnd/>
          </a:ln>
        </p:spPr>
      </p:pic>
      <p:pic>
        <p:nvPicPr>
          <p:cNvPr id="55300" name="Picture 7" descr="image003"/>
          <p:cNvPicPr>
            <a:picLocks noChangeAspect="1" noChangeArrowheads="1"/>
          </p:cNvPicPr>
          <p:nvPr/>
        </p:nvPicPr>
        <p:blipFill>
          <a:blip r:embed="rId3"/>
          <a:srcRect/>
          <a:stretch>
            <a:fillRect/>
          </a:stretch>
        </p:blipFill>
        <p:spPr bwMode="auto">
          <a:xfrm>
            <a:off x="2590800" y="0"/>
            <a:ext cx="3998913" cy="55705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eaLnBrk="1" hangingPunct="1"/>
            <a:endParaRPr lang="en-US"/>
          </a:p>
        </p:txBody>
      </p:sp>
      <p:sp>
        <p:nvSpPr>
          <p:cNvPr id="56322" name="Rectangle 3"/>
          <p:cNvSpPr>
            <a:spLocks noGrp="1"/>
          </p:cNvSpPr>
          <p:nvPr>
            <p:ph type="body" idx="1"/>
          </p:nvPr>
        </p:nvSpPr>
        <p:spPr/>
        <p:txBody>
          <a:bodyPr/>
          <a:lstStyle/>
          <a:p>
            <a:pPr eaLnBrk="1" hangingPunct="1">
              <a:lnSpc>
                <a:spcPct val="90000"/>
              </a:lnSpc>
            </a:pPr>
            <a:r>
              <a:rPr lang="en-US" sz="2800" b="1"/>
              <a:t>During the Second World War the Japanese conceived the idea of fashioning incendiary bombs and attaching these to balloons which were released with easterly wintertime jet stream winds above 30,000 feet to float 5,000 miles across the north Pacific. </a:t>
            </a:r>
          </a:p>
          <a:p>
            <a:pPr eaLnBrk="1" hangingPunct="1">
              <a:lnSpc>
                <a:spcPct val="90000"/>
              </a:lnSpc>
            </a:pPr>
            <a:r>
              <a:rPr lang="en-US" sz="2800" b="1"/>
              <a:t>The idea was to have these devices explode over the forested regions of the Pacific Northwest and initiate large forest fires that would hopefully divert U.S. manpower from warfighting in the Pacific theater to combating fires at home.</a:t>
            </a:r>
            <a:r>
              <a:rPr lang="en-US" sz="280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endParaRPr lang="en-US"/>
          </a:p>
        </p:txBody>
      </p:sp>
      <p:sp>
        <p:nvSpPr>
          <p:cNvPr id="57346" name="Rectangle 3"/>
          <p:cNvSpPr>
            <a:spLocks noGrp="1"/>
          </p:cNvSpPr>
          <p:nvPr>
            <p:ph type="body" idx="1"/>
          </p:nvPr>
        </p:nvSpPr>
        <p:spPr/>
        <p:txBody>
          <a:bodyPr/>
          <a:lstStyle/>
          <a:p>
            <a:pPr eaLnBrk="1" hangingPunct="1">
              <a:lnSpc>
                <a:spcPct val="90000"/>
              </a:lnSpc>
              <a:buFont typeface="Wingdings" pitchFamily="2" charset="2"/>
              <a:buChar char="v"/>
            </a:pPr>
            <a:r>
              <a:rPr lang="en-US" sz="2400" b="1"/>
              <a:t>The balloons were crafted from mulberry paper, glued together with potato flour and filled with expansive hydrogen. They were 33 feet in diameter and could lift approximately 1,000 pounds, but the deadly portion of their cargo was a 33-lb anti-personnel fragmentation bomb,. </a:t>
            </a:r>
          </a:p>
          <a:p>
            <a:pPr eaLnBrk="1" hangingPunct="1">
              <a:lnSpc>
                <a:spcPct val="90000"/>
              </a:lnSpc>
              <a:buFont typeface="Wingdings" pitchFamily="2" charset="2"/>
              <a:buChar char="v"/>
            </a:pPr>
            <a:r>
              <a:rPr lang="en-US" sz="2400" b="1"/>
              <a:t>The first balloons were launched on November 3, 1944 and began landing in the United States on November 5th (off San Pedro, California) and by the following day (November 6th) were landing as far away as Thermopolis, Wyoming.</a:t>
            </a:r>
          </a:p>
          <a:p>
            <a:pPr eaLnBrk="1" hangingPunct="1">
              <a:lnSpc>
                <a:spcPct val="90000"/>
              </a:lnSpc>
              <a:buFont typeface="Wingdings" pitchFamily="2" charset="2"/>
              <a:buChar char="v"/>
            </a:pPr>
            <a:r>
              <a:rPr lang="en-US" sz="2400" b="1"/>
              <a:t> 285 confirmed landings/sightings were made over a wide area, </a:t>
            </a:r>
            <a:endParaRPr 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endParaRPr lang="en-US"/>
          </a:p>
        </p:txBody>
      </p:sp>
      <p:sp>
        <p:nvSpPr>
          <p:cNvPr id="58370" name="Rectangle 3"/>
          <p:cNvSpPr>
            <a:spLocks noGrp="1"/>
          </p:cNvSpPr>
          <p:nvPr>
            <p:ph type="body" idx="1"/>
          </p:nvPr>
        </p:nvSpPr>
        <p:spPr/>
        <p:txBody>
          <a:bodyPr/>
          <a:lstStyle/>
          <a:p>
            <a:pPr eaLnBrk="1" hangingPunct="1">
              <a:buFont typeface="Wingdings" pitchFamily="2" charset="2"/>
              <a:buChar char="v"/>
            </a:pPr>
            <a:r>
              <a:rPr lang="en-US" b="1"/>
              <a:t>Most of the ballast bags were released in the trip across the north Pacific, but a few balloons crashed without exploding and some of the ballast bags were recovered. </a:t>
            </a:r>
          </a:p>
          <a:p>
            <a:pPr eaLnBrk="1" hangingPunct="1">
              <a:buFont typeface="Wingdings" pitchFamily="2" charset="2"/>
              <a:buChar char="v"/>
            </a:pPr>
            <a:r>
              <a:rPr lang="en-US" b="1"/>
              <a:t>All of the bags contained the same type of dark colored sand.</a:t>
            </a:r>
            <a:r>
              <a:rPr lang="en-US"/>
              <a:t> </a:t>
            </a:r>
          </a:p>
          <a:p>
            <a:pPr eaLnBrk="1" hangingPunct="1"/>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endParaRPr lang="en-US"/>
          </a:p>
        </p:txBody>
      </p:sp>
      <p:sp>
        <p:nvSpPr>
          <p:cNvPr id="59394" name="Rectangle 3"/>
          <p:cNvSpPr>
            <a:spLocks noGrp="1"/>
          </p:cNvSpPr>
          <p:nvPr>
            <p:ph type="body" idx="1"/>
          </p:nvPr>
        </p:nvSpPr>
        <p:spPr/>
        <p:txBody>
          <a:bodyPr/>
          <a:lstStyle/>
          <a:p>
            <a:pPr eaLnBrk="1" hangingPunct="1">
              <a:lnSpc>
                <a:spcPct val="90000"/>
              </a:lnSpc>
            </a:pPr>
            <a:r>
              <a:rPr lang="en-US" sz="2800" b="1"/>
              <a:t>The U.S. government muzzled the media about making any mention of the balloons in fear that whoever was producing them might be encouraged to send more. </a:t>
            </a:r>
          </a:p>
          <a:p>
            <a:pPr eaLnBrk="1" hangingPunct="1">
              <a:lnSpc>
                <a:spcPct val="90000"/>
              </a:lnSpc>
            </a:pPr>
            <a:r>
              <a:rPr lang="en-US" sz="2800" b="1"/>
              <a:t>On March 5, 1945 a minister’s wife and five Sunday School students on a fishing trip were killed by one of the grounded balloons near Bly, Oregon while attempting to pull it through the forest, back to their camp.</a:t>
            </a:r>
          </a:p>
          <a:p>
            <a:pPr eaLnBrk="1" hangingPunct="1">
              <a:lnSpc>
                <a:spcPct val="90000"/>
              </a:lnSpc>
            </a:pPr>
            <a:r>
              <a:rPr lang="en-US" sz="2800" b="1"/>
              <a:t> These were the only casualties of the balloon bombs during the war</a:t>
            </a:r>
            <a:r>
              <a:rPr lang="en-US" sz="28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pPr eaLnBrk="1" hangingPunct="1"/>
            <a:endParaRPr lang="en-US"/>
          </a:p>
        </p:txBody>
      </p:sp>
      <p:sp>
        <p:nvSpPr>
          <p:cNvPr id="60418" name="Rectangle 3"/>
          <p:cNvSpPr>
            <a:spLocks noGrp="1"/>
          </p:cNvSpPr>
          <p:nvPr>
            <p:ph type="body" idx="1"/>
          </p:nvPr>
        </p:nvSpPr>
        <p:spPr/>
        <p:txBody>
          <a:bodyPr/>
          <a:lstStyle/>
          <a:p>
            <a:pPr eaLnBrk="1" hangingPunct="1">
              <a:lnSpc>
                <a:spcPct val="80000"/>
              </a:lnSpc>
            </a:pPr>
            <a:r>
              <a:rPr lang="en-US" sz="2400" b="1"/>
              <a:t>It was immediately clear that the ballast sand had come from a beach, but where? </a:t>
            </a:r>
          </a:p>
          <a:p>
            <a:pPr eaLnBrk="1" hangingPunct="1">
              <a:lnSpc>
                <a:spcPct val="80000"/>
              </a:lnSpc>
            </a:pPr>
            <a:r>
              <a:rPr lang="en-US" sz="2400" b="1"/>
              <a:t>Further examination revealed that the sand was devoid of any coral, but contained small mollusk fragments.</a:t>
            </a:r>
          </a:p>
          <a:p>
            <a:pPr eaLnBrk="1" hangingPunct="1">
              <a:lnSpc>
                <a:spcPct val="80000"/>
              </a:lnSpc>
            </a:pPr>
            <a:r>
              <a:rPr lang="en-US" sz="2400" b="1"/>
              <a:t> In Japan coral grows along the coast of the main island of Honshu as far north as Tokyo Bay, near the 35th Parallel. </a:t>
            </a:r>
          </a:p>
          <a:p>
            <a:pPr eaLnBrk="1" hangingPunct="1">
              <a:lnSpc>
                <a:spcPct val="80000"/>
              </a:lnSpc>
            </a:pPr>
            <a:r>
              <a:rPr lang="en-US" sz="2400" b="1"/>
              <a:t>They also found foraminifera (known as “forams”), tiny skeletons of microscopic organisms that feed on the ocean bottom. </a:t>
            </a:r>
          </a:p>
          <a:p>
            <a:pPr eaLnBrk="1" hangingPunct="1">
              <a:lnSpc>
                <a:spcPct val="80000"/>
              </a:lnSpc>
            </a:pPr>
            <a:r>
              <a:rPr lang="en-US" sz="2400" b="1"/>
              <a:t>Some of the foram species identified had only been previously described in Japanese geologic papers dealing with beaches north of Tokyo on the eastern shore of Honshu.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endParaRPr lang="en-US"/>
          </a:p>
        </p:txBody>
      </p:sp>
      <p:sp>
        <p:nvSpPr>
          <p:cNvPr id="61442" name="Rectangle 3"/>
          <p:cNvSpPr>
            <a:spLocks noGrp="1"/>
          </p:cNvSpPr>
          <p:nvPr>
            <p:ph type="body" idx="1"/>
          </p:nvPr>
        </p:nvSpPr>
        <p:spPr>
          <a:xfrm>
            <a:off x="457200" y="304800"/>
            <a:ext cx="8229600" cy="6400800"/>
          </a:xfrm>
        </p:spPr>
        <p:txBody>
          <a:bodyPr/>
          <a:lstStyle/>
          <a:p>
            <a:pPr eaLnBrk="1" hangingPunct="1">
              <a:lnSpc>
                <a:spcPct val="90000"/>
              </a:lnSpc>
            </a:pPr>
            <a:r>
              <a:rPr lang="en-US" sz="2400" b="1"/>
              <a:t>The individual sand grains were found to be of granitic origin, but with an unusual set of trace, or associated, minerals. 52% of those trace minerals were hypersthene, a heavy mineral. </a:t>
            </a:r>
          </a:p>
          <a:p>
            <a:pPr eaLnBrk="1" hangingPunct="1">
              <a:lnSpc>
                <a:spcPct val="90000"/>
              </a:lnSpc>
            </a:pPr>
            <a:r>
              <a:rPr lang="en-US" sz="2400" b="1"/>
              <a:t>Another mineral called augite was also found in abundance, but was known to be of volcanic origin.</a:t>
            </a:r>
          </a:p>
          <a:p>
            <a:pPr eaLnBrk="1" hangingPunct="1">
              <a:lnSpc>
                <a:spcPct val="90000"/>
              </a:lnSpc>
            </a:pPr>
            <a:r>
              <a:rPr lang="en-US" sz="2400" b="1"/>
              <a:t> Two other heavy minerals, hornblende and garnet, were varieties thought to be associated with metamorphic source rocks. By now the MGU geologists had narrowed the source area to the northerly thousand miles of Japan’s eastern coasts. </a:t>
            </a:r>
          </a:p>
          <a:p>
            <a:pPr eaLnBrk="1" hangingPunct="1">
              <a:lnSpc>
                <a:spcPct val="90000"/>
              </a:lnSpc>
            </a:pPr>
            <a:r>
              <a:rPr lang="en-US" sz="2400" b="1"/>
              <a:t>Further detailed study of pre-war Japanese geologic studies allowed them to narrow the source area by 80%.</a:t>
            </a:r>
          </a:p>
          <a:p>
            <a:pPr eaLnBrk="1" hangingPunct="1">
              <a:lnSpc>
                <a:spcPct val="90000"/>
              </a:lnSpc>
            </a:pPr>
            <a:r>
              <a:rPr lang="en-US" sz="2400" b="1"/>
              <a:t> They determined that the sand samples likely came from either of two locations: a northerly site along the great beach at Shiogama, close to Sentai, Japan; and/or the Ninety-nine League Beach at Ichinomiya, Japan.</a:t>
            </a:r>
            <a:r>
              <a:rPr lang="en-US" sz="2400"/>
              <a:t> </a:t>
            </a:r>
          </a:p>
          <a:p>
            <a:pPr eaLnBrk="1" hangingPunct="1">
              <a:lnSpc>
                <a:spcPct val="90000"/>
              </a:lnSpc>
            </a:pPr>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a:t>It is the crust of the earth that we come in contact with everyday. </a:t>
            </a:r>
          </a:p>
          <a:p>
            <a:pPr eaLnBrk="1" fontAlgn="auto" hangingPunct="1">
              <a:spcAft>
                <a:spcPts val="0"/>
              </a:spcAft>
              <a:buFont typeface="Arial" pitchFamily="34" charset="0"/>
              <a:buChar char="•"/>
              <a:defRPr/>
            </a:pPr>
            <a:r>
              <a:rPr lang="en-US" b="1" dirty="0"/>
              <a:t>The soil we walk on has been created by the weathering of the underlying bedrock over a long period of time. </a:t>
            </a:r>
          </a:p>
          <a:p>
            <a:pPr eaLnBrk="1" fontAlgn="auto" hangingPunct="1">
              <a:spcAft>
                <a:spcPts val="0"/>
              </a:spcAft>
              <a:buFont typeface="Arial" pitchFamily="34" charset="0"/>
              <a:buChar char="•"/>
              <a:defRPr/>
            </a:pPr>
            <a:r>
              <a:rPr lang="en-US" b="1" dirty="0"/>
              <a:t>Since crime scenes occur on the surface of the earth, it is common to find the elements present in the earth's crust also present at the crime scene. </a:t>
            </a: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z="3600" b="1"/>
              <a:t>One of the first recorded uses of geology in forensic science occurred in 1904</a:t>
            </a:r>
            <a:endParaRPr lang="en-US" sz="3600"/>
          </a:p>
        </p:txBody>
      </p:sp>
      <p:sp>
        <p:nvSpPr>
          <p:cNvPr id="3" name="Content Placeholder 2"/>
          <p:cNvSpPr>
            <a:spLocks noGrp="1"/>
          </p:cNvSpPr>
          <p:nvPr>
            <p:ph idx="1"/>
          </p:nvPr>
        </p:nvSpPr>
        <p:spPr/>
        <p:txBody>
          <a:bodyPr rtlCol="0">
            <a:normAutofit fontScale="70000" lnSpcReduction="20000"/>
          </a:bodyPr>
          <a:lstStyle/>
          <a:p>
            <a:pPr lvl="3" eaLnBrk="1" fontAlgn="auto" hangingPunct="1">
              <a:spcAft>
                <a:spcPts val="0"/>
              </a:spcAft>
              <a:buFont typeface="Arial" pitchFamily="34" charset="0"/>
              <a:buChar char="–"/>
              <a:defRPr/>
            </a:pPr>
            <a:r>
              <a:rPr lang="en-US" sz="3100" b="1" dirty="0"/>
              <a:t>In this case the famous German criminologist Georg Popp was asked to investigate the murder of Eva </a:t>
            </a:r>
            <a:r>
              <a:rPr lang="en-US" sz="3100" b="1" dirty="0" err="1"/>
              <a:t>Disch</a:t>
            </a:r>
            <a:r>
              <a:rPr lang="en-US" sz="3100" b="1" dirty="0"/>
              <a:t>. Forensic spe­cialists Murray and </a:t>
            </a:r>
            <a:r>
              <a:rPr lang="en-US" sz="3100" b="1" dirty="0" err="1"/>
              <a:t>Tedrow</a:t>
            </a:r>
            <a:r>
              <a:rPr lang="en-US" sz="3100" b="1" dirty="0"/>
              <a:t> state:</a:t>
            </a:r>
          </a:p>
          <a:p>
            <a:pPr lvl="3" eaLnBrk="1" fontAlgn="auto" hangingPunct="1">
              <a:spcAft>
                <a:spcPts val="0"/>
              </a:spcAft>
              <a:buFont typeface="Arial" pitchFamily="34" charset="0"/>
              <a:buChar char="–"/>
              <a:defRPr/>
            </a:pPr>
            <a:endParaRPr lang="en-US" sz="3100" dirty="0"/>
          </a:p>
          <a:p>
            <a:pPr eaLnBrk="1" fontAlgn="auto" hangingPunct="1">
              <a:spcAft>
                <a:spcPts val="0"/>
              </a:spcAft>
              <a:buFont typeface="Arial" pitchFamily="34" charset="0"/>
              <a:buChar char="•"/>
              <a:defRPr/>
            </a:pPr>
            <a:r>
              <a:rPr lang="en-US" b="1" dirty="0"/>
              <a:t>In October 1904 a dirty handkerchief containing bits of coal, snuff, and grains of the mineral hornblende was found at the murder scene of a seamstress named Eva </a:t>
            </a:r>
            <a:r>
              <a:rPr lang="en-US" b="1" dirty="0" err="1"/>
              <a:t>Disch</a:t>
            </a:r>
            <a:r>
              <a:rPr lang="en-US" b="1" dirty="0"/>
              <a:t>.</a:t>
            </a:r>
          </a:p>
          <a:p>
            <a:pPr eaLnBrk="1" fontAlgn="auto" hangingPunct="1">
              <a:spcAft>
                <a:spcPts val="0"/>
              </a:spcAft>
              <a:buFont typeface="Arial" pitchFamily="34" charset="0"/>
              <a:buChar char="•"/>
              <a:defRPr/>
            </a:pPr>
            <a:r>
              <a:rPr lang="en-US" b="1" dirty="0"/>
              <a:t> A suspect was. found who used snuff, and worked part-time at both a coal burning gas works and a quarry that had an abundance of the mineral hornblende in the rock that it produced. The suspect also had two layers of dirt in his pant cuffs.</a:t>
            </a:r>
          </a:p>
          <a:p>
            <a:pPr eaLnBrk="1" fontAlgn="auto" hangingPunct="1">
              <a:spcAft>
                <a:spcPts val="0"/>
              </a:spcAft>
              <a:buFont typeface="Arial" pitchFamily="34" charset="0"/>
              <a:buChar char="•"/>
              <a:defRPr/>
            </a:pPr>
            <a:r>
              <a:rPr lang="en-US" b="1" dirty="0"/>
              <a:t> The lower layer matched the soil at the crime scene and the upper layer, char­acterized by a particular type of mica particle, matched the soil found on the path to the victim's home. </a:t>
            </a:r>
          </a:p>
          <a:p>
            <a:pPr eaLnBrk="1" fontAlgn="auto" hangingPunct="1">
              <a:spcAft>
                <a:spcPts val="0"/>
              </a:spcAft>
              <a:buFont typeface="Arial" pitchFamily="34" charset="0"/>
              <a:buChar char="•"/>
              <a:defRPr/>
            </a:pPr>
            <a:r>
              <a:rPr lang="en-US" b="1" dirty="0"/>
              <a:t>When confronted with the evidence the suspect confessed</a:t>
            </a:r>
            <a:r>
              <a:rPr lang="en-US" dirty="0"/>
              <a:t>.</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z="2400" b="1"/>
              <a:t>Another excellent example of the use of soil in forensic investigation involved the kidnapping and murder of a USDEA agent</a:t>
            </a:r>
            <a:endParaRPr lang="en-US" sz="240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a:t>1995. While working in Mexico, Enrique </a:t>
            </a:r>
            <a:r>
              <a:rPr lang="en-US" b="1" dirty="0" err="1"/>
              <a:t>Camarena</a:t>
            </a:r>
            <a:r>
              <a:rPr lang="en-US" b="1" dirty="0"/>
              <a:t> was abducted. </a:t>
            </a:r>
          </a:p>
          <a:p>
            <a:pPr eaLnBrk="1" fontAlgn="auto" hangingPunct="1">
              <a:spcAft>
                <a:spcPts val="0"/>
              </a:spcAft>
              <a:buFont typeface="Arial" pitchFamily="34" charset="0"/>
              <a:buChar char="•"/>
              <a:defRPr/>
            </a:pPr>
            <a:r>
              <a:rPr lang="en-US" b="1" dirty="0"/>
              <a:t>His body was discovered near a known drug trafficker's ranch.</a:t>
            </a:r>
          </a:p>
          <a:p>
            <a:pPr eaLnBrk="1" fontAlgn="auto" hangingPunct="1">
              <a:spcAft>
                <a:spcPts val="0"/>
              </a:spcAft>
              <a:buFont typeface="Arial" pitchFamily="34" charset="0"/>
              <a:buChar char="•"/>
              <a:defRPr/>
            </a:pPr>
            <a:r>
              <a:rPr lang="en-US" b="1" dirty="0"/>
              <a:t> However, the soil found on the dead agent's body did not match that of the location where the body was found. </a:t>
            </a:r>
          </a:p>
          <a:p>
            <a:pPr eaLnBrk="1" fontAlgn="auto" hangingPunct="1">
              <a:spcAft>
                <a:spcPts val="0"/>
              </a:spcAft>
              <a:buFont typeface="Arial" pitchFamily="34" charset="0"/>
              <a:buChar char="•"/>
              <a:defRPr/>
            </a:pPr>
            <a:r>
              <a:rPr lang="en-US" b="1" dirty="0"/>
              <a:t>The FBI finally determined that Special Agent Enrique </a:t>
            </a:r>
            <a:r>
              <a:rPr lang="en-US" b="1" dirty="0" err="1"/>
              <a:t>Camarena's</a:t>
            </a:r>
            <a:r>
              <a:rPr lang="en-US" b="1" dirty="0"/>
              <a:t> body had origi­nally been taken to the another location, 881 Lope De Vega, where he was murdered. </a:t>
            </a:r>
          </a:p>
          <a:p>
            <a:pPr eaLnBrk="1" fontAlgn="auto" hangingPunct="1">
              <a:spcAft>
                <a:spcPts val="0"/>
              </a:spcAft>
              <a:buFont typeface="Arial" pitchFamily="34" charset="0"/>
              <a:buChar char="•"/>
              <a:defRPr/>
            </a:pPr>
            <a:r>
              <a:rPr lang="en-US" b="1" dirty="0"/>
              <a:t>The house was operated by the Caro-Quintero drug gang, and they disposed of the body at a rival drug gang's ranch to throw the police off track</a:t>
            </a: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t>What is Forensic Entomology </a:t>
            </a:r>
          </a:p>
        </p:txBody>
      </p:sp>
      <p:sp>
        <p:nvSpPr>
          <p:cNvPr id="2053" name="Rectangle 5"/>
          <p:cNvSpPr>
            <a:spLocks noGrp="1" noChangeArrowheads="1"/>
          </p:cNvSpPr>
          <p:nvPr>
            <p:ph type="subTitle" idx="1"/>
          </p:nvPr>
        </p:nvSpPr>
        <p:spPr/>
        <p:txBody>
          <a:bodyPr/>
          <a:lstStyle/>
          <a:p>
            <a:pPr eaLnBrk="1" hangingPunct="1">
              <a:lnSpc>
                <a:spcPct val="90000"/>
              </a:lnSpc>
              <a:defRPr/>
            </a:pPr>
            <a:r>
              <a:rPr lang="en-US" sz="2800" b="1"/>
              <a:t>Forensic Entomology is the use of the insects, and their arthropod relatives that inhabit decomposing remains to aid legal investigations. </a:t>
            </a:r>
          </a:p>
        </p:txBody>
      </p:sp>
      <p:sp>
        <p:nvSpPr>
          <p:cNvPr id="64515" name="Rectangle 4"/>
          <p:cNvSpPr>
            <a:spLocks noChangeArrowheads="1"/>
          </p:cNvSpPr>
          <p:nvPr/>
        </p:nvSpPr>
        <p:spPr bwMode="auto">
          <a:xfrm>
            <a:off x="-4664075" y="3246438"/>
            <a:ext cx="2832100" cy="366712"/>
          </a:xfrm>
          <a:prstGeom prst="rect">
            <a:avLst/>
          </a:prstGeom>
          <a:noFill/>
          <a:ln w="9525">
            <a:noFill/>
            <a:miter lim="800000"/>
            <a:headEnd/>
            <a:tailEnd/>
          </a:ln>
        </p:spPr>
        <p:txBody>
          <a:bodyPr wrap="none" anchor="ctr">
            <a:spAutoFit/>
          </a:bodyPr>
          <a:lstStyle/>
          <a:p>
            <a:r>
              <a:rPr lang="en-US" b="1">
                <a:solidFill>
                  <a:srgbClr val="000000"/>
                </a:solidFill>
                <a:latin typeface="Times New Roman" pitchFamily="18" charset="0"/>
              </a:rPr>
              <a:t>Forensic Entomology is the</a:t>
            </a:r>
            <a:endParaRPr lang="en-US">
              <a:solidFill>
                <a:srgbClr val="000000"/>
              </a:solidFill>
              <a:latin typeface="Times New Roman" pitchFamily="18"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Grp="1" noChangeArrowheads="1"/>
          </p:cNvSpPr>
          <p:nvPr>
            <p:ph type="title"/>
          </p:nvPr>
        </p:nvSpPr>
        <p:spPr/>
        <p:txBody>
          <a:bodyPr/>
          <a:lstStyle/>
          <a:p>
            <a:pPr eaLnBrk="1" hangingPunct="1">
              <a:defRPr/>
            </a:pPr>
            <a:r>
              <a:rPr lang="en-US" sz="2800"/>
              <a:t>Forensic entomology is the use of insect knowledge in the investigation of crimes</a:t>
            </a:r>
            <a:r>
              <a:rPr lang="en-US" sz="4000"/>
              <a:t> </a:t>
            </a:r>
          </a:p>
        </p:txBody>
      </p:sp>
      <p:pic>
        <p:nvPicPr>
          <p:cNvPr id="65538" name="Picture 5" descr="forensic entomologist collecting insects from a nude female homicide victim"/>
          <p:cNvPicPr>
            <a:picLocks noChangeAspect="1" noChangeArrowheads="1"/>
          </p:cNvPicPr>
          <p:nvPr/>
        </p:nvPicPr>
        <p:blipFill>
          <a:blip r:embed="rId2"/>
          <a:srcRect/>
          <a:stretch>
            <a:fillRect/>
          </a:stretch>
        </p:blipFill>
        <p:spPr bwMode="auto">
          <a:xfrm>
            <a:off x="1752600" y="2209800"/>
            <a:ext cx="5486400" cy="3657600"/>
          </a:xfrm>
          <a:prstGeom prst="rect">
            <a:avLst/>
          </a:prstGeom>
          <a:noFill/>
          <a:ln w="9525">
            <a:noFill/>
            <a:miter lim="800000"/>
            <a:headEnd/>
            <a:tailEnd/>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b="1" dirty="0"/>
              <a:t>The broad field of forensic entomology is commonly broken down into three general areas:</a:t>
            </a:r>
          </a:p>
          <a:p>
            <a:pPr eaLnBrk="1" hangingPunct="1">
              <a:defRPr/>
            </a:pPr>
            <a:r>
              <a:rPr lang="en-US" b="1" dirty="0"/>
              <a:t>1. </a:t>
            </a:r>
            <a:r>
              <a:rPr lang="en-US" b="1" dirty="0" err="1"/>
              <a:t>medicolegal</a:t>
            </a:r>
            <a:endParaRPr lang="en-US" b="1" dirty="0"/>
          </a:p>
          <a:p>
            <a:pPr eaLnBrk="1" hangingPunct="1">
              <a:defRPr/>
            </a:pPr>
            <a:r>
              <a:rPr lang="en-US" b="1" dirty="0"/>
              <a:t>2. urban </a:t>
            </a:r>
          </a:p>
          <a:p>
            <a:pPr eaLnBrk="1" hangingPunct="1">
              <a:defRPr/>
            </a:pPr>
            <a:r>
              <a:rPr lang="en-US" b="1" dirty="0"/>
              <a:t>3. stored product pests. </a:t>
            </a:r>
            <a:endParaRPr lang="en-US" dirty="0"/>
          </a:p>
          <a:p>
            <a:pPr eaLnBrk="1" hangingPunct="1">
              <a:defRPr/>
            </a:pPr>
            <a:endParaRPr lang="en-US"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a:t>medicolegal</a:t>
            </a:r>
            <a:endParaRPr lang="en-US" dirty="0"/>
          </a:p>
        </p:txBody>
      </p:sp>
      <p:sp>
        <p:nvSpPr>
          <p:cNvPr id="3" name="Content Placeholder 2"/>
          <p:cNvSpPr>
            <a:spLocks noGrp="1"/>
          </p:cNvSpPr>
          <p:nvPr>
            <p:ph idx="1"/>
          </p:nvPr>
        </p:nvSpPr>
        <p:spPr/>
        <p:txBody>
          <a:bodyPr/>
          <a:lstStyle/>
          <a:p>
            <a:pPr eaLnBrk="1" hangingPunct="1">
              <a:defRPr/>
            </a:pPr>
            <a:r>
              <a:rPr lang="en-US" b="1" u="sng" dirty="0"/>
              <a:t>The </a:t>
            </a:r>
            <a:r>
              <a:rPr lang="en-US" b="1" u="sng" dirty="0" err="1"/>
              <a:t>medicolegal</a:t>
            </a:r>
            <a:r>
              <a:rPr lang="en-US" b="1" dirty="0"/>
              <a:t> section focuses on the criminal component of the legal system and deals with the </a:t>
            </a:r>
            <a:r>
              <a:rPr lang="en-US" b="1" dirty="0" err="1"/>
              <a:t>necrophagous</a:t>
            </a:r>
            <a:r>
              <a:rPr lang="en-US" b="1" dirty="0"/>
              <a:t> (or carrion) feeding insects that typically infest human remains</a:t>
            </a:r>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noFill/>
        </p:spPr>
        <p:txBody>
          <a:bodyPr/>
          <a:lstStyle/>
          <a:p>
            <a:endParaRPr lang="en-US">
              <a:effectLst/>
            </a:endParaRPr>
          </a:p>
        </p:txBody>
      </p:sp>
      <p:pic>
        <p:nvPicPr>
          <p:cNvPr id="138243"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68611" name="Text Box 4"/>
          <p:cNvSpPr txBox="1">
            <a:spLocks noChangeArrowheads="1"/>
          </p:cNvSpPr>
          <p:nvPr/>
        </p:nvSpPr>
        <p:spPr bwMode="auto">
          <a:xfrm>
            <a:off x="1050925" y="298450"/>
            <a:ext cx="7808913" cy="701675"/>
          </a:xfrm>
          <a:prstGeom prst="rect">
            <a:avLst/>
          </a:prstGeom>
          <a:noFill/>
          <a:ln w="9525">
            <a:noFill/>
            <a:miter lim="800000"/>
            <a:headEnd/>
            <a:tailEnd/>
          </a:ln>
        </p:spPr>
        <p:txBody>
          <a:bodyPr wrap="none">
            <a:spAutoFit/>
          </a:bodyPr>
          <a:lstStyle/>
          <a:p>
            <a:r>
              <a:rPr lang="en-CA" sz="4000"/>
              <a:t>Medicolegal Forensic Entomology</a:t>
            </a:r>
            <a:endParaRPr lang="en-US" sz="4000"/>
          </a:p>
        </p:txBody>
      </p:sp>
      <p:sp>
        <p:nvSpPr>
          <p:cNvPr id="68612" name="Text Box 5"/>
          <p:cNvSpPr txBox="1">
            <a:spLocks noChangeArrowheads="1"/>
          </p:cNvSpPr>
          <p:nvPr/>
        </p:nvSpPr>
        <p:spPr bwMode="auto">
          <a:xfrm>
            <a:off x="609600" y="1447800"/>
            <a:ext cx="6534150" cy="3662363"/>
          </a:xfrm>
          <a:prstGeom prst="rect">
            <a:avLst/>
          </a:prstGeom>
          <a:noFill/>
          <a:ln w="9525">
            <a:noFill/>
            <a:miter lim="800000"/>
            <a:headEnd/>
            <a:tailEnd/>
          </a:ln>
        </p:spPr>
        <p:txBody>
          <a:bodyPr wrap="none">
            <a:spAutoFit/>
          </a:bodyPr>
          <a:lstStyle/>
          <a:p>
            <a:r>
              <a:rPr lang="en-CA" b="1"/>
              <a:t>We are mostly concerned with this category. </a:t>
            </a:r>
            <a:br>
              <a:rPr lang="en-CA" b="1"/>
            </a:br>
            <a:endParaRPr lang="en-CA" b="1"/>
          </a:p>
          <a:p>
            <a:r>
              <a:rPr lang="en-CA" b="1"/>
              <a:t> Often focuses on violent crimes</a:t>
            </a:r>
          </a:p>
          <a:p>
            <a:endParaRPr lang="en-CA" b="1"/>
          </a:p>
          <a:p>
            <a:r>
              <a:rPr lang="en-CA" b="1"/>
              <a:t> Determination of the time (postmortem interval or PMI) or </a:t>
            </a:r>
            <a:br>
              <a:rPr lang="en-CA" b="1"/>
            </a:br>
            <a:r>
              <a:rPr lang="en-CA" b="1"/>
              <a:t>site of human death based on identification of arthropods</a:t>
            </a:r>
          </a:p>
          <a:p>
            <a:r>
              <a:rPr lang="en-CA" b="1"/>
              <a:t>collected from or near corpses.</a:t>
            </a:r>
          </a:p>
          <a:p>
            <a:endParaRPr lang="en-CA" b="1"/>
          </a:p>
          <a:p>
            <a:r>
              <a:rPr lang="en-CA" b="1"/>
              <a:t> Cases involving possible sudden death.</a:t>
            </a:r>
          </a:p>
          <a:p>
            <a:endParaRPr lang="en-CA" b="1"/>
          </a:p>
          <a:p>
            <a:r>
              <a:rPr lang="en-CA" b="1"/>
              <a:t> Traffic accidents with no immediately obvious cause. </a:t>
            </a:r>
            <a:br>
              <a:rPr lang="en-CA" b="1"/>
            </a:br>
            <a:endParaRPr lang="en-CA" b="1"/>
          </a:p>
          <a:p>
            <a:r>
              <a:rPr lang="en-CA" b="1"/>
              <a:t> Possible criminal misuse of insects.</a:t>
            </a:r>
            <a:endParaRPr lang="en-US"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3824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noFill/>
        </p:spPr>
        <p:txBody>
          <a:bodyPr/>
          <a:lstStyle/>
          <a:p>
            <a:endParaRPr lang="en-US">
              <a:effectLst/>
            </a:endParaRPr>
          </a:p>
        </p:txBody>
      </p:sp>
      <p:pic>
        <p:nvPicPr>
          <p:cNvPr id="139267"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69635" name="Text Box 4"/>
          <p:cNvSpPr txBox="1">
            <a:spLocks noChangeArrowheads="1"/>
          </p:cNvSpPr>
          <p:nvPr/>
        </p:nvSpPr>
        <p:spPr bwMode="auto">
          <a:xfrm>
            <a:off x="1279525" y="293688"/>
            <a:ext cx="7361238" cy="946150"/>
          </a:xfrm>
          <a:prstGeom prst="rect">
            <a:avLst/>
          </a:prstGeom>
          <a:noFill/>
          <a:ln w="9525">
            <a:noFill/>
            <a:miter lim="800000"/>
            <a:headEnd/>
            <a:tailEnd/>
          </a:ln>
        </p:spPr>
        <p:txBody>
          <a:bodyPr wrap="none">
            <a:spAutoFit/>
          </a:bodyPr>
          <a:lstStyle/>
          <a:p>
            <a:r>
              <a:rPr lang="en-CA" sz="2800" b="1"/>
              <a:t>Entomology is mostly used in determining</a:t>
            </a:r>
          </a:p>
          <a:p>
            <a:r>
              <a:rPr lang="en-CA" sz="2800" b="1"/>
              <a:t>Time of Death</a:t>
            </a:r>
            <a:endParaRPr lang="en-US" sz="2800" b="1"/>
          </a:p>
        </p:txBody>
      </p:sp>
      <p:sp>
        <p:nvSpPr>
          <p:cNvPr id="69636" name="Text Box 5"/>
          <p:cNvSpPr txBox="1">
            <a:spLocks noChangeArrowheads="1"/>
          </p:cNvSpPr>
          <p:nvPr/>
        </p:nvSpPr>
        <p:spPr bwMode="auto">
          <a:xfrm>
            <a:off x="838200" y="1447800"/>
            <a:ext cx="5949950" cy="1465263"/>
          </a:xfrm>
          <a:prstGeom prst="rect">
            <a:avLst/>
          </a:prstGeom>
          <a:noFill/>
          <a:ln w="9525">
            <a:noFill/>
            <a:miter lim="800000"/>
            <a:headEnd/>
            <a:tailEnd/>
          </a:ln>
        </p:spPr>
        <p:txBody>
          <a:bodyPr wrap="none">
            <a:spAutoFit/>
          </a:bodyPr>
          <a:lstStyle/>
          <a:p>
            <a:r>
              <a:rPr lang="en-CA" b="1"/>
              <a:t>Insect life cycles are very specific</a:t>
            </a:r>
          </a:p>
          <a:p>
            <a:endParaRPr lang="en-CA" b="1"/>
          </a:p>
          <a:p>
            <a:r>
              <a:rPr lang="en-CA" b="1"/>
              <a:t> This can be used to calculate time since death.</a:t>
            </a:r>
          </a:p>
          <a:p>
            <a:endParaRPr lang="en-CA" b="1"/>
          </a:p>
          <a:p>
            <a:r>
              <a:rPr lang="en-CA" b="1"/>
              <a:t> This calculation is called Post Mortem Interval (PMI).</a:t>
            </a:r>
            <a:endParaRPr lang="en-US"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392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urban</a:t>
            </a:r>
          </a:p>
        </p:txBody>
      </p:sp>
      <p:sp>
        <p:nvSpPr>
          <p:cNvPr id="3" name="Content Placeholder 2"/>
          <p:cNvSpPr>
            <a:spLocks noGrp="1"/>
          </p:cNvSpPr>
          <p:nvPr>
            <p:ph idx="1"/>
          </p:nvPr>
        </p:nvSpPr>
        <p:spPr/>
        <p:txBody>
          <a:bodyPr/>
          <a:lstStyle/>
          <a:p>
            <a:pPr eaLnBrk="1" hangingPunct="1">
              <a:defRPr/>
            </a:pPr>
            <a:r>
              <a:rPr lang="en-US" b="1" dirty="0"/>
              <a:t>The </a:t>
            </a:r>
            <a:r>
              <a:rPr lang="en-US" b="1" u="sng" dirty="0"/>
              <a:t>urban</a:t>
            </a:r>
            <a:r>
              <a:rPr lang="en-US" b="1" dirty="0"/>
              <a:t> aspect deals with the insects that affect man and his immediate environment. </a:t>
            </a:r>
          </a:p>
          <a:p>
            <a:pPr eaLnBrk="1" hangingPunct="1">
              <a:defRPr/>
            </a:pPr>
            <a:r>
              <a:rPr lang="en-US" b="1" dirty="0"/>
              <a:t>This area has both criminal and civil components as urban pests may feed on both the living and the dead.</a:t>
            </a:r>
          </a:p>
          <a:p>
            <a:pPr eaLnBrk="1" hangingPunct="1">
              <a:defRPr/>
            </a:pPr>
            <a:r>
              <a:rPr lang="en-US" b="1" dirty="0"/>
              <a:t> The damage caused by their mandibles (or mouthparts) as they feed can produce markings and wounds on the skin that may be misinterpreted as prior abuse..   </a:t>
            </a:r>
            <a:endParaRPr lang="en-US" dirty="0"/>
          </a:p>
          <a:p>
            <a:pPr eaLnBrk="1" hangingPunct="1">
              <a:defRPr/>
            </a:pPr>
            <a:endParaRPr lang="en-US"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stored product pests. </a:t>
            </a:r>
          </a:p>
        </p:txBody>
      </p:sp>
      <p:sp>
        <p:nvSpPr>
          <p:cNvPr id="3" name="Content Placeholder 2"/>
          <p:cNvSpPr>
            <a:spLocks noGrp="1"/>
          </p:cNvSpPr>
          <p:nvPr>
            <p:ph idx="1"/>
          </p:nvPr>
        </p:nvSpPr>
        <p:spPr/>
        <p:txBody>
          <a:bodyPr/>
          <a:lstStyle/>
          <a:p>
            <a:pPr eaLnBrk="1" hangingPunct="1">
              <a:defRPr/>
            </a:pPr>
            <a:r>
              <a:rPr lang="en-US" b="1" dirty="0"/>
              <a:t>Lastly, </a:t>
            </a:r>
            <a:r>
              <a:rPr lang="en-US" b="1" u="sng" dirty="0"/>
              <a:t>stored product insects</a:t>
            </a:r>
            <a:r>
              <a:rPr lang="en-US" b="1" dirty="0"/>
              <a:t> are commonly found in foodstuffs and the forensic entomologist may serve as an expert witness during both criminal and civil proceedings involving food contamination.</a:t>
            </a:r>
            <a:r>
              <a:rPr lang="en-US" dirty="0"/>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74638"/>
            <a:ext cx="8229600" cy="1325562"/>
          </a:xfrm>
        </p:spPr>
        <p:txBody>
          <a:bodyPr/>
          <a:lstStyle/>
          <a:p>
            <a:pPr eaLnBrk="1" hangingPunct="1"/>
            <a:r>
              <a:rPr lang="en-US" sz="3200" b="1"/>
              <a:t>The eight most common elements in the earth's crust are:</a:t>
            </a:r>
            <a:br>
              <a:rPr lang="en-US" sz="3200"/>
            </a:br>
            <a:endParaRPr lang="en-US" sz="3200"/>
          </a:p>
        </p:txBody>
      </p:sp>
      <p:sp>
        <p:nvSpPr>
          <p:cNvPr id="3" name="Content Placeholder 2"/>
          <p:cNvSpPr>
            <a:spLocks noGrp="1"/>
          </p:cNvSpPr>
          <p:nvPr>
            <p:ph idx="1"/>
          </p:nvPr>
        </p:nvSpPr>
        <p:spPr>
          <a:xfrm>
            <a:off x="304800" y="1600200"/>
            <a:ext cx="8382000" cy="4876800"/>
          </a:xfrm>
        </p:spPr>
        <p:txBody>
          <a:bodyPr rtlCol="0">
            <a:normAutofit fontScale="92500" lnSpcReduction="10000"/>
          </a:bodyPr>
          <a:lstStyle/>
          <a:p>
            <a:pPr eaLnBrk="1" fontAlgn="auto" hangingPunct="1">
              <a:spcAft>
                <a:spcPts val="0"/>
              </a:spcAft>
              <a:buFont typeface="Arial" pitchFamily="34" charset="0"/>
              <a:buChar char="•"/>
              <a:defRPr/>
            </a:pPr>
            <a:r>
              <a:rPr lang="en-US" sz="3500" b="1" dirty="0"/>
              <a:t>Oxygen (O),46.6%              Calcium (Ca), 3.6%        </a:t>
            </a:r>
          </a:p>
          <a:p>
            <a:pPr eaLnBrk="1" fontAlgn="auto" hangingPunct="1">
              <a:spcAft>
                <a:spcPts val="0"/>
              </a:spcAft>
              <a:buFont typeface="Arial" pitchFamily="34" charset="0"/>
              <a:buChar char="•"/>
              <a:defRPr/>
            </a:pPr>
            <a:r>
              <a:rPr lang="en-US" sz="3500" b="1" dirty="0"/>
              <a:t> Silicon (Si), 27.7%              Sodium (Na), 2.8%</a:t>
            </a:r>
          </a:p>
          <a:p>
            <a:pPr eaLnBrk="1" fontAlgn="auto" hangingPunct="1">
              <a:spcAft>
                <a:spcPts val="0"/>
              </a:spcAft>
              <a:buFont typeface="Arial" pitchFamily="34" charset="0"/>
              <a:buChar char="•"/>
              <a:defRPr/>
            </a:pPr>
            <a:r>
              <a:rPr lang="en-US" sz="3500" b="1" dirty="0"/>
              <a:t> Aluminum (Al), 8.1%        Potassium (K), 2.6%</a:t>
            </a:r>
          </a:p>
          <a:p>
            <a:pPr eaLnBrk="1" fontAlgn="auto" hangingPunct="1">
              <a:spcAft>
                <a:spcPts val="0"/>
              </a:spcAft>
              <a:buFont typeface="Arial" pitchFamily="34" charset="0"/>
              <a:buChar char="•"/>
              <a:defRPr/>
            </a:pPr>
            <a:r>
              <a:rPr lang="en-US" sz="3500" b="1" dirty="0"/>
              <a:t> Iron (Fe),5.0%                 Magnesium (Mg), 2.1%</a:t>
            </a:r>
            <a:endParaRPr lang="en-US" sz="3500" dirty="0"/>
          </a:p>
          <a:p>
            <a:pPr eaLnBrk="1" fontAlgn="auto" hangingPunct="1">
              <a:spcAft>
                <a:spcPts val="0"/>
              </a:spcAft>
              <a:buFont typeface="Arial" pitchFamily="34" charset="0"/>
              <a:buChar char="•"/>
              <a:defRPr/>
            </a:pPr>
            <a:endParaRPr lang="en-US" sz="3500" b="1" dirty="0"/>
          </a:p>
          <a:p>
            <a:pPr eaLnBrk="1" fontAlgn="auto" hangingPunct="1">
              <a:spcAft>
                <a:spcPts val="0"/>
              </a:spcAft>
              <a:buFont typeface="Arial" pitchFamily="34" charset="0"/>
              <a:buChar char="•"/>
              <a:defRPr/>
            </a:pPr>
            <a:r>
              <a:rPr lang="en-US" sz="3500" b="1" u="sng" dirty="0"/>
              <a:t>The two most common elements in the earth's crust are oxygen and silicon,</a:t>
            </a:r>
            <a:r>
              <a:rPr lang="en-US" sz="3500" b="1" dirty="0"/>
              <a:t> and together they make up 75% of the crust. </a:t>
            </a:r>
            <a:endParaRPr lang="en-US" sz="3500"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H</a:t>
            </a:r>
            <a:r>
              <a:rPr lang="en-US" sz="3600" u="sng" dirty="0"/>
              <a:t>ow diverse is forensic entomology?</a:t>
            </a:r>
            <a:r>
              <a:rPr lang="en-US" sz="3600" dirty="0"/>
              <a:t> </a:t>
            </a:r>
            <a:br>
              <a:rPr lang="en-US" sz="3600" dirty="0"/>
            </a:br>
            <a:endParaRPr lang="en-US" sz="3600" dirty="0"/>
          </a:p>
        </p:txBody>
      </p:sp>
      <p:sp>
        <p:nvSpPr>
          <p:cNvPr id="3" name="Content Placeholder 2"/>
          <p:cNvSpPr>
            <a:spLocks noGrp="1"/>
          </p:cNvSpPr>
          <p:nvPr>
            <p:ph idx="1"/>
          </p:nvPr>
        </p:nvSpPr>
        <p:spPr/>
        <p:txBody>
          <a:bodyPr/>
          <a:lstStyle/>
          <a:p>
            <a:pPr eaLnBrk="1" hangingPunct="1">
              <a:defRPr/>
            </a:pPr>
            <a:r>
              <a:rPr lang="en-US" b="1" dirty="0"/>
              <a:t>include the detection of abuse in children and neglect of the elderly.  </a:t>
            </a:r>
            <a:endParaRPr lang="en-US" dirty="0"/>
          </a:p>
          <a:p>
            <a:pPr eaLnBrk="1" hangingPunct="1">
              <a:defRPr/>
            </a:pPr>
            <a:r>
              <a:rPr lang="en-US" b="1" dirty="0"/>
              <a:t>Published cases exist that detail parents intentionally using wasps and bees to sting their children as a form of punishment. </a:t>
            </a:r>
            <a:endParaRPr lang="en-US" dirty="0"/>
          </a:p>
          <a:p>
            <a:pPr eaLnBrk="1" hangingPunct="1">
              <a:defRPr/>
            </a:pPr>
            <a:r>
              <a:rPr lang="en-US" b="1" dirty="0"/>
              <a:t> Additionally, entomological evidence has been used to prove neglect and lack of proper care for wounds existing on the elderly under both private and institutional care. </a:t>
            </a:r>
            <a:endParaRPr lang="en-US" dirty="0"/>
          </a:p>
          <a:p>
            <a:pPr eaLnBrk="1" hangingPunct="1">
              <a:defRPr/>
            </a:pPr>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sz="2000" b="1" dirty="0"/>
              <a:t>It is theorized that the stings (or mere presence) of bees and wasps may be responsible for a large number of single occupant car accidents that seem to lack a definitive cause.   </a:t>
            </a:r>
            <a:endParaRPr lang="en-US" sz="2000" dirty="0"/>
          </a:p>
          <a:p>
            <a:pPr eaLnBrk="1" hangingPunct="1">
              <a:defRPr/>
            </a:pPr>
            <a:r>
              <a:rPr lang="en-US" sz="2000" b="1" dirty="0"/>
              <a:t>In addition to automobile accidents, insects have been suspected of causing aircraft crashes through the obstruction of essential instrumentation, and even implicated in the obstruction of fuel lines causing engine failure.  </a:t>
            </a:r>
            <a:endParaRPr lang="en-US" sz="2000" dirty="0"/>
          </a:p>
          <a:p>
            <a:pPr eaLnBrk="1" hangingPunct="1">
              <a:defRPr/>
            </a:pPr>
            <a:r>
              <a:rPr lang="en-US" sz="2000" b="1" dirty="0"/>
              <a:t>Forensic entomologists are also requested to examine the fragmented remains of insects that have impacted and lodged on the front fascia, windshield, and radiator of automobiles.  </a:t>
            </a:r>
          </a:p>
          <a:p>
            <a:pPr eaLnBrk="1" hangingPunct="1">
              <a:defRPr/>
            </a:pPr>
            <a:r>
              <a:rPr lang="en-US" sz="2000" b="1" dirty="0"/>
              <a:t>Analysis of such remains can yield evidence to the probable path of an automobile through particular areas when pinpointing the location and areas of travel are of unique importance. </a:t>
            </a:r>
            <a:endParaRPr lang="en-US" sz="2000" dirty="0"/>
          </a:p>
          <a:p>
            <a:pPr eaLnBrk="1" hangingPunct="1">
              <a:defRPr/>
            </a:pPr>
            <a:endParaRPr lang="en-US" sz="2000"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b="1" dirty="0"/>
              <a:t>Insects can also affect the interpretation of blood spatter pattern analysis. </a:t>
            </a:r>
          </a:p>
          <a:p>
            <a:pPr eaLnBrk="1" hangingPunct="1">
              <a:defRPr/>
            </a:pPr>
            <a:r>
              <a:rPr lang="en-US" b="1" dirty="0"/>
              <a:t>  Roaches simply walking through pooled and splattered blood will produce tracking that may not be readily recognizable to the untrained observer. </a:t>
            </a:r>
          </a:p>
          <a:p>
            <a:pPr eaLnBrk="1" hangingPunct="1">
              <a:defRPr/>
            </a:pPr>
            <a:r>
              <a:rPr lang="en-US" b="1" dirty="0"/>
              <a:t>Also flies will also feed on the blood and  can be tested for suspected poisons. </a:t>
            </a:r>
            <a:endParaRPr lang="en-US" dirty="0"/>
          </a:p>
          <a:p>
            <a:pPr eaLnBrk="1" hangingPunct="1">
              <a:defRPr/>
            </a:pPr>
            <a:endParaRPr lang="en-US"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eaLnBrk="1" hangingPunct="1">
              <a:defRPr/>
            </a:pPr>
            <a:r>
              <a:rPr lang="en-US" sz="3200" u="sng" dirty="0"/>
              <a:t>What information can a forensic entomologist provide at the death scene? </a:t>
            </a:r>
            <a:br>
              <a:rPr lang="en-US" sz="3200" u="sng" dirty="0"/>
            </a:br>
            <a:r>
              <a:rPr lang="en-US" sz="3200" u="sng" dirty="0"/>
              <a:t>  </a:t>
            </a:r>
            <a:br>
              <a:rPr lang="en-US" sz="3200" u="sng" dirty="0"/>
            </a:br>
            <a:endParaRPr lang="en-US" sz="3200" dirty="0"/>
          </a:p>
        </p:txBody>
      </p:sp>
      <p:sp>
        <p:nvSpPr>
          <p:cNvPr id="3" name="Content Placeholder 2"/>
          <p:cNvSpPr>
            <a:spLocks noGrp="1"/>
          </p:cNvSpPr>
          <p:nvPr>
            <p:ph idx="1"/>
          </p:nvPr>
        </p:nvSpPr>
        <p:spPr/>
        <p:txBody>
          <a:bodyPr/>
          <a:lstStyle/>
          <a:p>
            <a:pPr eaLnBrk="1" hangingPunct="1">
              <a:defRPr/>
            </a:pPr>
            <a:r>
              <a:rPr lang="en-US" sz="2400" b="1" dirty="0"/>
              <a:t>Forensic entomologists</a:t>
            </a:r>
            <a:r>
              <a:rPr lang="en-US" sz="2400" dirty="0"/>
              <a:t> </a:t>
            </a:r>
            <a:r>
              <a:rPr lang="en-US" sz="2400" b="1" dirty="0"/>
              <a:t>are most commonly called upon to determine the postmortem interval or "time since death" in homicide investigations. </a:t>
            </a:r>
            <a:endParaRPr lang="en-US" sz="2400" dirty="0"/>
          </a:p>
          <a:p>
            <a:pPr eaLnBrk="1" hangingPunct="1">
              <a:defRPr/>
            </a:pPr>
            <a:r>
              <a:rPr lang="en-US" sz="2400" dirty="0"/>
              <a:t> </a:t>
            </a:r>
          </a:p>
          <a:p>
            <a:pPr eaLnBrk="1" hangingPunct="1">
              <a:defRPr/>
            </a:pPr>
            <a:r>
              <a:rPr lang="en-US" sz="2400" b="1" dirty="0"/>
              <a:t> The forensic entomologist can use a number of different techniques including species succession, larval weight, larval length, and a more technical method known as the accumulated degree hour technique which can be very precise if the necessary data is available. </a:t>
            </a:r>
            <a:endParaRPr lang="en-US" sz="2400" dirty="0"/>
          </a:p>
          <a:p>
            <a:pPr eaLnBrk="1" hangingPunct="1">
              <a:defRPr/>
            </a:pPr>
            <a:endParaRPr lang="en-US" sz="2400"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sz="2400" b="1" dirty="0"/>
              <a:t>A qualified forensic entomologist can also make inferences as to possible postmortem movement of a corpse.  </a:t>
            </a:r>
            <a:endParaRPr lang="en-US" sz="2400" dirty="0"/>
          </a:p>
          <a:p>
            <a:pPr eaLnBrk="1" hangingPunct="1">
              <a:defRPr/>
            </a:pPr>
            <a:r>
              <a:rPr lang="en-US" sz="2400" b="1" dirty="0"/>
              <a:t>Some flies prefer specific habitats such as a distinct preference for laying their eggs in an outdoor or indoor environment.  </a:t>
            </a:r>
            <a:endParaRPr lang="en-US" sz="2400" dirty="0"/>
          </a:p>
          <a:p>
            <a:pPr eaLnBrk="1" hangingPunct="1">
              <a:defRPr/>
            </a:pPr>
            <a:r>
              <a:rPr lang="en-US" sz="2400" b="1" dirty="0"/>
              <a:t> Flies can also exhibit preferences for carcasses in shade or sunlit conditions of the outdoor environment.  </a:t>
            </a:r>
            <a:endParaRPr lang="en-US" sz="2400" dirty="0"/>
          </a:p>
          <a:p>
            <a:pPr eaLnBrk="1" hangingPunct="1">
              <a:defRPr/>
            </a:pPr>
            <a:r>
              <a:rPr lang="en-US" sz="2400" b="1" dirty="0"/>
              <a:t>Therefore, a corpse that is recovered indoors with the eggs or larvae of flies that typically inhabit sunny outdoor locations would indicate that someone returned to the scene of the crime to move and attempt to conceal the body</a:t>
            </a:r>
            <a:endParaRPr lang="en-US" sz="2400"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sz="2400" b="1" dirty="0"/>
              <a:t>Similarly, freezing or wrapping of the body may be indicated by an altered species succession of insects on the body.  </a:t>
            </a:r>
          </a:p>
          <a:p>
            <a:pPr eaLnBrk="1" hangingPunct="1">
              <a:defRPr/>
            </a:pPr>
            <a:r>
              <a:rPr lang="en-US" sz="2400" b="1" dirty="0"/>
              <a:t>Anything that may have prevented the insects from laying eggs in their normal time frame will alter both the sequence of species and their typical colonization time.</a:t>
            </a:r>
          </a:p>
          <a:p>
            <a:pPr eaLnBrk="1" hangingPunct="1">
              <a:defRPr/>
            </a:pPr>
            <a:r>
              <a:rPr lang="en-US" sz="2400" b="1" dirty="0"/>
              <a:t>    The complete absence of insects would suggest clues as to the sequence of postmortem events as the body was probably either frozen, sealed in a tightly closed container, or buried very deeply.</a:t>
            </a:r>
            <a:r>
              <a:rPr lang="en-US" sz="2400" dirty="0"/>
              <a:t> </a:t>
            </a:r>
          </a:p>
          <a:p>
            <a:pPr eaLnBrk="1" hangingPunct="1">
              <a:defRPr/>
            </a:pPr>
            <a:endParaRPr lang="en-US" sz="2800"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sz="2400" b="1" dirty="0"/>
              <a:t>Entomological evidence can also help determine the circumstances of abuse and rape.</a:t>
            </a:r>
            <a:endParaRPr lang="en-US" sz="2400" dirty="0"/>
          </a:p>
          <a:p>
            <a:pPr eaLnBrk="1" hangingPunct="1">
              <a:defRPr/>
            </a:pPr>
            <a:r>
              <a:rPr lang="en-US" sz="2400" b="1" dirty="0"/>
              <a:t> Victims that are incapacitated (bound, drugged, or otherwise helpless) often have associated fecal and urine soaked clothes or bed dressings.  </a:t>
            </a:r>
          </a:p>
          <a:p>
            <a:pPr eaLnBrk="1" hangingPunct="1">
              <a:defRPr/>
            </a:pPr>
            <a:r>
              <a:rPr lang="en-US" sz="2400" b="1" dirty="0"/>
              <a:t>Such material will attract certain species of flies that otherwise would not be recovered. </a:t>
            </a:r>
          </a:p>
          <a:p>
            <a:pPr eaLnBrk="1" hangingPunct="1">
              <a:defRPr/>
            </a:pPr>
            <a:r>
              <a:rPr lang="en-US" sz="2400" b="1" dirty="0"/>
              <a:t> Their presence can yield many clues to both </a:t>
            </a:r>
            <a:r>
              <a:rPr lang="en-US" sz="2400" b="1" dirty="0" err="1"/>
              <a:t>antemortem</a:t>
            </a:r>
            <a:r>
              <a:rPr lang="en-US" sz="2400" b="1" dirty="0"/>
              <a:t> and postmortem circumstances of the crime</a:t>
            </a:r>
            <a:r>
              <a:rPr lang="en-US" b="1" dirty="0"/>
              <a:t>.  </a:t>
            </a:r>
            <a:endParaRPr lang="en-US" dirty="0"/>
          </a:p>
          <a:p>
            <a:pPr eaLnBrk="1" hangingPunct="1">
              <a:defRPr/>
            </a:pPr>
            <a:endParaRPr lang="en-US"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sz="2800" b="1"/>
              <a:t>Currently, it is now possible to use DNA technology to recover and identify the blood meals taken by blood feeding insects. </a:t>
            </a:r>
          </a:p>
          <a:p>
            <a:pPr eaLnBrk="1" hangingPunct="1">
              <a:defRPr/>
            </a:pPr>
            <a:r>
              <a:rPr lang="en-US" sz="2800" b="1"/>
              <a:t> The DNA of human blood can be recovered from the digestive tract of an insect that has fed on an individual.  </a:t>
            </a:r>
          </a:p>
          <a:p>
            <a:pPr eaLnBrk="1" hangingPunct="1">
              <a:defRPr/>
            </a:pPr>
            <a:r>
              <a:rPr lang="en-US" sz="2800" b="1"/>
              <a:t>The presence of their DNA within the insect can place suspects at a known location within a definable period of time and recovery of the victims' blood can also create a link between perpetrator and suspect.</a:t>
            </a:r>
            <a:r>
              <a:rPr lang="en-US" sz="2800"/>
              <a:t>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noFill/>
        </p:spPr>
        <p:txBody>
          <a:bodyPr/>
          <a:lstStyle/>
          <a:p>
            <a:endParaRPr lang="en-US">
              <a:effectLst/>
            </a:endParaRPr>
          </a:p>
        </p:txBody>
      </p:sp>
      <p:sp>
        <p:nvSpPr>
          <p:cNvPr id="123907" name="Rectangle 3"/>
          <p:cNvSpPr>
            <a:spLocks noGrp="1" noChangeArrowheads="1"/>
          </p:cNvSpPr>
          <p:nvPr>
            <p:ph type="body" idx="4294967295"/>
          </p:nvPr>
        </p:nvSpPr>
        <p:spPr/>
        <p:txBody>
          <a:bodyPr/>
          <a:lstStyle/>
          <a:p>
            <a:pPr>
              <a:defRPr/>
            </a:pPr>
            <a:r>
              <a:rPr lang="en-US" sz="2800" b="1"/>
              <a:t>The insects recovered from decomposing human remains can be a valuable tool for toxicological analysis.  </a:t>
            </a:r>
            <a:endParaRPr lang="en-US" sz="2800"/>
          </a:p>
          <a:p>
            <a:pPr>
              <a:defRPr/>
            </a:pPr>
            <a:r>
              <a:rPr lang="en-US" sz="2800" b="1"/>
              <a:t>It is possible to recover the insect larvae and run standard toxicological analyses on them as you would human tissue.  </a:t>
            </a:r>
          </a:p>
          <a:p>
            <a:pPr>
              <a:defRPr/>
            </a:pPr>
            <a:r>
              <a:rPr lang="en-US" sz="2800" b="1"/>
              <a:t>Toxicological analysis can be successful on insect larvae because their tissues assimilate drugs and toxins that accumulated in human tissue prior to death</a:t>
            </a:r>
            <a:endParaRPr lang="en-US" sz="2800"/>
          </a:p>
          <a:p>
            <a:pPr>
              <a:defRPr/>
            </a:pPr>
            <a:endParaRPr lang="en-US" sz="2800">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239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noFill/>
        </p:spPr>
        <p:txBody>
          <a:bodyPr/>
          <a:lstStyle/>
          <a:p>
            <a:r>
              <a:rPr lang="en-CA" sz="4000">
                <a:solidFill>
                  <a:srgbClr val="CC0000"/>
                </a:solidFill>
                <a:effectLst/>
              </a:rPr>
              <a:t>Differentiate between PMI and Time of Death:</a:t>
            </a:r>
            <a:endParaRPr lang="en-US" sz="4000">
              <a:solidFill>
                <a:srgbClr val="CC0000"/>
              </a:solidFill>
              <a:effectLst/>
            </a:endParaRPr>
          </a:p>
        </p:txBody>
      </p:sp>
      <p:sp>
        <p:nvSpPr>
          <p:cNvPr id="146435" name="Rectangle 3"/>
          <p:cNvSpPr>
            <a:spLocks noGrp="1" noChangeArrowheads="1"/>
          </p:cNvSpPr>
          <p:nvPr>
            <p:ph type="body" idx="4294967295"/>
          </p:nvPr>
        </p:nvSpPr>
        <p:spPr>
          <a:noFill/>
        </p:spPr>
        <p:txBody>
          <a:bodyPr/>
          <a:lstStyle/>
          <a:p>
            <a:pPr>
              <a:lnSpc>
                <a:spcPct val="80000"/>
              </a:lnSpc>
            </a:pPr>
            <a:r>
              <a:rPr lang="en-CA" sz="2400" b="1">
                <a:effectLst/>
              </a:rPr>
              <a:t>The two estimates may not always equate.</a:t>
            </a:r>
          </a:p>
          <a:p>
            <a:pPr>
              <a:lnSpc>
                <a:spcPct val="80000"/>
              </a:lnSpc>
            </a:pPr>
            <a:r>
              <a:rPr lang="en-CA" sz="2400">
                <a:effectLst/>
              </a:rPr>
              <a:t> </a:t>
            </a:r>
            <a:r>
              <a:rPr lang="en-CA" sz="2400" b="1" u="sng">
                <a:solidFill>
                  <a:srgbClr val="CC0000"/>
                </a:solidFill>
                <a:effectLst/>
              </a:rPr>
              <a:t>Post mortem</a:t>
            </a:r>
            <a:r>
              <a:rPr lang="en-CA" sz="2400">
                <a:effectLst/>
              </a:rPr>
              <a:t> interval is restricted to the time that the</a:t>
            </a:r>
          </a:p>
          <a:p>
            <a:pPr>
              <a:lnSpc>
                <a:spcPct val="80000"/>
              </a:lnSpc>
            </a:pPr>
            <a:r>
              <a:rPr lang="en-CA" sz="2400">
                <a:effectLst/>
              </a:rPr>
              <a:t>corpse or body has been exposed to an environment which would allow insect activity to begin (usually hours to days after death).</a:t>
            </a:r>
          </a:p>
          <a:p>
            <a:pPr>
              <a:lnSpc>
                <a:spcPct val="80000"/>
              </a:lnSpc>
            </a:pPr>
            <a:r>
              <a:rPr lang="en-CA" sz="2400">
                <a:effectLst/>
              </a:rPr>
              <a:t> </a:t>
            </a:r>
            <a:r>
              <a:rPr lang="en-CA" sz="2400" b="1" u="sng">
                <a:effectLst/>
              </a:rPr>
              <a:t>Can be affected by:</a:t>
            </a:r>
          </a:p>
          <a:p>
            <a:pPr>
              <a:lnSpc>
                <a:spcPct val="80000"/>
              </a:lnSpc>
            </a:pPr>
            <a:r>
              <a:rPr lang="en-CA" sz="2400">
                <a:effectLst/>
              </a:rPr>
              <a:t> Closed windows</a:t>
            </a:r>
          </a:p>
          <a:p>
            <a:pPr>
              <a:lnSpc>
                <a:spcPct val="80000"/>
              </a:lnSpc>
            </a:pPr>
            <a:r>
              <a:rPr lang="en-CA" sz="2400">
                <a:effectLst/>
              </a:rPr>
              <a:t> Body in box or bag </a:t>
            </a:r>
          </a:p>
          <a:p>
            <a:pPr>
              <a:lnSpc>
                <a:spcPct val="80000"/>
              </a:lnSpc>
            </a:pPr>
            <a:r>
              <a:rPr lang="en-CA" sz="2400">
                <a:effectLst/>
              </a:rPr>
              <a:t> Cold temperatures </a:t>
            </a:r>
          </a:p>
          <a:p>
            <a:pPr>
              <a:lnSpc>
                <a:spcPct val="80000"/>
              </a:lnSpc>
            </a:pPr>
            <a:r>
              <a:rPr lang="en-CA" sz="2400">
                <a:effectLst/>
              </a:rPr>
              <a:t> Deeper burial</a:t>
            </a:r>
          </a:p>
          <a:p>
            <a:pPr>
              <a:lnSpc>
                <a:spcPct val="80000"/>
              </a:lnSpc>
            </a:pPr>
            <a:r>
              <a:rPr lang="en-CA" sz="2400">
                <a:effectLst/>
              </a:rPr>
              <a:t> </a:t>
            </a:r>
            <a:r>
              <a:rPr lang="en-CA" sz="2400" b="1" u="sng">
                <a:solidFill>
                  <a:srgbClr val="CC0000"/>
                </a:solidFill>
                <a:effectLst/>
              </a:rPr>
              <a:t>PMI</a:t>
            </a:r>
            <a:r>
              <a:rPr lang="en-CA" sz="2400">
                <a:effectLst/>
              </a:rPr>
              <a:t> is typically used to estimate time of death when a </a:t>
            </a:r>
            <a:br>
              <a:rPr lang="en-CA" sz="2400">
                <a:effectLst/>
              </a:rPr>
            </a:br>
            <a:r>
              <a:rPr lang="en-CA" sz="2400">
                <a:effectLst/>
              </a:rPr>
              <a:t>corpse has been dead longer than 24 hours.</a:t>
            </a:r>
          </a:p>
          <a:p>
            <a:pPr>
              <a:lnSpc>
                <a:spcPct val="80000"/>
              </a:lnSpc>
            </a:pPr>
            <a:r>
              <a:rPr lang="en-CA" sz="2400">
                <a:effectLst/>
              </a:rPr>
              <a:t> Time of death is calculated when the corpse has been death for less than 24 hours.</a:t>
            </a:r>
            <a:endParaRPr lang="en-US" sz="2400">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643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6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p:txBody>
          <a:bodyPr/>
          <a:lstStyle/>
          <a:p>
            <a:pPr eaLnBrk="1" hangingPunct="1"/>
            <a:r>
              <a:rPr lang="en-US" b="1" u="sng"/>
              <a:t>A mineral</a:t>
            </a:r>
            <a:endParaRPr lang="en-US"/>
          </a:p>
        </p:txBody>
      </p:sp>
      <p:sp>
        <p:nvSpPr>
          <p:cNvPr id="5" name="Content Placeholder 4"/>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endParaRPr lang="en-US"/>
          </a:p>
        </p:txBody>
      </p:sp>
      <p:sp>
        <p:nvSpPr>
          <p:cNvPr id="6" name="Content Placeholder 5"/>
          <p:cNvSpPr>
            <a:spLocks noGrp="1"/>
          </p:cNvSpPr>
          <p:nvPr>
            <p:ph sz="half" idx="2"/>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a:t>is an inorganic chemical compound that is a naturally occurring crystalline solid with a definite chemical composition. The most common mineral in the earth's crust is quartz. Quartz has the chem­ical formula SiO</a:t>
            </a:r>
            <a:r>
              <a:rPr lang="en-US" b="1" baseline="-25000" dirty="0"/>
              <a:t>2</a:t>
            </a:r>
            <a:r>
              <a:rPr lang="en-US" b="1" dirty="0"/>
              <a:t>.</a:t>
            </a:r>
            <a:endParaRPr lang="en-US" dirty="0"/>
          </a:p>
          <a:p>
            <a:pPr eaLnBrk="1" fontAlgn="auto" hangingPunct="1">
              <a:spcAft>
                <a:spcPts val="0"/>
              </a:spcAft>
              <a:buFont typeface="Arial" pitchFamily="34" charset="0"/>
              <a:buChar char="•"/>
              <a:defRPr/>
            </a:pPr>
            <a:r>
              <a:rPr lang="en-US" b="1" dirty="0"/>
              <a:t> </a:t>
            </a:r>
            <a:endParaRPr lang="en-US" dirty="0"/>
          </a:p>
          <a:p>
            <a:pPr eaLnBrk="1" fontAlgn="auto" hangingPunct="1">
              <a:spcAft>
                <a:spcPts val="0"/>
              </a:spcAft>
              <a:buFont typeface="Arial" pitchFamily="34" charset="0"/>
              <a:buChar char="•"/>
              <a:defRPr/>
            </a:pPr>
            <a:endParaRPr lang="en-US" dirty="0"/>
          </a:p>
        </p:txBody>
      </p:sp>
      <p:pic>
        <p:nvPicPr>
          <p:cNvPr id="41988" name="Picture 6" descr="Mineral_Kwarts"/>
          <p:cNvPicPr>
            <a:picLocks noChangeAspect="1" noChangeArrowheads="1"/>
          </p:cNvPicPr>
          <p:nvPr/>
        </p:nvPicPr>
        <p:blipFill>
          <a:blip r:embed="rId2"/>
          <a:srcRect/>
          <a:stretch>
            <a:fillRect/>
          </a:stretch>
        </p:blipFill>
        <p:spPr bwMode="auto">
          <a:xfrm>
            <a:off x="152400" y="1752600"/>
            <a:ext cx="4724400" cy="35433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ctrTitle" idx="4294967295"/>
          </p:nvPr>
        </p:nvSpPr>
        <p:spPr>
          <a:xfrm>
            <a:off x="685800" y="2130425"/>
            <a:ext cx="7772400" cy="1470025"/>
          </a:xfrm>
          <a:noFill/>
        </p:spPr>
        <p:txBody>
          <a:bodyPr/>
          <a:lstStyle/>
          <a:p>
            <a:endParaRPr lang="en-US">
              <a:effectLst/>
            </a:endParaRPr>
          </a:p>
        </p:txBody>
      </p:sp>
      <p:sp>
        <p:nvSpPr>
          <p:cNvPr id="140291" name="Rectangle 3"/>
          <p:cNvSpPr>
            <a:spLocks noGrp="1" noChangeArrowheads="1"/>
          </p:cNvSpPr>
          <p:nvPr>
            <p:ph type="subTitle" idx="4294967295"/>
          </p:nvPr>
        </p:nvSpPr>
        <p:spPr>
          <a:xfrm>
            <a:off x="1371600" y="3886200"/>
            <a:ext cx="6400800" cy="1752600"/>
          </a:xfrm>
          <a:noFill/>
        </p:spPr>
        <p:txBody>
          <a:bodyPr/>
          <a:lstStyle/>
          <a:p>
            <a:pPr marL="0" indent="0" algn="ctr">
              <a:buFont typeface="Wingdings" pitchFamily="2" charset="2"/>
              <a:buNone/>
            </a:pPr>
            <a:endParaRPr lang="en-US">
              <a:effectLst/>
            </a:endParaRPr>
          </a:p>
        </p:txBody>
      </p:sp>
      <p:pic>
        <p:nvPicPr>
          <p:cNvPr id="82947"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2948" name="Text Box 5"/>
          <p:cNvSpPr txBox="1">
            <a:spLocks noChangeArrowheads="1"/>
          </p:cNvSpPr>
          <p:nvPr/>
        </p:nvSpPr>
        <p:spPr bwMode="auto">
          <a:xfrm>
            <a:off x="1736725" y="1458913"/>
            <a:ext cx="5275263" cy="396875"/>
          </a:xfrm>
          <a:prstGeom prst="rect">
            <a:avLst/>
          </a:prstGeom>
          <a:noFill/>
          <a:ln w="9525">
            <a:noFill/>
            <a:miter lim="800000"/>
            <a:headEnd/>
            <a:tailEnd/>
          </a:ln>
        </p:spPr>
        <p:txBody>
          <a:bodyPr wrap="none">
            <a:spAutoFit/>
          </a:bodyPr>
          <a:lstStyle/>
          <a:p>
            <a:r>
              <a:rPr lang="en-US" sz="2000" b="1">
                <a:solidFill>
                  <a:srgbClr val="CC0000"/>
                </a:solidFill>
              </a:rPr>
              <a:t>Insects Important to Forensic Entomology</a:t>
            </a:r>
          </a:p>
        </p:txBody>
      </p:sp>
      <p:sp>
        <p:nvSpPr>
          <p:cNvPr id="82949" name="Text Box 6"/>
          <p:cNvSpPr txBox="1">
            <a:spLocks noChangeArrowheads="1"/>
          </p:cNvSpPr>
          <p:nvPr/>
        </p:nvSpPr>
        <p:spPr bwMode="auto">
          <a:xfrm>
            <a:off x="746125" y="2017713"/>
            <a:ext cx="7651750" cy="366712"/>
          </a:xfrm>
          <a:prstGeom prst="rect">
            <a:avLst/>
          </a:prstGeom>
          <a:noFill/>
          <a:ln w="9525">
            <a:noFill/>
            <a:miter lim="800000"/>
            <a:headEnd/>
            <a:tailEnd/>
          </a:ln>
        </p:spPr>
        <p:txBody>
          <a:bodyPr wrap="none">
            <a:spAutoFit/>
          </a:bodyPr>
          <a:lstStyle/>
          <a:p>
            <a:r>
              <a:rPr lang="en-US">
                <a:solidFill>
                  <a:srgbClr val="CC0000"/>
                </a:solidFill>
              </a:rPr>
              <a:t>Maggots                                  Green Blow Fly                        Clothes Moth</a:t>
            </a:r>
          </a:p>
        </p:txBody>
      </p:sp>
      <p:sp>
        <p:nvSpPr>
          <p:cNvPr id="82950" name="Text Box 7"/>
          <p:cNvSpPr txBox="1">
            <a:spLocks noChangeArrowheads="1"/>
          </p:cNvSpPr>
          <p:nvPr/>
        </p:nvSpPr>
        <p:spPr bwMode="auto">
          <a:xfrm>
            <a:off x="152400" y="4227513"/>
            <a:ext cx="9375775" cy="366712"/>
          </a:xfrm>
          <a:prstGeom prst="rect">
            <a:avLst/>
          </a:prstGeom>
          <a:noFill/>
          <a:ln w="9525">
            <a:noFill/>
            <a:miter lim="800000"/>
            <a:headEnd/>
            <a:tailEnd/>
          </a:ln>
        </p:spPr>
        <p:txBody>
          <a:bodyPr>
            <a:spAutoFit/>
          </a:bodyPr>
          <a:lstStyle/>
          <a:p>
            <a:r>
              <a:rPr lang="en-US">
                <a:solidFill>
                  <a:srgbClr val="CC0000"/>
                </a:solidFill>
              </a:rPr>
              <a:t>Bluebodied blow fly                  Flesh fly              Hide beetle            Carrion Beetle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4029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14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200"/>
              <a:t>Common arthropods occurring on dead bodies</a:t>
            </a:r>
            <a:br>
              <a:rPr lang="en-US" sz="3200"/>
            </a:br>
            <a:endParaRPr lang="en-US" sz="3200"/>
          </a:p>
        </p:txBody>
      </p:sp>
      <p:sp>
        <p:nvSpPr>
          <p:cNvPr id="21507" name="Rectangle 3"/>
          <p:cNvSpPr>
            <a:spLocks noGrp="1" noChangeArrowheads="1"/>
          </p:cNvSpPr>
          <p:nvPr>
            <p:ph type="body" idx="1"/>
          </p:nvPr>
        </p:nvSpPr>
        <p:spPr/>
        <p:txBody>
          <a:bodyPr/>
          <a:lstStyle/>
          <a:p>
            <a:pPr eaLnBrk="1" hangingPunct="1">
              <a:lnSpc>
                <a:spcPct val="90000"/>
              </a:lnSpc>
              <a:defRPr/>
            </a:pPr>
            <a:r>
              <a:rPr lang="en-US" sz="2400"/>
              <a:t>Many kinds of organisms live by feeding on dead bodies. </a:t>
            </a:r>
          </a:p>
          <a:p>
            <a:pPr eaLnBrk="1" hangingPunct="1">
              <a:lnSpc>
                <a:spcPct val="90000"/>
              </a:lnSpc>
              <a:defRPr/>
            </a:pPr>
            <a:r>
              <a:rPr lang="en-US" sz="2400"/>
              <a:t>In the process, their activities result in the decomposition of the body and the recycling of nutrients. </a:t>
            </a:r>
          </a:p>
          <a:p>
            <a:pPr eaLnBrk="1" hangingPunct="1">
              <a:lnSpc>
                <a:spcPct val="90000"/>
              </a:lnSpc>
              <a:defRPr/>
            </a:pPr>
            <a:r>
              <a:rPr lang="en-US" sz="2400"/>
              <a:t>The dominant groups of organisms involved in decomposition are bacteria, flies, beetles, mites and moths. Other animals, mainly parasitoid wasps, predatory beetles and predatory flies, feed on the animals that feed on the corpse.</a:t>
            </a:r>
          </a:p>
          <a:p>
            <a:pPr eaLnBrk="1" hangingPunct="1">
              <a:lnSpc>
                <a:spcPct val="90000"/>
              </a:lnSpc>
              <a:defRPr/>
            </a:pPr>
            <a:r>
              <a:rPr lang="en-US" sz="2400"/>
              <a:t> A dead body is therefore an ecosystem of its own</a:t>
            </a:r>
          </a:p>
          <a:p>
            <a:pPr eaLnBrk="1" hangingPunct="1">
              <a:lnSpc>
                <a:spcPct val="90000"/>
              </a:lnSpc>
              <a:defRPr/>
            </a:pPr>
            <a:r>
              <a:rPr lang="en-US" sz="2400"/>
              <a:t> The arrival time and growth rates of insects inhabiting corpses are used by forensic scientists to determine the circumstances surrounding suspicious deaths. </a:t>
            </a:r>
          </a:p>
          <a:p>
            <a:pPr eaLnBrk="1" hangingPunct="1">
              <a:lnSpc>
                <a:spcPct val="90000"/>
              </a:lnSpc>
              <a:defRPr/>
            </a:pPr>
            <a:endParaRPr lang="en-US" sz="240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Flies </a:t>
            </a:r>
          </a:p>
        </p:txBody>
      </p:sp>
      <p:sp>
        <p:nvSpPr>
          <p:cNvPr id="22532" name="Rectangle 4"/>
          <p:cNvSpPr>
            <a:spLocks noGrp="1" noChangeArrowheads="1"/>
          </p:cNvSpPr>
          <p:nvPr>
            <p:ph type="body" sz="half" idx="1"/>
          </p:nvPr>
        </p:nvSpPr>
        <p:spPr/>
        <p:txBody>
          <a:bodyPr/>
          <a:lstStyle/>
          <a:p>
            <a:pPr eaLnBrk="1" hangingPunct="1">
              <a:defRPr/>
            </a:pPr>
            <a:r>
              <a:rPr lang="en-US"/>
              <a:t> </a:t>
            </a:r>
            <a:br>
              <a:rPr lang="en-US"/>
            </a:br>
            <a:endParaRPr lang="en-US"/>
          </a:p>
        </p:txBody>
      </p:sp>
      <p:sp>
        <p:nvSpPr>
          <p:cNvPr id="22533" name="Rectangle 5"/>
          <p:cNvSpPr>
            <a:spLocks noGrp="1" noChangeArrowheads="1"/>
          </p:cNvSpPr>
          <p:nvPr>
            <p:ph type="body" sz="half" idx="2"/>
          </p:nvPr>
        </p:nvSpPr>
        <p:spPr/>
        <p:txBody>
          <a:bodyPr/>
          <a:lstStyle/>
          <a:p>
            <a:pPr eaLnBrk="1" hangingPunct="1">
              <a:defRPr/>
            </a:pPr>
            <a:r>
              <a:rPr lang="en-US" dirty="0"/>
              <a:t>The larvae of flies (maggots) are the most obvious and abundant fauna present on corpses in the early stages of decomposition. </a:t>
            </a:r>
          </a:p>
          <a:p>
            <a:pPr eaLnBrk="1" hangingPunct="1">
              <a:defRPr/>
            </a:pPr>
            <a:r>
              <a:rPr lang="en-US"/>
              <a:t> Most adult blow flies appear a metallic green or blue and are easily recognizable</a:t>
            </a:r>
          </a:p>
        </p:txBody>
      </p:sp>
      <p:pic>
        <p:nvPicPr>
          <p:cNvPr id="84996" name="Picture 8" descr="A female Green hairy maggot blowfly"/>
          <p:cNvPicPr>
            <a:picLocks noChangeAspect="1" noChangeArrowheads="1"/>
          </p:cNvPicPr>
          <p:nvPr/>
        </p:nvPicPr>
        <p:blipFill>
          <a:blip r:embed="rId2"/>
          <a:srcRect/>
          <a:stretch>
            <a:fillRect/>
          </a:stretch>
        </p:blipFill>
        <p:spPr bwMode="auto">
          <a:xfrm>
            <a:off x="304800" y="1828800"/>
            <a:ext cx="4114800" cy="3111500"/>
          </a:xfrm>
          <a:prstGeom prst="rect">
            <a:avLst/>
          </a:prstGeom>
          <a:noFill/>
          <a:ln w="9525">
            <a:noFill/>
            <a:miter lim="800000"/>
            <a:headEnd/>
            <a:tailEnd/>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t>Life cycle of a fly </a:t>
            </a:r>
          </a:p>
        </p:txBody>
      </p:sp>
      <p:sp>
        <p:nvSpPr>
          <p:cNvPr id="24579" name="Rectangle 3"/>
          <p:cNvSpPr>
            <a:spLocks noGrp="1" noChangeArrowheads="1"/>
          </p:cNvSpPr>
          <p:nvPr>
            <p:ph type="body" idx="1"/>
          </p:nvPr>
        </p:nvSpPr>
        <p:spPr>
          <a:xfrm>
            <a:off x="1219200" y="1676400"/>
            <a:ext cx="6858000" cy="4454525"/>
          </a:xfrm>
        </p:spPr>
        <p:txBody>
          <a:bodyPr/>
          <a:lstStyle/>
          <a:p>
            <a:pPr eaLnBrk="1" hangingPunct="1">
              <a:defRPr/>
            </a:pPr>
            <a:endParaRPr lang="en-US"/>
          </a:p>
        </p:txBody>
      </p:sp>
      <p:pic>
        <p:nvPicPr>
          <p:cNvPr id="86019" name="Picture 5" descr="Lifecycle of the Fly"/>
          <p:cNvPicPr>
            <a:picLocks noChangeAspect="1" noChangeArrowheads="1"/>
          </p:cNvPicPr>
          <p:nvPr/>
        </p:nvPicPr>
        <p:blipFill>
          <a:blip r:embed="rId2"/>
          <a:srcRect/>
          <a:stretch>
            <a:fillRect/>
          </a:stretch>
        </p:blipFill>
        <p:spPr bwMode="auto">
          <a:xfrm>
            <a:off x="1066800" y="1660525"/>
            <a:ext cx="7010400" cy="4435475"/>
          </a:xfrm>
          <a:prstGeom prst="rect">
            <a:avLst/>
          </a:prstGeom>
          <a:noFill/>
          <a:ln w="9525">
            <a:noFill/>
            <a:miter lim="800000"/>
            <a:headEnd/>
            <a:tailEnd/>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pPr eaLnBrk="1" hangingPunct="1">
              <a:defRPr/>
            </a:pPr>
            <a:r>
              <a:rPr lang="en-US"/>
              <a:t>Eggs</a:t>
            </a:r>
          </a:p>
        </p:txBody>
      </p:sp>
      <p:sp>
        <p:nvSpPr>
          <p:cNvPr id="26634" name="Rectangle 10"/>
          <p:cNvSpPr>
            <a:spLocks noGrp="1" noChangeArrowheads="1"/>
          </p:cNvSpPr>
          <p:nvPr>
            <p:ph type="body" sz="half" idx="1"/>
          </p:nvPr>
        </p:nvSpPr>
        <p:spPr/>
        <p:txBody>
          <a:bodyPr/>
          <a:lstStyle/>
          <a:p>
            <a:pPr eaLnBrk="1" hangingPunct="1">
              <a:defRPr/>
            </a:pPr>
            <a:r>
              <a:rPr lang="en-US"/>
              <a:t>present in clumps of up to 300 </a:t>
            </a:r>
          </a:p>
          <a:p>
            <a:pPr eaLnBrk="1" hangingPunct="1">
              <a:defRPr/>
            </a:pPr>
            <a:r>
              <a:rPr lang="en-US"/>
              <a:t>laying to hatching takes 1 day </a:t>
            </a:r>
          </a:p>
        </p:txBody>
      </p:sp>
      <p:sp>
        <p:nvSpPr>
          <p:cNvPr id="26635" name="Rectangle 11"/>
          <p:cNvSpPr>
            <a:spLocks noGrp="1" noChangeArrowheads="1"/>
          </p:cNvSpPr>
          <p:nvPr>
            <p:ph type="body" sz="half" idx="2"/>
          </p:nvPr>
        </p:nvSpPr>
        <p:spPr/>
        <p:txBody>
          <a:bodyPr/>
          <a:lstStyle/>
          <a:p>
            <a:pPr eaLnBrk="1" hangingPunct="1">
              <a:defRPr/>
            </a:pPr>
            <a:endParaRPr lang="en-US"/>
          </a:p>
        </p:txBody>
      </p:sp>
      <p:pic>
        <p:nvPicPr>
          <p:cNvPr id="87044" name="Picture 15" descr="Fly eggs"/>
          <p:cNvPicPr>
            <a:picLocks noChangeAspect="1" noChangeArrowheads="1"/>
          </p:cNvPicPr>
          <p:nvPr/>
        </p:nvPicPr>
        <p:blipFill>
          <a:blip r:embed="rId2"/>
          <a:srcRect/>
          <a:stretch>
            <a:fillRect/>
          </a:stretch>
        </p:blipFill>
        <p:spPr bwMode="auto">
          <a:xfrm>
            <a:off x="4648200" y="1600200"/>
            <a:ext cx="4038600" cy="4572000"/>
          </a:xfrm>
          <a:prstGeom prst="rect">
            <a:avLst/>
          </a:prstGeom>
          <a:noFill/>
          <a:ln w="9525">
            <a:noFill/>
            <a:miter lim="800000"/>
            <a:headEnd/>
            <a:tailEnd/>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t>Larva  </a:t>
            </a:r>
          </a:p>
        </p:txBody>
      </p:sp>
      <p:sp>
        <p:nvSpPr>
          <p:cNvPr id="27651" name="Rectangle 3"/>
          <p:cNvSpPr>
            <a:spLocks noGrp="1" noChangeArrowheads="1"/>
          </p:cNvSpPr>
          <p:nvPr>
            <p:ph type="body" sz="half" idx="1"/>
          </p:nvPr>
        </p:nvSpPr>
        <p:spPr/>
        <p:txBody>
          <a:bodyPr/>
          <a:lstStyle/>
          <a:p>
            <a:pPr eaLnBrk="1" hangingPunct="1">
              <a:lnSpc>
                <a:spcPct val="80000"/>
              </a:lnSpc>
              <a:defRPr/>
            </a:pPr>
            <a:r>
              <a:rPr lang="en-US" sz="2400" b="1" u="sng"/>
              <a:t>Larva - 1st </a:t>
            </a:r>
            <a:r>
              <a:rPr lang="en-US" sz="2400" b="1" u="sng">
                <a:hlinkClick r:id="rId2"/>
              </a:rPr>
              <a:t>instar</a:t>
            </a:r>
            <a:r>
              <a:rPr lang="en-US" sz="2400" b="1"/>
              <a:t> </a:t>
            </a:r>
          </a:p>
          <a:p>
            <a:pPr eaLnBrk="1" hangingPunct="1">
              <a:lnSpc>
                <a:spcPct val="80000"/>
              </a:lnSpc>
              <a:defRPr/>
            </a:pPr>
            <a:r>
              <a:rPr lang="en-US" sz="2400"/>
              <a:t> initially feeds on fluid exuded from the body </a:t>
            </a:r>
          </a:p>
          <a:p>
            <a:pPr eaLnBrk="1" hangingPunct="1">
              <a:lnSpc>
                <a:spcPct val="80000"/>
              </a:lnSpc>
              <a:defRPr/>
            </a:pPr>
            <a:r>
              <a:rPr lang="en-US" sz="2400"/>
              <a:t>migrates into body </a:t>
            </a:r>
          </a:p>
          <a:p>
            <a:pPr eaLnBrk="1" hangingPunct="1">
              <a:lnSpc>
                <a:spcPct val="80000"/>
              </a:lnSpc>
              <a:defRPr/>
            </a:pPr>
            <a:r>
              <a:rPr lang="en-US" sz="2400"/>
              <a:t>hatching to first moult takes 1 day </a:t>
            </a:r>
          </a:p>
          <a:p>
            <a:pPr eaLnBrk="1" hangingPunct="1">
              <a:lnSpc>
                <a:spcPct val="80000"/>
              </a:lnSpc>
              <a:defRPr/>
            </a:pPr>
            <a:endParaRPr lang="en-US" sz="2400" b="1"/>
          </a:p>
          <a:p>
            <a:pPr eaLnBrk="1" hangingPunct="1">
              <a:lnSpc>
                <a:spcPct val="80000"/>
              </a:lnSpc>
              <a:defRPr/>
            </a:pPr>
            <a:r>
              <a:rPr lang="en-US" sz="2400" b="1" u="sng"/>
              <a:t>Larva - 2nd instar</a:t>
            </a:r>
            <a:r>
              <a:rPr lang="en-US" sz="2400" b="1"/>
              <a:t> </a:t>
            </a:r>
            <a:r>
              <a:rPr lang="en-US" sz="2400"/>
              <a:t> </a:t>
            </a:r>
            <a:br>
              <a:rPr lang="en-US" sz="2400"/>
            </a:br>
            <a:endParaRPr lang="en-US" sz="2400"/>
          </a:p>
          <a:p>
            <a:pPr eaLnBrk="1" hangingPunct="1">
              <a:lnSpc>
                <a:spcPct val="80000"/>
              </a:lnSpc>
              <a:defRPr/>
            </a:pPr>
            <a:r>
              <a:rPr lang="en-US" sz="2400"/>
              <a:t>Moves around in maggot mass </a:t>
            </a:r>
          </a:p>
          <a:p>
            <a:pPr eaLnBrk="1" hangingPunct="1">
              <a:lnSpc>
                <a:spcPct val="80000"/>
              </a:lnSpc>
              <a:defRPr/>
            </a:pPr>
            <a:r>
              <a:rPr lang="en-US" sz="2400"/>
              <a:t>first moult to second moult takes 1 day </a:t>
            </a:r>
          </a:p>
        </p:txBody>
      </p:sp>
      <p:sp>
        <p:nvSpPr>
          <p:cNvPr id="27652" name="Rectangle 4"/>
          <p:cNvSpPr>
            <a:spLocks noGrp="1" noChangeArrowheads="1"/>
          </p:cNvSpPr>
          <p:nvPr>
            <p:ph type="body" sz="half" idx="2"/>
          </p:nvPr>
        </p:nvSpPr>
        <p:spPr/>
        <p:txBody>
          <a:bodyPr/>
          <a:lstStyle/>
          <a:p>
            <a:pPr eaLnBrk="1" hangingPunct="1">
              <a:lnSpc>
                <a:spcPct val="80000"/>
              </a:lnSpc>
              <a:defRPr/>
            </a:pPr>
            <a:r>
              <a:rPr lang="en-US" sz="2400" b="1" u="sng"/>
              <a:t>Larva - 3rd instar</a:t>
            </a:r>
            <a:r>
              <a:rPr lang="en-US" sz="2400" b="1"/>
              <a:t> </a:t>
            </a:r>
            <a:r>
              <a:rPr lang="en-US" sz="2400"/>
              <a:t> </a:t>
            </a:r>
            <a:br>
              <a:rPr lang="en-US" sz="2400"/>
            </a:br>
            <a:endParaRPr lang="en-US" sz="2400"/>
          </a:p>
          <a:p>
            <a:pPr eaLnBrk="1" hangingPunct="1">
              <a:lnSpc>
                <a:spcPct val="80000"/>
              </a:lnSpc>
              <a:defRPr/>
            </a:pPr>
            <a:r>
              <a:rPr lang="en-US" sz="2400"/>
              <a:t>still moves in mass </a:t>
            </a:r>
          </a:p>
          <a:p>
            <a:pPr eaLnBrk="1" hangingPunct="1">
              <a:lnSpc>
                <a:spcPct val="80000"/>
              </a:lnSpc>
              <a:defRPr/>
            </a:pPr>
            <a:r>
              <a:rPr lang="en-US" sz="2400"/>
              <a:t>greatly increases in size </a:t>
            </a:r>
          </a:p>
          <a:p>
            <a:pPr eaLnBrk="1" hangingPunct="1">
              <a:lnSpc>
                <a:spcPct val="80000"/>
              </a:lnSpc>
              <a:defRPr/>
            </a:pPr>
            <a:r>
              <a:rPr lang="en-US" sz="2400"/>
              <a:t>second moult to pre-pupa takes 2 days </a:t>
            </a:r>
          </a:p>
          <a:p>
            <a:pPr eaLnBrk="1" hangingPunct="1">
              <a:lnSpc>
                <a:spcPct val="80000"/>
              </a:lnSpc>
              <a:defRPr/>
            </a:pPr>
            <a:endParaRPr lang="en-US" sz="2400"/>
          </a:p>
        </p:txBody>
      </p:sp>
      <p:pic>
        <p:nvPicPr>
          <p:cNvPr id="88068" name="Picture 6" descr="Maggots"/>
          <p:cNvPicPr>
            <a:picLocks noChangeAspect="1" noChangeArrowheads="1"/>
          </p:cNvPicPr>
          <p:nvPr/>
        </p:nvPicPr>
        <p:blipFill>
          <a:blip r:embed="rId3"/>
          <a:srcRect/>
          <a:stretch>
            <a:fillRect/>
          </a:stretch>
        </p:blipFill>
        <p:spPr bwMode="auto">
          <a:xfrm>
            <a:off x="4572000" y="3713163"/>
            <a:ext cx="3600450" cy="2708275"/>
          </a:xfrm>
          <a:prstGeom prst="rect">
            <a:avLst/>
          </a:prstGeom>
          <a:noFill/>
          <a:ln w="9525">
            <a:noFill/>
            <a:miter lim="800000"/>
            <a:headEnd/>
            <a:tailEnd/>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t>Pre-pupa </a:t>
            </a:r>
          </a:p>
        </p:txBody>
      </p:sp>
      <p:sp>
        <p:nvSpPr>
          <p:cNvPr id="31748" name="Rectangle 4"/>
          <p:cNvSpPr>
            <a:spLocks noGrp="1" noChangeArrowheads="1"/>
          </p:cNvSpPr>
          <p:nvPr>
            <p:ph type="body" sz="half" idx="1"/>
          </p:nvPr>
        </p:nvSpPr>
        <p:spPr/>
        <p:txBody>
          <a:bodyPr/>
          <a:lstStyle/>
          <a:p>
            <a:pPr eaLnBrk="1" hangingPunct="1">
              <a:defRPr/>
            </a:pPr>
            <a:r>
              <a:rPr lang="en-US"/>
              <a:t>migrates away from the corpse seeking a suitable pupation site, (usually in soil) </a:t>
            </a:r>
          </a:p>
          <a:p>
            <a:pPr eaLnBrk="1" hangingPunct="1">
              <a:defRPr/>
            </a:pPr>
            <a:r>
              <a:rPr lang="en-US"/>
              <a:t>does not feed </a:t>
            </a:r>
          </a:p>
          <a:p>
            <a:pPr eaLnBrk="1" hangingPunct="1">
              <a:defRPr/>
            </a:pPr>
            <a:r>
              <a:rPr lang="en-US"/>
              <a:t>transforms into pupa </a:t>
            </a:r>
          </a:p>
          <a:p>
            <a:pPr eaLnBrk="1" hangingPunct="1">
              <a:defRPr/>
            </a:pPr>
            <a:r>
              <a:rPr lang="en-US"/>
              <a:t>pre-pupa to pupa takes 4 days </a:t>
            </a:r>
          </a:p>
        </p:txBody>
      </p:sp>
      <p:sp>
        <p:nvSpPr>
          <p:cNvPr id="31749" name="Rectangle 5"/>
          <p:cNvSpPr>
            <a:spLocks noGrp="1" noChangeArrowheads="1"/>
          </p:cNvSpPr>
          <p:nvPr>
            <p:ph type="body" sz="half" idx="2"/>
          </p:nvPr>
        </p:nvSpPr>
        <p:spPr>
          <a:xfrm>
            <a:off x="5257800" y="2057400"/>
            <a:ext cx="2819400" cy="4073525"/>
          </a:xfrm>
        </p:spPr>
        <p:txBody>
          <a:bodyPr/>
          <a:lstStyle/>
          <a:p>
            <a:pPr eaLnBrk="1" hangingPunct="1">
              <a:defRPr/>
            </a:pPr>
            <a:endParaRPr lang="en-US"/>
          </a:p>
        </p:txBody>
      </p:sp>
      <p:pic>
        <p:nvPicPr>
          <p:cNvPr id="89092" name="Picture 7" descr="Fly pre-pupae"/>
          <p:cNvPicPr>
            <a:picLocks noChangeAspect="1" noChangeArrowheads="1"/>
          </p:cNvPicPr>
          <p:nvPr/>
        </p:nvPicPr>
        <p:blipFill>
          <a:blip r:embed="rId2"/>
          <a:srcRect/>
          <a:stretch>
            <a:fillRect/>
          </a:stretch>
        </p:blipFill>
        <p:spPr bwMode="auto">
          <a:xfrm>
            <a:off x="4724400" y="1676400"/>
            <a:ext cx="3694113" cy="4419600"/>
          </a:xfrm>
          <a:prstGeom prst="rect">
            <a:avLst/>
          </a:prstGeom>
          <a:noFill/>
          <a:ln w="9525">
            <a:noFill/>
            <a:miter lim="800000"/>
            <a:headEnd/>
            <a:tailEnd/>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t>Pupa </a:t>
            </a:r>
          </a:p>
        </p:txBody>
      </p:sp>
      <p:sp>
        <p:nvSpPr>
          <p:cNvPr id="32772" name="Rectangle 4"/>
          <p:cNvSpPr>
            <a:spLocks noGrp="1" noChangeArrowheads="1"/>
          </p:cNvSpPr>
          <p:nvPr>
            <p:ph type="body" sz="half" idx="1"/>
          </p:nvPr>
        </p:nvSpPr>
        <p:spPr/>
        <p:txBody>
          <a:bodyPr/>
          <a:lstStyle/>
          <a:p>
            <a:pPr eaLnBrk="1" hangingPunct="1">
              <a:defRPr/>
            </a:pPr>
            <a:r>
              <a:rPr lang="en-US"/>
              <a:t>resides within puparium </a:t>
            </a:r>
          </a:p>
          <a:p>
            <a:pPr eaLnBrk="1" hangingPunct="1">
              <a:defRPr/>
            </a:pPr>
            <a:r>
              <a:rPr lang="en-US"/>
              <a:t>undergoes transformation from larval body form adult fly </a:t>
            </a:r>
          </a:p>
          <a:p>
            <a:pPr eaLnBrk="1" hangingPunct="1">
              <a:defRPr/>
            </a:pPr>
            <a:r>
              <a:rPr lang="en-US"/>
              <a:t>does not feed </a:t>
            </a:r>
          </a:p>
          <a:p>
            <a:pPr eaLnBrk="1" hangingPunct="1">
              <a:defRPr/>
            </a:pPr>
            <a:r>
              <a:rPr lang="en-US"/>
              <a:t>pupa to emergence takes 10 days </a:t>
            </a:r>
          </a:p>
        </p:txBody>
      </p:sp>
      <p:sp>
        <p:nvSpPr>
          <p:cNvPr id="32773" name="Rectangle 5"/>
          <p:cNvSpPr>
            <a:spLocks noGrp="1" noChangeArrowheads="1"/>
          </p:cNvSpPr>
          <p:nvPr>
            <p:ph type="body" sz="half" idx="2"/>
          </p:nvPr>
        </p:nvSpPr>
        <p:spPr/>
        <p:txBody>
          <a:bodyPr/>
          <a:lstStyle/>
          <a:p>
            <a:pPr eaLnBrk="1" hangingPunct="1">
              <a:defRPr/>
            </a:pPr>
            <a:endParaRPr lang="en-US"/>
          </a:p>
        </p:txBody>
      </p:sp>
      <p:pic>
        <p:nvPicPr>
          <p:cNvPr id="90116" name="Picture 7" descr="Fly pupae"/>
          <p:cNvPicPr>
            <a:picLocks noChangeAspect="1" noChangeArrowheads="1"/>
          </p:cNvPicPr>
          <p:nvPr/>
        </p:nvPicPr>
        <p:blipFill>
          <a:blip r:embed="rId2"/>
          <a:srcRect/>
          <a:stretch>
            <a:fillRect/>
          </a:stretch>
        </p:blipFill>
        <p:spPr bwMode="auto">
          <a:xfrm>
            <a:off x="4648200" y="1600200"/>
            <a:ext cx="4114800" cy="4648200"/>
          </a:xfrm>
          <a:prstGeom prst="rect">
            <a:avLst/>
          </a:prstGeom>
          <a:noFill/>
          <a:ln w="9525">
            <a:noFill/>
            <a:miter lim="800000"/>
            <a:headEnd/>
            <a:tailEnd/>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4000"/>
              <a:t>Adult fly </a:t>
            </a:r>
            <a:br>
              <a:rPr lang="en-US" sz="4000"/>
            </a:br>
            <a:endParaRPr lang="en-US" sz="4000"/>
          </a:p>
        </p:txBody>
      </p:sp>
      <p:sp>
        <p:nvSpPr>
          <p:cNvPr id="33796" name="Rectangle 4"/>
          <p:cNvSpPr>
            <a:spLocks noGrp="1" noChangeArrowheads="1"/>
          </p:cNvSpPr>
          <p:nvPr>
            <p:ph type="body" sz="half" idx="1"/>
          </p:nvPr>
        </p:nvSpPr>
        <p:spPr/>
        <p:txBody>
          <a:bodyPr/>
          <a:lstStyle/>
          <a:p>
            <a:pPr eaLnBrk="1" hangingPunct="1">
              <a:defRPr/>
            </a:pPr>
            <a:r>
              <a:rPr lang="en-US"/>
              <a:t>mates on emergence from pupa </a:t>
            </a:r>
          </a:p>
          <a:p>
            <a:pPr eaLnBrk="1" hangingPunct="1">
              <a:defRPr/>
            </a:pPr>
            <a:r>
              <a:rPr lang="en-US"/>
              <a:t>feeds on protein from body fluids </a:t>
            </a:r>
          </a:p>
          <a:p>
            <a:pPr eaLnBrk="1" hangingPunct="1">
              <a:defRPr/>
            </a:pPr>
            <a:r>
              <a:rPr lang="en-US"/>
              <a:t>lays eggs on corpse </a:t>
            </a:r>
          </a:p>
          <a:p>
            <a:pPr eaLnBrk="1" hangingPunct="1">
              <a:defRPr/>
            </a:pPr>
            <a:r>
              <a:rPr lang="en-US"/>
              <a:t>emergence to egg laying takes 2 days </a:t>
            </a:r>
          </a:p>
        </p:txBody>
      </p:sp>
      <p:sp>
        <p:nvSpPr>
          <p:cNvPr id="33797" name="Rectangle 5"/>
          <p:cNvSpPr>
            <a:spLocks noGrp="1" noChangeArrowheads="1"/>
          </p:cNvSpPr>
          <p:nvPr>
            <p:ph type="body" sz="half" idx="2"/>
          </p:nvPr>
        </p:nvSpPr>
        <p:spPr>
          <a:xfrm>
            <a:off x="4648200" y="1600200"/>
            <a:ext cx="4038600" cy="3200400"/>
          </a:xfrm>
        </p:spPr>
        <p:txBody>
          <a:bodyPr/>
          <a:lstStyle/>
          <a:p>
            <a:pPr eaLnBrk="1" hangingPunct="1">
              <a:defRPr/>
            </a:pPr>
            <a:endParaRPr lang="en-US"/>
          </a:p>
        </p:txBody>
      </p:sp>
      <p:pic>
        <p:nvPicPr>
          <p:cNvPr id="91140" name="Picture 7" descr="A female Green hairy maggot blowfly"/>
          <p:cNvPicPr>
            <a:picLocks noChangeAspect="1" noChangeArrowheads="1"/>
          </p:cNvPicPr>
          <p:nvPr/>
        </p:nvPicPr>
        <p:blipFill>
          <a:blip r:embed="rId2"/>
          <a:srcRect/>
          <a:stretch>
            <a:fillRect/>
          </a:stretch>
        </p:blipFill>
        <p:spPr bwMode="auto">
          <a:xfrm>
            <a:off x="4495800" y="1600200"/>
            <a:ext cx="4210050" cy="3182938"/>
          </a:xfrm>
          <a:prstGeom prst="rect">
            <a:avLst/>
          </a:prstGeom>
          <a:noFill/>
          <a:ln w="9525">
            <a:noFill/>
            <a:miter lim="800000"/>
            <a:headEnd/>
            <a:tailEnd/>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a:t>Beetles </a:t>
            </a:r>
          </a:p>
        </p:txBody>
      </p:sp>
      <p:sp>
        <p:nvSpPr>
          <p:cNvPr id="28676" name="Rectangle 4"/>
          <p:cNvSpPr>
            <a:spLocks noGrp="1" noChangeArrowheads="1"/>
          </p:cNvSpPr>
          <p:nvPr>
            <p:ph type="body" sz="half" idx="1"/>
          </p:nvPr>
        </p:nvSpPr>
        <p:spPr/>
        <p:txBody>
          <a:bodyPr/>
          <a:lstStyle/>
          <a:p>
            <a:pPr eaLnBrk="1" hangingPunct="1">
              <a:defRPr/>
            </a:pPr>
            <a:r>
              <a:rPr lang="en-US" sz="2400"/>
              <a:t>The first beetles arrive at a corpse soon after the body begins to putrefy. </a:t>
            </a:r>
          </a:p>
          <a:p>
            <a:pPr eaLnBrk="1" hangingPunct="1">
              <a:defRPr/>
            </a:pPr>
            <a:r>
              <a:rPr lang="en-US" sz="2400"/>
              <a:t>In contrast to the flies, beetles have chewing mouthparts and can manage tougher foods than the semi-liquid material that fly larvae are so efficient at exploiting. </a:t>
            </a:r>
          </a:p>
        </p:txBody>
      </p:sp>
      <p:sp>
        <p:nvSpPr>
          <p:cNvPr id="28677" name="Rectangle 5"/>
          <p:cNvSpPr>
            <a:spLocks noGrp="1" noChangeArrowheads="1"/>
          </p:cNvSpPr>
          <p:nvPr>
            <p:ph type="body" sz="half" idx="2"/>
          </p:nvPr>
        </p:nvSpPr>
        <p:spPr>
          <a:xfrm>
            <a:off x="5334000" y="3200400"/>
            <a:ext cx="1295400" cy="1828800"/>
          </a:xfrm>
        </p:spPr>
        <p:txBody>
          <a:bodyPr/>
          <a:lstStyle/>
          <a:p>
            <a:pPr eaLnBrk="1" hangingPunct="1">
              <a:defRPr/>
            </a:pPr>
            <a:endParaRPr lang="en-US" sz="2400"/>
          </a:p>
        </p:txBody>
      </p:sp>
      <p:pic>
        <p:nvPicPr>
          <p:cNvPr id="92164" name="Picture 7" descr="Carcass beetle"/>
          <p:cNvPicPr>
            <a:picLocks noChangeAspect="1" noChangeArrowheads="1"/>
          </p:cNvPicPr>
          <p:nvPr/>
        </p:nvPicPr>
        <p:blipFill>
          <a:blip r:embed="rId2"/>
          <a:srcRect/>
          <a:stretch>
            <a:fillRect/>
          </a:stretch>
        </p:blipFill>
        <p:spPr bwMode="auto">
          <a:xfrm>
            <a:off x="4876800" y="1752600"/>
            <a:ext cx="3324225" cy="3676650"/>
          </a:xfrm>
          <a:prstGeom prst="rect">
            <a:avLst/>
          </a:prstGeom>
          <a:noFill/>
          <a:ln w="9525">
            <a:no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p:txBody>
          <a:bodyPr/>
          <a:lstStyle/>
          <a:p>
            <a:endParaRPr lang="en-US"/>
          </a:p>
        </p:txBody>
      </p:sp>
      <p:pic>
        <p:nvPicPr>
          <p:cNvPr id="161795"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defRPr/>
            </a:pPr>
            <a:r>
              <a:rPr lang="en-US"/>
              <a:t>Mites </a:t>
            </a:r>
          </a:p>
        </p:txBody>
      </p:sp>
      <p:sp>
        <p:nvSpPr>
          <p:cNvPr id="39941" name="Rectangle 5"/>
          <p:cNvSpPr>
            <a:spLocks noGrp="1" noChangeArrowheads="1"/>
          </p:cNvSpPr>
          <p:nvPr>
            <p:ph type="body" sz="half" idx="1"/>
          </p:nvPr>
        </p:nvSpPr>
        <p:spPr/>
        <p:txBody>
          <a:bodyPr/>
          <a:lstStyle/>
          <a:p>
            <a:pPr eaLnBrk="1" hangingPunct="1">
              <a:lnSpc>
                <a:spcPct val="90000"/>
              </a:lnSpc>
              <a:defRPr/>
            </a:pPr>
            <a:r>
              <a:rPr lang="en-US" sz="2400"/>
              <a:t>Many thousands of mites feed on a corpse over the full term of its exposure to the elements.</a:t>
            </a:r>
          </a:p>
          <a:p>
            <a:pPr eaLnBrk="1" hangingPunct="1">
              <a:lnSpc>
                <a:spcPct val="90000"/>
              </a:lnSpc>
              <a:defRPr/>
            </a:pPr>
            <a:r>
              <a:rPr lang="en-US" sz="2400"/>
              <a:t>Gamasid like </a:t>
            </a:r>
            <a:r>
              <a:rPr lang="en-US" sz="2400" i="1"/>
              <a:t>Macrocheles</a:t>
            </a:r>
            <a:r>
              <a:rPr lang="en-US" sz="2400"/>
              <a:t> mites are common in the early stages of decomposition, </a:t>
            </a:r>
          </a:p>
          <a:p>
            <a:pPr eaLnBrk="1" hangingPunct="1">
              <a:lnSpc>
                <a:spcPct val="90000"/>
              </a:lnSpc>
              <a:defRPr/>
            </a:pPr>
            <a:r>
              <a:rPr lang="en-US" sz="2400"/>
              <a:t>while tyroglyphid and Oribatid mites like </a:t>
            </a:r>
            <a:r>
              <a:rPr lang="en-US" sz="2400" i="1"/>
              <a:t>Rostrozetes</a:t>
            </a:r>
            <a:r>
              <a:rPr lang="en-US" sz="2400"/>
              <a:t> mites feed on dry skin in the later stages of decomposition. </a:t>
            </a:r>
          </a:p>
        </p:txBody>
      </p:sp>
      <p:sp>
        <p:nvSpPr>
          <p:cNvPr id="39942" name="Rectangle 6"/>
          <p:cNvSpPr>
            <a:spLocks noGrp="1" noChangeArrowheads="1"/>
          </p:cNvSpPr>
          <p:nvPr>
            <p:ph type="body" sz="half" idx="2"/>
          </p:nvPr>
        </p:nvSpPr>
        <p:spPr>
          <a:xfrm>
            <a:off x="5181600" y="2362200"/>
            <a:ext cx="3276600" cy="2362200"/>
          </a:xfrm>
        </p:spPr>
        <p:txBody>
          <a:bodyPr/>
          <a:lstStyle/>
          <a:p>
            <a:pPr eaLnBrk="1" hangingPunct="1">
              <a:lnSpc>
                <a:spcPct val="90000"/>
              </a:lnSpc>
              <a:defRPr/>
            </a:pPr>
            <a:endParaRPr lang="en-US" sz="2400"/>
          </a:p>
        </p:txBody>
      </p:sp>
      <p:pic>
        <p:nvPicPr>
          <p:cNvPr id="93188" name="Picture 8" descr="Mite"/>
          <p:cNvPicPr>
            <a:picLocks noChangeAspect="1" noChangeArrowheads="1"/>
          </p:cNvPicPr>
          <p:nvPr/>
        </p:nvPicPr>
        <p:blipFill>
          <a:blip r:embed="rId2"/>
          <a:srcRect/>
          <a:stretch>
            <a:fillRect/>
          </a:stretch>
        </p:blipFill>
        <p:spPr bwMode="auto">
          <a:xfrm>
            <a:off x="4648200" y="2209800"/>
            <a:ext cx="3886200" cy="3249613"/>
          </a:xfrm>
          <a:prstGeom prst="rect">
            <a:avLst/>
          </a:prstGeom>
          <a:noFill/>
          <a:ln w="9525">
            <a:noFill/>
            <a:miter lim="800000"/>
            <a:headEnd/>
            <a:tailEnd/>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t>Parasitic wasps </a:t>
            </a:r>
          </a:p>
        </p:txBody>
      </p:sp>
      <p:sp>
        <p:nvSpPr>
          <p:cNvPr id="41988" name="Rectangle 4"/>
          <p:cNvSpPr>
            <a:spLocks noGrp="1" noChangeArrowheads="1"/>
          </p:cNvSpPr>
          <p:nvPr>
            <p:ph type="body" sz="half" idx="1"/>
          </p:nvPr>
        </p:nvSpPr>
        <p:spPr/>
        <p:txBody>
          <a:bodyPr/>
          <a:lstStyle/>
          <a:p>
            <a:pPr eaLnBrk="1" hangingPunct="1">
              <a:lnSpc>
                <a:spcPct val="80000"/>
              </a:lnSpc>
              <a:defRPr/>
            </a:pPr>
            <a:r>
              <a:rPr lang="en-US" sz="2400"/>
              <a:t>A number of families of wasp lay their eggs inside the larvae or pupae of flies, and are known as parasitoids. </a:t>
            </a:r>
          </a:p>
          <a:p>
            <a:pPr eaLnBrk="1" hangingPunct="1">
              <a:lnSpc>
                <a:spcPct val="80000"/>
              </a:lnSpc>
              <a:defRPr/>
            </a:pPr>
            <a:r>
              <a:rPr lang="en-US" sz="2400"/>
              <a:t>The wasp eggs hatch inside the maggot or fly pupa. </a:t>
            </a:r>
          </a:p>
          <a:p>
            <a:pPr eaLnBrk="1" hangingPunct="1">
              <a:lnSpc>
                <a:spcPct val="80000"/>
              </a:lnSpc>
              <a:defRPr/>
            </a:pPr>
            <a:r>
              <a:rPr lang="en-US" sz="2400"/>
              <a:t>The wasp larvae then feeds on the maggot or pupa, eventually killing it.</a:t>
            </a:r>
          </a:p>
          <a:p>
            <a:pPr eaLnBrk="1" hangingPunct="1">
              <a:lnSpc>
                <a:spcPct val="80000"/>
              </a:lnSpc>
              <a:defRPr/>
            </a:pPr>
            <a:r>
              <a:rPr lang="en-US" sz="2400"/>
              <a:t> The wasp larvae then pupate inside the maggot or fly pupa and emerge as adult wasps. </a:t>
            </a:r>
          </a:p>
        </p:txBody>
      </p:sp>
      <p:sp>
        <p:nvSpPr>
          <p:cNvPr id="41989" name="Rectangle 5"/>
          <p:cNvSpPr>
            <a:spLocks noGrp="1" noChangeArrowheads="1"/>
          </p:cNvSpPr>
          <p:nvPr>
            <p:ph type="body" sz="half" idx="2"/>
          </p:nvPr>
        </p:nvSpPr>
        <p:spPr>
          <a:xfrm>
            <a:off x="5562600" y="2514600"/>
            <a:ext cx="2209800" cy="2133600"/>
          </a:xfrm>
        </p:spPr>
        <p:txBody>
          <a:bodyPr/>
          <a:lstStyle/>
          <a:p>
            <a:pPr eaLnBrk="1" hangingPunct="1">
              <a:lnSpc>
                <a:spcPct val="80000"/>
              </a:lnSpc>
              <a:defRPr/>
            </a:pPr>
            <a:endParaRPr lang="en-US" sz="2400"/>
          </a:p>
        </p:txBody>
      </p:sp>
      <p:pic>
        <p:nvPicPr>
          <p:cNvPr id="94212" name="Picture 7" descr="Parasitic wasps"/>
          <p:cNvPicPr>
            <a:picLocks noChangeAspect="1" noChangeArrowheads="1"/>
          </p:cNvPicPr>
          <p:nvPr/>
        </p:nvPicPr>
        <p:blipFill>
          <a:blip r:embed="rId2"/>
          <a:srcRect/>
          <a:stretch>
            <a:fillRect/>
          </a:stretch>
        </p:blipFill>
        <p:spPr bwMode="auto">
          <a:xfrm>
            <a:off x="4724400" y="1933575"/>
            <a:ext cx="3886200" cy="3171825"/>
          </a:xfrm>
          <a:prstGeom prst="rect">
            <a:avLst/>
          </a:prstGeom>
          <a:noFill/>
          <a:ln w="9525">
            <a:noFill/>
            <a:miter lim="800000"/>
            <a:headEnd/>
            <a:tailEnd/>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pPr eaLnBrk="1" hangingPunct="1">
              <a:defRPr/>
            </a:pPr>
            <a:r>
              <a:rPr lang="en-US"/>
              <a:t>Bacteria </a:t>
            </a:r>
          </a:p>
        </p:txBody>
      </p:sp>
      <p:sp>
        <p:nvSpPr>
          <p:cNvPr id="46085" name="Rectangle 5"/>
          <p:cNvSpPr>
            <a:spLocks noGrp="1" noChangeArrowheads="1"/>
          </p:cNvSpPr>
          <p:nvPr>
            <p:ph type="body" sz="half" idx="1"/>
          </p:nvPr>
        </p:nvSpPr>
        <p:spPr/>
        <p:txBody>
          <a:bodyPr/>
          <a:lstStyle/>
          <a:p>
            <a:pPr eaLnBrk="1" hangingPunct="1">
              <a:defRPr/>
            </a:pPr>
            <a:r>
              <a:rPr lang="en-US"/>
              <a:t>Bacteria involved in the decomposition of animal bodies are heterotrophic, breaking down complex molecules into their constituent elements through respiration or fermentation </a:t>
            </a:r>
          </a:p>
        </p:txBody>
      </p:sp>
      <p:sp>
        <p:nvSpPr>
          <p:cNvPr id="46086" name="Rectangle 6"/>
          <p:cNvSpPr>
            <a:spLocks noGrp="1" noChangeArrowheads="1"/>
          </p:cNvSpPr>
          <p:nvPr>
            <p:ph type="body" sz="half" idx="2"/>
          </p:nvPr>
        </p:nvSpPr>
        <p:spPr>
          <a:xfrm>
            <a:off x="4648200" y="3124200"/>
            <a:ext cx="2590800" cy="1295400"/>
          </a:xfrm>
        </p:spPr>
        <p:txBody>
          <a:bodyPr/>
          <a:lstStyle/>
          <a:p>
            <a:pPr eaLnBrk="1" hangingPunct="1">
              <a:defRPr/>
            </a:pPr>
            <a:endParaRPr lang="en-US"/>
          </a:p>
        </p:txBody>
      </p:sp>
      <p:pic>
        <p:nvPicPr>
          <p:cNvPr id="95236" name="Picture 8" descr="Bacteria"/>
          <p:cNvPicPr>
            <a:picLocks noChangeAspect="1" noChangeArrowheads="1"/>
          </p:cNvPicPr>
          <p:nvPr/>
        </p:nvPicPr>
        <p:blipFill>
          <a:blip r:embed="rId2"/>
          <a:srcRect/>
          <a:stretch>
            <a:fillRect/>
          </a:stretch>
        </p:blipFill>
        <p:spPr bwMode="auto">
          <a:xfrm>
            <a:off x="4419600" y="2362200"/>
            <a:ext cx="4267200" cy="2798763"/>
          </a:xfrm>
          <a:prstGeom prst="rect">
            <a:avLst/>
          </a:prstGeom>
          <a:noFill/>
          <a:ln w="9525">
            <a:noFill/>
            <a:miter lim="800000"/>
            <a:headEnd/>
            <a:tailEnd/>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eaLnBrk="1" hangingPunct="1">
              <a:defRPr/>
            </a:pPr>
            <a:r>
              <a:rPr lang="en-US"/>
              <a:t>Moths </a:t>
            </a:r>
          </a:p>
        </p:txBody>
      </p:sp>
      <p:sp>
        <p:nvSpPr>
          <p:cNvPr id="43013" name="Rectangle 5"/>
          <p:cNvSpPr>
            <a:spLocks noGrp="1" noChangeArrowheads="1"/>
          </p:cNvSpPr>
          <p:nvPr>
            <p:ph type="body" sz="half" idx="1"/>
          </p:nvPr>
        </p:nvSpPr>
        <p:spPr/>
        <p:txBody>
          <a:bodyPr/>
          <a:lstStyle/>
          <a:p>
            <a:pPr eaLnBrk="1" hangingPunct="1">
              <a:defRPr/>
            </a:pPr>
            <a:r>
              <a:rPr lang="en-US" sz="2400"/>
              <a:t>Some of the familiar clothes moths (Family Tineidae) feed on mammalian hair during their larval stages. </a:t>
            </a:r>
          </a:p>
          <a:p>
            <a:pPr eaLnBrk="1" hangingPunct="1">
              <a:defRPr/>
            </a:pPr>
            <a:r>
              <a:rPr lang="en-US" sz="2400"/>
              <a:t>Adult moths lay their eggs on a carcass after all the fly larvae have finished with it. </a:t>
            </a:r>
          </a:p>
          <a:p>
            <a:pPr eaLnBrk="1" hangingPunct="1">
              <a:defRPr/>
            </a:pPr>
            <a:r>
              <a:rPr lang="en-US" sz="2400"/>
              <a:t>On hatching, their larvae forage on any hair that remains </a:t>
            </a:r>
          </a:p>
        </p:txBody>
      </p:sp>
      <p:sp>
        <p:nvSpPr>
          <p:cNvPr id="43014" name="Rectangle 6"/>
          <p:cNvSpPr>
            <a:spLocks noGrp="1" noChangeArrowheads="1"/>
          </p:cNvSpPr>
          <p:nvPr>
            <p:ph type="body" sz="half" idx="2"/>
          </p:nvPr>
        </p:nvSpPr>
        <p:spPr>
          <a:xfrm>
            <a:off x="5791200" y="2895600"/>
            <a:ext cx="1905000" cy="1524000"/>
          </a:xfrm>
        </p:spPr>
        <p:txBody>
          <a:bodyPr/>
          <a:lstStyle/>
          <a:p>
            <a:pPr eaLnBrk="1" hangingPunct="1">
              <a:defRPr/>
            </a:pPr>
            <a:endParaRPr lang="en-US" sz="2400"/>
          </a:p>
        </p:txBody>
      </p:sp>
      <p:pic>
        <p:nvPicPr>
          <p:cNvPr id="96260" name="Picture 8" descr="Moth"/>
          <p:cNvPicPr>
            <a:picLocks noChangeAspect="1" noChangeArrowheads="1"/>
          </p:cNvPicPr>
          <p:nvPr/>
        </p:nvPicPr>
        <p:blipFill>
          <a:blip r:embed="rId2"/>
          <a:srcRect/>
          <a:stretch>
            <a:fillRect/>
          </a:stretch>
        </p:blipFill>
        <p:spPr bwMode="auto">
          <a:xfrm>
            <a:off x="4495800" y="2438400"/>
            <a:ext cx="4362450" cy="2667000"/>
          </a:xfrm>
          <a:prstGeom prst="rect">
            <a:avLst/>
          </a:prstGeom>
          <a:noFill/>
          <a:ln w="9525">
            <a:noFill/>
            <a:miter lim="800000"/>
            <a:headEnd/>
            <a:tailEnd/>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3200" u="sng" dirty="0"/>
              <a:t>Scene observations and weather data</a:t>
            </a:r>
            <a:r>
              <a:rPr lang="en-US" sz="3200" dirty="0"/>
              <a:t>.</a:t>
            </a:r>
            <a:br>
              <a:rPr lang="en-US" dirty="0"/>
            </a:br>
            <a:endParaRPr lang="en-US" dirty="0"/>
          </a:p>
        </p:txBody>
      </p:sp>
      <p:sp>
        <p:nvSpPr>
          <p:cNvPr id="6" name="Content Placeholder 5"/>
          <p:cNvSpPr>
            <a:spLocks noGrp="1"/>
          </p:cNvSpPr>
          <p:nvPr>
            <p:ph idx="1"/>
          </p:nvPr>
        </p:nvSpPr>
        <p:spPr/>
        <p:txBody>
          <a:bodyPr/>
          <a:lstStyle/>
          <a:p>
            <a:pPr eaLnBrk="1" hangingPunct="1">
              <a:defRPr/>
            </a:pPr>
            <a:r>
              <a:rPr lang="en-US" b="1" dirty="0"/>
              <a:t>1). </a:t>
            </a:r>
            <a:r>
              <a:rPr lang="en-US" sz="2400" b="1" dirty="0"/>
              <a:t>Observations of the scene should note the general habitat and location of the body in reference to vegetation, sun or shade conditions, and its proximity to any open doors or windows if recovered within a structure.</a:t>
            </a:r>
          </a:p>
          <a:p>
            <a:pPr eaLnBrk="1" hangingPunct="1">
              <a:defRPr/>
            </a:pPr>
            <a:r>
              <a:rPr lang="en-US" sz="2400" b="1" dirty="0"/>
              <a:t>  Locations of insect infestations on the body should be documented as well as noting what stages of insects are observed (such as eggs, larvae, pupae, or adults).  </a:t>
            </a:r>
          </a:p>
          <a:p>
            <a:pPr eaLnBrk="1" hangingPunct="1">
              <a:defRPr/>
            </a:pPr>
            <a:r>
              <a:rPr lang="en-US" sz="2400" b="1" dirty="0"/>
              <a:t>It is also useful to document evidence of scavenging from vertebrate animals and predation of eggs and larvae by other insects such </a:t>
            </a:r>
            <a:endParaRPr lang="en-US" sz="2400" dirty="0"/>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2400" dirty="0"/>
              <a:t>2). Collection of </a:t>
            </a:r>
            <a:r>
              <a:rPr lang="en-US" sz="2400" dirty="0" err="1"/>
              <a:t>climatological</a:t>
            </a:r>
            <a:r>
              <a:rPr lang="en-US" sz="2400" dirty="0"/>
              <a:t> data at the scene.  Such data should include: </a:t>
            </a:r>
            <a:br>
              <a:rPr lang="en-US" sz="2400" dirty="0"/>
            </a:br>
            <a:endParaRPr lang="en-US" sz="2400" dirty="0"/>
          </a:p>
        </p:txBody>
      </p:sp>
      <p:sp>
        <p:nvSpPr>
          <p:cNvPr id="6" name="Content Placeholder 5"/>
          <p:cNvSpPr>
            <a:spLocks noGrp="1"/>
          </p:cNvSpPr>
          <p:nvPr>
            <p:ph idx="1"/>
          </p:nvPr>
        </p:nvSpPr>
        <p:spPr/>
        <p:txBody>
          <a:bodyPr/>
          <a:lstStyle/>
          <a:p>
            <a:pPr eaLnBrk="1" hangingPunct="1">
              <a:defRPr/>
            </a:pPr>
            <a:r>
              <a:rPr lang="en-US" sz="2400" b="1" dirty="0"/>
              <a:t>a). Ambient air temperature at the scene taken approximately at chest height with the thermometer in the shade.  DO NOT EXPOSE THERMOMETER TO DIRECT SUNLIGHT! </a:t>
            </a:r>
            <a:endParaRPr lang="en-US" sz="2400" dirty="0"/>
          </a:p>
          <a:p>
            <a:pPr eaLnBrk="1" hangingPunct="1">
              <a:defRPr/>
            </a:pPr>
            <a:r>
              <a:rPr lang="en-US" sz="2400" b="1" dirty="0"/>
              <a:t>b). Maggot mass temperature (obtained by placing the thermometer directly into the larval mass center).</a:t>
            </a:r>
            <a:endParaRPr lang="en-US" sz="2400" dirty="0"/>
          </a:p>
          <a:p>
            <a:pPr eaLnBrk="1" hangingPunct="1">
              <a:defRPr/>
            </a:pPr>
            <a:r>
              <a:rPr lang="en-US" sz="2400" b="1" dirty="0"/>
              <a:t>c). Ground surface temperature.</a:t>
            </a:r>
            <a:endParaRPr lang="en-US" sz="2400" dirty="0"/>
          </a:p>
          <a:p>
            <a:pPr eaLnBrk="1" hangingPunct="1">
              <a:defRPr/>
            </a:pPr>
            <a:r>
              <a:rPr lang="en-US" sz="2400" b="1" dirty="0"/>
              <a:t>d). Temperature at the interface of the body and ground (simply place the thermometer between the two surfaces).</a:t>
            </a:r>
            <a:endParaRPr lang="en-US" sz="2400" dirty="0"/>
          </a:p>
          <a:p>
            <a:pPr eaLnBrk="1" hangingPunct="1">
              <a:defRPr/>
            </a:pPr>
            <a:r>
              <a:rPr lang="en-US" sz="2400" b="1" dirty="0"/>
              <a:t>e). Temperature of the soil directly under the body (taken immediately after body removal).</a:t>
            </a:r>
            <a:endParaRPr lang="en-US" sz="2400" dirty="0"/>
          </a:p>
          <a:p>
            <a:pPr eaLnBrk="1" hangingPunct="1">
              <a:defRPr/>
            </a:pPr>
            <a:endParaRPr lang="en-US" sz="2400" dirty="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endParaRPr lang="en-US"/>
          </a:p>
        </p:txBody>
      </p:sp>
      <p:sp>
        <p:nvSpPr>
          <p:cNvPr id="6" name="Content Placeholder 5"/>
          <p:cNvSpPr>
            <a:spLocks noGrp="1"/>
          </p:cNvSpPr>
          <p:nvPr>
            <p:ph idx="1"/>
          </p:nvPr>
        </p:nvSpPr>
        <p:spPr/>
        <p:txBody>
          <a:bodyPr/>
          <a:lstStyle/>
          <a:p>
            <a:pPr eaLnBrk="1" hangingPunct="1">
              <a:defRPr/>
            </a:pPr>
            <a:r>
              <a:rPr lang="en-US" b="1" dirty="0"/>
              <a:t>f). Weather data that includes the maximum and minimum daily temperature and rainfall for a period spanning 1-2 weeks before the victims disappearance to 3-5 days after the body was discovered.</a:t>
            </a:r>
          </a:p>
          <a:p>
            <a:pPr eaLnBrk="1" hangingPunct="1">
              <a:defRPr/>
            </a:pPr>
            <a:r>
              <a:rPr lang="en-US" b="1" dirty="0"/>
              <a:t>  Such information can be gathered by contacting the nearest national weather service office</a:t>
            </a:r>
            <a:endParaRPr lang="en-US" dirty="0"/>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a:t>3)Collection of insects from the body at the scene</a:t>
            </a:r>
            <a:br>
              <a:rPr lang="en-US" sz="3200" dirty="0"/>
            </a:br>
            <a:endParaRPr lang="en-US" sz="3200" dirty="0"/>
          </a:p>
        </p:txBody>
      </p:sp>
      <p:sp>
        <p:nvSpPr>
          <p:cNvPr id="3" name="Content Placeholder 2"/>
          <p:cNvSpPr>
            <a:spLocks noGrp="1"/>
          </p:cNvSpPr>
          <p:nvPr>
            <p:ph idx="1"/>
          </p:nvPr>
        </p:nvSpPr>
        <p:spPr/>
        <p:txBody>
          <a:bodyPr/>
          <a:lstStyle/>
          <a:p>
            <a:pPr eaLnBrk="1" hangingPunct="1">
              <a:defRPr/>
            </a:pPr>
            <a:r>
              <a:rPr lang="en-US" sz="2400" b="1" dirty="0"/>
              <a:t>The first insects that should be collected are the adult flies and beetles.    </a:t>
            </a:r>
          </a:p>
          <a:p>
            <a:pPr eaLnBrk="1" hangingPunct="1">
              <a:defRPr/>
            </a:pPr>
            <a:r>
              <a:rPr lang="en-US" sz="2400" b="1" dirty="0"/>
              <a:t> The collection label should contain the following information:</a:t>
            </a:r>
            <a:endParaRPr lang="en-US" sz="2400" dirty="0"/>
          </a:p>
          <a:p>
            <a:pPr eaLnBrk="1" hangingPunct="1">
              <a:defRPr/>
            </a:pPr>
            <a:r>
              <a:rPr lang="en-US" sz="2400" b="1" dirty="0"/>
              <a:t>1). Geographical Location</a:t>
            </a:r>
            <a:endParaRPr lang="en-US" sz="2400" dirty="0"/>
          </a:p>
          <a:p>
            <a:pPr eaLnBrk="1" hangingPunct="1">
              <a:defRPr/>
            </a:pPr>
            <a:r>
              <a:rPr lang="en-US" sz="2400" b="1" dirty="0"/>
              <a:t>2). Date and hour of collection</a:t>
            </a:r>
            <a:endParaRPr lang="en-US" sz="2400" dirty="0"/>
          </a:p>
          <a:p>
            <a:pPr eaLnBrk="1" hangingPunct="1">
              <a:defRPr/>
            </a:pPr>
            <a:r>
              <a:rPr lang="en-US" sz="2400" b="1" dirty="0"/>
              <a:t>3). Case number</a:t>
            </a:r>
            <a:endParaRPr lang="en-US" sz="2400" dirty="0"/>
          </a:p>
          <a:p>
            <a:pPr eaLnBrk="1" hangingPunct="1">
              <a:defRPr/>
            </a:pPr>
            <a:r>
              <a:rPr lang="en-US" sz="2400" b="1" dirty="0"/>
              <a:t>4). Location on the body where removed</a:t>
            </a:r>
            <a:endParaRPr lang="en-US" sz="2400" dirty="0"/>
          </a:p>
          <a:p>
            <a:pPr eaLnBrk="1" hangingPunct="1">
              <a:defRPr/>
            </a:pPr>
            <a:r>
              <a:rPr lang="en-US" sz="2400" b="1" dirty="0"/>
              <a:t>5). Name of collector</a:t>
            </a:r>
            <a:endParaRPr lang="en-US" sz="2400" dirty="0"/>
          </a:p>
          <a:p>
            <a:pPr eaLnBrk="1" hangingPunct="1">
              <a:defRPr/>
            </a:pPr>
            <a:endParaRPr lang="en-US" sz="2400" dirty="0"/>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noFill/>
        </p:spPr>
        <p:txBody>
          <a:bodyPr/>
          <a:lstStyle/>
          <a:p>
            <a:endParaRPr lang="en-US">
              <a:effectLst/>
            </a:endParaRPr>
          </a:p>
        </p:txBody>
      </p:sp>
      <p:sp>
        <p:nvSpPr>
          <p:cNvPr id="125955" name="Rectangle 3"/>
          <p:cNvSpPr>
            <a:spLocks noGrp="1" noChangeArrowheads="1"/>
          </p:cNvSpPr>
          <p:nvPr>
            <p:ph type="body" idx="4294967295"/>
          </p:nvPr>
        </p:nvSpPr>
        <p:spPr>
          <a:noFill/>
        </p:spPr>
        <p:txBody>
          <a:bodyPr/>
          <a:lstStyle/>
          <a:p>
            <a:endParaRPr lang="en-US">
              <a:effectLst/>
            </a:endParaRPr>
          </a:p>
        </p:txBody>
      </p:sp>
      <p:pic>
        <p:nvPicPr>
          <p:cNvPr id="101379" name="Picture 7" descr="1188323678"/>
          <p:cNvPicPr>
            <a:picLocks noChangeAspect="1" noChangeArrowheads="1"/>
          </p:cNvPicPr>
          <p:nvPr/>
        </p:nvPicPr>
        <p:blipFill>
          <a:blip r:embed="rId2"/>
          <a:srcRect/>
          <a:stretch>
            <a:fillRect/>
          </a:stretch>
        </p:blipFill>
        <p:spPr bwMode="auto">
          <a:xfrm>
            <a:off x="0" y="0"/>
            <a:ext cx="4953000" cy="3714750"/>
          </a:xfrm>
          <a:prstGeom prst="rect">
            <a:avLst/>
          </a:prstGeom>
          <a:noFill/>
          <a:ln w="9525">
            <a:noFill/>
            <a:miter lim="800000"/>
            <a:headEnd/>
            <a:tailEnd/>
          </a:ln>
        </p:spPr>
      </p:pic>
      <p:pic>
        <p:nvPicPr>
          <p:cNvPr id="101380" name="Picture 9" descr="Forensic Entomology, Orlando 2007">
            <a:hlinkClick r:id="rId3"/>
          </p:cNvPr>
          <p:cNvPicPr>
            <a:picLocks noChangeAspect="1" noChangeArrowheads="1"/>
          </p:cNvPicPr>
          <p:nvPr/>
        </p:nvPicPr>
        <p:blipFill>
          <a:blip r:embed="rId4"/>
          <a:srcRect/>
          <a:stretch>
            <a:fillRect/>
          </a:stretch>
        </p:blipFill>
        <p:spPr bwMode="auto">
          <a:xfrm>
            <a:off x="5572125" y="0"/>
            <a:ext cx="3571875" cy="4762500"/>
          </a:xfrm>
          <a:prstGeom prst="rect">
            <a:avLst/>
          </a:prstGeom>
          <a:noFill/>
          <a:ln w="9525">
            <a:noFill/>
            <a:miter lim="800000"/>
            <a:headEnd/>
            <a:tailEnd/>
          </a:ln>
        </p:spPr>
      </p:pic>
      <p:pic>
        <p:nvPicPr>
          <p:cNvPr id="101381" name="Picture 11" descr="H2000480-Forensic_entomology-SPL"/>
          <p:cNvPicPr>
            <a:picLocks noChangeAspect="1" noChangeArrowheads="1"/>
          </p:cNvPicPr>
          <p:nvPr/>
        </p:nvPicPr>
        <p:blipFill>
          <a:blip r:embed="rId5"/>
          <a:srcRect/>
          <a:stretch>
            <a:fillRect/>
          </a:stretch>
        </p:blipFill>
        <p:spPr bwMode="auto">
          <a:xfrm>
            <a:off x="0" y="3702050"/>
            <a:ext cx="4724400" cy="3155950"/>
          </a:xfrm>
          <a:prstGeom prst="rect">
            <a:avLst/>
          </a:prstGeom>
          <a:noFill/>
          <a:ln w="9525">
            <a:noFill/>
            <a:miter lim="800000"/>
            <a:headEnd/>
            <a:tailEnd/>
          </a:ln>
        </p:spPr>
      </p:pic>
      <p:pic>
        <p:nvPicPr>
          <p:cNvPr id="101382" name="Picture 13" descr="forensic_add1"/>
          <p:cNvPicPr>
            <a:picLocks noChangeAspect="1" noChangeArrowheads="1"/>
          </p:cNvPicPr>
          <p:nvPr/>
        </p:nvPicPr>
        <p:blipFill>
          <a:blip r:embed="rId6"/>
          <a:srcRect/>
          <a:stretch>
            <a:fillRect/>
          </a:stretch>
        </p:blipFill>
        <p:spPr bwMode="auto">
          <a:xfrm>
            <a:off x="4800600" y="4013200"/>
            <a:ext cx="4343400" cy="2844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2595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125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P spid="125955"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u="sng" dirty="0"/>
              <a:t>Collection of insects from scene after body removal</a:t>
            </a:r>
            <a:br>
              <a:rPr lang="en-US" dirty="0"/>
            </a:br>
            <a:endParaRPr lang="en-US" dirty="0"/>
          </a:p>
        </p:txBody>
      </p:sp>
      <p:sp>
        <p:nvSpPr>
          <p:cNvPr id="3" name="Content Placeholder 2"/>
          <p:cNvSpPr>
            <a:spLocks noGrp="1"/>
          </p:cNvSpPr>
          <p:nvPr>
            <p:ph idx="1"/>
          </p:nvPr>
        </p:nvSpPr>
        <p:spPr/>
        <p:txBody>
          <a:bodyPr/>
          <a:lstStyle/>
          <a:p>
            <a:pPr eaLnBrk="1" hangingPunct="1">
              <a:defRPr/>
            </a:pPr>
            <a:r>
              <a:rPr lang="en-US" sz="2000" b="1" dirty="0"/>
              <a:t>Many of the insects that inhabit a corpse will remain on, or buried, in the ground after the body has been removed.  </a:t>
            </a:r>
            <a:endParaRPr lang="en-US" sz="2000" dirty="0"/>
          </a:p>
          <a:p>
            <a:pPr eaLnBrk="1" hangingPunct="1">
              <a:defRPr/>
            </a:pPr>
            <a:r>
              <a:rPr lang="en-US" sz="2000" b="1" dirty="0"/>
              <a:t>The most forensically important insects undergo a complete development.</a:t>
            </a:r>
          </a:p>
          <a:p>
            <a:pPr eaLnBrk="1" hangingPunct="1">
              <a:defRPr/>
            </a:pPr>
            <a:r>
              <a:rPr lang="en-US" sz="2000" b="1" dirty="0"/>
              <a:t> There is an egg stage (except for a few insects such as the </a:t>
            </a:r>
            <a:r>
              <a:rPr lang="en-US" sz="2000" b="1" u="sng" dirty="0">
                <a:hlinkClick r:id="rId2"/>
              </a:rPr>
              <a:t>flesh flies</a:t>
            </a:r>
            <a:r>
              <a:rPr lang="en-US" sz="2000" b="1" dirty="0"/>
              <a:t> that deposit living larvae) which hatches into a larval form and undergoes a stepwise or incremental growth.</a:t>
            </a:r>
          </a:p>
          <a:p>
            <a:pPr eaLnBrk="1" hangingPunct="1">
              <a:defRPr/>
            </a:pPr>
            <a:r>
              <a:rPr lang="en-US" sz="2000" b="1" dirty="0"/>
              <a:t>  This pattern is caused by the successive molts (shedding of the outer skin that has become too small) that the larva must undergo before it finally enters the inactive </a:t>
            </a:r>
            <a:r>
              <a:rPr lang="en-US" sz="2000" b="1" dirty="0" err="1"/>
              <a:t>pupal</a:t>
            </a:r>
            <a:r>
              <a:rPr lang="en-US" sz="2000" b="1" dirty="0"/>
              <a:t> stage.  </a:t>
            </a:r>
          </a:p>
          <a:p>
            <a:pPr eaLnBrk="1" hangingPunct="1">
              <a:defRPr/>
            </a:pPr>
            <a:r>
              <a:rPr lang="en-US" sz="2000" b="1" dirty="0"/>
              <a:t>The pupa is simply the hardened outer skin of the last larval stage and the adult will develop inside of this protective skin.</a:t>
            </a:r>
            <a:r>
              <a:rPr lang="en-US" sz="2000" dirty="0"/>
              <a:t> </a:t>
            </a:r>
          </a:p>
          <a:p>
            <a:pPr eaLnBrk="1" hangingPunct="1">
              <a:defRPr/>
            </a:pPr>
            <a:endParaRPr lang="en-US" sz="20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p:txBody>
          <a:bodyPr/>
          <a:lstStyle/>
          <a:p>
            <a:endParaRPr lang="en-US"/>
          </a:p>
        </p:txBody>
      </p:sp>
      <p:pic>
        <p:nvPicPr>
          <p:cNvPr id="162819"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noFill/>
        </p:spPr>
        <p:txBody>
          <a:bodyPr/>
          <a:lstStyle/>
          <a:p>
            <a:endParaRPr lang="en-US">
              <a:effectLst/>
            </a:endParaRPr>
          </a:p>
        </p:txBody>
      </p:sp>
      <p:sp>
        <p:nvSpPr>
          <p:cNvPr id="122883" name="Rectangle 3"/>
          <p:cNvSpPr>
            <a:spLocks noGrp="1" noChangeArrowheads="1"/>
          </p:cNvSpPr>
          <p:nvPr>
            <p:ph type="body" idx="4294967295"/>
          </p:nvPr>
        </p:nvSpPr>
        <p:spPr>
          <a:noFill/>
        </p:spPr>
        <p:txBody>
          <a:bodyPr/>
          <a:lstStyle/>
          <a:p>
            <a:endParaRPr lang="en-US">
              <a:effectLst/>
            </a:endParaRPr>
          </a:p>
        </p:txBody>
      </p:sp>
      <p:pic>
        <p:nvPicPr>
          <p:cNvPr id="103427" name="Picture 5" descr="picture-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228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122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3"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noFill/>
        </p:spPr>
        <p:txBody>
          <a:bodyPr/>
          <a:lstStyle/>
          <a:p>
            <a:endParaRPr lang="en-US">
              <a:effectLst/>
            </a:endParaRPr>
          </a:p>
        </p:txBody>
      </p:sp>
      <p:pic>
        <p:nvPicPr>
          <p:cNvPr id="147459"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04451" name="Text Box 4"/>
          <p:cNvSpPr txBox="1">
            <a:spLocks noChangeArrowheads="1"/>
          </p:cNvSpPr>
          <p:nvPr/>
        </p:nvSpPr>
        <p:spPr bwMode="auto">
          <a:xfrm>
            <a:off x="228600" y="304800"/>
            <a:ext cx="8213725" cy="1066800"/>
          </a:xfrm>
          <a:prstGeom prst="rect">
            <a:avLst/>
          </a:prstGeom>
          <a:noFill/>
          <a:ln w="9525">
            <a:noFill/>
            <a:miter lim="800000"/>
            <a:headEnd/>
            <a:tailEnd/>
          </a:ln>
        </p:spPr>
        <p:txBody>
          <a:bodyPr wrap="none">
            <a:spAutoFit/>
          </a:bodyPr>
          <a:lstStyle/>
          <a:p>
            <a:r>
              <a:rPr lang="en-CA" sz="3200">
                <a:solidFill>
                  <a:srgbClr val="CC0000"/>
                </a:solidFill>
              </a:rPr>
              <a:t>How did we learn what we know about death</a:t>
            </a:r>
          </a:p>
          <a:p>
            <a:r>
              <a:rPr lang="en-CA" sz="3200">
                <a:solidFill>
                  <a:srgbClr val="CC0000"/>
                </a:solidFill>
              </a:rPr>
              <a:t>and decomposition?</a:t>
            </a:r>
            <a:endParaRPr lang="en-US" sz="3200">
              <a:solidFill>
                <a:srgbClr val="CC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4745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noFill/>
        </p:spPr>
        <p:txBody>
          <a:bodyPr/>
          <a:lstStyle/>
          <a:p>
            <a:endParaRPr lang="en-US">
              <a:effectLst/>
            </a:endParaRPr>
          </a:p>
        </p:txBody>
      </p:sp>
      <p:pic>
        <p:nvPicPr>
          <p:cNvPr id="148483"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05475" name="Rectangle 4"/>
          <p:cNvSpPr>
            <a:spLocks noChangeArrowheads="1"/>
          </p:cNvSpPr>
          <p:nvPr/>
        </p:nvSpPr>
        <p:spPr bwMode="auto">
          <a:xfrm>
            <a:off x="228600" y="1336675"/>
            <a:ext cx="3505200" cy="4232275"/>
          </a:xfrm>
          <a:prstGeom prst="rect">
            <a:avLst/>
          </a:prstGeom>
          <a:noFill/>
          <a:ln w="9525">
            <a:noFill/>
            <a:miter lim="800000"/>
            <a:headEnd/>
            <a:tailEnd/>
          </a:ln>
        </p:spPr>
        <p:txBody>
          <a:bodyPr anchor="ctr">
            <a:spAutoFit/>
          </a:bodyPr>
          <a:lstStyle/>
          <a:p>
            <a:pPr algn="ctr"/>
            <a:r>
              <a:rPr lang="en-CA" sz="2800" b="1" u="sng"/>
              <a:t>PRIMARY</a:t>
            </a:r>
            <a:endParaRPr lang="en-US" sz="2800" b="1"/>
          </a:p>
          <a:p>
            <a:pPr algn="ctr"/>
            <a:r>
              <a:rPr lang="en-CA" sz="2800" b="1" u="sng"/>
              <a:t>GOAL</a:t>
            </a:r>
            <a:r>
              <a:rPr lang="en-CA" sz="2400"/>
              <a:t>:  To</a:t>
            </a:r>
            <a:endParaRPr lang="en-US" sz="2400"/>
          </a:p>
          <a:p>
            <a:pPr algn="ctr"/>
            <a:r>
              <a:rPr lang="en-CA" sz="2400"/>
              <a:t>understand the</a:t>
            </a:r>
            <a:endParaRPr lang="en-US" sz="2400"/>
          </a:p>
          <a:p>
            <a:pPr algn="ctr"/>
            <a:r>
              <a:rPr lang="en-CA" sz="2400"/>
              <a:t>processes &amp;</a:t>
            </a:r>
            <a:endParaRPr lang="en-US" sz="2400"/>
          </a:p>
          <a:p>
            <a:pPr algn="ctr"/>
            <a:r>
              <a:rPr lang="en-CA" sz="2400"/>
              <a:t>timetable of </a:t>
            </a:r>
            <a:br>
              <a:rPr lang="en-CA" sz="2400"/>
            </a:br>
            <a:r>
              <a:rPr lang="en-CA" sz="2400" u="sng"/>
              <a:t>postmortem</a:t>
            </a:r>
            <a:endParaRPr lang="en-US" sz="2400"/>
          </a:p>
          <a:p>
            <a:pPr algn="ctr"/>
            <a:r>
              <a:rPr lang="en-CA" sz="2400" u="sng"/>
              <a:t>decay</a:t>
            </a:r>
            <a:r>
              <a:rPr lang="en-CA" sz="2400"/>
              <a:t>, primarily to</a:t>
            </a:r>
            <a:endParaRPr lang="en-US" sz="2400"/>
          </a:p>
          <a:p>
            <a:pPr algn="ctr"/>
            <a:r>
              <a:rPr lang="en-CA" sz="2400"/>
              <a:t>improve</a:t>
            </a:r>
            <a:endParaRPr lang="en-US" sz="2400"/>
          </a:p>
          <a:p>
            <a:pPr algn="ctr"/>
            <a:r>
              <a:rPr lang="en-CA" sz="2400"/>
              <a:t>determining the</a:t>
            </a:r>
            <a:endParaRPr lang="en-US" sz="2400"/>
          </a:p>
          <a:p>
            <a:pPr algn="ctr"/>
            <a:r>
              <a:rPr lang="en-CA" sz="2400"/>
              <a:t>"</a:t>
            </a:r>
            <a:r>
              <a:rPr lang="en-CA" sz="2400" u="sng"/>
              <a:t>time</a:t>
            </a:r>
            <a:r>
              <a:rPr lang="en-CA" sz="2400"/>
              <a:t> </a:t>
            </a:r>
            <a:r>
              <a:rPr lang="en-CA" sz="2400" u="sng"/>
              <a:t>since</a:t>
            </a:r>
            <a:r>
              <a:rPr lang="en-CA" sz="2400"/>
              <a:t> </a:t>
            </a:r>
            <a:r>
              <a:rPr lang="en-CA" sz="2400" u="sng"/>
              <a:t>death</a:t>
            </a:r>
            <a:r>
              <a:rPr lang="en-CA" sz="2400"/>
              <a:t>"</a:t>
            </a:r>
            <a:endParaRPr lang="en-US" sz="2400"/>
          </a:p>
          <a:p>
            <a:pPr algn="ctr"/>
            <a:r>
              <a:rPr lang="en-CA" sz="2400"/>
              <a:t>in murder cases.</a:t>
            </a:r>
          </a:p>
        </p:txBody>
      </p:sp>
      <p:sp>
        <p:nvSpPr>
          <p:cNvPr id="105476" name="Text Box 5"/>
          <p:cNvSpPr txBox="1">
            <a:spLocks noChangeArrowheads="1"/>
          </p:cNvSpPr>
          <p:nvPr/>
        </p:nvSpPr>
        <p:spPr bwMode="auto">
          <a:xfrm>
            <a:off x="1371600" y="228600"/>
            <a:ext cx="6797675" cy="1098550"/>
          </a:xfrm>
          <a:prstGeom prst="rect">
            <a:avLst/>
          </a:prstGeom>
          <a:noFill/>
          <a:ln w="9525">
            <a:noFill/>
            <a:miter lim="800000"/>
            <a:headEnd/>
            <a:tailEnd/>
          </a:ln>
        </p:spPr>
        <p:txBody>
          <a:bodyPr>
            <a:spAutoFit/>
          </a:bodyPr>
          <a:lstStyle/>
          <a:p>
            <a:r>
              <a:rPr lang="en-US" sz="6600" b="1"/>
              <a:t>The Body Farm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484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8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noFill/>
        </p:spPr>
        <p:txBody>
          <a:bodyPr/>
          <a:lstStyle/>
          <a:p>
            <a:endParaRPr lang="en-US">
              <a:effectLst/>
            </a:endParaRPr>
          </a:p>
        </p:txBody>
      </p:sp>
      <p:pic>
        <p:nvPicPr>
          <p:cNvPr id="149507" name="Picture 3"/>
          <p:cNvPicPr>
            <a:picLocks noGrp="1" noChangeAspect="1" noChangeArrowheads="1"/>
          </p:cNvPicPr>
          <p:nvPr>
            <p:ph type="body" idx="4294967295"/>
          </p:nvPr>
        </p:nvPicPr>
        <p:blipFill>
          <a:blip r:embed="rId2"/>
          <a:srcRect/>
          <a:stretch>
            <a:fillRect/>
          </a:stretch>
        </p:blipFill>
        <p:spPr>
          <a:xfrm>
            <a:off x="0" y="152400"/>
            <a:ext cx="9144000" cy="6865938"/>
          </a:xfrm>
        </p:spPr>
      </p:pic>
      <p:sp>
        <p:nvSpPr>
          <p:cNvPr id="106499" name="Text Box 4"/>
          <p:cNvSpPr txBox="1">
            <a:spLocks noChangeArrowheads="1"/>
          </p:cNvSpPr>
          <p:nvPr/>
        </p:nvSpPr>
        <p:spPr bwMode="auto">
          <a:xfrm>
            <a:off x="381000" y="1600200"/>
            <a:ext cx="3763963" cy="4789488"/>
          </a:xfrm>
          <a:prstGeom prst="rect">
            <a:avLst/>
          </a:prstGeom>
          <a:noFill/>
          <a:ln w="9525">
            <a:noFill/>
            <a:miter lim="800000"/>
            <a:headEnd/>
            <a:tailEnd/>
          </a:ln>
        </p:spPr>
        <p:txBody>
          <a:bodyPr wrap="none">
            <a:spAutoFit/>
          </a:bodyPr>
          <a:lstStyle/>
          <a:p>
            <a:r>
              <a:rPr lang="en-CA" sz="2800" b="1"/>
              <a:t>The Body Farm is a </a:t>
            </a:r>
            <a:br>
              <a:rPr lang="en-CA" sz="2800" b="1"/>
            </a:br>
            <a:r>
              <a:rPr lang="en-CA" sz="2800" b="1"/>
              <a:t>simulation of various</a:t>
            </a:r>
          </a:p>
          <a:p>
            <a:r>
              <a:rPr lang="en-CA" sz="2800" b="1"/>
              <a:t>crime scenes using</a:t>
            </a:r>
          </a:p>
          <a:p>
            <a:r>
              <a:rPr lang="en-CA" sz="2800" b="1"/>
              <a:t>real </a:t>
            </a:r>
            <a:r>
              <a:rPr lang="en-CA" sz="2800" b="1" u="sng"/>
              <a:t>human</a:t>
            </a:r>
            <a:r>
              <a:rPr lang="en-CA" sz="2800" b="1"/>
              <a:t> bodies. </a:t>
            </a:r>
          </a:p>
          <a:p>
            <a:br>
              <a:rPr lang="en-CA" sz="2800" b="1"/>
            </a:br>
            <a:r>
              <a:rPr lang="en-CA" sz="2800" b="1"/>
              <a:t> Started in 1970-80’s </a:t>
            </a:r>
            <a:br>
              <a:rPr lang="en-CA" sz="2800" b="1"/>
            </a:br>
            <a:r>
              <a:rPr lang="en-CA" sz="2800" b="1"/>
              <a:t>to study Forensic</a:t>
            </a:r>
            <a:endParaRPr lang="en-CA" sz="2800" b="1" u="sng"/>
          </a:p>
          <a:p>
            <a:r>
              <a:rPr lang="en-CA" sz="2800" b="1" u="sng"/>
              <a:t>Anthropology</a:t>
            </a:r>
            <a:r>
              <a:rPr lang="en-CA" sz="2800" b="1"/>
              <a:t> (the </a:t>
            </a:r>
            <a:br>
              <a:rPr lang="en-CA" sz="2800" b="1"/>
            </a:br>
            <a:r>
              <a:rPr lang="en-CA" sz="2800" b="1"/>
              <a:t>study of human </a:t>
            </a:r>
            <a:br>
              <a:rPr lang="en-CA" sz="2800" b="1"/>
            </a:br>
            <a:r>
              <a:rPr lang="en-CA" sz="2800" b="1"/>
              <a:t>decomposition after</a:t>
            </a:r>
          </a:p>
          <a:p>
            <a:r>
              <a:rPr lang="en-CA" sz="2800" b="1"/>
              <a:t>death).</a:t>
            </a:r>
            <a:endParaRPr lang="en-US" sz="28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495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9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noFill/>
        </p:spPr>
        <p:txBody>
          <a:bodyPr/>
          <a:lstStyle/>
          <a:p>
            <a:endParaRPr lang="en-US" u="sng">
              <a:effectLst/>
            </a:endParaRPr>
          </a:p>
        </p:txBody>
      </p:sp>
      <p:sp>
        <p:nvSpPr>
          <p:cNvPr id="150531" name="Rectangle 3"/>
          <p:cNvSpPr>
            <a:spLocks noGrp="1" noChangeArrowheads="1"/>
          </p:cNvSpPr>
          <p:nvPr>
            <p:ph type="body" idx="4294967295"/>
          </p:nvPr>
        </p:nvSpPr>
        <p:spPr>
          <a:noFill/>
        </p:spPr>
        <p:txBody>
          <a:bodyPr/>
          <a:lstStyle/>
          <a:p>
            <a:endParaRPr lang="en-CA">
              <a:effectLst/>
            </a:endParaRPr>
          </a:p>
          <a:p>
            <a:r>
              <a:rPr lang="en-CA">
                <a:effectLst/>
              </a:rPr>
              <a:t> Used by Law Enforcement, Medical Examiners, Entomologists,  Cadaver Dogs, Anthropologists &amp; FBI for Crime Scene </a:t>
            </a:r>
            <a:r>
              <a:rPr lang="en-CA" u="sng">
                <a:effectLst/>
              </a:rPr>
              <a:t>Training</a:t>
            </a:r>
            <a:r>
              <a:rPr lang="en-CA">
                <a:effectLst/>
              </a:rPr>
              <a:t>.</a:t>
            </a:r>
          </a:p>
          <a:p>
            <a:r>
              <a:rPr lang="en-CA">
                <a:effectLst/>
              </a:rPr>
              <a:t> The BF uses unclaimed cadavers &amp; volunteers (who donate their body to science after death)</a:t>
            </a:r>
            <a:endParaRPr lang="en-US">
              <a:effectLst/>
            </a:endParaRPr>
          </a:p>
        </p:txBody>
      </p:sp>
      <p:pic>
        <p:nvPicPr>
          <p:cNvPr id="10752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7524" name="Text Box 5"/>
          <p:cNvSpPr txBox="1">
            <a:spLocks noChangeArrowheads="1"/>
          </p:cNvSpPr>
          <p:nvPr/>
        </p:nvSpPr>
        <p:spPr bwMode="auto">
          <a:xfrm>
            <a:off x="2514600" y="304800"/>
            <a:ext cx="4740275" cy="579438"/>
          </a:xfrm>
          <a:prstGeom prst="rect">
            <a:avLst/>
          </a:prstGeom>
          <a:noFill/>
          <a:ln w="9525">
            <a:noFill/>
            <a:miter lim="800000"/>
            <a:headEnd/>
            <a:tailEnd/>
          </a:ln>
        </p:spPr>
        <p:txBody>
          <a:bodyPr>
            <a:spAutoFit/>
          </a:bodyPr>
          <a:lstStyle/>
          <a:p>
            <a:r>
              <a:rPr lang="en-CA" sz="3200" b="1" u="sng">
                <a:solidFill>
                  <a:schemeClr val="tx2"/>
                </a:solidFill>
              </a:rPr>
              <a:t>THE BODY FARM</a:t>
            </a:r>
            <a:endParaRPr lang="en-US" sz="3200" b="1" u="sng">
              <a:solidFill>
                <a:schemeClr val="tx2"/>
              </a:solidFill>
            </a:endParaRPr>
          </a:p>
        </p:txBody>
      </p:sp>
      <p:sp>
        <p:nvSpPr>
          <p:cNvPr id="107525" name="Text Box 6"/>
          <p:cNvSpPr txBox="1">
            <a:spLocks noChangeArrowheads="1"/>
          </p:cNvSpPr>
          <p:nvPr/>
        </p:nvSpPr>
        <p:spPr bwMode="auto">
          <a:xfrm>
            <a:off x="381000" y="1560513"/>
            <a:ext cx="8077200" cy="1465262"/>
          </a:xfrm>
          <a:prstGeom prst="rect">
            <a:avLst/>
          </a:prstGeom>
          <a:noFill/>
          <a:ln w="9525">
            <a:noFill/>
            <a:miter lim="800000"/>
            <a:headEnd/>
            <a:tailEnd/>
          </a:ln>
        </p:spPr>
        <p:txBody>
          <a:bodyPr>
            <a:spAutoFit/>
          </a:bodyPr>
          <a:lstStyle/>
          <a:p>
            <a:pPr>
              <a:buFont typeface="Wingdings" pitchFamily="2" charset="2"/>
              <a:buChar char="v"/>
            </a:pPr>
            <a:r>
              <a:rPr lang="en-CA" b="1"/>
              <a:t> Used by Law Enforcement, Medical Examiners, Entomologists, Cadaver Dogs, Anthropologists &amp; FBI for Crime Scene </a:t>
            </a:r>
            <a:r>
              <a:rPr lang="en-CA" b="1" u="sng"/>
              <a:t>Training</a:t>
            </a:r>
            <a:r>
              <a:rPr lang="en-CA" b="1"/>
              <a:t>.</a:t>
            </a:r>
          </a:p>
          <a:p>
            <a:pPr>
              <a:buFont typeface="Wingdings" pitchFamily="2" charset="2"/>
              <a:buChar char="v"/>
            </a:pPr>
            <a:endParaRPr lang="en-CA" b="1"/>
          </a:p>
          <a:p>
            <a:pPr>
              <a:buFont typeface="Wingdings" pitchFamily="2" charset="2"/>
              <a:buChar char="v"/>
            </a:pPr>
            <a:r>
              <a:rPr lang="en-CA" b="1"/>
              <a:t> The BF uses unclaimed cadavers &amp; volunteers (who </a:t>
            </a:r>
            <a:br>
              <a:rPr lang="en-CA" b="1"/>
            </a:br>
            <a:r>
              <a:rPr lang="en-CA" b="1"/>
              <a:t>donate their body to science after death)</a:t>
            </a:r>
            <a:endParaRPr lang="en-US"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053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0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P spid="150531"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noFill/>
        </p:spPr>
        <p:txBody>
          <a:bodyPr/>
          <a:lstStyle/>
          <a:p>
            <a:endParaRPr lang="en-US">
              <a:effectLst/>
            </a:endParaRPr>
          </a:p>
        </p:txBody>
      </p:sp>
      <p:pic>
        <p:nvPicPr>
          <p:cNvPr id="151555"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08547" name="Rectangle 4"/>
          <p:cNvSpPr>
            <a:spLocks noChangeArrowheads="1"/>
          </p:cNvSpPr>
          <p:nvPr/>
        </p:nvSpPr>
        <p:spPr bwMode="auto">
          <a:xfrm>
            <a:off x="1066800" y="366713"/>
            <a:ext cx="6677025" cy="701675"/>
          </a:xfrm>
          <a:prstGeom prst="rect">
            <a:avLst/>
          </a:prstGeom>
          <a:noFill/>
          <a:ln w="9525">
            <a:noFill/>
            <a:miter lim="800000"/>
            <a:headEnd/>
            <a:tailEnd/>
          </a:ln>
        </p:spPr>
        <p:txBody>
          <a:bodyPr wrap="none" anchor="ctr">
            <a:spAutoFit/>
          </a:bodyPr>
          <a:lstStyle/>
          <a:p>
            <a:r>
              <a:rPr lang="en-CA" sz="4000" b="1"/>
              <a:t>Only 4 Facilities in the U.S.</a:t>
            </a:r>
          </a:p>
        </p:txBody>
      </p:sp>
      <p:sp>
        <p:nvSpPr>
          <p:cNvPr id="108548" name="Text Box 5"/>
          <p:cNvSpPr txBox="1">
            <a:spLocks noChangeArrowheads="1"/>
          </p:cNvSpPr>
          <p:nvPr/>
        </p:nvSpPr>
        <p:spPr bwMode="auto">
          <a:xfrm>
            <a:off x="457200" y="1992313"/>
            <a:ext cx="4124325" cy="3478212"/>
          </a:xfrm>
          <a:prstGeom prst="rect">
            <a:avLst/>
          </a:prstGeom>
          <a:noFill/>
          <a:ln w="9525">
            <a:noFill/>
            <a:miter lim="800000"/>
            <a:headEnd/>
            <a:tailEnd/>
          </a:ln>
        </p:spPr>
        <p:txBody>
          <a:bodyPr>
            <a:spAutoFit/>
          </a:bodyPr>
          <a:lstStyle/>
          <a:p>
            <a:r>
              <a:rPr lang="en-CA" sz="2000" b="1"/>
              <a:t>All are associated with Universities:</a:t>
            </a:r>
          </a:p>
          <a:p>
            <a:endParaRPr lang="en-CA" sz="2000" b="1"/>
          </a:p>
          <a:p>
            <a:r>
              <a:rPr lang="en-CA"/>
              <a:t> Univ. of Tennessee </a:t>
            </a:r>
            <a:br>
              <a:rPr lang="en-CA"/>
            </a:br>
            <a:r>
              <a:rPr lang="en-CA"/>
              <a:t>(original)</a:t>
            </a:r>
          </a:p>
          <a:p>
            <a:r>
              <a:rPr lang="en-CA"/>
              <a:t> Western Carolina </a:t>
            </a:r>
            <a:br>
              <a:rPr lang="en-CA"/>
            </a:br>
            <a:r>
              <a:rPr lang="en-CA"/>
              <a:t>University (NC)</a:t>
            </a:r>
          </a:p>
          <a:p>
            <a:r>
              <a:rPr lang="en-CA"/>
              <a:t> Texas State University </a:t>
            </a:r>
            <a:br>
              <a:rPr lang="en-CA"/>
            </a:br>
            <a:r>
              <a:rPr lang="en-CA"/>
              <a:t> Sam Huston State </a:t>
            </a:r>
            <a:br>
              <a:rPr lang="en-CA"/>
            </a:br>
            <a:r>
              <a:rPr lang="en-CA"/>
              <a:t>University (TX)</a:t>
            </a:r>
          </a:p>
          <a:p>
            <a:r>
              <a:rPr lang="en-CA"/>
              <a:t> </a:t>
            </a:r>
            <a:r>
              <a:rPr lang="en-CA" b="1"/>
              <a:t>PROPOSED NEW FARM: </a:t>
            </a:r>
            <a:br>
              <a:rPr lang="en-CA" b="1"/>
            </a:br>
            <a:r>
              <a:rPr lang="en-CA"/>
              <a:t> Mesa State College (CO)</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155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1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noFill/>
        </p:spPr>
        <p:txBody>
          <a:bodyPr/>
          <a:lstStyle/>
          <a:p>
            <a:endParaRPr lang="en-US">
              <a:effectLst/>
            </a:endParaRPr>
          </a:p>
        </p:txBody>
      </p:sp>
      <p:pic>
        <p:nvPicPr>
          <p:cNvPr id="152579" name="Picture 3"/>
          <p:cNvPicPr>
            <a:picLocks noGrp="1" noChangeAspect="1" noChangeArrowheads="1"/>
          </p:cNvPicPr>
          <p:nvPr>
            <p:ph type="body" idx="4294967295"/>
          </p:nvPr>
        </p:nvPicPr>
        <p:blipFill>
          <a:blip r:embed="rId2"/>
          <a:srcRect/>
          <a:stretch>
            <a:fillRect/>
          </a:stretch>
        </p:blipFill>
        <p:spPr>
          <a:xfrm>
            <a:off x="2057400" y="0"/>
            <a:ext cx="4114800" cy="3124200"/>
          </a:xfrm>
        </p:spPr>
      </p:pic>
      <p:pic>
        <p:nvPicPr>
          <p:cNvPr id="109571" name="Picture 4"/>
          <p:cNvPicPr>
            <a:picLocks noChangeAspect="1" noChangeArrowheads="1"/>
          </p:cNvPicPr>
          <p:nvPr/>
        </p:nvPicPr>
        <p:blipFill>
          <a:blip r:embed="rId3"/>
          <a:srcRect/>
          <a:stretch>
            <a:fillRect/>
          </a:stretch>
        </p:blipFill>
        <p:spPr bwMode="auto">
          <a:xfrm>
            <a:off x="6096000" y="1588"/>
            <a:ext cx="3048000" cy="3048000"/>
          </a:xfrm>
          <a:prstGeom prst="rect">
            <a:avLst/>
          </a:prstGeom>
          <a:noFill/>
          <a:ln w="9525">
            <a:noFill/>
            <a:miter lim="800000"/>
            <a:headEnd/>
            <a:tailEnd/>
          </a:ln>
        </p:spPr>
      </p:pic>
      <p:pic>
        <p:nvPicPr>
          <p:cNvPr id="109572" name="Picture 5"/>
          <p:cNvPicPr>
            <a:picLocks noChangeAspect="1" noChangeArrowheads="1"/>
          </p:cNvPicPr>
          <p:nvPr/>
        </p:nvPicPr>
        <p:blipFill>
          <a:blip r:embed="rId4"/>
          <a:srcRect/>
          <a:stretch>
            <a:fillRect/>
          </a:stretch>
        </p:blipFill>
        <p:spPr bwMode="auto">
          <a:xfrm>
            <a:off x="0" y="1588"/>
            <a:ext cx="3200400" cy="2398712"/>
          </a:xfrm>
          <a:prstGeom prst="rect">
            <a:avLst/>
          </a:prstGeom>
          <a:noFill/>
          <a:ln w="9525">
            <a:noFill/>
            <a:miter lim="800000"/>
            <a:headEnd/>
            <a:tailEnd/>
          </a:ln>
        </p:spPr>
      </p:pic>
      <p:pic>
        <p:nvPicPr>
          <p:cNvPr id="109573" name="Picture 6"/>
          <p:cNvPicPr>
            <a:picLocks noChangeAspect="1" noChangeArrowheads="1"/>
          </p:cNvPicPr>
          <p:nvPr/>
        </p:nvPicPr>
        <p:blipFill>
          <a:blip r:embed="rId5"/>
          <a:srcRect/>
          <a:stretch>
            <a:fillRect/>
          </a:stretch>
        </p:blipFill>
        <p:spPr bwMode="auto">
          <a:xfrm>
            <a:off x="0" y="2133600"/>
            <a:ext cx="4267200" cy="2371725"/>
          </a:xfrm>
          <a:prstGeom prst="rect">
            <a:avLst/>
          </a:prstGeom>
          <a:noFill/>
          <a:ln w="9525">
            <a:noFill/>
            <a:miter lim="800000"/>
            <a:headEnd/>
            <a:tailEnd/>
          </a:ln>
        </p:spPr>
      </p:pic>
      <p:pic>
        <p:nvPicPr>
          <p:cNvPr id="109574" name="Picture 7"/>
          <p:cNvPicPr>
            <a:picLocks noChangeAspect="1" noChangeArrowheads="1"/>
          </p:cNvPicPr>
          <p:nvPr/>
        </p:nvPicPr>
        <p:blipFill>
          <a:blip r:embed="rId6"/>
          <a:srcRect/>
          <a:stretch>
            <a:fillRect/>
          </a:stretch>
        </p:blipFill>
        <p:spPr bwMode="auto">
          <a:xfrm>
            <a:off x="4114800" y="3016250"/>
            <a:ext cx="5029200" cy="3841750"/>
          </a:xfrm>
          <a:prstGeom prst="rect">
            <a:avLst/>
          </a:prstGeom>
          <a:noFill/>
          <a:ln w="9525">
            <a:noFill/>
            <a:miter lim="800000"/>
            <a:headEnd/>
            <a:tailEnd/>
          </a:ln>
        </p:spPr>
      </p:pic>
      <p:pic>
        <p:nvPicPr>
          <p:cNvPr id="109575" name="Picture 8"/>
          <p:cNvPicPr>
            <a:picLocks noChangeAspect="1" noChangeArrowheads="1"/>
          </p:cNvPicPr>
          <p:nvPr/>
        </p:nvPicPr>
        <p:blipFill>
          <a:blip r:embed="rId7"/>
          <a:srcRect/>
          <a:stretch>
            <a:fillRect/>
          </a:stretch>
        </p:blipFill>
        <p:spPr bwMode="auto">
          <a:xfrm>
            <a:off x="0" y="4421188"/>
            <a:ext cx="4114800" cy="2435225"/>
          </a:xfrm>
          <a:prstGeom prst="rect">
            <a:avLst/>
          </a:prstGeom>
          <a:noFill/>
          <a:ln w="9525">
            <a:noFill/>
            <a:miter lim="800000"/>
            <a:headEnd/>
            <a:tailEnd/>
          </a:ln>
        </p:spPr>
      </p:pic>
      <p:sp>
        <p:nvSpPr>
          <p:cNvPr id="109576" name="WordArt 9"/>
          <p:cNvSpPr>
            <a:spLocks noChangeArrowheads="1" noChangeShapeType="1" noTextEdit="1"/>
          </p:cNvSpPr>
          <p:nvPr/>
        </p:nvSpPr>
        <p:spPr bwMode="auto">
          <a:xfrm rot="-1385236">
            <a:off x="2566988" y="2787650"/>
            <a:ext cx="401002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6780000" scaled="1"/>
                </a:gradFill>
                <a:effectLst>
                  <a:outerShdw dist="53882" dir="2700000" algn="ctr" rotWithShape="0">
                    <a:srgbClr val="9999FF">
                      <a:alpha val="79999"/>
                    </a:srgbClr>
                  </a:outerShdw>
                </a:effectLst>
                <a:latin typeface="Impact"/>
              </a:rPr>
              <a:t>Tour of the Body Farm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257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2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noFill/>
        </p:spPr>
        <p:txBody>
          <a:bodyPr/>
          <a:lstStyle/>
          <a:p>
            <a:endParaRPr lang="en-US">
              <a:effectLst/>
            </a:endParaRPr>
          </a:p>
        </p:txBody>
      </p:sp>
      <p:pic>
        <p:nvPicPr>
          <p:cNvPr id="153603"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10595" name="Text Box 4"/>
          <p:cNvSpPr txBox="1">
            <a:spLocks noChangeArrowheads="1"/>
          </p:cNvSpPr>
          <p:nvPr/>
        </p:nvSpPr>
        <p:spPr bwMode="auto">
          <a:xfrm>
            <a:off x="609600" y="4992688"/>
            <a:ext cx="8839200" cy="1552575"/>
          </a:xfrm>
          <a:prstGeom prst="rect">
            <a:avLst/>
          </a:prstGeom>
          <a:noFill/>
          <a:ln w="9525">
            <a:noFill/>
            <a:miter lim="800000"/>
            <a:headEnd/>
            <a:tailEnd/>
          </a:ln>
        </p:spPr>
        <p:txBody>
          <a:bodyPr>
            <a:spAutoFit/>
          </a:bodyPr>
          <a:lstStyle/>
          <a:p>
            <a:r>
              <a:rPr lang="en-CA" sz="2400" b="1"/>
              <a:t>Doorway to death, the main gate of the Anthropology</a:t>
            </a:r>
          </a:p>
          <a:p>
            <a:r>
              <a:rPr lang="en-CA" sz="2400" b="1"/>
              <a:t>Research Facility—the “Body Farm”—consists of a </a:t>
            </a:r>
            <a:br>
              <a:rPr lang="en-CA" sz="2400" b="1"/>
            </a:br>
            <a:r>
              <a:rPr lang="en-CA" sz="2400" b="1"/>
              <a:t>wooden privacy fence inside a chain-link fence</a:t>
            </a:r>
          </a:p>
          <a:p>
            <a:r>
              <a:rPr lang="en-CA" sz="2400" b="1"/>
              <a:t>that’s topped with razor wire.</a:t>
            </a:r>
            <a:endParaRPr lang="en-US"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36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noFill/>
        </p:spPr>
        <p:txBody>
          <a:bodyPr/>
          <a:lstStyle/>
          <a:p>
            <a:endParaRPr lang="en-US">
              <a:effectLst/>
            </a:endParaRPr>
          </a:p>
        </p:txBody>
      </p:sp>
      <p:pic>
        <p:nvPicPr>
          <p:cNvPr id="154627" name="Picture 3"/>
          <p:cNvPicPr>
            <a:picLocks noGrp="1" noChangeAspect="1" noChangeArrowheads="1"/>
          </p:cNvPicPr>
          <p:nvPr>
            <p:ph type="body" idx="4294967295"/>
          </p:nvPr>
        </p:nvPicPr>
        <p:blipFill>
          <a:blip r:embed="rId2"/>
          <a:srcRect/>
          <a:stretch>
            <a:fillRect/>
          </a:stretch>
        </p:blipFill>
        <p:spPr>
          <a:xfrm>
            <a:off x="0" y="152400"/>
            <a:ext cx="9144000" cy="6865938"/>
          </a:xfrm>
        </p:spPr>
      </p:pic>
      <p:sp>
        <p:nvSpPr>
          <p:cNvPr id="111619" name="Text Box 4"/>
          <p:cNvSpPr txBox="1">
            <a:spLocks noChangeArrowheads="1"/>
          </p:cNvSpPr>
          <p:nvPr/>
        </p:nvSpPr>
        <p:spPr bwMode="auto">
          <a:xfrm>
            <a:off x="762000" y="4887913"/>
            <a:ext cx="8107363" cy="2225675"/>
          </a:xfrm>
          <a:prstGeom prst="rect">
            <a:avLst/>
          </a:prstGeom>
          <a:noFill/>
          <a:ln w="9525">
            <a:noFill/>
            <a:miter lim="800000"/>
            <a:headEnd/>
            <a:tailEnd/>
          </a:ln>
        </p:spPr>
        <p:txBody>
          <a:bodyPr>
            <a:spAutoFit/>
          </a:bodyPr>
          <a:lstStyle/>
          <a:p>
            <a:r>
              <a:rPr lang="en-CA" sz="2000" b="1"/>
              <a:t>Security is a high priority. </a:t>
            </a:r>
          </a:p>
          <a:p>
            <a:endParaRPr lang="en-CA" sz="2000" b="1"/>
          </a:p>
          <a:p>
            <a:r>
              <a:rPr lang="en-CA" sz="2000" b="1"/>
              <a:t>Fences, padlocks, video surveillance cameras, &amp; police patrols safeguard the world’s only human-decomposition research facility.</a:t>
            </a:r>
          </a:p>
          <a:p>
            <a:br>
              <a:rPr lang="en-CA" sz="2000" b="1"/>
            </a:br>
            <a:endParaRPr lang="en-US" sz="20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46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4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noFill/>
        </p:spPr>
        <p:txBody>
          <a:bodyPr/>
          <a:lstStyle/>
          <a:p>
            <a:endParaRPr lang="en-US">
              <a:effectLst/>
            </a:endParaRPr>
          </a:p>
        </p:txBody>
      </p:sp>
      <p:pic>
        <p:nvPicPr>
          <p:cNvPr id="155651"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12643" name="Text Box 4"/>
          <p:cNvSpPr txBox="1">
            <a:spLocks noChangeArrowheads="1"/>
          </p:cNvSpPr>
          <p:nvPr/>
        </p:nvSpPr>
        <p:spPr bwMode="auto">
          <a:xfrm>
            <a:off x="228600" y="5105400"/>
            <a:ext cx="8348663" cy="1187450"/>
          </a:xfrm>
          <a:prstGeom prst="rect">
            <a:avLst/>
          </a:prstGeom>
          <a:noFill/>
          <a:ln w="9525">
            <a:noFill/>
            <a:miter lim="800000"/>
            <a:headEnd/>
            <a:tailEnd/>
          </a:ln>
        </p:spPr>
        <p:txBody>
          <a:bodyPr wrap="none">
            <a:spAutoFit/>
          </a:bodyPr>
          <a:lstStyle/>
          <a:p>
            <a:r>
              <a:rPr lang="en-CA" sz="2400" b="1"/>
              <a:t>One research study examined the effects of the elevated</a:t>
            </a:r>
          </a:p>
          <a:p>
            <a:r>
              <a:rPr lang="en-CA" sz="2400" b="1"/>
              <a:t>temperatures—and limited insect access—to which a </a:t>
            </a:r>
            <a:br>
              <a:rPr lang="en-CA" sz="2400" b="1"/>
            </a:br>
            <a:r>
              <a:rPr lang="en-CA" sz="2400" b="1"/>
              <a:t>	body in a car would be subjected.</a:t>
            </a:r>
            <a:endParaRPr lang="en-US"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56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5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p:txBody>
          <a:bodyPr/>
          <a:lstStyle/>
          <a:p>
            <a:endParaRPr lang="en-US"/>
          </a:p>
        </p:txBody>
      </p:sp>
      <p:pic>
        <p:nvPicPr>
          <p:cNvPr id="163843"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noFill/>
        </p:spPr>
        <p:txBody>
          <a:bodyPr/>
          <a:lstStyle/>
          <a:p>
            <a:endParaRPr lang="en-US">
              <a:effectLst/>
            </a:endParaRPr>
          </a:p>
        </p:txBody>
      </p:sp>
      <p:pic>
        <p:nvPicPr>
          <p:cNvPr id="156675"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13667" name="Text Box 4"/>
          <p:cNvSpPr txBox="1">
            <a:spLocks noChangeArrowheads="1"/>
          </p:cNvSpPr>
          <p:nvPr/>
        </p:nvSpPr>
        <p:spPr bwMode="auto">
          <a:xfrm>
            <a:off x="381000" y="4953000"/>
            <a:ext cx="8161338" cy="1187450"/>
          </a:xfrm>
          <a:prstGeom prst="rect">
            <a:avLst/>
          </a:prstGeom>
          <a:noFill/>
          <a:ln w="9525">
            <a:noFill/>
            <a:miter lim="800000"/>
            <a:headEnd/>
            <a:tailEnd/>
          </a:ln>
        </p:spPr>
        <p:txBody>
          <a:bodyPr wrap="none">
            <a:spAutoFit/>
          </a:bodyPr>
          <a:lstStyle/>
          <a:p>
            <a:r>
              <a:rPr lang="en-CA" sz="2400" b="1"/>
              <a:t>Corpse 1-81 was an elderly white male; he became part</a:t>
            </a:r>
          </a:p>
          <a:p>
            <a:r>
              <a:rPr lang="en-CA" sz="2400" b="1"/>
              <a:t>of a pioneering study of insect activity in human </a:t>
            </a:r>
            <a:br>
              <a:rPr lang="en-CA" sz="2400" b="1"/>
            </a:br>
            <a:r>
              <a:rPr lang="en-CA" sz="2400" b="1"/>
              <a:t>	corpses.</a:t>
            </a:r>
            <a:endParaRPr lang="en-US"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667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6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noFill/>
        </p:spPr>
        <p:txBody>
          <a:bodyPr/>
          <a:lstStyle/>
          <a:p>
            <a:endParaRPr lang="en-US">
              <a:effectLst/>
            </a:endParaRPr>
          </a:p>
        </p:txBody>
      </p:sp>
      <p:pic>
        <p:nvPicPr>
          <p:cNvPr id="157699"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14691" name="Text Box 4"/>
          <p:cNvSpPr txBox="1">
            <a:spLocks noChangeArrowheads="1"/>
          </p:cNvSpPr>
          <p:nvPr/>
        </p:nvSpPr>
        <p:spPr bwMode="auto">
          <a:xfrm>
            <a:off x="304800" y="4772025"/>
            <a:ext cx="7781925" cy="1616075"/>
          </a:xfrm>
          <a:prstGeom prst="rect">
            <a:avLst/>
          </a:prstGeom>
          <a:noFill/>
          <a:ln w="9525">
            <a:noFill/>
            <a:miter lim="800000"/>
            <a:headEnd/>
            <a:tailEnd/>
          </a:ln>
        </p:spPr>
        <p:txBody>
          <a:bodyPr wrap="none">
            <a:spAutoFit/>
          </a:bodyPr>
          <a:lstStyle/>
          <a:p>
            <a:r>
              <a:rPr lang="en-CA" sz="2000" b="1"/>
              <a:t>Closeup of a recent research subject. After only a few weeks in</a:t>
            </a:r>
          </a:p>
          <a:p>
            <a:r>
              <a:rPr lang="en-CA" sz="2000" b="1"/>
              <a:t>the Tennessee summer, the skull is completely bare &amp; many </a:t>
            </a:r>
            <a:br>
              <a:rPr lang="en-CA" sz="2000" b="1"/>
            </a:br>
            <a:r>
              <a:rPr lang="en-CA" sz="2000" b="1"/>
              <a:t>vertebrae are exposed. The rib cage &amp; pelvis are covered with </a:t>
            </a:r>
            <a:br>
              <a:rPr lang="en-CA" sz="2000" b="1"/>
            </a:br>
            <a:r>
              <a:rPr lang="en-CA" sz="2000" b="1"/>
              <a:t>dried, leathery skin, but the soft tissues beneath are gone,</a:t>
            </a:r>
          </a:p>
          <a:p>
            <a:r>
              <a:rPr lang="en-CA" sz="2000" b="1"/>
              <a:t>consumed by insects &amp; bacteria.</a:t>
            </a:r>
            <a:endParaRPr lang="en-US" sz="20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769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7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noFill/>
        </p:spPr>
        <p:txBody>
          <a:bodyPr/>
          <a:lstStyle/>
          <a:p>
            <a:endParaRPr lang="en-US">
              <a:effectLst/>
            </a:endParaRPr>
          </a:p>
        </p:txBody>
      </p:sp>
      <p:pic>
        <p:nvPicPr>
          <p:cNvPr id="158723"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15715" name="Text Box 4"/>
          <p:cNvSpPr txBox="1">
            <a:spLocks noChangeArrowheads="1"/>
          </p:cNvSpPr>
          <p:nvPr/>
        </p:nvSpPr>
        <p:spPr bwMode="auto">
          <a:xfrm>
            <a:off x="381000" y="4940300"/>
            <a:ext cx="7929563" cy="1917700"/>
          </a:xfrm>
          <a:prstGeom prst="rect">
            <a:avLst/>
          </a:prstGeom>
          <a:noFill/>
          <a:ln w="9525">
            <a:noFill/>
            <a:miter lim="800000"/>
            <a:headEnd/>
            <a:tailEnd/>
          </a:ln>
        </p:spPr>
        <p:txBody>
          <a:bodyPr wrap="none">
            <a:spAutoFit/>
          </a:bodyPr>
          <a:lstStyle/>
          <a:p>
            <a:r>
              <a:rPr lang="en-CA" sz="2400" b="1"/>
              <a:t>Close-up of a human femur &amp; hip bone, containing an</a:t>
            </a:r>
          </a:p>
          <a:p>
            <a:r>
              <a:rPr lang="en-CA" sz="2400" b="1"/>
              <a:t>artificial hip implant. Such orthopedic devices can </a:t>
            </a:r>
            <a:br>
              <a:rPr lang="en-CA" sz="2400" b="1"/>
            </a:br>
            <a:r>
              <a:rPr lang="en-CA" sz="2400" b="1"/>
              <a:t>	help identify an unknown crime victim.</a:t>
            </a:r>
          </a:p>
          <a:p>
            <a:br>
              <a:rPr lang="en-CA" sz="2400" b="1"/>
            </a:br>
            <a:endParaRPr lang="en-US"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872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8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noFill/>
        </p:spPr>
        <p:txBody>
          <a:bodyPr/>
          <a:lstStyle/>
          <a:p>
            <a:endParaRPr lang="en-US">
              <a:effectLst/>
            </a:endParaRPr>
          </a:p>
        </p:txBody>
      </p:sp>
      <p:pic>
        <p:nvPicPr>
          <p:cNvPr id="159747"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16739" name="Text Box 4"/>
          <p:cNvSpPr txBox="1">
            <a:spLocks noChangeArrowheads="1"/>
          </p:cNvSpPr>
          <p:nvPr/>
        </p:nvSpPr>
        <p:spPr bwMode="auto">
          <a:xfrm>
            <a:off x="1889125" y="5116513"/>
            <a:ext cx="6557963" cy="1920875"/>
          </a:xfrm>
          <a:prstGeom prst="rect">
            <a:avLst/>
          </a:prstGeom>
          <a:noFill/>
          <a:ln w="9525">
            <a:noFill/>
            <a:miter lim="800000"/>
            <a:headEnd/>
            <a:tailEnd/>
          </a:ln>
        </p:spPr>
        <p:txBody>
          <a:bodyPr wrap="none">
            <a:spAutoFit/>
          </a:bodyPr>
          <a:lstStyle/>
          <a:p>
            <a:r>
              <a:rPr lang="en-CA" sz="2000" b="1"/>
              <a:t>An aerial view of the Body Farm, taken from Patricia</a:t>
            </a:r>
          </a:p>
          <a:p>
            <a:r>
              <a:rPr lang="en-CA" sz="2000" b="1"/>
              <a:t>Cornwell’s helicopter. The large wooden tripods are </a:t>
            </a:r>
            <a:br>
              <a:rPr lang="en-CA" sz="2000" b="1"/>
            </a:br>
            <a:r>
              <a:rPr lang="en-CA" sz="2000" b="1"/>
              <a:t>used for hoisting &amp; weighing bodies as part of a</a:t>
            </a:r>
          </a:p>
          <a:p>
            <a:r>
              <a:rPr lang="en-CA" sz="2000" b="1"/>
              <a:t>research study of weight loss during decomposition.</a:t>
            </a:r>
          </a:p>
          <a:p>
            <a:br>
              <a:rPr lang="en-CA" sz="2000" b="1"/>
            </a:br>
            <a:endParaRPr lang="en-US" sz="20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5974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59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noFill/>
        </p:spPr>
        <p:txBody>
          <a:bodyPr/>
          <a:lstStyle/>
          <a:p>
            <a:endParaRPr lang="en-US">
              <a:effectLst/>
            </a:endParaRPr>
          </a:p>
        </p:txBody>
      </p:sp>
      <p:pic>
        <p:nvPicPr>
          <p:cNvPr id="160771" name="Picture 3"/>
          <p:cNvPicPr>
            <a:picLocks noGrp="1" noChangeAspect="1" noChangeArrowheads="1"/>
          </p:cNvPicPr>
          <p:nvPr>
            <p:ph type="body" idx="4294967295"/>
          </p:nvPr>
        </p:nvPicPr>
        <p:blipFill>
          <a:blip r:embed="rId2"/>
          <a:srcRect/>
          <a:stretch>
            <a:fillRect/>
          </a:stretch>
        </p:blipFill>
        <p:spPr>
          <a:xfrm>
            <a:off x="0" y="0"/>
            <a:ext cx="9144000" cy="6865938"/>
          </a:xfrm>
        </p:spPr>
      </p:pic>
      <p:sp>
        <p:nvSpPr>
          <p:cNvPr id="117763" name="Text Box 4"/>
          <p:cNvSpPr txBox="1">
            <a:spLocks noChangeArrowheads="1"/>
          </p:cNvSpPr>
          <p:nvPr/>
        </p:nvSpPr>
        <p:spPr bwMode="auto">
          <a:xfrm>
            <a:off x="914400" y="5181600"/>
            <a:ext cx="7312025" cy="1187450"/>
          </a:xfrm>
          <a:prstGeom prst="rect">
            <a:avLst/>
          </a:prstGeom>
          <a:noFill/>
          <a:ln w="9525">
            <a:noFill/>
            <a:miter lim="800000"/>
            <a:headEnd/>
            <a:tailEnd/>
          </a:ln>
        </p:spPr>
        <p:txBody>
          <a:bodyPr wrap="none">
            <a:spAutoFit/>
          </a:bodyPr>
          <a:lstStyle/>
          <a:p>
            <a:r>
              <a:rPr lang="en-CA" sz="2400" b="1"/>
              <a:t>jaw from a research subject held by Dr. Bill Bass,</a:t>
            </a:r>
          </a:p>
          <a:p>
            <a:r>
              <a:rPr lang="en-CA" sz="2400" b="1"/>
              <a:t> the founder of the</a:t>
            </a:r>
          </a:p>
          <a:p>
            <a:r>
              <a:rPr lang="en-CA" sz="2400" b="1"/>
              <a:t>Body Farm.</a:t>
            </a:r>
            <a:endParaRPr lang="en-US"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6077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60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a:t>Stages of Decomposition</a:t>
            </a:r>
          </a:p>
        </p:txBody>
      </p:sp>
      <p:sp>
        <p:nvSpPr>
          <p:cNvPr id="2051" name="Rectangle 3"/>
          <p:cNvSpPr>
            <a:spLocks noGrp="1" noChangeArrowheads="1"/>
          </p:cNvSpPr>
          <p:nvPr>
            <p:ph type="body" idx="1"/>
          </p:nvPr>
        </p:nvSpPr>
        <p:spPr/>
        <p:txBody>
          <a:bodyPr/>
          <a:lstStyle/>
          <a:p>
            <a:pPr eaLnBrk="1" hangingPunct="1">
              <a:defRPr/>
            </a:pPr>
            <a:r>
              <a:rPr lang="en-US" sz="2800">
                <a:solidFill>
                  <a:srgbClr val="000000"/>
                </a:solidFill>
                <a:effectLst>
                  <a:outerShdw blurRad="38100" dist="38100" dir="2700000" algn="tl">
                    <a:srgbClr val="FFFFFF"/>
                  </a:outerShdw>
                </a:effectLst>
              </a:rPr>
              <a:t>Decomposition of a corpse is a continual process that can take from weeks to years, depending on the environment. </a:t>
            </a:r>
          </a:p>
          <a:p>
            <a:pPr eaLnBrk="1" hangingPunct="1">
              <a:defRPr/>
            </a:pPr>
            <a:r>
              <a:rPr lang="en-US" sz="2800">
                <a:solidFill>
                  <a:srgbClr val="000000"/>
                </a:solidFill>
                <a:effectLst>
                  <a:outerShdw blurRad="38100" dist="38100" dir="2700000" algn="tl">
                    <a:srgbClr val="FFFFFF"/>
                  </a:outerShdw>
                </a:effectLst>
              </a:rPr>
              <a:t>we have divided the process into stages, which are characterized by particular physical conditions of the corpse and the presence of particular animals. </a:t>
            </a:r>
          </a:p>
          <a:p>
            <a:pPr eaLnBrk="1" hangingPunct="1">
              <a:defRPr/>
            </a:pPr>
            <a:r>
              <a:rPr lang="en-US" sz="2800">
                <a:solidFill>
                  <a:srgbClr val="000000"/>
                </a:solidFill>
                <a:effectLst>
                  <a:outerShdw blurRad="38100" dist="38100" dir="2700000" algn="tl">
                    <a:srgbClr val="FFFFFF"/>
                  </a:outerShdw>
                </a:effectLst>
              </a:rPr>
              <a:t>To illustrate the process of decomposition, we use the piglet as the model corpse.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pPr eaLnBrk="1" hangingPunct="1">
              <a:defRPr/>
            </a:pPr>
            <a:br>
              <a:rPr lang="en-US" sz="4000"/>
            </a:br>
            <a:br>
              <a:rPr lang="en-US" sz="4000"/>
            </a:br>
            <a:br>
              <a:rPr lang="en-US" sz="4000"/>
            </a:br>
            <a:br>
              <a:rPr lang="en-US" sz="4000"/>
            </a:br>
            <a:br>
              <a:rPr lang="en-US" sz="4000"/>
            </a:br>
            <a:br>
              <a:rPr lang="en-US" sz="4000"/>
            </a:br>
            <a:r>
              <a:rPr lang="en-US" sz="4000"/>
              <a:t>Why Living Pigs </a:t>
            </a:r>
          </a:p>
        </p:txBody>
      </p:sp>
      <p:sp>
        <p:nvSpPr>
          <p:cNvPr id="3075" name="Rectangle 3"/>
          <p:cNvSpPr>
            <a:spLocks noGrp="1" noChangeArrowheads="1"/>
          </p:cNvSpPr>
          <p:nvPr>
            <p:ph type="body" sz="half" idx="1"/>
          </p:nvPr>
        </p:nvSpPr>
        <p:spPr/>
        <p:txBody>
          <a:bodyPr/>
          <a:lstStyle/>
          <a:p>
            <a:pPr eaLnBrk="1" hangingPunct="1">
              <a:lnSpc>
                <a:spcPct val="90000"/>
              </a:lnSpc>
              <a:defRPr/>
            </a:pPr>
            <a:r>
              <a:rPr lang="en-US" sz="2400">
                <a:solidFill>
                  <a:srgbClr val="000000"/>
                </a:solidFill>
                <a:effectLst>
                  <a:outerShdw blurRad="38100" dist="38100" dir="2700000" algn="tl">
                    <a:srgbClr val="FFFFFF"/>
                  </a:outerShdw>
                </a:effectLst>
              </a:rPr>
              <a:t>live pig is not outwardly decomposing, but its intestine contains a diversity of bacteria, protozoans and nematodes. Some of these micro-organisms are ready for a new life, should the pig die and lose its ability to keep them under control </a:t>
            </a:r>
          </a:p>
        </p:txBody>
      </p:sp>
      <p:sp>
        <p:nvSpPr>
          <p:cNvPr id="3077" name="Rectangle 5"/>
          <p:cNvSpPr>
            <a:spLocks noGrp="1" noChangeArrowheads="1"/>
          </p:cNvSpPr>
          <p:nvPr>
            <p:ph type="body" sz="half" idx="2"/>
          </p:nvPr>
        </p:nvSpPr>
        <p:spPr/>
        <p:txBody>
          <a:bodyPr/>
          <a:lstStyle/>
          <a:p>
            <a:pPr lvl="4" eaLnBrk="1" hangingPunct="1">
              <a:lnSpc>
                <a:spcPct val="90000"/>
              </a:lnSpc>
              <a:defRPr/>
            </a:pPr>
            <a:endParaRPr lang="en-US" sz="1600"/>
          </a:p>
        </p:txBody>
      </p:sp>
      <p:pic>
        <p:nvPicPr>
          <p:cNvPr id="119812" name="Picture 7" descr="living piglet"/>
          <p:cNvPicPr>
            <a:picLocks noChangeAspect="1" noChangeArrowheads="1"/>
          </p:cNvPicPr>
          <p:nvPr/>
        </p:nvPicPr>
        <p:blipFill>
          <a:blip r:embed="rId2"/>
          <a:srcRect/>
          <a:stretch>
            <a:fillRect/>
          </a:stretch>
        </p:blipFill>
        <p:spPr bwMode="auto">
          <a:xfrm>
            <a:off x="4572000" y="1676400"/>
            <a:ext cx="4114800" cy="43434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58750"/>
            <a:ext cx="8229600" cy="1258888"/>
          </a:xfrm>
        </p:spPr>
        <p:txBody>
          <a:bodyPr/>
          <a:lstStyle/>
          <a:p>
            <a:pPr eaLnBrk="1" hangingPunct="1">
              <a:defRPr/>
            </a:pPr>
            <a:r>
              <a:rPr lang="en-US" sz="4000"/>
              <a:t>Initial decay - 0 to 3 days after death </a:t>
            </a:r>
          </a:p>
        </p:txBody>
      </p:sp>
      <p:sp>
        <p:nvSpPr>
          <p:cNvPr id="10245" name="Rectangle 5"/>
          <p:cNvSpPr>
            <a:spLocks noGrp="1" noChangeArrowheads="1"/>
          </p:cNvSpPr>
          <p:nvPr>
            <p:ph type="body" sz="half" idx="4294967295"/>
          </p:nvPr>
        </p:nvSpPr>
        <p:spPr>
          <a:xfrm>
            <a:off x="4648200" y="1600200"/>
            <a:ext cx="4114800" cy="4530725"/>
          </a:xfrm>
        </p:spPr>
        <p:txBody>
          <a:bodyPr/>
          <a:lstStyle/>
          <a:p>
            <a:pPr eaLnBrk="1" hangingPunct="1">
              <a:lnSpc>
                <a:spcPct val="80000"/>
              </a:lnSpc>
              <a:defRPr/>
            </a:pPr>
            <a:r>
              <a:rPr lang="en-US" sz="2000" b="1">
                <a:solidFill>
                  <a:srgbClr val="000000"/>
                </a:solidFill>
                <a:effectLst>
                  <a:outerShdw blurRad="38100" dist="38100" dir="2700000" algn="tl">
                    <a:srgbClr val="FFFFFF"/>
                  </a:outerShdw>
                </a:effectLst>
              </a:rPr>
              <a:t>State of decay </a:t>
            </a:r>
          </a:p>
          <a:p>
            <a:pPr eaLnBrk="1" hangingPunct="1">
              <a:lnSpc>
                <a:spcPct val="80000"/>
              </a:lnSpc>
              <a:defRPr/>
            </a:pPr>
            <a:r>
              <a:rPr lang="en-US" sz="2000">
                <a:solidFill>
                  <a:srgbClr val="000000"/>
                </a:solidFill>
                <a:effectLst>
                  <a:outerShdw blurRad="38100" dist="38100" dir="2700000" algn="tl">
                    <a:srgbClr val="FFFFFF"/>
                  </a:outerShdw>
                </a:effectLst>
              </a:rPr>
              <a:t>Although the body shortly after death appears fresh from the outside, the bacteria that before death were feeding on the contents of the intestine begin to digest the intestine itself. </a:t>
            </a:r>
          </a:p>
          <a:p>
            <a:pPr eaLnBrk="1" hangingPunct="1">
              <a:lnSpc>
                <a:spcPct val="80000"/>
              </a:lnSpc>
              <a:defRPr/>
            </a:pPr>
            <a:r>
              <a:rPr lang="en-US" sz="2000">
                <a:solidFill>
                  <a:srgbClr val="000000"/>
                </a:solidFill>
                <a:effectLst>
                  <a:outerShdw blurRad="38100" dist="38100" dir="2700000" algn="tl">
                    <a:srgbClr val="FFFFFF"/>
                  </a:outerShdw>
                </a:effectLst>
              </a:rPr>
              <a:t>They eventually break out of the intestine and start digesting the surrounding internal organs. The body's own digestive enzymes (normally in the intestine) also spread through the body, contributing to its decomposition. </a:t>
            </a:r>
          </a:p>
        </p:txBody>
      </p:sp>
      <p:pic>
        <p:nvPicPr>
          <p:cNvPr id="120835" name="Picture 7" descr="dead piglet"/>
          <p:cNvPicPr>
            <a:picLocks noChangeAspect="1" noChangeArrowheads="1"/>
          </p:cNvPicPr>
          <p:nvPr/>
        </p:nvPicPr>
        <p:blipFill>
          <a:blip r:embed="rId2"/>
          <a:srcRect/>
          <a:stretch>
            <a:fillRect/>
          </a:stretch>
        </p:blipFill>
        <p:spPr bwMode="auto">
          <a:xfrm>
            <a:off x="381000" y="1752600"/>
            <a:ext cx="4114800" cy="40386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z="4000" b="1"/>
              <a:t>Insect activity </a:t>
            </a:r>
            <a:br>
              <a:rPr lang="en-US" sz="4000" b="1"/>
            </a:br>
            <a:endParaRPr lang="en-US" sz="4000" b="1"/>
          </a:p>
        </p:txBody>
      </p:sp>
      <p:sp>
        <p:nvSpPr>
          <p:cNvPr id="12292" name="Rectangle 4"/>
          <p:cNvSpPr>
            <a:spLocks noGrp="1" noChangeArrowheads="1"/>
          </p:cNvSpPr>
          <p:nvPr>
            <p:ph type="body" sz="half" idx="1"/>
          </p:nvPr>
        </p:nvSpPr>
        <p:spPr/>
        <p:txBody>
          <a:bodyPr/>
          <a:lstStyle/>
          <a:p>
            <a:pPr eaLnBrk="1" hangingPunct="1">
              <a:lnSpc>
                <a:spcPct val="80000"/>
              </a:lnSpc>
              <a:defRPr/>
            </a:pPr>
            <a:r>
              <a:rPr lang="en-US" sz="2400">
                <a:solidFill>
                  <a:srgbClr val="000000"/>
                </a:solidFill>
                <a:effectLst>
                  <a:outerShdw blurRad="38100" dist="38100" dir="2700000" algn="tl">
                    <a:srgbClr val="FFFFFF"/>
                  </a:outerShdw>
                </a:effectLst>
              </a:rPr>
              <a:t>From the moment of death flies are attracted to bodies. </a:t>
            </a:r>
          </a:p>
          <a:p>
            <a:pPr eaLnBrk="1" hangingPunct="1">
              <a:lnSpc>
                <a:spcPct val="80000"/>
              </a:lnSpc>
              <a:defRPr/>
            </a:pPr>
            <a:r>
              <a:rPr lang="en-US" sz="2400">
                <a:solidFill>
                  <a:srgbClr val="000000"/>
                </a:solidFill>
                <a:effectLst>
                  <a:outerShdw blurRad="38100" dist="38100" dir="2700000" algn="tl">
                    <a:srgbClr val="FFFFFF"/>
                  </a:outerShdw>
                </a:effectLst>
              </a:rPr>
              <a:t>Without the normal defences of a living animal, blowflies and house flies are able to lay eggs around wounds and natural body openings (mouth, nose, eyes, anus, genitalia). </a:t>
            </a:r>
          </a:p>
          <a:p>
            <a:pPr eaLnBrk="1" hangingPunct="1">
              <a:lnSpc>
                <a:spcPct val="80000"/>
              </a:lnSpc>
              <a:defRPr/>
            </a:pPr>
            <a:r>
              <a:rPr lang="en-US" sz="2400">
                <a:solidFill>
                  <a:srgbClr val="000000"/>
                </a:solidFill>
                <a:effectLst>
                  <a:outerShdw blurRad="38100" dist="38100" dir="2700000" algn="tl">
                    <a:srgbClr val="FFFFFF"/>
                  </a:outerShdw>
                </a:effectLst>
              </a:rPr>
              <a:t>These eggs hatch and move into the body, often within 24 hours.</a:t>
            </a:r>
            <a:r>
              <a:rPr lang="en-US" sz="2000">
                <a:solidFill>
                  <a:srgbClr val="000000"/>
                </a:solidFill>
                <a:effectLst>
                  <a:outerShdw blurRad="38100" dist="38100" dir="2700000" algn="tl">
                    <a:srgbClr val="FFFFFF"/>
                  </a:outerShdw>
                </a:effectLst>
              </a:rPr>
              <a:t> </a:t>
            </a:r>
          </a:p>
        </p:txBody>
      </p:sp>
      <p:sp>
        <p:nvSpPr>
          <p:cNvPr id="12293" name="Rectangle 5"/>
          <p:cNvSpPr>
            <a:spLocks noGrp="1" noChangeArrowheads="1"/>
          </p:cNvSpPr>
          <p:nvPr>
            <p:ph type="body" sz="half" idx="2"/>
          </p:nvPr>
        </p:nvSpPr>
        <p:spPr/>
        <p:txBody>
          <a:bodyPr/>
          <a:lstStyle/>
          <a:p>
            <a:pPr eaLnBrk="1" hangingPunct="1">
              <a:lnSpc>
                <a:spcPct val="80000"/>
              </a:lnSpc>
              <a:defRPr/>
            </a:pPr>
            <a:r>
              <a:rPr lang="en-US" sz="2400"/>
              <a:t> </a:t>
            </a:r>
            <a:r>
              <a:rPr lang="en-US" sz="3200"/>
              <a:t>Blow Fly</a:t>
            </a:r>
            <a:r>
              <a:rPr lang="en-US" sz="2400"/>
              <a:t> </a:t>
            </a:r>
          </a:p>
        </p:txBody>
      </p:sp>
      <p:pic>
        <p:nvPicPr>
          <p:cNvPr id="121860" name="Picture 9" descr="Australian sheep blowfly"/>
          <p:cNvPicPr>
            <a:picLocks noChangeAspect="1" noChangeArrowheads="1"/>
          </p:cNvPicPr>
          <p:nvPr/>
        </p:nvPicPr>
        <p:blipFill>
          <a:blip r:embed="rId2"/>
          <a:srcRect/>
          <a:stretch>
            <a:fillRect/>
          </a:stretch>
        </p:blipFill>
        <p:spPr bwMode="auto">
          <a:xfrm>
            <a:off x="4800600" y="2819400"/>
            <a:ext cx="3505200" cy="25146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58750"/>
            <a:ext cx="8229600" cy="1258888"/>
          </a:xfrm>
        </p:spPr>
        <p:txBody>
          <a:bodyPr/>
          <a:lstStyle/>
          <a:p>
            <a:pPr eaLnBrk="1" hangingPunct="1">
              <a:defRPr/>
            </a:pPr>
            <a:r>
              <a:rPr lang="en-US" sz="4000"/>
              <a:t>Stage 3: Putrefaction - 4 to 10 days after death </a:t>
            </a:r>
          </a:p>
        </p:txBody>
      </p:sp>
      <p:pic>
        <p:nvPicPr>
          <p:cNvPr id="122882" name="Picture 5" descr="The pig has become bloated from the build up of gases within the body"/>
          <p:cNvPicPr>
            <a:picLocks noChangeAspect="1" noChangeArrowheads="1"/>
          </p:cNvPicPr>
          <p:nvPr/>
        </p:nvPicPr>
        <p:blipFill>
          <a:blip r:embed="rId2"/>
          <a:srcRect/>
          <a:stretch>
            <a:fillRect/>
          </a:stretch>
        </p:blipFill>
        <p:spPr bwMode="auto">
          <a:xfrm>
            <a:off x="1371600" y="1524000"/>
            <a:ext cx="6096000" cy="46878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p:txBody>
          <a:bodyPr/>
          <a:lstStyle/>
          <a:p>
            <a:endParaRPr lang="en-US"/>
          </a:p>
        </p:txBody>
      </p:sp>
      <p:pic>
        <p:nvPicPr>
          <p:cNvPr id="164867"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pPr eaLnBrk="1" hangingPunct="1">
              <a:defRPr/>
            </a:pPr>
            <a:r>
              <a:rPr lang="en-US" sz="5400" u="sng"/>
              <a:t>State of decay</a:t>
            </a:r>
          </a:p>
        </p:txBody>
      </p:sp>
      <p:sp>
        <p:nvSpPr>
          <p:cNvPr id="19461" name="Rectangle 5"/>
          <p:cNvSpPr>
            <a:spLocks noGrp="1" noChangeArrowheads="1"/>
          </p:cNvSpPr>
          <p:nvPr>
            <p:ph type="body" idx="1"/>
          </p:nvPr>
        </p:nvSpPr>
        <p:spPr>
          <a:xfrm>
            <a:off x="457200" y="1600200"/>
            <a:ext cx="8229600" cy="5562600"/>
          </a:xfrm>
        </p:spPr>
        <p:txBody>
          <a:bodyPr/>
          <a:lstStyle/>
          <a:p>
            <a:pPr eaLnBrk="1" hangingPunct="1">
              <a:lnSpc>
                <a:spcPct val="80000"/>
              </a:lnSpc>
              <a:defRPr/>
            </a:pPr>
            <a:endParaRPr lang="en-US" sz="1600"/>
          </a:p>
          <a:p>
            <a:pPr eaLnBrk="1" hangingPunct="1">
              <a:lnSpc>
                <a:spcPct val="80000"/>
              </a:lnSpc>
              <a:defRPr/>
            </a:pPr>
            <a:r>
              <a:rPr lang="en-US" sz="2000" b="1">
                <a:solidFill>
                  <a:srgbClr val="000000"/>
                </a:solidFill>
                <a:effectLst>
                  <a:outerShdw blurRad="38100" dist="38100" dir="2700000" algn="tl">
                    <a:srgbClr val="FFFFFF"/>
                  </a:outerShdw>
                </a:effectLst>
              </a:rPr>
              <a:t>Bacteria break down tissues and cells, releasing fluids into body cavities. </a:t>
            </a:r>
          </a:p>
          <a:p>
            <a:pPr eaLnBrk="1" hangingPunct="1">
              <a:lnSpc>
                <a:spcPct val="80000"/>
              </a:lnSpc>
              <a:defRPr/>
            </a:pPr>
            <a:r>
              <a:rPr lang="en-US" sz="2000" b="1">
                <a:solidFill>
                  <a:srgbClr val="000000"/>
                </a:solidFill>
                <a:effectLst>
                  <a:outerShdw blurRad="38100" dist="38100" dir="2700000" algn="tl">
                    <a:srgbClr val="FFFFFF"/>
                  </a:outerShdw>
                </a:effectLst>
              </a:rPr>
              <a:t>They often respire in the absence of oxygen  and produce various gases  People might find these gases foul smelling, but they are very attractive to a variety of insects. </a:t>
            </a:r>
          </a:p>
          <a:p>
            <a:pPr eaLnBrk="1" hangingPunct="1">
              <a:lnSpc>
                <a:spcPct val="80000"/>
              </a:lnSpc>
              <a:defRPr/>
            </a:pPr>
            <a:r>
              <a:rPr lang="en-US" sz="2000" b="1">
                <a:solidFill>
                  <a:srgbClr val="000000"/>
                </a:solidFill>
                <a:effectLst>
                  <a:outerShdw blurRad="38100" dist="38100" dir="2700000" algn="tl">
                    <a:srgbClr val="FFFFFF"/>
                  </a:outerShdw>
                </a:effectLst>
              </a:rPr>
              <a:t>The build up of gas resulting from the intense activity of the multiplying bacteria, creates pressure within the body. This pressure inflates the body and forces fluids out of cells and blood vessels and into the body cavity. </a:t>
            </a:r>
          </a:p>
          <a:p>
            <a:pPr eaLnBrk="1" hangingPunct="1">
              <a:lnSpc>
                <a:spcPct val="80000"/>
              </a:lnSpc>
              <a:defRPr/>
            </a:pPr>
            <a:r>
              <a:rPr lang="en-US" sz="2000" b="1">
                <a:solidFill>
                  <a:srgbClr val="000000"/>
                </a:solidFill>
                <a:effectLst>
                  <a:outerShdw blurRad="38100" dist="38100" dir="2700000" algn="tl">
                    <a:srgbClr val="FFFFFF"/>
                  </a:outerShdw>
                </a:effectLst>
              </a:rPr>
              <a:t>Insect activity </a:t>
            </a:r>
          </a:p>
          <a:p>
            <a:pPr eaLnBrk="1" hangingPunct="1">
              <a:lnSpc>
                <a:spcPct val="80000"/>
              </a:lnSpc>
              <a:defRPr/>
            </a:pPr>
            <a:r>
              <a:rPr lang="en-US" sz="2000" b="1">
                <a:solidFill>
                  <a:srgbClr val="000000"/>
                </a:solidFill>
                <a:effectLst>
                  <a:outerShdw blurRad="38100" dist="38100" dir="2700000" algn="tl">
                    <a:srgbClr val="FFFFFF"/>
                  </a:outerShdw>
                </a:effectLst>
              </a:rPr>
              <a:t>The young maggots move throughout the body, spreading bacteria, secreting digestive enzymes and tearing tissues with their mouth hooks. </a:t>
            </a:r>
          </a:p>
          <a:p>
            <a:pPr eaLnBrk="1" hangingPunct="1">
              <a:lnSpc>
                <a:spcPct val="80000"/>
              </a:lnSpc>
              <a:defRPr/>
            </a:pPr>
            <a:r>
              <a:rPr lang="en-US" sz="2000" b="1">
                <a:solidFill>
                  <a:srgbClr val="000000"/>
                </a:solidFill>
                <a:effectLst>
                  <a:outerShdw blurRad="38100" dist="38100" dir="2700000" algn="tl">
                    <a:srgbClr val="FFFFFF"/>
                  </a:outerShdw>
                </a:effectLst>
              </a:rPr>
              <a:t>The rate of decay increases, and the smells and body fluids that begin to eminate from the body attract more blowflies, flesh flies, beetles and mites.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idx="4294967295"/>
          </p:nvPr>
        </p:nvSpPr>
        <p:spPr>
          <a:xfrm>
            <a:off x="0" y="304800"/>
            <a:ext cx="8229600" cy="1258888"/>
          </a:xfrm>
        </p:spPr>
        <p:txBody>
          <a:bodyPr/>
          <a:lstStyle/>
          <a:p>
            <a:pPr eaLnBrk="1" hangingPunct="1">
              <a:defRPr/>
            </a:pPr>
            <a:r>
              <a:rPr lang="en-US" sz="3200" b="1"/>
              <a:t>Stage 4: Black putrefaction - 10 to 20 days after death</a:t>
            </a:r>
            <a:r>
              <a:rPr lang="en-US" sz="2800" b="1"/>
              <a:t> </a:t>
            </a:r>
            <a:br>
              <a:rPr lang="en-US" sz="2800" b="1"/>
            </a:br>
            <a:endParaRPr lang="en-US" sz="2800" b="1"/>
          </a:p>
        </p:txBody>
      </p:sp>
      <p:sp>
        <p:nvSpPr>
          <p:cNvPr id="22536" name="Rectangle 8"/>
          <p:cNvSpPr>
            <a:spLocks noGrp="1" noChangeArrowheads="1"/>
          </p:cNvSpPr>
          <p:nvPr>
            <p:ph type="body" sz="half" idx="4294967295"/>
          </p:nvPr>
        </p:nvSpPr>
        <p:spPr>
          <a:xfrm>
            <a:off x="4876800" y="1600200"/>
            <a:ext cx="4267200" cy="4530725"/>
          </a:xfrm>
        </p:spPr>
        <p:txBody>
          <a:bodyPr/>
          <a:lstStyle/>
          <a:p>
            <a:pPr eaLnBrk="1" hangingPunct="1">
              <a:lnSpc>
                <a:spcPct val="80000"/>
              </a:lnSpc>
              <a:defRPr/>
            </a:pPr>
            <a:r>
              <a:rPr lang="en-US" sz="2000" b="1">
                <a:solidFill>
                  <a:srgbClr val="000000"/>
                </a:solidFill>
                <a:effectLst>
                  <a:outerShdw blurRad="38100" dist="38100" dir="2700000" algn="tl">
                    <a:srgbClr val="FFFFFF"/>
                  </a:outerShdw>
                </a:effectLst>
              </a:rPr>
              <a:t>The bloated body eventually collapses, leaving a flattened body whose flesh has a creamy consistency. The exposed parts of </a:t>
            </a:r>
          </a:p>
          <a:p>
            <a:pPr eaLnBrk="1" hangingPunct="1">
              <a:lnSpc>
                <a:spcPct val="80000"/>
              </a:lnSpc>
              <a:defRPr/>
            </a:pPr>
            <a:r>
              <a:rPr lang="en-US" sz="2000" b="1">
                <a:solidFill>
                  <a:srgbClr val="000000"/>
                </a:solidFill>
                <a:effectLst>
                  <a:outerShdw blurRad="38100" dist="38100" dir="2700000" algn="tl">
                    <a:srgbClr val="FFFFFF"/>
                  </a:outerShdw>
                </a:effectLst>
              </a:rPr>
              <a:t>The body are black in colour and there is a very strong smell of decay. </a:t>
            </a:r>
          </a:p>
          <a:p>
            <a:pPr eaLnBrk="1" hangingPunct="1">
              <a:lnSpc>
                <a:spcPct val="80000"/>
              </a:lnSpc>
              <a:defRPr/>
            </a:pPr>
            <a:r>
              <a:rPr lang="en-US" sz="2000" b="1">
                <a:solidFill>
                  <a:srgbClr val="000000"/>
                </a:solidFill>
                <a:effectLst>
                  <a:outerShdw blurRad="38100" dist="38100" dir="2700000" algn="tl">
                    <a:srgbClr val="FFFFFF"/>
                  </a:outerShdw>
                </a:effectLst>
              </a:rPr>
              <a:t>A large volume of body fluids drain from the body at this stage and seep into the surrounding soil.. </a:t>
            </a:r>
          </a:p>
          <a:p>
            <a:pPr eaLnBrk="1" hangingPunct="1">
              <a:lnSpc>
                <a:spcPct val="80000"/>
              </a:lnSpc>
              <a:defRPr/>
            </a:pPr>
            <a:r>
              <a:rPr lang="en-US" sz="2000" b="1">
                <a:solidFill>
                  <a:srgbClr val="000000"/>
                </a:solidFill>
                <a:effectLst>
                  <a:outerShdw blurRad="38100" dist="38100" dir="2700000" algn="tl">
                    <a:srgbClr val="FFFFFF"/>
                  </a:outerShdw>
                </a:effectLst>
              </a:rPr>
              <a:t>The insects consume the bulk of the flesh and the body temperature increases with their activity. Bacterial decay is still very important</a:t>
            </a:r>
            <a:r>
              <a:rPr lang="en-US" sz="1800" b="1">
                <a:solidFill>
                  <a:srgbClr val="000000"/>
                </a:solidFill>
                <a:effectLst>
                  <a:outerShdw blurRad="38100" dist="38100" dir="2700000" algn="tl">
                    <a:srgbClr val="FFFFFF"/>
                  </a:outerShdw>
                </a:effectLst>
              </a:rPr>
              <a:t>. </a:t>
            </a:r>
          </a:p>
        </p:txBody>
      </p:sp>
      <p:pic>
        <p:nvPicPr>
          <p:cNvPr id="124931" name="Picture 5" descr="The pig is very flat with black exposed surfaces and creamy flesh">
            <a:hlinkClick r:id="rId2"/>
          </p:cNvPr>
          <p:cNvPicPr>
            <a:picLocks noChangeAspect="1" noChangeArrowheads="1"/>
          </p:cNvPicPr>
          <p:nvPr/>
        </p:nvPicPr>
        <p:blipFill>
          <a:blip r:embed="rId3"/>
          <a:srcRect/>
          <a:stretch>
            <a:fillRect/>
          </a:stretch>
        </p:blipFill>
        <p:spPr bwMode="auto">
          <a:xfrm>
            <a:off x="304800" y="1676400"/>
            <a:ext cx="4343400" cy="41148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br>
              <a:rPr lang="en-US" sz="4000" b="1"/>
            </a:br>
            <a:r>
              <a:rPr lang="en-US" sz="4000" b="1"/>
              <a:t> </a:t>
            </a:r>
            <a:r>
              <a:rPr lang="en-US" sz="3200" b="1"/>
              <a:t>Stage 4: Black putrefaction - 10 to 20 days after death</a:t>
            </a:r>
            <a:r>
              <a:rPr lang="en-US" sz="4000" b="1"/>
              <a:t> </a:t>
            </a:r>
          </a:p>
        </p:txBody>
      </p:sp>
      <p:sp>
        <p:nvSpPr>
          <p:cNvPr id="24581" name="Rectangle 5"/>
          <p:cNvSpPr>
            <a:spLocks noGrp="1" noChangeArrowheads="1"/>
          </p:cNvSpPr>
          <p:nvPr>
            <p:ph type="body" sz="half" idx="1"/>
          </p:nvPr>
        </p:nvSpPr>
        <p:spPr/>
        <p:txBody>
          <a:bodyPr/>
          <a:lstStyle/>
          <a:p>
            <a:pPr eaLnBrk="1" hangingPunct="1">
              <a:defRPr/>
            </a:pPr>
            <a:endParaRPr lang="en-US"/>
          </a:p>
        </p:txBody>
      </p:sp>
      <p:sp>
        <p:nvSpPr>
          <p:cNvPr id="24582" name="Rectangle 6"/>
          <p:cNvSpPr>
            <a:spLocks noGrp="1" noChangeArrowheads="1"/>
          </p:cNvSpPr>
          <p:nvPr>
            <p:ph type="body" sz="half" idx="2"/>
          </p:nvPr>
        </p:nvSpPr>
        <p:spPr/>
        <p:txBody>
          <a:bodyPr/>
          <a:lstStyle/>
          <a:p>
            <a:pPr eaLnBrk="1" hangingPunct="1">
              <a:defRPr/>
            </a:pPr>
            <a:endParaRPr lang="en-US"/>
          </a:p>
        </p:txBody>
      </p:sp>
      <p:pic>
        <p:nvPicPr>
          <p:cNvPr id="125956" name="Picture 8" descr="The pig is now very attractive to a variety of insects"/>
          <p:cNvPicPr>
            <a:picLocks noChangeAspect="1" noChangeArrowheads="1"/>
          </p:cNvPicPr>
          <p:nvPr/>
        </p:nvPicPr>
        <p:blipFill>
          <a:blip r:embed="rId2"/>
          <a:srcRect/>
          <a:stretch>
            <a:fillRect/>
          </a:stretch>
        </p:blipFill>
        <p:spPr bwMode="auto">
          <a:xfrm>
            <a:off x="228600" y="1600200"/>
            <a:ext cx="4038600" cy="4495800"/>
          </a:xfrm>
          <a:prstGeom prst="rect">
            <a:avLst/>
          </a:prstGeom>
          <a:noFill/>
          <a:ln w="9525">
            <a:noFill/>
            <a:miter lim="800000"/>
            <a:headEnd/>
            <a:tailEnd/>
          </a:ln>
        </p:spPr>
      </p:pic>
      <p:pic>
        <p:nvPicPr>
          <p:cNvPr id="125957" name="Picture 10" descr="The body has collapsed"/>
          <p:cNvPicPr>
            <a:picLocks noChangeAspect="1" noChangeArrowheads="1"/>
          </p:cNvPicPr>
          <p:nvPr/>
        </p:nvPicPr>
        <p:blipFill>
          <a:blip r:embed="rId3"/>
          <a:srcRect/>
          <a:stretch>
            <a:fillRect/>
          </a:stretch>
        </p:blipFill>
        <p:spPr bwMode="auto">
          <a:xfrm>
            <a:off x="4495800" y="1676400"/>
            <a:ext cx="4191000" cy="43434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br>
              <a:rPr lang="en-US" sz="4000" b="1"/>
            </a:br>
            <a:r>
              <a:rPr lang="en-US" sz="4000" b="1"/>
              <a:t> </a:t>
            </a:r>
            <a:r>
              <a:rPr lang="en-US" sz="3600" b="1"/>
              <a:t>Stage 5: Butyric fermentation - 20 to 50 days after death</a:t>
            </a:r>
            <a:r>
              <a:rPr lang="en-US" sz="4000" b="1"/>
              <a:t> </a:t>
            </a:r>
          </a:p>
        </p:txBody>
      </p:sp>
      <p:pic>
        <p:nvPicPr>
          <p:cNvPr id="126978" name="Picture 7" descr="The pig is now very flat and beginning to dry out"/>
          <p:cNvPicPr>
            <a:picLocks noChangeAspect="1" noChangeArrowheads="1"/>
          </p:cNvPicPr>
          <p:nvPr/>
        </p:nvPicPr>
        <p:blipFill>
          <a:blip r:embed="rId2"/>
          <a:srcRect/>
          <a:stretch>
            <a:fillRect/>
          </a:stretch>
        </p:blipFill>
        <p:spPr bwMode="auto">
          <a:xfrm>
            <a:off x="1447800" y="1600200"/>
            <a:ext cx="6629400" cy="44196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br>
              <a:rPr lang="en-US" sz="4000" b="1"/>
            </a:br>
            <a:r>
              <a:rPr lang="en-US" sz="4000" b="1"/>
              <a:t> </a:t>
            </a:r>
            <a:r>
              <a:rPr lang="en-US" sz="2800" b="1"/>
              <a:t>Stage 5: Butyric fermentation - 20 to 50 days after death</a:t>
            </a:r>
            <a:r>
              <a:rPr lang="en-US" sz="4000" b="1"/>
              <a:t> </a:t>
            </a:r>
          </a:p>
        </p:txBody>
      </p:sp>
      <p:sp>
        <p:nvSpPr>
          <p:cNvPr id="37893" name="Rectangle 5"/>
          <p:cNvSpPr>
            <a:spLocks noGrp="1" noChangeArrowheads="1"/>
          </p:cNvSpPr>
          <p:nvPr>
            <p:ph type="body" sz="half" idx="1"/>
          </p:nvPr>
        </p:nvSpPr>
        <p:spPr/>
        <p:txBody>
          <a:bodyPr/>
          <a:lstStyle/>
          <a:p>
            <a:pPr eaLnBrk="1" hangingPunct="1">
              <a:lnSpc>
                <a:spcPct val="80000"/>
              </a:lnSpc>
              <a:defRPr/>
            </a:pPr>
            <a:endParaRPr lang="en-US" sz="1600"/>
          </a:p>
        </p:txBody>
      </p:sp>
      <p:sp>
        <p:nvSpPr>
          <p:cNvPr id="37894" name="Rectangle 6"/>
          <p:cNvSpPr>
            <a:spLocks noGrp="1" noChangeArrowheads="1"/>
          </p:cNvSpPr>
          <p:nvPr>
            <p:ph type="body" sz="half" idx="2"/>
          </p:nvPr>
        </p:nvSpPr>
        <p:spPr/>
        <p:txBody>
          <a:bodyPr/>
          <a:lstStyle/>
          <a:p>
            <a:pPr eaLnBrk="1" hangingPunct="1">
              <a:lnSpc>
                <a:spcPct val="80000"/>
              </a:lnSpc>
              <a:defRPr/>
            </a:pPr>
            <a:r>
              <a:rPr lang="en-US" b="1">
                <a:solidFill>
                  <a:srgbClr val="000000"/>
                </a:solidFill>
                <a:effectLst>
                  <a:outerShdw blurRad="38100" dist="38100" dir="2700000" algn="tl">
                    <a:srgbClr val="FFFFFF"/>
                  </a:outerShdw>
                </a:effectLst>
              </a:rPr>
              <a:t>State of decay</a:t>
            </a:r>
            <a:r>
              <a:rPr lang="en-US" sz="1600" b="1">
                <a:solidFill>
                  <a:srgbClr val="000000"/>
                </a:solidFill>
                <a:effectLst>
                  <a:outerShdw blurRad="38100" dist="38100" dir="2700000" algn="tl">
                    <a:srgbClr val="FFFFFF"/>
                  </a:outerShdw>
                </a:effectLst>
              </a:rPr>
              <a:t> </a:t>
            </a:r>
          </a:p>
          <a:p>
            <a:pPr eaLnBrk="1" hangingPunct="1">
              <a:lnSpc>
                <a:spcPct val="80000"/>
              </a:lnSpc>
              <a:defRPr/>
            </a:pPr>
            <a:r>
              <a:rPr lang="en-US" sz="2000">
                <a:solidFill>
                  <a:srgbClr val="000000"/>
                </a:solidFill>
                <a:effectLst>
                  <a:outerShdw blurRad="38100" dist="38100" dir="2700000" algn="tl">
                    <a:srgbClr val="FFFFFF"/>
                  </a:outerShdw>
                </a:effectLst>
              </a:rPr>
              <a:t>All the remaining flesh is removed over this period and the body dries out.. </a:t>
            </a:r>
          </a:p>
          <a:p>
            <a:pPr eaLnBrk="1" hangingPunct="1">
              <a:lnSpc>
                <a:spcPct val="80000"/>
              </a:lnSpc>
              <a:defRPr/>
            </a:pPr>
            <a:r>
              <a:rPr lang="en-US" sz="2000">
                <a:solidFill>
                  <a:srgbClr val="000000"/>
                </a:solidFill>
                <a:effectLst>
                  <a:outerShdw blurRad="38100" dist="38100" dir="2700000" algn="tl">
                    <a:srgbClr val="FFFFFF"/>
                  </a:outerShdw>
                </a:effectLst>
              </a:rPr>
              <a:t>The surface of the body that is in contact with the ground becomes covered with mould as the body ferments. </a:t>
            </a:r>
            <a:endParaRPr lang="en-US" sz="2000" b="1">
              <a:solidFill>
                <a:srgbClr val="000000"/>
              </a:solidFill>
              <a:effectLst>
                <a:outerShdw blurRad="38100" dist="38100" dir="2700000" algn="tl">
                  <a:srgbClr val="FFFFFF"/>
                </a:outerShdw>
              </a:effectLst>
            </a:endParaRPr>
          </a:p>
          <a:p>
            <a:pPr eaLnBrk="1" hangingPunct="1">
              <a:lnSpc>
                <a:spcPct val="80000"/>
              </a:lnSpc>
              <a:defRPr/>
            </a:pPr>
            <a:r>
              <a:rPr lang="en-US" sz="2000">
                <a:solidFill>
                  <a:srgbClr val="000000"/>
                </a:solidFill>
                <a:effectLst>
                  <a:outerShdw blurRad="38100" dist="38100" dir="2700000" algn="tl">
                    <a:srgbClr val="FFFFFF"/>
                  </a:outerShdw>
                </a:effectLst>
              </a:rPr>
              <a:t>The reduction in soft food makes the body less palatable to the mouth-hooks of maggots, and more suitable for the chewing mouthparts of beetles. </a:t>
            </a:r>
          </a:p>
        </p:txBody>
      </p:sp>
      <p:pic>
        <p:nvPicPr>
          <p:cNvPr id="128004" name="Picture 8" descr="The pig is now very flat and beginning to dry out"/>
          <p:cNvPicPr>
            <a:picLocks noChangeAspect="1" noChangeArrowheads="1"/>
          </p:cNvPicPr>
          <p:nvPr/>
        </p:nvPicPr>
        <p:blipFill>
          <a:blip r:embed="rId2"/>
          <a:srcRect/>
          <a:stretch>
            <a:fillRect/>
          </a:stretch>
        </p:blipFill>
        <p:spPr bwMode="auto">
          <a:xfrm>
            <a:off x="228600" y="1600200"/>
            <a:ext cx="4572000" cy="44958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2800" b="1"/>
              <a:t>Stage 6: Dry decay - 50-365 days after death </a:t>
            </a:r>
            <a:br>
              <a:rPr lang="en-US" sz="2800" b="1"/>
            </a:br>
            <a:endParaRPr lang="en-US" sz="2800" b="1"/>
          </a:p>
        </p:txBody>
      </p:sp>
      <p:sp>
        <p:nvSpPr>
          <p:cNvPr id="39941" name="Rectangle 5"/>
          <p:cNvSpPr>
            <a:spLocks noGrp="1" noChangeArrowheads="1"/>
          </p:cNvSpPr>
          <p:nvPr>
            <p:ph type="body" sz="half" idx="1"/>
          </p:nvPr>
        </p:nvSpPr>
        <p:spPr/>
        <p:txBody>
          <a:bodyPr/>
          <a:lstStyle/>
          <a:p>
            <a:pPr eaLnBrk="1" hangingPunct="1">
              <a:defRPr/>
            </a:pPr>
            <a:endParaRPr lang="en-US" b="1"/>
          </a:p>
          <a:p>
            <a:pPr eaLnBrk="1" hangingPunct="1">
              <a:defRPr/>
            </a:pPr>
            <a:endParaRPr lang="en-US"/>
          </a:p>
        </p:txBody>
      </p:sp>
      <p:sp>
        <p:nvSpPr>
          <p:cNvPr id="39945" name="Rectangle 9"/>
          <p:cNvSpPr>
            <a:spLocks noGrp="1" noChangeArrowheads="1"/>
          </p:cNvSpPr>
          <p:nvPr>
            <p:ph type="body" sz="half" idx="2"/>
          </p:nvPr>
        </p:nvSpPr>
        <p:spPr/>
        <p:txBody>
          <a:bodyPr/>
          <a:lstStyle/>
          <a:p>
            <a:pPr eaLnBrk="1" hangingPunct="1">
              <a:defRPr/>
            </a:pPr>
            <a:r>
              <a:rPr lang="en-US">
                <a:solidFill>
                  <a:srgbClr val="000000"/>
                </a:solidFill>
                <a:effectLst>
                  <a:outerShdw blurRad="38100" dist="38100" dir="2700000" algn="tl">
                    <a:srgbClr val="FFFFFF"/>
                  </a:outerShdw>
                </a:effectLst>
              </a:rPr>
              <a:t>The body is now dry and decays very slowly. Eventually all the hair disappears leaving the bones only. </a:t>
            </a:r>
          </a:p>
        </p:txBody>
      </p:sp>
      <p:pic>
        <p:nvPicPr>
          <p:cNvPr id="129028" name="Picture 8" descr="Underside view of body"/>
          <p:cNvPicPr>
            <a:picLocks noChangeAspect="1" noChangeArrowheads="1"/>
          </p:cNvPicPr>
          <p:nvPr/>
        </p:nvPicPr>
        <p:blipFill>
          <a:blip r:embed="rId2"/>
          <a:srcRect/>
          <a:stretch>
            <a:fillRect/>
          </a:stretch>
        </p:blipFill>
        <p:spPr bwMode="auto">
          <a:xfrm>
            <a:off x="304800" y="1676400"/>
            <a:ext cx="4495800" cy="4281488"/>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noFill/>
        </p:spPr>
        <p:txBody>
          <a:bodyPr/>
          <a:lstStyle/>
          <a:p>
            <a:endParaRPr lang="en-US">
              <a:effectLst/>
            </a:endParaRPr>
          </a:p>
        </p:txBody>
      </p:sp>
      <p:pic>
        <p:nvPicPr>
          <p:cNvPr id="130050" name="Picture 3"/>
          <p:cNvPicPr>
            <a:picLocks noGrp="1" noChangeAspect="1" noChangeArrowheads="1"/>
          </p:cNvPicPr>
          <p:nvPr>
            <p:ph type="body" idx="4294967295"/>
          </p:nvPr>
        </p:nvPicPr>
        <p:blipFill>
          <a:blip r:embed="rId2"/>
          <a:srcRect/>
          <a:stretch>
            <a:fillRect/>
          </a:stretch>
        </p:blipFill>
        <p:spPr>
          <a:xfrm>
            <a:off x="0" y="0"/>
            <a:ext cx="9144000" cy="6865938"/>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idx="4294967295"/>
          </p:nvPr>
        </p:nvSpPr>
        <p:spPr>
          <a:noFill/>
        </p:spPr>
        <p:txBody>
          <a:bodyPr/>
          <a:lstStyle/>
          <a:p>
            <a:endParaRPr lang="en-US">
              <a:effectLst/>
            </a:endParaRPr>
          </a:p>
        </p:txBody>
      </p:sp>
      <p:pic>
        <p:nvPicPr>
          <p:cNvPr id="131074" name="Picture 3"/>
          <p:cNvPicPr>
            <a:picLocks noGrp="1" noChangeAspect="1" noChangeArrowheads="1"/>
          </p:cNvPicPr>
          <p:nvPr>
            <p:ph type="body" idx="4294967295"/>
          </p:nvPr>
        </p:nvPicPr>
        <p:blipFill>
          <a:blip r:embed="rId2"/>
          <a:srcRect/>
          <a:stretch>
            <a:fillRect/>
          </a:stretch>
        </p:blipFill>
        <p:spPr>
          <a:xfrm>
            <a:off x="0" y="-304800"/>
            <a:ext cx="9144000" cy="7162800"/>
          </a:xfrm>
        </p:spPr>
      </p:pic>
      <p:sp>
        <p:nvSpPr>
          <p:cNvPr id="131075" name="Text Box 4"/>
          <p:cNvSpPr txBox="1">
            <a:spLocks noChangeArrowheads="1"/>
          </p:cNvSpPr>
          <p:nvPr/>
        </p:nvSpPr>
        <p:spPr bwMode="auto">
          <a:xfrm>
            <a:off x="974725" y="-11113"/>
            <a:ext cx="7132638" cy="1800226"/>
          </a:xfrm>
          <a:prstGeom prst="rect">
            <a:avLst/>
          </a:prstGeom>
          <a:noFill/>
          <a:ln w="9525">
            <a:noFill/>
            <a:miter lim="800000"/>
            <a:headEnd/>
            <a:tailEnd/>
          </a:ln>
        </p:spPr>
        <p:txBody>
          <a:bodyPr wrap="none">
            <a:spAutoFit/>
          </a:bodyPr>
          <a:lstStyle/>
          <a:p>
            <a:r>
              <a:rPr lang="en-CA" sz="2800"/>
              <a:t>Comparison of the Effect of Temperature on</a:t>
            </a:r>
          </a:p>
          <a:p>
            <a:r>
              <a:rPr lang="en-CA" sz="2800"/>
              <a:t>Rate of Decay</a:t>
            </a:r>
          </a:p>
          <a:p>
            <a:br>
              <a:rPr lang="en-CA" sz="2800"/>
            </a:br>
            <a:endParaRPr lang="en-US" sz="28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idx="4294967295"/>
          </p:nvPr>
        </p:nvSpPr>
        <p:spPr>
          <a:noFill/>
        </p:spPr>
        <p:txBody>
          <a:bodyPr/>
          <a:lstStyle/>
          <a:p>
            <a:endParaRPr lang="en-US">
              <a:effectLst/>
            </a:endParaRPr>
          </a:p>
        </p:txBody>
      </p:sp>
      <p:pic>
        <p:nvPicPr>
          <p:cNvPr id="132098" name="Picture 3"/>
          <p:cNvPicPr>
            <a:picLocks noGrp="1" noChangeAspect="1" noChangeArrowheads="1"/>
          </p:cNvPicPr>
          <p:nvPr>
            <p:ph type="body" idx="4294967295"/>
          </p:nvPr>
        </p:nvPicPr>
        <p:blipFill>
          <a:blip r:embed="rId2"/>
          <a:srcRect/>
          <a:stretch>
            <a:fillRect/>
          </a:stretch>
        </p:blipFill>
        <p:spPr>
          <a:xfrm>
            <a:off x="0" y="-7938"/>
            <a:ext cx="9144000" cy="6865938"/>
          </a:xfrm>
        </p:spPr>
      </p:pic>
      <p:sp>
        <p:nvSpPr>
          <p:cNvPr id="132099" name="Rectangle 4"/>
          <p:cNvSpPr>
            <a:spLocks noChangeArrowheads="1"/>
          </p:cNvSpPr>
          <p:nvPr/>
        </p:nvSpPr>
        <p:spPr bwMode="auto">
          <a:xfrm>
            <a:off x="1447800" y="290513"/>
            <a:ext cx="5638800" cy="701675"/>
          </a:xfrm>
          <a:prstGeom prst="rect">
            <a:avLst/>
          </a:prstGeom>
          <a:noFill/>
          <a:ln w="9525">
            <a:noFill/>
            <a:miter lim="800000"/>
            <a:headEnd/>
            <a:tailEnd/>
          </a:ln>
        </p:spPr>
        <p:txBody>
          <a:bodyPr anchor="ctr">
            <a:spAutoFit/>
          </a:bodyPr>
          <a:lstStyle/>
          <a:p>
            <a:r>
              <a:rPr lang="en-CA" sz="4000"/>
              <a:t>Decay Stages - Timing</a:t>
            </a:r>
            <a:r>
              <a:rPr lang="en-CA"/>
              <a:t>:</a:t>
            </a:r>
          </a:p>
        </p:txBody>
      </p:sp>
      <p:sp>
        <p:nvSpPr>
          <p:cNvPr id="132100" name="Text Box 5"/>
          <p:cNvSpPr txBox="1">
            <a:spLocks noChangeArrowheads="1"/>
          </p:cNvSpPr>
          <p:nvPr/>
        </p:nvSpPr>
        <p:spPr bwMode="auto">
          <a:xfrm>
            <a:off x="838200" y="1600200"/>
            <a:ext cx="5824538" cy="3935413"/>
          </a:xfrm>
          <a:prstGeom prst="rect">
            <a:avLst/>
          </a:prstGeom>
          <a:noFill/>
          <a:ln w="9525">
            <a:noFill/>
            <a:miter lim="800000"/>
            <a:headEnd/>
            <a:tailEnd/>
          </a:ln>
        </p:spPr>
        <p:txBody>
          <a:bodyPr wrap="none">
            <a:spAutoFit/>
          </a:bodyPr>
          <a:lstStyle/>
          <a:p>
            <a:pPr>
              <a:buFont typeface="Wingdings" pitchFamily="2" charset="2"/>
              <a:buChar char="v"/>
            </a:pPr>
            <a:r>
              <a:rPr lang="en-CA" sz="2800"/>
              <a:t>Fresh - Day 0 to day 3.</a:t>
            </a:r>
          </a:p>
          <a:p>
            <a:pPr>
              <a:buFont typeface="Wingdings" pitchFamily="2" charset="2"/>
              <a:buChar char="v"/>
            </a:pPr>
            <a:endParaRPr lang="en-CA" sz="2800"/>
          </a:p>
          <a:p>
            <a:pPr>
              <a:buFont typeface="Wingdings" pitchFamily="2" charset="2"/>
              <a:buChar char="v"/>
            </a:pPr>
            <a:r>
              <a:rPr lang="en-CA" sz="2800"/>
              <a:t> Bloat - Day 4 to day 10.</a:t>
            </a:r>
          </a:p>
          <a:p>
            <a:pPr>
              <a:buFont typeface="Wingdings" pitchFamily="2" charset="2"/>
              <a:buChar char="v"/>
            </a:pPr>
            <a:endParaRPr lang="en-CA" sz="2800"/>
          </a:p>
          <a:p>
            <a:pPr>
              <a:buFont typeface="Wingdings" pitchFamily="2" charset="2"/>
              <a:buChar char="v"/>
            </a:pPr>
            <a:r>
              <a:rPr lang="en-CA" sz="2800"/>
              <a:t> Putrifaction - Day 10 to day 20.</a:t>
            </a:r>
          </a:p>
          <a:p>
            <a:pPr>
              <a:buFont typeface="Wingdings" pitchFamily="2" charset="2"/>
              <a:buChar char="v"/>
            </a:pPr>
            <a:r>
              <a:rPr lang="en-CA" sz="2800"/>
              <a:t> Butyric Fermentation - Day 20 to </a:t>
            </a:r>
            <a:br>
              <a:rPr lang="en-CA" sz="2800"/>
            </a:br>
            <a:r>
              <a:rPr lang="en-CA" sz="2800"/>
              <a:t>day 50.</a:t>
            </a:r>
          </a:p>
          <a:p>
            <a:pPr>
              <a:buFont typeface="Wingdings" pitchFamily="2" charset="2"/>
              <a:buChar char="v"/>
            </a:pPr>
            <a:endParaRPr lang="en-CA" sz="2800"/>
          </a:p>
          <a:p>
            <a:pPr>
              <a:buFont typeface="Wingdings" pitchFamily="2" charset="2"/>
              <a:buChar char="v"/>
            </a:pPr>
            <a:r>
              <a:rPr lang="en-CA" sz="2800"/>
              <a:t> Dry Decay - Day 50 to day 365</a:t>
            </a:r>
            <a:r>
              <a:rPr lang="en-US" sz="2800"/>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idx="4294967295"/>
          </p:nvPr>
        </p:nvSpPr>
        <p:spPr>
          <a:noFill/>
        </p:spPr>
        <p:txBody>
          <a:bodyPr/>
          <a:lstStyle/>
          <a:p>
            <a:endParaRPr lang="en-US">
              <a:effectLst/>
            </a:endParaRPr>
          </a:p>
        </p:txBody>
      </p:sp>
      <p:pic>
        <p:nvPicPr>
          <p:cNvPr id="133122" name="Picture 3"/>
          <p:cNvPicPr>
            <a:picLocks noGrp="1" noChangeAspect="1" noChangeArrowheads="1"/>
          </p:cNvPicPr>
          <p:nvPr>
            <p:ph type="body" idx="4294967295"/>
          </p:nvPr>
        </p:nvPicPr>
        <p:blipFill>
          <a:blip r:embed="rId2"/>
          <a:srcRect/>
          <a:stretch>
            <a:fillRect/>
          </a:stretch>
        </p:blipFill>
        <p:spPr>
          <a:xfrm>
            <a:off x="0" y="0"/>
            <a:ext cx="9144000" cy="6865938"/>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155</TotalTime>
  <Words>5719</Words>
  <Application>Microsoft Office PowerPoint</Application>
  <PresentationFormat>On-screen Show (4:3)</PresentationFormat>
  <Paragraphs>391</Paragraphs>
  <Slides>104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104</vt:i4>
      </vt:variant>
    </vt:vector>
  </HeadingPairs>
  <TitlesOfParts>
    <vt:vector size="113" baseType="lpstr">
      <vt:lpstr>Arial</vt:lpstr>
      <vt:lpstr>Calibri</vt:lpstr>
      <vt:lpstr>Impact</vt:lpstr>
      <vt:lpstr>Times New Roman</vt:lpstr>
      <vt:lpstr>Verdana</vt:lpstr>
      <vt:lpstr>Wingdings</vt:lpstr>
      <vt:lpstr>Office Theme</vt:lpstr>
      <vt:lpstr>Competition</vt:lpstr>
      <vt:lpstr>Maple</vt:lpstr>
      <vt:lpstr>Unit 4: Forensic GEOLOGY </vt:lpstr>
      <vt:lpstr>Geology is the study of the earth.  </vt:lpstr>
      <vt:lpstr>PowerPoint Presentation</vt:lpstr>
      <vt:lpstr>The eight most common elements in the earth's crust are: </vt:lpstr>
      <vt:lpstr>A mineral</vt:lpstr>
      <vt:lpstr>PowerPoint Presentation</vt:lpstr>
      <vt:lpstr>PowerPoint Presentation</vt:lpstr>
      <vt:lpstr>PowerPoint Presentation</vt:lpstr>
      <vt:lpstr>PowerPoint Presentation</vt:lpstr>
      <vt:lpstr>SOIL ANALYSIS: </vt:lpstr>
      <vt:lpstr>PowerPoint Presentation</vt:lpstr>
      <vt:lpstr>PowerPoint Presentation</vt:lpstr>
      <vt:lpstr>PowerPoint Presentation</vt:lpstr>
      <vt:lpstr>DENSITY GRADIENT TUBE: </vt:lpstr>
      <vt:lpstr>PowerPoint Presentation</vt:lpstr>
      <vt:lpstr>Density Gradient Tubes</vt:lpstr>
      <vt:lpstr>PowerPoint Presentation</vt:lpstr>
      <vt:lpstr>SAMPLE COLLECTION </vt:lpstr>
      <vt:lpstr>PowerPoint Presentation</vt:lpstr>
      <vt:lpstr>PowerPoint Presentation</vt:lpstr>
      <vt:lpstr>The FBI recommends that the following procedure be used when collecting soil samples: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of the first recorded uses of geology in forensic science occurred in 1904</vt:lpstr>
      <vt:lpstr>Another excellent example of the use of soil in forensic investigation involved the kidnapping and murder of a USDEA agent</vt:lpstr>
      <vt:lpstr>What is Forensic Entomology </vt:lpstr>
      <vt:lpstr>Forensic entomology is the use of insect knowledge in the investigation of crimes </vt:lpstr>
      <vt:lpstr>PowerPoint Presentation</vt:lpstr>
      <vt:lpstr>medicolegal</vt:lpstr>
      <vt:lpstr>PowerPoint Presentation</vt:lpstr>
      <vt:lpstr>PowerPoint Presentation</vt:lpstr>
      <vt:lpstr>urban</vt:lpstr>
      <vt:lpstr>stored product pests. </vt:lpstr>
      <vt:lpstr>How diverse is forensic entomology?  </vt:lpstr>
      <vt:lpstr>PowerPoint Presentation</vt:lpstr>
      <vt:lpstr>PowerPoint Presentation</vt:lpstr>
      <vt:lpstr>What information can a forensic entomologist provide at the death scene?     </vt:lpstr>
      <vt:lpstr>PowerPoint Presentation</vt:lpstr>
      <vt:lpstr>PowerPoint Presentation</vt:lpstr>
      <vt:lpstr>PowerPoint Presentation</vt:lpstr>
      <vt:lpstr>PowerPoint Presentation</vt:lpstr>
      <vt:lpstr>PowerPoint Presentation</vt:lpstr>
      <vt:lpstr>Differentiate between PMI and Time of Death:</vt:lpstr>
      <vt:lpstr>PowerPoint Presentation</vt:lpstr>
      <vt:lpstr>Common arthropods occurring on dead bodies </vt:lpstr>
      <vt:lpstr>Flies </vt:lpstr>
      <vt:lpstr>Life cycle of a fly </vt:lpstr>
      <vt:lpstr>Eggs</vt:lpstr>
      <vt:lpstr>Larva  </vt:lpstr>
      <vt:lpstr>Pre-pupa </vt:lpstr>
      <vt:lpstr>Pupa </vt:lpstr>
      <vt:lpstr>Adult fly  </vt:lpstr>
      <vt:lpstr>Beetles </vt:lpstr>
      <vt:lpstr>Mites </vt:lpstr>
      <vt:lpstr>Parasitic wasps </vt:lpstr>
      <vt:lpstr>Bacteria </vt:lpstr>
      <vt:lpstr>Moths </vt:lpstr>
      <vt:lpstr>Scene observations and weather data. </vt:lpstr>
      <vt:lpstr>2). Collection of climatological data at the scene.  Such data should include:  </vt:lpstr>
      <vt:lpstr>PowerPoint Presentation</vt:lpstr>
      <vt:lpstr>3)Collection of insects from the body at the scene </vt:lpstr>
      <vt:lpstr>PowerPoint Presentation</vt:lpstr>
      <vt:lpstr>Collection of insects from scene after body removal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Stages of Decomposition</vt:lpstr>
      <vt:lpstr>      Why Living Pigs </vt:lpstr>
      <vt:lpstr>Initial decay - 0 to 3 days after death </vt:lpstr>
      <vt:lpstr>Insect activity  </vt:lpstr>
      <vt:lpstr>Stage 3: Putrefaction - 4 to 10 days after death </vt:lpstr>
      <vt:lpstr>State of decay</vt:lpstr>
      <vt:lpstr>Stage 4: Black putrefaction - 10 to 20 days after death  </vt:lpstr>
      <vt:lpstr>  Stage 4: Black putrefaction - 10 to 20 days after death </vt:lpstr>
      <vt:lpstr>  Stage 5: Butyric fermentation - 20 to 50 days after death </vt:lpstr>
      <vt:lpstr>  Stage 5: Butyric fermentation - 20 to 50 days after death </vt:lpstr>
      <vt:lpstr>Stage 6: Dry decay - 50-365 days after death  </vt:lpstr>
      <vt:lpstr>PowerPoint Presentation</vt:lpstr>
      <vt:lpstr>PowerPoint Presentation</vt:lpstr>
      <vt:lpstr>PowerPoint Presentation</vt:lpstr>
      <vt:lpstr>PowerPoint Presentation</vt:lpstr>
      <vt:lpstr>PowerPoint Presentation</vt:lpstr>
      <vt:lpstr>Decomposition Terms</vt:lpstr>
      <vt:lpstr>Liver Mortis</vt:lpstr>
      <vt:lpstr>This body was not found for a week. </vt:lpstr>
      <vt:lpstr>Moving the body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dc:creator>
  <cp:lastModifiedBy>Kim Owen</cp:lastModifiedBy>
  <cp:revision>19</cp:revision>
  <dcterms:created xsi:type="dcterms:W3CDTF">2011-08-08T01:42:20Z</dcterms:created>
  <dcterms:modified xsi:type="dcterms:W3CDTF">2024-03-11T15:09:11Z</dcterms:modified>
</cp:coreProperties>
</file>