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370" r:id="rId3"/>
    <p:sldId id="371" r:id="rId4"/>
    <p:sldId id="372" r:id="rId5"/>
    <p:sldId id="373" r:id="rId6"/>
    <p:sldId id="374" r:id="rId7"/>
    <p:sldId id="265" r:id="rId8"/>
    <p:sldId id="268" r:id="rId9"/>
    <p:sldId id="259" r:id="rId10"/>
    <p:sldId id="267" r:id="rId11"/>
    <p:sldId id="266" r:id="rId12"/>
    <p:sldId id="258" r:id="rId13"/>
    <p:sldId id="270" r:id="rId14"/>
    <p:sldId id="256" r:id="rId15"/>
    <p:sldId id="263" r:id="rId16"/>
    <p:sldId id="262" r:id="rId17"/>
    <p:sldId id="271" r:id="rId18"/>
    <p:sldId id="275" r:id="rId19"/>
    <p:sldId id="260" r:id="rId20"/>
    <p:sldId id="272" r:id="rId21"/>
    <p:sldId id="273" r:id="rId22"/>
    <p:sldId id="26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015" autoAdjust="0"/>
    <p:restoredTop sz="94660"/>
  </p:normalViewPr>
  <p:slideViewPr>
    <p:cSldViewPr snapToGrid="0">
      <p:cViewPr varScale="1">
        <p:scale>
          <a:sx n="90" d="100"/>
          <a:sy n="90" d="100"/>
        </p:scale>
        <p:origin x="87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8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 Owen" userId="6203f9cf-b342-422c-934b-0e31a887b3b5" providerId="ADAL" clId="{19B309A9-1EE0-4AD7-930C-9363C4563FBC}"/>
    <pc:docChg chg="delSld modSld">
      <pc:chgData name="Kim Owen" userId="6203f9cf-b342-422c-934b-0e31a887b3b5" providerId="ADAL" clId="{19B309A9-1EE0-4AD7-930C-9363C4563FBC}" dt="2023-02-22T16:01:09.940" v="79" actId="47"/>
      <pc:docMkLst>
        <pc:docMk/>
      </pc:docMkLst>
      <pc:sldChg chg="modSp del mod">
        <pc:chgData name="Kim Owen" userId="6203f9cf-b342-422c-934b-0e31a887b3b5" providerId="ADAL" clId="{19B309A9-1EE0-4AD7-930C-9363C4563FBC}" dt="2023-02-22T16:01:09.940" v="79" actId="47"/>
        <pc:sldMkLst>
          <pc:docMk/>
          <pc:sldMk cId="0" sldId="269"/>
        </pc:sldMkLst>
        <pc:spChg chg="mod">
          <ac:chgData name="Kim Owen" userId="6203f9cf-b342-422c-934b-0e31a887b3b5" providerId="ADAL" clId="{19B309A9-1EE0-4AD7-930C-9363C4563FBC}" dt="2023-02-22T16:01:06.985" v="78" actId="6549"/>
          <ac:spMkLst>
            <pc:docMk/>
            <pc:sldMk cId="0" sldId="269"/>
            <ac:spMk id="25603" creationId="{BB0C2D57-E789-2722-BEF3-98F34B516405}"/>
          </ac:spMkLst>
        </pc:spChg>
      </pc:sldChg>
      <pc:sldChg chg="modSp mod">
        <pc:chgData name="Kim Owen" userId="6203f9cf-b342-422c-934b-0e31a887b3b5" providerId="ADAL" clId="{19B309A9-1EE0-4AD7-930C-9363C4563FBC}" dt="2023-02-22T13:57:51.653" v="77" actId="20577"/>
        <pc:sldMkLst>
          <pc:docMk/>
          <pc:sldMk cId="0" sldId="270"/>
        </pc:sldMkLst>
        <pc:spChg chg="mod">
          <ac:chgData name="Kim Owen" userId="6203f9cf-b342-422c-934b-0e31a887b3b5" providerId="ADAL" clId="{19B309A9-1EE0-4AD7-930C-9363C4563FBC}" dt="2023-02-22T13:57:51.653" v="77" actId="20577"/>
          <ac:spMkLst>
            <pc:docMk/>
            <pc:sldMk cId="0" sldId="270"/>
            <ac:spMk id="26626" creationId="{D6EFC4FB-AA33-F103-31DE-49BF00C402C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2C76A-A11E-64AA-2CD4-A347FBA57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3E0EA-7F9C-6D2F-D0F7-F14A667E4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204C0-8AA0-0D37-6234-626E55D1C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4158-E47A-4EB0-937D-63A8CBB9187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1F2BB-B98F-2905-25AF-AF3E510CC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1FD00-23D5-22D0-73EF-C77D93CB5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839E-C4EB-49E7-BB6E-926913D93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69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639EB-8270-E92C-12C7-CD0EBAE55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F3CC0F-BDA4-4081-6504-6E5550609A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B99AC-7DA0-1C38-D8FB-B1CD46C9B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4158-E47A-4EB0-937D-63A8CBB9187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FA90C-E8C4-91D7-380E-110E70E9F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580D5-16BD-40E7-E1CF-3C4E2086B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839E-C4EB-49E7-BB6E-926913D93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146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B18862-F452-B8EB-24F7-4C2352560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87D7A3-F4E9-0E0A-A03B-AE84F517D4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78986-D72B-ED88-B294-61DD34C10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4158-E47A-4EB0-937D-63A8CBB9187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B5201-2E2D-B637-9832-4FA1D293B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DF60A-D1A0-2EC9-5023-724E3AA5C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839E-C4EB-49E7-BB6E-926913D93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62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32B0B-B16D-ECD3-E892-353725313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26760-55AB-8B5E-248A-D7B3AF225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E603B-D42F-3170-9C3E-045FC02B2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4158-E47A-4EB0-937D-63A8CBB9187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D5949-D610-E8EA-7786-C63130611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E1041-CDBD-9D01-1A86-1AE7A2110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839E-C4EB-49E7-BB6E-926913D93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45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C72DA-B47B-8DB7-83DC-DB06B19D8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E21050-DDCB-3CD8-D6CB-2609CACAB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0B808-76E2-3A03-1673-B8486FC80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4158-E47A-4EB0-937D-63A8CBB9187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0BAFE-057E-85C2-1B46-82DC5ED47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3089B-835F-3FAA-0F7A-9E28B3A34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839E-C4EB-49E7-BB6E-926913D93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67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6BD7A-9EC9-7A33-011B-02E0A149D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F622E-1791-47F0-9C11-AF2C6827C7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840B20-920E-BE77-959C-98D4BA5071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B84746-A055-A6B8-151A-F162705C9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4158-E47A-4EB0-937D-63A8CBB9187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656389-66CD-84C7-DCF3-76F40F758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EDB0A9-42E8-199C-44FC-6DDF04A1E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839E-C4EB-49E7-BB6E-926913D93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82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8C230-1086-89B6-67B0-07442346A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8D5921-D129-332B-9FBD-AE2B1C424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5E11DE-A775-1335-18CF-3C26F5AF5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7D7859-9DA3-8975-44D5-7D55E08CEE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4C9742-4EBC-8110-D915-30256DD078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4563D5-BB6B-8369-74DE-805BFAC8B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4158-E47A-4EB0-937D-63A8CBB9187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003BA4-9E7F-BE6B-B10C-1C90A4DF0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F0D664-56F3-9E1F-7BEB-75F6C3B4F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839E-C4EB-49E7-BB6E-926913D93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83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5ECE5-1046-72C2-3350-B06C859A4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B6E8F2-C530-8499-50C6-342CAA10F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4158-E47A-4EB0-937D-63A8CBB9187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1D6458-1235-341D-6B89-B589D9A8D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18F823-74C5-F388-641C-9A07AB92E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839E-C4EB-49E7-BB6E-926913D93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94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C46324-4B6C-3ECE-F18C-B0441A59C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4158-E47A-4EB0-937D-63A8CBB9187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30D2B7-49B6-3014-5450-538D3AA46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A0CF49-021C-7F98-D410-19A7ECE85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839E-C4EB-49E7-BB6E-926913D93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4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BC37C-6FCB-6435-78C2-AF5D769CF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E4D01-7EB2-29D2-BD3A-E42C8DF26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B2DB0D-42F2-6A9A-94EB-73FDDFA22B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EE4400-BABE-D410-7B9E-76050495F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4158-E47A-4EB0-937D-63A8CBB9187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C2DB4E-3906-9760-FA21-B32658D14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9C8BBB-D863-D72D-C348-9B6672959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839E-C4EB-49E7-BB6E-926913D93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58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80F56-A16E-06B3-B2E4-B6FE23479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0B7E08-F668-1EE5-4433-1341A8B787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E48B91-BA76-003B-7D1C-9380AFFC1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730568-7411-2C8F-172F-D68172E06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4158-E47A-4EB0-937D-63A8CBB9187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D8FC6-8C22-F653-A3EC-C84DE6784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E4B94E-13FB-9F93-8E26-3FDDB000F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839E-C4EB-49E7-BB6E-926913D93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61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C93885-D057-844E-8F51-92183713A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12912-8B2F-3AE3-491B-3E5D0F513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5E45F-EE0B-A481-D4FB-6A68ED3DCA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44158-E47A-4EB0-937D-63A8CBB9187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B1020-A0FC-830E-23F5-B46F7BC899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3060D-F960-6BE3-6B08-9691756E60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8839E-C4EB-49E7-BB6E-926913D93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783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district.bluegrass.kctcs.edu/rmccane0001/shared_files/bio137website/BIO137/137Lab1/Lab1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medicalbillingandmedicalcoding.com/commonanatomyterms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united23kppuk.blogspot.com/2011/03/body-region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www.howe.k12.ok.us/%7Ejimaskew/bonyfish.gi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59A29-2E02-0E3E-A96B-12430406C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Anatomical Position And Directional Terms - Anatomical Terms - Directional  Terms Anatomy - YouTube">
            <a:extLst>
              <a:ext uri="{FF2B5EF4-FFF2-40B4-BE49-F238E27FC236}">
                <a16:creationId xmlns:a16="http://schemas.microsoft.com/office/drawing/2014/main" id="{339D26DB-90B1-B5F5-1C97-26072F21EA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483764" cy="699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666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410828F9-0003-5F3B-2441-2F70C68F57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Body Planes: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EEFE1A46-EFBD-BF4B-2CA1-58C7568300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u="sng"/>
              <a:t>Sagittal:</a:t>
            </a:r>
            <a:r>
              <a:rPr lang="en-US" altLang="en-US"/>
              <a:t> perpendicular to the ground</a:t>
            </a:r>
          </a:p>
          <a:p>
            <a:pPr>
              <a:lnSpc>
                <a:spcPct val="90000"/>
              </a:lnSpc>
            </a:pPr>
            <a:r>
              <a:rPr lang="en-US" altLang="en-US" b="1" u="sng"/>
              <a:t>Midsagittal</a:t>
            </a:r>
            <a:r>
              <a:rPr lang="en-US" altLang="en-US"/>
              <a:t>: cuts body into 2 equal planes (halves0</a:t>
            </a:r>
          </a:p>
          <a:p>
            <a:pPr>
              <a:lnSpc>
                <a:spcPct val="90000"/>
              </a:lnSpc>
            </a:pPr>
            <a:r>
              <a:rPr lang="en-US" altLang="en-US" b="1" u="sng"/>
              <a:t>Frontal (coronal):</a:t>
            </a:r>
            <a:r>
              <a:rPr lang="en-US" altLang="en-US"/>
              <a:t> divides body into anterior and posterior</a:t>
            </a:r>
          </a:p>
          <a:p>
            <a:pPr>
              <a:lnSpc>
                <a:spcPct val="90000"/>
              </a:lnSpc>
            </a:pPr>
            <a:r>
              <a:rPr lang="en-US" altLang="en-US" b="1" u="sng"/>
              <a:t>Transverse ( horizontal, or cross section):</a:t>
            </a:r>
            <a:r>
              <a:rPr lang="en-US" altLang="en-US"/>
              <a:t> divdies body into superior and inferior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874EEDF2-7F67-4C14-52FB-C8B45652C5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93C48B6-02E9-90A3-5DF4-04AA23F52C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2533" name="Picture 5">
            <a:hlinkClick r:id="rId2"/>
            <a:extLst>
              <a:ext uri="{FF2B5EF4-FFF2-40B4-BE49-F238E27FC236}">
                <a16:creationId xmlns:a16="http://schemas.microsoft.com/office/drawing/2014/main" id="{412AED5A-2889-3C27-33A5-F49356754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90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8D5197A-A85C-FD49-F3FF-31723D092F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02D0966-E6C2-E53D-98DE-8A55F9ED73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101" name="Picture 5">
            <a:extLst>
              <a:ext uri="{FF2B5EF4-FFF2-40B4-BE49-F238E27FC236}">
                <a16:creationId xmlns:a16="http://schemas.microsoft.com/office/drawing/2014/main" id="{74ED8682-CEA8-7D06-D02A-6B8771AC5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9144000" cy="421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D6EFC4FB-AA33-F103-31DE-49BF00C402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Anatomic terms vary depending on if you are referring to bipedal or Quadra pedal organisms : </a:t>
            </a:r>
          </a:p>
        </p:txBody>
      </p:sp>
      <p:pic>
        <p:nvPicPr>
          <p:cNvPr id="26628" name="Picture 4">
            <a:extLst>
              <a:ext uri="{FF2B5EF4-FFF2-40B4-BE49-F238E27FC236}">
                <a16:creationId xmlns:a16="http://schemas.microsoft.com/office/drawing/2014/main" id="{047074E0-055F-D9F8-F291-86903C404516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2097088"/>
            <a:ext cx="6400800" cy="47609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DA4CA-F9C4-1C08-DD1C-8B62B1F929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2DAEA5-4A53-B391-0530-527EBBB221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 descr="Introduction to Anatomy &amp; Physiology - ppt video online download">
            <a:extLst>
              <a:ext uri="{FF2B5EF4-FFF2-40B4-BE49-F238E27FC236}">
                <a16:creationId xmlns:a16="http://schemas.microsoft.com/office/drawing/2014/main" id="{0B724547-FA71-D535-D045-6960CA675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766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4BDE984-1F7D-11A3-F357-062A8A1747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CEB48C8-4DBA-E75E-8A26-99047F863F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221" name="Picture 5">
            <a:extLst>
              <a:ext uri="{FF2B5EF4-FFF2-40B4-BE49-F238E27FC236}">
                <a16:creationId xmlns:a16="http://schemas.microsoft.com/office/drawing/2014/main" id="{6C275BEF-D445-3D59-AA46-35163DBBB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91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C3A3AA5-0A2B-B0AF-9181-F202E08B9A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7CE42A0C-4FAF-1DF3-569B-9025117D2D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197" name="Picture 5">
            <a:extLst>
              <a:ext uri="{FF2B5EF4-FFF2-40B4-BE49-F238E27FC236}">
                <a16:creationId xmlns:a16="http://schemas.microsoft.com/office/drawing/2014/main" id="{CFCCA16C-35F5-D786-092A-C75CB2D59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2400"/>
            <a:ext cx="3925888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5C0AB27-693C-A848-8A95-A6130B54E2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EA323670-3D7B-9EA2-BE3C-DF5ADD1EF7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077" name="Picture 5">
            <a:extLst>
              <a:ext uri="{FF2B5EF4-FFF2-40B4-BE49-F238E27FC236}">
                <a16:creationId xmlns:a16="http://schemas.microsoft.com/office/drawing/2014/main" id="{4D764340-4264-2A1F-465B-EED3E39CC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688"/>
            <a:ext cx="9144000" cy="681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WordArt 7">
            <a:extLst>
              <a:ext uri="{FF2B5EF4-FFF2-40B4-BE49-F238E27FC236}">
                <a16:creationId xmlns:a16="http://schemas.microsoft.com/office/drawing/2014/main" id="{DC18EB45-736A-2AAE-C3FF-EA35BD7E8FB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0" y="3962401"/>
            <a:ext cx="4572000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Remember you are dealing with: </a:t>
            </a:r>
          </a:p>
        </p:txBody>
      </p:sp>
      <p:sp>
        <p:nvSpPr>
          <p:cNvPr id="3080" name="WordArt 8">
            <a:extLst>
              <a:ext uri="{FF2B5EF4-FFF2-40B4-BE49-F238E27FC236}">
                <a16:creationId xmlns:a16="http://schemas.microsoft.com/office/drawing/2014/main" id="{50CFAC5C-6B94-82C4-22E9-D70E590F162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33801" y="4724400"/>
            <a:ext cx="4962525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the models right and left, </a:t>
            </a:r>
          </a:p>
        </p:txBody>
      </p:sp>
      <p:sp>
        <p:nvSpPr>
          <p:cNvPr id="3081" name="WordArt 9">
            <a:extLst>
              <a:ext uri="{FF2B5EF4-FFF2-40B4-BE49-F238E27FC236}">
                <a16:creationId xmlns:a16="http://schemas.microsoft.com/office/drawing/2014/main" id="{FB01112E-62C3-EFB7-D112-0D1D99C799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76800" y="5334000"/>
            <a:ext cx="180975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not yours</a:t>
            </a:r>
          </a:p>
        </p:txBody>
      </p:sp>
      <p:sp>
        <p:nvSpPr>
          <p:cNvPr id="3082" name="WordArt 10">
            <a:extLst>
              <a:ext uri="{FF2B5EF4-FFF2-40B4-BE49-F238E27FC236}">
                <a16:creationId xmlns:a16="http://schemas.microsoft.com/office/drawing/2014/main" id="{1AC783A2-89AA-F224-CA6B-98299B6B3B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1" y="5572126"/>
            <a:ext cx="376237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Anatomical Position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DCC67-F5A0-8CBF-E585-8BA151B37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8EC5D-20E9-8B0D-8772-57DB197EE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Anatomical Terms of Direction and Planes of Section - YouTube">
            <a:extLst>
              <a:ext uri="{FF2B5EF4-FFF2-40B4-BE49-F238E27FC236}">
                <a16:creationId xmlns:a16="http://schemas.microsoft.com/office/drawing/2014/main" id="{2D4612EF-20B8-7DC3-6DA5-150B24B1F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18336"/>
            <a:ext cx="10219600" cy="572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073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82B60F0-2495-C831-8F2D-EEE7F0FEE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$ body quadrants 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1B8D1014-B918-D8A5-8CEF-495ED286AD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38400" y="1905000"/>
            <a:ext cx="8229600" cy="4114800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6150" name="Picture 6">
            <a:hlinkClick r:id="rId2"/>
            <a:extLst>
              <a:ext uri="{FF2B5EF4-FFF2-40B4-BE49-F238E27FC236}">
                <a16:creationId xmlns:a16="http://schemas.microsoft.com/office/drawing/2014/main" id="{9DFC0F2E-F646-6FC3-A10C-ACB721CBC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638"/>
            <a:ext cx="9144000" cy="683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1" name="WordArt 7">
            <a:extLst>
              <a:ext uri="{FF2B5EF4-FFF2-40B4-BE49-F238E27FC236}">
                <a16:creationId xmlns:a16="http://schemas.microsoft.com/office/drawing/2014/main" id="{74003C58-BCD8-DB83-7FD7-244C1BA60B8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1295401"/>
            <a:ext cx="65532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4 body quadrants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>
            <a:extLst>
              <a:ext uri="{FF2B5EF4-FFF2-40B4-BE49-F238E27FC236}">
                <a16:creationId xmlns:a16="http://schemas.microsoft.com/office/drawing/2014/main" id="{AD269704-1C21-4172-AC7D-E598F8DE7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26" y="163514"/>
            <a:ext cx="9007475" cy="533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b="1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Symmetry &amp; Body Direction</a:t>
            </a:r>
          </a:p>
          <a:p>
            <a:endParaRPr lang="en-US" altLang="en-US" sz="3200" b="1">
              <a:solidFill>
                <a:srgbClr val="FFCC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panose="020B0604020202020204" pitchFamily="34" charset="0"/>
            </a:endParaRPr>
          </a:p>
          <a:p>
            <a:r>
              <a:rPr lang="en-US" altLang="en-US" sz="2800">
                <a:cs typeface="Arial" panose="020B0604020202020204" pitchFamily="34" charset="0"/>
              </a:rPr>
              <a:t>When studying and describing animals, some basic body characteristics are important. These include: </a:t>
            </a:r>
            <a:br>
              <a:rPr lang="en-US" altLang="en-US" sz="2800">
                <a:cs typeface="Arial" panose="020B0604020202020204" pitchFamily="34" charset="0"/>
              </a:rPr>
            </a:br>
            <a:endParaRPr lang="en-US" altLang="en-US" sz="2800" b="1">
              <a:cs typeface="Arial" panose="020B0604020202020204" pitchFamily="34" charset="0"/>
            </a:endParaRPr>
          </a:p>
          <a:p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Animal Body Symmetry</a:t>
            </a:r>
            <a:r>
              <a:rPr lang="en-US" altLang="en-US" sz="2800">
                <a:cs typeface="Arial" panose="020B0604020202020204" pitchFamily="34" charset="0"/>
              </a:rPr>
              <a:t> - the way body parts are arranged around a center point. </a:t>
            </a:r>
            <a:br>
              <a:rPr lang="en-US" altLang="en-US" sz="2800">
                <a:cs typeface="Arial" panose="020B0604020202020204" pitchFamily="34" charset="0"/>
              </a:rPr>
            </a:br>
            <a:r>
              <a:rPr lang="en-US" altLang="en-US" sz="2800">
                <a:cs typeface="Arial" panose="020B0604020202020204" pitchFamily="34" charset="0"/>
              </a:rPr>
              <a:t>(Asymmetry, Bilateral Symmetry, Radial Symmetry)</a:t>
            </a:r>
          </a:p>
          <a:p>
            <a:endParaRPr lang="en-US" altLang="en-US" sz="2800">
              <a:cs typeface="Arial" panose="020B0604020202020204" pitchFamily="34" charset="0"/>
            </a:endParaRPr>
          </a:p>
          <a:p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Directions on the body</a:t>
            </a:r>
            <a:r>
              <a:rPr lang="en-US" altLang="en-US" sz="2800">
                <a:cs typeface="Arial" panose="020B0604020202020204" pitchFamily="34" charset="0"/>
              </a:rPr>
              <a:t> - used to describe areas on the body of an animal. </a:t>
            </a:r>
            <a:br>
              <a:rPr lang="en-US" altLang="en-US" sz="2800">
                <a:cs typeface="Arial" panose="020B0604020202020204" pitchFamily="34" charset="0"/>
              </a:rPr>
            </a:br>
            <a:r>
              <a:rPr lang="en-US" altLang="en-US" sz="2800">
                <a:cs typeface="Arial" panose="020B0604020202020204" pitchFamily="34" charset="0"/>
              </a:rPr>
              <a:t>(Dorsal, Ventral, Anterior, Posterior)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A0CD8919-C9DF-221A-D5B2-4FA0E6F4F4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A8EC8D9D-B058-65B1-2B44-6199DBCDD1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7653" name="Picture 5">
            <a:hlinkClick r:id="rId2"/>
            <a:extLst>
              <a:ext uri="{FF2B5EF4-FFF2-40B4-BE49-F238E27FC236}">
                <a16:creationId xmlns:a16="http://schemas.microsoft.com/office/drawing/2014/main" id="{B4EBD8B9-D0D5-4C49-0B39-D71997587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899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4" name="WordArt 6">
            <a:extLst>
              <a:ext uri="{FF2B5EF4-FFF2-40B4-BE49-F238E27FC236}">
                <a16:creationId xmlns:a16="http://schemas.microsoft.com/office/drawing/2014/main" id="{BCF48EF2-78B6-BF92-B138-04172C351AC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43200" y="609601"/>
            <a:ext cx="62484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9 body regions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F6112CAF-7CF8-9D95-B212-F94E4C1549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Body cavities</a:t>
            </a:r>
          </a:p>
        </p:txBody>
      </p:sp>
      <p:pic>
        <p:nvPicPr>
          <p:cNvPr id="28676" name="Picture 4">
            <a:extLst>
              <a:ext uri="{FF2B5EF4-FFF2-40B4-BE49-F238E27FC236}">
                <a16:creationId xmlns:a16="http://schemas.microsoft.com/office/drawing/2014/main" id="{E791C951-C29D-4243-CD68-FA1D8E98405A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1643064"/>
            <a:ext cx="6705600" cy="5214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55CD16A-05A1-D58E-396F-467908346A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49BAD84-98DB-3316-C0CB-88F31F1AAC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175" name="Picture 7">
            <a:extLst>
              <a:ext uri="{FF2B5EF4-FFF2-40B4-BE49-F238E27FC236}">
                <a16:creationId xmlns:a16="http://schemas.microsoft.com/office/drawing/2014/main" id="{5105ED41-5802-164D-2AED-E03D3C7CE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0F29BE28-4DC0-297A-FFB1-42D2022CA5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304800"/>
            <a:ext cx="7772400" cy="914400"/>
          </a:xfrm>
        </p:spPr>
        <p:txBody>
          <a:bodyPr/>
          <a:lstStyle/>
          <a:p>
            <a:r>
              <a:rPr lang="en-US" altLang="en-US" sz="4800" b="1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Asymmetry = no symmetry</a:t>
            </a:r>
          </a:p>
        </p:txBody>
      </p:sp>
      <p:pic>
        <p:nvPicPr>
          <p:cNvPr id="128003" name="Picture 3">
            <a:extLst>
              <a:ext uri="{FF2B5EF4-FFF2-40B4-BE49-F238E27FC236}">
                <a16:creationId xmlns:a16="http://schemas.microsoft.com/office/drawing/2014/main" id="{9FB15BDC-1873-AC91-7281-91A244064E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1219201"/>
            <a:ext cx="5791200" cy="4995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>
            <a:extLst>
              <a:ext uri="{FF2B5EF4-FFF2-40B4-BE49-F238E27FC236}">
                <a16:creationId xmlns:a16="http://schemas.microsoft.com/office/drawing/2014/main" id="{40F04798-6FBE-2C43-5AEA-88270F00F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762000"/>
            <a:ext cx="4340225" cy="502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27" name="Picture 3">
            <a:extLst>
              <a:ext uri="{FF2B5EF4-FFF2-40B4-BE49-F238E27FC236}">
                <a16:creationId xmlns:a16="http://schemas.microsoft.com/office/drawing/2014/main" id="{0C443B42-A8A7-DDE8-F463-9C8872645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762000"/>
            <a:ext cx="4241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028" name="Rectangle 4">
            <a:extLst>
              <a:ext uri="{FF2B5EF4-FFF2-40B4-BE49-F238E27FC236}">
                <a16:creationId xmlns:a16="http://schemas.microsoft.com/office/drawing/2014/main" id="{8BF4FBBE-F7E5-3332-CB30-D3BAFF4E7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Bilateral and Radial Symmetry</a:t>
            </a:r>
          </a:p>
        </p:txBody>
      </p:sp>
      <p:sp>
        <p:nvSpPr>
          <p:cNvPr id="129029" name="Rectangle 5">
            <a:extLst>
              <a:ext uri="{FF2B5EF4-FFF2-40B4-BE49-F238E27FC236}">
                <a16:creationId xmlns:a16="http://schemas.microsoft.com/office/drawing/2014/main" id="{21720875-52D8-DCC6-D516-702A9C8F4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791201"/>
            <a:ext cx="89916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600" b="1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2600" b="1" u="sng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Cephalization</a:t>
            </a:r>
            <a:r>
              <a:rPr lang="en-US" altLang="en-US" sz="2600" b="1">
                <a:solidFill>
                  <a:srgbClr val="FFCC00"/>
                </a:solidFill>
              </a:rPr>
              <a:t> = </a:t>
            </a:r>
            <a:r>
              <a:rPr lang="en-US" altLang="en-US" sz="2600">
                <a:solidFill>
                  <a:srgbClr val="FFCC00"/>
                </a:solidFill>
              </a:rPr>
              <a:t>concentration of nerve tissue and sensory organs at the anterior end of a bilateral organism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CECC968A-5B8C-20EA-1627-1D4E76EB2E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02609BE4-02A5-5507-56C4-C098075448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30052" name="Picture 4">
            <a:extLst>
              <a:ext uri="{FF2B5EF4-FFF2-40B4-BE49-F238E27FC236}">
                <a16:creationId xmlns:a16="http://schemas.microsoft.com/office/drawing/2014/main" id="{03A093C3-C08B-6D51-DAE4-596BFF134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/>
      <p:bldP spid="13005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:a16="http://schemas.microsoft.com/office/drawing/2014/main" id="{73E51268-F8F2-F639-C885-27411BE70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482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1075" name="Group 3">
            <a:extLst>
              <a:ext uri="{FF2B5EF4-FFF2-40B4-BE49-F238E27FC236}">
                <a16:creationId xmlns:a16="http://schemas.microsoft.com/office/drawing/2014/main" id="{0D19F297-1CDB-04C6-AA5F-681490824AA5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1143000"/>
          <a:ext cx="8458200" cy="5715001"/>
        </p:xfrm>
        <a:graphic>
          <a:graphicData uri="http://schemas.openxmlformats.org/drawingml/2006/table">
            <a:tbl>
              <a:tblPr/>
              <a:tblGrid>
                <a:gridCol w="4094163">
                  <a:extLst>
                    <a:ext uri="{9D8B030D-6E8A-4147-A177-3AD203B41FA5}">
                      <a16:colId xmlns:a16="http://schemas.microsoft.com/office/drawing/2014/main" val="2962111596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3521842117"/>
                    </a:ext>
                  </a:extLst>
                </a:gridCol>
                <a:gridCol w="3427412">
                  <a:extLst>
                    <a:ext uri="{9D8B030D-6E8A-4147-A177-3AD203B41FA5}">
                      <a16:colId xmlns:a16="http://schemas.microsoft.com/office/drawing/2014/main" val="737971975"/>
                    </a:ext>
                  </a:extLst>
                </a:gridCol>
              </a:tblGrid>
              <a:tr h="1658938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Dorsal</a:t>
                      </a:r>
                      <a:br>
                        <a:rPr kumimoji="0" lang="en-US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 surface </a:t>
                      </a:r>
                      <a:endParaRPr kumimoji="0" lang="en-US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674888"/>
                  </a:ext>
                </a:extLst>
              </a:tr>
              <a:tr h="2397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Anterior</a:t>
                      </a:r>
                      <a:br>
                        <a:rPr kumimoji="0" lang="en-US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front end</a:t>
                      </a:r>
                      <a:endParaRPr kumimoji="0" lang="en-US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Posterior</a:t>
                      </a:r>
                      <a:br>
                        <a:rPr kumimoji="0" lang="en-US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hind end</a:t>
                      </a:r>
                      <a:endParaRPr kumimoji="0" lang="en-US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1516441"/>
                  </a:ext>
                </a:extLst>
              </a:tr>
              <a:tr h="1658938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Ventral</a:t>
                      </a:r>
                      <a:br>
                        <a:rPr kumimoji="0" lang="en-US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bottom surface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119437"/>
                  </a:ext>
                </a:extLst>
              </a:tr>
            </a:tbl>
          </a:graphicData>
        </a:graphic>
      </p:graphicFrame>
      <p:pic>
        <p:nvPicPr>
          <p:cNvPr id="131085" name="Picture 13">
            <a:extLst>
              <a:ext uri="{FF2B5EF4-FFF2-40B4-BE49-F238E27FC236}">
                <a16:creationId xmlns:a16="http://schemas.microsoft.com/office/drawing/2014/main" id="{B8A14F90-42FA-3CDD-D38E-15ECC7DAC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124200"/>
            <a:ext cx="2857500" cy="1322388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31086" name="Text Box 14">
            <a:extLst>
              <a:ext uri="{FF2B5EF4-FFF2-40B4-BE49-F238E27FC236}">
                <a16:creationId xmlns:a16="http://schemas.microsoft.com/office/drawing/2014/main" id="{8906700A-6730-750D-429B-40034CF4E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119064"/>
            <a:ext cx="59166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b="1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Directions on an animal body: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E10AC9F0-9663-272C-4646-0CB03596CC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Directional terminology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9F886C78-1F72-7C07-7EA1-8124DCBF94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u="sng"/>
              <a:t>Superior</a:t>
            </a:r>
            <a:r>
              <a:rPr lang="en-US" altLang="en-US"/>
              <a:t>: above ex heart is superior to toe</a:t>
            </a:r>
          </a:p>
          <a:p>
            <a:pPr>
              <a:lnSpc>
                <a:spcPct val="90000"/>
              </a:lnSpc>
            </a:pPr>
            <a:r>
              <a:rPr lang="en-US" altLang="en-US" b="1" u="sng"/>
              <a:t>Inferior</a:t>
            </a:r>
            <a:r>
              <a:rPr lang="en-US" altLang="en-US"/>
              <a:t>: below</a:t>
            </a:r>
          </a:p>
          <a:p>
            <a:pPr>
              <a:lnSpc>
                <a:spcPct val="90000"/>
              </a:lnSpc>
            </a:pPr>
            <a:r>
              <a:rPr lang="en-US" altLang="en-US" b="1" u="sng"/>
              <a:t>Anterior:</a:t>
            </a:r>
            <a:r>
              <a:rPr lang="en-US" altLang="en-US"/>
              <a:t> front chest side ex the naval is anterior to the spinal cord</a:t>
            </a:r>
          </a:p>
          <a:p>
            <a:pPr>
              <a:lnSpc>
                <a:spcPct val="90000"/>
              </a:lnSpc>
            </a:pPr>
            <a:r>
              <a:rPr lang="en-US" altLang="en-US" b="1" u="sng"/>
              <a:t>Posterior</a:t>
            </a:r>
            <a:r>
              <a:rPr lang="en-US" altLang="en-US"/>
              <a:t>: back or butt side</a:t>
            </a:r>
          </a:p>
          <a:p>
            <a:pPr>
              <a:lnSpc>
                <a:spcPct val="90000"/>
              </a:lnSpc>
            </a:pPr>
            <a:r>
              <a:rPr lang="en-US" altLang="en-US" b="1" u="sng"/>
              <a:t>Medial:</a:t>
            </a:r>
            <a:r>
              <a:rPr lang="en-US" altLang="en-US"/>
              <a:t> toward the midline</a:t>
            </a:r>
          </a:p>
          <a:p>
            <a:pPr>
              <a:lnSpc>
                <a:spcPct val="90000"/>
              </a:lnSpc>
            </a:pPr>
            <a:r>
              <a:rPr lang="en-US" altLang="en-US" b="1" u="sng"/>
              <a:t>Lateral:</a:t>
            </a:r>
            <a:r>
              <a:rPr lang="en-US" altLang="en-US"/>
              <a:t> away from the midline ex the arms are lateral to the naval</a:t>
            </a:r>
          </a:p>
          <a:p>
            <a:pPr>
              <a:lnSpc>
                <a:spcPct val="90000"/>
              </a:lnSpc>
            </a:pPr>
            <a:r>
              <a:rPr lang="en-US" altLang="en-US" b="1" u="sng"/>
              <a:t>Intermediate:</a:t>
            </a:r>
            <a:r>
              <a:rPr lang="en-US" altLang="en-US"/>
              <a:t> between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9A52766E-274B-037A-9A46-543DBA9313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D6FA8CF1-F242-6E4B-BF40-4E5BA95CC8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u="sng"/>
              <a:t>Dorsal</a:t>
            </a:r>
            <a:r>
              <a:rPr lang="en-US" altLang="en-US"/>
              <a:t>: backside</a:t>
            </a:r>
          </a:p>
          <a:p>
            <a:r>
              <a:rPr lang="en-US" altLang="en-US" b="1" u="sng"/>
              <a:t>Ventral</a:t>
            </a:r>
            <a:r>
              <a:rPr lang="en-US" altLang="en-US"/>
              <a:t>: belly side</a:t>
            </a:r>
          </a:p>
          <a:p>
            <a:r>
              <a:rPr lang="en-US" altLang="en-US" b="1" u="sng"/>
              <a:t>Proximal</a:t>
            </a:r>
            <a:r>
              <a:rPr lang="en-US" altLang="en-US"/>
              <a:t>: nearest the point of attachment</a:t>
            </a:r>
          </a:p>
          <a:p>
            <a:r>
              <a:rPr lang="en-US" altLang="en-US" b="1" u="sng"/>
              <a:t>Distal</a:t>
            </a:r>
            <a:r>
              <a:rPr lang="en-US" altLang="en-US"/>
              <a:t>: further from the point of attachment</a:t>
            </a:r>
          </a:p>
          <a:p>
            <a:r>
              <a:rPr lang="en-US" altLang="en-US" b="1" u="sng"/>
              <a:t>Superficial:</a:t>
            </a:r>
            <a:r>
              <a:rPr lang="en-US" altLang="en-US"/>
              <a:t> toward the surface</a:t>
            </a:r>
          </a:p>
          <a:p>
            <a:r>
              <a:rPr lang="en-US" altLang="en-US" b="1" u="sng"/>
              <a:t>Deep</a:t>
            </a:r>
            <a:r>
              <a:rPr lang="en-US" altLang="en-US"/>
              <a:t>: away from the surface ex. The lungs are deep to the sternum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1E20BD2-4472-CCA6-E6DC-EBE8AF1654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8224531E-FDD8-2515-A1BA-E2BF1F8860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125" name="Picture 5">
            <a:extLst>
              <a:ext uri="{FF2B5EF4-FFF2-40B4-BE49-F238E27FC236}">
                <a16:creationId xmlns:a16="http://schemas.microsoft.com/office/drawing/2014/main" id="{6ADF5617-C2B3-E982-BA1D-2AD15B359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304</Words>
  <Application>Microsoft Office PowerPoint</Application>
  <PresentationFormat>Widescreen</PresentationFormat>
  <Paragraphs>42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Impact</vt:lpstr>
      <vt:lpstr>Times New Roman</vt:lpstr>
      <vt:lpstr>Office Theme</vt:lpstr>
      <vt:lpstr>PowerPoint Presentation</vt:lpstr>
      <vt:lpstr>PowerPoint Presentation</vt:lpstr>
      <vt:lpstr>Asymmetry = no symmetry</vt:lpstr>
      <vt:lpstr>PowerPoint Presentation</vt:lpstr>
      <vt:lpstr>PowerPoint Presentation</vt:lpstr>
      <vt:lpstr>PowerPoint Presentation</vt:lpstr>
      <vt:lpstr>Directional terminology</vt:lpstr>
      <vt:lpstr>PowerPoint Presentation</vt:lpstr>
      <vt:lpstr>PowerPoint Presentation</vt:lpstr>
      <vt:lpstr>Body Planes:</vt:lpstr>
      <vt:lpstr>PowerPoint Presentation</vt:lpstr>
      <vt:lpstr>PowerPoint Presentation</vt:lpstr>
      <vt:lpstr>Anatomic terms vary depending on if you are referring to bipedal or Quadra pedal organisms 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$ body quadrants </vt:lpstr>
      <vt:lpstr>PowerPoint Presentation</vt:lpstr>
      <vt:lpstr>Body cavities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Owen</dc:creator>
  <cp:lastModifiedBy>Kim Owen</cp:lastModifiedBy>
  <cp:revision>1</cp:revision>
  <dcterms:created xsi:type="dcterms:W3CDTF">2023-02-22T13:36:51Z</dcterms:created>
  <dcterms:modified xsi:type="dcterms:W3CDTF">2023-02-22T16:01:17Z</dcterms:modified>
</cp:coreProperties>
</file>