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 id="2147483664" r:id="rId3"/>
  </p:sldMasterIdLst>
  <p:notesMasterIdLst>
    <p:notesMasterId r:id="rId115"/>
  </p:notesMasterIdLst>
  <p:handoutMasterIdLst>
    <p:handoutMasterId r:id="rId116"/>
  </p:handoutMasterIdLst>
  <p:sldIdLst>
    <p:sldId id="256" r:id="rId4"/>
    <p:sldId id="391" r:id="rId5"/>
    <p:sldId id="392" r:id="rId6"/>
    <p:sldId id="393" r:id="rId7"/>
    <p:sldId id="394" r:id="rId8"/>
    <p:sldId id="395" r:id="rId9"/>
    <p:sldId id="396" r:id="rId10"/>
    <p:sldId id="397" r:id="rId11"/>
    <p:sldId id="398" r:id="rId12"/>
    <p:sldId id="399" r:id="rId13"/>
    <p:sldId id="400" r:id="rId14"/>
    <p:sldId id="401" r:id="rId15"/>
    <p:sldId id="402" r:id="rId16"/>
    <p:sldId id="403" r:id="rId17"/>
    <p:sldId id="404" r:id="rId18"/>
    <p:sldId id="405" r:id="rId19"/>
    <p:sldId id="304" r:id="rId20"/>
    <p:sldId id="305" r:id="rId21"/>
    <p:sldId id="306" r:id="rId22"/>
    <p:sldId id="258" r:id="rId23"/>
    <p:sldId id="307" r:id="rId24"/>
    <p:sldId id="337" r:id="rId25"/>
    <p:sldId id="309" r:id="rId26"/>
    <p:sldId id="310" r:id="rId27"/>
    <p:sldId id="311" r:id="rId28"/>
    <p:sldId id="312" r:id="rId29"/>
    <p:sldId id="338" r:id="rId30"/>
    <p:sldId id="341" r:id="rId31"/>
    <p:sldId id="342" r:id="rId32"/>
    <p:sldId id="343" r:id="rId33"/>
    <p:sldId id="344" r:id="rId34"/>
    <p:sldId id="353" r:id="rId35"/>
    <p:sldId id="355" r:id="rId36"/>
    <p:sldId id="345" r:id="rId37"/>
    <p:sldId id="346" r:id="rId38"/>
    <p:sldId id="347" r:id="rId39"/>
    <p:sldId id="348" r:id="rId40"/>
    <p:sldId id="349" r:id="rId41"/>
    <p:sldId id="350" r:id="rId42"/>
    <p:sldId id="351" r:id="rId43"/>
    <p:sldId id="352" r:id="rId44"/>
    <p:sldId id="314" r:id="rId45"/>
    <p:sldId id="315" r:id="rId46"/>
    <p:sldId id="316" r:id="rId47"/>
    <p:sldId id="357" r:id="rId48"/>
    <p:sldId id="317" r:id="rId49"/>
    <p:sldId id="318" r:id="rId50"/>
    <p:sldId id="319" r:id="rId51"/>
    <p:sldId id="320" r:id="rId52"/>
    <p:sldId id="321" r:id="rId53"/>
    <p:sldId id="421" r:id="rId54"/>
    <p:sldId id="432" r:id="rId55"/>
    <p:sldId id="322" r:id="rId56"/>
    <p:sldId id="323" r:id="rId57"/>
    <p:sldId id="324" r:id="rId58"/>
    <p:sldId id="325" r:id="rId59"/>
    <p:sldId id="327" r:id="rId60"/>
    <p:sldId id="328" r:id="rId61"/>
    <p:sldId id="329" r:id="rId62"/>
    <p:sldId id="330" r:id="rId63"/>
    <p:sldId id="389" r:id="rId64"/>
    <p:sldId id="331" r:id="rId65"/>
    <p:sldId id="332" r:id="rId66"/>
    <p:sldId id="333" r:id="rId67"/>
    <p:sldId id="425" r:id="rId68"/>
    <p:sldId id="429" r:id="rId69"/>
    <p:sldId id="428" r:id="rId70"/>
    <p:sldId id="430" r:id="rId71"/>
    <p:sldId id="334" r:id="rId72"/>
    <p:sldId id="335" r:id="rId73"/>
    <p:sldId id="431" r:id="rId74"/>
    <p:sldId id="360" r:id="rId75"/>
    <p:sldId id="433" r:id="rId76"/>
    <p:sldId id="434" r:id="rId77"/>
    <p:sldId id="358" r:id="rId78"/>
    <p:sldId id="359" r:id="rId79"/>
    <p:sldId id="340" r:id="rId80"/>
    <p:sldId id="297" r:id="rId81"/>
    <p:sldId id="298" r:id="rId82"/>
    <p:sldId id="374" r:id="rId83"/>
    <p:sldId id="390" r:id="rId84"/>
    <p:sldId id="299" r:id="rId85"/>
    <p:sldId id="406" r:id="rId86"/>
    <p:sldId id="407" r:id="rId87"/>
    <p:sldId id="408" r:id="rId88"/>
    <p:sldId id="409" r:id="rId89"/>
    <p:sldId id="410" r:id="rId90"/>
    <p:sldId id="411" r:id="rId91"/>
    <p:sldId id="412" r:id="rId92"/>
    <p:sldId id="413" r:id="rId93"/>
    <p:sldId id="414" r:id="rId94"/>
    <p:sldId id="415" r:id="rId95"/>
    <p:sldId id="416" r:id="rId96"/>
    <p:sldId id="375" r:id="rId97"/>
    <p:sldId id="377" r:id="rId98"/>
    <p:sldId id="379" r:id="rId99"/>
    <p:sldId id="381" r:id="rId100"/>
    <p:sldId id="417" r:id="rId101"/>
    <p:sldId id="380" r:id="rId102"/>
    <p:sldId id="378" r:id="rId103"/>
    <p:sldId id="383" r:id="rId104"/>
    <p:sldId id="384" r:id="rId105"/>
    <p:sldId id="386" r:id="rId106"/>
    <p:sldId id="387" r:id="rId107"/>
    <p:sldId id="388" r:id="rId108"/>
    <p:sldId id="385" r:id="rId109"/>
    <p:sldId id="418" r:id="rId110"/>
    <p:sldId id="419" r:id="rId111"/>
    <p:sldId id="302" r:id="rId112"/>
    <p:sldId id="303" r:id="rId113"/>
    <p:sldId id="382" r:id="rId114"/>
  </p:sldIdLst>
  <p:sldSz cx="9144000" cy="6858000" type="screen4x3"/>
  <p:notesSz cx="6858000" cy="9144000"/>
  <p:embeddedFontLst>
    <p:embeddedFont>
      <p:font typeface="Calibri" panose="020F0502020204030204" pitchFamily="34" charset="0"/>
      <p:regular r:id="rId117"/>
      <p:bold r:id="rId118"/>
      <p:italic r:id="rId119"/>
      <p:boldItalic r:id="rId120"/>
    </p:embeddedFont>
    <p:embeddedFont>
      <p:font typeface="Helvetica" panose="020B0604020202020204" pitchFamily="34" charset="0"/>
      <p:regular r:id="rId121"/>
      <p:bold r:id="rId122"/>
      <p:italic r:id="rId123"/>
      <p:boldItalic r:id="rId124"/>
    </p:embeddedFont>
    <p:embeddedFont>
      <p:font typeface="Century Gothic" panose="020B0502020202020204" pitchFamily="34" charset="0"/>
      <p:regular r:id="rId125"/>
      <p:bold r:id="rId126"/>
      <p:italic r:id="rId127"/>
      <p:boldItalic r:id="rId128"/>
    </p:embeddedFont>
    <p:embeddedFont>
      <p:font typeface="Segoe UI" panose="020B0502040204020203" pitchFamily="34" charset="0"/>
      <p:regular r:id="rId129"/>
      <p:bold r:id="rId130"/>
      <p:italic r:id="rId131"/>
      <p:boldItalic r:id="rId132"/>
    </p:embeddedFont>
    <p:embeddedFont>
      <p:font typeface="Times" panose="02020603050405020304" pitchFamily="18" charset="0"/>
      <p:regular r:id="rId133"/>
      <p:bold r:id="rId134"/>
      <p:italic r:id="rId135"/>
      <p:boldItalic r:id="rId136"/>
    </p:embeddedFont>
    <p:embeddedFont>
      <p:font typeface="Perpetua" panose="020B0604020202020204" charset="0"/>
      <p:regular r:id="rId137"/>
      <p:bold r:id="rId138"/>
      <p:italic r:id="rId139"/>
      <p:boldItalic r:id="rId140"/>
    </p:embeddedFont>
    <p:embeddedFont>
      <p:font typeface="Comic Sans MS" panose="030F0702030302020204" pitchFamily="66" charset="0"/>
      <p:regular r:id="rId141"/>
      <p:bold r:id="rId142"/>
      <p:italic r:id="rId143"/>
      <p:boldItalic r:id="rId144"/>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603" autoAdjust="0"/>
    <p:restoredTop sz="94434" autoAdjust="0"/>
  </p:normalViewPr>
  <p:slideViewPr>
    <p:cSldViewPr>
      <p:cViewPr varScale="1">
        <p:scale>
          <a:sx n="86" d="100"/>
          <a:sy n="86" d="100"/>
        </p:scale>
        <p:origin x="984" y="60"/>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120" d="100"/>
        <a:sy n="120" d="100"/>
      </p:scale>
      <p:origin x="0" y="-27246"/>
    </p:cViewPr>
  </p:sorterViewPr>
  <p:notesViewPr>
    <p:cSldViewPr>
      <p:cViewPr varScale="1">
        <p:scale>
          <a:sx n="101" d="100"/>
          <a:sy n="101" d="100"/>
        </p:scale>
        <p:origin x="-35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1.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7.fntdata"/><Relationship Id="rId138" Type="http://schemas.openxmlformats.org/officeDocument/2006/relationships/font" Target="fonts/font22.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7.fntdata"/><Relationship Id="rId128" Type="http://schemas.openxmlformats.org/officeDocument/2006/relationships/font" Target="fonts/font12.fntdata"/><Relationship Id="rId144" Type="http://schemas.openxmlformats.org/officeDocument/2006/relationships/font" Target="fonts/font28.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font" Target="fonts/font2.fntdata"/><Relationship Id="rId134" Type="http://schemas.openxmlformats.org/officeDocument/2006/relationships/font" Target="fonts/font18.fntdata"/><Relationship Id="rId139" Type="http://schemas.openxmlformats.org/officeDocument/2006/relationships/font" Target="fonts/font23.fntdata"/><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handoutMaster" Target="handoutMasters/handoutMaster1.xml"/><Relationship Id="rId124" Type="http://schemas.openxmlformats.org/officeDocument/2006/relationships/font" Target="fonts/font8.fntdata"/><Relationship Id="rId129" Type="http://schemas.openxmlformats.org/officeDocument/2006/relationships/font" Target="fonts/font13.fntdata"/><Relationship Id="rId137"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16.fntdata"/><Relationship Id="rId140" Type="http://schemas.openxmlformats.org/officeDocument/2006/relationships/font" Target="fonts/font24.fntdata"/><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font" Target="fonts/font3.fntdata"/><Relationship Id="rId12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6.fntdata"/><Relationship Id="rId130" Type="http://schemas.openxmlformats.org/officeDocument/2006/relationships/font" Target="fonts/font14.fntdata"/><Relationship Id="rId135" Type="http://schemas.openxmlformats.org/officeDocument/2006/relationships/font" Target="fonts/font19.fntdata"/><Relationship Id="rId143" Type="http://schemas.openxmlformats.org/officeDocument/2006/relationships/font" Target="fonts/font27.fntdata"/><Relationship Id="rId14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4.fntdata"/><Relationship Id="rId125" Type="http://schemas.openxmlformats.org/officeDocument/2006/relationships/font" Target="fonts/font9.fntdata"/><Relationship Id="rId141" Type="http://schemas.openxmlformats.org/officeDocument/2006/relationships/font" Target="fonts/font25.fntdata"/><Relationship Id="rId14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notesMaster" Target="notesMasters/notesMaster1.xml"/><Relationship Id="rId131" Type="http://schemas.openxmlformats.org/officeDocument/2006/relationships/font" Target="fonts/font15.fntdata"/><Relationship Id="rId136" Type="http://schemas.openxmlformats.org/officeDocument/2006/relationships/font" Target="fonts/font20.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10.fntdata"/><Relationship Id="rId14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5.fntdata"/><Relationship Id="rId142" Type="http://schemas.openxmlformats.org/officeDocument/2006/relationships/font" Target="fonts/font26.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544A697-5FFB-470E-9182-9F1B84A7DBE5}" type="datetimeFigureOut">
              <a:rPr lang="en-US"/>
              <a:pPr>
                <a:defRPr/>
              </a:pPr>
              <a:t>7/15/2018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F0415B0-94A9-4D4E-BBDA-4DC7F07BA2D7}" type="slidenum">
              <a:rPr lang="en-US"/>
              <a:pPr>
                <a:defRPr/>
              </a:pPr>
              <a:t>‹#›</a:t>
            </a:fld>
            <a:endParaRPr lang="en-US"/>
          </a:p>
        </p:txBody>
      </p:sp>
    </p:spTree>
    <p:extLst>
      <p:ext uri="{BB962C8B-B14F-4D97-AF65-F5344CB8AC3E}">
        <p14:creationId xmlns:p14="http://schemas.microsoft.com/office/powerpoint/2010/main" val="4031777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4941B76-A179-4B78-9F3C-CAF54FB327B1}" type="datetimeFigureOut">
              <a:rPr lang="en-US"/>
              <a:pPr>
                <a:defRPr/>
              </a:pPr>
              <a:t>7/15/2018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38A4CE2-B6AF-4724-8A82-F595093EF0DA}" type="slidenum">
              <a:rPr lang="en-US"/>
              <a:pPr>
                <a:defRPr/>
              </a:pPr>
              <a:t>‹#›</a:t>
            </a:fld>
            <a:endParaRPr lang="en-US"/>
          </a:p>
        </p:txBody>
      </p:sp>
    </p:spTree>
    <p:extLst>
      <p:ext uri="{BB962C8B-B14F-4D97-AF65-F5344CB8AC3E}">
        <p14:creationId xmlns:p14="http://schemas.microsoft.com/office/powerpoint/2010/main" val="256351242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body" idx="1"/>
          </p:nvPr>
        </p:nvSpPr>
        <p:spPr bwMode="auto">
          <a:xfrm>
            <a:off x="914400" y="4343400"/>
            <a:ext cx="5029200" cy="4114800"/>
          </a:xfrm>
          <a:noFill/>
        </p:spPr>
        <p:txBody>
          <a:bodyPr wrap="square" lIns="90487" tIns="44450" rIns="90487" bIns="44450" numCol="1" anchor="t" anchorCtr="0" compatLnSpc="1">
            <a:prstTxWarp prst="textNoShape">
              <a:avLst/>
            </a:prstTxWarp>
          </a:bodyPr>
          <a:lstStyle/>
          <a:p>
            <a:endParaRPr lang="en-US" smtClean="0"/>
          </a:p>
        </p:txBody>
      </p:sp>
      <p:sp>
        <p:nvSpPr>
          <p:cNvPr id="162819" name="Rectangle 3"/>
          <p:cNvSpPr>
            <a:spLocks noGrp="1" noRot="1" noChangeAspect="1" noChangeArrowheads="1" noTextEdit="1"/>
          </p:cNvSpPr>
          <p:nvPr>
            <p:ph type="sldImg"/>
          </p:nvPr>
        </p:nvSpPr>
        <p:spPr bwMode="auto">
          <a:xfrm>
            <a:off x="1292225" y="796925"/>
            <a:ext cx="4273550" cy="3205163"/>
          </a:xfrm>
          <a:noFill/>
          <a:ln cap="flat">
            <a:solidFill>
              <a:schemeClr val="tx1"/>
            </a:solidFill>
            <a:miter lim="800000"/>
            <a:headEnd/>
            <a:tailEnd/>
          </a:ln>
        </p:spPr>
      </p:sp>
    </p:spTree>
    <p:extLst>
      <p:ext uri="{BB962C8B-B14F-4D97-AF65-F5344CB8AC3E}">
        <p14:creationId xmlns:p14="http://schemas.microsoft.com/office/powerpoint/2010/main" val="2053171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body" idx="1"/>
          </p:nvPr>
        </p:nvSpPr>
        <p:spPr bwMode="auto">
          <a:xfrm>
            <a:off x="914400" y="4343400"/>
            <a:ext cx="5029200" cy="4114800"/>
          </a:xfrm>
          <a:noFill/>
        </p:spPr>
        <p:txBody>
          <a:bodyPr wrap="square" lIns="90487" tIns="44450" rIns="90487" bIns="44450" numCol="1" anchor="t" anchorCtr="0" compatLnSpc="1">
            <a:prstTxWarp prst="textNoShape">
              <a:avLst/>
            </a:prstTxWarp>
          </a:bodyPr>
          <a:lstStyle/>
          <a:p>
            <a:endParaRPr lang="en-US" smtClean="0"/>
          </a:p>
        </p:txBody>
      </p:sp>
      <p:sp>
        <p:nvSpPr>
          <p:cNvPr id="164867" name="Rectangle 3"/>
          <p:cNvSpPr>
            <a:spLocks noGrp="1" noRot="1" noChangeAspect="1" noChangeArrowheads="1" noTextEdit="1"/>
          </p:cNvSpPr>
          <p:nvPr>
            <p:ph type="sldImg"/>
          </p:nvPr>
        </p:nvSpPr>
        <p:spPr bwMode="auto">
          <a:xfrm>
            <a:off x="1292225" y="796925"/>
            <a:ext cx="4273550" cy="3205163"/>
          </a:xfrm>
          <a:noFill/>
          <a:ln cap="flat">
            <a:solidFill>
              <a:schemeClr val="tx1"/>
            </a:solidFill>
            <a:miter lim="800000"/>
            <a:headEnd/>
            <a:tailEnd/>
          </a:ln>
        </p:spPr>
      </p:sp>
    </p:spTree>
    <p:extLst>
      <p:ext uri="{BB962C8B-B14F-4D97-AF65-F5344CB8AC3E}">
        <p14:creationId xmlns:p14="http://schemas.microsoft.com/office/powerpoint/2010/main" val="4204406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body" idx="1"/>
          </p:nvPr>
        </p:nvSpPr>
        <p:spPr bwMode="auto">
          <a:xfrm>
            <a:off x="914400" y="4343400"/>
            <a:ext cx="5029200" cy="4114800"/>
          </a:xfrm>
          <a:noFill/>
        </p:spPr>
        <p:txBody>
          <a:bodyPr wrap="square" lIns="90487" tIns="44450" rIns="90487" bIns="44450" numCol="1" anchor="t" anchorCtr="0" compatLnSpc="1">
            <a:prstTxWarp prst="textNoShape">
              <a:avLst/>
            </a:prstTxWarp>
          </a:bodyPr>
          <a:lstStyle/>
          <a:p>
            <a:endParaRPr lang="en-US" smtClean="0"/>
          </a:p>
        </p:txBody>
      </p:sp>
      <p:sp>
        <p:nvSpPr>
          <p:cNvPr id="166915" name="Rectangle 3"/>
          <p:cNvSpPr>
            <a:spLocks noGrp="1" noRot="1" noChangeAspect="1" noChangeArrowheads="1" noTextEdit="1"/>
          </p:cNvSpPr>
          <p:nvPr>
            <p:ph type="sldImg"/>
          </p:nvPr>
        </p:nvSpPr>
        <p:spPr bwMode="auto">
          <a:xfrm>
            <a:off x="1292225" y="796925"/>
            <a:ext cx="4273550" cy="3205163"/>
          </a:xfrm>
          <a:noFill/>
          <a:ln cap="flat">
            <a:solidFill>
              <a:schemeClr val="tx1"/>
            </a:solidFill>
            <a:miter lim="800000"/>
            <a:headEnd/>
            <a:tailEnd/>
          </a:ln>
        </p:spPr>
      </p:sp>
    </p:spTree>
    <p:extLst>
      <p:ext uri="{BB962C8B-B14F-4D97-AF65-F5344CB8AC3E}">
        <p14:creationId xmlns:p14="http://schemas.microsoft.com/office/powerpoint/2010/main" val="3430167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body" idx="1"/>
          </p:nvPr>
        </p:nvSpPr>
        <p:spPr bwMode="auto">
          <a:xfrm>
            <a:off x="914400" y="4343400"/>
            <a:ext cx="5029200" cy="4114800"/>
          </a:xfrm>
          <a:noFill/>
        </p:spPr>
        <p:txBody>
          <a:bodyPr wrap="square" lIns="90487" tIns="44450" rIns="90487" bIns="44450" numCol="1" anchor="t" anchorCtr="0" compatLnSpc="1">
            <a:prstTxWarp prst="textNoShape">
              <a:avLst/>
            </a:prstTxWarp>
          </a:bodyPr>
          <a:lstStyle/>
          <a:p>
            <a:endParaRPr lang="en-US" smtClean="0"/>
          </a:p>
        </p:txBody>
      </p:sp>
      <p:sp>
        <p:nvSpPr>
          <p:cNvPr id="168963" name="Rectangle 3"/>
          <p:cNvSpPr>
            <a:spLocks noGrp="1" noRot="1" noChangeAspect="1" noChangeArrowheads="1" noTextEdit="1"/>
          </p:cNvSpPr>
          <p:nvPr>
            <p:ph type="sldImg"/>
          </p:nvPr>
        </p:nvSpPr>
        <p:spPr bwMode="auto">
          <a:xfrm>
            <a:off x="1292225" y="796925"/>
            <a:ext cx="4273550" cy="3205163"/>
          </a:xfrm>
          <a:noFill/>
          <a:ln cap="flat">
            <a:solidFill>
              <a:schemeClr val="tx1"/>
            </a:solidFill>
            <a:miter lim="800000"/>
            <a:headEnd/>
            <a:tailEnd/>
          </a:ln>
        </p:spPr>
      </p:sp>
    </p:spTree>
    <p:extLst>
      <p:ext uri="{BB962C8B-B14F-4D97-AF65-F5344CB8AC3E}">
        <p14:creationId xmlns:p14="http://schemas.microsoft.com/office/powerpoint/2010/main" val="2744189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back_ground_element.pn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8" descr="upper_swoosh_graphic_element.pn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6" name="Picture 6" descr="lower_swoosh_graphic_element.png"/>
          <p:cNvPicPr>
            <a:picLocks noChangeAspect="1"/>
          </p:cNvPicPr>
          <p:nvPr userDrawn="1"/>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7" name="Picture 9" descr="atom_element_large.png"/>
          <p:cNvPicPr>
            <a:picLocks noChangeAspect="1"/>
          </p:cNvPicPr>
          <p:nvPr userDrawn="1"/>
        </p:nvPicPr>
        <p:blipFill>
          <a:blip r:embed="rId5"/>
          <a:srcRect/>
          <a:stretch>
            <a:fillRect/>
          </a:stretch>
        </p:blipFill>
        <p:spPr bwMode="auto">
          <a:xfrm>
            <a:off x="-3733800" y="-152400"/>
            <a:ext cx="9144000" cy="9753600"/>
          </a:xfrm>
          <a:prstGeom prst="rect">
            <a:avLst/>
          </a:prstGeom>
          <a:noFill/>
          <a:ln w="9525">
            <a:noFill/>
            <a:miter lim="800000"/>
            <a:headEnd/>
            <a:tailEnd/>
          </a:ln>
        </p:spPr>
      </p:pic>
      <p:sp>
        <p:nvSpPr>
          <p:cNvPr id="2" name="Title 1"/>
          <p:cNvSpPr>
            <a:spLocks noGrp="1"/>
          </p:cNvSpPr>
          <p:nvPr>
            <p:ph type="ctrTitle"/>
          </p:nvPr>
        </p:nvSpPr>
        <p:spPr>
          <a:xfrm>
            <a:off x="3886200" y="1371600"/>
            <a:ext cx="7772400" cy="860425"/>
          </a:xfrm>
        </p:spPr>
        <p:txBody>
          <a:bodyPr anchor="b"/>
          <a:lstStyle>
            <a:lvl1pPr algn="l">
              <a:buFontTx/>
              <a:buNone/>
              <a:defRPr>
                <a:solidFill>
                  <a:schemeClr val="accent6">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04800" y="2090399"/>
            <a:ext cx="7753800" cy="1752600"/>
          </a:xfrm>
          <a:effectLst>
            <a:reflection blurRad="6350" stA="52000" endA="300" endPos="35000" dir="5400000" sy="-100000" algn="bl" rotWithShape="0"/>
          </a:effectLst>
        </p:spPr>
        <p:txBody>
          <a:bodyPr>
            <a:normAutofit/>
          </a:bodyPr>
          <a:lstStyle>
            <a:lvl1pPr marL="0" indent="0" algn="l">
              <a:buNone/>
              <a:defRPr sz="2400">
                <a:solidFill>
                  <a:schemeClr val="accent6">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B3675701-F75D-4194-8F06-98242BAA8568}" type="slidenum">
              <a:rPr lang="en-US"/>
              <a:pPr>
                <a:defRPr/>
              </a:pPr>
              <a:t>‹#›</a:t>
            </a:fld>
            <a:endParaRPr lang="en-US" dirty="0"/>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3836"/>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798637"/>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3"/>
          <p:cNvSpPr>
            <a:spLocks noGrp="1"/>
          </p:cNvSpPr>
          <p:nvPr>
            <p:ph type="title"/>
          </p:nvPr>
        </p:nvSpPr>
        <p:spPr>
          <a:xfrm>
            <a:off x="-76200" y="549600"/>
            <a:ext cx="8229600" cy="639763"/>
          </a:xfrm>
        </p:spPr>
        <p:txBody>
          <a:bodyPr/>
          <a:lstStyle>
            <a:lvl1pPr>
              <a:defRPr>
                <a:solidFill>
                  <a:schemeClr val="accent6">
                    <a:lumMod val="50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130800" y="10668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p>
        </p:txBody>
      </p:sp>
      <p:sp>
        <p:nvSpPr>
          <p:cNvPr id="7" name="Slide Number Placeholder 5"/>
          <p:cNvSpPr>
            <a:spLocks noGrp="1"/>
          </p:cNvSpPr>
          <p:nvPr>
            <p:ph type="sldNum" sz="quarter" idx="15"/>
          </p:nvPr>
        </p:nvSpPr>
        <p:spPr/>
        <p:txBody>
          <a:bodyPr/>
          <a:lstStyle>
            <a:lvl1pPr>
              <a:defRPr/>
            </a:lvl1pPr>
          </a:lstStyle>
          <a:p>
            <a:pPr>
              <a:defRPr/>
            </a:pPr>
            <a:fld id="{AB98AE30-AB08-4CFE-A745-79AD9D881D49}" type="slidenum">
              <a:rPr lang="en-US"/>
              <a:pPr>
                <a:defRPr/>
              </a:pPr>
              <a:t>‹#›</a:t>
            </a:fld>
            <a:endParaRPr lang="en-US" dirty="0"/>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buClr>
                <a:schemeClr val="tx1">
                  <a:lumMod val="95000"/>
                  <a:lumOff val="5000"/>
                </a:schemeClr>
              </a:buClr>
              <a:defRPr sz="3200">
                <a:solidFill>
                  <a:schemeClr val="tx1">
                    <a:lumMod val="95000"/>
                    <a:lumOff val="5000"/>
                  </a:schemeClr>
                </a:solidFill>
              </a:defRPr>
            </a:lvl1pPr>
            <a:lvl2pPr>
              <a:buClr>
                <a:schemeClr val="tx1">
                  <a:lumMod val="95000"/>
                  <a:lumOff val="5000"/>
                </a:schemeClr>
              </a:buClr>
              <a:defRPr sz="2800">
                <a:solidFill>
                  <a:schemeClr val="tx1">
                    <a:lumMod val="95000"/>
                    <a:lumOff val="5000"/>
                  </a:schemeClr>
                </a:solidFill>
              </a:defRPr>
            </a:lvl2pPr>
            <a:lvl3pPr>
              <a:buClr>
                <a:schemeClr val="tx1">
                  <a:lumMod val="95000"/>
                  <a:lumOff val="5000"/>
                </a:schemeClr>
              </a:buClr>
              <a:defRPr sz="2400">
                <a:solidFill>
                  <a:schemeClr val="tx1">
                    <a:lumMod val="95000"/>
                    <a:lumOff val="5000"/>
                  </a:schemeClr>
                </a:solidFill>
              </a:defRPr>
            </a:lvl3pPr>
            <a:lvl4pPr>
              <a:buClr>
                <a:schemeClr val="tx1">
                  <a:lumMod val="95000"/>
                  <a:lumOff val="5000"/>
                </a:schemeClr>
              </a:buClr>
              <a:defRPr sz="2000">
                <a:solidFill>
                  <a:schemeClr val="tx1">
                    <a:lumMod val="95000"/>
                    <a:lumOff val="5000"/>
                  </a:schemeClr>
                </a:solidFill>
              </a:defRPr>
            </a:lvl4pPr>
            <a:lvl5pPr>
              <a:buClr>
                <a:schemeClr val="tx1">
                  <a:lumMod val="95000"/>
                  <a:lumOff val="5000"/>
                </a:schemeClr>
              </a:buClr>
              <a:defRPr sz="2000">
                <a:solidFill>
                  <a:schemeClr val="tx1">
                    <a:lumMod val="95000"/>
                    <a:lumOff val="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3"/>
          <p:cNvSpPr>
            <a:spLocks noGrp="1"/>
          </p:cNvSpPr>
          <p:nvPr>
            <p:ph type="title"/>
          </p:nvPr>
        </p:nvSpPr>
        <p:spPr>
          <a:xfrm>
            <a:off x="0" y="457200"/>
            <a:ext cx="6858000" cy="639763"/>
          </a:xfrm>
        </p:spPr>
        <p:txBody>
          <a:bodyPr/>
          <a:lstStyle>
            <a:lvl1pPr>
              <a:buClr>
                <a:schemeClr val="tx1">
                  <a:lumMod val="95000"/>
                  <a:lumOff val="5000"/>
                </a:schemeClr>
              </a:buClr>
              <a:defRPr sz="2800">
                <a:solidFill>
                  <a:schemeClr val="accent6">
                    <a:lumMod val="50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accent6">
                    <a:lumMod val="75000"/>
                  </a:schemeClr>
                </a:solidFill>
              </a:defRPr>
            </a:lvl1pPr>
          </a:lstStyle>
          <a:p>
            <a:pPr lvl="0"/>
            <a:r>
              <a:rPr lang="en-US" smtClean="0"/>
              <a:t>Click to edit Master text styles</a:t>
            </a:r>
          </a:p>
        </p:txBody>
      </p:sp>
      <p:sp>
        <p:nvSpPr>
          <p:cNvPr id="6" name="Footer Placeholder 4"/>
          <p:cNvSpPr>
            <a:spLocks noGrp="1"/>
          </p:cNvSpPr>
          <p:nvPr>
            <p:ph type="ftr" sz="quarter" idx="14"/>
          </p:nvPr>
        </p:nvSpPr>
        <p:spPr/>
        <p:txBody>
          <a:bodyPr/>
          <a:lstStyle>
            <a:lvl1pPr>
              <a:defRPr/>
            </a:lvl1pPr>
          </a:lstStyle>
          <a:p>
            <a:pPr>
              <a:defRPr/>
            </a:pPr>
            <a:endParaRPr lang="en-US"/>
          </a:p>
        </p:txBody>
      </p:sp>
      <p:sp>
        <p:nvSpPr>
          <p:cNvPr id="7" name="Slide Number Placeholder 5"/>
          <p:cNvSpPr>
            <a:spLocks noGrp="1"/>
          </p:cNvSpPr>
          <p:nvPr>
            <p:ph type="sldNum" sz="quarter" idx="15"/>
          </p:nvPr>
        </p:nvSpPr>
        <p:spPr/>
        <p:txBody>
          <a:bodyPr/>
          <a:lstStyle>
            <a:lvl1pPr>
              <a:defRPr/>
            </a:lvl1pPr>
          </a:lstStyle>
          <a:p>
            <a:pPr>
              <a:defRPr/>
            </a:pPr>
            <a:fld id="{D1459DA1-4C23-4A5D-AE9D-F25694B6D47E}" type="slidenum">
              <a:rPr lang="en-US"/>
              <a:pPr>
                <a:defRPr/>
              </a:pPr>
              <a:t>‹#›</a:t>
            </a:fld>
            <a:endParaRPr lang="en-US" dirty="0"/>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5" name="Picture 6" descr="upper_swoosh_graphic_element_reverse.pn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953000" y="4724400"/>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4953000" y="5029201"/>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7"/>
          <p:cNvSpPr>
            <a:spLocks noGrp="1"/>
          </p:cNvSpPr>
          <p:nvPr>
            <p:ph type="sldNum" sz="quarter" idx="10"/>
          </p:nvPr>
        </p:nvSpPr>
        <p:spPr/>
        <p:txBody>
          <a:bodyPr/>
          <a:lstStyle>
            <a:lvl1pPr>
              <a:defRPr/>
            </a:lvl1pPr>
          </a:lstStyle>
          <a:p>
            <a:pPr>
              <a:defRPr/>
            </a:pPr>
            <a:fld id="{8E161695-0FB5-42AB-9606-AA99B7ACA80F}" type="slidenum">
              <a:rPr lang="en-US"/>
              <a:pPr>
                <a:defRPr/>
              </a:pPr>
              <a:t>‹#›</a:t>
            </a:fld>
            <a:endParaRPr lang="en-US" dirty="0"/>
          </a:p>
        </p:txBody>
      </p:sp>
      <p:sp>
        <p:nvSpPr>
          <p:cNvPr id="7" name="Footer Placeholder 8"/>
          <p:cNvSpPr>
            <a:spLocks noGrp="1"/>
          </p:cNvSpPr>
          <p:nvPr>
            <p:ph type="ftr" sz="quarter" idx="11"/>
          </p:nvPr>
        </p:nvSpPr>
        <p:spPr/>
        <p:txBody>
          <a:bodyPr/>
          <a:lstStyle>
            <a:lvl1pPr>
              <a:defRPr/>
            </a:lvl1pPr>
          </a:lstStyle>
          <a:p>
            <a:pPr>
              <a:defRPr/>
            </a:pPr>
            <a:endParaRPr lang="en-US"/>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5EEE8B85-9A47-4AF5-9139-1E7FA7CCF473}" type="slidenum">
              <a:rPr lang="en-US"/>
              <a:pPr>
                <a:defRPr/>
              </a:pPr>
              <a:t>‹#›</a:t>
            </a:fld>
            <a:endParaRPr lang="en-US"/>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1E31D24B-D394-4DD0-A91B-9374ED6E5333}" type="slidenum">
              <a:rPr lang="en-US" altLang="en-US"/>
              <a:pPr>
                <a:defRPr/>
              </a:pPr>
              <a:t>‹#›</a:t>
            </a:fld>
            <a:endParaRPr lang="en-US" altLang="en-US"/>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8400"/>
            <a:ext cx="2133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lt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9" name="Slide Number Placeholder 8"/>
          <p:cNvSpPr>
            <a:spLocks noGrp="1"/>
          </p:cNvSpPr>
          <p:nvPr>
            <p:ph type="sldNum" sz="quarter" idx="12"/>
          </p:nvPr>
        </p:nvSpPr>
        <p:spPr>
          <a:xfrm>
            <a:off x="6553200" y="6248400"/>
            <a:ext cx="2133600" cy="457200"/>
          </a:xfrm>
        </p:spPr>
        <p:txBody>
          <a:bodyPr/>
          <a:lstStyle>
            <a:lvl1pPr>
              <a:defRPr/>
            </a:lvl1pPr>
          </a:lstStyle>
          <a:p>
            <a:pPr>
              <a:defRPr/>
            </a:pPr>
            <a:fld id="{4B51A7A6-D86B-450E-9E5F-A944ACC958A7}" type="slidenum">
              <a:rPr lang="en-US" altLang="en-US"/>
              <a:pPr>
                <a:defRPr/>
              </a:pPr>
              <a:t>‹#›</a:t>
            </a:fld>
            <a:endParaRPr lang="en-US" altLang="en-US"/>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600200"/>
            <a:ext cx="4038600" cy="4530725"/>
          </a:xfrm>
        </p:spPr>
        <p:txBody>
          <a:bodyPr rtlCol="0">
            <a:normAutofit/>
          </a:bodyPr>
          <a:lstStyle/>
          <a:p>
            <a:pPr lvl="0"/>
            <a:endParaRPr lang="en-US" noProof="0"/>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76D33636-1669-49B9-B76C-6399AC74AD9E}" type="slidenum">
              <a:rPr lang="en-US" altLang="en-US"/>
              <a:pPr>
                <a:defRPr/>
              </a:pPr>
              <a:t>‹#›</a:t>
            </a:fld>
            <a:endParaRPr lang="en-US" altLang="en-US"/>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lt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pPr>
              <a:defRPr/>
            </a:pPr>
            <a:fld id="{618C1176-8570-4713-B8A2-642E4870B10D}" type="slidenum">
              <a:rPr lang="en-US" altLang="en-US"/>
              <a:pPr>
                <a:defRPr/>
              </a:pPr>
              <a:t>‹#›</a:t>
            </a:fld>
            <a:endParaRPr lang="en-US"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22435"/>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152400" y="1096636"/>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Click to edit Master text styles</a:t>
            </a:r>
          </a:p>
        </p:txBody>
      </p:sp>
      <p:sp>
        <p:nvSpPr>
          <p:cNvPr id="16" name="Title 15"/>
          <p:cNvSpPr>
            <a:spLocks noGrp="1"/>
          </p:cNvSpPr>
          <p:nvPr>
            <p:ph type="title"/>
          </p:nvPr>
        </p:nvSpPr>
        <p:spPr>
          <a:xfrm>
            <a:off x="-76200" y="579436"/>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pPr>
              <a:defRPr/>
            </a:pPr>
            <a:fld id="{5F989148-3684-46DC-BA0A-9E5941F57D70}" type="slidenum">
              <a:rPr lang="en-US"/>
              <a:pPr>
                <a:defRPr/>
              </a:pPr>
              <a:t>‹#›</a:t>
            </a:fld>
            <a:endParaRPr lang="en-US" dirty="0"/>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6CE48C65-5D15-45FF-9F5C-68608D424887}" type="slidenum">
              <a:rPr lang="en-US" altLang="en-US"/>
              <a:pPr>
                <a:defRPr/>
              </a:pPr>
              <a:t>‹#›</a:t>
            </a:fld>
            <a:endParaRPr lang="en-US" altLang="en-US"/>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lt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pPr>
              <a:defRPr/>
            </a:pPr>
            <a:fld id="{067D9D70-DA2B-4468-ACD9-106F361C059F}" type="slidenum">
              <a:rPr lang="en-US" altLang="en-US"/>
              <a:pPr>
                <a:defRPr/>
              </a:pPr>
              <a:t>‹#›</a:t>
            </a:fld>
            <a:endParaRPr lang="en-US" altLang="en-US"/>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0"/>
            <a:ext cx="4038600" cy="4530725"/>
          </a:xfrm>
        </p:spPr>
        <p:txBody>
          <a:bodyPr rtlCol="0">
            <a:normAutofit/>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9401D66F-1983-4F30-BF4F-44E94C4206AB}" type="slidenum">
              <a:rPr lang="en-US" altLang="en-US"/>
              <a:pPr>
                <a:defRPr/>
              </a:pPr>
              <a:t>‹#›</a:t>
            </a:fld>
            <a:endParaRPr lang="en-US" altLang="en-US"/>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2BF47B26-1B42-4D13-A429-163E7196716A}" type="slidenum">
              <a:rPr lang="en-US" altLang="en-US"/>
              <a:pPr>
                <a:defRPr/>
              </a:pPr>
              <a:t>‹#›</a:t>
            </a:fld>
            <a:endParaRPr lang="en-US" altLang="en-US"/>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pPr>
              <a:defRPr/>
            </a:pPr>
            <a:fld id="{F1CD484B-3524-4B9A-8CA0-702368200BC6}" type="slidenum">
              <a:rPr lang="en-US" altLang="en-US"/>
              <a:pPr>
                <a:defRPr/>
              </a:pPr>
              <a:t>‹#›</a:t>
            </a:fld>
            <a:endParaRPr lang="en-US" altLang="en-US"/>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8400"/>
            <a:ext cx="2133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7C33C683-7E5C-4E65-A534-10FC7EB40553}" type="slidenum">
              <a:rPr lang="en-US" altLang="en-US"/>
              <a:pPr>
                <a:defRPr/>
              </a:pPr>
              <a:t>‹#›</a:t>
            </a:fld>
            <a:endParaRPr lang="en-US" altLang="en-US"/>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133600" y="274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76200" y="5496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130800" y="10668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
        <p:nvSpPr>
          <p:cNvPr id="12" name="Text Placeholder 8"/>
          <p:cNvSpPr>
            <a:spLocks noGrp="1"/>
          </p:cNvSpPr>
          <p:nvPr>
            <p:ph type="body" sz="quarter" idx="16"/>
          </p:nvPr>
        </p:nvSpPr>
        <p:spPr>
          <a:xfrm>
            <a:off x="2133600" y="1330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2133600" y="2040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2133600" y="3388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2133600" y="4097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2133600" y="4876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0" name="Footer Placeholder 4"/>
          <p:cNvSpPr>
            <a:spLocks noGrp="1"/>
          </p:cNvSpPr>
          <p:nvPr>
            <p:ph type="ftr" sz="quarter" idx="21"/>
          </p:nvPr>
        </p:nvSpPr>
        <p:spPr/>
        <p:txBody>
          <a:bodyPr/>
          <a:lstStyle>
            <a:lvl1pPr>
              <a:defRPr/>
            </a:lvl1pPr>
          </a:lstStyle>
          <a:p>
            <a:pPr>
              <a:defRPr/>
            </a:pPr>
            <a:endParaRPr lang="en-US"/>
          </a:p>
        </p:txBody>
      </p:sp>
      <p:sp>
        <p:nvSpPr>
          <p:cNvPr id="11" name="Slide Number Placeholder 5"/>
          <p:cNvSpPr>
            <a:spLocks noGrp="1"/>
          </p:cNvSpPr>
          <p:nvPr>
            <p:ph type="sldNum" sz="quarter" idx="22"/>
          </p:nvPr>
        </p:nvSpPr>
        <p:spPr/>
        <p:txBody>
          <a:bodyPr/>
          <a:lstStyle>
            <a:lvl1pPr>
              <a:defRPr/>
            </a:lvl1pPr>
          </a:lstStyle>
          <a:p>
            <a:pPr>
              <a:defRPr/>
            </a:pPr>
            <a:fld id="{CC681AA6-A21D-46FB-8268-A16364B54877}" type="slidenum">
              <a:rPr lang="en-US"/>
              <a:pPr>
                <a:defRPr/>
              </a:pPr>
              <a:t>‹#›</a:t>
            </a:fld>
            <a:endParaRPr lang="en-US" dirty="0"/>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609600"/>
            <a:ext cx="17907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609600"/>
            <a:ext cx="52197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a:t>Click to edit Master title style</a:t>
            </a:r>
          </a:p>
        </p:txBody>
      </p:sp>
      <p:sp>
        <p:nvSpPr>
          <p:cNvPr id="3" name="Text Placeholder 2"/>
          <p:cNvSpPr>
            <a:spLocks noGrp="1"/>
          </p:cNvSpPr>
          <p:nvPr>
            <p:ph type="body" sz="half" idx="1"/>
          </p:nvPr>
        </p:nvSpPr>
        <p:spPr>
          <a:xfrm>
            <a:off x="990600" y="1981200"/>
            <a:ext cx="3505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981200"/>
            <a:ext cx="3505200" cy="4114800"/>
          </a:xfrm>
        </p:spPr>
        <p:txBody>
          <a:body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62800" cy="1143000"/>
          </a:xfrm>
        </p:spPr>
        <p:txBody>
          <a:bodyPr/>
          <a:lstStyle/>
          <a:p>
            <a:r>
              <a:rPr lang="en-US"/>
              <a:t>Click to edit Master title style</a:t>
            </a:r>
          </a:p>
        </p:txBody>
      </p:sp>
      <p:sp>
        <p:nvSpPr>
          <p:cNvPr id="3" name="Text Placeholder 2"/>
          <p:cNvSpPr>
            <a:spLocks noGrp="1"/>
          </p:cNvSpPr>
          <p:nvPr>
            <p:ph type="body" sz="half" idx="1"/>
          </p:nvPr>
        </p:nvSpPr>
        <p:spPr>
          <a:xfrm>
            <a:off x="990600" y="1981200"/>
            <a:ext cx="3505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505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505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E2148D52-F7D9-4831-81DB-B24F6AE1283B}" type="slidenum">
              <a:rPr lang="en-US"/>
              <a:pPr>
                <a:defRPr/>
              </a:pPr>
              <a:t>‹#›</a:t>
            </a:fld>
            <a:endParaRPr lang="en-US" dirty="0"/>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 y="1722436"/>
            <a:ext cx="4038600" cy="4525964"/>
          </a:xfrm>
        </p:spPr>
        <p:txBody>
          <a:bodyPr/>
          <a:lstStyle>
            <a:lvl1pPr>
              <a:buClr>
                <a:schemeClr val="accent6">
                  <a:lumMod val="50000"/>
                </a:schemeClr>
              </a:buClr>
              <a:defRPr sz="2400"/>
            </a:lvl1pPr>
            <a:lvl2pPr>
              <a:buClr>
                <a:schemeClr val="accent6">
                  <a:lumMod val="50000"/>
                </a:schemeClr>
              </a:buClr>
              <a:defRPr sz="2000"/>
            </a:lvl2pPr>
            <a:lvl3pPr>
              <a:buClr>
                <a:schemeClr val="accent6">
                  <a:lumMod val="50000"/>
                </a:schemeClr>
              </a:buClr>
              <a:defRPr sz="2000"/>
            </a:lvl3pPr>
            <a:lvl4pPr>
              <a:buClr>
                <a:schemeClr val="accent6">
                  <a:lumMod val="50000"/>
                </a:schemeClr>
              </a:buClr>
              <a:defRPr sz="1800"/>
            </a:lvl4pPr>
            <a:lvl5pPr>
              <a:buClr>
                <a:schemeClr val="accent6">
                  <a:lumMod val="50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67200" y="1722436"/>
            <a:ext cx="4038600" cy="4525964"/>
          </a:xfrm>
        </p:spPr>
        <p:txBody>
          <a:bodyPr/>
          <a:lstStyle>
            <a:lvl1pPr>
              <a:buClr>
                <a:schemeClr val="accent6">
                  <a:lumMod val="50000"/>
                </a:schemeClr>
              </a:buClr>
              <a:defRPr sz="2400"/>
            </a:lvl1pPr>
            <a:lvl2pPr>
              <a:buClr>
                <a:schemeClr val="accent6">
                  <a:lumMod val="50000"/>
                </a:schemeClr>
              </a:buClr>
              <a:defRPr sz="2000"/>
            </a:lvl2pPr>
            <a:lvl3pPr>
              <a:buClr>
                <a:schemeClr val="accent6">
                  <a:lumMod val="50000"/>
                </a:schemeClr>
              </a:buClr>
              <a:defRPr sz="2000"/>
            </a:lvl3pPr>
            <a:lvl4pPr>
              <a:buClr>
                <a:schemeClr val="accent6">
                  <a:lumMod val="50000"/>
                </a:schemeClr>
              </a:buClr>
              <a:defRPr sz="1800"/>
            </a:lvl4pPr>
            <a:lvl5pPr>
              <a:buClr>
                <a:schemeClr val="accent6">
                  <a:lumMod val="50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1"/>
          <p:cNvSpPr>
            <a:spLocks noGrp="1"/>
          </p:cNvSpPr>
          <p:nvPr>
            <p:ph type="title"/>
          </p:nvPr>
        </p:nvSpPr>
        <p:spPr>
          <a:xfrm>
            <a:off x="-76200" y="579435"/>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130800" y="1096635"/>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
        <p:nvSpPr>
          <p:cNvPr id="6" name="Slide Number Placeholder 8"/>
          <p:cNvSpPr>
            <a:spLocks noGrp="1"/>
          </p:cNvSpPr>
          <p:nvPr>
            <p:ph type="sldNum" sz="quarter" idx="14"/>
          </p:nvPr>
        </p:nvSpPr>
        <p:spPr>
          <a:xfrm>
            <a:off x="457200" y="6637338"/>
            <a:ext cx="2133600" cy="365125"/>
          </a:xfrm>
        </p:spPr>
        <p:txBody>
          <a:bodyPr/>
          <a:lstStyle>
            <a:lvl1pPr>
              <a:defRPr/>
            </a:lvl1pPr>
          </a:lstStyle>
          <a:p>
            <a:pPr>
              <a:defRPr/>
            </a:pPr>
            <a:fld id="{21216EAE-D112-4592-B135-FD0435E01754}" type="slidenum">
              <a:rPr lang="en-US"/>
              <a:pPr>
                <a:defRPr/>
              </a:pPr>
              <a:t>‹#›</a:t>
            </a:fld>
            <a:endParaRPr lang="en-US" dirty="0"/>
          </a:p>
        </p:txBody>
      </p:sp>
      <p:sp>
        <p:nvSpPr>
          <p:cNvPr id="7" name="Footer Placeholder 9"/>
          <p:cNvSpPr>
            <a:spLocks noGrp="1"/>
          </p:cNvSpPr>
          <p:nvPr>
            <p:ph type="ftr" sz="quarter" idx="15"/>
          </p:nvPr>
        </p:nvSpPr>
        <p:spPr/>
        <p:txBody>
          <a:bodyPr/>
          <a:lstStyle>
            <a:lvl1pPr>
              <a:defRPr/>
            </a:lvl1pPr>
          </a:lstStyle>
          <a:p>
            <a:pPr>
              <a:defRPr/>
            </a:pPr>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905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905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505199"/>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505199"/>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76200" y="5496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130800" y="1066800"/>
            <a:ext cx="8251200" cy="457200"/>
          </a:xfrm>
        </p:spPr>
        <p:txBody>
          <a:bodyPr>
            <a:normAutofit/>
          </a:bodyPr>
          <a:lstStyle>
            <a:lvl1pPr>
              <a:buFontTx/>
              <a:buNone/>
              <a:defRPr sz="2400"/>
            </a:lvl1pPr>
          </a:lstStyle>
          <a:p>
            <a:pPr lvl="0"/>
            <a:r>
              <a:rPr lang="en-US" smtClean="0"/>
              <a:t>Click to edit Master text styles</a:t>
            </a:r>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13" name="Slide Number Placeholder 5"/>
          <p:cNvSpPr>
            <a:spLocks noGrp="1"/>
          </p:cNvSpPr>
          <p:nvPr>
            <p:ph type="sldNum" sz="quarter" idx="17"/>
          </p:nvPr>
        </p:nvSpPr>
        <p:spPr/>
        <p:txBody>
          <a:bodyPr/>
          <a:lstStyle>
            <a:lvl1pPr>
              <a:defRPr/>
            </a:lvl1pPr>
          </a:lstStyle>
          <a:p>
            <a:pPr>
              <a:defRPr/>
            </a:pPr>
            <a:fld id="{27C292A0-8628-4FFC-8CDD-12ADE39D3865}" type="slidenum">
              <a:rPr lang="en-US"/>
              <a:pPr>
                <a:defRPr/>
              </a:pPr>
              <a:t>‹#›</a:t>
            </a:fld>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76200" y="549600"/>
            <a:ext cx="8229600" cy="639763"/>
          </a:xfrm>
        </p:spPr>
        <p:txBody>
          <a:bodyPr/>
          <a:lstStyle/>
          <a:p>
            <a:r>
              <a:rPr lang="en-US" smtClean="0"/>
              <a:t>Click to edit Master title style</a:t>
            </a:r>
            <a:endParaRPr lang="en-US" dirty="0"/>
          </a:p>
        </p:txBody>
      </p:sp>
      <p:sp>
        <p:nvSpPr>
          <p:cNvPr id="20" name="Text Placeholder 10"/>
          <p:cNvSpPr>
            <a:spLocks noGrp="1"/>
          </p:cNvSpPr>
          <p:nvPr>
            <p:ph type="body" sz="quarter" idx="13"/>
          </p:nvPr>
        </p:nvSpPr>
        <p:spPr>
          <a:xfrm>
            <a:off x="130800" y="10668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
        <p:nvSpPr>
          <p:cNvPr id="12" name="Footer Placeholder 4"/>
          <p:cNvSpPr>
            <a:spLocks noGrp="1"/>
          </p:cNvSpPr>
          <p:nvPr>
            <p:ph type="ftr" sz="quarter" idx="18"/>
          </p:nvPr>
        </p:nvSpPr>
        <p:spPr/>
        <p:txBody>
          <a:bodyPr/>
          <a:lstStyle>
            <a:lvl1pPr>
              <a:defRPr/>
            </a:lvl1pPr>
          </a:lstStyle>
          <a:p>
            <a:pPr>
              <a:defRPr/>
            </a:pPr>
            <a:endParaRPr lang="en-US"/>
          </a:p>
        </p:txBody>
      </p:sp>
      <p:sp>
        <p:nvSpPr>
          <p:cNvPr id="13" name="Slide Number Placeholder 5"/>
          <p:cNvSpPr>
            <a:spLocks noGrp="1"/>
          </p:cNvSpPr>
          <p:nvPr>
            <p:ph type="sldNum" sz="quarter" idx="19"/>
          </p:nvPr>
        </p:nvSpPr>
        <p:spPr/>
        <p:txBody>
          <a:bodyPr/>
          <a:lstStyle>
            <a:lvl1pPr>
              <a:defRPr/>
            </a:lvl1pPr>
          </a:lstStyle>
          <a:p>
            <a:pPr>
              <a:defRPr/>
            </a:pPr>
            <a:fld id="{B85582EA-9F56-4794-8B06-F93B2487CC12}" type="slidenum">
              <a:rPr lang="en-US"/>
              <a:pPr>
                <a:defRPr/>
              </a:pPr>
              <a:t>‹#›</a:t>
            </a:fld>
            <a:endParaRPr lang="en-US" dirty="0"/>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2560637"/>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tx1">
                    <a:lumMod val="95000"/>
                    <a:lumOff val="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2865437"/>
            <a:ext cx="4040188" cy="4068763"/>
          </a:xfrm>
        </p:spPr>
        <p:txBody>
          <a:bodyPr/>
          <a:lstStyle>
            <a:lvl1pPr>
              <a:lnSpc>
                <a:spcPct val="100000"/>
              </a:lnSpc>
              <a:buClr>
                <a:schemeClr val="accent6">
                  <a:lumMod val="50000"/>
                </a:schemeClr>
              </a:buClr>
              <a:defRPr sz="2000">
                <a:solidFill>
                  <a:schemeClr val="accent6">
                    <a:lumMod val="75000"/>
                  </a:schemeClr>
                </a:solidFill>
              </a:defRPr>
            </a:lvl1pPr>
            <a:lvl2pPr>
              <a:lnSpc>
                <a:spcPct val="100000"/>
              </a:lnSpc>
              <a:buClr>
                <a:schemeClr val="accent6">
                  <a:lumMod val="50000"/>
                </a:schemeClr>
              </a:buClr>
              <a:defRPr sz="2000">
                <a:solidFill>
                  <a:schemeClr val="accent6">
                    <a:lumMod val="75000"/>
                  </a:schemeClr>
                </a:solidFill>
              </a:defRPr>
            </a:lvl2pPr>
            <a:lvl3pPr>
              <a:lnSpc>
                <a:spcPct val="100000"/>
              </a:lnSpc>
              <a:buClr>
                <a:schemeClr val="accent6">
                  <a:lumMod val="50000"/>
                </a:schemeClr>
              </a:buClr>
              <a:defRPr sz="1800">
                <a:solidFill>
                  <a:schemeClr val="accent6">
                    <a:lumMod val="75000"/>
                  </a:schemeClr>
                </a:solidFill>
              </a:defRPr>
            </a:lvl3pPr>
            <a:lvl4pPr>
              <a:lnSpc>
                <a:spcPct val="100000"/>
              </a:lnSpc>
              <a:buClr>
                <a:schemeClr val="accent6">
                  <a:lumMod val="50000"/>
                </a:schemeClr>
              </a:buClr>
              <a:defRPr sz="1600">
                <a:solidFill>
                  <a:schemeClr val="accent6">
                    <a:lumMod val="75000"/>
                  </a:schemeClr>
                </a:solidFill>
              </a:defRPr>
            </a:lvl4pPr>
            <a:lvl5pPr>
              <a:lnSpc>
                <a:spcPct val="100000"/>
              </a:lnSpc>
              <a:buClr>
                <a:schemeClr val="accent6">
                  <a:lumMod val="50000"/>
                </a:schemeClr>
              </a:buClr>
              <a:defRPr sz="1600">
                <a:solidFill>
                  <a:schemeClr val="accent6">
                    <a:lumMod val="7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491039" y="2865437"/>
            <a:ext cx="4041775" cy="4068763"/>
          </a:xfrm>
        </p:spPr>
        <p:txBody>
          <a:bodyPr/>
          <a:lstStyle>
            <a:lvl1pPr>
              <a:buClr>
                <a:schemeClr val="accent6">
                  <a:lumMod val="50000"/>
                </a:schemeClr>
              </a:buClr>
              <a:defRPr sz="2000">
                <a:solidFill>
                  <a:schemeClr val="accent6">
                    <a:lumMod val="75000"/>
                  </a:schemeClr>
                </a:solidFill>
              </a:defRPr>
            </a:lvl1pPr>
            <a:lvl2pPr>
              <a:buClr>
                <a:schemeClr val="accent6">
                  <a:lumMod val="50000"/>
                </a:schemeClr>
              </a:buClr>
              <a:defRPr sz="2000">
                <a:solidFill>
                  <a:schemeClr val="accent6">
                    <a:lumMod val="75000"/>
                  </a:schemeClr>
                </a:solidFill>
              </a:defRPr>
            </a:lvl2pPr>
            <a:lvl3pPr>
              <a:buClr>
                <a:schemeClr val="accent6">
                  <a:lumMod val="50000"/>
                </a:schemeClr>
              </a:buClr>
              <a:defRPr sz="1800">
                <a:solidFill>
                  <a:schemeClr val="accent6">
                    <a:lumMod val="75000"/>
                  </a:schemeClr>
                </a:solidFill>
              </a:defRPr>
            </a:lvl3pPr>
            <a:lvl4pPr>
              <a:buClr>
                <a:schemeClr val="accent6">
                  <a:lumMod val="50000"/>
                </a:schemeClr>
              </a:buClr>
              <a:defRPr sz="1600">
                <a:solidFill>
                  <a:schemeClr val="accent6">
                    <a:lumMod val="75000"/>
                  </a:schemeClr>
                </a:solidFill>
              </a:defRPr>
            </a:lvl4pPr>
            <a:lvl5pPr>
              <a:buClr>
                <a:schemeClr val="accent6">
                  <a:lumMod val="50000"/>
                </a:schemeClr>
              </a:buClr>
              <a:defRPr sz="1600">
                <a:solidFill>
                  <a:schemeClr val="accent6">
                    <a:lumMod val="7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494212" y="2560638"/>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tx1">
                    <a:lumMod val="95000"/>
                    <a:lumOff val="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Title 16"/>
          <p:cNvSpPr>
            <a:spLocks noGrp="1"/>
          </p:cNvSpPr>
          <p:nvPr>
            <p:ph type="title"/>
          </p:nvPr>
        </p:nvSpPr>
        <p:spPr>
          <a:xfrm>
            <a:off x="-76200" y="625800"/>
            <a:ext cx="8229600" cy="639763"/>
          </a:xfrm>
        </p:spPr>
        <p:txBody>
          <a:bodyPr/>
          <a:lstStyle>
            <a:lvl1pPr>
              <a:defRPr>
                <a:solidFill>
                  <a:schemeClr val="accent6">
                    <a:lumMod val="50000"/>
                  </a:schemeClr>
                </a:solidFill>
              </a:defRPr>
            </a:lvl1pPr>
          </a:lstStyle>
          <a:p>
            <a:r>
              <a:rPr lang="en-US" smtClean="0"/>
              <a:t>Click to edit Master title style</a:t>
            </a:r>
            <a:endParaRPr lang="en-US" dirty="0"/>
          </a:p>
        </p:txBody>
      </p:sp>
      <p:sp>
        <p:nvSpPr>
          <p:cNvPr id="18" name="Text Placeholder 10"/>
          <p:cNvSpPr>
            <a:spLocks noGrp="1"/>
          </p:cNvSpPr>
          <p:nvPr>
            <p:ph type="body" sz="quarter" idx="13"/>
          </p:nvPr>
        </p:nvSpPr>
        <p:spPr>
          <a:xfrm>
            <a:off x="130800" y="11430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
        <p:nvSpPr>
          <p:cNvPr id="8" name="Footer Placeholder 4"/>
          <p:cNvSpPr>
            <a:spLocks noGrp="1"/>
          </p:cNvSpPr>
          <p:nvPr>
            <p:ph type="ftr" sz="quarter" idx="14"/>
          </p:nvPr>
        </p:nvSpPr>
        <p:spPr/>
        <p:txBody>
          <a:bodyPr/>
          <a:lstStyle>
            <a:lvl1pPr>
              <a:defRPr/>
            </a:lvl1pPr>
          </a:lstStyle>
          <a:p>
            <a:pPr>
              <a:defRPr/>
            </a:pPr>
            <a:endParaRPr lang="en-US"/>
          </a:p>
        </p:txBody>
      </p:sp>
      <p:sp>
        <p:nvSpPr>
          <p:cNvPr id="9" name="Slide Number Placeholder 5"/>
          <p:cNvSpPr>
            <a:spLocks noGrp="1"/>
          </p:cNvSpPr>
          <p:nvPr>
            <p:ph type="sldNum" sz="quarter" idx="15"/>
          </p:nvPr>
        </p:nvSpPr>
        <p:spPr/>
        <p:txBody>
          <a:bodyPr/>
          <a:lstStyle>
            <a:lvl1pPr>
              <a:defRPr/>
            </a:lvl1pPr>
          </a:lstStyle>
          <a:p>
            <a:pPr>
              <a:defRPr/>
            </a:pPr>
            <a:fld id="{31AA4A73-E1A9-457E-9E1B-28DB63BDE9F3}" type="slidenum">
              <a:rPr lang="en-US"/>
              <a:pPr>
                <a:defRPr/>
              </a:pPr>
              <a:t>‹#›</a:t>
            </a:fld>
            <a:endParaRPr lang="en-US" dirty="0"/>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
        <p:nvSpPr>
          <p:cNvPr id="4" name="Footer Placeholder 4"/>
          <p:cNvSpPr>
            <a:spLocks noGrp="1"/>
          </p:cNvSpPr>
          <p:nvPr>
            <p:ph type="ftr" sz="quarter" idx="14"/>
          </p:nvPr>
        </p:nvSpPr>
        <p:spPr/>
        <p:txBody>
          <a:bodyPr/>
          <a:lstStyle>
            <a:lvl1pPr>
              <a:defRPr/>
            </a:lvl1pPr>
          </a:lstStyle>
          <a:p>
            <a:pPr>
              <a:defRPr/>
            </a:pPr>
            <a:endParaRPr lang="en-US"/>
          </a:p>
        </p:txBody>
      </p:sp>
      <p:sp>
        <p:nvSpPr>
          <p:cNvPr id="5" name="Slide Number Placeholder 5"/>
          <p:cNvSpPr>
            <a:spLocks noGrp="1"/>
          </p:cNvSpPr>
          <p:nvPr>
            <p:ph type="sldNum" sz="quarter" idx="15"/>
          </p:nvPr>
        </p:nvSpPr>
        <p:spPr/>
        <p:txBody>
          <a:bodyPr/>
          <a:lstStyle>
            <a:lvl1pPr>
              <a:defRPr/>
            </a:lvl1pPr>
          </a:lstStyle>
          <a:p>
            <a:pPr>
              <a:defRPr/>
            </a:pPr>
            <a:fld id="{5455E55D-877D-44B9-83C0-9DF6ECC1261F}" type="slidenum">
              <a:rPr lang="en-US"/>
              <a:pPr>
                <a:defRPr/>
              </a:pPr>
              <a:t>‹#›</a:t>
            </a:fld>
            <a:endParaRPr lang="en-US"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6" descr="upper_swoosh_graphic_element_reverse.png"/>
          <p:cNvPicPr>
            <a:picLocks noChangeAspect="1"/>
          </p:cNvPicPr>
          <p:nvPr/>
        </p:nvPicPr>
        <p:blipFill>
          <a:blip r:embed="rId27"/>
          <a:srcRect/>
          <a:stretch>
            <a:fillRect/>
          </a:stretch>
        </p:blipFill>
        <p:spPr bwMode="auto">
          <a:xfrm>
            <a:off x="0" y="0"/>
            <a:ext cx="9144000" cy="6858000"/>
          </a:xfrm>
          <a:prstGeom prst="rect">
            <a:avLst/>
          </a:prstGeom>
          <a:noFill/>
          <a:ln w="9525">
            <a:noFill/>
            <a:miter lim="800000"/>
            <a:headEnd/>
            <a:tailEnd/>
          </a:ln>
        </p:spPr>
      </p:pic>
      <p:pic>
        <p:nvPicPr>
          <p:cNvPr id="1027" name="Picture 15" descr="back_ground_element.png"/>
          <p:cNvPicPr>
            <a:picLocks noChangeAspect="1"/>
          </p:cNvPicPr>
          <p:nvPr/>
        </p:nvPicPr>
        <p:blipFill>
          <a:blip r:embed="rId28"/>
          <a:srcRect/>
          <a:stretch>
            <a:fillRect/>
          </a:stretch>
        </p:blipFill>
        <p:spPr bwMode="auto">
          <a:xfrm>
            <a:off x="0" y="0"/>
            <a:ext cx="9144000" cy="6858000"/>
          </a:xfrm>
          <a:prstGeom prst="rect">
            <a:avLst/>
          </a:prstGeom>
          <a:noFill/>
          <a:ln w="9525">
            <a:noFill/>
            <a:miter lim="800000"/>
            <a:headEnd/>
            <a:tailEnd/>
          </a:ln>
        </p:spPr>
      </p:pic>
      <p:sp>
        <p:nvSpPr>
          <p:cNvPr id="1028" name="Title Placeholder 1"/>
          <p:cNvSpPr>
            <a:spLocks noGrp="1"/>
          </p:cNvSpPr>
          <p:nvPr>
            <p:ph type="title"/>
          </p:nvPr>
        </p:nvSpPr>
        <p:spPr bwMode="auto">
          <a:xfrm>
            <a:off x="84138" y="6858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Text Placeholder 2"/>
          <p:cNvSpPr>
            <a:spLocks noGrp="1"/>
          </p:cNvSpPr>
          <p:nvPr>
            <p:ph type="body" idx="1"/>
          </p:nvPr>
        </p:nvSpPr>
        <p:spPr bwMode="auto">
          <a:xfrm>
            <a:off x="76200" y="1341438"/>
            <a:ext cx="8229600" cy="5059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Footer Placeholder 4"/>
          <p:cNvSpPr>
            <a:spLocks noGrp="1"/>
          </p:cNvSpPr>
          <p:nvPr>
            <p:ph type="ftr" sz="quarter" idx="3"/>
          </p:nvPr>
        </p:nvSpPr>
        <p:spPr>
          <a:xfrm>
            <a:off x="6248400" y="6653213"/>
            <a:ext cx="2895600" cy="365125"/>
          </a:xfrm>
          <a:prstGeom prst="rect">
            <a:avLst/>
          </a:prstGeom>
        </p:spPr>
        <p:txBody>
          <a:bodyPr/>
          <a:lstStyle>
            <a:lvl1pPr algn="r" fontAlgn="auto">
              <a:spcBef>
                <a:spcPts val="0"/>
              </a:spcBef>
              <a:spcAft>
                <a:spcPts val="0"/>
              </a:spcAft>
              <a:defRPr sz="900" dirty="0">
                <a:solidFill>
                  <a:schemeClr val="tx2"/>
                </a:solidFill>
                <a:latin typeface="Segoe UI" pitchFamily="34" charset="0"/>
                <a:cs typeface="Segoe UI" pitchFamily="34" charset="0"/>
              </a:defRPr>
            </a:lvl1pPr>
          </a:lstStyle>
          <a:p>
            <a:pPr>
              <a:defRPr/>
            </a:pPr>
            <a:endParaRPr lang="en-US"/>
          </a:p>
        </p:txBody>
      </p:sp>
      <p:sp>
        <p:nvSpPr>
          <p:cNvPr id="11" name="Slide Number Placeholder 5"/>
          <p:cNvSpPr>
            <a:spLocks noGrp="1"/>
          </p:cNvSpPr>
          <p:nvPr>
            <p:ph type="sldNum" sz="quarter" idx="4"/>
          </p:nvPr>
        </p:nvSpPr>
        <p:spPr>
          <a:xfrm>
            <a:off x="76200" y="6637338"/>
            <a:ext cx="2133600" cy="365125"/>
          </a:xfrm>
          <a:prstGeom prst="rect">
            <a:avLst/>
          </a:prstGeom>
        </p:spPr>
        <p:txBody>
          <a:bodyPr/>
          <a:lstStyle>
            <a:lvl1pPr algn="l" fontAlgn="auto">
              <a:spcBef>
                <a:spcPts val="0"/>
              </a:spcBef>
              <a:spcAft>
                <a:spcPts val="0"/>
              </a:spcAft>
              <a:defRPr sz="1200" b="1" smtClean="0">
                <a:solidFill>
                  <a:schemeClr val="tx2"/>
                </a:solidFill>
                <a:latin typeface="Segoe UI" pitchFamily="34" charset="0"/>
                <a:cs typeface="Segoe UI" pitchFamily="34" charset="0"/>
              </a:defRPr>
            </a:lvl1pPr>
          </a:lstStyle>
          <a:p>
            <a:pPr>
              <a:defRPr/>
            </a:pPr>
            <a:fld id="{BF25B93F-7A5E-4E60-8C32-9CBC51339287}" type="slidenum">
              <a:rPr lang="en-US"/>
              <a:pPr>
                <a:defRPr/>
              </a:pPr>
              <a:t>‹#›</a:t>
            </a:fld>
            <a:endParaRPr lang="en-US" dirty="0"/>
          </a:p>
        </p:txBody>
      </p:sp>
      <p:sp>
        <p:nvSpPr>
          <p:cNvPr id="7" name="TextBox 6"/>
          <p:cNvSpPr txBox="1"/>
          <p:nvPr/>
        </p:nvSpPr>
        <p:spPr>
          <a:xfrm>
            <a:off x="5257800" y="2895600"/>
            <a:ext cx="1219200" cy="1066800"/>
          </a:xfrm>
          <a:prstGeom prst="rect">
            <a:avLst/>
          </a:prstGeom>
        </p:spPr>
        <p:txBody>
          <a:bodyPr anchor="ctr">
            <a:normAutofit/>
          </a:bodyPr>
          <a:lstStyle/>
          <a:p>
            <a:endParaRPr lang="en-US" sz="2400">
              <a:latin typeface="Times" charset="0"/>
            </a:endParaRPr>
          </a:p>
        </p:txBody>
      </p:sp>
      <p:sp>
        <p:nvSpPr>
          <p:cNvPr id="8" name="TextBox 7"/>
          <p:cNvSpPr txBox="1"/>
          <p:nvPr/>
        </p:nvSpPr>
        <p:spPr>
          <a:xfrm>
            <a:off x="5410200" y="2667000"/>
            <a:ext cx="1447800" cy="1371600"/>
          </a:xfrm>
          <a:prstGeom prst="rect">
            <a:avLst/>
          </a:prstGeom>
        </p:spPr>
        <p:txBody>
          <a:bodyPr anchor="ctr">
            <a:normAutofit/>
          </a:bodyPr>
          <a:lstStyle/>
          <a:p>
            <a:endParaRPr lang="en-US" sz="2400">
              <a:latin typeface="Times" charset="0"/>
            </a:endParaRPr>
          </a:p>
        </p:txBody>
      </p:sp>
    </p:spTree>
  </p:cSld>
  <p:clrMap bg1="lt1" tx1="dk1" bg2="lt2" tx2="dk2" accent1="accent1" accent2="accent2" accent3="accent3" accent4="accent4" accent5="accent5" accent6="accent6" hlink="hlink" folHlink="folHlink"/>
  <p:sldLayoutIdLst>
    <p:sldLayoutId id="2147483688" r:id="rId1"/>
    <p:sldLayoutId id="2147483665" r:id="rId2"/>
    <p:sldLayoutId id="2147483666" r:id="rId3"/>
    <p:sldLayoutId id="2147483667" r:id="rId4"/>
    <p:sldLayoutId id="2147483689" r:id="rId5"/>
    <p:sldLayoutId id="2147483668" r:id="rId6"/>
    <p:sldLayoutId id="2147483669" r:id="rId7"/>
    <p:sldLayoutId id="2147483670" r:id="rId8"/>
    <p:sldLayoutId id="2147483671" r:id="rId9"/>
    <p:sldLayoutId id="2147483672" r:id="rId10"/>
    <p:sldLayoutId id="2147483673" r:id="rId11"/>
    <p:sldLayoutId id="2147483674"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transition spd="slow">
    <p:fade/>
  </p:transition>
  <p:hf sldNum="0" hdr="0" ftr="0" dt="0"/>
  <p:txStyles>
    <p:titleStyle>
      <a:lvl1pPr algn="l" rtl="0" fontAlgn="base">
        <a:spcBef>
          <a:spcPct val="0"/>
        </a:spcBef>
        <a:spcAft>
          <a:spcPct val="0"/>
        </a:spcAft>
        <a:buClr>
          <a:srgbClr val="45185D"/>
        </a:buClr>
        <a:buFont typeface="Arial" charset="0"/>
        <a:buChar char="•"/>
        <a:defRPr sz="3600" b="1" kern="1200">
          <a:solidFill>
            <a:srgbClr val="45185D"/>
          </a:solidFill>
          <a:latin typeface="+mj-lt"/>
          <a:ea typeface="+mj-ea"/>
          <a:cs typeface="Segoe UI" pitchFamily="34" charset="0"/>
        </a:defRPr>
      </a:lvl1pPr>
      <a:lvl2pPr algn="l" rtl="0" fontAlgn="base">
        <a:spcBef>
          <a:spcPct val="0"/>
        </a:spcBef>
        <a:spcAft>
          <a:spcPct val="0"/>
        </a:spcAft>
        <a:buClr>
          <a:srgbClr val="45185D"/>
        </a:buClr>
        <a:buFont typeface="Arial" charset="0"/>
        <a:buChar char="•"/>
        <a:defRPr sz="3600" b="1">
          <a:solidFill>
            <a:srgbClr val="45185D"/>
          </a:solidFill>
          <a:latin typeface="Century Gothic" pitchFamily="34" charset="0"/>
          <a:cs typeface="Segoe UI" pitchFamily="34" charset="0"/>
        </a:defRPr>
      </a:lvl2pPr>
      <a:lvl3pPr algn="l" rtl="0" fontAlgn="base">
        <a:spcBef>
          <a:spcPct val="0"/>
        </a:spcBef>
        <a:spcAft>
          <a:spcPct val="0"/>
        </a:spcAft>
        <a:buClr>
          <a:srgbClr val="45185D"/>
        </a:buClr>
        <a:buFont typeface="Arial" charset="0"/>
        <a:buChar char="•"/>
        <a:defRPr sz="3600" b="1">
          <a:solidFill>
            <a:srgbClr val="45185D"/>
          </a:solidFill>
          <a:latin typeface="Century Gothic" pitchFamily="34" charset="0"/>
          <a:cs typeface="Segoe UI" pitchFamily="34" charset="0"/>
        </a:defRPr>
      </a:lvl3pPr>
      <a:lvl4pPr algn="l" rtl="0" fontAlgn="base">
        <a:spcBef>
          <a:spcPct val="0"/>
        </a:spcBef>
        <a:spcAft>
          <a:spcPct val="0"/>
        </a:spcAft>
        <a:buClr>
          <a:srgbClr val="45185D"/>
        </a:buClr>
        <a:buFont typeface="Arial" charset="0"/>
        <a:buChar char="•"/>
        <a:defRPr sz="3600" b="1">
          <a:solidFill>
            <a:srgbClr val="45185D"/>
          </a:solidFill>
          <a:latin typeface="Century Gothic" pitchFamily="34" charset="0"/>
          <a:cs typeface="Segoe UI" pitchFamily="34" charset="0"/>
        </a:defRPr>
      </a:lvl4pPr>
      <a:lvl5pPr algn="l" rtl="0" fontAlgn="base">
        <a:spcBef>
          <a:spcPct val="0"/>
        </a:spcBef>
        <a:spcAft>
          <a:spcPct val="0"/>
        </a:spcAft>
        <a:buClr>
          <a:srgbClr val="45185D"/>
        </a:buClr>
        <a:buFont typeface="Arial" charset="0"/>
        <a:buChar char="•"/>
        <a:defRPr sz="3600" b="1">
          <a:solidFill>
            <a:srgbClr val="45185D"/>
          </a:solidFill>
          <a:latin typeface="Century Gothic" pitchFamily="34" charset="0"/>
          <a:cs typeface="Segoe UI" pitchFamily="34" charset="0"/>
        </a:defRPr>
      </a:lvl5pPr>
      <a:lvl6pPr marL="457200" algn="l" rtl="0" fontAlgn="base">
        <a:spcBef>
          <a:spcPct val="0"/>
        </a:spcBef>
        <a:spcAft>
          <a:spcPct val="0"/>
        </a:spcAft>
        <a:buClr>
          <a:srgbClr val="45185D"/>
        </a:buClr>
        <a:buFont typeface="Arial" charset="0"/>
        <a:buChar char="•"/>
        <a:defRPr sz="3600" b="1">
          <a:solidFill>
            <a:srgbClr val="45185D"/>
          </a:solidFill>
          <a:latin typeface="Century Gothic" pitchFamily="34" charset="0"/>
          <a:cs typeface="Segoe UI" pitchFamily="34" charset="0"/>
        </a:defRPr>
      </a:lvl6pPr>
      <a:lvl7pPr marL="914400" algn="l" rtl="0" fontAlgn="base">
        <a:spcBef>
          <a:spcPct val="0"/>
        </a:spcBef>
        <a:spcAft>
          <a:spcPct val="0"/>
        </a:spcAft>
        <a:buClr>
          <a:srgbClr val="45185D"/>
        </a:buClr>
        <a:buFont typeface="Arial" charset="0"/>
        <a:buChar char="•"/>
        <a:defRPr sz="3600" b="1">
          <a:solidFill>
            <a:srgbClr val="45185D"/>
          </a:solidFill>
          <a:latin typeface="Century Gothic" pitchFamily="34" charset="0"/>
          <a:cs typeface="Segoe UI" pitchFamily="34" charset="0"/>
        </a:defRPr>
      </a:lvl7pPr>
      <a:lvl8pPr marL="1371600" algn="l" rtl="0" fontAlgn="base">
        <a:spcBef>
          <a:spcPct val="0"/>
        </a:spcBef>
        <a:spcAft>
          <a:spcPct val="0"/>
        </a:spcAft>
        <a:buClr>
          <a:srgbClr val="45185D"/>
        </a:buClr>
        <a:buFont typeface="Arial" charset="0"/>
        <a:buChar char="•"/>
        <a:defRPr sz="3600" b="1">
          <a:solidFill>
            <a:srgbClr val="45185D"/>
          </a:solidFill>
          <a:latin typeface="Century Gothic" pitchFamily="34" charset="0"/>
          <a:cs typeface="Segoe UI" pitchFamily="34" charset="0"/>
        </a:defRPr>
      </a:lvl8pPr>
      <a:lvl9pPr marL="1828800" algn="l" rtl="0" fontAlgn="base">
        <a:spcBef>
          <a:spcPct val="0"/>
        </a:spcBef>
        <a:spcAft>
          <a:spcPct val="0"/>
        </a:spcAft>
        <a:buClr>
          <a:srgbClr val="45185D"/>
        </a:buClr>
        <a:buFont typeface="Arial" charset="0"/>
        <a:buChar char="•"/>
        <a:defRPr sz="3600" b="1">
          <a:solidFill>
            <a:srgbClr val="45185D"/>
          </a:solidFill>
          <a:latin typeface="Century Gothic" pitchFamily="34" charset="0"/>
          <a:cs typeface="Segoe UI" pitchFamily="34" charset="0"/>
        </a:defRPr>
      </a:lvl9pPr>
    </p:titleStyle>
    <p:bodyStyle>
      <a:lvl1pPr marL="173038" indent="-173038" algn="l" rtl="0" fontAlgn="base">
        <a:spcBef>
          <a:spcPct val="20000"/>
        </a:spcBef>
        <a:spcAft>
          <a:spcPct val="0"/>
        </a:spcAft>
        <a:buClr>
          <a:srgbClr val="45185D"/>
        </a:buClr>
        <a:buSzPct val="70000"/>
        <a:buFont typeface="Arial" charset="0"/>
        <a:buChar char="•"/>
        <a:defRPr sz="3200" kern="1200">
          <a:solidFill>
            <a:srgbClr val="67258C"/>
          </a:solidFill>
          <a:latin typeface="+mn-lt"/>
          <a:ea typeface="+mn-ea"/>
          <a:cs typeface="Segoe UI" pitchFamily="34" charset="0"/>
        </a:defRPr>
      </a:lvl1pPr>
      <a:lvl2pPr marL="627063" indent="-169863" algn="l" rtl="0" fontAlgn="base">
        <a:spcBef>
          <a:spcPct val="20000"/>
        </a:spcBef>
        <a:spcAft>
          <a:spcPct val="0"/>
        </a:spcAft>
        <a:buClr>
          <a:srgbClr val="45185D"/>
        </a:buClr>
        <a:buSzPct val="70000"/>
        <a:buFont typeface="Arial" charset="0"/>
        <a:buChar char="•"/>
        <a:defRPr sz="2800" kern="1200">
          <a:solidFill>
            <a:srgbClr val="67258C"/>
          </a:solidFill>
          <a:latin typeface="+mn-lt"/>
          <a:ea typeface="+mn-ea"/>
          <a:cs typeface="Segoe UI" pitchFamily="34" charset="0"/>
        </a:defRPr>
      </a:lvl2pPr>
      <a:lvl3pPr marL="1030288" indent="-115888" algn="l" rtl="0" fontAlgn="base">
        <a:spcBef>
          <a:spcPct val="20000"/>
        </a:spcBef>
        <a:spcAft>
          <a:spcPct val="0"/>
        </a:spcAft>
        <a:buClr>
          <a:srgbClr val="45185D"/>
        </a:buClr>
        <a:buSzPct val="70000"/>
        <a:buFont typeface="Arial" charset="0"/>
        <a:buChar char="•"/>
        <a:defRPr sz="2400" kern="1200">
          <a:solidFill>
            <a:srgbClr val="67258C"/>
          </a:solidFill>
          <a:latin typeface="+mn-lt"/>
          <a:ea typeface="+mn-ea"/>
          <a:cs typeface="Segoe UI" pitchFamily="34" charset="0"/>
        </a:defRPr>
      </a:lvl3pPr>
      <a:lvl4pPr marL="1482725" indent="-111125" algn="l" rtl="0" fontAlgn="base">
        <a:spcBef>
          <a:spcPct val="20000"/>
        </a:spcBef>
        <a:spcAft>
          <a:spcPct val="0"/>
        </a:spcAft>
        <a:buClr>
          <a:srgbClr val="45185D"/>
        </a:buClr>
        <a:buSzPct val="70000"/>
        <a:buFont typeface="Arial" charset="0"/>
        <a:buChar char="•"/>
        <a:defRPr sz="2000" kern="1200">
          <a:solidFill>
            <a:srgbClr val="67258C"/>
          </a:solidFill>
          <a:latin typeface="+mn-lt"/>
          <a:ea typeface="+mn-ea"/>
          <a:cs typeface="Segoe UI" pitchFamily="34" charset="0"/>
        </a:defRPr>
      </a:lvl4pPr>
      <a:lvl5pPr marL="1944688" indent="-115888" algn="l" rtl="0" fontAlgn="base">
        <a:spcBef>
          <a:spcPct val="20000"/>
        </a:spcBef>
        <a:spcAft>
          <a:spcPct val="0"/>
        </a:spcAft>
        <a:buClr>
          <a:srgbClr val="45185D"/>
        </a:buClr>
        <a:buSzPct val="70000"/>
        <a:buFont typeface="Arial" charset="0"/>
        <a:buChar char="•"/>
        <a:defRPr sz="2000" kern="1200">
          <a:solidFill>
            <a:srgbClr val="67258C"/>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18FFD"/>
            </a:gs>
            <a:gs pos="100000">
              <a:srgbClr val="618FFD">
                <a:gamma/>
                <a:tint val="0"/>
                <a:invGamma/>
              </a:srgbClr>
            </a:gs>
          </a:gsLst>
          <a:lin ang="5400000" scaled="1"/>
        </a:gra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990600" y="609600"/>
            <a:ext cx="7162800" cy="1143000"/>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en-US" smtClean="0"/>
              <a:t>Slide Title</a:t>
            </a:r>
          </a:p>
        </p:txBody>
      </p:sp>
      <p:sp>
        <p:nvSpPr>
          <p:cNvPr id="158723" name="Rectangle 3"/>
          <p:cNvSpPr>
            <a:spLocks noGrp="1" noChangeArrowheads="1"/>
          </p:cNvSpPr>
          <p:nvPr>
            <p:ph type="body" idx="1"/>
          </p:nvPr>
        </p:nvSpPr>
        <p:spPr bwMode="auto">
          <a:xfrm>
            <a:off x="990600" y="1981200"/>
            <a:ext cx="71628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8724" name="Rectangle 4"/>
          <p:cNvSpPr>
            <a:spLocks noChangeArrowheads="1"/>
          </p:cNvSpPr>
          <p:nvPr/>
        </p:nvSpPr>
        <p:spPr bwMode="auto">
          <a:xfrm>
            <a:off x="8520113" y="144463"/>
            <a:ext cx="490537" cy="393700"/>
          </a:xfrm>
          <a:prstGeom prst="rect">
            <a:avLst/>
          </a:prstGeom>
          <a:noFill/>
          <a:ln w="50800">
            <a:noFill/>
            <a:miter lim="800000"/>
            <a:headEnd/>
            <a:tailEnd/>
          </a:ln>
          <a:effectLst/>
        </p:spPr>
        <p:txBody>
          <a:bodyPr wrap="none" lIns="90487" tIns="44450" rIns="90487" bIns="44450">
            <a:spAutoFit/>
          </a:bodyPr>
          <a:lstStyle/>
          <a:p>
            <a:pPr eaLnBrk="0" hangingPunct="0"/>
            <a:fld id="{323F0F4D-B8E0-4035-8230-29D8C4B35CA3}" type="slidenum">
              <a:rPr lang="en-US" sz="2000" b="1"/>
              <a:pPr eaLnBrk="0" hangingPunct="0"/>
              <a:t>‹#›</a:t>
            </a:fld>
            <a:endParaRPr lang="en-US" sz="2000" b="1">
              <a:solidFill>
                <a:srgbClr val="FCFEB9"/>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p:random/>
  </p:transition>
  <p:txStyles>
    <p:titleStyle>
      <a:lvl1pPr algn="ctr" rtl="0" fontAlgn="base">
        <a:lnSpc>
          <a:spcPct val="90000"/>
        </a:lnSpc>
        <a:spcBef>
          <a:spcPct val="0"/>
        </a:spcBef>
        <a:spcAft>
          <a:spcPct val="0"/>
        </a:spcAft>
        <a:defRPr sz="3600" b="1">
          <a:solidFill>
            <a:schemeClr val="tx2"/>
          </a:solidFill>
          <a:latin typeface="+mj-lt"/>
          <a:ea typeface="+mj-ea"/>
          <a:cs typeface="+mj-cs"/>
        </a:defRPr>
      </a:lvl1pPr>
      <a:lvl2pPr algn="ctr" rtl="0" fontAlgn="base">
        <a:lnSpc>
          <a:spcPct val="90000"/>
        </a:lnSpc>
        <a:spcBef>
          <a:spcPct val="0"/>
        </a:spcBef>
        <a:spcAft>
          <a:spcPct val="0"/>
        </a:spcAft>
        <a:defRPr sz="3600" b="1">
          <a:solidFill>
            <a:schemeClr val="tx2"/>
          </a:solidFill>
          <a:latin typeface="Arial" charset="0"/>
          <a:cs typeface="Arial" charset="0"/>
        </a:defRPr>
      </a:lvl2pPr>
      <a:lvl3pPr algn="ctr" rtl="0" fontAlgn="base">
        <a:lnSpc>
          <a:spcPct val="90000"/>
        </a:lnSpc>
        <a:spcBef>
          <a:spcPct val="0"/>
        </a:spcBef>
        <a:spcAft>
          <a:spcPct val="0"/>
        </a:spcAft>
        <a:defRPr sz="3600" b="1">
          <a:solidFill>
            <a:schemeClr val="tx2"/>
          </a:solidFill>
          <a:latin typeface="Arial" charset="0"/>
          <a:cs typeface="Arial" charset="0"/>
        </a:defRPr>
      </a:lvl3pPr>
      <a:lvl4pPr algn="ctr" rtl="0" fontAlgn="base">
        <a:lnSpc>
          <a:spcPct val="90000"/>
        </a:lnSpc>
        <a:spcBef>
          <a:spcPct val="0"/>
        </a:spcBef>
        <a:spcAft>
          <a:spcPct val="0"/>
        </a:spcAft>
        <a:defRPr sz="3600" b="1">
          <a:solidFill>
            <a:schemeClr val="tx2"/>
          </a:solidFill>
          <a:latin typeface="Arial" charset="0"/>
          <a:cs typeface="Arial" charset="0"/>
        </a:defRPr>
      </a:lvl4pPr>
      <a:lvl5pPr algn="ctr" rtl="0" fontAlgn="base">
        <a:lnSpc>
          <a:spcPct val="90000"/>
        </a:lnSpc>
        <a:spcBef>
          <a:spcPct val="0"/>
        </a:spcBef>
        <a:spcAft>
          <a:spcPct val="0"/>
        </a:spcAft>
        <a:defRPr sz="3600" b="1">
          <a:solidFill>
            <a:schemeClr val="tx2"/>
          </a:solidFill>
          <a:latin typeface="Arial" charset="0"/>
          <a:cs typeface="Arial" charset="0"/>
        </a:defRPr>
      </a:lvl5pPr>
      <a:lvl6pPr marL="457200" algn="ctr" rtl="0" fontAlgn="base">
        <a:lnSpc>
          <a:spcPct val="90000"/>
        </a:lnSpc>
        <a:spcBef>
          <a:spcPct val="0"/>
        </a:spcBef>
        <a:spcAft>
          <a:spcPct val="0"/>
        </a:spcAft>
        <a:defRPr sz="3600" b="1">
          <a:solidFill>
            <a:schemeClr val="tx2"/>
          </a:solidFill>
          <a:latin typeface="Arial" charset="0"/>
          <a:cs typeface="Arial" charset="0"/>
        </a:defRPr>
      </a:lvl6pPr>
      <a:lvl7pPr marL="914400" algn="ctr" rtl="0" fontAlgn="base">
        <a:lnSpc>
          <a:spcPct val="90000"/>
        </a:lnSpc>
        <a:spcBef>
          <a:spcPct val="0"/>
        </a:spcBef>
        <a:spcAft>
          <a:spcPct val="0"/>
        </a:spcAft>
        <a:defRPr sz="3600" b="1">
          <a:solidFill>
            <a:schemeClr val="tx2"/>
          </a:solidFill>
          <a:latin typeface="Arial" charset="0"/>
          <a:cs typeface="Arial" charset="0"/>
        </a:defRPr>
      </a:lvl7pPr>
      <a:lvl8pPr marL="1371600" algn="ctr" rtl="0" fontAlgn="base">
        <a:lnSpc>
          <a:spcPct val="90000"/>
        </a:lnSpc>
        <a:spcBef>
          <a:spcPct val="0"/>
        </a:spcBef>
        <a:spcAft>
          <a:spcPct val="0"/>
        </a:spcAft>
        <a:defRPr sz="3600" b="1">
          <a:solidFill>
            <a:schemeClr val="tx2"/>
          </a:solidFill>
          <a:latin typeface="Arial" charset="0"/>
          <a:cs typeface="Arial" charset="0"/>
        </a:defRPr>
      </a:lvl8pPr>
      <a:lvl9pPr marL="1828800" algn="ctr" rtl="0" fontAlgn="base">
        <a:lnSpc>
          <a:spcPct val="90000"/>
        </a:lnSpc>
        <a:spcBef>
          <a:spcPct val="0"/>
        </a:spcBef>
        <a:spcAft>
          <a:spcPct val="0"/>
        </a:spcAft>
        <a:defRPr sz="3600" b="1">
          <a:solidFill>
            <a:schemeClr val="tx2"/>
          </a:solidFill>
          <a:latin typeface="Arial" charset="0"/>
          <a:cs typeface="Arial" charset="0"/>
        </a:defRPr>
      </a:lvl9pPr>
    </p:titleStyle>
    <p:bodyStyle>
      <a:lvl1pPr marL="285750" indent="-285750" algn="l" rtl="0" fontAlgn="base">
        <a:lnSpc>
          <a:spcPct val="90000"/>
        </a:lnSpc>
        <a:spcBef>
          <a:spcPct val="30000"/>
        </a:spcBef>
        <a:spcAft>
          <a:spcPct val="0"/>
        </a:spcAft>
        <a:buSzPct val="100000"/>
        <a:buChar char="•"/>
        <a:defRPr sz="2400" b="1">
          <a:solidFill>
            <a:schemeClr val="tx1"/>
          </a:solidFill>
          <a:latin typeface="+mn-lt"/>
          <a:ea typeface="+mn-ea"/>
          <a:cs typeface="+mn-cs"/>
        </a:defRPr>
      </a:lvl1pPr>
      <a:lvl2pPr marL="685800" indent="-228600" algn="l" rtl="0" fontAlgn="base">
        <a:lnSpc>
          <a:spcPct val="90000"/>
        </a:lnSpc>
        <a:spcBef>
          <a:spcPct val="30000"/>
        </a:spcBef>
        <a:spcAft>
          <a:spcPct val="0"/>
        </a:spcAft>
        <a:buSzPct val="100000"/>
        <a:buChar char="–"/>
        <a:defRPr b="1">
          <a:solidFill>
            <a:schemeClr val="tx1"/>
          </a:solidFill>
          <a:latin typeface="+mn-lt"/>
          <a:cs typeface="+mn-cs"/>
        </a:defRPr>
      </a:lvl2pPr>
      <a:lvl3pPr marL="1143000" indent="-228600" algn="l" rtl="0" fontAlgn="base">
        <a:lnSpc>
          <a:spcPct val="90000"/>
        </a:lnSpc>
        <a:spcBef>
          <a:spcPct val="30000"/>
        </a:spcBef>
        <a:spcAft>
          <a:spcPct val="0"/>
        </a:spcAft>
        <a:buSzPct val="100000"/>
        <a:buChar char="»"/>
        <a:defRPr b="1">
          <a:solidFill>
            <a:schemeClr val="tx1"/>
          </a:solidFill>
          <a:latin typeface="+mn-lt"/>
          <a:cs typeface="+mn-cs"/>
        </a:defRPr>
      </a:lvl3pPr>
      <a:lvl4pPr marL="1543050" indent="-171450" algn="l" rtl="0" fontAlgn="base">
        <a:lnSpc>
          <a:spcPct val="90000"/>
        </a:lnSpc>
        <a:spcBef>
          <a:spcPct val="30000"/>
        </a:spcBef>
        <a:spcAft>
          <a:spcPct val="0"/>
        </a:spcAft>
        <a:buSzPct val="100000"/>
        <a:buChar char="•"/>
        <a:defRPr sz="1400" b="1">
          <a:solidFill>
            <a:schemeClr val="tx1"/>
          </a:solidFill>
          <a:latin typeface="+mn-lt"/>
          <a:cs typeface="+mn-cs"/>
        </a:defRPr>
      </a:lvl4pPr>
      <a:lvl5pPr marL="2000250" indent="-171450" algn="l" rtl="0" fontAlgn="base">
        <a:lnSpc>
          <a:spcPct val="90000"/>
        </a:lnSpc>
        <a:spcBef>
          <a:spcPct val="30000"/>
        </a:spcBef>
        <a:spcAft>
          <a:spcPct val="0"/>
        </a:spcAft>
        <a:buSzPct val="100000"/>
        <a:buChar char="–"/>
        <a:defRPr sz="1400" b="1">
          <a:solidFill>
            <a:schemeClr val="tx1"/>
          </a:solidFill>
          <a:latin typeface="+mn-lt"/>
          <a:cs typeface="+mn-cs"/>
        </a:defRPr>
      </a:lvl5pPr>
      <a:lvl6pPr marL="2457450" indent="-171450" algn="l" rtl="0" fontAlgn="base">
        <a:lnSpc>
          <a:spcPct val="90000"/>
        </a:lnSpc>
        <a:spcBef>
          <a:spcPct val="30000"/>
        </a:spcBef>
        <a:spcAft>
          <a:spcPct val="0"/>
        </a:spcAft>
        <a:buSzPct val="100000"/>
        <a:buChar char="–"/>
        <a:defRPr sz="1400" b="1">
          <a:solidFill>
            <a:schemeClr val="tx1"/>
          </a:solidFill>
          <a:latin typeface="+mn-lt"/>
          <a:cs typeface="+mn-cs"/>
        </a:defRPr>
      </a:lvl6pPr>
      <a:lvl7pPr marL="2914650" indent="-171450" algn="l" rtl="0" fontAlgn="base">
        <a:lnSpc>
          <a:spcPct val="90000"/>
        </a:lnSpc>
        <a:spcBef>
          <a:spcPct val="30000"/>
        </a:spcBef>
        <a:spcAft>
          <a:spcPct val="0"/>
        </a:spcAft>
        <a:buSzPct val="100000"/>
        <a:buChar char="–"/>
        <a:defRPr sz="1400" b="1">
          <a:solidFill>
            <a:schemeClr val="tx1"/>
          </a:solidFill>
          <a:latin typeface="+mn-lt"/>
          <a:cs typeface="+mn-cs"/>
        </a:defRPr>
      </a:lvl7pPr>
      <a:lvl8pPr marL="3371850" indent="-171450" algn="l" rtl="0" fontAlgn="base">
        <a:lnSpc>
          <a:spcPct val="90000"/>
        </a:lnSpc>
        <a:spcBef>
          <a:spcPct val="30000"/>
        </a:spcBef>
        <a:spcAft>
          <a:spcPct val="0"/>
        </a:spcAft>
        <a:buSzPct val="100000"/>
        <a:buChar char="–"/>
        <a:defRPr sz="1400" b="1">
          <a:solidFill>
            <a:schemeClr val="tx1"/>
          </a:solidFill>
          <a:latin typeface="+mn-lt"/>
          <a:cs typeface="+mn-cs"/>
        </a:defRPr>
      </a:lvl8pPr>
      <a:lvl9pPr marL="3829050" indent="-171450" algn="l" rtl="0" fontAlgn="base">
        <a:lnSpc>
          <a:spcPct val="90000"/>
        </a:lnSpc>
        <a:spcBef>
          <a:spcPct val="30000"/>
        </a:spcBef>
        <a:spcAft>
          <a:spcPct val="0"/>
        </a:spcAft>
        <a:buSzPct val="100000"/>
        <a:buChar char="–"/>
        <a:defRPr sz="14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2.xml"/><Relationship Id="rId1" Type="http://schemas.openxmlformats.org/officeDocument/2006/relationships/audio" Target="NULL" TargetMode="External"/><Relationship Id="rId4" Type="http://schemas.openxmlformats.org/officeDocument/2006/relationships/image" Target="../media/image100.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7.xml"/><Relationship Id="rId1" Type="http://schemas.openxmlformats.org/officeDocument/2006/relationships/video" Target="file:///\\sou001\lockers\faculty-staff\nrapp\My%20Documents\Chemistry%201%20Power%20Point\07M06AN1.avi"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7.xml"/><Relationship Id="rId1" Type="http://schemas.openxmlformats.org/officeDocument/2006/relationships/video" Target="file:///\\sou001\lockers\faculty-staff\nrapp\My%20Documents\Chemistry%201%20Power%20Point\07P07VD1.av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video" Target="file:///\\sou001\lockers\faculty-staff\nrapp\My%20Documents\Chemistry%201%20Power%20Point\07M03AN1.avi"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1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34.jpe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en.wikipedia.org/wiki/Occult" TargetMode="External"/><Relationship Id="rId3" Type="http://schemas.openxmlformats.org/officeDocument/2006/relationships/hyperlink" Target="http://en.wikipedia.org/wiki/Paracelsus" TargetMode="External"/><Relationship Id="rId7" Type="http://schemas.openxmlformats.org/officeDocument/2006/relationships/hyperlink" Target="http://en.wikipedia.org/wiki/Astrology" TargetMode="External"/><Relationship Id="rId2" Type="http://schemas.openxmlformats.org/officeDocument/2006/relationships/hyperlink" Target="http://en.wikipedia.org/wiki/Swiss_German" TargetMode="External"/><Relationship Id="rId1" Type="http://schemas.openxmlformats.org/officeDocument/2006/relationships/slideLayout" Target="../slideLayouts/slideLayout2.xml"/><Relationship Id="rId6" Type="http://schemas.openxmlformats.org/officeDocument/2006/relationships/hyperlink" Target="http://en.wikipedia.org/wiki/Alchemy" TargetMode="External"/><Relationship Id="rId5" Type="http://schemas.openxmlformats.org/officeDocument/2006/relationships/hyperlink" Target="http://en.wikipedia.org/wiki/Botany" TargetMode="External"/><Relationship Id="rId10" Type="http://schemas.openxmlformats.org/officeDocument/2006/relationships/image" Target="../media/image42.jpeg"/><Relationship Id="rId4" Type="http://schemas.openxmlformats.org/officeDocument/2006/relationships/hyperlink" Target="http://en.wikipedia.org/wiki/Physician" TargetMode="External"/><Relationship Id="rId9" Type="http://schemas.openxmlformats.org/officeDocument/2006/relationships/hyperlink" Target="http://en.wikipedia.org/wiki/Zinc"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en.wikipedia.org/wiki/Chemistry"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Silver" TargetMode="External"/><Relationship Id="rId2" Type="http://schemas.openxmlformats.org/officeDocument/2006/relationships/hyperlink" Target="http://en.wikipedia.org/wiki/Gold"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en.wiktionary.org/wiki/Transmutation" TargetMode="External"/><Relationship Id="rId2" Type="http://schemas.openxmlformats.org/officeDocument/2006/relationships/hyperlink" Target="http://en.wikipedia.org/wiki/Alchemy" TargetMode="Externa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h6mx5FEXWeA_uM&amp;tbnid=w_RSR3gMVSK9nM:&amp;ved=0CAUQjRw&amp;url=http://twistedphysics.typepad.com/cocktail_party_physics/2010/07/&amp;ei=tcKHU8nxGtGCqgbZjIHwAQ&amp;bvm=bv.67720277,d.b2k&amp;psig=AFQjCNFYWhFD4_J4MUqDPc4LFmQZl87Q2g&amp;ust=1401492438228940" TargetMode="Externa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en.wikipedia.org/wiki/List_of_people_considered_father_or_mother_of_a_scientific_field"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Water" TargetMode="External"/><Relationship Id="rId2" Type="http://schemas.openxmlformats.org/officeDocument/2006/relationships/hyperlink" Target="http://en.wikipedia.org/wiki/Oxygen" TargetMode="Externa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hyperlink" Target="http://en.wikipedia.org/wiki/Hydrogen"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video" Target="file:///\\sou001\lockers\faculty-staff\nrapp\My%20Documents\Chemistry%201%20Power%20Point\07T04AN1.avi" TargetMode="Externa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3.v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4.bin"/><Relationship Id="rId7" Type="http://schemas.openxmlformats.org/officeDocument/2006/relationships/image" Target="../media/image58.png"/><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openxmlformats.org/officeDocument/2006/relationships/image" Target="../media/image57.png"/><Relationship Id="rId5" Type="http://schemas.openxmlformats.org/officeDocument/2006/relationships/oleObject" Target="../embeddings/oleObject5.bin"/><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Capacitor" TargetMode="External"/><Relationship Id="rId2" Type="http://schemas.openxmlformats.org/officeDocument/2006/relationships/hyperlink" Target="https://en.wikipedia.org/wiki/Experiment" TargetMode="Externa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hyperlink" Target="https://en.wikipedia.org/wiki/Atomizer_nozzle"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vmlDrawing" Target="../drawings/vmlDrawing5.v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13.png"/><Relationship Id="rId2" Type="http://schemas.openxmlformats.org/officeDocument/2006/relationships/video" Target="file:///\\ABLFAC\Faculty_Lockers\SOU\nrapp\My%20Documents\Chemistry%201%20Power%20Point\07M05VD1.avi" TargetMode="External"/><Relationship Id="rId1" Type="http://schemas.openxmlformats.org/officeDocument/2006/relationships/video" Target="file:///\\sou001\lockers\faculty-staff\nrapp\My%20Documents\Chemistry%201%20Power%20Point\07T04AN1.avi" TargetMode="External"/><Relationship Id="rId6" Type="http://schemas.openxmlformats.org/officeDocument/2006/relationships/image" Target="../media/image10.png"/><Relationship Id="rId5" Type="http://schemas.openxmlformats.org/officeDocument/2006/relationships/image" Target="../media/image12.wmf"/><Relationship Id="rId4"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www.pbs.org/wgbh/aso/tryit/atom/" TargetMode="External"/><Relationship Id="rId1" Type="http://schemas.openxmlformats.org/officeDocument/2006/relationships/slideLayout" Target="../slideLayouts/slideLayout21.xml"/><Relationship Id="rId5" Type="http://schemas.openxmlformats.org/officeDocument/2006/relationships/image" Target="../media/image93.png"/><Relationship Id="rId4" Type="http://schemas.openxmlformats.org/officeDocument/2006/relationships/hyperlink" Target="http://www.classzone.com/books/ml_sci_physical/page_build.cfm?id=resour_ch1&amp;u=2##"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gif"/><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8.png"/><Relationship Id="rId2" Type="http://schemas.openxmlformats.org/officeDocument/2006/relationships/video" Target="file:///Z:\My%20Documents\Chemistry%201%20Power%20Point\07M01AN1.avi" TargetMode="External"/><Relationship Id="rId1" Type="http://schemas.openxmlformats.org/officeDocument/2006/relationships/audio" Target="file:///\\ABLFAC\Faculty_Lockers\SOU\NRAPP\My%20Documents\Chemistry%201%20Power%20Point\firework.wav"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wmf"/></Relationships>
</file>

<file path=ppt/slides/_rels/slide90.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http://www.colorado.edu/physics/2000/images/spacer.gif" TargetMode="External"/><Relationship Id="rId2" Type="http://schemas.openxmlformats.org/officeDocument/2006/relationships/image" Target="../media/image98.gif"/><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3" Type="http://schemas.openxmlformats.org/officeDocument/2006/relationships/image" Target="http://www.colorado.edu/physics/2000/images/spacer.gif" TargetMode="External"/><Relationship Id="rId2" Type="http://schemas.openxmlformats.org/officeDocument/2006/relationships/image" Target="../media/image98.gif"/><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Autofit/>
          </a:bodyPr>
          <a:lstStyle/>
          <a:p>
            <a:pPr fontAlgn="auto">
              <a:spcAft>
                <a:spcPts val="0"/>
              </a:spcAft>
              <a:buClr>
                <a:schemeClr val="accent6">
                  <a:lumMod val="50000"/>
                </a:schemeClr>
              </a:buClr>
              <a:defRPr/>
            </a:pPr>
            <a:r>
              <a:rPr lang="en-US" dirty="0" smtClean="0"/>
              <a:t>Unit 3: Atom </a:t>
            </a:r>
            <a:endParaRPr lang="en-US" dirty="0"/>
          </a:p>
        </p:txBody>
      </p:sp>
      <p:sp>
        <p:nvSpPr>
          <p:cNvPr id="29698" name="Subtitle 2"/>
          <p:cNvSpPr>
            <a:spLocks noGrp="1"/>
          </p:cNvSpPr>
          <p:nvPr>
            <p:ph type="subTitle" idx="1"/>
          </p:nvPr>
        </p:nvSpPr>
        <p:spPr>
          <a:xfrm>
            <a:off x="3905250" y="2090738"/>
            <a:ext cx="7753350" cy="1752600"/>
          </a:xfrm>
          <a:effectLst/>
        </p:spPr>
        <p:txBody>
          <a:bodyPr/>
          <a:lstStyle/>
          <a:p>
            <a:endParaRPr lang="en-US" sz="2000" smtClean="0">
              <a:solidFill>
                <a:srgbClr val="67258C"/>
              </a:solidFill>
            </a:endParaRPr>
          </a:p>
        </p:txBody>
      </p:sp>
      <p:sp>
        <p:nvSpPr>
          <p:cNvPr id="4" name="TextBox 3"/>
          <p:cNvSpPr txBox="1"/>
          <p:nvPr/>
        </p:nvSpPr>
        <p:spPr>
          <a:xfrm>
            <a:off x="6096000" y="6400800"/>
            <a:ext cx="2971800" cy="228600"/>
          </a:xfrm>
          <a:prstGeom prst="rect">
            <a:avLst/>
          </a:prstGeom>
        </p:spPr>
        <p:txBody>
          <a:bodyPr anchor="ctr"/>
          <a:lstStyle/>
          <a:p>
            <a:endParaRPr lang="en-US" sz="1600">
              <a:latin typeface="Times" charset="0"/>
            </a:endParaRPr>
          </a:p>
        </p:txBody>
      </p:sp>
      <p:pic>
        <p:nvPicPr>
          <p:cNvPr id="29700" name="Picture 4"/>
          <p:cNvPicPr>
            <a:picLocks noChangeAspect="1"/>
          </p:cNvPicPr>
          <p:nvPr/>
        </p:nvPicPr>
        <p:blipFill>
          <a:blip r:embed="rId2"/>
          <a:srcRect/>
          <a:stretch>
            <a:fillRect/>
          </a:stretch>
        </p:blipFill>
        <p:spPr bwMode="auto">
          <a:xfrm>
            <a:off x="4343400" y="3543300"/>
            <a:ext cx="3810000" cy="28575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381000"/>
            <a:ext cx="7772400" cy="1143000"/>
          </a:xfrm>
          <a:noFill/>
          <a:ln/>
          <a:effectLst>
            <a:outerShdw dist="35921" dir="2700000" algn="ctr" rotWithShape="0">
              <a:schemeClr val="tx1"/>
            </a:outerShdw>
          </a:effectLst>
        </p:spPr>
        <p:txBody>
          <a:bodyPr/>
          <a:lstStyle/>
          <a:p>
            <a:r>
              <a:rPr lang="en-US" sz="4400">
                <a:solidFill>
                  <a:srgbClr val="EF9100"/>
                </a:solidFill>
                <a:effectLst>
                  <a:outerShdw blurRad="38100" dist="38100" dir="2700000" algn="tl">
                    <a:srgbClr val="000000"/>
                  </a:outerShdw>
                </a:effectLst>
                <a:latin typeface="Comic Sans MS" pitchFamily="66" charset="0"/>
              </a:rPr>
              <a:t>Atomic Line Emission Spectra and Niels Bohr</a:t>
            </a:r>
            <a:endParaRPr lang="en-US" sz="4400">
              <a:solidFill>
                <a:srgbClr val="EF9100"/>
              </a:solidFill>
              <a:effectLst>
                <a:outerShdw blurRad="38100" dist="38100" dir="2700000" algn="tl">
                  <a:srgbClr val="000000"/>
                </a:outerShdw>
              </a:effectLst>
            </a:endParaRPr>
          </a:p>
        </p:txBody>
      </p:sp>
      <p:sp>
        <p:nvSpPr>
          <p:cNvPr id="172035" name="Rectangle 3"/>
          <p:cNvSpPr>
            <a:spLocks noGrp="1" noChangeArrowheads="1"/>
          </p:cNvSpPr>
          <p:nvPr>
            <p:ph type="body" idx="1"/>
          </p:nvPr>
        </p:nvSpPr>
        <p:spPr>
          <a:xfrm>
            <a:off x="2895600" y="1905000"/>
            <a:ext cx="5867400" cy="3581400"/>
          </a:xfrm>
          <a:noFill/>
          <a:ln/>
        </p:spPr>
        <p:txBody>
          <a:bodyPr/>
          <a:lstStyle/>
          <a:p>
            <a:pPr>
              <a:buFontTx/>
              <a:buNone/>
            </a:pPr>
            <a:r>
              <a:rPr lang="en-US">
                <a:solidFill>
                  <a:schemeClr val="tx2"/>
                </a:solidFill>
                <a:effectLst>
                  <a:outerShdw blurRad="38100" dist="38100" dir="2700000" algn="tl">
                    <a:srgbClr val="FFFFFF"/>
                  </a:outerShdw>
                </a:effectLst>
              </a:rPr>
              <a:t>Bohr’s greatest contribution to science was in building a simple model of the atom. It was based on an understanding of the</a:t>
            </a:r>
            <a:r>
              <a:rPr lang="en-US">
                <a:solidFill>
                  <a:srgbClr val="FFFFFF"/>
                </a:solidFill>
                <a:effectLst>
                  <a:outerShdw blurRad="38100" dist="38100" dir="2700000" algn="tl">
                    <a:srgbClr val="000000"/>
                  </a:outerShdw>
                </a:effectLst>
              </a:rPr>
              <a:t> </a:t>
            </a:r>
            <a:r>
              <a:rPr lang="en-US" sz="3600">
                <a:solidFill>
                  <a:schemeClr val="hlink"/>
                </a:solidFill>
                <a:effectLst>
                  <a:outerShdw blurRad="38100" dist="38100" dir="2700000" algn="tl">
                    <a:srgbClr val="000000"/>
                  </a:outerShdw>
                </a:effectLst>
              </a:rPr>
              <a:t>LINE EMISSION SPECTRA</a:t>
            </a:r>
            <a:r>
              <a:rPr lang="en-US" sz="3600">
                <a:solidFill>
                  <a:srgbClr val="FFFFFF"/>
                </a:solidFill>
                <a:effectLst>
                  <a:outerShdw blurRad="38100" dist="38100" dir="2700000" algn="tl">
                    <a:srgbClr val="000000"/>
                  </a:outerShdw>
                </a:effectLst>
              </a:rPr>
              <a:t> </a:t>
            </a:r>
            <a:r>
              <a:rPr lang="en-US">
                <a:solidFill>
                  <a:schemeClr val="tx2"/>
                </a:solidFill>
                <a:effectLst>
                  <a:outerShdw blurRad="38100" dist="38100" dir="2700000" algn="tl">
                    <a:srgbClr val="FFFFFF"/>
                  </a:outerShdw>
                </a:effectLst>
              </a:rPr>
              <a:t>of excited atoms.</a:t>
            </a:r>
          </a:p>
          <a:p>
            <a:r>
              <a:rPr lang="en-US">
                <a:effectLst>
                  <a:outerShdw blurRad="38100" dist="38100" dir="2700000" algn="tl">
                    <a:srgbClr val="FFFFFF"/>
                  </a:outerShdw>
                </a:effectLst>
              </a:rPr>
              <a:t>Problem is that the model only works for H</a:t>
            </a:r>
          </a:p>
        </p:txBody>
      </p:sp>
      <p:pic>
        <p:nvPicPr>
          <p:cNvPr id="172036" name="Picture 4"/>
          <p:cNvPicPr>
            <a:picLocks noChangeArrowheads="1"/>
          </p:cNvPicPr>
          <p:nvPr/>
        </p:nvPicPr>
        <p:blipFill>
          <a:blip r:embed="rId2"/>
          <a:srcRect/>
          <a:stretch>
            <a:fillRect/>
          </a:stretch>
        </p:blipFill>
        <p:spPr bwMode="auto">
          <a:xfrm>
            <a:off x="777875" y="2093913"/>
            <a:ext cx="1885950" cy="2835275"/>
          </a:xfrm>
          <a:prstGeom prst="rect">
            <a:avLst/>
          </a:prstGeom>
          <a:solidFill>
            <a:schemeClr val="bg2"/>
          </a:solidFill>
          <a:ln w="12700">
            <a:solidFill>
              <a:schemeClr val="tx1"/>
            </a:solidFill>
            <a:miter lim="800000"/>
            <a:headEnd/>
            <a:tailEnd/>
          </a:ln>
          <a:effectLst>
            <a:outerShdw dist="53882" dir="2700000" algn="ctr" rotWithShape="0">
              <a:schemeClr val="bg2"/>
            </a:outerShdw>
          </a:effectLst>
        </p:spPr>
      </p:pic>
      <p:sp>
        <p:nvSpPr>
          <p:cNvPr id="172037" name="Rectangle 5"/>
          <p:cNvSpPr>
            <a:spLocks noChangeArrowheads="1"/>
          </p:cNvSpPr>
          <p:nvPr/>
        </p:nvSpPr>
        <p:spPr bwMode="auto">
          <a:xfrm>
            <a:off x="763588" y="5106988"/>
            <a:ext cx="2054225" cy="928687"/>
          </a:xfrm>
          <a:prstGeom prst="rect">
            <a:avLst/>
          </a:prstGeom>
          <a:noFill/>
          <a:ln w="12700">
            <a:noFill/>
            <a:miter lim="800000"/>
            <a:headEnd/>
            <a:tailEnd/>
          </a:ln>
          <a:effectLst/>
        </p:spPr>
        <p:txBody>
          <a:bodyPr lIns="90487" tIns="44450" rIns="90487" bIns="44450">
            <a:spAutoFit/>
          </a:bodyPr>
          <a:lstStyle/>
          <a:p>
            <a:pPr eaLnBrk="0" hangingPunct="0">
              <a:lnSpc>
                <a:spcPct val="90000"/>
              </a:lnSpc>
              <a:spcBef>
                <a:spcPct val="50000"/>
              </a:spcBef>
            </a:pPr>
            <a:r>
              <a:rPr lang="en-US" sz="2400" b="1">
                <a:solidFill>
                  <a:schemeClr val="tx2"/>
                </a:solidFill>
                <a:effectLst>
                  <a:outerShdw blurRad="38100" dist="38100" dir="2700000" algn="tl">
                    <a:srgbClr val="FFFFFF"/>
                  </a:outerShdw>
                </a:effectLst>
              </a:rPr>
              <a:t>Niels Bohr</a:t>
            </a:r>
          </a:p>
          <a:p>
            <a:pPr eaLnBrk="0" hangingPunct="0">
              <a:lnSpc>
                <a:spcPct val="90000"/>
              </a:lnSpc>
              <a:spcBef>
                <a:spcPct val="50000"/>
              </a:spcBef>
            </a:pPr>
            <a:r>
              <a:rPr lang="en-US" sz="2400" b="1">
                <a:solidFill>
                  <a:schemeClr val="tx2"/>
                </a:solidFill>
                <a:effectLst>
                  <a:outerShdw blurRad="38100" dist="38100" dir="2700000" algn="tl">
                    <a:srgbClr val="FFFFFF"/>
                  </a:outerShdw>
                </a:effectLst>
              </a:rPr>
              <a:t>(1885-1962)</a:t>
            </a:r>
            <a:endParaRPr lang="en-US" sz="2400" b="1">
              <a:solidFill>
                <a:srgbClr val="FCFEB9"/>
              </a:solidFill>
              <a:effectLst>
                <a:outerShdw blurRad="38100" dist="38100" dir="2700000" algn="tl">
                  <a:srgbClr val="000000"/>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Effect transition="in" filter="dissolve">
                                      <p:cBhvr>
                                        <p:cTn id="7" dur="500"/>
                                        <p:tgtEl>
                                          <p:spTgt spid="172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2035">
                                            <p:txEl>
                                              <p:pRg st="1" end="1"/>
                                            </p:txEl>
                                          </p:spTgt>
                                        </p:tgtEl>
                                        <p:attrNameLst>
                                          <p:attrName>style.visibility</p:attrName>
                                        </p:attrNameLst>
                                      </p:cBhvr>
                                      <p:to>
                                        <p:strVal val="visible"/>
                                      </p:to>
                                    </p:set>
                                    <p:animEffect transition="in" filter="dissolve">
                                      <p:cBhvr>
                                        <p:cTn id="12" dur="500"/>
                                        <p:tgtEl>
                                          <p:spTgt spid="1720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smtClean="0"/>
              <a:t>Relative Atomic mass</a:t>
            </a:r>
          </a:p>
        </p:txBody>
      </p:sp>
      <p:sp>
        <p:nvSpPr>
          <p:cNvPr id="110594" name="Content Placeholder 2"/>
          <p:cNvSpPr>
            <a:spLocks noGrp="1"/>
          </p:cNvSpPr>
          <p:nvPr>
            <p:ph idx="1"/>
          </p:nvPr>
        </p:nvSpPr>
        <p:spPr/>
        <p:txBody>
          <a:bodyPr/>
          <a:lstStyle/>
          <a:p>
            <a:r>
              <a:rPr lang="en-US" smtClean="0"/>
              <a:t>In order to set up a relative atomic mass scale one atom must be picked and assigned a relative mass volume</a:t>
            </a:r>
          </a:p>
          <a:p>
            <a:endParaRPr lang="en-US" smtClean="0"/>
          </a:p>
          <a:p>
            <a:r>
              <a:rPr lang="en-US" smtClean="0"/>
              <a:t>The mass of all other atoms are expressed in relation to this one atom</a:t>
            </a:r>
          </a:p>
          <a:p>
            <a:endParaRPr lang="en-US" smtClean="0"/>
          </a:p>
          <a:p>
            <a:r>
              <a:rPr lang="en-US" b="1" smtClean="0"/>
              <a:t>Carbon 12 atom is that set atom</a:t>
            </a:r>
          </a:p>
        </p:txBody>
      </p:sp>
    </p:spTree>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endParaRPr lang="en-US" smtClean="0"/>
          </a:p>
        </p:txBody>
      </p:sp>
      <p:sp>
        <p:nvSpPr>
          <p:cNvPr id="111618" name="Content Placeholder 2"/>
          <p:cNvSpPr>
            <a:spLocks noGrp="1"/>
          </p:cNvSpPr>
          <p:nvPr>
            <p:ph idx="1"/>
          </p:nvPr>
        </p:nvSpPr>
        <p:spPr/>
        <p:txBody>
          <a:bodyPr/>
          <a:lstStyle/>
          <a:p>
            <a:r>
              <a:rPr lang="en-US" smtClean="0"/>
              <a:t>Carbon 12 is assigned a mass of 12 AMU ( atomic mass units)</a:t>
            </a:r>
          </a:p>
          <a:p>
            <a:endParaRPr lang="en-US" smtClean="0"/>
          </a:p>
          <a:p>
            <a:r>
              <a:rPr lang="en-US" b="1" u="sng" smtClean="0"/>
              <a:t>Average atomic mass</a:t>
            </a:r>
            <a:r>
              <a:rPr lang="en-US" smtClean="0"/>
              <a:t>: the average weight of the atomic masses of the naturally occurring isotope of the element </a:t>
            </a:r>
          </a:p>
        </p:txBody>
      </p:sp>
    </p:spTree>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smtClean="0"/>
              <a:t>Example:</a:t>
            </a:r>
          </a:p>
        </p:txBody>
      </p:sp>
      <p:sp>
        <p:nvSpPr>
          <p:cNvPr id="3" name="Content Placeholder 2"/>
          <p:cNvSpPr>
            <a:spLocks noGrp="1"/>
          </p:cNvSpPr>
          <p:nvPr>
            <p:ph idx="1"/>
          </p:nvPr>
        </p:nvSpPr>
        <p:spPr/>
        <p:txBody>
          <a:bodyPr/>
          <a:lstStyle/>
          <a:p>
            <a:r>
              <a:rPr lang="en-US" smtClean="0"/>
              <a:t>Naturally occurring copper consists of 69.17% Cu-63 ( atomic mass 62.939) and 30.83% of Cu-65 ( atomic mass 64.927)</a:t>
            </a:r>
          </a:p>
          <a:p>
            <a:r>
              <a:rPr lang="en-US" smtClean="0"/>
              <a:t>Calculate the average atomic mass of copper</a:t>
            </a:r>
          </a:p>
          <a:p>
            <a:r>
              <a:rPr lang="en-US" smtClean="0"/>
              <a:t>(.6917) (62.939) + (.3083) (64.927)= </a:t>
            </a:r>
          </a:p>
          <a:p>
            <a:r>
              <a:rPr lang="en-US" smtClean="0"/>
              <a:t>63.55AMU</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r>
              <a:rPr lang="en-US" smtClean="0"/>
              <a:t>Mole, Avogadros number and Molar mass</a:t>
            </a:r>
          </a:p>
        </p:txBody>
      </p:sp>
      <p:sp>
        <p:nvSpPr>
          <p:cNvPr id="3" name="Content Placeholder 2"/>
          <p:cNvSpPr>
            <a:spLocks noGrp="1"/>
          </p:cNvSpPr>
          <p:nvPr>
            <p:ph idx="1"/>
          </p:nvPr>
        </p:nvSpPr>
        <p:spPr/>
        <p:txBody>
          <a:bodyPr rtlCol="0">
            <a:normAutofit lnSpcReduction="10000"/>
          </a:bodyPr>
          <a:lstStyle/>
          <a:p>
            <a:pPr fontAlgn="auto">
              <a:spcAft>
                <a:spcPts val="0"/>
              </a:spcAft>
              <a:buClr>
                <a:schemeClr val="accent6">
                  <a:lumMod val="50000"/>
                </a:schemeClr>
              </a:buClr>
              <a:buFont typeface="Arial" pitchFamily="34" charset="0"/>
              <a:buChar char="•"/>
              <a:defRPr/>
            </a:pPr>
            <a:endParaRPr lang="en-US" dirty="0" smtClean="0">
              <a:solidFill>
                <a:schemeClr val="accent6">
                  <a:lumMod val="75000"/>
                </a:schemeClr>
              </a:solidFill>
            </a:endParaRPr>
          </a:p>
          <a:p>
            <a:pPr fontAlgn="auto">
              <a:spcAft>
                <a:spcPts val="0"/>
              </a:spcAft>
              <a:buClr>
                <a:schemeClr val="accent6">
                  <a:lumMod val="50000"/>
                </a:schemeClr>
              </a:buClr>
              <a:buFont typeface="Arial" pitchFamily="34" charset="0"/>
              <a:buChar char="•"/>
              <a:defRPr/>
            </a:pPr>
            <a:r>
              <a:rPr lang="en-US" dirty="0" smtClean="0">
                <a:solidFill>
                  <a:schemeClr val="accent6">
                    <a:lumMod val="75000"/>
                  </a:schemeClr>
                </a:solidFill>
              </a:rPr>
              <a:t>Avogadro’s number and molar mass provide a basis for relating masses in grams to numbers of atoms</a:t>
            </a:r>
          </a:p>
          <a:p>
            <a:pPr fontAlgn="auto">
              <a:spcAft>
                <a:spcPts val="0"/>
              </a:spcAft>
              <a:buClr>
                <a:schemeClr val="accent6">
                  <a:lumMod val="50000"/>
                </a:schemeClr>
              </a:buClr>
              <a:buFont typeface="Arial" pitchFamily="34" charset="0"/>
              <a:buChar char="•"/>
              <a:defRPr/>
            </a:pPr>
            <a:r>
              <a:rPr lang="en-US" b="1" dirty="0" smtClean="0">
                <a:solidFill>
                  <a:schemeClr val="accent6">
                    <a:lumMod val="75000"/>
                  </a:schemeClr>
                </a:solidFill>
              </a:rPr>
              <a:t> Avogadro’s number = 6.022×10</a:t>
            </a:r>
            <a:r>
              <a:rPr lang="en-US" b="1" baseline="30000" dirty="0" smtClean="0">
                <a:solidFill>
                  <a:schemeClr val="accent6">
                    <a:lumMod val="75000"/>
                  </a:schemeClr>
                </a:solidFill>
              </a:rPr>
              <a:t>23</a:t>
            </a:r>
            <a:r>
              <a:rPr lang="en-US" b="1" dirty="0" smtClean="0">
                <a:solidFill>
                  <a:schemeClr val="accent6">
                    <a:lumMod val="75000"/>
                  </a:schemeClr>
                </a:solidFill>
              </a:rPr>
              <a:t> </a:t>
            </a:r>
          </a:p>
          <a:p>
            <a:pPr fontAlgn="auto">
              <a:spcAft>
                <a:spcPts val="0"/>
              </a:spcAft>
              <a:buClr>
                <a:schemeClr val="accent6">
                  <a:lumMod val="50000"/>
                </a:schemeClr>
              </a:buClr>
              <a:buFont typeface="Arial" pitchFamily="34" charset="0"/>
              <a:buChar char="•"/>
              <a:defRPr/>
            </a:pPr>
            <a:r>
              <a:rPr lang="en-US" b="1" dirty="0" smtClean="0">
                <a:solidFill>
                  <a:schemeClr val="accent6">
                    <a:lumMod val="75000"/>
                  </a:schemeClr>
                </a:solidFill>
              </a:rPr>
              <a:t>Avogadro’s #</a:t>
            </a:r>
            <a:r>
              <a:rPr lang="en-US" dirty="0" smtClean="0">
                <a:solidFill>
                  <a:schemeClr val="accent6">
                    <a:lumMod val="75000"/>
                  </a:schemeClr>
                </a:solidFill>
              </a:rPr>
              <a:t>  is the number of particles in exactly one mole of a pure substance</a:t>
            </a:r>
          </a:p>
          <a:p>
            <a:pPr fontAlgn="auto">
              <a:spcAft>
                <a:spcPts val="0"/>
              </a:spcAft>
              <a:buClr>
                <a:schemeClr val="accent6">
                  <a:lumMod val="50000"/>
                </a:schemeClr>
              </a:buClr>
              <a:buFont typeface="Arial" pitchFamily="34" charset="0"/>
              <a:buChar char="•"/>
              <a:defRPr/>
            </a:pPr>
            <a:r>
              <a:rPr lang="en-US" b="1" dirty="0" smtClean="0">
                <a:solidFill>
                  <a:schemeClr val="accent6">
                    <a:lumMod val="75000"/>
                  </a:schemeClr>
                </a:solidFill>
              </a:rPr>
              <a:t>Molar mass</a:t>
            </a:r>
            <a:r>
              <a:rPr lang="en-US" dirty="0" smtClean="0">
                <a:solidFill>
                  <a:schemeClr val="accent6">
                    <a:lumMod val="75000"/>
                  </a:schemeClr>
                </a:solidFill>
              </a:rPr>
              <a:t> is the mass of one mole of a pure substance</a:t>
            </a:r>
            <a:endParaRPr lang="en-US" dirty="0">
              <a:solidFill>
                <a:schemeClr val="accent6">
                  <a:lumMod val="75000"/>
                </a:schemeClr>
              </a:solidFill>
            </a:endParaRPr>
          </a:p>
        </p:txBody>
      </p:sp>
    </p:spTree>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endParaRPr lang="en-US" smtClean="0"/>
          </a:p>
        </p:txBody>
      </p:sp>
      <p:sp>
        <p:nvSpPr>
          <p:cNvPr id="115714" name="Content Placeholder 2"/>
          <p:cNvSpPr>
            <a:spLocks noGrp="1"/>
          </p:cNvSpPr>
          <p:nvPr>
            <p:ph idx="1"/>
          </p:nvPr>
        </p:nvSpPr>
        <p:spPr/>
        <p:txBody>
          <a:bodyPr/>
          <a:lstStyle/>
          <a:p>
            <a:r>
              <a:rPr lang="en-US" b="1" smtClean="0"/>
              <a:t>Mole</a:t>
            </a:r>
            <a:r>
              <a:rPr lang="en-US" smtClean="0"/>
              <a:t>: The amount of a substance that contains an Avogadro’s number of particles or chemicals</a:t>
            </a:r>
          </a:p>
          <a:p>
            <a:endParaRPr lang="en-US" smtClean="0"/>
          </a:p>
          <a:p>
            <a:r>
              <a:rPr lang="en-US" smtClean="0"/>
              <a:t>One mole of a substance is one molar mass of that substance</a:t>
            </a:r>
          </a:p>
        </p:txBody>
      </p:sp>
    </p:spTree>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smtClean="0"/>
              <a:t>Example</a:t>
            </a:r>
          </a:p>
        </p:txBody>
      </p:sp>
      <p:sp>
        <p:nvSpPr>
          <p:cNvPr id="3" name="Content Placeholder 2"/>
          <p:cNvSpPr>
            <a:spLocks noGrp="1"/>
          </p:cNvSpPr>
          <p:nvPr>
            <p:ph idx="1"/>
          </p:nvPr>
        </p:nvSpPr>
        <p:spPr/>
        <p:txBody>
          <a:bodyPr/>
          <a:lstStyle/>
          <a:p>
            <a:r>
              <a:rPr lang="en-US" smtClean="0"/>
              <a:t>Find how many grams of helium are equal to 2 moles of helium.  Molar mass of helium is taken as 4.0g</a:t>
            </a:r>
          </a:p>
          <a:p>
            <a:endParaRPr lang="en-US" smtClean="0"/>
          </a:p>
          <a:p>
            <a:r>
              <a:rPr lang="en-US" smtClean="0"/>
              <a:t>2.0mol He x 4.0g/1mol He =8.0g He</a:t>
            </a:r>
          </a:p>
          <a:p>
            <a:endParaRPr lang="en-US" smtClean="0"/>
          </a:p>
          <a:p>
            <a:r>
              <a:rPr lang="en-US" b="1" smtClean="0"/>
              <a:t>Do more problems on the board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r>
              <a:rPr lang="en-US" smtClean="0"/>
              <a:t>The mole: 3 important concepts</a:t>
            </a:r>
          </a:p>
        </p:txBody>
      </p:sp>
      <p:sp>
        <p:nvSpPr>
          <p:cNvPr id="3" name="Content Placeholder 2"/>
          <p:cNvSpPr>
            <a:spLocks noGrp="1"/>
          </p:cNvSpPr>
          <p:nvPr>
            <p:ph idx="1"/>
          </p:nvPr>
        </p:nvSpPr>
        <p:spPr/>
        <p:txBody>
          <a:bodyPr rtlCol="0">
            <a:normAutofit/>
          </a:bodyPr>
          <a:lstStyle/>
          <a:p>
            <a:pPr marL="514350" indent="-514350" fontAlgn="auto">
              <a:spcAft>
                <a:spcPts val="0"/>
              </a:spcAft>
              <a:buClr>
                <a:schemeClr val="accent6">
                  <a:lumMod val="50000"/>
                </a:schemeClr>
              </a:buClr>
              <a:buFont typeface="+mj-lt"/>
              <a:buAutoNum type="arabicPeriod"/>
              <a:defRPr/>
            </a:pPr>
            <a:r>
              <a:rPr lang="en-US" dirty="0" smtClean="0">
                <a:solidFill>
                  <a:schemeClr val="accent6">
                    <a:lumMod val="75000"/>
                  </a:schemeClr>
                </a:solidFill>
              </a:rPr>
              <a:t>The mole is the SI unit for amount of substance</a:t>
            </a:r>
          </a:p>
          <a:p>
            <a:pPr marL="514350" indent="-514350" fontAlgn="auto">
              <a:spcAft>
                <a:spcPts val="0"/>
              </a:spcAft>
              <a:buClr>
                <a:schemeClr val="accent6">
                  <a:lumMod val="50000"/>
                </a:schemeClr>
              </a:buClr>
              <a:buFont typeface="+mj-lt"/>
              <a:buAutoNum type="arabicPeriod"/>
              <a:defRPr/>
            </a:pPr>
            <a:r>
              <a:rPr lang="en-US" dirty="0" smtClean="0">
                <a:solidFill>
                  <a:schemeClr val="accent6">
                    <a:lumMod val="75000"/>
                  </a:schemeClr>
                </a:solidFill>
              </a:rPr>
              <a:t>Mole is the amount of a substance that contains the same number of particles as the number of atoms in exactly 12 g of carbon-12</a:t>
            </a:r>
          </a:p>
          <a:p>
            <a:pPr marL="514350" indent="-514350" fontAlgn="auto">
              <a:spcAft>
                <a:spcPts val="0"/>
              </a:spcAft>
              <a:buClr>
                <a:schemeClr val="accent6">
                  <a:lumMod val="50000"/>
                </a:schemeClr>
              </a:buClr>
              <a:buFont typeface="+mj-lt"/>
              <a:buAutoNum type="arabicPeriod"/>
              <a:defRPr/>
            </a:pPr>
            <a:r>
              <a:rPr lang="en-US" dirty="0" smtClean="0">
                <a:solidFill>
                  <a:schemeClr val="accent6">
                    <a:lumMod val="75000"/>
                  </a:schemeClr>
                </a:solidFill>
              </a:rPr>
              <a:t>The mole is a counting unit</a:t>
            </a:r>
          </a:p>
          <a:p>
            <a:pPr fontAlgn="auto">
              <a:spcAft>
                <a:spcPts val="0"/>
              </a:spcAft>
              <a:buClr>
                <a:schemeClr val="accent6">
                  <a:lumMod val="50000"/>
                </a:schemeClr>
              </a:buClr>
              <a:buFont typeface="Arial" pitchFamily="34" charset="0"/>
              <a:buChar char="•"/>
              <a:defRPr/>
            </a:pPr>
            <a:endParaRPr lang="en-US" dirty="0">
              <a:solidFill>
                <a:schemeClr val="accent6">
                  <a:lumMod val="75000"/>
                </a:schemeClr>
              </a:solidFill>
            </a:endParaRPr>
          </a:p>
        </p:txBody>
      </p:sp>
    </p:spTree>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070" name="Text Box 102"/>
          <p:cNvSpPr txBox="1">
            <a:spLocks noChangeArrowheads="1"/>
          </p:cNvSpPr>
          <p:nvPr/>
        </p:nvSpPr>
        <p:spPr bwMode="auto">
          <a:xfrm>
            <a:off x="5943600" y="5943600"/>
            <a:ext cx="2055813" cy="4953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Comic Sans MS" panose="030F0702030302020204" pitchFamily="66" charset="0"/>
              </a:rPr>
              <a:t>Symbol = O</a:t>
            </a:r>
            <a:r>
              <a:rPr lang="en-US" altLang="en-US" baseline="30000">
                <a:latin typeface="Comic Sans MS" panose="030F0702030302020204" pitchFamily="66" charset="0"/>
              </a:rPr>
              <a:t>2+</a:t>
            </a:r>
            <a:endParaRPr lang="en-US" altLang="en-US">
              <a:latin typeface="Comic Sans MS" panose="030F0702030302020204" pitchFamily="66" charset="0"/>
            </a:endParaRPr>
          </a:p>
        </p:txBody>
      </p:sp>
      <p:sp>
        <p:nvSpPr>
          <p:cNvPr id="25602" name="Rectangle 2"/>
          <p:cNvSpPr>
            <a:spLocks noGrp="1" noChangeArrowheads="1"/>
          </p:cNvSpPr>
          <p:nvPr>
            <p:ph type="title"/>
          </p:nvPr>
        </p:nvSpPr>
        <p:spPr/>
        <p:txBody>
          <a:bodyPr/>
          <a:lstStyle/>
          <a:p>
            <a:r>
              <a:rPr lang="en-US" altLang="en-US">
                <a:latin typeface="Comic Sans MS" panose="030F0702030302020204" pitchFamily="66" charset="0"/>
              </a:rPr>
              <a:t>Ion</a:t>
            </a:r>
          </a:p>
        </p:txBody>
      </p:sp>
      <p:sp>
        <p:nvSpPr>
          <p:cNvPr id="25603" name="Rectangle 3"/>
          <p:cNvSpPr>
            <a:spLocks noGrp="1" noChangeArrowheads="1"/>
          </p:cNvSpPr>
          <p:nvPr>
            <p:ph type="body" idx="1"/>
          </p:nvPr>
        </p:nvSpPr>
        <p:spPr>
          <a:xfrm>
            <a:off x="990600" y="1752600"/>
            <a:ext cx="3200400" cy="3657600"/>
          </a:xfrm>
        </p:spPr>
        <p:txBody>
          <a:bodyPr/>
          <a:lstStyle/>
          <a:p>
            <a:pPr>
              <a:lnSpc>
                <a:spcPct val="90000"/>
              </a:lnSpc>
            </a:pPr>
            <a:r>
              <a:rPr lang="en-US" altLang="en-US" sz="2400">
                <a:latin typeface="Comic Sans MS" panose="030F0702030302020204" pitchFamily="66" charset="0"/>
              </a:rPr>
              <a:t>Charged particle that typically results from a loss or gain of electrons</a:t>
            </a:r>
          </a:p>
          <a:p>
            <a:pPr>
              <a:lnSpc>
                <a:spcPct val="90000"/>
              </a:lnSpc>
            </a:pPr>
            <a:r>
              <a:rPr lang="en-US" altLang="en-US" sz="2400">
                <a:latin typeface="Comic Sans MS" panose="030F0702030302020204" pitchFamily="66" charset="0"/>
              </a:rPr>
              <a:t>Two types:</a:t>
            </a:r>
          </a:p>
          <a:p>
            <a:pPr lvl="1">
              <a:lnSpc>
                <a:spcPct val="90000"/>
              </a:lnSpc>
            </a:pPr>
            <a:r>
              <a:rPr lang="en-US" altLang="en-US" sz="1800" u="sng">
                <a:latin typeface="Comic Sans MS" panose="030F0702030302020204" pitchFamily="66" charset="0"/>
              </a:rPr>
              <a:t>Anion</a:t>
            </a:r>
            <a:r>
              <a:rPr lang="en-US" altLang="en-US" sz="1800">
                <a:latin typeface="Comic Sans MS" panose="030F0702030302020204" pitchFamily="66" charset="0"/>
              </a:rPr>
              <a:t> = negatively charged particle</a:t>
            </a:r>
          </a:p>
          <a:p>
            <a:pPr lvl="1">
              <a:lnSpc>
                <a:spcPct val="90000"/>
              </a:lnSpc>
            </a:pPr>
            <a:r>
              <a:rPr lang="en-US" altLang="en-US" sz="1800" u="sng">
                <a:latin typeface="Comic Sans MS" panose="030F0702030302020204" pitchFamily="66" charset="0"/>
              </a:rPr>
              <a:t>Cation</a:t>
            </a:r>
            <a:r>
              <a:rPr lang="en-US" altLang="en-US" sz="1800">
                <a:latin typeface="Comic Sans MS" panose="030F0702030302020204" pitchFamily="66" charset="0"/>
              </a:rPr>
              <a:t> = positively charged particle</a:t>
            </a:r>
            <a:r>
              <a:rPr lang="en-US" altLang="en-US">
                <a:latin typeface="Comic Sans MS" panose="030F0702030302020204" pitchFamily="66" charset="0"/>
              </a:rPr>
              <a:t>	</a:t>
            </a:r>
          </a:p>
          <a:p>
            <a:pPr>
              <a:lnSpc>
                <a:spcPct val="90000"/>
              </a:lnSpc>
              <a:buFontTx/>
              <a:buNone/>
            </a:pPr>
            <a:endParaRPr lang="en-US" altLang="en-US" sz="2000">
              <a:latin typeface="Comic Sans MS" panose="030F0702030302020204" pitchFamily="66" charset="0"/>
            </a:endParaRPr>
          </a:p>
        </p:txBody>
      </p:sp>
      <p:sp>
        <p:nvSpPr>
          <p:cNvPr id="84025" name="Oval 57"/>
          <p:cNvSpPr>
            <a:spLocks noChangeArrowheads="1"/>
          </p:cNvSpPr>
          <p:nvPr/>
        </p:nvSpPr>
        <p:spPr bwMode="auto">
          <a:xfrm>
            <a:off x="7010400" y="3505200"/>
            <a:ext cx="457200" cy="4572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4026" name="Oval 58"/>
          <p:cNvSpPr>
            <a:spLocks noChangeArrowheads="1"/>
          </p:cNvSpPr>
          <p:nvPr/>
        </p:nvSpPr>
        <p:spPr bwMode="auto">
          <a:xfrm>
            <a:off x="6096000" y="3962400"/>
            <a:ext cx="457200" cy="4572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4027" name="Oval 59"/>
          <p:cNvSpPr>
            <a:spLocks noChangeArrowheads="1"/>
          </p:cNvSpPr>
          <p:nvPr/>
        </p:nvSpPr>
        <p:spPr bwMode="auto">
          <a:xfrm>
            <a:off x="7086600" y="3733800"/>
            <a:ext cx="457200" cy="4572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4028" name="Oval 60"/>
          <p:cNvSpPr>
            <a:spLocks noChangeArrowheads="1"/>
          </p:cNvSpPr>
          <p:nvPr/>
        </p:nvSpPr>
        <p:spPr bwMode="auto">
          <a:xfrm>
            <a:off x="7010400" y="4038600"/>
            <a:ext cx="457200" cy="4572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4029" name="Oval 61"/>
          <p:cNvSpPr>
            <a:spLocks noChangeArrowheads="1"/>
          </p:cNvSpPr>
          <p:nvPr/>
        </p:nvSpPr>
        <p:spPr bwMode="auto">
          <a:xfrm>
            <a:off x="6248400" y="3429000"/>
            <a:ext cx="457200" cy="4572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4030" name="Oval 62"/>
          <p:cNvSpPr>
            <a:spLocks noChangeArrowheads="1"/>
          </p:cNvSpPr>
          <p:nvPr/>
        </p:nvSpPr>
        <p:spPr bwMode="auto">
          <a:xfrm>
            <a:off x="6858000" y="41910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31" name="Oval 63"/>
          <p:cNvSpPr>
            <a:spLocks noChangeArrowheads="1"/>
          </p:cNvSpPr>
          <p:nvPr/>
        </p:nvSpPr>
        <p:spPr bwMode="auto">
          <a:xfrm>
            <a:off x="6553200" y="34290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32" name="Oval 64"/>
          <p:cNvSpPr>
            <a:spLocks noChangeArrowheads="1"/>
          </p:cNvSpPr>
          <p:nvPr/>
        </p:nvSpPr>
        <p:spPr bwMode="auto">
          <a:xfrm>
            <a:off x="6172200" y="37338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33" name="Oval 65"/>
          <p:cNvSpPr>
            <a:spLocks noChangeArrowheads="1"/>
          </p:cNvSpPr>
          <p:nvPr/>
        </p:nvSpPr>
        <p:spPr bwMode="auto">
          <a:xfrm>
            <a:off x="6324600" y="41910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grpSp>
        <p:nvGrpSpPr>
          <p:cNvPr id="84034" name="Group 66"/>
          <p:cNvGrpSpPr>
            <a:grpSpLocks/>
          </p:cNvGrpSpPr>
          <p:nvPr/>
        </p:nvGrpSpPr>
        <p:grpSpPr bwMode="auto">
          <a:xfrm>
            <a:off x="6248400" y="3505200"/>
            <a:ext cx="1206500" cy="1085850"/>
            <a:chOff x="1968" y="1584"/>
            <a:chExt cx="2160" cy="1872"/>
          </a:xfrm>
        </p:grpSpPr>
        <p:sp>
          <p:nvSpPr>
            <p:cNvPr id="84035" name="Oval 67"/>
            <p:cNvSpPr>
              <a:spLocks noChangeArrowheads="1"/>
            </p:cNvSpPr>
            <p:nvPr/>
          </p:nvSpPr>
          <p:spPr bwMode="auto">
            <a:xfrm>
              <a:off x="2208" y="1584"/>
              <a:ext cx="864" cy="816"/>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36" name="Oval 68"/>
            <p:cNvSpPr>
              <a:spLocks noChangeArrowheads="1"/>
            </p:cNvSpPr>
            <p:nvPr/>
          </p:nvSpPr>
          <p:spPr bwMode="auto">
            <a:xfrm>
              <a:off x="2928" y="1584"/>
              <a:ext cx="864" cy="816"/>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4037" name="Oval 69"/>
            <p:cNvSpPr>
              <a:spLocks noChangeArrowheads="1"/>
            </p:cNvSpPr>
            <p:nvPr/>
          </p:nvSpPr>
          <p:spPr bwMode="auto">
            <a:xfrm>
              <a:off x="3264" y="2112"/>
              <a:ext cx="864" cy="816"/>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38" name="Oval 70"/>
            <p:cNvSpPr>
              <a:spLocks noChangeArrowheads="1"/>
            </p:cNvSpPr>
            <p:nvPr/>
          </p:nvSpPr>
          <p:spPr bwMode="auto">
            <a:xfrm>
              <a:off x="1968" y="2304"/>
              <a:ext cx="864" cy="816"/>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4039" name="Oval 71"/>
            <p:cNvSpPr>
              <a:spLocks noChangeArrowheads="1"/>
            </p:cNvSpPr>
            <p:nvPr/>
          </p:nvSpPr>
          <p:spPr bwMode="auto">
            <a:xfrm>
              <a:off x="2784" y="2640"/>
              <a:ext cx="864" cy="816"/>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4040" name="Oval 72"/>
            <p:cNvSpPr>
              <a:spLocks noChangeArrowheads="1"/>
            </p:cNvSpPr>
            <p:nvPr/>
          </p:nvSpPr>
          <p:spPr bwMode="auto">
            <a:xfrm>
              <a:off x="2592" y="2160"/>
              <a:ext cx="864" cy="816"/>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grpSp>
      <p:sp>
        <p:nvSpPr>
          <p:cNvPr id="84041" name="Oval 73"/>
          <p:cNvSpPr>
            <a:spLocks noChangeArrowheads="1"/>
          </p:cNvSpPr>
          <p:nvPr/>
        </p:nvSpPr>
        <p:spPr bwMode="auto">
          <a:xfrm>
            <a:off x="6705600" y="3048000"/>
            <a:ext cx="190500" cy="180975"/>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42" name="Oval 74"/>
          <p:cNvSpPr>
            <a:spLocks noChangeArrowheads="1"/>
          </p:cNvSpPr>
          <p:nvPr/>
        </p:nvSpPr>
        <p:spPr bwMode="auto">
          <a:xfrm>
            <a:off x="6705600" y="4800600"/>
            <a:ext cx="190500" cy="180975"/>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43" name="Oval 75"/>
          <p:cNvSpPr>
            <a:spLocks noChangeArrowheads="1"/>
          </p:cNvSpPr>
          <p:nvPr/>
        </p:nvSpPr>
        <p:spPr bwMode="auto">
          <a:xfrm>
            <a:off x="7848600" y="2590800"/>
            <a:ext cx="190500" cy="180975"/>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44" name="Oval 76"/>
          <p:cNvSpPr>
            <a:spLocks noChangeArrowheads="1"/>
          </p:cNvSpPr>
          <p:nvPr/>
        </p:nvSpPr>
        <p:spPr bwMode="auto">
          <a:xfrm>
            <a:off x="8382000" y="3962400"/>
            <a:ext cx="190500" cy="180975"/>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45" name="Oval 77"/>
          <p:cNvSpPr>
            <a:spLocks noChangeArrowheads="1"/>
          </p:cNvSpPr>
          <p:nvPr/>
        </p:nvSpPr>
        <p:spPr bwMode="auto">
          <a:xfrm>
            <a:off x="7772400" y="5334000"/>
            <a:ext cx="190500" cy="180975"/>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46" name="Oval 78"/>
          <p:cNvSpPr>
            <a:spLocks noChangeArrowheads="1"/>
          </p:cNvSpPr>
          <p:nvPr/>
        </p:nvSpPr>
        <p:spPr bwMode="auto">
          <a:xfrm>
            <a:off x="5638800" y="5410200"/>
            <a:ext cx="190500" cy="180975"/>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47" name="Oval 79"/>
          <p:cNvSpPr>
            <a:spLocks noChangeArrowheads="1"/>
          </p:cNvSpPr>
          <p:nvPr/>
        </p:nvSpPr>
        <p:spPr bwMode="auto">
          <a:xfrm>
            <a:off x="5562600" y="2590800"/>
            <a:ext cx="190500" cy="180975"/>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48" name="Oval 80"/>
          <p:cNvSpPr>
            <a:spLocks noChangeArrowheads="1"/>
          </p:cNvSpPr>
          <p:nvPr/>
        </p:nvSpPr>
        <p:spPr bwMode="auto">
          <a:xfrm>
            <a:off x="4953000" y="3962400"/>
            <a:ext cx="190500" cy="180975"/>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49" name="Oval 81"/>
          <p:cNvSpPr>
            <a:spLocks noChangeArrowheads="1"/>
          </p:cNvSpPr>
          <p:nvPr/>
        </p:nvSpPr>
        <p:spPr bwMode="auto">
          <a:xfrm>
            <a:off x="6934200" y="35814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50" name="Oval 82"/>
          <p:cNvSpPr>
            <a:spLocks noChangeArrowheads="1"/>
          </p:cNvSpPr>
          <p:nvPr/>
        </p:nvSpPr>
        <p:spPr bwMode="auto">
          <a:xfrm>
            <a:off x="5867400" y="3124200"/>
            <a:ext cx="1905000" cy="17526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1" name="Oval 83"/>
          <p:cNvSpPr>
            <a:spLocks noChangeArrowheads="1"/>
          </p:cNvSpPr>
          <p:nvPr/>
        </p:nvSpPr>
        <p:spPr bwMode="auto">
          <a:xfrm>
            <a:off x="5029200" y="2209800"/>
            <a:ext cx="3505200" cy="35814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2" name="Oval 84"/>
          <p:cNvSpPr>
            <a:spLocks noChangeArrowheads="1"/>
          </p:cNvSpPr>
          <p:nvPr/>
        </p:nvSpPr>
        <p:spPr bwMode="auto">
          <a:xfrm>
            <a:off x="5029200" y="4724400"/>
            <a:ext cx="190500" cy="180975"/>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54" name="Text Box 86"/>
          <p:cNvSpPr txBox="1">
            <a:spLocks noChangeArrowheads="1"/>
          </p:cNvSpPr>
          <p:nvPr/>
        </p:nvSpPr>
        <p:spPr bwMode="auto">
          <a:xfrm>
            <a:off x="1143000" y="5257800"/>
            <a:ext cx="3657600" cy="11938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400" b="1">
                <a:latin typeface="Comic Sans MS" panose="030F0702030302020204" pitchFamily="66" charset="0"/>
              </a:rPr>
              <a:t>Now that this atom of oxygen just gained an electron, it is no longer neutral or an atom.  It is now considered an ion (anion).  This ion has more electrons (9) than protons (8).  </a:t>
            </a:r>
          </a:p>
        </p:txBody>
      </p:sp>
      <p:grpSp>
        <p:nvGrpSpPr>
          <p:cNvPr id="84058" name="Group 90"/>
          <p:cNvGrpSpPr>
            <a:grpSpLocks/>
          </p:cNvGrpSpPr>
          <p:nvPr/>
        </p:nvGrpSpPr>
        <p:grpSpPr bwMode="auto">
          <a:xfrm>
            <a:off x="3962400" y="3200400"/>
            <a:ext cx="990600" cy="1295400"/>
            <a:chOff x="864" y="1776"/>
            <a:chExt cx="779" cy="1104"/>
          </a:xfrm>
        </p:grpSpPr>
        <p:sp>
          <p:nvSpPr>
            <p:cNvPr id="84059" name="Rectangle 91"/>
            <p:cNvSpPr>
              <a:spLocks noChangeArrowheads="1"/>
            </p:cNvSpPr>
            <p:nvPr/>
          </p:nvSpPr>
          <p:spPr bwMode="auto">
            <a:xfrm>
              <a:off x="864" y="1776"/>
              <a:ext cx="672" cy="1104"/>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84060" name="Oval 92"/>
            <p:cNvSpPr>
              <a:spLocks noChangeArrowheads="1"/>
            </p:cNvSpPr>
            <p:nvPr/>
          </p:nvSpPr>
          <p:spPr bwMode="auto">
            <a:xfrm>
              <a:off x="912" y="1872"/>
              <a:ext cx="240" cy="24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4061" name="Oval 93"/>
            <p:cNvSpPr>
              <a:spLocks noChangeArrowheads="1"/>
            </p:cNvSpPr>
            <p:nvPr/>
          </p:nvSpPr>
          <p:spPr bwMode="auto">
            <a:xfrm>
              <a:off x="912" y="2256"/>
              <a:ext cx="240" cy="24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4062" name="Oval 94"/>
            <p:cNvSpPr>
              <a:spLocks noChangeArrowheads="1"/>
            </p:cNvSpPr>
            <p:nvPr/>
          </p:nvSpPr>
          <p:spPr bwMode="auto">
            <a:xfrm>
              <a:off x="960" y="2640"/>
              <a:ext cx="144" cy="144"/>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a:t>-</a:t>
              </a:r>
            </a:p>
          </p:txBody>
        </p:sp>
        <p:sp>
          <p:nvSpPr>
            <p:cNvPr id="84063" name="Text Box 95"/>
            <p:cNvSpPr txBox="1">
              <a:spLocks noChangeArrowheads="1"/>
            </p:cNvSpPr>
            <p:nvPr/>
          </p:nvSpPr>
          <p:spPr bwMode="auto">
            <a:xfrm>
              <a:off x="1151" y="1825"/>
              <a:ext cx="492" cy="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  8</a:t>
              </a:r>
            </a:p>
            <a:p>
              <a:endParaRPr lang="en-US" altLang="en-US" sz="1400" b="1"/>
            </a:p>
            <a:p>
              <a:r>
                <a:rPr lang="en-US" altLang="en-US" sz="1400" b="1"/>
                <a:t>=  8</a:t>
              </a:r>
            </a:p>
            <a:p>
              <a:endParaRPr lang="en-US" altLang="en-US" sz="1400" b="1"/>
            </a:p>
            <a:p>
              <a:r>
                <a:rPr lang="en-US" altLang="en-US" sz="1400" b="1"/>
                <a:t>=  8</a:t>
              </a:r>
            </a:p>
          </p:txBody>
        </p:sp>
      </p:grpSp>
      <p:sp>
        <p:nvSpPr>
          <p:cNvPr id="84065" name="Text Box 97"/>
          <p:cNvSpPr txBox="1">
            <a:spLocks noChangeArrowheads="1"/>
          </p:cNvSpPr>
          <p:nvPr/>
        </p:nvSpPr>
        <p:spPr bwMode="auto">
          <a:xfrm>
            <a:off x="4495800" y="4114800"/>
            <a:ext cx="244475"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9</a:t>
            </a:r>
          </a:p>
        </p:txBody>
      </p:sp>
      <p:sp>
        <p:nvSpPr>
          <p:cNvPr id="84066" name="Text Box 98"/>
          <p:cNvSpPr txBox="1">
            <a:spLocks noChangeArrowheads="1"/>
          </p:cNvSpPr>
          <p:nvPr/>
        </p:nvSpPr>
        <p:spPr bwMode="auto">
          <a:xfrm>
            <a:off x="4495800" y="4114800"/>
            <a:ext cx="244475" cy="3048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6</a:t>
            </a:r>
          </a:p>
        </p:txBody>
      </p:sp>
      <p:sp>
        <p:nvSpPr>
          <p:cNvPr id="84068" name="Text Box 100"/>
          <p:cNvSpPr txBox="1">
            <a:spLocks noChangeArrowheads="1"/>
          </p:cNvSpPr>
          <p:nvPr/>
        </p:nvSpPr>
        <p:spPr bwMode="auto">
          <a:xfrm>
            <a:off x="5943600" y="5943600"/>
            <a:ext cx="2009775" cy="4953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Comic Sans MS" panose="030F0702030302020204" pitchFamily="66" charset="0"/>
              </a:rPr>
              <a:t>Symbol = O</a:t>
            </a:r>
            <a:r>
              <a:rPr lang="en-US" altLang="en-US" baseline="30000">
                <a:latin typeface="Comic Sans MS" panose="030F0702030302020204" pitchFamily="66" charset="0"/>
              </a:rPr>
              <a:t>1-</a:t>
            </a:r>
            <a:endParaRPr lang="en-US" altLang="en-US">
              <a:latin typeface="Comic Sans MS" panose="030F0702030302020204" pitchFamily="66" charset="0"/>
            </a:endParaRPr>
          </a:p>
        </p:txBody>
      </p:sp>
      <p:sp>
        <p:nvSpPr>
          <p:cNvPr id="84069" name="Text Box 101"/>
          <p:cNvSpPr txBox="1">
            <a:spLocks noChangeArrowheads="1"/>
          </p:cNvSpPr>
          <p:nvPr/>
        </p:nvSpPr>
        <p:spPr bwMode="auto">
          <a:xfrm>
            <a:off x="1143000" y="5257800"/>
            <a:ext cx="3657600" cy="11938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400" b="1">
                <a:latin typeface="Comic Sans MS" panose="030F0702030302020204" pitchFamily="66" charset="0"/>
              </a:rPr>
              <a:t>Now that three electrons were lost, the number of electrons (6) and protons (8) is still unbalanced; therefore, it is still an ion, but now it is specifically referred to as a cation. </a:t>
            </a:r>
          </a:p>
        </p:txBody>
      </p:sp>
      <p:sp>
        <p:nvSpPr>
          <p:cNvPr id="84053" name="Text Box 85"/>
          <p:cNvSpPr txBox="1">
            <a:spLocks noChangeArrowheads="1"/>
          </p:cNvSpPr>
          <p:nvPr/>
        </p:nvSpPr>
        <p:spPr bwMode="auto">
          <a:xfrm>
            <a:off x="1295400" y="5334000"/>
            <a:ext cx="3429000" cy="981075"/>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400" b="1">
                <a:latin typeface="Comic Sans MS" panose="030F0702030302020204" pitchFamily="66" charset="0"/>
              </a:rPr>
              <a:t>Currently, this atom of oxygen is neutral because it has an equal number of electrons (8) and protons (8).</a:t>
            </a:r>
          </a:p>
        </p:txBody>
      </p:sp>
      <p:sp>
        <p:nvSpPr>
          <p:cNvPr id="84067" name="Text Box 99"/>
          <p:cNvSpPr txBox="1">
            <a:spLocks noChangeArrowheads="1"/>
          </p:cNvSpPr>
          <p:nvPr/>
        </p:nvSpPr>
        <p:spPr bwMode="auto">
          <a:xfrm>
            <a:off x="6019800" y="5943600"/>
            <a:ext cx="1833563" cy="4953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latin typeface="Comic Sans MS" panose="030F0702030302020204" pitchFamily="66" charset="0"/>
              </a:rPr>
              <a:t>Symbol = O</a:t>
            </a:r>
          </a:p>
        </p:txBody>
      </p:sp>
    </p:spTree>
    <p:extLst>
      <p:ext uri="{BB962C8B-B14F-4D97-AF65-F5344CB8AC3E}">
        <p14:creationId xmlns:p14="http://schemas.microsoft.com/office/powerpoint/2010/main" val="530081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dissolve">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dissolve">
                                      <p:cBhvr>
                                        <p:cTn id="12" dur="5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dissolve">
                                      <p:cBhvr>
                                        <p:cTn id="17" dur="500"/>
                                        <p:tgtEl>
                                          <p:spTgt spid="256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5603">
                                            <p:txEl>
                                              <p:pRg st="3" end="3"/>
                                            </p:txEl>
                                          </p:spTgt>
                                        </p:tgtEl>
                                        <p:attrNameLst>
                                          <p:attrName>style.visibility</p:attrName>
                                        </p:attrNameLst>
                                      </p:cBhvr>
                                      <p:to>
                                        <p:strVal val="visible"/>
                                      </p:to>
                                    </p:set>
                                    <p:animEffect transition="in" filter="dissolve">
                                      <p:cBhvr>
                                        <p:cTn id="22" dur="500"/>
                                        <p:tgtEl>
                                          <p:spTgt spid="256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path" presetSubtype="0" repeatCount="indefinite" fill="hold" grpId="0" nodeType="clickEffect">
                                  <p:stCondLst>
                                    <p:cond delay="0"/>
                                  </p:stCondLst>
                                  <p:childTnLst>
                                    <p:animMotion origin="layout" path="M 0.11875 -0.45735 C 0.22656 -0.45735 0.31458 -0.34313 0.31458 -0.20162 C 0.31458 -0.06105 0.22656 0.05433 0.11875 0.05433 C 0.01042 0.05433 -0.07708 -0.06105 -0.07708 -0.20162 C -0.07708 -0.34313 0.01042 -0.45735 0.11875 -0.45735 Z " pathEditMode="relative" rAng="0" ptsTypes="fffff">
                                      <p:cBhvr>
                                        <p:cTn id="26" dur="90" fill="hold"/>
                                        <p:tgtEl>
                                          <p:spTgt spid="84046"/>
                                        </p:tgtEl>
                                        <p:attrNameLst>
                                          <p:attrName>ppt_x</p:attrName>
                                          <p:attrName>ppt_y</p:attrName>
                                        </p:attrNameLst>
                                      </p:cBhvr>
                                      <p:rCtr x="0" y="25572"/>
                                    </p:animMotion>
                                  </p:childTnLst>
                                </p:cTn>
                              </p:par>
                              <p:par>
                                <p:cTn id="27" presetID="1" presetClass="path" presetSubtype="0" repeatCount="indefinite" fill="hold" grpId="0" nodeType="withEffect">
                                  <p:stCondLst>
                                    <p:cond delay="0"/>
                                  </p:stCondLst>
                                  <p:childTnLst>
                                    <p:animMotion origin="layout" path="M 0.19375 -0.24653 C 0.29931 -0.24653 0.38542 -0.13727 0.38542 -0.00208 C 0.38542 0.13264 0.29931 0.24236 0.19375 0.24236 C 0.08785 0.24236 0.00208 0.13264 0.00208 -0.00208 C 0.00208 -0.13727 0.08785 -0.24653 0.19375 -0.24653 Z " pathEditMode="relative" rAng="0" ptsTypes="fffff">
                                      <p:cBhvr>
                                        <p:cTn id="28" dur="90" fill="hold"/>
                                        <p:tgtEl>
                                          <p:spTgt spid="84048"/>
                                        </p:tgtEl>
                                        <p:attrNameLst>
                                          <p:attrName>ppt_x</p:attrName>
                                          <p:attrName>ppt_y</p:attrName>
                                        </p:attrNameLst>
                                      </p:cBhvr>
                                      <p:rCtr x="0" y="24444"/>
                                    </p:animMotion>
                                  </p:childTnLst>
                                </p:cTn>
                              </p:par>
                              <p:par>
                                <p:cTn id="29" presetID="1" presetClass="path" presetSubtype="0" repeatCount="indefinite" fill="hold" grpId="0" nodeType="withEffect">
                                  <p:stCondLst>
                                    <p:cond delay="0"/>
                                  </p:stCondLst>
                                  <p:childTnLst>
                                    <p:animMotion origin="layout" path="M 0.13542 -0.03542 C 0.23507 -0.03542 0.31667 0.07407 0.31667 0.20903 C 0.31667 0.34352 0.23507 0.45347 0.13542 0.45347 C 0.03542 0.45347 -0.04583 0.34352 -0.04583 0.20903 C -0.04583 0.07407 0.03542 -0.03542 0.13542 -0.03542 Z " pathEditMode="relative" rAng="0" ptsTypes="fffff">
                                      <p:cBhvr>
                                        <p:cTn id="30" dur="90" fill="hold"/>
                                        <p:tgtEl>
                                          <p:spTgt spid="84047"/>
                                        </p:tgtEl>
                                        <p:attrNameLst>
                                          <p:attrName>ppt_x</p:attrName>
                                          <p:attrName>ppt_y</p:attrName>
                                        </p:attrNameLst>
                                      </p:cBhvr>
                                      <p:rCtr x="0" y="24444"/>
                                    </p:animMotion>
                                  </p:childTnLst>
                                </p:cTn>
                              </p:par>
                              <p:par>
                                <p:cTn id="31" presetID="1" presetClass="path" presetSubtype="0" repeatCount="indefinite" fill="hold" grpId="0" nodeType="withEffect">
                                  <p:stCondLst>
                                    <p:cond delay="0"/>
                                  </p:stCondLst>
                                  <p:childTnLst>
                                    <p:animMotion origin="layout" path="M -0.12292 -0.03542 C -0.02205 -0.03542 0.06024 0.07407 0.06024 0.20903 C 0.06024 0.34375 -0.02205 0.45347 -0.12292 0.45347 C -0.22431 0.45347 -0.3059 0.34375 -0.3059 0.20903 C -0.3059 0.07407 -0.22431 -0.03542 -0.12292 -0.03542 Z " pathEditMode="relative" rAng="0" ptsTypes="fffff">
                                      <p:cBhvr>
                                        <p:cTn id="32" dur="90" fill="hold"/>
                                        <p:tgtEl>
                                          <p:spTgt spid="84043"/>
                                        </p:tgtEl>
                                        <p:attrNameLst>
                                          <p:attrName>ppt_x</p:attrName>
                                          <p:attrName>ppt_y</p:attrName>
                                        </p:attrNameLst>
                                      </p:cBhvr>
                                      <p:rCtr x="0" y="24444"/>
                                    </p:animMotion>
                                  </p:childTnLst>
                                </p:cTn>
                              </p:par>
                              <p:par>
                                <p:cTn id="33" presetID="1" presetClass="path" presetSubtype="0" repeatCount="indefinite" fill="hold" grpId="0" nodeType="withEffect">
                                  <p:stCondLst>
                                    <p:cond delay="0"/>
                                  </p:stCondLst>
                                  <p:childTnLst>
                                    <p:animMotion origin="layout" path="M -0.18125 -0.24653 C -0.08021 -0.24653 0.00208 -0.13704 0.00208 -0.00208 C 0.00208 0.13241 -0.08021 0.24236 -0.18125 0.24236 C -0.28247 0.24236 -0.36458 0.13241 -0.36458 -0.00208 C -0.36458 -0.13704 -0.28247 -0.24653 -0.18125 -0.24653 Z " pathEditMode="relative" rAng="0" ptsTypes="fffff">
                                      <p:cBhvr>
                                        <p:cTn id="34" dur="90" fill="hold"/>
                                        <p:tgtEl>
                                          <p:spTgt spid="84044"/>
                                        </p:tgtEl>
                                        <p:attrNameLst>
                                          <p:attrName>ppt_x</p:attrName>
                                          <p:attrName>ppt_y</p:attrName>
                                        </p:attrNameLst>
                                      </p:cBhvr>
                                      <p:rCtr x="0" y="24444"/>
                                    </p:animMotion>
                                  </p:childTnLst>
                                </p:cTn>
                              </p:par>
                              <p:par>
                                <p:cTn id="35" presetID="1" presetClass="path" presetSubtype="0" repeatCount="indefinite" fill="hold" grpId="0" nodeType="withEffect">
                                  <p:stCondLst>
                                    <p:cond delay="0"/>
                                  </p:stCondLst>
                                  <p:childTnLst>
                                    <p:animMotion origin="layout" path="M -0.12291 -0.45764 C -0.02552 -0.45764 0.05417 -0.34815 0.05417 -0.21319 C 0.05417 -0.0787 -0.02552 0.03125 -0.12291 0.03125 C -0.22066 0.03125 -0.3 -0.0787 -0.3 -0.21319 C -0.3 -0.34815 -0.22066 -0.45764 -0.12291 -0.45764 Z " pathEditMode="relative" rAng="0" ptsTypes="fffff">
                                      <p:cBhvr>
                                        <p:cTn id="36" dur="90" fill="hold"/>
                                        <p:tgtEl>
                                          <p:spTgt spid="84045"/>
                                        </p:tgtEl>
                                        <p:attrNameLst>
                                          <p:attrName>ppt_x</p:attrName>
                                          <p:attrName>ppt_y</p:attrName>
                                        </p:attrNameLst>
                                      </p:cBhvr>
                                      <p:rCtr x="0" y="24444"/>
                                    </p:animMotion>
                                  </p:childTnLst>
                                </p:cTn>
                              </p:par>
                              <p:par>
                                <p:cTn id="37" presetID="1" presetClass="path" presetSubtype="0" repeatCount="indefinite" fill="hold" grpId="0" nodeType="withEffect">
                                  <p:stCondLst>
                                    <p:cond delay="0"/>
                                  </p:stCondLst>
                                  <p:childTnLst>
                                    <p:animMotion origin="layout" path="M 0.00209 -0.25764 C 0.05938 -0.25764 0.10625 -0.20046 0.10625 -0.12986 C 0.10625 -0.05972 0.05938 -0.00208 0.00209 -0.00208 C -0.05538 -0.00208 -0.10208 -0.05972 -0.10208 -0.12986 C -0.10208 -0.20046 -0.05538 -0.25764 0.00209 -0.25764 Z " pathEditMode="relative" rAng="0" ptsTypes="fffff">
                                      <p:cBhvr>
                                        <p:cTn id="38" dur="90" fill="hold"/>
                                        <p:tgtEl>
                                          <p:spTgt spid="84042"/>
                                        </p:tgtEl>
                                        <p:attrNameLst>
                                          <p:attrName>ppt_x</p:attrName>
                                          <p:attrName>ppt_y</p:attrName>
                                        </p:attrNameLst>
                                      </p:cBhvr>
                                      <p:rCtr x="0" y="12778"/>
                                    </p:animMotion>
                                  </p:childTnLst>
                                </p:cTn>
                              </p:par>
                              <p:par>
                                <p:cTn id="39" presetID="1" presetClass="path" presetSubtype="0" repeatCount="indefinite" fill="hold" grpId="0" nodeType="withEffect">
                                  <p:stCondLst>
                                    <p:cond delay="0"/>
                                  </p:stCondLst>
                                  <p:childTnLst>
                                    <p:animMotion origin="layout" path="M 0.00208 -0.00208 C 0.0625 -0.00208 0.11198 0.05463 0.11198 0.12454 C 0.11198 0.19421 0.0625 0.25139 0.00208 0.25139 C -0.05868 0.25139 -0.10781 0.19421 -0.10781 0.12454 C -0.10781 0.05463 -0.05868 -0.00208 0.00208 -0.00208 Z " pathEditMode="relative" rAng="0" ptsTypes="fffff">
                                      <p:cBhvr>
                                        <p:cTn id="40" dur="90" fill="hold"/>
                                        <p:tgtEl>
                                          <p:spTgt spid="84041"/>
                                        </p:tgtEl>
                                        <p:attrNameLst>
                                          <p:attrName>ppt_x</p:attrName>
                                          <p:attrName>ppt_y</p:attrName>
                                        </p:attrNameLst>
                                      </p:cBhvr>
                                      <p:rCtr x="0" y="12662"/>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84053"/>
                                        </p:tgtEl>
                                        <p:attrNameLst>
                                          <p:attrName>style.visibility</p:attrName>
                                        </p:attrNameLst>
                                      </p:cBhvr>
                                      <p:to>
                                        <p:strVal val="visible"/>
                                      </p:to>
                                    </p:set>
                                    <p:animEffect transition="in" filter="box(in)">
                                      <p:cBhvr>
                                        <p:cTn id="45" dur="500"/>
                                        <p:tgtEl>
                                          <p:spTgt spid="8405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4067"/>
                                        </p:tgtEl>
                                        <p:attrNameLst>
                                          <p:attrName>style.visibility</p:attrName>
                                        </p:attrNameLst>
                                      </p:cBhvr>
                                      <p:to>
                                        <p:strVal val="visible"/>
                                      </p:to>
                                    </p:set>
                                    <p:animEffect transition="in" filter="dissolve">
                                      <p:cBhvr>
                                        <p:cTn id="48" dur="500"/>
                                        <p:tgtEl>
                                          <p:spTgt spid="8406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xit" presetSubtype="16" fill="hold" grpId="1" nodeType="clickEffect">
                                  <p:stCondLst>
                                    <p:cond delay="0"/>
                                  </p:stCondLst>
                                  <p:childTnLst>
                                    <p:animEffect transition="out" filter="box(in)">
                                      <p:cBhvr>
                                        <p:cTn id="52" dur="500"/>
                                        <p:tgtEl>
                                          <p:spTgt spid="84053"/>
                                        </p:tgtEl>
                                      </p:cBhvr>
                                    </p:animEffect>
                                    <p:set>
                                      <p:cBhvr>
                                        <p:cTn id="53" dur="1" fill="hold">
                                          <p:stCondLst>
                                            <p:cond delay="499"/>
                                          </p:stCondLst>
                                        </p:cTn>
                                        <p:tgtEl>
                                          <p:spTgt spid="84053"/>
                                        </p:tgtEl>
                                        <p:attrNameLst>
                                          <p:attrName>style.visibility</p:attrName>
                                        </p:attrNameLst>
                                      </p:cBhvr>
                                      <p:to>
                                        <p:strVal val="hidden"/>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12" fill="hold" grpId="1" nodeType="clickEffect">
                                  <p:stCondLst>
                                    <p:cond delay="0"/>
                                  </p:stCondLst>
                                  <p:childTnLst>
                                    <p:set>
                                      <p:cBhvr>
                                        <p:cTn id="57" dur="1" fill="hold">
                                          <p:stCondLst>
                                            <p:cond delay="0"/>
                                          </p:stCondLst>
                                        </p:cTn>
                                        <p:tgtEl>
                                          <p:spTgt spid="84052"/>
                                        </p:tgtEl>
                                        <p:attrNameLst>
                                          <p:attrName>style.visibility</p:attrName>
                                        </p:attrNameLst>
                                      </p:cBhvr>
                                      <p:to>
                                        <p:strVal val="visible"/>
                                      </p:to>
                                    </p:set>
                                    <p:anim calcmode="lin" valueType="num">
                                      <p:cBhvr additive="base">
                                        <p:cTn id="58" dur="1000" fill="hold"/>
                                        <p:tgtEl>
                                          <p:spTgt spid="84052"/>
                                        </p:tgtEl>
                                        <p:attrNameLst>
                                          <p:attrName>ppt_x</p:attrName>
                                        </p:attrNameLst>
                                      </p:cBhvr>
                                      <p:tavLst>
                                        <p:tav tm="0">
                                          <p:val>
                                            <p:strVal val="0-#ppt_w/2"/>
                                          </p:val>
                                        </p:tav>
                                        <p:tav tm="100000">
                                          <p:val>
                                            <p:strVal val="#ppt_x"/>
                                          </p:val>
                                        </p:tav>
                                      </p:tavLst>
                                    </p:anim>
                                    <p:anim calcmode="lin" valueType="num">
                                      <p:cBhvr additive="base">
                                        <p:cTn id="59" dur="1000" fill="hold"/>
                                        <p:tgtEl>
                                          <p:spTgt spid="840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2" name="whoosh.wav"/>
                                        </p:tgtEl>
                                      </p:cMediaNode>
                                    </p:audio>
                                  </p:subTnLst>
                                </p:cTn>
                              </p:par>
                            </p:childTnLst>
                          </p:cTn>
                        </p:par>
                        <p:par>
                          <p:cTn id="60" fill="hold" nodeType="afterGroup">
                            <p:stCondLst>
                              <p:cond delay="1000"/>
                            </p:stCondLst>
                            <p:childTnLst>
                              <p:par>
                                <p:cTn id="61" presetID="4" presetClass="exit" presetSubtype="16" fill="hold" grpId="1" nodeType="afterEffect">
                                  <p:stCondLst>
                                    <p:cond delay="0"/>
                                  </p:stCondLst>
                                  <p:childTnLst>
                                    <p:animEffect transition="out" filter="box(in)">
                                      <p:cBhvr>
                                        <p:cTn id="62" dur="500"/>
                                        <p:tgtEl>
                                          <p:spTgt spid="84067"/>
                                        </p:tgtEl>
                                      </p:cBhvr>
                                    </p:animEffect>
                                    <p:set>
                                      <p:cBhvr>
                                        <p:cTn id="63" dur="1" fill="hold">
                                          <p:stCondLst>
                                            <p:cond delay="499"/>
                                          </p:stCondLst>
                                        </p:cTn>
                                        <p:tgtEl>
                                          <p:spTgt spid="84067"/>
                                        </p:tgtEl>
                                        <p:attrNameLst>
                                          <p:attrName>style.visibility</p:attrName>
                                        </p:attrNameLst>
                                      </p:cBhvr>
                                      <p:to>
                                        <p:strVal val="hidden"/>
                                      </p:to>
                                    </p:set>
                                  </p:childTnLst>
                                </p:cTn>
                              </p:par>
                            </p:childTnLst>
                          </p:cTn>
                        </p:par>
                        <p:par>
                          <p:cTn id="64" fill="hold" nodeType="afterGroup">
                            <p:stCondLst>
                              <p:cond delay="1500"/>
                            </p:stCondLst>
                            <p:childTnLst>
                              <p:par>
                                <p:cTn id="65" presetID="1" presetClass="path" presetSubtype="0" repeatCount="indefinite" fill="hold" grpId="0" nodeType="afterEffect">
                                  <p:stCondLst>
                                    <p:cond delay="0"/>
                                  </p:stCondLst>
                                  <p:childTnLst>
                                    <p:animMotion origin="layout" path="M 0.18541 -0.35745 C 0.29323 -0.35745 0.38125 -0.24323 0.38125 -0.10173 C 0.38125 0.03885 0.29323 0.15422 0.18541 0.15422 C 0.07708 0.15422 -0.01042 0.03885 -0.01042 -0.10173 C -0.01042 -0.24323 0.07708 -0.35745 0.18541 -0.35745 Z " pathEditMode="relative" rAng="0" ptsTypes="fffff">
                                      <p:cBhvr>
                                        <p:cTn id="66" dur="90" fill="hold"/>
                                        <p:tgtEl>
                                          <p:spTgt spid="84052"/>
                                        </p:tgtEl>
                                        <p:attrNameLst>
                                          <p:attrName>ppt_x</p:attrName>
                                          <p:attrName>ppt_y</p:attrName>
                                        </p:attrNameLst>
                                      </p:cBhvr>
                                      <p:rCtr x="0" y="25572"/>
                                    </p:animMotion>
                                  </p:childTnLst>
                                </p:cTn>
                              </p:par>
                            </p:childTnLst>
                          </p:cTn>
                        </p:par>
                        <p:par>
                          <p:cTn id="67" fill="hold" nodeType="afterGroup">
                            <p:stCondLst>
                              <p:cond delay="1590"/>
                            </p:stCondLst>
                            <p:childTnLst>
                              <p:par>
                                <p:cTn id="68" presetID="9" presetClass="entr" presetSubtype="0" fill="hold" grpId="0" nodeType="afterEffect">
                                  <p:stCondLst>
                                    <p:cond delay="0"/>
                                  </p:stCondLst>
                                  <p:childTnLst>
                                    <p:set>
                                      <p:cBhvr>
                                        <p:cTn id="69" dur="1" fill="hold">
                                          <p:stCondLst>
                                            <p:cond delay="0"/>
                                          </p:stCondLst>
                                        </p:cTn>
                                        <p:tgtEl>
                                          <p:spTgt spid="84065"/>
                                        </p:tgtEl>
                                        <p:attrNameLst>
                                          <p:attrName>style.visibility</p:attrName>
                                        </p:attrNameLst>
                                      </p:cBhvr>
                                      <p:to>
                                        <p:strVal val="visible"/>
                                      </p:to>
                                    </p:set>
                                    <p:animEffect transition="in" filter="dissolve">
                                      <p:cBhvr>
                                        <p:cTn id="70" dur="500"/>
                                        <p:tgtEl>
                                          <p:spTgt spid="84065"/>
                                        </p:tgtEl>
                                      </p:cBhvr>
                                    </p:animEffect>
                                  </p:childTnLst>
                                </p:cTn>
                              </p:par>
                            </p:childTnLst>
                          </p:cTn>
                        </p:par>
                        <p:par>
                          <p:cTn id="71" fill="hold" nodeType="afterGroup">
                            <p:stCondLst>
                              <p:cond delay="2090"/>
                            </p:stCondLst>
                            <p:childTnLst>
                              <p:par>
                                <p:cTn id="72" presetID="4" presetClass="entr" presetSubtype="16" fill="hold" grpId="0" nodeType="afterEffect">
                                  <p:stCondLst>
                                    <p:cond delay="0"/>
                                  </p:stCondLst>
                                  <p:childTnLst>
                                    <p:set>
                                      <p:cBhvr>
                                        <p:cTn id="73" dur="1" fill="hold">
                                          <p:stCondLst>
                                            <p:cond delay="0"/>
                                          </p:stCondLst>
                                        </p:cTn>
                                        <p:tgtEl>
                                          <p:spTgt spid="84054"/>
                                        </p:tgtEl>
                                        <p:attrNameLst>
                                          <p:attrName>style.visibility</p:attrName>
                                        </p:attrNameLst>
                                      </p:cBhvr>
                                      <p:to>
                                        <p:strVal val="visible"/>
                                      </p:to>
                                    </p:set>
                                    <p:animEffect transition="in" filter="box(in)">
                                      <p:cBhvr>
                                        <p:cTn id="74" dur="500"/>
                                        <p:tgtEl>
                                          <p:spTgt spid="84054"/>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84068"/>
                                        </p:tgtEl>
                                        <p:attrNameLst>
                                          <p:attrName>style.visibility</p:attrName>
                                        </p:attrNameLst>
                                      </p:cBhvr>
                                      <p:to>
                                        <p:strVal val="visible"/>
                                      </p:to>
                                    </p:set>
                                    <p:animEffect transition="in" filter="dissolve">
                                      <p:cBhvr>
                                        <p:cTn id="77" dur="500"/>
                                        <p:tgtEl>
                                          <p:spTgt spid="8406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xit" presetSubtype="16" fill="hold" grpId="1" nodeType="clickEffect">
                                  <p:stCondLst>
                                    <p:cond delay="0"/>
                                  </p:stCondLst>
                                  <p:childTnLst>
                                    <p:animEffect transition="out" filter="box(in)">
                                      <p:cBhvr>
                                        <p:cTn id="81" dur="500"/>
                                        <p:tgtEl>
                                          <p:spTgt spid="84054"/>
                                        </p:tgtEl>
                                      </p:cBhvr>
                                    </p:animEffect>
                                    <p:set>
                                      <p:cBhvr>
                                        <p:cTn id="82" dur="1" fill="hold">
                                          <p:stCondLst>
                                            <p:cond delay="499"/>
                                          </p:stCondLst>
                                        </p:cTn>
                                        <p:tgtEl>
                                          <p:spTgt spid="84054"/>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xit" presetSubtype="3" fill="hold" grpId="1" nodeType="clickEffect">
                                  <p:stCondLst>
                                    <p:cond delay="0"/>
                                  </p:stCondLst>
                                  <p:childTnLst>
                                    <p:anim calcmode="lin" valueType="num">
                                      <p:cBhvr additive="base">
                                        <p:cTn id="86" dur="1000"/>
                                        <p:tgtEl>
                                          <p:spTgt spid="84043"/>
                                        </p:tgtEl>
                                        <p:attrNameLst>
                                          <p:attrName>ppt_x</p:attrName>
                                        </p:attrNameLst>
                                      </p:cBhvr>
                                      <p:tavLst>
                                        <p:tav tm="0">
                                          <p:val>
                                            <p:strVal val="ppt_x"/>
                                          </p:val>
                                        </p:tav>
                                        <p:tav tm="100000">
                                          <p:val>
                                            <p:strVal val="1+ppt_w/2"/>
                                          </p:val>
                                        </p:tav>
                                      </p:tavLst>
                                    </p:anim>
                                    <p:anim calcmode="lin" valueType="num">
                                      <p:cBhvr additive="base">
                                        <p:cTn id="87" dur="1000"/>
                                        <p:tgtEl>
                                          <p:spTgt spid="84043"/>
                                        </p:tgtEl>
                                        <p:attrNameLst>
                                          <p:attrName>ppt_y</p:attrName>
                                        </p:attrNameLst>
                                      </p:cBhvr>
                                      <p:tavLst>
                                        <p:tav tm="0">
                                          <p:val>
                                            <p:strVal val="ppt_y"/>
                                          </p:val>
                                        </p:tav>
                                        <p:tav tm="100000">
                                          <p:val>
                                            <p:strVal val="0-ppt_h/2"/>
                                          </p:val>
                                        </p:tav>
                                      </p:tavLst>
                                    </p:anim>
                                    <p:set>
                                      <p:cBhvr>
                                        <p:cTn id="88" dur="1" fill="hold">
                                          <p:stCondLst>
                                            <p:cond delay="999"/>
                                          </p:stCondLst>
                                        </p:cTn>
                                        <p:tgtEl>
                                          <p:spTgt spid="84043"/>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2" name="whoosh.wav"/>
                                        </p:tgtEl>
                                      </p:cMediaNode>
                                    </p:audio>
                                  </p:subTnLst>
                                </p:cTn>
                              </p:par>
                              <p:par>
                                <p:cTn id="89" presetID="2" presetClass="exit" presetSubtype="3" fill="hold" grpId="1" nodeType="withEffect">
                                  <p:stCondLst>
                                    <p:cond delay="1000"/>
                                  </p:stCondLst>
                                  <p:childTnLst>
                                    <p:anim calcmode="lin" valueType="num">
                                      <p:cBhvr additive="base">
                                        <p:cTn id="90" dur="1000"/>
                                        <p:tgtEl>
                                          <p:spTgt spid="84046"/>
                                        </p:tgtEl>
                                        <p:attrNameLst>
                                          <p:attrName>ppt_x</p:attrName>
                                        </p:attrNameLst>
                                      </p:cBhvr>
                                      <p:tavLst>
                                        <p:tav tm="0">
                                          <p:val>
                                            <p:strVal val="ppt_x"/>
                                          </p:val>
                                        </p:tav>
                                        <p:tav tm="100000">
                                          <p:val>
                                            <p:strVal val="1+ppt_w/2"/>
                                          </p:val>
                                        </p:tav>
                                      </p:tavLst>
                                    </p:anim>
                                    <p:anim calcmode="lin" valueType="num">
                                      <p:cBhvr additive="base">
                                        <p:cTn id="91" dur="1000"/>
                                        <p:tgtEl>
                                          <p:spTgt spid="84046"/>
                                        </p:tgtEl>
                                        <p:attrNameLst>
                                          <p:attrName>ppt_y</p:attrName>
                                        </p:attrNameLst>
                                      </p:cBhvr>
                                      <p:tavLst>
                                        <p:tav tm="0">
                                          <p:val>
                                            <p:strVal val="ppt_y"/>
                                          </p:val>
                                        </p:tav>
                                        <p:tav tm="100000">
                                          <p:val>
                                            <p:strVal val="0-ppt_h/2"/>
                                          </p:val>
                                        </p:tav>
                                      </p:tavLst>
                                    </p:anim>
                                    <p:set>
                                      <p:cBhvr>
                                        <p:cTn id="92" dur="1" fill="hold">
                                          <p:stCondLst>
                                            <p:cond delay="999"/>
                                          </p:stCondLst>
                                        </p:cTn>
                                        <p:tgtEl>
                                          <p:spTgt spid="84046"/>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whoosh.wav"/>
                                        </p:tgtEl>
                                      </p:cMediaNode>
                                    </p:audio>
                                  </p:subTnLst>
                                </p:cTn>
                              </p:par>
                              <p:par>
                                <p:cTn id="93" presetID="2" presetClass="exit" presetSubtype="3" fill="hold" grpId="1" nodeType="withEffect">
                                  <p:stCondLst>
                                    <p:cond delay="2000"/>
                                  </p:stCondLst>
                                  <p:childTnLst>
                                    <p:anim calcmode="lin" valueType="num">
                                      <p:cBhvr additive="base">
                                        <p:cTn id="94" dur="1000"/>
                                        <p:tgtEl>
                                          <p:spTgt spid="84048"/>
                                        </p:tgtEl>
                                        <p:attrNameLst>
                                          <p:attrName>ppt_x</p:attrName>
                                        </p:attrNameLst>
                                      </p:cBhvr>
                                      <p:tavLst>
                                        <p:tav tm="0">
                                          <p:val>
                                            <p:strVal val="ppt_x"/>
                                          </p:val>
                                        </p:tav>
                                        <p:tav tm="100000">
                                          <p:val>
                                            <p:strVal val="1+ppt_w/2"/>
                                          </p:val>
                                        </p:tav>
                                      </p:tavLst>
                                    </p:anim>
                                    <p:anim calcmode="lin" valueType="num">
                                      <p:cBhvr additive="base">
                                        <p:cTn id="95" dur="1000"/>
                                        <p:tgtEl>
                                          <p:spTgt spid="84048"/>
                                        </p:tgtEl>
                                        <p:attrNameLst>
                                          <p:attrName>ppt_y</p:attrName>
                                        </p:attrNameLst>
                                      </p:cBhvr>
                                      <p:tavLst>
                                        <p:tav tm="0">
                                          <p:val>
                                            <p:strVal val="ppt_y"/>
                                          </p:val>
                                        </p:tav>
                                        <p:tav tm="100000">
                                          <p:val>
                                            <p:strVal val="0-ppt_h/2"/>
                                          </p:val>
                                        </p:tav>
                                      </p:tavLst>
                                    </p:anim>
                                    <p:set>
                                      <p:cBhvr>
                                        <p:cTn id="96" dur="1" fill="hold">
                                          <p:stCondLst>
                                            <p:cond delay="999"/>
                                          </p:stCondLst>
                                        </p:cTn>
                                        <p:tgtEl>
                                          <p:spTgt spid="84048"/>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whoosh.wav"/>
                                        </p:tgtEl>
                                      </p:cMediaNode>
                                    </p:audio>
                                  </p:subTnLst>
                                </p:cTn>
                              </p:par>
                            </p:childTnLst>
                          </p:cTn>
                        </p:par>
                        <p:par>
                          <p:cTn id="97" fill="hold" nodeType="afterGroup">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84066"/>
                                        </p:tgtEl>
                                        <p:attrNameLst>
                                          <p:attrName>style.visibility</p:attrName>
                                        </p:attrNameLst>
                                      </p:cBhvr>
                                      <p:to>
                                        <p:strVal val="visible"/>
                                      </p:to>
                                    </p:set>
                                    <p:animEffect transition="in" filter="dissolve">
                                      <p:cBhvr>
                                        <p:cTn id="100" dur="500"/>
                                        <p:tgtEl>
                                          <p:spTgt spid="84066"/>
                                        </p:tgtEl>
                                      </p:cBhvr>
                                    </p:animEffect>
                                  </p:childTnLst>
                                </p:cTn>
                              </p:par>
                              <p:par>
                                <p:cTn id="101" presetID="4" presetClass="exit" presetSubtype="16" fill="hold" grpId="1" nodeType="withEffect">
                                  <p:stCondLst>
                                    <p:cond delay="0"/>
                                  </p:stCondLst>
                                  <p:childTnLst>
                                    <p:animEffect transition="out" filter="box(in)">
                                      <p:cBhvr>
                                        <p:cTn id="102" dur="500"/>
                                        <p:tgtEl>
                                          <p:spTgt spid="84068"/>
                                        </p:tgtEl>
                                      </p:cBhvr>
                                    </p:animEffect>
                                    <p:set>
                                      <p:cBhvr>
                                        <p:cTn id="103" dur="1" fill="hold">
                                          <p:stCondLst>
                                            <p:cond delay="499"/>
                                          </p:stCondLst>
                                        </p:cTn>
                                        <p:tgtEl>
                                          <p:spTgt spid="84068"/>
                                        </p:tgtEl>
                                        <p:attrNameLst>
                                          <p:attrName>style.visibility</p:attrName>
                                        </p:attrNameLst>
                                      </p:cBhvr>
                                      <p:to>
                                        <p:strVal val="hidden"/>
                                      </p:to>
                                    </p:set>
                                  </p:childTnLst>
                                </p:cTn>
                              </p:par>
                            </p:childTnLst>
                          </p:cTn>
                        </p:par>
                        <p:par>
                          <p:cTn id="104" fill="hold" nodeType="afterGroup">
                            <p:stCondLst>
                              <p:cond delay="3500"/>
                            </p:stCondLst>
                            <p:childTnLst>
                              <p:par>
                                <p:cTn id="105" presetID="9" presetClass="entr" presetSubtype="0" fill="hold" grpId="0" nodeType="afterEffect">
                                  <p:stCondLst>
                                    <p:cond delay="0"/>
                                  </p:stCondLst>
                                  <p:childTnLst>
                                    <p:set>
                                      <p:cBhvr>
                                        <p:cTn id="106" dur="1" fill="hold">
                                          <p:stCondLst>
                                            <p:cond delay="0"/>
                                          </p:stCondLst>
                                        </p:cTn>
                                        <p:tgtEl>
                                          <p:spTgt spid="84070"/>
                                        </p:tgtEl>
                                        <p:attrNameLst>
                                          <p:attrName>style.visibility</p:attrName>
                                        </p:attrNameLst>
                                      </p:cBhvr>
                                      <p:to>
                                        <p:strVal val="visible"/>
                                      </p:to>
                                    </p:set>
                                    <p:animEffect transition="in" filter="dissolve">
                                      <p:cBhvr>
                                        <p:cTn id="107" dur="500"/>
                                        <p:tgtEl>
                                          <p:spTgt spid="84070"/>
                                        </p:tgtEl>
                                      </p:cBhvr>
                                    </p:animEffect>
                                  </p:childTnLst>
                                </p:cTn>
                              </p:par>
                            </p:childTnLst>
                          </p:cTn>
                        </p:par>
                        <p:par>
                          <p:cTn id="108" fill="hold" nodeType="afterGroup">
                            <p:stCondLst>
                              <p:cond delay="4000"/>
                            </p:stCondLst>
                            <p:childTnLst>
                              <p:par>
                                <p:cTn id="109" presetID="4" presetClass="entr" presetSubtype="16" fill="hold" grpId="0" nodeType="afterEffect">
                                  <p:stCondLst>
                                    <p:cond delay="0"/>
                                  </p:stCondLst>
                                  <p:childTnLst>
                                    <p:set>
                                      <p:cBhvr>
                                        <p:cTn id="110" dur="1" fill="hold">
                                          <p:stCondLst>
                                            <p:cond delay="0"/>
                                          </p:stCondLst>
                                        </p:cTn>
                                        <p:tgtEl>
                                          <p:spTgt spid="84069"/>
                                        </p:tgtEl>
                                        <p:attrNameLst>
                                          <p:attrName>style.visibility</p:attrName>
                                        </p:attrNameLst>
                                      </p:cBhvr>
                                      <p:to>
                                        <p:strVal val="visible"/>
                                      </p:to>
                                    </p:set>
                                    <p:animEffect transition="in" filter="box(in)">
                                      <p:cBhvr>
                                        <p:cTn id="111" dur="500"/>
                                        <p:tgtEl>
                                          <p:spTgt spid="84069"/>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4" presetClass="exit" presetSubtype="16" fill="hold" grpId="1" nodeType="clickEffect">
                                  <p:stCondLst>
                                    <p:cond delay="0"/>
                                  </p:stCondLst>
                                  <p:childTnLst>
                                    <p:animEffect transition="out" filter="box(in)">
                                      <p:cBhvr>
                                        <p:cTn id="115" dur="500"/>
                                        <p:tgtEl>
                                          <p:spTgt spid="84069"/>
                                        </p:tgtEl>
                                      </p:cBhvr>
                                    </p:animEffect>
                                    <p:set>
                                      <p:cBhvr>
                                        <p:cTn id="116" dur="1" fill="hold">
                                          <p:stCondLst>
                                            <p:cond delay="499"/>
                                          </p:stCondLst>
                                        </p:cTn>
                                        <p:tgtEl>
                                          <p:spTgt spid="840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 grpId="0" animBg="1"/>
      <p:bldP spid="84041" grpId="0" animBg="1"/>
      <p:bldP spid="84042" grpId="0" animBg="1"/>
      <p:bldP spid="84043" grpId="0" animBg="1"/>
      <p:bldP spid="84043" grpId="1" animBg="1"/>
      <p:bldP spid="84044" grpId="0" animBg="1"/>
      <p:bldP spid="84045" grpId="0" animBg="1"/>
      <p:bldP spid="84046" grpId="0" animBg="1"/>
      <p:bldP spid="84046" grpId="1" animBg="1"/>
      <p:bldP spid="84047" grpId="0" animBg="1"/>
      <p:bldP spid="84048" grpId="0" animBg="1"/>
      <p:bldP spid="84048" grpId="1" animBg="1"/>
      <p:bldP spid="84052" grpId="0" animBg="1"/>
      <p:bldP spid="84052" grpId="1" animBg="1"/>
      <p:bldP spid="84054" grpId="0" animBg="1"/>
      <p:bldP spid="84054" grpId="1" animBg="1"/>
      <p:bldP spid="84065" grpId="0" animBg="1"/>
      <p:bldP spid="84066" grpId="0" animBg="1"/>
      <p:bldP spid="84068" grpId="0" animBg="1"/>
      <p:bldP spid="84068" grpId="1" animBg="1"/>
      <p:bldP spid="84069" grpId="0" animBg="1"/>
      <p:bldP spid="84069" grpId="1" animBg="1"/>
      <p:bldP spid="84053" grpId="0" animBg="1"/>
      <p:bldP spid="84053" grpId="1" animBg="1"/>
      <p:bldP spid="84067" grpId="0" animBg="1"/>
      <p:bldP spid="84067"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a:latin typeface="Comic Sans MS" panose="030F0702030302020204" pitchFamily="66" charset="0"/>
              </a:rPr>
              <a:t>Building Ions</a:t>
            </a:r>
          </a:p>
        </p:txBody>
      </p:sp>
      <p:sp>
        <p:nvSpPr>
          <p:cNvPr id="99331" name="Rectangle 3"/>
          <p:cNvSpPr>
            <a:spLocks noGrp="1" noChangeArrowheads="1"/>
          </p:cNvSpPr>
          <p:nvPr>
            <p:ph type="body" sz="half" idx="1"/>
          </p:nvPr>
        </p:nvSpPr>
        <p:spPr>
          <a:xfrm>
            <a:off x="1066800" y="1676400"/>
            <a:ext cx="7196138" cy="1066800"/>
          </a:xfrm>
        </p:spPr>
        <p:txBody>
          <a:bodyPr>
            <a:normAutofit fontScale="92500" lnSpcReduction="10000"/>
          </a:bodyPr>
          <a:lstStyle/>
          <a:p>
            <a:pPr algn="ctr">
              <a:buFontTx/>
              <a:buNone/>
            </a:pPr>
            <a:r>
              <a:rPr lang="en-US" altLang="en-US" sz="2400">
                <a:latin typeface="Comic Sans MS" panose="030F0702030302020204" pitchFamily="66" charset="0"/>
              </a:rPr>
              <a:t>	Using the whiteboard and the proton, neutron, and electron pieces, build the following ions, and determine their atomic and mass numbers.</a:t>
            </a:r>
            <a:endParaRPr lang="en-US" altLang="en-US" sz="2400"/>
          </a:p>
        </p:txBody>
      </p:sp>
      <p:graphicFrame>
        <p:nvGraphicFramePr>
          <p:cNvPr id="99375" name="Group 47"/>
          <p:cNvGraphicFramePr>
            <a:graphicFrameLocks noGrp="1"/>
          </p:cNvGraphicFramePr>
          <p:nvPr>
            <p:ph sz="half" idx="2"/>
          </p:nvPr>
        </p:nvGraphicFramePr>
        <p:xfrm>
          <a:off x="1066800" y="2895600"/>
          <a:ext cx="7696200" cy="2895600"/>
        </p:xfrm>
        <a:graphic>
          <a:graphicData uri="http://schemas.openxmlformats.org/drawingml/2006/table">
            <a:tbl>
              <a:tblPr/>
              <a:tblGrid>
                <a:gridCol w="2514600"/>
                <a:gridCol w="1708150"/>
                <a:gridCol w="1770063"/>
                <a:gridCol w="1703387"/>
              </a:tblGrid>
              <a:tr h="4826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Protons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Neutrons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Electrons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4826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Carbon (C³</a:t>
                      </a:r>
                      <a:r>
                        <a:rPr kumimoji="0" lang="en-US" altLang="en-US" sz="2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Hydrogen (H</a:t>
                      </a:r>
                      <a:r>
                        <a:rPr kumimoji="0" lang="en-US" altLang="en-US" sz="2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Oxygen (O</a:t>
                      </a:r>
                      <a:r>
                        <a:rPr kumimoji="0" lang="en-US" altLang="en-US" sz="2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Lithium (Li³+)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Sodium (Na</a:t>
                      </a:r>
                      <a:r>
                        <a:rPr kumimoji="0" lang="en-US" altLang="en-US" sz="2400" b="0" i="0" u="none" strike="noStrike" cap="none" normalizeH="0" baseline="0" smtClean="0">
                          <a:ln>
                            <a:noFill/>
                          </a:ln>
                          <a:solidFill>
                            <a:schemeClr val="tx1"/>
                          </a:solidFill>
                          <a:effectLst/>
                          <a:latin typeface="Comic Sans MS" panose="030F0702030302020204" pitchFamily="66" charset="0"/>
                          <a:cs typeface="Arial" panose="020B0604020202020204" pitchFamily="34" charset="0"/>
                        </a:rPr>
                        <a:t>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Comic Sans MS" panose="030F0702030302020204" pitchFamily="66"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9376" name="Picture 48" descr="j029698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3744330">
            <a:off x="7239000" y="152400"/>
            <a:ext cx="11239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77" name="Picture 49" descr="AG00266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81000"/>
            <a:ext cx="220663" cy="1143000"/>
          </a:xfrm>
          <a:prstGeom prst="rect">
            <a:avLst/>
          </a:prstGeom>
          <a:noFill/>
          <a:extLst>
            <a:ext uri="{909E8E84-426E-40DD-AFC4-6F175D3DCCD1}">
              <a14:hiddenFill xmlns:a14="http://schemas.microsoft.com/office/drawing/2010/main">
                <a:solidFill>
                  <a:srgbClr val="FFFFFF"/>
                </a:solidFill>
              </a14:hiddenFill>
            </a:ext>
          </a:extLst>
        </p:spPr>
      </p:pic>
      <p:sp>
        <p:nvSpPr>
          <p:cNvPr id="99378" name="Text Box 50"/>
          <p:cNvSpPr txBox="1">
            <a:spLocks noChangeArrowheads="1"/>
          </p:cNvSpPr>
          <p:nvPr/>
        </p:nvSpPr>
        <p:spPr bwMode="auto">
          <a:xfrm>
            <a:off x="2370138" y="5891213"/>
            <a:ext cx="5195887" cy="619125"/>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a:latin typeface="Comic Sans MS" panose="030F0702030302020204" pitchFamily="66" charset="0"/>
              </a:rPr>
              <a:t>Be aware that the atomic and mass numbers are not </a:t>
            </a:r>
          </a:p>
          <a:p>
            <a:pPr algn="ctr"/>
            <a:r>
              <a:rPr lang="en-US" altLang="en-US" sz="1600">
                <a:latin typeface="Comic Sans MS" panose="030F0702030302020204" pitchFamily="66" charset="0"/>
              </a:rPr>
              <a:t>impacted by the loss or gain of electrons.</a:t>
            </a:r>
          </a:p>
        </p:txBody>
      </p:sp>
    </p:spTree>
    <p:extLst>
      <p:ext uri="{BB962C8B-B14F-4D97-AF65-F5344CB8AC3E}">
        <p14:creationId xmlns:p14="http://schemas.microsoft.com/office/powerpoint/2010/main" val="412791911"/>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mtClean="0">
                <a:solidFill>
                  <a:srgbClr val="67258C"/>
                </a:solidFill>
              </a:rPr>
              <a:t>1</a:t>
            </a:r>
            <a:r>
              <a:rPr lang="en-US" baseline="30000" smtClean="0">
                <a:solidFill>
                  <a:srgbClr val="67258C"/>
                </a:solidFill>
              </a:rPr>
              <a:t>st</a:t>
            </a:r>
            <a:r>
              <a:rPr lang="en-US" smtClean="0">
                <a:solidFill>
                  <a:srgbClr val="67258C"/>
                </a:solidFill>
              </a:rPr>
              <a:t> verse</a:t>
            </a:r>
          </a:p>
          <a:p>
            <a:pPr>
              <a:buClr>
                <a:srgbClr val="45185D"/>
              </a:buClr>
              <a:buFont typeface="Arial" charset="0"/>
              <a:buChar char="•"/>
            </a:pPr>
            <a:r>
              <a:rPr lang="en-US" smtClean="0">
                <a:solidFill>
                  <a:srgbClr val="67258C"/>
                </a:solidFill>
              </a:rPr>
              <a:t>          They’re tiny and they’re teeny,</a:t>
            </a:r>
          </a:p>
          <a:p>
            <a:pPr>
              <a:buClr>
                <a:srgbClr val="45185D"/>
              </a:buClr>
              <a:buFont typeface="Arial" charset="0"/>
              <a:buChar char="•"/>
            </a:pPr>
            <a:r>
              <a:rPr lang="en-US" smtClean="0">
                <a:solidFill>
                  <a:srgbClr val="67258C"/>
                </a:solidFill>
              </a:rPr>
              <a:t>           much smaller than a beany,</a:t>
            </a:r>
          </a:p>
          <a:p>
            <a:pPr>
              <a:buClr>
                <a:srgbClr val="45185D"/>
              </a:buClr>
              <a:buFont typeface="Arial" charset="0"/>
              <a:buChar char="•"/>
            </a:pPr>
            <a:r>
              <a:rPr lang="en-US" smtClean="0">
                <a:solidFill>
                  <a:srgbClr val="67258C"/>
                </a:solidFill>
              </a:rPr>
              <a:t>           They never can be seeny,</a:t>
            </a:r>
          </a:p>
          <a:p>
            <a:pPr>
              <a:buClr>
                <a:srgbClr val="45185D"/>
              </a:buClr>
              <a:buFont typeface="Arial" charset="0"/>
              <a:buChar char="•"/>
            </a:pPr>
            <a:r>
              <a:rPr lang="en-US" smtClean="0">
                <a:solidFill>
                  <a:srgbClr val="67258C"/>
                </a:solidFill>
              </a:rPr>
              <a:t>           The Atoms Family</a:t>
            </a:r>
          </a:p>
          <a:p>
            <a:pPr>
              <a:buClr>
                <a:srgbClr val="45185D"/>
              </a:buClr>
              <a:buFont typeface="Arial" charset="0"/>
              <a:buChar char="•"/>
            </a:pPr>
            <a:r>
              <a:rPr lang="en-US" smtClean="0">
                <a:solidFill>
                  <a:srgbClr val="67258C"/>
                </a:solidFill>
              </a:rPr>
              <a:t>Chorus:</a:t>
            </a:r>
          </a:p>
          <a:p>
            <a:pPr>
              <a:buClr>
                <a:srgbClr val="45185D"/>
              </a:buClr>
              <a:buFont typeface="Arial" charset="0"/>
              <a:buChar char="•"/>
            </a:pPr>
            <a:r>
              <a:rPr lang="en-US" smtClean="0">
                <a:solidFill>
                  <a:srgbClr val="67258C"/>
                </a:solidFill>
              </a:rPr>
              <a:t>             They are so small ( snap, snap)</a:t>
            </a:r>
          </a:p>
          <a:p>
            <a:pPr>
              <a:buClr>
                <a:srgbClr val="45185D"/>
              </a:buClr>
              <a:buFont typeface="Arial" charset="0"/>
              <a:buChar char="•"/>
            </a:pPr>
            <a:r>
              <a:rPr lang="en-US" smtClean="0">
                <a:solidFill>
                  <a:srgbClr val="67258C"/>
                </a:solidFill>
              </a:rPr>
              <a:t>             They’re round like a ball (snap, snap)</a:t>
            </a:r>
          </a:p>
          <a:p>
            <a:pPr>
              <a:buClr>
                <a:srgbClr val="45185D"/>
              </a:buClr>
              <a:buFont typeface="Arial" charset="0"/>
              <a:buChar char="•"/>
            </a:pPr>
            <a:r>
              <a:rPr lang="en-US" smtClean="0">
                <a:solidFill>
                  <a:srgbClr val="67258C"/>
                </a:solidFill>
              </a:rPr>
              <a:t>             They make up the air </a:t>
            </a:r>
          </a:p>
          <a:p>
            <a:pPr>
              <a:buClr>
                <a:srgbClr val="45185D"/>
              </a:buClr>
              <a:buFont typeface="Arial" charset="0"/>
              <a:buChar char="•"/>
            </a:pPr>
            <a:r>
              <a:rPr lang="en-US" smtClean="0">
                <a:solidFill>
                  <a:srgbClr val="67258C"/>
                </a:solidFill>
              </a:rPr>
              <a:t>             They’re everywhere</a:t>
            </a:r>
          </a:p>
          <a:p>
            <a:pPr>
              <a:buClr>
                <a:srgbClr val="45185D"/>
              </a:buClr>
              <a:buFont typeface="Arial" charset="0"/>
              <a:buChar char="•"/>
            </a:pPr>
            <a:r>
              <a:rPr lang="en-US" smtClean="0">
                <a:solidFill>
                  <a:srgbClr val="67258C"/>
                </a:solidFill>
              </a:rPr>
              <a:t>             Can’t see them at all (snap, snap)</a:t>
            </a:r>
          </a:p>
          <a:p>
            <a:pPr>
              <a:buClr>
                <a:srgbClr val="45185D"/>
              </a:buClr>
              <a:buFont typeface="Arial" charset="0"/>
              <a:buChar char="•"/>
            </a:pPr>
            <a:endParaRPr lang="en-US" smtClean="0">
              <a:solidFill>
                <a:srgbClr val="67258C"/>
              </a:solidFill>
            </a:endParaRPr>
          </a:p>
        </p:txBody>
      </p:sp>
      <p:sp>
        <p:nvSpPr>
          <p:cNvPr id="120834" name="Title 3"/>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The Atoms Family</a:t>
            </a:r>
          </a:p>
        </p:txBody>
      </p:sp>
      <p:sp>
        <p:nvSpPr>
          <p:cNvPr id="120835" name="AutoShape 2" descr="data:image/jpeg;base64,/9j/4AAQSkZJRgABAQAAAQABAAD/2wCEAAkGBhQSERUUExQWFRUVFxcYGRcXGBgdGBsfGBoYHBcXFxcYHSYfFxwjGhgVHy8gIycpLCwsGB4xNTAqNSYrLCkBCQoKBQUFDQUFDSkYEhgpKSkpKSkpKSkpKSkpKSkpKSkpKSkpKSkpKSkpKSkpKSkpKSkpKSkpKSkpKSkpKSkpKf/AABEIAL8BCAMBIgACEQEDEQH/xAAcAAABBQEBAQAAAAAAAAAAAAAEAQIDBQYHAAj/xABEEAABAwIDBQUECQIFAgcBAAABAgMRACEEEjEFBkFRYRMicYGRMqGxwQcUI0JSYnLR8ILhFVOSovFDwiQzY3ODsuIW/8QAFAEBAAAAAAAAAAAAAAAAAAAAAP/EABQRAQAAAAAAAAAAAAAAAAAAAAD/2gAMAwEAAhEDEQA/AOaj2gOhPwHzqFbUkjmlHvUQB4SRRi0gFEm5keUfuB61G5hFKUkJtmSoTyyEKB9fjQOZZiY5xPM8aHZYzFSvxKIHgm3xmiIAZ7S6iEyCeZsRa2s0uF2TATnJKhEXgJPQDW/OgROGio8Q8lCZMch4095/uJUshAIkzx/SBQ+X/qKST/lNkXP5yOAoI8PhO9MkyAYP3iJ70HQXsKldABCRlHEzGg5+cU/DjMkFYlR1KgAR0HIUxoXWRpmgf0/3mgRSkp08+XmdKdenhuRpU+Gw1oiKAVLRqVOHo7sKf2dAGGqXsOlFEXqRCaAdvBjl1ohjC3Pl8KLbbpMMuVLEHUfAUDBhRSuYYER/PCiVUygGOEHETTlN1OaaRQDfVheAATqYqB3CelWKRUS8QjipNutBUvYKhHMOqLDS16ue1KvYg/mVOXyjWvZiAZRMcUkEE9AYNBn1YZZvYeVPY2edVcPSrZCZHfOUcRER4lVM+rpJJE5RAGtz0Fp+FBGhiACFZRP3hM+A1opDCJknMeunkKe13fE68/CaX6zQKrJoSPCq7F4PJKmVgSDLciDzyjgasA6DypjoSqxSk+QoIkY5D7awLKyqBSdQYrKCtK5sZCpKZSrgQTWcdZKVKSdQYoCsF7QPIp+NJTcJrXqC5aZIbNtE92dbd6/K9SjD/aIBuM5HSFNBWnjRaUjvE+yb+65qBlzKWwo3T2il+SQlPqCmPGgZjEhDRH3UvJB8CtKo/wB1O2ntRLassFSzoke6otqO3ywR2ymiJBspKgCD4pynyNCY1SvrSkgkrUgJCuU3URGgCZoGYJtxasywmwhGaSExqQkWPKTVmliJMlSlaqPw6DpUZYUBlAGVMBKhYgc5HHnbSiMMjOgKStXeFpIIHiONBGWgLnQXPlUOCa7qTBkjMbWlRJifOmvDtlFtJJSn21cJH3U9Te9HKZCYKRoRaTpx1PKgTsq8ExShc6U/spoG5q9FSBipEtUEKG5NEIapyBT6AbHbSQ1AOqtPWgW9v3PdF4nXgKE3keStbaBBUlRB8IBv5k0BmBsDeNf7UGtwruZCTzFSUDs7GpUAgGSlAkcjMXozPQPApYpnaUsm0amw/egHxS7hA1UDp7vC0nyqRWBSYBmBACeFuY417EYJXdKCMyTqq8g+15xRJNBA8ycpywDFrWHlStp7o/njU016KCB1uxgSY059KhYaJEn+c/fI8qMApZGnKgAdaqL6tVjA4xSmNACfK3rQBjC2qDJeOUTwF6K7NSjBgAWtJ8uU0QxhUpEAfM+ZNBExhieNun71lt42cmIUIgFKSPStlPZ3PsE3P4SeJ/Kfcaz++eH77a+YKfS4+NBQMKhVJUelLQapRhIkf+aUpjjcJH7+tOZ72LURohtIPUkyB5a+VNWoZEuiYAta9ilS5HQIIjoanwC8r7ratXIcQeYgAjyigftpAytqP3Xmz771SbG+2xDj3AWHnp7gaP3vxQSyEfeWRHlcmn7HwKUMI45hm6SRe3u8qAkiCB50JiE9mkqIskaplJtpMG/Ci8wzf0j41WbXBcUhkGM3eUeif70CbNcS0nKpUqMKPEkqFwB4iivrgPBXmk0I3gglZKZKrEqJkkGQq/mPQVYtYcmgiZMme75mD51YMptNvIz76c3hhYkAkaE0rjQBkC/pIoEivU3tBSFdAqjSFVNmkIoMdtx2MQ4Rz+QqBsQoeIHuqfeBEPr8R8BSNtmR+oD3UB+wVfbufp+Yq/CjVRsXDw4eRR8FCr5DVBEmQCTfkB8BRmGw0HMYnpw8+JpUNikfdiIoJyaiUKZh8TmFPcVA68BQROOAEDUnQDWlLkapV7v3qDBN96dZzXOpg3/nICjooIgSdBHU6+lOLCgCQZPIxHlGlTpFPWYE0AiQCZEBURcXHlXnCpAk97wBn0vUz7AUO+Le8eBFVa0I/wCj3tTCnVe8AzFBLhnCcwQg2UZzd3UzY0cpwJHeSpPofeDVXg8B2cqISc0EoMwm2gJ+dOdxrc3bCTpdM+h0oDhtNqQnOkk8J15iqTb0Kw40ltYBHKZHwipMWW1jIR1GRMkR94RpVZtJ/wCzIcnPHccTosSO6vkfG4oKgCx6V6o1Lr1BsnVhJyqMJcUlQ8TCHEjqUqzetDP4crYQpJh1gkA8ZQYI8wAasCgOshKhfMlJ5gpV3iDw0JnkaDYeUg4kLiU98HmCgjN490T1oKbAuHFYhJcuACSOEDQetW+yl5A41/lLMfpVdP8AOtV26Se8vnkSB6m/uFGYtXZP9obJdAQrooaHwIoCMSoAFemW5PTiPSh8Ce0Ut7ge6j9KdT5mnbWScmQXU6coHxPgBVgjDJbbgaIT8B86CBbZACkJzEXKeYIuB10iiUuK1SJkCEkZQn9R1npFJhSSAlMgQMyuMxcDz1PlUmFbIJvKeEkkzxuaCdsmBmAB4xcetIXK8pVDuKoFXqTzimgVF2nGhX9tttkpUTI4AUByqVRIBIEwJimYJ9LqQtOht1tRyExflQY1YQrMpUKVcqJBPW0cAKc2EwI8R3TPxoFhZyyDEqUaY/j1BUQOE2ve+vnQXuz3RmSlMgzAtAvcz/Na0TdY7Av5XQTwUPQkfKtkKB1ROHhzqp2rvKGl5AnMQLySI916J2ZtDtu8BAGo+F6CwaZA0pwaEzxiJpZr2agao3HSTP8AP5avJeOoTI8QPjQ76lFSUx3LlR58kj505d8tyIM249D0oJ87n5E+Mk/IUxeKUJEZvzC3u4+NeU7UKnqCPGbSRkOckeIIPwqmb2sEKKshGa0x3pJ4nxo998m2ooXEYTPr6UEyMdn0zelSt4gJ9tJSk/eMRPIxpVX9XKl3SQQMvdMkAXBnxtRiGHCMisyWzAJOsDUdCTx6UF0kgVVbzODsDIBUogA8uJPoPfRAYQj76rfnPzqj2+8SAAsOJB1AuJ4KItwoKU16vGvUG9Ukh9A+6vMrwUhBHvBH+moNoo77n5sMv/ar/wDVHbVUUoC/wLQfIqyq/wBqjQO3ncjiR+Jp9MeST8qCl3UT7R/R8SPnRW86JQAOK06edQ7st5kPAe1lSR5SfjFE4+68ORcOOZgOYTGW/LX1oPbJQpbq3FAmCW2+QA9qTw4D1qy2h/5agoDKUm4Jkfy1C7AdWUAZZBzLJiLqUdDNxRqgHVFMShPtdVcE9Y1PWKBGGyQO9lSAIAgHzPypz5CUpCbQpAjz0pmPyttLVlsBJHO4qkweNOIWUxCYkwOPC/jfyoNGRTcgkTHv+VZx7aT6JTnMi3A6UA1j3XVhJcVCrG9o4/Og0+FeQpAAVmImdJsTwmslvDh8r6ryFQoefD1qwx7YSsFBHK3MfuL1R4k3PSg0u6z4bbVmUlMqFiemtG4/baAhf2iScpgA8Y09/urGrvx4CookxzoDmUwgeZ9ah2k0Q4bcE+9Io3sRpOluHhRSsUSlSVJCgrW/IRPuoK5K+8f5wtWrwm10qSJUM0CRNZlTQkkW5X/k1C6ISeNqAreZ0Kft+FPzq93eP2X9R+VZvA4GWyo6kwPAf3p69oqaENqib+Hrp/ag2QfkkfhifMTTs1ZbB4lxAOYyV3OaZtHHwrUJvfnQKTSTXppjjkedA15yKGU5TxhybmR0opvBigrQgq0t1P7VKnDqAHeM84+VWicIKa4wZ4gcxFBTN4VQnKFGCTqIv7QnUn9qLRhlFMi46GZqx+r8BoOHPxpP8MCjaUn8Qt46a0FcjAd4D7NRPAjQfOk21sX7BREkpIVHAAa5UirUMrC8oWICZJKBaT3QIjkT5U9TCuDyvNKSPSg5x2dqSrXb2ylMr1ELk90QBfQA6V6g1e2wThnY1CCfS/yqn2gntQnE6y8ltI/LBSr1WT6Vb4FzM042v20gtkcTKYSoD81qpG21KwCJICGnUgpSO9ZdyVHQ97hQC7tN98qkjKQDBj2gqD/qA9akWCl/Dpg9xBXJ4gpKgfKCPKn7Gb7N3EtkaNuQDxym3uNFLGbE4hYPdw7Kki03ylOX1Ur0oDWMKDh2GphS0C41ANzB5mY/4q0ZwORISBAHAUNu+rMwCuQpSQAqLQjuoAPCInxJq2Cjxg9R8xQZretWViPxKSPS5+FZ/BOFLSctsy1ZvJJKfnVhvjjc7uQaNiP6jc+ggUJsZ5kZO3zFIcJUlBAVBSRIJBGtA7FJOVK9TCgZ/LofQx5UFs5ErVbVCx7prsezcHsF5n2wAhRs86pCiY4jik20q2xm52ycG39ZcaCWzl70uKT9oO7CQdDQcLSxPaiOoPKEpM/H1qnd1PjXWd7NqYRWGcVg8CsJIA+sFgBuCcliSDcmJvcaVzhvd91TC8QEktNrQhSuq5j4X8RzoK0psKM2YvKoKETpET7qjGAWfun0p2HSULBIsD8KC5+uLt3f9gqM41wcCJP4UgUrmI9sQ539LaXJt8KgckoCSF2JMnrQKX3Pzx4JofGvKLSkkToZIEx0opQUpSjC+8IA9P299Q4lvLCVGLceIJM0D8GbNDhk/nxquUzmdSDoo28J0oxpwAokyEpy2jmL+lNyQUH8KvcdaCfEOyrwhXvyx5g1fYTFDsgTwsedtPlWba7xdPREeomKtdkKgZDfMJBOsj+e6gtM0Jv50nYk93jx6eB51KtQygza01GFkgAG5ueXWgNYQIqcJqqD5Sbfe5Rp62oppzqYM60BgFKocrVAX6DfxSoIBibA8fGgsW3UpFyAAdSa8vaQ+7eeI09aq2yElQiTrJvr/wAUxbtgOQn1FAaX9b3Jn3QB6VEnGjidDQi3jAyiZ0qZvBxECT/JNABvM+HGxlCiUd6YOWNDc9Yr1T7XX9gvgcvH4e+loJtp4ktPNv5DkEJci5j7hVwkXgUOgp7PHtgykpDqI4g3keqa1GJwwUtCCAUFK1KHMQEgH/VPlWAxLSsLiXG9QpK0CeKVgwfh5igdinyzilnUKAN+IWlJrS7ssRhlEiVYguE/pgiT0kn1rG7RfzFBm5Qkf6RHyFb/AAqsqUJSLBlM9IBgeZPuNBFuqucIgKGmYeIk/uaIxgDYK0JlQEW5dRxiqTd7bLbbCErVBKl66C9pPCdB4GrtzFIKJK0wbTmHHkZoMNiMJJJWs5iSTbidda8MO1p3yYngBVlt8y6q9+6ITBm1jPpVahgzF46Ak+BFA9DyE6Nzbiqu0fSXix/g7UJntDhQOQ7oXfySR51xsYYjgfMRXS98MZm2HgRM5lMif0Nuz8IoLZGxV4nd5tttBU4W0KSlPEpenTT2QaE29sxxjd4ocGR1vsyoACR9tKcxHQinp3lcwew8MtpSQ4VJQCuCB9osq7v3hAjzqPeTeJeI3fW66QXHFJQcogT24gQNO6mgsN0yTstnEN4Zt7EZMuUBKSrKsokqI1yiTziud/SMHVra7fCN4VcKjIoHMmbSkWEHjXRNwu2/wVAYKQ8oOdmVxlEuKgmQZ4mubb8YDFtuJVjXApaswQApB7oIKiEpAgSePGgq8KskQJWoWnRIjma9jcKuxzKPRItPAc/Oq1bmRClFR100meUaUmzsV2maSQUgnxFBY5CkAuJmfvDh0NRuYcLM2IgQfWqhnaGZYBkJJiZq0ZxKWkFUGCR14HlpQQvbKHCKHVs5Y0mrJG02z96ONSs41KrBQPHlQU6WFix94NPYcWCIgnhz/wCauAsH2VJnxBp2EQSsTlKZOnODFqBV4hWUpUACrKSAbGbHwkgetTF4nPxNhANhbnxuaGxEl0KAzBIuAOBkg9SLGpCSYlQuZGUdJEmgMR3bQI6CmBwCTob28KiKjxPpNvWm9mSlUXPeHXwoC1Yiw5n+XoQ4om3Ex5aU1LZIQefAeIAHmQatMDsoASoDNrQDpQoqmOHw/wCamawogEEHj+x8KtGmONNfwgIPDrQBJwsBE8x7wZohlm087/tUOIfACPzFNuNyB86NCZoKDeWzccyB6X+VJUW9bt0I5kn0EfOvUGwQ6FOGIOVGU9CSDHoKyG/6IWyvjCh6EEfE1sGkAABNhWT+kEjKz4r/AO2gx2IEkR0rcbYxBw+H7sy4lKQRqFACfVM+fjWKSrStjj19vjWG/uNJC1eJAV8Mo86A/ZOzgyyEkCSJXPEm9/AWrw2e1qGkeOUXmjsSnMU9TfwAJ9JAroex/o7acYQ64pZUtCVZQQBJk+kFPp1oOK7XwSUlcSISkg5jItwvVFh8a4FhBcIExrwg8fGK1W3sMe1cRHeSMhA1zJJSR6g1mXELS/lUCkpUAQUwR0IIkGgjw+KUq5JJyg3PHMRPpVpvDvC48hpiYaYCQkc1Ed5R81KqkwRIJnl8xRmNwSiFKCVRIhQBjregm2hvC87hmMMoyhlx0p04xlHgJX/qpmJ3ncOCbwlwhtxxZv7WbLAUOMEKPmOVVTzRCR+pXwFRhhR0BNBe4HfrGNNoaafW22hJSEogC5JJNrmSb17aG23nwO2ecdyghOczGYiY9BVQjArBukxV43u+8W1udmoJQ2HSoggZCQAoE6ybUAeOZHZwo5Ra8E8RS7GwzcrCVlRymZTAAt1vVk1sdWKUGWYUtcBKQeUEk8rA0qt2XdnqH1hOXtEHKOJuJPl86CvxDCG20N9ktJC0nOY7x5W0EGm4toJagx7Y08DVlj8ch1McQQU3MAgi+l7CPOgMW6MsG5lJtMWBHHxoK7DgEymTCRNtItT2mxmBBmEgaRwvVnu9tX6q8hxMkSM44LTIzJUPvCOBrvWwNlYF9tOKZw7YC8xBU2kKsSDI8QaD5tS2cxNuPy/aidgz24vAJPpBn3V3jbm39l4RIVlw7ipjI0Giu/GIrk+8+0MK5iS7hW1tBftZikIki5CBdN+pB6UBmzmyQVnUkx4SI9AAPWhsIye0cTwQQR4KmI+HrUjW1mwAAYAsAOXCrXFbDdw7P1txtaUrIaKSm4gSlZ6Eyn0oA3MCCL0qU5SR95RjpwBPkIPnUuy8QrFOdmw2ta4mABoI1k8zFFbybNVglth+AtYWcqTmOUd3MYEax6GgHwOEA7/EkwTwEmAOVoowEVW7Ix/aKbZbSoqVCUg+A/ZVXmIwRbw7DqhBxQKkpvKUIGp6lS0eQoGNVIk3imIqNDv2xEH2AZ4e0be6ghxqAhCiQNUkHqFAhJ98UQ4mCai2vduIn7RuPHOmkxasiVKKrRJ8uI5TQYvejEziOeVIHnc/MV6qnFOlayo6kk+teoOoYfEWI5H3EW98+lZrfRvPh0qGqFmfBVviBVk84k5LkGSDHEFJVB9PfUW0kBbLoOhQSB+m4+FBgUCI8PnWq3XB+0eVclaU9YET/wBorMRp5/EVrNltlOGQNMwWv1kj3AUGj2SwX8S02DAWvIT+EKtPjXfG20oSlAtAASOiRFvKuU/RRg0rxJJE9kgqHIFRAB6mCqtht/A4pe0sG62glhkLzqCk6uwlUpJk5UpB86Dlv0n7O7LaTikylLqUOiNCTmCyP6kk+Jrqm2t2sFiGku4ttuyU/aKOQiQI+0BHE8aqPpj2IHMKnEAd9ggHqhZAPorKfXnUX0lFZ2M2FKBUpWGzkCAbg2A0uBQYnfP6MU4Nv6zh1hxglM6ZhmICSFCy0kkXre7lKba2W08pICUtKU4UiScilySB7RgeNQ7lMh3Yam3QcmR9Mm9hmVmTyAJt1TUG6OLSrYCpBISziQoAXNlkxzsoUEG3dhYTa+FU/hwntUJMWyqBFyhxPGQLHrNYTcrdEY57IVZUJbzlQAJvASINtT7q2/0JtRhX3FnVxIImYCEST55j6VJ9G2CGE2e/jVJJ7QOPJTx7NrMUJnhPe91Bgd6d1FYB0IWoKCkBSVAQDeFDyt6iutbo7Oz7NYQ4BCmAIMGygYnnYzVF9KGBON2W1iWx7GR4jUhDiYXf8pIJ/TVzsfb6WNm4JxQKgsYdqBr3zkkDjEe6gy/0YbtlvFvdoO/h09npbMowb/pBI6Gp/pR2Kp1/B5TdzOyJ/EVIInyn0rdbTWnDIddQkdo4tsH8y1FDSJ9RWP8Apc2r9XGDXAUEYntI4ns0yADwkE0HsfsvZmzEtdukEuApClJKyqAMyiPui/DnWF35TgXChWDdaIgS2kKnU3k2B07piui4Lbuz9sILZTnKRnLbgIWjMY7qhxkx3TxFcx373VTgMQUoJLbiM6QSZAnKUk/evQZ3D4BABzFMza9d63Cw5TsxgJMKLaiCbgFSlkHqJr56Dyc2TLf+HWvoP6O8QVbOw8xYKAgcApQAvxoOfbZ+iR9lhx9bzSuzSpaghKrwJMTxmr/dT6JMOvCNLxKV9ssBZAUQACQUpI/Tr+o1k9n73YzaGLbw7uKWhDy+yUlHdTE3EAakWrse2F4pP1bsGgsBwF4BQSMoSU5RmMm6gf6KDhG9O7f1THuMgdwqCkR+BwykeVx5V9B7Z2Oh/DOsrBKVIKYGthYgcwQIrn/0xbD7+HxKZEEtrUOl255ffiuiO7WS0cOlWjxKQonilsrBJ6hJ86DEfQ1u4GsMvFLELeJSmbQhBv4SoH/SKfv9s1t3aWzUOJzocLqFC4tKCLjkTNXe+uMDTbGFbhBxT6G4FoTnC3SB1uD+qot6cOV7T2ZH3V4hR/pQkxQZjePdtvDbU2f9XaDaXHJJTxUHATYnQJ8rir7fdpleNwTTwOVxL6EqBjIVFrKrrcRB50LvRiFDbmAARnhuwnTOpQWv+lInyqp+l9avrDPeENslSRFwVLgqzc+6I8KCf6QthjCgOo9goCT+tKQBb80A+INFYbYzTWyHMW4PtVMKUFEG15QkJ6qj1FaNWERtXZoTMLUgDNqpLiIuTH4gDVX9JOKDeGZwaRZzLJzAQhhSCZGpk5R50HO9oOfZJUbQtpR6d5M/Gqje/G5WsnFZjyGtWe3LYd0D8JPvFYveHG9q9YyBbz40FczdQ5zNepnaZSSPCvUG2WmVojQrHrlWKlcbJuD91do5JP7zUi2h3IOikK10g8amLUBwz92w8EkH5UHPVqEJ596fOIrU4DFfZtg/5ZHuMVmW0ylUi4Gb4Vr8HgA7h0LSLhtIAHMEj96DqG4BRgtl4jGLgZs6wL+y1KUi1zK59RWUc+mLHqIMsoIBBSGyRJgycytRBA8TVtvhvQ39RGAaQUqSMIhcRCbdq6jqQEtg9XOlc92gmMpAzEukkxwB0twvQd4xWLGL2KpxwFfa4QqUEQCSEScvAHMDahto7uHaGzMK0l3IMuHcUoJzZglAtH6oPlWS3D34QxhXmlpJDYDoF47MqSl4DqlJUvlY1g8XvHi1BAD7wSgobSlClISlAtASmOEXN6Dqe+W8WG2Zs9WCZWC92XZIbmVjtJCnFx7NlKVfpVbuhvrgMJs5lp90ZlBzMjIpROZSpBAGkd2+sGuTIQshal5iorUZJJUdLkm5txobFoJiAZCknnzFB1Taf0jpXkwWyWggOKDecoCQO0BBCEagiZKjyrXbW29hdl4RlnEkrTk7JKcoWXA2lIJIsALix6VwnYG0fq+JQ6vMEtPhZy6kJMkDxFvOht697Xsc9negZcwSkaJCjOXrFhPSg7tsPeLC7TwmIw+GStpKWi3lISIC0qCcoBIiQaym3tuNObDYShUOMnByB91RCwL/ANCz6c65ju1va9gXC4yQFKTlIIkESDpzt8aanGrKSkE5VKStQGhKc2X0zqoOvb4b65tlYR1C0qdW4wpcESFMp7RWYDTvJHrQv0sNodfwnaLCEllajmJgSpF7Ax7RExwrm7TeZCUxeD01sZ91WLjjjpQFrKwhOTMoybqKiJOozHyiKDoO7u62zMMtGJRiwvIMwUp1rKCOJSLm/wAKyX0i70N41+WSS203kCiIzFSsylJBvlskA8aoV4BsKzmLDIAACCZ1J50/F7OK1SNYAjnHOgoG1/bqnl8hXZNzN4FYbY7z6hmDC1dmk8j2dvDMo+tc9w+yW5JjvxHSY1ijcFtZf1B1tToIccaSoaAAKUpWRPE/ZpBPI0Fx9E+zhiNoOYsgJQ0txQBj2nTDY8QCrzAr28v0sYpWJdThnsjIWUoyoSSQgQVZiJuZNZx3EZWihAyhTjZVyVCrTHUgx0py9jpTOUR4UHVd6d4msRsJx0LBKm0J7wM9oCmUxqFSDHlWU+kzedOXB4ZKyp1hCHHFAd3MWk5B1VqY4SKzzTrnYrYBAbWttap1+zmDPn7qCcwOZwm5JuSoyY9kH0EDwoLnfvfD61ikOpJhlDQSOGdSQ44f9RSn+mr1vfhzG7Xw62lFLSHG0JBA/wColAeN+ZJT5Vh0YAyRk7s/yaJYC21gpnOCFAgxEEEX6ECg6XvLvXhmdrsOrVmSxh1z2YzKzrKsqYHS/nR2I+k/Zy1XZdeIEZvq4Mcx3r1yhLGdSlKMqnvL1NwAYE668vKtHuttNnCLSssukAzJcGYx/wCmiAon8xjxoOjbjKcWvEPBgYZhwpDSCCFKyz9opJsmQQLcq51vRvEcTj31wcjYS02DY5UrIWqOZWCfIVY7e+kXFYjutj6q0eIIL6umYWb8pPWsYHUtvLGiUMoN/wBSj6399BBvDtWGygGCeHHX9vjWQS9Btex99T7TxxcUVHTgOlBsHU0HnjXqR3UV6g6Lh9nriTAUbwOEmwNTvYcpChIuDJjoZo1JyiYvYmmuGQr+1oEUHMlPkSCZkR8K2m76/wDw7d/u+VlKmffWDdNzW93cwYOGbV0P/wBlUCvAlaUwnvFxRNxJicxvfTWo3G5JAVAmLDUqiRfgONG4jAntG1aj7SfNMCacvC6CPAD/AHHxoK9ODlUJWbJKVKGl7FPmCRFQJwkLV3pX3CZGshRA1tYCrBvCEQBYDlrre3O1CIZUHlqIJhLYAjoq3WLXoB3kKJCCBPAQfXwpw2WsKEZRYXvbprRSnSBYGT97Un+1RB5z2QIAFydZIPrQA4LYxUg94SFLF51CvdUL27BkqBBM6cONFIz5CLz2jknhdRuaibxDneTJgE+etyToPjQCndYwe8JHPQxM0RsnCgJiBMrBOuhI5+FEofVEKNr/ADoIvFLYCblanCQNQCowOmlBPiEyv2gBx8P4KnY7g1Tc2kX46AeVVOU5pIJ+GuvWj8K4PaIPKVa6cOQoEZIQ390HtHdZJnMb/Cj8EhUEmJPQ9eE2qlCkwFqkjO6RHE5v7UWNpHUzF4A462oLlbcXlM24eFVSmW7kpBla45zJ1qTD4ztIJMX0HlAFC4RZC1FSSpPaLyQU8zOvWgMxODTkSQkDvIvx9selEFR5D1/V+1DY7aXsJKCJW2NUkWUDwNQ499xSCGQc0gWF9VTE0BDhVJtpb0mDUeG7r5JBPcEAHkuPOoNn4h9SUk5tSFSRlsYVIPnVihEOK/8AbSZ/+RVBIHogReJN9O6TT0WvkMdCNIHWhWGSRJ0iT17v708uEqJOkwPdQJhUwXQATLptwHdBOnU0W64RqFEzYDxFRYIiXBP/AFVfBIouASPH50FdjnSGicpkKQb/AKgIHIVn9u4nM8uJAEJIn8JMTzrQbcXDSlDhlPooGsM8+TMm5NBAtyTU7Yihwm9PK6CXNKzXqYwaSg6OvZ+JJnNwnp+n+9D4lp9plUwYSokm1o4Rxq7b3gZP3/cr9qC3h2qhWGeyquUEaHjblQc1zVtNibUcRh2wlBVYhMRrmNyeAFYcm9dI3YWkYZqYmFcPzKoPNbTcIukz4GB+5p3+NAAyCCOEd4+VXByn/imltPAD0FBSo29mMDQcTPKSB4WpBtvU8tVHnyA4mrsYdPKol4BvUpB8aCrY2zPDy4+J5CoXNvImwtMT+I9By61Zu7KbUPYA8PS/OhVbBRySLEWF70HkY1GpAA8rmvNYxKlQAIA/n88eVD//AM2g87HWT6eFPXu2mIC1JEzCbUEi+wn7pPjypxcbEC19B05+HWgzu0jOFBRMaAgQI6caYvYqu9CzJ1J/t8KCyQ2gmbdP7Uq2UdP5xqtb2OpIkuEGSZA9wk2oFzHhpUZ1LN5THHhJPSgvUYBERAgcKavZyCTMmeZ+FUQ3lcn2ABPA8KarbzmYkRHAHUeYoLtWz2kjKJFukx48PGgcPhEFHD2lmfFSv+Kqv8XcCiYCiTxJInn5CmOY9SjdICdSAdSf5pQXD2FCghQ/zEZeXtaxxo9nZhCvb8ssfPrVU3t1BjMlQhQI0tGhMUScauSonKmM1tbmAPdQO2XgiGwZTJKzeZutXlRiMEoKKjlMpCYk8CTMxVLg8cpCsgFwSYJ0kzc8TeisXtgoOkkWPIHWBzoLBWCV+XSAJ0tEi1e+qqJuLdCnmOfhVajbSiYyxaf7n9hRjO0ioToPeRzoFweDWkHMm/aLVqDYm086kS0scDNr+BNI5tpAHEx0qJe1Da4SDxgkxQVm9C1BmJ1UkH3n4isgr51qd5cYFsWn2k6+dZRRoHuLtAqKaRVeoJEGKWvITXqD/9k="/>
          <p:cNvSpPr>
            <a:spLocks noGrp="1" noChangeAspect="1" noChangeArrowheads="1"/>
          </p:cNvSpPr>
          <p:nvPr>
            <p:ph type="body" sz="quarter" idx="13"/>
          </p:nvPr>
        </p:nvSpPr>
        <p:spPr>
          <a:xfrm>
            <a:off x="12700" y="1265238"/>
            <a:ext cx="8251825" cy="457200"/>
          </a:xfrm>
        </p:spPr>
        <p:txBody>
          <a:bodyPr/>
          <a:lstStyle/>
          <a:p>
            <a:pPr>
              <a:buClr>
                <a:srgbClr val="45185D"/>
              </a:buClr>
              <a:buFont typeface="Arial" charset="0"/>
              <a:buChar char="•"/>
            </a:pPr>
            <a:endParaRPr lang="en-US" smtClean="0">
              <a:solidFill>
                <a:srgbClr val="67258C"/>
              </a:solidFill>
            </a:endParaRPr>
          </a:p>
        </p:txBody>
      </p:sp>
      <p:sp>
        <p:nvSpPr>
          <p:cNvPr id="120836" name="AutoShape 4" descr="data:image/jpeg;base64,/9j/4AAQSkZJRgABAQAAAQABAAD/2wCEAAkGBhQSERUUExQWFRUVFxcYGRcXGBgdGBsfGBoYHBcXFxcYHSYfFxwjGhgVHy8gIycpLCwsGB4xNTAqNSYrLCkBCQoKBQUFDQUFDSkYEhgpKSkpKSkpKSkpKSkpKSkpKSkpKSkpKSkpKSkpKSkpKSkpKSkpKSkpKSkpKSkpKSkpKf/AABEIAL8BCAMBIgACEQEDEQH/xAAcAAABBQEBAQAAAAAAAAAAAAAEAQIDBQYHAAj/xABEEAABAwIDBQUECQIFAgcBAAABAgMRACEEEjEFBkFRYRMicYGRMqGxwQcUI0JSYnLR8ILhFVOSovFDwiQzY3ODsuIW/8QAFAEBAAAAAAAAAAAAAAAAAAAAAP/EABQRAQAAAAAAAAAAAAAAAAAAAAD/2gAMAwEAAhEDEQA/AOaj2gOhPwHzqFbUkjmlHvUQB4SRRi0gFEm5keUfuB61G5hFKUkJtmSoTyyEKB9fjQOZZiY5xPM8aHZYzFSvxKIHgm3xmiIAZ7S6iEyCeZsRa2s0uF2TATnJKhEXgJPQDW/OgROGio8Q8lCZMch4095/uJUshAIkzx/SBQ+X/qKST/lNkXP5yOAoI8PhO9MkyAYP3iJ70HQXsKldABCRlHEzGg5+cU/DjMkFYlR1KgAR0HIUxoXWRpmgf0/3mgRSkp08+XmdKdenhuRpU+Gw1oiKAVLRqVOHo7sKf2dAGGqXsOlFEXqRCaAdvBjl1ohjC3Pl8KLbbpMMuVLEHUfAUDBhRSuYYER/PCiVUygGOEHETTlN1OaaRQDfVheAATqYqB3CelWKRUS8QjipNutBUvYKhHMOqLDS16ue1KvYg/mVOXyjWvZiAZRMcUkEE9AYNBn1YZZvYeVPY2edVcPSrZCZHfOUcRER4lVM+rpJJE5RAGtz0Fp+FBGhiACFZRP3hM+A1opDCJknMeunkKe13fE68/CaX6zQKrJoSPCq7F4PJKmVgSDLciDzyjgasA6DypjoSqxSk+QoIkY5D7awLKyqBSdQYrKCtK5sZCpKZSrgQTWcdZKVKSdQYoCsF7QPIp+NJTcJrXqC5aZIbNtE92dbd6/K9SjD/aIBuM5HSFNBWnjRaUjvE+yb+65qBlzKWwo3T2il+SQlPqCmPGgZjEhDRH3UvJB8CtKo/wB1O2ntRLassFSzoke6otqO3ywR2ymiJBspKgCD4pynyNCY1SvrSkgkrUgJCuU3URGgCZoGYJtxasywmwhGaSExqQkWPKTVmliJMlSlaqPw6DpUZYUBlAGVMBKhYgc5HHnbSiMMjOgKStXeFpIIHiONBGWgLnQXPlUOCa7qTBkjMbWlRJifOmvDtlFtJJSn21cJH3U9Te9HKZCYKRoRaTpx1PKgTsq8ExShc6U/spoG5q9FSBipEtUEKG5NEIapyBT6AbHbSQ1AOqtPWgW9v3PdF4nXgKE3keStbaBBUlRB8IBv5k0BmBsDeNf7UGtwruZCTzFSUDs7GpUAgGSlAkcjMXozPQPApYpnaUsm0amw/egHxS7hA1UDp7vC0nyqRWBSYBmBACeFuY417EYJXdKCMyTqq8g+15xRJNBA8ycpywDFrWHlStp7o/njU016KCB1uxgSY059KhYaJEn+c/fI8qMApZGnKgAdaqL6tVjA4xSmNACfK3rQBjC2qDJeOUTwF6K7NSjBgAWtJ8uU0QxhUpEAfM+ZNBExhieNun71lt42cmIUIgFKSPStlPZ3PsE3P4SeJ/Kfcaz++eH77a+YKfS4+NBQMKhVJUelLQapRhIkf+aUpjjcJH7+tOZ72LURohtIPUkyB5a+VNWoZEuiYAta9ilS5HQIIjoanwC8r7ratXIcQeYgAjyigftpAytqP3Xmz771SbG+2xDj3AWHnp7gaP3vxQSyEfeWRHlcmn7HwKUMI45hm6SRe3u8qAkiCB50JiE9mkqIskaplJtpMG/Ci8wzf0j41WbXBcUhkGM3eUeif70CbNcS0nKpUqMKPEkqFwB4iivrgPBXmk0I3gglZKZKrEqJkkGQq/mPQVYtYcmgiZMme75mD51YMptNvIz76c3hhYkAkaE0rjQBkC/pIoEivU3tBSFdAqjSFVNmkIoMdtx2MQ4Rz+QqBsQoeIHuqfeBEPr8R8BSNtmR+oD3UB+wVfbufp+Yq/CjVRsXDw4eRR8FCr5DVBEmQCTfkB8BRmGw0HMYnpw8+JpUNikfdiIoJyaiUKZh8TmFPcVA68BQROOAEDUnQDWlLkapV7v3qDBN96dZzXOpg3/nICjooIgSdBHU6+lOLCgCQZPIxHlGlTpFPWYE0AiQCZEBURcXHlXnCpAk97wBn0vUz7AUO+Le8eBFVa0I/wCj3tTCnVe8AzFBLhnCcwQg2UZzd3UzY0cpwJHeSpPofeDVXg8B2cqISc0EoMwm2gJ+dOdxrc3bCTpdM+h0oDhtNqQnOkk8J15iqTb0Kw40ltYBHKZHwipMWW1jIR1GRMkR94RpVZtJ/wCzIcnPHccTosSO6vkfG4oKgCx6V6o1Lr1BsnVhJyqMJcUlQ8TCHEjqUqzetDP4crYQpJh1gkA8ZQYI8wAasCgOshKhfMlJ5gpV3iDw0JnkaDYeUg4kLiU98HmCgjN490T1oKbAuHFYhJcuACSOEDQetW+yl5A41/lLMfpVdP8AOtV26Se8vnkSB6m/uFGYtXZP9obJdAQrooaHwIoCMSoAFemW5PTiPSh8Ce0Ut7ge6j9KdT5mnbWScmQXU6coHxPgBVgjDJbbgaIT8B86CBbZACkJzEXKeYIuB10iiUuK1SJkCEkZQn9R1npFJhSSAlMgQMyuMxcDz1PlUmFbIJvKeEkkzxuaCdsmBmAB4xcetIXK8pVDuKoFXqTzimgVF2nGhX9tttkpUTI4AUByqVRIBIEwJimYJ9LqQtOht1tRyExflQY1YQrMpUKVcqJBPW0cAKc2EwI8R3TPxoFhZyyDEqUaY/j1BUQOE2ve+vnQXuz3RmSlMgzAtAvcz/Na0TdY7Av5XQTwUPQkfKtkKB1ROHhzqp2rvKGl5AnMQLySI916J2ZtDtu8BAGo+F6CwaZA0pwaEzxiJpZr2agao3HSTP8AP5avJeOoTI8QPjQ76lFSUx3LlR58kj505d8tyIM249D0oJ87n5E+Mk/IUxeKUJEZvzC3u4+NeU7UKnqCPGbSRkOckeIIPwqmb2sEKKshGa0x3pJ4nxo998m2ooXEYTPr6UEyMdn0zelSt4gJ9tJSk/eMRPIxpVX9XKl3SQQMvdMkAXBnxtRiGHCMisyWzAJOsDUdCTx6UF0kgVVbzODsDIBUogA8uJPoPfRAYQj76rfnPzqj2+8SAAsOJB1AuJ4KItwoKU16vGvUG9Ukh9A+6vMrwUhBHvBH+moNoo77n5sMv/ar/wDVHbVUUoC/wLQfIqyq/wBqjQO3ncjiR+Jp9MeST8qCl3UT7R/R8SPnRW86JQAOK06edQ7st5kPAe1lSR5SfjFE4+68ORcOOZgOYTGW/LX1oPbJQpbq3FAmCW2+QA9qTw4D1qy2h/5agoDKUm4Jkfy1C7AdWUAZZBzLJiLqUdDNxRqgHVFMShPtdVcE9Y1PWKBGGyQO9lSAIAgHzPypz5CUpCbQpAjz0pmPyttLVlsBJHO4qkweNOIWUxCYkwOPC/jfyoNGRTcgkTHv+VZx7aT6JTnMi3A6UA1j3XVhJcVCrG9o4/Og0+FeQpAAVmImdJsTwmslvDh8r6ryFQoefD1qwx7YSsFBHK3MfuL1R4k3PSg0u6z4bbVmUlMqFiemtG4/baAhf2iScpgA8Y09/urGrvx4CookxzoDmUwgeZ9ah2k0Q4bcE+9Io3sRpOluHhRSsUSlSVJCgrW/IRPuoK5K+8f5wtWrwm10qSJUM0CRNZlTQkkW5X/k1C6ISeNqAreZ0Kft+FPzq93eP2X9R+VZvA4GWyo6kwPAf3p69oqaENqib+Hrp/ag2QfkkfhifMTTs1ZbB4lxAOYyV3OaZtHHwrUJvfnQKTSTXppjjkedA15yKGU5TxhybmR0opvBigrQgq0t1P7VKnDqAHeM84+VWicIKa4wZ4gcxFBTN4VQnKFGCTqIv7QnUn9qLRhlFMi46GZqx+r8BoOHPxpP8MCjaUn8Qt46a0FcjAd4D7NRPAjQfOk21sX7BREkpIVHAAa5UirUMrC8oWICZJKBaT3QIjkT5U9TCuDyvNKSPSg5x2dqSrXb2ylMr1ELk90QBfQA6V6g1e2wThnY1CCfS/yqn2gntQnE6y8ltI/LBSr1WT6Vb4FzM042v20gtkcTKYSoD81qpG21KwCJICGnUgpSO9ZdyVHQ97hQC7tN98qkjKQDBj2gqD/qA9akWCl/Dpg9xBXJ4gpKgfKCPKn7Gb7N3EtkaNuQDxym3uNFLGbE4hYPdw7Kki03ylOX1Ur0oDWMKDh2GphS0C41ANzB5mY/4q0ZwORISBAHAUNu+rMwCuQpSQAqLQjuoAPCInxJq2Cjxg9R8xQZretWViPxKSPS5+FZ/BOFLSctsy1ZvJJKfnVhvjjc7uQaNiP6jc+ggUJsZ5kZO3zFIcJUlBAVBSRIJBGtA7FJOVK9TCgZ/LofQx5UFs5ErVbVCx7prsezcHsF5n2wAhRs86pCiY4jik20q2xm52ycG39ZcaCWzl70uKT9oO7CQdDQcLSxPaiOoPKEpM/H1qnd1PjXWd7NqYRWGcVg8CsJIA+sFgBuCcliSDcmJvcaVzhvd91TC8QEktNrQhSuq5j4X8RzoK0psKM2YvKoKETpET7qjGAWfun0p2HSULBIsD8KC5+uLt3f9gqM41wcCJP4UgUrmI9sQ539LaXJt8KgckoCSF2JMnrQKX3Pzx4JofGvKLSkkToZIEx0opQUpSjC+8IA9P299Q4lvLCVGLceIJM0D8GbNDhk/nxquUzmdSDoo28J0oxpwAokyEpy2jmL+lNyQUH8KvcdaCfEOyrwhXvyx5g1fYTFDsgTwsedtPlWba7xdPREeomKtdkKgZDfMJBOsj+e6gtM0Jv50nYk93jx6eB51KtQygza01GFkgAG5ueXWgNYQIqcJqqD5Sbfe5Rp62oppzqYM60BgFKocrVAX6DfxSoIBibA8fGgsW3UpFyAAdSa8vaQ+7eeI09aq2yElQiTrJvr/wAUxbtgOQn1FAaX9b3Jn3QB6VEnGjidDQi3jAyiZ0qZvBxECT/JNABvM+HGxlCiUd6YOWNDc9Yr1T7XX9gvgcvH4e+loJtp4ktPNv5DkEJci5j7hVwkXgUOgp7PHtgykpDqI4g3keqa1GJwwUtCCAUFK1KHMQEgH/VPlWAxLSsLiXG9QpK0CeKVgwfh5igdinyzilnUKAN+IWlJrS7ssRhlEiVYguE/pgiT0kn1rG7RfzFBm5Qkf6RHyFb/AAqsqUJSLBlM9IBgeZPuNBFuqucIgKGmYeIk/uaIxgDYK0JlQEW5dRxiqTd7bLbbCErVBKl66C9pPCdB4GrtzFIKJK0wbTmHHkZoMNiMJJJWs5iSTbidda8MO1p3yYngBVlt8y6q9+6ITBm1jPpVahgzF46Ak+BFA9DyE6Nzbiqu0fSXix/g7UJntDhQOQ7oXfySR51xsYYjgfMRXS98MZm2HgRM5lMif0Nuz8IoLZGxV4nd5tttBU4W0KSlPEpenTT2QaE29sxxjd4ocGR1vsyoACR9tKcxHQinp3lcwew8MtpSQ4VJQCuCB9osq7v3hAjzqPeTeJeI3fW66QXHFJQcogT24gQNO6mgsN0yTstnEN4Zt7EZMuUBKSrKsokqI1yiTziud/SMHVra7fCN4VcKjIoHMmbSkWEHjXRNwu2/wVAYKQ8oOdmVxlEuKgmQZ4mubb8YDFtuJVjXApaswQApB7oIKiEpAgSePGgq8KskQJWoWnRIjma9jcKuxzKPRItPAc/Oq1bmRClFR100meUaUmzsV2maSQUgnxFBY5CkAuJmfvDh0NRuYcLM2IgQfWqhnaGZYBkJJiZq0ZxKWkFUGCR14HlpQQvbKHCKHVs5Y0mrJG02z96ONSs41KrBQPHlQU6WFix94NPYcWCIgnhz/wCauAsH2VJnxBp2EQSsTlKZOnODFqBV4hWUpUACrKSAbGbHwkgetTF4nPxNhANhbnxuaGxEl0KAzBIuAOBkg9SLGpCSYlQuZGUdJEmgMR3bQI6CmBwCTob28KiKjxPpNvWm9mSlUXPeHXwoC1Yiw5n+XoQ4om3Ex5aU1LZIQefAeIAHmQatMDsoASoDNrQDpQoqmOHw/wCamawogEEHj+x8KtGmONNfwgIPDrQBJwsBE8x7wZohlm087/tUOIfACPzFNuNyB86NCZoKDeWzccyB6X+VJUW9bt0I5kn0EfOvUGwQ6FOGIOVGU9CSDHoKyG/6IWyvjCh6EEfE1sGkAABNhWT+kEjKz4r/AO2gx2IEkR0rcbYxBw+H7sy4lKQRqFACfVM+fjWKSrStjj19vjWG/uNJC1eJAV8Mo86A/ZOzgyyEkCSJXPEm9/AWrw2e1qGkeOUXmjsSnMU9TfwAJ9JAroex/o7acYQ64pZUtCVZQQBJk+kFPp1oOK7XwSUlcSISkg5jItwvVFh8a4FhBcIExrwg8fGK1W3sMe1cRHeSMhA1zJJSR6g1mXELS/lUCkpUAQUwR0IIkGgjw+KUq5JJyg3PHMRPpVpvDvC48hpiYaYCQkc1Ed5R81KqkwRIJnl8xRmNwSiFKCVRIhQBjregm2hvC87hmMMoyhlx0p04xlHgJX/qpmJ3ncOCbwlwhtxxZv7WbLAUOMEKPmOVVTzRCR+pXwFRhhR0BNBe4HfrGNNoaafW22hJSEogC5JJNrmSb17aG23nwO2ecdyghOczGYiY9BVQjArBukxV43u+8W1udmoJQ2HSoggZCQAoE6ybUAeOZHZwo5Ra8E8RS7GwzcrCVlRymZTAAt1vVk1sdWKUGWYUtcBKQeUEk8rA0qt2XdnqH1hOXtEHKOJuJPl86CvxDCG20N9ktJC0nOY7x5W0EGm4toJagx7Y08DVlj8ch1McQQU3MAgi+l7CPOgMW6MsG5lJtMWBHHxoK7DgEymTCRNtItT2mxmBBmEgaRwvVnu9tX6q8hxMkSM44LTIzJUPvCOBrvWwNlYF9tOKZw7YC8xBU2kKsSDI8QaD5tS2cxNuPy/aidgz24vAJPpBn3V3jbm39l4RIVlw7ipjI0Giu/GIrk+8+0MK5iS7hW1tBftZikIki5CBdN+pB6UBmzmyQVnUkx4SI9AAPWhsIye0cTwQQR4KmI+HrUjW1mwAAYAsAOXCrXFbDdw7P1txtaUrIaKSm4gSlZ6Eyn0oA3MCCL0qU5SR95RjpwBPkIPnUuy8QrFOdmw2ta4mABoI1k8zFFbybNVglth+AtYWcqTmOUd3MYEax6GgHwOEA7/EkwTwEmAOVoowEVW7Ix/aKbZbSoqVCUg+A/ZVXmIwRbw7DqhBxQKkpvKUIGp6lS0eQoGNVIk3imIqNDv2xEH2AZ4e0be6ghxqAhCiQNUkHqFAhJ98UQ4mCai2vduIn7RuPHOmkxasiVKKrRJ8uI5TQYvejEziOeVIHnc/MV6qnFOlayo6kk+teoOoYfEWI5H3EW98+lZrfRvPh0qGqFmfBVviBVk84k5LkGSDHEFJVB9PfUW0kBbLoOhQSB+m4+FBgUCI8PnWq3XB+0eVclaU9YET/wBorMRp5/EVrNltlOGQNMwWv1kj3AUGj2SwX8S02DAWvIT+EKtPjXfG20oSlAtAASOiRFvKuU/RRg0rxJJE9kgqHIFRAB6mCqtht/A4pe0sG62glhkLzqCk6uwlUpJk5UpB86Dlv0n7O7LaTikylLqUOiNCTmCyP6kk+Jrqm2t2sFiGku4ttuyU/aKOQiQI+0BHE8aqPpj2IHMKnEAd9ggHqhZAPorKfXnUX0lFZ2M2FKBUpWGzkCAbg2A0uBQYnfP6MU4Nv6zh1hxglM6ZhmICSFCy0kkXre7lKba2W08pICUtKU4UiScilySB7RgeNQ7lMh3Yam3QcmR9Mm9hmVmTyAJt1TUG6OLSrYCpBISziQoAXNlkxzsoUEG3dhYTa+FU/hwntUJMWyqBFyhxPGQLHrNYTcrdEY57IVZUJbzlQAJvASINtT7q2/0JtRhX3FnVxIImYCEST55j6VJ9G2CGE2e/jVJJ7QOPJTx7NrMUJnhPe91Bgd6d1FYB0IWoKCkBSVAQDeFDyt6iutbo7Oz7NYQ4BCmAIMGygYnnYzVF9KGBON2W1iWx7GR4jUhDiYXf8pIJ/TVzsfb6WNm4JxQKgsYdqBr3zkkDjEe6gy/0YbtlvFvdoO/h09npbMowb/pBI6Gp/pR2Kp1/B5TdzOyJ/EVIInyn0rdbTWnDIddQkdo4tsH8y1FDSJ9RWP8Apc2r9XGDXAUEYntI4ns0yADwkE0HsfsvZmzEtdukEuApClJKyqAMyiPui/DnWF35TgXChWDdaIgS2kKnU3k2B07piui4Lbuz9sILZTnKRnLbgIWjMY7qhxkx3TxFcx373VTgMQUoJLbiM6QSZAnKUk/evQZ3D4BABzFMza9d63Cw5TsxgJMKLaiCbgFSlkHqJr56Dyc2TLf+HWvoP6O8QVbOw8xYKAgcApQAvxoOfbZ+iR9lhx9bzSuzSpaghKrwJMTxmr/dT6JMOvCNLxKV9ssBZAUQACQUpI/Tr+o1k9n73YzaGLbw7uKWhDy+yUlHdTE3EAakWrse2F4pP1bsGgsBwF4BQSMoSU5RmMm6gf6KDhG9O7f1THuMgdwqCkR+BwykeVx5V9B7Z2Oh/DOsrBKVIKYGthYgcwQIrn/0xbD7+HxKZEEtrUOl255ffiuiO7WS0cOlWjxKQonilsrBJ6hJ86DEfQ1u4GsMvFLELeJSmbQhBv4SoH/SKfv9s1t3aWzUOJzocLqFC4tKCLjkTNXe+uMDTbGFbhBxT6G4FoTnC3SB1uD+qot6cOV7T2ZH3V4hR/pQkxQZjePdtvDbU2f9XaDaXHJJTxUHATYnQJ8rir7fdpleNwTTwOVxL6EqBjIVFrKrrcRB50LvRiFDbmAARnhuwnTOpQWv+lInyqp+l9avrDPeENslSRFwVLgqzc+6I8KCf6QthjCgOo9goCT+tKQBb80A+INFYbYzTWyHMW4PtVMKUFEG15QkJ6qj1FaNWERtXZoTMLUgDNqpLiIuTH4gDVX9JOKDeGZwaRZzLJzAQhhSCZGpk5R50HO9oOfZJUbQtpR6d5M/Gqje/G5WsnFZjyGtWe3LYd0D8JPvFYveHG9q9YyBbz40FczdQ5zNepnaZSSPCvUG2WmVojQrHrlWKlcbJuD91do5JP7zUi2h3IOikK10g8amLUBwz92w8EkH5UHPVqEJ596fOIrU4DFfZtg/5ZHuMVmW0ylUi4Gb4Vr8HgA7h0LSLhtIAHMEj96DqG4BRgtl4jGLgZs6wL+y1KUi1zK59RWUc+mLHqIMsoIBBSGyRJgycytRBA8TVtvhvQ39RGAaQUqSMIhcRCbdq6jqQEtg9XOlc92gmMpAzEukkxwB0twvQd4xWLGL2KpxwFfa4QqUEQCSEScvAHMDahto7uHaGzMK0l3IMuHcUoJzZglAtH6oPlWS3D34QxhXmlpJDYDoF47MqSl4DqlJUvlY1g8XvHi1BAD7wSgobSlClISlAtASmOEXN6Dqe+W8WG2Zs9WCZWC92XZIbmVjtJCnFx7NlKVfpVbuhvrgMJs5lp90ZlBzMjIpROZSpBAGkd2+sGuTIQshal5iorUZJJUdLkm5txobFoJiAZCknnzFB1Taf0jpXkwWyWggOKDecoCQO0BBCEagiZKjyrXbW29hdl4RlnEkrTk7JKcoWXA2lIJIsALix6VwnYG0fq+JQ6vMEtPhZy6kJMkDxFvOht697Xsc9negZcwSkaJCjOXrFhPSg7tsPeLC7TwmIw+GStpKWi3lISIC0qCcoBIiQaym3tuNObDYShUOMnByB91RCwL/ANCz6c65ju1va9gXC4yQFKTlIIkESDpzt8aanGrKSkE5VKStQGhKc2X0zqoOvb4b65tlYR1C0qdW4wpcESFMp7RWYDTvJHrQv0sNodfwnaLCEllajmJgSpF7Ax7RExwrm7TeZCUxeD01sZ91WLjjjpQFrKwhOTMoybqKiJOozHyiKDoO7u62zMMtGJRiwvIMwUp1rKCOJSLm/wAKyX0i70N41+WSS203kCiIzFSsylJBvlskA8aoV4BsKzmLDIAACCZ1J50/F7OK1SNYAjnHOgoG1/bqnl8hXZNzN4FYbY7z6hmDC1dmk8j2dvDMo+tc9w+yW5JjvxHSY1ijcFtZf1B1tToIccaSoaAAKUpWRPE/ZpBPI0Fx9E+zhiNoOYsgJQ0txQBj2nTDY8QCrzAr28v0sYpWJdThnsjIWUoyoSSQgQVZiJuZNZx3EZWihAyhTjZVyVCrTHUgx0py9jpTOUR4UHVd6d4msRsJx0LBKm0J7wM9oCmUxqFSDHlWU+kzedOXB4ZKyp1hCHHFAd3MWk5B1VqY4SKzzTrnYrYBAbWttap1+zmDPn7qCcwOZwm5JuSoyY9kH0EDwoLnfvfD61ikOpJhlDQSOGdSQ44f9RSn+mr1vfhzG7Xw62lFLSHG0JBA/wColAeN+ZJT5Vh0YAyRk7s/yaJYC21gpnOCFAgxEEEX6ECg6XvLvXhmdrsOrVmSxh1z2YzKzrKsqYHS/nR2I+k/Zy1XZdeIEZvq4Mcx3r1yhLGdSlKMqnvL1NwAYE668vKtHuttNnCLSssukAzJcGYx/wCmiAon8xjxoOjbjKcWvEPBgYZhwpDSCCFKyz9opJsmQQLcq51vRvEcTj31wcjYS02DY5UrIWqOZWCfIVY7e+kXFYjutj6q0eIIL6umYWb8pPWsYHUtvLGiUMoN/wBSj6399BBvDtWGygGCeHHX9vjWQS9Btex99T7TxxcUVHTgOlBsHU0HnjXqR3UV6g6Lh9nriTAUbwOEmwNTvYcpChIuDJjoZo1JyiYvYmmuGQr+1oEUHMlPkSCZkR8K2m76/wDw7d/u+VlKmffWDdNzW93cwYOGbV0P/wBlUCvAlaUwnvFxRNxJicxvfTWo3G5JAVAmLDUqiRfgONG4jAntG1aj7SfNMCacvC6CPAD/AHHxoK9ODlUJWbJKVKGl7FPmCRFQJwkLV3pX3CZGshRA1tYCrBvCEQBYDlrre3O1CIZUHlqIJhLYAjoq3WLXoB3kKJCCBPAQfXwpw2WsKEZRYXvbprRSnSBYGT97Un+1RB5z2QIAFydZIPrQA4LYxUg94SFLF51CvdUL27BkqBBM6cONFIz5CLz2jknhdRuaibxDneTJgE+etyToPjQCndYwe8JHPQxM0RsnCgJiBMrBOuhI5+FEofVEKNr/ADoIvFLYCblanCQNQCowOmlBPiEyv2gBx8P4KnY7g1Tc2kX46AeVVOU5pIJ+GuvWj8K4PaIPKVa6cOQoEZIQ390HtHdZJnMb/Cj8EhUEmJPQ9eE2qlCkwFqkjO6RHE5v7UWNpHUzF4A462oLlbcXlM24eFVSmW7kpBla45zJ1qTD4ztIJMX0HlAFC4RZC1FSSpPaLyQU8zOvWgMxODTkSQkDvIvx9selEFR5D1/V+1DY7aXsJKCJW2NUkWUDwNQ499xSCGQc0gWF9VTE0BDhVJtpb0mDUeG7r5JBPcEAHkuPOoNn4h9SUk5tSFSRlsYVIPnVihEOK/8AbSZ/+RVBIHogReJN9O6TT0WvkMdCNIHWhWGSRJ0iT17v708uEqJOkwPdQJhUwXQATLptwHdBOnU0W64RqFEzYDxFRYIiXBP/AFVfBIouASPH50FdjnSGicpkKQb/AKgIHIVn9u4nM8uJAEJIn8JMTzrQbcXDSlDhlPooGsM8+TMm5NBAtyTU7Yihwm9PK6CXNKzXqYwaSg6OvZ+JJnNwnp+n+9D4lp9plUwYSokm1o4Rxq7b3gZP3/cr9qC3h2qhWGeyquUEaHjblQc1zVtNibUcRh2wlBVYhMRrmNyeAFYcm9dI3YWkYZqYmFcPzKoPNbTcIukz4GB+5p3+NAAyCCOEd4+VXByn/imltPAD0FBSo29mMDQcTPKSB4WpBtvU8tVHnyA4mrsYdPKol4BvUpB8aCrY2zPDy4+J5CoXNvImwtMT+I9By61Zu7KbUPYA8PS/OhVbBRySLEWF70HkY1GpAA8rmvNYxKlQAIA/n88eVD//AM2g87HWT6eFPXu2mIC1JEzCbUEi+wn7pPjypxcbEC19B05+HWgzu0jOFBRMaAgQI6caYvYqu9CzJ1J/t8KCyQ2gmbdP7Uq2UdP5xqtb2OpIkuEGSZA9wk2oFzHhpUZ1LN5THHhJPSgvUYBERAgcKavZyCTMmeZ+FUQ3lcn2ABPA8KarbzmYkRHAHUeYoLtWz2kjKJFukx48PGgcPhEFHD2lmfFSv+Kqv8XcCiYCiTxJInn5CmOY9SjdICdSAdSf5pQXD2FCghQ/zEZeXtaxxo9nZhCvb8ssfPrVU3t1BjMlQhQI0tGhMUScauSonKmM1tbmAPdQO2XgiGwZTJKzeZutXlRiMEoKKjlMpCYk8CTMxVLg8cpCsgFwSYJ0kzc8TeisXtgoOkkWPIHWBzoLBWCV+XSAJ0tEi1e+qqJuLdCnmOfhVajbSiYyxaf7n9hRjO0ioToPeRzoFweDWkHMm/aLVqDYm086kS0scDNr+BNI5tpAHEx0qJe1Da4SDxgkxQVm9C1BmJ1UkH3n4isgr51qd5cYFsWn2k6+dZRRoHuLtAqKaRVeoJEGKWvITXqD/9k="/>
          <p:cNvSpPr>
            <a:spLocks noChangeAspect="1" noChangeArrowheads="1"/>
          </p:cNvSpPr>
          <p:nvPr/>
        </p:nvSpPr>
        <p:spPr bwMode="auto">
          <a:xfrm>
            <a:off x="-31750" y="-136525"/>
            <a:ext cx="304800" cy="304800"/>
          </a:xfrm>
          <a:prstGeom prst="rect">
            <a:avLst/>
          </a:prstGeom>
          <a:noFill/>
          <a:ln w="9525">
            <a:noFill/>
            <a:miter lim="800000"/>
            <a:headEnd/>
            <a:tailEnd/>
          </a:ln>
        </p:spPr>
        <p:txBody>
          <a:bodyPr/>
          <a:lstStyle/>
          <a:p>
            <a:endParaRPr lang="en-US">
              <a:latin typeface="Century Gothic" pitchFamily="34" charset="0"/>
            </a:endParaRPr>
          </a:p>
        </p:txBody>
      </p:sp>
      <p:sp>
        <p:nvSpPr>
          <p:cNvPr id="120837" name="AutoShape 6" descr="data:image/jpeg;base64,/9j/4AAQSkZJRgABAQAAAQABAAD/2wCEAAkGBhQSERUUExQWFRUVFxcYGRcXGBgdGBsfGBoYHBcXFxcYHSYfFxwjGhgVHy8gIycpLCwsGB4xNTAqNSYrLCkBCQoKBQUFDQUFDSkYEhgpKSkpKSkpKSkpKSkpKSkpKSkpKSkpKSkpKSkpKSkpKSkpKSkpKSkpKSkpKSkpKSkpKf/AABEIAL8BCAMBIgACEQEDEQH/xAAcAAABBQEBAQAAAAAAAAAAAAAEAQIDBQYHAAj/xABEEAABAwIDBQUECQIFAgcBAAABAgMRACEEEjEFBkFRYRMicYGRMqGxwQcUI0JSYnLR8ILhFVOSovFDwiQzY3ODsuIW/8QAFAEBAAAAAAAAAAAAAAAAAAAAAP/EABQRAQAAAAAAAAAAAAAAAAAAAAD/2gAMAwEAAhEDEQA/AOaj2gOhPwHzqFbUkjmlHvUQB4SRRi0gFEm5keUfuB61G5hFKUkJtmSoTyyEKB9fjQOZZiY5xPM8aHZYzFSvxKIHgm3xmiIAZ7S6iEyCeZsRa2s0uF2TATnJKhEXgJPQDW/OgROGio8Q8lCZMch4095/uJUshAIkzx/SBQ+X/qKST/lNkXP5yOAoI8PhO9MkyAYP3iJ70HQXsKldABCRlHEzGg5+cU/DjMkFYlR1KgAR0HIUxoXWRpmgf0/3mgRSkp08+XmdKdenhuRpU+Gw1oiKAVLRqVOHo7sKf2dAGGqXsOlFEXqRCaAdvBjl1ohjC3Pl8KLbbpMMuVLEHUfAUDBhRSuYYER/PCiVUygGOEHETTlN1OaaRQDfVheAATqYqB3CelWKRUS8QjipNutBUvYKhHMOqLDS16ue1KvYg/mVOXyjWvZiAZRMcUkEE9AYNBn1YZZvYeVPY2edVcPSrZCZHfOUcRER4lVM+rpJJE5RAGtz0Fp+FBGhiACFZRP3hM+A1opDCJknMeunkKe13fE68/CaX6zQKrJoSPCq7F4PJKmVgSDLciDzyjgasA6DypjoSqxSk+QoIkY5D7awLKyqBSdQYrKCtK5sZCpKZSrgQTWcdZKVKSdQYoCsF7QPIp+NJTcJrXqC5aZIbNtE92dbd6/K9SjD/aIBuM5HSFNBWnjRaUjvE+yb+65qBlzKWwo3T2il+SQlPqCmPGgZjEhDRH3UvJB8CtKo/wB1O2ntRLassFSzoke6otqO3ywR2ymiJBspKgCD4pynyNCY1SvrSkgkrUgJCuU3URGgCZoGYJtxasywmwhGaSExqQkWPKTVmliJMlSlaqPw6DpUZYUBlAGVMBKhYgc5HHnbSiMMjOgKStXeFpIIHiONBGWgLnQXPlUOCa7qTBkjMbWlRJifOmvDtlFtJJSn21cJH3U9Te9HKZCYKRoRaTpx1PKgTsq8ExShc6U/spoG5q9FSBipEtUEKG5NEIapyBT6AbHbSQ1AOqtPWgW9v3PdF4nXgKE3keStbaBBUlRB8IBv5k0BmBsDeNf7UGtwruZCTzFSUDs7GpUAgGSlAkcjMXozPQPApYpnaUsm0amw/egHxS7hA1UDp7vC0nyqRWBSYBmBACeFuY417EYJXdKCMyTqq8g+15xRJNBA8ycpywDFrWHlStp7o/njU016KCB1uxgSY059KhYaJEn+c/fI8qMApZGnKgAdaqL6tVjA4xSmNACfK3rQBjC2qDJeOUTwF6K7NSjBgAWtJ8uU0QxhUpEAfM+ZNBExhieNun71lt42cmIUIgFKSPStlPZ3PsE3P4SeJ/Kfcaz++eH77a+YKfS4+NBQMKhVJUelLQapRhIkf+aUpjjcJH7+tOZ72LURohtIPUkyB5a+VNWoZEuiYAta9ilS5HQIIjoanwC8r7ratXIcQeYgAjyigftpAytqP3Xmz771SbG+2xDj3AWHnp7gaP3vxQSyEfeWRHlcmn7HwKUMI45hm6SRe3u8qAkiCB50JiE9mkqIskaplJtpMG/Ci8wzf0j41WbXBcUhkGM3eUeif70CbNcS0nKpUqMKPEkqFwB4iivrgPBXmk0I3gglZKZKrEqJkkGQq/mPQVYtYcmgiZMme75mD51YMptNvIz76c3hhYkAkaE0rjQBkC/pIoEivU3tBSFdAqjSFVNmkIoMdtx2MQ4Rz+QqBsQoeIHuqfeBEPr8R8BSNtmR+oD3UB+wVfbufp+Yq/CjVRsXDw4eRR8FCr5DVBEmQCTfkB8BRmGw0HMYnpw8+JpUNikfdiIoJyaiUKZh8TmFPcVA68BQROOAEDUnQDWlLkapV7v3qDBN96dZzXOpg3/nICjooIgSdBHU6+lOLCgCQZPIxHlGlTpFPWYE0AiQCZEBURcXHlXnCpAk97wBn0vUz7AUO+Le8eBFVa0I/wCj3tTCnVe8AzFBLhnCcwQg2UZzd3UzY0cpwJHeSpPofeDVXg8B2cqISc0EoMwm2gJ+dOdxrc3bCTpdM+h0oDhtNqQnOkk8J15iqTb0Kw40ltYBHKZHwipMWW1jIR1GRMkR94RpVZtJ/wCzIcnPHccTosSO6vkfG4oKgCx6V6o1Lr1BsnVhJyqMJcUlQ8TCHEjqUqzetDP4crYQpJh1gkA8ZQYI8wAasCgOshKhfMlJ5gpV3iDw0JnkaDYeUg4kLiU98HmCgjN490T1oKbAuHFYhJcuACSOEDQetW+yl5A41/lLMfpVdP8AOtV26Se8vnkSB6m/uFGYtXZP9obJdAQrooaHwIoCMSoAFemW5PTiPSh8Ce0Ut7ge6j9KdT5mnbWScmQXU6coHxPgBVgjDJbbgaIT8B86CBbZACkJzEXKeYIuB10iiUuK1SJkCEkZQn9R1npFJhSSAlMgQMyuMxcDz1PlUmFbIJvKeEkkzxuaCdsmBmAB4xcetIXK8pVDuKoFXqTzimgVF2nGhX9tttkpUTI4AUByqVRIBIEwJimYJ9LqQtOht1tRyExflQY1YQrMpUKVcqJBPW0cAKc2EwI8R3TPxoFhZyyDEqUaY/j1BUQOE2ve+vnQXuz3RmSlMgzAtAvcz/Na0TdY7Av5XQTwUPQkfKtkKB1ROHhzqp2rvKGl5AnMQLySI916J2ZtDtu8BAGo+F6CwaZA0pwaEzxiJpZr2agao3HSTP8AP5avJeOoTI8QPjQ76lFSUx3LlR58kj505d8tyIM249D0oJ87n5E+Mk/IUxeKUJEZvzC3u4+NeU7UKnqCPGbSRkOckeIIPwqmb2sEKKshGa0x3pJ4nxo998m2ooXEYTPr6UEyMdn0zelSt4gJ9tJSk/eMRPIxpVX9XKl3SQQMvdMkAXBnxtRiGHCMisyWzAJOsDUdCTx6UF0kgVVbzODsDIBUogA8uJPoPfRAYQj76rfnPzqj2+8SAAsOJB1AuJ4KItwoKU16vGvUG9Ukh9A+6vMrwUhBHvBH+moNoo77n5sMv/ar/wDVHbVUUoC/wLQfIqyq/wBqjQO3ncjiR+Jp9MeST8qCl3UT7R/R8SPnRW86JQAOK06edQ7st5kPAe1lSR5SfjFE4+68ORcOOZgOYTGW/LX1oPbJQpbq3FAmCW2+QA9qTw4D1qy2h/5agoDKUm4Jkfy1C7AdWUAZZBzLJiLqUdDNxRqgHVFMShPtdVcE9Y1PWKBGGyQO9lSAIAgHzPypz5CUpCbQpAjz0pmPyttLVlsBJHO4qkweNOIWUxCYkwOPC/jfyoNGRTcgkTHv+VZx7aT6JTnMi3A6UA1j3XVhJcVCrG9o4/Og0+FeQpAAVmImdJsTwmslvDh8r6ryFQoefD1qwx7YSsFBHK3MfuL1R4k3PSg0u6z4bbVmUlMqFiemtG4/baAhf2iScpgA8Y09/urGrvx4CookxzoDmUwgeZ9ah2k0Q4bcE+9Io3sRpOluHhRSsUSlSVJCgrW/IRPuoK5K+8f5wtWrwm10qSJUM0CRNZlTQkkW5X/k1C6ISeNqAreZ0Kft+FPzq93eP2X9R+VZvA4GWyo6kwPAf3p69oqaENqib+Hrp/ag2QfkkfhifMTTs1ZbB4lxAOYyV3OaZtHHwrUJvfnQKTSTXppjjkedA15yKGU5TxhybmR0opvBigrQgq0t1P7VKnDqAHeM84+VWicIKa4wZ4gcxFBTN4VQnKFGCTqIv7QnUn9qLRhlFMi46GZqx+r8BoOHPxpP8MCjaUn8Qt46a0FcjAd4D7NRPAjQfOk21sX7BREkpIVHAAa5UirUMrC8oWICZJKBaT3QIjkT5U9TCuDyvNKSPSg5x2dqSrXb2ylMr1ELk90QBfQA6V6g1e2wThnY1CCfS/yqn2gntQnE6y8ltI/LBSr1WT6Vb4FzM042v20gtkcTKYSoD81qpG21KwCJICGnUgpSO9ZdyVHQ97hQC7tN98qkjKQDBj2gqD/qA9akWCl/Dpg9xBXJ4gpKgfKCPKn7Gb7N3EtkaNuQDxym3uNFLGbE4hYPdw7Kki03ylOX1Ur0oDWMKDh2GphS0C41ANzB5mY/4q0ZwORISBAHAUNu+rMwCuQpSQAqLQjuoAPCInxJq2Cjxg9R8xQZretWViPxKSPS5+FZ/BOFLSctsy1ZvJJKfnVhvjjc7uQaNiP6jc+ggUJsZ5kZO3zFIcJUlBAVBSRIJBGtA7FJOVK9TCgZ/LofQx5UFs5ErVbVCx7prsezcHsF5n2wAhRs86pCiY4jik20q2xm52ycG39ZcaCWzl70uKT9oO7CQdDQcLSxPaiOoPKEpM/H1qnd1PjXWd7NqYRWGcVg8CsJIA+sFgBuCcliSDcmJvcaVzhvd91TC8QEktNrQhSuq5j4X8RzoK0psKM2YvKoKETpET7qjGAWfun0p2HSULBIsD8KC5+uLt3f9gqM41wcCJP4UgUrmI9sQ539LaXJt8KgckoCSF2JMnrQKX3Pzx4JofGvKLSkkToZIEx0opQUpSjC+8IA9P299Q4lvLCVGLceIJM0D8GbNDhk/nxquUzmdSDoo28J0oxpwAokyEpy2jmL+lNyQUH8KvcdaCfEOyrwhXvyx5g1fYTFDsgTwsedtPlWba7xdPREeomKtdkKgZDfMJBOsj+e6gtM0Jv50nYk93jx6eB51KtQygza01GFkgAG5ueXWgNYQIqcJqqD5Sbfe5Rp62oppzqYM60BgFKocrVAX6DfxSoIBibA8fGgsW3UpFyAAdSa8vaQ+7eeI09aq2yElQiTrJvr/wAUxbtgOQn1FAaX9b3Jn3QB6VEnGjidDQi3jAyiZ0qZvBxECT/JNABvM+HGxlCiUd6YOWNDc9Yr1T7XX9gvgcvH4e+loJtp4ktPNv5DkEJci5j7hVwkXgUOgp7PHtgykpDqI4g3keqa1GJwwUtCCAUFK1KHMQEgH/VPlWAxLSsLiXG9QpK0CeKVgwfh5igdinyzilnUKAN+IWlJrS7ssRhlEiVYguE/pgiT0kn1rG7RfzFBm5Qkf6RHyFb/AAqsqUJSLBlM9IBgeZPuNBFuqucIgKGmYeIk/uaIxgDYK0JlQEW5dRxiqTd7bLbbCErVBKl66C9pPCdB4GrtzFIKJK0wbTmHHkZoMNiMJJJWs5iSTbidda8MO1p3yYngBVlt8y6q9+6ITBm1jPpVahgzF46Ak+BFA9DyE6Nzbiqu0fSXix/g7UJntDhQOQ7oXfySR51xsYYjgfMRXS98MZm2HgRM5lMif0Nuz8IoLZGxV4nd5tttBU4W0KSlPEpenTT2QaE29sxxjd4ocGR1vsyoACR9tKcxHQinp3lcwew8MtpSQ4VJQCuCB9osq7v3hAjzqPeTeJeI3fW66QXHFJQcogT24gQNO6mgsN0yTstnEN4Zt7EZMuUBKSrKsokqI1yiTziud/SMHVra7fCN4VcKjIoHMmbSkWEHjXRNwu2/wVAYKQ8oOdmVxlEuKgmQZ4mubb8YDFtuJVjXApaswQApB7oIKiEpAgSePGgq8KskQJWoWnRIjma9jcKuxzKPRItPAc/Oq1bmRClFR100meUaUmzsV2maSQUgnxFBY5CkAuJmfvDh0NRuYcLM2IgQfWqhnaGZYBkJJiZq0ZxKWkFUGCR14HlpQQvbKHCKHVs5Y0mrJG02z96ONSs41KrBQPHlQU6WFix94NPYcWCIgnhz/wCauAsH2VJnxBp2EQSsTlKZOnODFqBV4hWUpUACrKSAbGbHwkgetTF4nPxNhANhbnxuaGxEl0KAzBIuAOBkg9SLGpCSYlQuZGUdJEmgMR3bQI6CmBwCTob28KiKjxPpNvWm9mSlUXPeHXwoC1Yiw5n+XoQ4om3Ex5aU1LZIQefAeIAHmQatMDsoASoDNrQDpQoqmOHw/wCamawogEEHj+x8KtGmONNfwgIPDrQBJwsBE8x7wZohlm087/tUOIfACPzFNuNyB86NCZoKDeWzccyB6X+VJUW9bt0I5kn0EfOvUGwQ6FOGIOVGU9CSDHoKyG/6IWyvjCh6EEfE1sGkAABNhWT+kEjKz4r/AO2gx2IEkR0rcbYxBw+H7sy4lKQRqFACfVM+fjWKSrStjj19vjWG/uNJC1eJAV8Mo86A/ZOzgyyEkCSJXPEm9/AWrw2e1qGkeOUXmjsSnMU9TfwAJ9JAroex/o7acYQ64pZUtCVZQQBJk+kFPp1oOK7XwSUlcSISkg5jItwvVFh8a4FhBcIExrwg8fGK1W3sMe1cRHeSMhA1zJJSR6g1mXELS/lUCkpUAQUwR0IIkGgjw+KUq5JJyg3PHMRPpVpvDvC48hpiYaYCQkc1Ed5R81KqkwRIJnl8xRmNwSiFKCVRIhQBjregm2hvC87hmMMoyhlx0p04xlHgJX/qpmJ3ncOCbwlwhtxxZv7WbLAUOMEKPmOVVTzRCR+pXwFRhhR0BNBe4HfrGNNoaafW22hJSEogC5JJNrmSb17aG23nwO2ecdyghOczGYiY9BVQjArBukxV43u+8W1udmoJQ2HSoggZCQAoE6ybUAeOZHZwo5Ra8E8RS7GwzcrCVlRymZTAAt1vVk1sdWKUGWYUtcBKQeUEk8rA0qt2XdnqH1hOXtEHKOJuJPl86CvxDCG20N9ktJC0nOY7x5W0EGm4toJagx7Y08DVlj8ch1McQQU3MAgi+l7CPOgMW6MsG5lJtMWBHHxoK7DgEymTCRNtItT2mxmBBmEgaRwvVnu9tX6q8hxMkSM44LTIzJUPvCOBrvWwNlYF9tOKZw7YC8xBU2kKsSDI8QaD5tS2cxNuPy/aidgz24vAJPpBn3V3jbm39l4RIVlw7ipjI0Giu/GIrk+8+0MK5iS7hW1tBftZikIki5CBdN+pB6UBmzmyQVnUkx4SI9AAPWhsIye0cTwQQR4KmI+HrUjW1mwAAYAsAOXCrXFbDdw7P1txtaUrIaKSm4gSlZ6Eyn0oA3MCCL0qU5SR95RjpwBPkIPnUuy8QrFOdmw2ta4mABoI1k8zFFbybNVglth+AtYWcqTmOUd3MYEax6GgHwOEA7/EkwTwEmAOVoowEVW7Ix/aKbZbSoqVCUg+A/ZVXmIwRbw7DqhBxQKkpvKUIGp6lS0eQoGNVIk3imIqNDv2xEH2AZ4e0be6ghxqAhCiQNUkHqFAhJ98UQ4mCai2vduIn7RuPHOmkxasiVKKrRJ8uI5TQYvejEziOeVIHnc/MV6qnFOlayo6kk+teoOoYfEWI5H3EW98+lZrfRvPh0qGqFmfBVviBVk84k5LkGSDHEFJVB9PfUW0kBbLoOhQSB+m4+FBgUCI8PnWq3XB+0eVclaU9YET/wBorMRp5/EVrNltlOGQNMwWv1kj3AUGj2SwX8S02DAWvIT+EKtPjXfG20oSlAtAASOiRFvKuU/RRg0rxJJE9kgqHIFRAB6mCqtht/A4pe0sG62glhkLzqCk6uwlUpJk5UpB86Dlv0n7O7LaTikylLqUOiNCTmCyP6kk+Jrqm2t2sFiGku4ttuyU/aKOQiQI+0BHE8aqPpj2IHMKnEAd9ggHqhZAPorKfXnUX0lFZ2M2FKBUpWGzkCAbg2A0uBQYnfP6MU4Nv6zh1hxglM6ZhmICSFCy0kkXre7lKba2W08pICUtKU4UiScilySB7RgeNQ7lMh3Yam3QcmR9Mm9hmVmTyAJt1TUG6OLSrYCpBISziQoAXNlkxzsoUEG3dhYTa+FU/hwntUJMWyqBFyhxPGQLHrNYTcrdEY57IVZUJbzlQAJvASINtT7q2/0JtRhX3FnVxIImYCEST55j6VJ9G2CGE2e/jVJJ7QOPJTx7NrMUJnhPe91Bgd6d1FYB0IWoKCkBSVAQDeFDyt6iutbo7Oz7NYQ4BCmAIMGygYnnYzVF9KGBON2W1iWx7GR4jUhDiYXf8pIJ/TVzsfb6WNm4JxQKgsYdqBr3zkkDjEe6gy/0YbtlvFvdoO/h09npbMowb/pBI6Gp/pR2Kp1/B5TdzOyJ/EVIInyn0rdbTWnDIddQkdo4tsH8y1FDSJ9RWP8Apc2r9XGDXAUEYntI4ns0yADwkE0HsfsvZmzEtdukEuApClJKyqAMyiPui/DnWF35TgXChWDdaIgS2kKnU3k2B07piui4Lbuz9sILZTnKRnLbgIWjMY7qhxkx3TxFcx373VTgMQUoJLbiM6QSZAnKUk/evQZ3D4BABzFMza9d63Cw5TsxgJMKLaiCbgFSlkHqJr56Dyc2TLf+HWvoP6O8QVbOw8xYKAgcApQAvxoOfbZ+iR9lhx9bzSuzSpaghKrwJMTxmr/dT6JMOvCNLxKV9ssBZAUQACQUpI/Tr+o1k9n73YzaGLbw7uKWhDy+yUlHdTE3EAakWrse2F4pP1bsGgsBwF4BQSMoSU5RmMm6gf6KDhG9O7f1THuMgdwqCkR+BwykeVx5V9B7Z2Oh/DOsrBKVIKYGthYgcwQIrn/0xbD7+HxKZEEtrUOl255ffiuiO7WS0cOlWjxKQonilsrBJ6hJ86DEfQ1u4GsMvFLELeJSmbQhBv4SoH/SKfv9s1t3aWzUOJzocLqFC4tKCLjkTNXe+uMDTbGFbhBxT6G4FoTnC3SB1uD+qot6cOV7T2ZH3V4hR/pQkxQZjePdtvDbU2f9XaDaXHJJTxUHATYnQJ8rir7fdpleNwTTwOVxL6EqBjIVFrKrrcRB50LvRiFDbmAARnhuwnTOpQWv+lInyqp+l9avrDPeENslSRFwVLgqzc+6I8KCf6QthjCgOo9goCT+tKQBb80A+INFYbYzTWyHMW4PtVMKUFEG15QkJ6qj1FaNWERtXZoTMLUgDNqpLiIuTH4gDVX9JOKDeGZwaRZzLJzAQhhSCZGpk5R50HO9oOfZJUbQtpR6d5M/Gqje/G5WsnFZjyGtWe3LYd0D8JPvFYveHG9q9YyBbz40FczdQ5zNepnaZSSPCvUG2WmVojQrHrlWKlcbJuD91do5JP7zUi2h3IOikK10g8amLUBwz92w8EkH5UHPVqEJ596fOIrU4DFfZtg/5ZHuMVmW0ylUi4Gb4Vr8HgA7h0LSLhtIAHMEj96DqG4BRgtl4jGLgZs6wL+y1KUi1zK59RWUc+mLHqIMsoIBBSGyRJgycytRBA8TVtvhvQ39RGAaQUqSMIhcRCbdq6jqQEtg9XOlc92gmMpAzEukkxwB0twvQd4xWLGL2KpxwFfa4QqUEQCSEScvAHMDahto7uHaGzMK0l3IMuHcUoJzZglAtH6oPlWS3D34QxhXmlpJDYDoF47MqSl4DqlJUvlY1g8XvHi1BAD7wSgobSlClISlAtASmOEXN6Dqe+W8WG2Zs9WCZWC92XZIbmVjtJCnFx7NlKVfpVbuhvrgMJs5lp90ZlBzMjIpROZSpBAGkd2+sGuTIQshal5iorUZJJUdLkm5txobFoJiAZCknnzFB1Taf0jpXkwWyWggOKDecoCQO0BBCEagiZKjyrXbW29hdl4RlnEkrTk7JKcoWXA2lIJIsALix6VwnYG0fq+JQ6vMEtPhZy6kJMkDxFvOht697Xsc9negZcwSkaJCjOXrFhPSg7tsPeLC7TwmIw+GStpKWi3lISIC0qCcoBIiQaym3tuNObDYShUOMnByB91RCwL/ANCz6c65ju1va9gXC4yQFKTlIIkESDpzt8aanGrKSkE5VKStQGhKc2X0zqoOvb4b65tlYR1C0qdW4wpcESFMp7RWYDTvJHrQv0sNodfwnaLCEllajmJgSpF7Ax7RExwrm7TeZCUxeD01sZ91WLjjjpQFrKwhOTMoybqKiJOozHyiKDoO7u62zMMtGJRiwvIMwUp1rKCOJSLm/wAKyX0i70N41+WSS203kCiIzFSsylJBvlskA8aoV4BsKzmLDIAACCZ1J50/F7OK1SNYAjnHOgoG1/bqnl8hXZNzN4FYbY7z6hmDC1dmk8j2dvDMo+tc9w+yW5JjvxHSY1ijcFtZf1B1tToIccaSoaAAKUpWRPE/ZpBPI0Fx9E+zhiNoOYsgJQ0txQBj2nTDY8QCrzAr28v0sYpWJdThnsjIWUoyoSSQgQVZiJuZNZx3EZWihAyhTjZVyVCrTHUgx0py9jpTOUR4UHVd6d4msRsJx0LBKm0J7wM9oCmUxqFSDHlWU+kzedOXB4ZKyp1hCHHFAd3MWk5B1VqY4SKzzTrnYrYBAbWttap1+zmDPn7qCcwOZwm5JuSoyY9kH0EDwoLnfvfD61ikOpJhlDQSOGdSQ44f9RSn+mr1vfhzG7Xw62lFLSHG0JBA/wColAeN+ZJT5Vh0YAyRk7s/yaJYC21gpnOCFAgxEEEX6ECg6XvLvXhmdrsOrVmSxh1z2YzKzrKsqYHS/nR2I+k/Zy1XZdeIEZvq4Mcx3r1yhLGdSlKMqnvL1NwAYE668vKtHuttNnCLSssukAzJcGYx/wCmiAon8xjxoOjbjKcWvEPBgYZhwpDSCCFKyz9opJsmQQLcq51vRvEcTj31wcjYS02DY5UrIWqOZWCfIVY7e+kXFYjutj6q0eIIL6umYWb8pPWsYHUtvLGiUMoN/wBSj6399BBvDtWGygGCeHHX9vjWQS9Btex99T7TxxcUVHTgOlBsHU0HnjXqR3UV6g6Lh9nriTAUbwOEmwNTvYcpChIuDJjoZo1JyiYvYmmuGQr+1oEUHMlPkSCZkR8K2m76/wDw7d/u+VlKmffWDdNzW93cwYOGbV0P/wBlUCvAlaUwnvFxRNxJicxvfTWo3G5JAVAmLDUqiRfgONG4jAntG1aj7SfNMCacvC6CPAD/AHHxoK9ODlUJWbJKVKGl7FPmCRFQJwkLV3pX3CZGshRA1tYCrBvCEQBYDlrre3O1CIZUHlqIJhLYAjoq3WLXoB3kKJCCBPAQfXwpw2WsKEZRYXvbprRSnSBYGT97Un+1RB5z2QIAFydZIPrQA4LYxUg94SFLF51CvdUL27BkqBBM6cONFIz5CLz2jknhdRuaibxDneTJgE+etyToPjQCndYwe8JHPQxM0RsnCgJiBMrBOuhI5+FEofVEKNr/ADoIvFLYCblanCQNQCowOmlBPiEyv2gBx8P4KnY7g1Tc2kX46AeVVOU5pIJ+GuvWj8K4PaIPKVa6cOQoEZIQ390HtHdZJnMb/Cj8EhUEmJPQ9eE2qlCkwFqkjO6RHE5v7UWNpHUzF4A462oLlbcXlM24eFVSmW7kpBla45zJ1qTD4ztIJMX0HlAFC4RZC1FSSpPaLyQU8zOvWgMxODTkSQkDvIvx9selEFR5D1/V+1DY7aXsJKCJW2NUkWUDwNQ499xSCGQc0gWF9VTE0BDhVJtpb0mDUeG7r5JBPcEAHkuPOoNn4h9SUk5tSFSRlsYVIPnVihEOK/8AbSZ/+RVBIHogReJN9O6TT0WvkMdCNIHWhWGSRJ0iT17v708uEqJOkwPdQJhUwXQATLptwHdBOnU0W64RqFEzYDxFRYIiXBP/AFVfBIouASPH50FdjnSGicpkKQb/AKgIHIVn9u4nM8uJAEJIn8JMTzrQbcXDSlDhlPooGsM8+TMm5NBAtyTU7Yihwm9PK6CXNKzXqYwaSg6OvZ+JJnNwnp+n+9D4lp9plUwYSokm1o4Rxq7b3gZP3/cr9qC3h2qhWGeyquUEaHjblQc1zVtNibUcRh2wlBVYhMRrmNyeAFYcm9dI3YWkYZqYmFcPzKoPNbTcIukz4GB+5p3+NAAyCCOEd4+VXByn/imltPAD0FBSo29mMDQcTPKSB4WpBtvU8tVHnyA4mrsYdPKol4BvUpB8aCrY2zPDy4+J5CoXNvImwtMT+I9By61Zu7KbUPYA8PS/OhVbBRySLEWF70HkY1GpAA8rmvNYxKlQAIA/n88eVD//AM2g87HWT6eFPXu2mIC1JEzCbUEi+wn7pPjypxcbEC19B05+HWgzu0jOFBRMaAgQI6caYvYqu9CzJ1J/t8KCyQ2gmbdP7Uq2UdP5xqtb2OpIkuEGSZA9wk2oFzHhpUZ1LN5THHhJPSgvUYBERAgcKavZyCTMmeZ+FUQ3lcn2ABPA8KarbzmYkRHAHUeYoLtWz2kjKJFukx48PGgcPhEFHD2lmfFSv+Kqv8XcCiYCiTxJInn5CmOY9SjdICdSAdSf5pQXD2FCghQ/zEZeXtaxxo9nZhCvb8ssfPrVU3t1BjMlQhQI0tGhMUScauSonKmM1tbmAPdQO2XgiGwZTJKzeZutXlRiMEoKKjlMpCYk8CTMxVLg8cpCsgFwSYJ0kzc8TeisXtgoOkkWPIHWBzoLBWCV+XSAJ0tEi1e+qqJuLdCnmOfhVajbSiYyxaf7n9hRjO0ioToPeRzoFweDWkHMm/aLVqDYm086kS0scDNr+BNI5tpAHEx0qJe1Da4SDxgkxQVm9C1BmJ1UkH3n4isgr51qd5cYFsWn2k6+dZRRoHuLtAqKaRVeoJEGKWvITXqD/9k="/>
          <p:cNvSpPr>
            <a:spLocks noChangeAspect="1" noChangeArrowheads="1"/>
          </p:cNvSpPr>
          <p:nvPr/>
        </p:nvSpPr>
        <p:spPr bwMode="auto">
          <a:xfrm>
            <a:off x="120650" y="15875"/>
            <a:ext cx="304800" cy="304800"/>
          </a:xfrm>
          <a:prstGeom prst="rect">
            <a:avLst/>
          </a:prstGeom>
          <a:noFill/>
          <a:ln w="9525">
            <a:noFill/>
            <a:miter lim="800000"/>
            <a:headEnd/>
            <a:tailEnd/>
          </a:ln>
        </p:spPr>
        <p:txBody>
          <a:bodyPr/>
          <a:lstStyle/>
          <a:p>
            <a:endParaRPr lang="en-US">
              <a:latin typeface="Century Gothic" pitchFamily="34" charset="0"/>
            </a:endParaRPr>
          </a:p>
        </p:txBody>
      </p:sp>
      <p:pic>
        <p:nvPicPr>
          <p:cNvPr id="120838" name="Picture 7"/>
          <p:cNvPicPr>
            <a:picLocks noChangeAspect="1"/>
          </p:cNvPicPr>
          <p:nvPr/>
        </p:nvPicPr>
        <p:blipFill>
          <a:blip r:embed="rId3"/>
          <a:srcRect/>
          <a:stretch>
            <a:fillRect/>
          </a:stretch>
        </p:blipFill>
        <p:spPr bwMode="auto">
          <a:xfrm>
            <a:off x="5867400" y="-58738"/>
            <a:ext cx="3276600" cy="2365376"/>
          </a:xfrm>
          <a:prstGeom prst="rect">
            <a:avLst/>
          </a:prstGeom>
          <a:noFill/>
          <a:ln w="9525">
            <a:noFill/>
            <a:miter lim="800000"/>
            <a:headEnd/>
            <a:tailEnd/>
          </a:ln>
        </p:spPr>
      </p:pic>
      <p:pic>
        <p:nvPicPr>
          <p:cNvPr id="3" name="Shape">
            <a:hlinkClick r:id="" action="ppaction://media"/>
          </p:cNvPr>
          <p:cNvPicPr>
            <a:picLocks noChangeAspect="1"/>
          </p:cNvPicPr>
          <p:nvPr>
            <a:audioFile r:link="rId1"/>
          </p:nvPr>
        </p:nvPicPr>
        <p:blipFill>
          <a:blip r:embed="rId4"/>
          <a:srcRect/>
          <a:stretch>
            <a:fillRect/>
          </a:stretch>
        </p:blipFill>
        <p:spPr bwMode="auto">
          <a:xfrm>
            <a:off x="4572000" y="833438"/>
            <a:ext cx="609600" cy="6096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838200" y="609600"/>
            <a:ext cx="7162800" cy="1143000"/>
          </a:xfrm>
        </p:spPr>
        <p:txBody>
          <a:bodyPr/>
          <a:lstStyle/>
          <a:p>
            <a:r>
              <a:rPr lang="en-US" sz="4400">
                <a:solidFill>
                  <a:schemeClr val="hlink"/>
                </a:solidFill>
                <a:effectLst>
                  <a:outerShdw blurRad="38100" dist="38100" dir="2700000" algn="tl">
                    <a:srgbClr val="000000"/>
                  </a:outerShdw>
                </a:effectLst>
                <a:latin typeface="Comic Sans MS" pitchFamily="66" charset="0"/>
              </a:rPr>
              <a:t>Spectrum of White Light</a:t>
            </a:r>
            <a:endParaRPr lang="en-US"/>
          </a:p>
        </p:txBody>
      </p:sp>
      <p:pic>
        <p:nvPicPr>
          <p:cNvPr id="173059" name="Picture 3"/>
          <p:cNvPicPr>
            <a:picLocks noChangeAspect="1" noChangeArrowheads="1"/>
          </p:cNvPicPr>
          <p:nvPr/>
        </p:nvPicPr>
        <p:blipFill>
          <a:blip r:embed="rId2"/>
          <a:srcRect/>
          <a:stretch>
            <a:fillRect/>
          </a:stretch>
        </p:blipFill>
        <p:spPr bwMode="auto">
          <a:xfrm>
            <a:off x="0" y="1752600"/>
            <a:ext cx="9086850" cy="3476625"/>
          </a:xfrm>
          <a:prstGeom prst="rect">
            <a:avLst/>
          </a:prstGeom>
          <a:noFill/>
          <a:ln w="50800">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mtClean="0">
                <a:solidFill>
                  <a:srgbClr val="67258C"/>
                </a:solidFill>
              </a:rPr>
              <a:t>2</a:t>
            </a:r>
            <a:r>
              <a:rPr lang="en-US" baseline="30000" smtClean="0">
                <a:solidFill>
                  <a:srgbClr val="67258C"/>
                </a:solidFill>
              </a:rPr>
              <a:t>nd</a:t>
            </a:r>
            <a:r>
              <a:rPr lang="en-US" smtClean="0">
                <a:solidFill>
                  <a:srgbClr val="67258C"/>
                </a:solidFill>
              </a:rPr>
              <a:t> verse</a:t>
            </a:r>
          </a:p>
          <a:p>
            <a:pPr>
              <a:buClr>
                <a:srgbClr val="45185D"/>
              </a:buClr>
              <a:buFont typeface="Arial" charset="0"/>
              <a:buChar char="•"/>
            </a:pPr>
            <a:r>
              <a:rPr lang="en-US" smtClean="0">
                <a:solidFill>
                  <a:srgbClr val="67258C"/>
                </a:solidFill>
              </a:rPr>
              <a:t>             Together they make gases,</a:t>
            </a:r>
          </a:p>
          <a:p>
            <a:pPr>
              <a:buClr>
                <a:srgbClr val="45185D"/>
              </a:buClr>
              <a:buFont typeface="Arial" charset="0"/>
              <a:buChar char="•"/>
            </a:pPr>
            <a:r>
              <a:rPr lang="en-US" smtClean="0">
                <a:solidFill>
                  <a:srgbClr val="67258C"/>
                </a:solidFill>
              </a:rPr>
              <a:t>              and liquids like molasses,</a:t>
            </a:r>
          </a:p>
          <a:p>
            <a:pPr>
              <a:buClr>
                <a:srgbClr val="45185D"/>
              </a:buClr>
              <a:buFont typeface="Arial" charset="0"/>
              <a:buChar char="•"/>
            </a:pPr>
            <a:r>
              <a:rPr lang="en-US" smtClean="0">
                <a:solidFill>
                  <a:srgbClr val="67258C"/>
                </a:solidFill>
              </a:rPr>
              <a:t>               And all the solid masses,</a:t>
            </a:r>
          </a:p>
          <a:p>
            <a:pPr>
              <a:buClr>
                <a:srgbClr val="45185D"/>
              </a:buClr>
              <a:buFont typeface="Arial" charset="0"/>
              <a:buChar char="•"/>
            </a:pPr>
            <a:r>
              <a:rPr lang="en-US" smtClean="0">
                <a:solidFill>
                  <a:srgbClr val="67258C"/>
                </a:solidFill>
              </a:rPr>
              <a:t>               The Atoms family</a:t>
            </a:r>
          </a:p>
          <a:p>
            <a:pPr>
              <a:buClr>
                <a:srgbClr val="45185D"/>
              </a:buClr>
              <a:buFont typeface="Arial" charset="0"/>
              <a:buChar char="•"/>
            </a:pPr>
            <a:r>
              <a:rPr lang="en-US" smtClean="0">
                <a:solidFill>
                  <a:srgbClr val="67258C"/>
                </a:solidFill>
              </a:rPr>
              <a:t> Chorus:</a:t>
            </a:r>
          </a:p>
          <a:p>
            <a:pPr>
              <a:buClr>
                <a:srgbClr val="45185D"/>
              </a:buClr>
              <a:buFont typeface="Arial" charset="0"/>
              <a:buChar char="•"/>
            </a:pPr>
            <a:r>
              <a:rPr lang="en-US" smtClean="0">
                <a:solidFill>
                  <a:srgbClr val="67258C"/>
                </a:solidFill>
              </a:rPr>
              <a:t>             They are so small ( snap, snap)</a:t>
            </a:r>
          </a:p>
          <a:p>
            <a:pPr>
              <a:buClr>
                <a:srgbClr val="45185D"/>
              </a:buClr>
              <a:buFont typeface="Arial" charset="0"/>
              <a:buChar char="•"/>
            </a:pPr>
            <a:r>
              <a:rPr lang="en-US" smtClean="0">
                <a:solidFill>
                  <a:srgbClr val="67258C"/>
                </a:solidFill>
              </a:rPr>
              <a:t>             They’re round like a ball (snap, snap)</a:t>
            </a:r>
          </a:p>
          <a:p>
            <a:pPr>
              <a:buClr>
                <a:srgbClr val="45185D"/>
              </a:buClr>
              <a:buFont typeface="Arial" charset="0"/>
              <a:buChar char="•"/>
            </a:pPr>
            <a:r>
              <a:rPr lang="en-US" smtClean="0">
                <a:solidFill>
                  <a:srgbClr val="67258C"/>
                </a:solidFill>
              </a:rPr>
              <a:t>             They make up the air </a:t>
            </a:r>
          </a:p>
          <a:p>
            <a:pPr>
              <a:buClr>
                <a:srgbClr val="45185D"/>
              </a:buClr>
              <a:buFont typeface="Arial" charset="0"/>
              <a:buChar char="•"/>
            </a:pPr>
            <a:r>
              <a:rPr lang="en-US" smtClean="0">
                <a:solidFill>
                  <a:srgbClr val="67258C"/>
                </a:solidFill>
              </a:rPr>
              <a:t>             They’re everywhere</a:t>
            </a:r>
          </a:p>
          <a:p>
            <a:pPr>
              <a:buClr>
                <a:srgbClr val="45185D"/>
              </a:buClr>
              <a:buFont typeface="Arial" charset="0"/>
              <a:buChar char="•"/>
            </a:pPr>
            <a:r>
              <a:rPr lang="en-US" smtClean="0">
                <a:solidFill>
                  <a:srgbClr val="67258C"/>
                </a:solidFill>
              </a:rPr>
              <a:t>             Can’t see them at all (snap, snap)</a:t>
            </a:r>
          </a:p>
          <a:p>
            <a:pPr>
              <a:buClr>
                <a:srgbClr val="45185D"/>
              </a:buClr>
              <a:buFont typeface="Arial" charset="0"/>
              <a:buChar char="•"/>
            </a:pPr>
            <a:endParaRPr lang="en-US" smtClean="0">
              <a:solidFill>
                <a:srgbClr val="67258C"/>
              </a:solidFill>
            </a:endParaRPr>
          </a:p>
          <a:p>
            <a:pPr>
              <a:buClr>
                <a:srgbClr val="45185D"/>
              </a:buClr>
              <a:buFont typeface="Arial" charset="0"/>
              <a:buChar char="•"/>
            </a:pPr>
            <a:endParaRPr lang="en-US" smtClean="0">
              <a:solidFill>
                <a:srgbClr val="67258C"/>
              </a:solidFill>
            </a:endParaRPr>
          </a:p>
        </p:txBody>
      </p:sp>
      <p:sp>
        <p:nvSpPr>
          <p:cNvPr id="121858"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121859" name="Title 3"/>
          <p:cNvSpPr>
            <a:spLocks noGrp="1"/>
          </p:cNvSpPr>
          <p:nvPr>
            <p:ph type="title"/>
          </p:nvPr>
        </p:nvSpPr>
        <p:spPr>
          <a:xfrm>
            <a:off x="-76200" y="579438"/>
            <a:ext cx="8229600" cy="639762"/>
          </a:xfrm>
        </p:spPr>
        <p:txBody>
          <a:bodyPr/>
          <a:lstStyle/>
          <a:p>
            <a:pPr>
              <a:buClr>
                <a:srgbClr val="45185D"/>
              </a:buClr>
            </a:pPr>
            <a:endParaRPr lang="en-US" smtClean="0">
              <a:solidFill>
                <a:srgbClr val="45185D"/>
              </a:solidFill>
            </a:endParaRPr>
          </a:p>
        </p:txBody>
      </p:sp>
    </p:spTree>
  </p:cSld>
  <p:clrMapOvr>
    <a:masterClrMapping/>
  </p:clrMapOvr>
  <p:transition spd="slow">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mtClean="0">
                <a:solidFill>
                  <a:srgbClr val="67258C"/>
                </a:solidFill>
              </a:rPr>
              <a:t>3</a:t>
            </a:r>
            <a:r>
              <a:rPr lang="en-US" baseline="30000" smtClean="0">
                <a:solidFill>
                  <a:srgbClr val="67258C"/>
                </a:solidFill>
              </a:rPr>
              <a:t>rd</a:t>
            </a:r>
            <a:r>
              <a:rPr lang="en-US" smtClean="0">
                <a:solidFill>
                  <a:srgbClr val="67258C"/>
                </a:solidFill>
              </a:rPr>
              <a:t> verse</a:t>
            </a:r>
          </a:p>
          <a:p>
            <a:pPr>
              <a:buClr>
                <a:srgbClr val="45185D"/>
              </a:buClr>
              <a:buFont typeface="Arial" charset="0"/>
              <a:buChar char="•"/>
            </a:pPr>
            <a:r>
              <a:rPr lang="en-US" smtClean="0">
                <a:solidFill>
                  <a:srgbClr val="67258C"/>
                </a:solidFill>
              </a:rPr>
              <a:t>              Neutrons can be found,</a:t>
            </a:r>
          </a:p>
          <a:p>
            <a:pPr>
              <a:buClr>
                <a:srgbClr val="45185D"/>
              </a:buClr>
              <a:buFont typeface="Arial" charset="0"/>
              <a:buChar char="•"/>
            </a:pPr>
            <a:r>
              <a:rPr lang="en-US" smtClean="0">
                <a:solidFill>
                  <a:srgbClr val="67258C"/>
                </a:solidFill>
              </a:rPr>
              <a:t>              Where protons hang around;</a:t>
            </a:r>
          </a:p>
          <a:p>
            <a:pPr>
              <a:buClr>
                <a:srgbClr val="45185D"/>
              </a:buClr>
              <a:buFont typeface="Arial" charset="0"/>
              <a:buChar char="•"/>
            </a:pPr>
            <a:r>
              <a:rPr lang="en-US" smtClean="0">
                <a:solidFill>
                  <a:srgbClr val="67258C"/>
                </a:solidFill>
              </a:rPr>
              <a:t>               Electrons they surround</a:t>
            </a:r>
          </a:p>
          <a:p>
            <a:pPr>
              <a:buClr>
                <a:srgbClr val="45185D"/>
              </a:buClr>
              <a:buFont typeface="Arial" charset="0"/>
              <a:buChar char="•"/>
            </a:pPr>
            <a:r>
              <a:rPr lang="en-US" smtClean="0">
                <a:solidFill>
                  <a:srgbClr val="67258C"/>
                </a:solidFill>
              </a:rPr>
              <a:t>               The Atoms Family  </a:t>
            </a:r>
          </a:p>
          <a:p>
            <a:pPr>
              <a:buClr>
                <a:srgbClr val="45185D"/>
              </a:buClr>
              <a:buFont typeface="Arial" charset="0"/>
              <a:buChar char="•"/>
            </a:pPr>
            <a:r>
              <a:rPr lang="en-US" smtClean="0">
                <a:solidFill>
                  <a:srgbClr val="67258C"/>
                </a:solidFill>
              </a:rPr>
              <a:t> Chorus:</a:t>
            </a:r>
          </a:p>
          <a:p>
            <a:pPr>
              <a:buClr>
                <a:srgbClr val="45185D"/>
              </a:buClr>
              <a:buFont typeface="Arial" charset="0"/>
              <a:buChar char="•"/>
            </a:pPr>
            <a:r>
              <a:rPr lang="en-US" smtClean="0">
                <a:solidFill>
                  <a:srgbClr val="67258C"/>
                </a:solidFill>
              </a:rPr>
              <a:t>             They are so small ( snap, snap)</a:t>
            </a:r>
          </a:p>
          <a:p>
            <a:pPr>
              <a:buClr>
                <a:srgbClr val="45185D"/>
              </a:buClr>
              <a:buFont typeface="Arial" charset="0"/>
              <a:buChar char="•"/>
            </a:pPr>
            <a:r>
              <a:rPr lang="en-US" smtClean="0">
                <a:solidFill>
                  <a:srgbClr val="67258C"/>
                </a:solidFill>
              </a:rPr>
              <a:t>             They’re round like a ball (snap, snap)</a:t>
            </a:r>
          </a:p>
          <a:p>
            <a:pPr>
              <a:buClr>
                <a:srgbClr val="45185D"/>
              </a:buClr>
              <a:buFont typeface="Arial" charset="0"/>
              <a:buChar char="•"/>
            </a:pPr>
            <a:r>
              <a:rPr lang="en-US" smtClean="0">
                <a:solidFill>
                  <a:srgbClr val="67258C"/>
                </a:solidFill>
              </a:rPr>
              <a:t>             They make up the air </a:t>
            </a:r>
          </a:p>
          <a:p>
            <a:pPr>
              <a:buClr>
                <a:srgbClr val="45185D"/>
              </a:buClr>
              <a:buFont typeface="Arial" charset="0"/>
              <a:buChar char="•"/>
            </a:pPr>
            <a:r>
              <a:rPr lang="en-US" smtClean="0">
                <a:solidFill>
                  <a:srgbClr val="67258C"/>
                </a:solidFill>
              </a:rPr>
              <a:t>             They’re everywhere</a:t>
            </a:r>
          </a:p>
          <a:p>
            <a:pPr>
              <a:buClr>
                <a:srgbClr val="45185D"/>
              </a:buClr>
              <a:buFont typeface="Arial" charset="0"/>
              <a:buChar char="•"/>
            </a:pPr>
            <a:r>
              <a:rPr lang="en-US" smtClean="0">
                <a:solidFill>
                  <a:srgbClr val="67258C"/>
                </a:solidFill>
              </a:rPr>
              <a:t>             Can’t see them at all (snap, snap)</a:t>
            </a:r>
          </a:p>
          <a:p>
            <a:pPr>
              <a:buClr>
                <a:srgbClr val="45185D"/>
              </a:buClr>
              <a:buFont typeface="Arial" charset="0"/>
              <a:buChar char="•"/>
            </a:pPr>
            <a:endParaRPr lang="en-US" smtClean="0">
              <a:solidFill>
                <a:srgbClr val="67258C"/>
              </a:solidFill>
            </a:endParaRPr>
          </a:p>
          <a:p>
            <a:pPr>
              <a:buClr>
                <a:srgbClr val="45185D"/>
              </a:buClr>
              <a:buFont typeface="Arial" charset="0"/>
              <a:buChar char="•"/>
            </a:pPr>
            <a:endParaRPr lang="en-US" smtClean="0">
              <a:solidFill>
                <a:srgbClr val="67258C"/>
              </a:solidFill>
            </a:endParaRPr>
          </a:p>
          <a:p>
            <a:pPr>
              <a:buClr>
                <a:srgbClr val="45185D"/>
              </a:buClr>
              <a:buFont typeface="Arial" charset="0"/>
              <a:buChar char="•"/>
            </a:pPr>
            <a:endParaRPr lang="en-US" smtClean="0">
              <a:solidFill>
                <a:srgbClr val="67258C"/>
              </a:solidFill>
            </a:endParaRPr>
          </a:p>
        </p:txBody>
      </p:sp>
      <p:sp>
        <p:nvSpPr>
          <p:cNvPr id="122882"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122883" name="Title 3"/>
          <p:cNvSpPr>
            <a:spLocks noGrp="1"/>
          </p:cNvSpPr>
          <p:nvPr>
            <p:ph type="title"/>
          </p:nvPr>
        </p:nvSpPr>
        <p:spPr>
          <a:xfrm>
            <a:off x="-76200" y="579438"/>
            <a:ext cx="8229600" cy="639762"/>
          </a:xfrm>
        </p:spPr>
        <p:txBody>
          <a:bodyPr/>
          <a:lstStyle/>
          <a:p>
            <a:pPr>
              <a:buClr>
                <a:srgbClr val="45185D"/>
              </a:buClr>
            </a:pPr>
            <a:endParaRPr lang="en-US" smtClean="0">
              <a:solidFill>
                <a:srgbClr val="45185D"/>
              </a:solidFill>
            </a:endParaRP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noFill/>
          <a:ln/>
          <a:effectLst>
            <a:outerShdw dist="53882" dir="2700000" algn="ctr" rotWithShape="0">
              <a:schemeClr val="bg2"/>
            </a:outerShdw>
          </a:effectLst>
        </p:spPr>
        <p:txBody>
          <a:bodyPr/>
          <a:lstStyle/>
          <a:p>
            <a:r>
              <a:rPr lang="en-US" sz="4800">
                <a:solidFill>
                  <a:srgbClr val="EF9100"/>
                </a:solidFill>
                <a:effectLst>
                  <a:outerShdw blurRad="38100" dist="38100" dir="2700000" algn="tl">
                    <a:srgbClr val="000000"/>
                  </a:outerShdw>
                </a:effectLst>
                <a:latin typeface="Comic Sans MS" pitchFamily="66" charset="0"/>
              </a:rPr>
              <a:t>Line Emission Spectra </a:t>
            </a:r>
            <a:br>
              <a:rPr lang="en-US" sz="4800">
                <a:solidFill>
                  <a:srgbClr val="EF9100"/>
                </a:solidFill>
                <a:effectLst>
                  <a:outerShdw blurRad="38100" dist="38100" dir="2700000" algn="tl">
                    <a:srgbClr val="000000"/>
                  </a:outerShdw>
                </a:effectLst>
                <a:latin typeface="Comic Sans MS" pitchFamily="66" charset="0"/>
              </a:rPr>
            </a:br>
            <a:r>
              <a:rPr lang="en-US" sz="4800">
                <a:solidFill>
                  <a:srgbClr val="EF9100"/>
                </a:solidFill>
                <a:effectLst>
                  <a:outerShdw blurRad="38100" dist="38100" dir="2700000" algn="tl">
                    <a:srgbClr val="000000"/>
                  </a:outerShdw>
                </a:effectLst>
                <a:latin typeface="Comic Sans MS" pitchFamily="66" charset="0"/>
              </a:rPr>
              <a:t>of Excited Atoms</a:t>
            </a:r>
            <a:endParaRPr lang="en-US" sz="4800">
              <a:solidFill>
                <a:srgbClr val="EF9100"/>
              </a:solidFill>
              <a:effectLst>
                <a:outerShdw blurRad="38100" dist="38100" dir="2700000" algn="tl">
                  <a:srgbClr val="000000"/>
                </a:outerShdw>
              </a:effectLst>
            </a:endParaRPr>
          </a:p>
        </p:txBody>
      </p:sp>
      <p:sp>
        <p:nvSpPr>
          <p:cNvPr id="174083" name="Rectangle 3"/>
          <p:cNvSpPr>
            <a:spLocks noGrp="1" noChangeArrowheads="1"/>
          </p:cNvSpPr>
          <p:nvPr>
            <p:ph type="body" sz="half" idx="1"/>
          </p:nvPr>
        </p:nvSpPr>
        <p:spPr>
          <a:xfrm>
            <a:off x="990600" y="1981200"/>
            <a:ext cx="7010400" cy="1905000"/>
          </a:xfrm>
          <a:noFill/>
          <a:ln/>
        </p:spPr>
        <p:txBody>
          <a:bodyPr/>
          <a:lstStyle/>
          <a:p>
            <a:r>
              <a:rPr lang="en-US" sz="2000">
                <a:solidFill>
                  <a:srgbClr val="000615"/>
                </a:solidFill>
              </a:rPr>
              <a:t>Excited atoms emit light of only certain wavelengths</a:t>
            </a:r>
          </a:p>
          <a:p>
            <a:r>
              <a:rPr lang="en-US" sz="2000">
                <a:solidFill>
                  <a:srgbClr val="000615"/>
                </a:solidFill>
              </a:rPr>
              <a:t>The wavelengths of emitted light depend on the element.</a:t>
            </a:r>
            <a:endParaRPr lang="en-US" sz="2000">
              <a:solidFill>
                <a:srgbClr val="FCFEB9"/>
              </a:solidFill>
              <a:effectLst>
                <a:outerShdw blurRad="38100" dist="38100" dir="2700000" algn="tl">
                  <a:srgbClr val="000000"/>
                </a:outerShdw>
              </a:effectLst>
            </a:endParaRPr>
          </a:p>
        </p:txBody>
      </p:sp>
      <p:pic>
        <p:nvPicPr>
          <p:cNvPr id="174084" name="07M06AN1.avi">
            <a:hlinkClick r:id="" action="ppaction://media"/>
          </p:cNvPr>
          <p:cNvPicPr>
            <a:picLocks noGrp="1" noRot="1" noChangeAspect="1" noChangeArrowheads="1"/>
          </p:cNvPicPr>
          <p:nvPr>
            <p:ph sz="half" idx="2"/>
            <a:videoFile r:link="rId1"/>
          </p:nvPr>
        </p:nvPicPr>
        <p:blipFill>
          <a:blip r:embed="rId3"/>
          <a:srcRect/>
          <a:stretch>
            <a:fillRect/>
          </a:stretch>
        </p:blipFill>
        <p:spPr>
          <a:xfrm>
            <a:off x="2057400" y="3886200"/>
            <a:ext cx="4705350" cy="2651125"/>
          </a:xfrm>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Effect transition="in" filter="dissolve">
                                      <p:cBhvr>
                                        <p:cTn id="7" dur="500"/>
                                        <p:tgtEl>
                                          <p:spTgt spid="174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083">
                                            <p:txEl>
                                              <p:pRg st="1" end="1"/>
                                            </p:txEl>
                                          </p:spTgt>
                                        </p:tgtEl>
                                        <p:attrNameLst>
                                          <p:attrName>style.visibility</p:attrName>
                                        </p:attrNameLst>
                                      </p:cBhvr>
                                      <p:to>
                                        <p:strVal val="visible"/>
                                      </p:to>
                                    </p:set>
                                    <p:animEffect transition="in" filter="dissolve">
                                      <p:cBhvr>
                                        <p:cTn id="12" dur="500"/>
                                        <p:tgtEl>
                                          <p:spTgt spid="1740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7408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74084"/>
                                        </p:tgtEl>
                                      </p:cBhvr>
                                    </p:cmd>
                                  </p:childTnLst>
                                </p:cTn>
                              </p:par>
                            </p:childTnLst>
                          </p:cTn>
                        </p:par>
                      </p:childTnLst>
                    </p:cTn>
                  </p:par>
                </p:childTnLst>
              </p:cTn>
              <p:nextCondLst>
                <p:cond evt="onClick" delay="0">
                  <p:tgtEl>
                    <p:spTgt spid="174084"/>
                  </p:tgtEl>
                </p:cond>
              </p:nextCondLst>
            </p:seq>
            <p:video>
              <p:cMediaNode>
                <p:cTn id="18" fill="hold" display="0">
                  <p:stCondLst>
                    <p:cond delay="indefinite"/>
                  </p:stCondLst>
                  <p:endCondLst>
                    <p:cond evt="onNext" delay="0">
                      <p:tgtEl>
                        <p:sldTgt/>
                      </p:tgtEl>
                    </p:cond>
                    <p:cond evt="onPrev" delay="0">
                      <p:tgtEl>
                        <p:sldTgt/>
                      </p:tgtEl>
                    </p:cond>
                  </p:endCondLst>
                </p:cTn>
                <p:tgtEl>
                  <p:spTgt spid="174084"/>
                </p:tgtEl>
              </p:cMediaNode>
            </p:video>
          </p:childTnLst>
        </p:cTn>
      </p:par>
    </p:tnLst>
    <p:bldLst>
      <p:bldP spid="17408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solidFill>
                  <a:schemeClr val="hlink"/>
                </a:solidFill>
                <a:effectLst>
                  <a:outerShdw blurRad="38100" dist="38100" dir="2700000" algn="tl">
                    <a:srgbClr val="000000"/>
                  </a:outerShdw>
                </a:effectLst>
                <a:latin typeface="Comic Sans MS" pitchFamily="66" charset="0"/>
              </a:rPr>
              <a:t>Spectrum of </a:t>
            </a:r>
            <a:br>
              <a:rPr lang="en-US">
                <a:solidFill>
                  <a:schemeClr val="hlink"/>
                </a:solidFill>
                <a:effectLst>
                  <a:outerShdw blurRad="38100" dist="38100" dir="2700000" algn="tl">
                    <a:srgbClr val="000000"/>
                  </a:outerShdw>
                </a:effectLst>
                <a:latin typeface="Comic Sans MS" pitchFamily="66" charset="0"/>
              </a:rPr>
            </a:br>
            <a:r>
              <a:rPr lang="en-US">
                <a:solidFill>
                  <a:schemeClr val="hlink"/>
                </a:solidFill>
                <a:effectLst>
                  <a:outerShdw blurRad="38100" dist="38100" dir="2700000" algn="tl">
                    <a:srgbClr val="000000"/>
                  </a:outerShdw>
                </a:effectLst>
                <a:latin typeface="Comic Sans MS" pitchFamily="66" charset="0"/>
              </a:rPr>
              <a:t>Excited Hydrogen Gas</a:t>
            </a:r>
            <a:endParaRPr lang="en-US"/>
          </a:p>
        </p:txBody>
      </p:sp>
      <p:pic>
        <p:nvPicPr>
          <p:cNvPr id="175107" name="Picture 3"/>
          <p:cNvPicPr>
            <a:picLocks noChangeAspect="1" noChangeArrowheads="1"/>
          </p:cNvPicPr>
          <p:nvPr/>
        </p:nvPicPr>
        <p:blipFill>
          <a:blip r:embed="rId2"/>
          <a:srcRect/>
          <a:stretch>
            <a:fillRect/>
          </a:stretch>
        </p:blipFill>
        <p:spPr bwMode="auto">
          <a:xfrm>
            <a:off x="30163" y="1962150"/>
            <a:ext cx="9113837" cy="3448050"/>
          </a:xfrm>
          <a:prstGeom prst="rect">
            <a:avLst/>
          </a:prstGeom>
          <a:noFill/>
          <a:ln w="50800">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85800" y="457200"/>
            <a:ext cx="7543800" cy="914400"/>
          </a:xfrm>
        </p:spPr>
        <p:txBody>
          <a:bodyPr/>
          <a:lstStyle/>
          <a:p>
            <a:r>
              <a:rPr lang="en-US">
                <a:solidFill>
                  <a:schemeClr val="hlink"/>
                </a:solidFill>
                <a:effectLst>
                  <a:outerShdw blurRad="38100" dist="38100" dir="2700000" algn="tl">
                    <a:srgbClr val="000000"/>
                  </a:outerShdw>
                </a:effectLst>
                <a:latin typeface="Comic Sans MS" pitchFamily="66" charset="0"/>
              </a:rPr>
              <a:t>Line Spectra of Other Elements</a:t>
            </a:r>
            <a:endParaRPr lang="en-US"/>
          </a:p>
        </p:txBody>
      </p:sp>
      <p:pic>
        <p:nvPicPr>
          <p:cNvPr id="176131" name="Picture 3"/>
          <p:cNvPicPr>
            <a:picLocks noChangeAspect="1" noChangeArrowheads="1"/>
          </p:cNvPicPr>
          <p:nvPr/>
        </p:nvPicPr>
        <p:blipFill>
          <a:blip r:embed="rId2"/>
          <a:srcRect/>
          <a:stretch>
            <a:fillRect/>
          </a:stretch>
        </p:blipFill>
        <p:spPr bwMode="auto">
          <a:xfrm>
            <a:off x="73025" y="1447800"/>
            <a:ext cx="8994775" cy="2811463"/>
          </a:xfrm>
          <a:prstGeom prst="rect">
            <a:avLst/>
          </a:prstGeom>
          <a:noFill/>
          <a:ln w="50800">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noFill/>
          <a:ln/>
        </p:spPr>
        <p:txBody>
          <a:bodyPr/>
          <a:lstStyle/>
          <a:p>
            <a:r>
              <a:rPr lang="en-US" sz="5400">
                <a:solidFill>
                  <a:srgbClr val="FAFD00"/>
                </a:solidFill>
                <a:effectLst>
                  <a:outerShdw blurRad="38100" dist="38100" dir="2700000" algn="tl">
                    <a:srgbClr val="000000"/>
                  </a:outerShdw>
                </a:effectLst>
                <a:latin typeface="Comic Sans MS" pitchFamily="66" charset="0"/>
              </a:rPr>
              <a:t>The Electric Pickle</a:t>
            </a:r>
            <a:endParaRPr lang="en-US" sz="6000">
              <a:solidFill>
                <a:srgbClr val="FAFD00"/>
              </a:solidFill>
              <a:effectLst>
                <a:outerShdw blurRad="38100" dist="38100" dir="2700000" algn="tl">
                  <a:srgbClr val="000000"/>
                </a:outerShdw>
              </a:effectLst>
            </a:endParaRPr>
          </a:p>
        </p:txBody>
      </p:sp>
      <p:sp>
        <p:nvSpPr>
          <p:cNvPr id="177155" name="Rectangle 3"/>
          <p:cNvSpPr>
            <a:spLocks noGrp="1" noChangeArrowheads="1"/>
          </p:cNvSpPr>
          <p:nvPr>
            <p:ph type="body" sz="half" idx="1"/>
          </p:nvPr>
        </p:nvSpPr>
        <p:spPr>
          <a:xfrm>
            <a:off x="457200" y="1981200"/>
            <a:ext cx="4038600" cy="4114800"/>
          </a:xfrm>
          <a:noFill/>
          <a:ln/>
        </p:spPr>
        <p:txBody>
          <a:bodyPr/>
          <a:lstStyle/>
          <a:p>
            <a:r>
              <a:rPr lang="en-US">
                <a:solidFill>
                  <a:srgbClr val="000615"/>
                </a:solidFill>
              </a:rPr>
              <a:t>Excited atoms can emit light.</a:t>
            </a:r>
          </a:p>
          <a:p>
            <a:r>
              <a:rPr lang="en-US">
                <a:solidFill>
                  <a:srgbClr val="000615"/>
                </a:solidFill>
              </a:rPr>
              <a:t>Here the solution in a pickle is excited electrically. The Na</a:t>
            </a:r>
            <a:r>
              <a:rPr lang="en-US" baseline="30000">
                <a:solidFill>
                  <a:srgbClr val="000615"/>
                </a:solidFill>
              </a:rPr>
              <a:t>+</a:t>
            </a:r>
            <a:r>
              <a:rPr lang="en-US">
                <a:solidFill>
                  <a:srgbClr val="000615"/>
                </a:solidFill>
              </a:rPr>
              <a:t> ions in the pickle juice give off light characteristic of that element.</a:t>
            </a:r>
            <a:endParaRPr lang="en-US">
              <a:solidFill>
                <a:srgbClr val="FCFEB9"/>
              </a:solidFill>
              <a:effectLst>
                <a:outerShdw blurRad="38100" dist="38100" dir="2700000" algn="tl">
                  <a:srgbClr val="000000"/>
                </a:outerShdw>
              </a:effectLst>
            </a:endParaRPr>
          </a:p>
        </p:txBody>
      </p:sp>
      <p:pic>
        <p:nvPicPr>
          <p:cNvPr id="177156" name="07P07VD1.avi">
            <a:hlinkClick r:id="" action="ppaction://media"/>
          </p:cNvPr>
          <p:cNvPicPr>
            <a:picLocks noGrp="1" noRot="1" noChangeAspect="1" noChangeArrowheads="1"/>
          </p:cNvPicPr>
          <p:nvPr>
            <p:ph sz="half" idx="2"/>
            <a:videoFile r:link="rId1"/>
          </p:nvPr>
        </p:nvPicPr>
        <p:blipFill>
          <a:blip r:embed="rId3"/>
          <a:srcRect/>
          <a:stretch>
            <a:fillRect/>
          </a:stretch>
        </p:blipFill>
        <p:spPr>
          <a:xfrm>
            <a:off x="4724400" y="2286000"/>
            <a:ext cx="4114800" cy="3086100"/>
          </a:xfrm>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Effect transition="in" filter="dissolve">
                                      <p:cBhvr>
                                        <p:cTn id="7" dur="500"/>
                                        <p:tgtEl>
                                          <p:spTgt spid="177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7155">
                                            <p:txEl>
                                              <p:pRg st="1" end="1"/>
                                            </p:txEl>
                                          </p:spTgt>
                                        </p:tgtEl>
                                        <p:attrNameLst>
                                          <p:attrName>style.visibility</p:attrName>
                                        </p:attrNameLst>
                                      </p:cBhvr>
                                      <p:to>
                                        <p:strVal val="visible"/>
                                      </p:to>
                                    </p:set>
                                    <p:animEffect transition="in" filter="dissolve">
                                      <p:cBhvr>
                                        <p:cTn id="12" dur="500"/>
                                        <p:tgtEl>
                                          <p:spTgt spid="177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7715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77156"/>
                                        </p:tgtEl>
                                      </p:cBhvr>
                                    </p:cmd>
                                  </p:childTnLst>
                                </p:cTn>
                              </p:par>
                            </p:childTnLst>
                          </p:cTn>
                        </p:par>
                      </p:childTnLst>
                    </p:cTn>
                  </p:par>
                </p:childTnLst>
              </p:cTn>
              <p:nextCondLst>
                <p:cond evt="onClick" delay="0">
                  <p:tgtEl>
                    <p:spTgt spid="177156"/>
                  </p:tgtEl>
                </p:cond>
              </p:nextCondLst>
            </p:seq>
            <p:video>
              <p:cMediaNode>
                <p:cTn id="18" fill="hold" display="0">
                  <p:stCondLst>
                    <p:cond delay="indefinite"/>
                  </p:stCondLst>
                  <p:endCondLst>
                    <p:cond evt="onNext" delay="0">
                      <p:tgtEl>
                        <p:sldTgt/>
                      </p:tgtEl>
                    </p:cond>
                    <p:cond evt="onPrev" delay="0">
                      <p:tgtEl>
                        <p:sldTgt/>
                      </p:tgtEl>
                    </p:cond>
                  </p:endCondLst>
                </p:cTn>
                <p:tgtEl>
                  <p:spTgt spid="177156"/>
                </p:tgtEl>
              </p:cMediaNode>
            </p:video>
          </p:childTnLst>
        </p:cTn>
      </p:par>
    </p:tnLst>
    <p:bldLst>
      <p:bldP spid="17715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304800"/>
            <a:ext cx="5257800" cy="1143000"/>
          </a:xfrm>
        </p:spPr>
        <p:txBody>
          <a:bodyPr/>
          <a:lstStyle/>
          <a:p>
            <a:r>
              <a:rPr lang="en-US">
                <a:solidFill>
                  <a:srgbClr val="F6FC0E"/>
                </a:solidFill>
              </a:rPr>
              <a:t>Light Spectrum Lab!</a:t>
            </a:r>
          </a:p>
        </p:txBody>
      </p:sp>
      <p:sp>
        <p:nvSpPr>
          <p:cNvPr id="178179" name="Text Box 3"/>
          <p:cNvSpPr txBox="1">
            <a:spLocks noChangeArrowheads="1"/>
          </p:cNvSpPr>
          <p:nvPr/>
        </p:nvSpPr>
        <p:spPr bwMode="auto">
          <a:xfrm>
            <a:off x="6324600" y="457200"/>
            <a:ext cx="1981200" cy="1373188"/>
          </a:xfrm>
          <a:prstGeom prst="rect">
            <a:avLst/>
          </a:prstGeom>
          <a:noFill/>
          <a:ln w="50800">
            <a:noFill/>
            <a:miter lim="800000"/>
            <a:headEnd/>
            <a:tailEnd/>
          </a:ln>
          <a:effectLst/>
        </p:spPr>
        <p:txBody>
          <a:bodyPr>
            <a:spAutoFit/>
          </a:bodyPr>
          <a:lstStyle/>
          <a:p>
            <a:pPr eaLnBrk="0" hangingPunct="0"/>
            <a:r>
              <a:rPr lang="en-US" sz="2800">
                <a:solidFill>
                  <a:srgbClr val="FAFD00"/>
                </a:solidFill>
                <a:effectLst>
                  <a:outerShdw blurRad="38100" dist="38100" dir="2700000" algn="tl">
                    <a:srgbClr val="000000"/>
                  </a:outerShdw>
                </a:effectLst>
              </a:rPr>
              <a:t>Slit that allows light inside</a:t>
            </a:r>
          </a:p>
        </p:txBody>
      </p:sp>
      <p:sp>
        <p:nvSpPr>
          <p:cNvPr id="178180" name="Text Box 4"/>
          <p:cNvSpPr txBox="1">
            <a:spLocks noChangeArrowheads="1"/>
          </p:cNvSpPr>
          <p:nvPr/>
        </p:nvSpPr>
        <p:spPr bwMode="auto">
          <a:xfrm>
            <a:off x="6019800" y="4114800"/>
            <a:ext cx="3124200" cy="1552575"/>
          </a:xfrm>
          <a:prstGeom prst="rect">
            <a:avLst/>
          </a:prstGeom>
          <a:noFill/>
          <a:ln w="50800">
            <a:noFill/>
            <a:miter lim="800000"/>
            <a:headEnd/>
            <a:tailEnd/>
          </a:ln>
          <a:effectLst/>
        </p:spPr>
        <p:txBody>
          <a:bodyPr>
            <a:spAutoFit/>
          </a:bodyPr>
          <a:lstStyle/>
          <a:p>
            <a:pPr eaLnBrk="0" hangingPunct="0">
              <a:spcBef>
                <a:spcPct val="50000"/>
              </a:spcBef>
            </a:pPr>
            <a:r>
              <a:rPr lang="en-US" sz="2400">
                <a:solidFill>
                  <a:schemeClr val="accent1"/>
                </a:solidFill>
                <a:effectLst>
                  <a:outerShdw blurRad="38100" dist="38100" dir="2700000" algn="tl">
                    <a:srgbClr val="000000"/>
                  </a:outerShdw>
                </a:effectLst>
              </a:rPr>
              <a:t>Line up the slit so that it is parallel with the spectrum tube (light bulb)</a:t>
            </a:r>
          </a:p>
        </p:txBody>
      </p:sp>
      <p:sp>
        <p:nvSpPr>
          <p:cNvPr id="178181" name="Text Box 5"/>
          <p:cNvSpPr txBox="1">
            <a:spLocks noChangeArrowheads="1"/>
          </p:cNvSpPr>
          <p:nvPr/>
        </p:nvSpPr>
        <p:spPr bwMode="auto">
          <a:xfrm>
            <a:off x="5410200" y="5943600"/>
            <a:ext cx="1447800" cy="519113"/>
          </a:xfrm>
          <a:prstGeom prst="rect">
            <a:avLst/>
          </a:prstGeom>
          <a:noFill/>
          <a:ln w="50800">
            <a:noFill/>
            <a:miter lim="800000"/>
            <a:headEnd/>
            <a:tailEnd/>
          </a:ln>
          <a:effectLst/>
        </p:spPr>
        <p:txBody>
          <a:bodyPr>
            <a:spAutoFit/>
          </a:bodyPr>
          <a:lstStyle/>
          <a:p>
            <a:pPr eaLnBrk="0" hangingPunct="0">
              <a:spcBef>
                <a:spcPct val="50000"/>
              </a:spcBef>
            </a:pPr>
            <a:r>
              <a:rPr lang="en-US" sz="2800">
                <a:solidFill>
                  <a:schemeClr val="hlink"/>
                </a:solidFill>
                <a:effectLst>
                  <a:outerShdw blurRad="38100" dist="38100" dir="2700000" algn="tl">
                    <a:srgbClr val="000000"/>
                  </a:outerShdw>
                </a:effectLst>
              </a:rPr>
              <a:t>Scale</a:t>
            </a:r>
          </a:p>
        </p:txBody>
      </p:sp>
      <p:pic>
        <p:nvPicPr>
          <p:cNvPr id="178182" name="Picture 6" descr="specscope"/>
          <p:cNvPicPr>
            <a:picLocks noGrp="1" noChangeAspect="1" noChangeArrowheads="1"/>
          </p:cNvPicPr>
          <p:nvPr>
            <p:ph sz="quarter" idx="3"/>
          </p:nvPr>
        </p:nvPicPr>
        <p:blipFill>
          <a:blip r:embed="rId2"/>
          <a:srcRect/>
          <a:stretch>
            <a:fillRect/>
          </a:stretch>
        </p:blipFill>
        <p:spPr>
          <a:xfrm>
            <a:off x="152400" y="1828800"/>
            <a:ext cx="4953000" cy="5029200"/>
          </a:xfrm>
          <a:noFill/>
          <a:ln/>
        </p:spPr>
      </p:pic>
      <p:sp>
        <p:nvSpPr>
          <p:cNvPr id="178183" name="Line 7"/>
          <p:cNvSpPr>
            <a:spLocks noChangeShapeType="1"/>
          </p:cNvSpPr>
          <p:nvPr/>
        </p:nvSpPr>
        <p:spPr bwMode="auto">
          <a:xfrm flipH="1">
            <a:off x="4876800" y="1143000"/>
            <a:ext cx="1447800" cy="2743200"/>
          </a:xfrm>
          <a:prstGeom prst="line">
            <a:avLst/>
          </a:prstGeom>
          <a:noFill/>
          <a:ln w="50800">
            <a:solidFill>
              <a:srgbClr val="FFFF00"/>
            </a:solidFill>
            <a:round/>
            <a:headEnd/>
            <a:tailEnd type="triangle" w="med" len="med"/>
          </a:ln>
          <a:effectLst/>
        </p:spPr>
        <p:txBody>
          <a:bodyPr/>
          <a:lstStyle/>
          <a:p>
            <a:endParaRPr lang="en-US"/>
          </a:p>
        </p:txBody>
      </p:sp>
      <p:sp>
        <p:nvSpPr>
          <p:cNvPr id="178184" name="Line 8"/>
          <p:cNvSpPr>
            <a:spLocks noChangeShapeType="1"/>
          </p:cNvSpPr>
          <p:nvPr/>
        </p:nvSpPr>
        <p:spPr bwMode="auto">
          <a:xfrm flipH="1" flipV="1">
            <a:off x="4724400" y="4191000"/>
            <a:ext cx="990600" cy="1828800"/>
          </a:xfrm>
          <a:prstGeom prst="line">
            <a:avLst/>
          </a:prstGeom>
          <a:noFill/>
          <a:ln w="50800">
            <a:solidFill>
              <a:schemeClr val="hlink"/>
            </a:solidFill>
            <a:round/>
            <a:headEnd/>
            <a:tailEnd type="triangle" w="med" len="med"/>
          </a:ln>
          <a:effectLst/>
        </p:spPr>
        <p:txBody>
          <a:bodyPr/>
          <a:lstStyle/>
          <a:p>
            <a:endParaRPr lang="en-US"/>
          </a:p>
        </p:txBody>
      </p:sp>
      <p:pic>
        <p:nvPicPr>
          <p:cNvPr id="178185" name="Picture 9" descr="SpectrumTubeSetup"/>
          <p:cNvPicPr>
            <a:picLocks noChangeAspect="1" noChangeArrowheads="1"/>
          </p:cNvPicPr>
          <p:nvPr/>
        </p:nvPicPr>
        <p:blipFill>
          <a:blip r:embed="rId3"/>
          <a:srcRect/>
          <a:stretch>
            <a:fillRect/>
          </a:stretch>
        </p:blipFill>
        <p:spPr bwMode="auto">
          <a:xfrm>
            <a:off x="6096000" y="1905000"/>
            <a:ext cx="2724150" cy="2046288"/>
          </a:xfrm>
          <a:prstGeom prst="rect">
            <a:avLst/>
          </a:prstGeom>
          <a:noFill/>
        </p:spPr>
      </p:pic>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noAutofit/>
          </a:bodyPr>
          <a:lstStyle/>
          <a:p>
            <a:r>
              <a:rPr lang="en-US" altLang="en-US" smtClean="0">
                <a:solidFill>
                  <a:srgbClr val="67258C"/>
                </a:solidFill>
                <a:latin typeface="Perpetua" pitchFamily="18" charset="0"/>
              </a:rPr>
              <a:t>Atomos: Not to Be Cut</a:t>
            </a:r>
          </a:p>
        </p:txBody>
      </p:sp>
      <p:sp>
        <p:nvSpPr>
          <p:cNvPr id="4099" name="Rectangle 3"/>
          <p:cNvSpPr>
            <a:spLocks noGrp="1" noChangeArrowheads="1"/>
          </p:cNvSpPr>
          <p:nvPr>
            <p:ph type="subTitle" idx="1"/>
          </p:nvPr>
        </p:nvSpPr>
        <p:spPr>
          <a:xfrm>
            <a:off x="3904800" y="2090399"/>
            <a:ext cx="5239200" cy="1752600"/>
          </a:xfrm>
        </p:spPr>
        <p:txBody>
          <a:bodyPr rtlCol="0"/>
          <a:lstStyle/>
          <a:p>
            <a:pPr fontAlgn="auto">
              <a:spcAft>
                <a:spcPts val="0"/>
              </a:spcAft>
              <a:buClr>
                <a:schemeClr val="accent6">
                  <a:lumMod val="50000"/>
                </a:schemeClr>
              </a:buClr>
              <a:buFont typeface="Arial" pitchFamily="34" charset="0"/>
              <a:buNone/>
              <a:defRPr/>
            </a:pPr>
            <a:r>
              <a:rPr lang="en-US" altLang="en-US" dirty="0"/>
              <a:t>The History of </a:t>
            </a:r>
            <a:r>
              <a:rPr lang="en-US" altLang="en-US" dirty="0" smtClean="0"/>
              <a:t> the  Atom and the Atomic </a:t>
            </a:r>
            <a:r>
              <a:rPr lang="en-US" altLang="en-US" dirty="0"/>
              <a:t>Theory</a:t>
            </a: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altLang="en-US" smtClean="0"/>
              <a:t>Atomic Models</a:t>
            </a:r>
          </a:p>
        </p:txBody>
      </p:sp>
      <p:sp>
        <p:nvSpPr>
          <p:cNvPr id="31746" name="Rectangle 3"/>
          <p:cNvSpPr>
            <a:spLocks noGrp="1" noChangeArrowheads="1"/>
          </p:cNvSpPr>
          <p:nvPr>
            <p:ph type="body" sz="half" idx="1"/>
          </p:nvPr>
        </p:nvSpPr>
        <p:spPr>
          <a:xfrm>
            <a:off x="457200" y="1600200"/>
            <a:ext cx="4033838" cy="4530725"/>
          </a:xfrm>
        </p:spPr>
        <p:txBody>
          <a:bodyPr/>
          <a:lstStyle/>
          <a:p>
            <a:pPr>
              <a:lnSpc>
                <a:spcPct val="80000"/>
              </a:lnSpc>
            </a:pPr>
            <a:r>
              <a:rPr lang="en-US" altLang="en-US" sz="2800" smtClean="0"/>
              <a:t>This model of the atom may look familiar to you. This is </a:t>
            </a:r>
            <a:r>
              <a:rPr lang="en-US" altLang="en-US" sz="2800" b="1" u="sng" smtClean="0"/>
              <a:t>the Bohr model</a:t>
            </a:r>
            <a:r>
              <a:rPr lang="en-US" altLang="en-US" sz="2800" smtClean="0"/>
              <a:t>. In this model, the nucleus is orbited by electrons, which are  in different energy levels. </a:t>
            </a:r>
          </a:p>
          <a:p>
            <a:pPr lvl="1">
              <a:lnSpc>
                <a:spcPct val="90000"/>
              </a:lnSpc>
            </a:pPr>
            <a:r>
              <a:rPr lang="en-US" altLang="en-US" sz="1800" smtClean="0"/>
              <a:t>A model uses familiar ideas to explain unfamiliar facts observed in nature.</a:t>
            </a:r>
          </a:p>
          <a:p>
            <a:pPr lvl="2">
              <a:lnSpc>
                <a:spcPct val="90000"/>
              </a:lnSpc>
            </a:pPr>
            <a:r>
              <a:rPr lang="en-US" altLang="en-US" sz="1500" smtClean="0"/>
              <a:t>A model can be changed as new information is collected.</a:t>
            </a:r>
          </a:p>
          <a:p>
            <a:pPr>
              <a:lnSpc>
                <a:spcPct val="80000"/>
              </a:lnSpc>
            </a:pPr>
            <a:endParaRPr lang="en-US" altLang="en-US" sz="1000" smtClean="0"/>
          </a:p>
        </p:txBody>
      </p:sp>
      <p:pic>
        <p:nvPicPr>
          <p:cNvPr id="31747" name="Picture 4" descr="elecatom"/>
          <p:cNvPicPr>
            <a:picLocks noGrp="1" noChangeAspect="1" noChangeArrowheads="1"/>
          </p:cNvPicPr>
          <p:nvPr>
            <p:ph sz="half" idx="2"/>
          </p:nvPr>
        </p:nvPicPr>
        <p:blipFill>
          <a:blip r:embed="rId2"/>
          <a:srcRect/>
          <a:stretch>
            <a:fillRect/>
          </a:stretch>
        </p:blipFill>
        <p:spPr>
          <a:xfrm>
            <a:off x="4648200" y="1752600"/>
            <a:ext cx="4191000" cy="3963988"/>
          </a:xfrm>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2"/>
          <p:cNvSpPr>
            <a:spLocks noGrp="1" noChangeArrowheads="1"/>
          </p:cNvSpPr>
          <p:nvPr>
            <p:ph type="title"/>
          </p:nvPr>
        </p:nvSpPr>
        <p:spPr/>
        <p:txBody>
          <a:bodyPr/>
          <a:lstStyle/>
          <a:p>
            <a:endParaRPr lang="en-US" altLang="en-US" smtClean="0"/>
          </a:p>
        </p:txBody>
      </p:sp>
      <p:sp>
        <p:nvSpPr>
          <p:cNvPr id="6147" name="Rectangle 3"/>
          <p:cNvSpPr>
            <a:spLocks noGrp="1" noChangeArrowheads="1"/>
          </p:cNvSpPr>
          <p:nvPr>
            <p:ph type="body" sz="half" idx="1"/>
          </p:nvPr>
        </p:nvSpPr>
        <p:spPr>
          <a:xfrm>
            <a:off x="457200" y="1600200"/>
            <a:ext cx="4033838" cy="4530725"/>
          </a:xfrm>
        </p:spPr>
        <p:txBody>
          <a:bodyPr rtlCol="0">
            <a:normAutofit lnSpcReduction="10000"/>
          </a:bodyPr>
          <a:lstStyle/>
          <a:p>
            <a:pPr fontAlgn="auto">
              <a:lnSpc>
                <a:spcPct val="90000"/>
              </a:lnSpc>
              <a:spcAft>
                <a:spcPts val="0"/>
              </a:spcAft>
              <a:buClr>
                <a:schemeClr val="accent6">
                  <a:lumMod val="50000"/>
                </a:schemeClr>
              </a:buClr>
              <a:buFont typeface="Arial" pitchFamily="34" charset="0"/>
              <a:buChar char="•"/>
              <a:defRPr/>
            </a:pPr>
            <a:r>
              <a:rPr lang="en-US" altLang="en-US" sz="3600">
                <a:solidFill>
                  <a:schemeClr val="accent6">
                    <a:lumMod val="75000"/>
                  </a:schemeClr>
                </a:solidFill>
              </a:rPr>
              <a:t>The atomic model has changed throughout the centuries, starting in 400 BC, when it looked like </a:t>
            </a:r>
            <a:r>
              <a:rPr lang="en-US" altLang="en-US" sz="4000">
                <a:solidFill>
                  <a:schemeClr val="accent6">
                    <a:lumMod val="75000"/>
                  </a:schemeClr>
                </a:solidFill>
              </a:rPr>
              <a:t>a billiard ball  </a:t>
            </a:r>
            <a:r>
              <a:rPr lang="en-US" altLang="en-US" sz="4000">
                <a:solidFill>
                  <a:schemeClr val="accent6">
                    <a:lumMod val="75000"/>
                  </a:schemeClr>
                </a:solidFill>
                <a:cs typeface="Arial" panose="020B0604020202020204" pitchFamily="34" charset="0"/>
              </a:rPr>
              <a:t>→</a:t>
            </a:r>
            <a:r>
              <a:rPr lang="en-US" altLang="en-US" sz="4000">
                <a:solidFill>
                  <a:schemeClr val="accent6">
                    <a:lumMod val="75000"/>
                  </a:schemeClr>
                </a:solidFill>
              </a:rPr>
              <a:t>            </a:t>
            </a:r>
            <a:endParaRPr lang="en-US" altLang="en-US" sz="4000">
              <a:solidFill>
                <a:schemeClr val="accent6">
                  <a:lumMod val="75000"/>
                </a:schemeClr>
              </a:solidFill>
              <a:cs typeface="Arial" panose="020B0604020202020204" pitchFamily="34" charset="0"/>
            </a:endParaRPr>
          </a:p>
        </p:txBody>
      </p:sp>
      <p:graphicFrame>
        <p:nvGraphicFramePr>
          <p:cNvPr id="2056" name="Object 8"/>
          <p:cNvGraphicFramePr>
            <a:graphicFrameLocks noGrp="1" noChangeAspect="1"/>
          </p:cNvGraphicFramePr>
          <p:nvPr>
            <p:ph sz="half" idx="2"/>
          </p:nvPr>
        </p:nvGraphicFramePr>
        <p:xfrm>
          <a:off x="5056188" y="1981200"/>
          <a:ext cx="3222625" cy="3656013"/>
        </p:xfrm>
        <a:graphic>
          <a:graphicData uri="http://schemas.openxmlformats.org/presentationml/2006/ole">
            <mc:AlternateContent xmlns:mc="http://schemas.openxmlformats.org/markup-compatibility/2006">
              <mc:Choice xmlns:v="urn:schemas-microsoft-com:vml" Requires="v">
                <p:oleObj spid="_x0000_s2061" name="Bitmap Image" r:id="rId3" imgW="800212" imgH="961905" progId="PBrush">
                  <p:embed/>
                </p:oleObj>
              </mc:Choice>
              <mc:Fallback>
                <p:oleObj name="Bitmap Image" r:id="rId3" imgW="800212" imgH="961905" progId="PBrush">
                  <p:embed/>
                  <p:pic>
                    <p:nvPicPr>
                      <p:cNvPr id="0" name="Picture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6188" y="1981200"/>
                        <a:ext cx="3222625" cy="3656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solidFill>
            <a:srgbClr val="FCFEB9"/>
          </a:solidFill>
          <a:ln/>
          <a:effectLst>
            <a:outerShdw dist="53882" dir="2700000" algn="ctr" rotWithShape="0">
              <a:schemeClr val="bg2"/>
            </a:outerShdw>
          </a:effectLst>
        </p:spPr>
        <p:txBody>
          <a:bodyPr/>
          <a:lstStyle/>
          <a:p>
            <a:r>
              <a:rPr lang="en-US" sz="4000">
                <a:effectLst>
                  <a:outerShdw blurRad="38100" dist="38100" dir="2700000" algn="tl">
                    <a:srgbClr val="FFFFFF"/>
                  </a:outerShdw>
                </a:effectLst>
                <a:latin typeface="Comic Sans MS" pitchFamily="66" charset="0"/>
              </a:rPr>
              <a:t>ELECTROMAGNETIC RADIATION</a:t>
            </a:r>
            <a:endParaRPr lang="en-US" sz="4000">
              <a:effectLst>
                <a:outerShdw blurRad="38100" dist="38100" dir="2700000" algn="tl">
                  <a:srgbClr val="FFFFFF"/>
                </a:outerShdw>
              </a:effectLst>
            </a:endParaRPr>
          </a:p>
        </p:txBody>
      </p:sp>
      <p:pic>
        <p:nvPicPr>
          <p:cNvPr id="159747" name="07M03AN1.avi">
            <a:hlinkClick r:id="" action="ppaction://media"/>
          </p:cNvPr>
          <p:cNvPicPr>
            <a:picLocks noGrp="1" noRot="1" noChangeAspect="1" noChangeArrowheads="1"/>
          </p:cNvPicPr>
          <p:nvPr>
            <p:ph idx="1"/>
            <a:videoFile r:link="rId1"/>
          </p:nvPr>
        </p:nvPicPr>
        <p:blipFill>
          <a:blip r:embed="rId3"/>
          <a:srcRect/>
          <a:stretch>
            <a:fillRect/>
          </a:stretch>
        </p:blipFill>
        <p:spPr>
          <a:xfrm>
            <a:off x="2476500" y="2362200"/>
            <a:ext cx="4191000" cy="3352800"/>
          </a:xfrm>
          <a:ln/>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5974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9747"/>
                                        </p:tgtEl>
                                      </p:cBhvr>
                                    </p:cmd>
                                  </p:childTnLst>
                                </p:cTn>
                              </p:par>
                            </p:childTnLst>
                          </p:cTn>
                        </p:par>
                      </p:childTnLst>
                    </p:cTn>
                  </p:par>
                </p:childTnLst>
              </p:cTn>
              <p:nextCondLst>
                <p:cond evt="onClick" delay="0">
                  <p:tgtEl>
                    <p:spTgt spid="159747"/>
                  </p:tgtEl>
                </p:cond>
              </p:nextCondLst>
            </p:seq>
            <p:video>
              <p:cMediaNode>
                <p:cTn id="7" fill="hold" display="0">
                  <p:stCondLst>
                    <p:cond delay="indefinite"/>
                  </p:stCondLst>
                  <p:endCondLst>
                    <p:cond evt="onNext" delay="0">
                      <p:tgtEl>
                        <p:sldTgt/>
                      </p:tgtEl>
                    </p:cond>
                    <p:cond evt="onPrev" delay="0">
                      <p:tgtEl>
                        <p:sldTgt/>
                      </p:tgtEl>
                    </p:cond>
                  </p:endCondLst>
                </p:cTn>
                <p:tgtEl>
                  <p:spTgt spid="15974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ontent Placeholder 6"/>
          <p:cNvSpPr>
            <a:spLocks noGrp="1"/>
          </p:cNvSpPr>
          <p:nvPr>
            <p:ph idx="1"/>
          </p:nvPr>
        </p:nvSpPr>
        <p:spPr>
          <a:xfrm>
            <a:off x="381000" y="1752600"/>
            <a:ext cx="8305800" cy="4525963"/>
          </a:xfrm>
        </p:spPr>
        <p:txBody>
          <a:bodyPr/>
          <a:lstStyle/>
          <a:p>
            <a:pPr>
              <a:buClr>
                <a:srgbClr val="45185D"/>
              </a:buClr>
              <a:buFont typeface="Arial" charset="0"/>
              <a:buChar char="•"/>
            </a:pPr>
            <a:r>
              <a:rPr lang="en-US" b="1" smtClean="0">
                <a:solidFill>
                  <a:srgbClr val="67258C"/>
                </a:solidFill>
              </a:rPr>
              <a:t>Chemistry has been important since ancient times </a:t>
            </a:r>
          </a:p>
          <a:p>
            <a:pPr>
              <a:buClr>
                <a:srgbClr val="45185D"/>
              </a:buClr>
              <a:buFont typeface="Arial" charset="0"/>
              <a:buChar char="•"/>
            </a:pPr>
            <a:endParaRPr lang="en-US" b="1" smtClean="0">
              <a:solidFill>
                <a:srgbClr val="67258C"/>
              </a:solidFill>
            </a:endParaRPr>
          </a:p>
          <a:p>
            <a:pPr>
              <a:buClr>
                <a:srgbClr val="45185D"/>
              </a:buClr>
              <a:buFont typeface="Arial" charset="0"/>
              <a:buChar char="•"/>
            </a:pPr>
            <a:endParaRPr lang="en-US" b="1" smtClean="0">
              <a:solidFill>
                <a:srgbClr val="67258C"/>
              </a:solidFill>
            </a:endParaRPr>
          </a:p>
          <a:p>
            <a:pPr>
              <a:buClr>
                <a:srgbClr val="45185D"/>
              </a:buClr>
              <a:buFont typeface="Arial" charset="0"/>
              <a:buChar char="•"/>
            </a:pPr>
            <a:r>
              <a:rPr lang="en-US" b="1" smtClean="0">
                <a:solidFill>
                  <a:srgbClr val="67258C"/>
                </a:solidFill>
              </a:rPr>
              <a:t>As early as 400 BC Greek philosophers thought matter could be broken into smaller particles change this text</a:t>
            </a:r>
          </a:p>
        </p:txBody>
      </p:sp>
      <p:sp>
        <p:nvSpPr>
          <p:cNvPr id="34818" name="Text Placeholder 7"/>
          <p:cNvSpPr>
            <a:spLocks noGrp="1"/>
          </p:cNvSpPr>
          <p:nvPr>
            <p:ph type="body" sz="quarter" idx="13"/>
          </p:nvPr>
        </p:nvSpPr>
        <p:spPr>
          <a:xfrm>
            <a:off x="152400" y="1050925"/>
            <a:ext cx="8251825" cy="457200"/>
          </a:xfrm>
        </p:spPr>
        <p:txBody>
          <a:bodyPr/>
          <a:lstStyle/>
          <a:p>
            <a:pPr>
              <a:buClr>
                <a:srgbClr val="45185D"/>
              </a:buClr>
              <a:buFont typeface="Arial" charset="0"/>
              <a:buChar char="•"/>
            </a:pPr>
            <a:endParaRPr lang="en-US" smtClean="0">
              <a:solidFill>
                <a:srgbClr val="67258C"/>
              </a:solidFill>
            </a:endParaRPr>
          </a:p>
        </p:txBody>
      </p:sp>
      <p:sp>
        <p:nvSpPr>
          <p:cNvPr id="34819" name="Title 5"/>
          <p:cNvSpPr>
            <a:spLocks noGrp="1"/>
          </p:cNvSpPr>
          <p:nvPr>
            <p:ph type="title"/>
          </p:nvPr>
        </p:nvSpPr>
        <p:spPr>
          <a:xfrm>
            <a:off x="-76200" y="533400"/>
            <a:ext cx="8229600" cy="639763"/>
          </a:xfrm>
        </p:spPr>
        <p:txBody>
          <a:bodyPr/>
          <a:lstStyle/>
          <a:p>
            <a:pPr>
              <a:buClr>
                <a:srgbClr val="45185D"/>
              </a:buClr>
            </a:pPr>
            <a:r>
              <a:rPr lang="en-US" smtClean="0">
                <a:solidFill>
                  <a:srgbClr val="45185D"/>
                </a:solidFill>
              </a:rPr>
              <a:t>History of Chemistry</a:t>
            </a:r>
          </a:p>
        </p:txBody>
      </p:sp>
      <p:sp>
        <p:nvSpPr>
          <p:cNvPr id="12" name="Rounded Rectangle 11"/>
          <p:cNvSpPr/>
          <p:nvPr/>
        </p:nvSpPr>
        <p:spPr>
          <a:xfrm>
            <a:off x="6324600" y="4572000"/>
            <a:ext cx="2362200" cy="1701138"/>
          </a:xfrm>
          <a:prstGeom prst="roundRect">
            <a:avLst/>
          </a:prstGeom>
          <a:ln/>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b="1" dirty="0">
                <a:solidFill>
                  <a:schemeClr val="bg1"/>
                </a:solidFill>
              </a:rPr>
              <a:t>Egyptians   also used chemistry in making embalming fluids</a:t>
            </a:r>
          </a:p>
        </p:txBody>
      </p:sp>
      <p:sp>
        <p:nvSpPr>
          <p:cNvPr id="10" name="Rounded Rectangle 9"/>
          <p:cNvSpPr/>
          <p:nvPr/>
        </p:nvSpPr>
        <p:spPr>
          <a:xfrm>
            <a:off x="2362200" y="4714001"/>
            <a:ext cx="2362200" cy="1447800"/>
          </a:xfrm>
          <a:prstGeom prst="roundRect">
            <a:avLst/>
          </a:prstGeom>
          <a:ln/>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US" sz="1600" b="1" dirty="0">
                <a:solidFill>
                  <a:schemeClr val="accent6">
                    <a:lumMod val="50000"/>
                  </a:schemeClr>
                </a:solidFill>
              </a:rPr>
              <a:t>Prior to 1000 BC natural ores were used for making weapons</a:t>
            </a:r>
            <a:r>
              <a:rPr lang="en-US" sz="1100" dirty="0">
                <a:solidFill>
                  <a:schemeClr val="accent6">
                    <a:lumMod val="50000"/>
                  </a:schemeClr>
                </a:solidFill>
              </a:rPr>
              <a:t>.</a:t>
            </a:r>
          </a:p>
        </p:txBody>
      </p:sp>
      <p:pic>
        <p:nvPicPr>
          <p:cNvPr id="34826" name="Picture 14" descr="atom_element_small.png"/>
          <p:cNvPicPr>
            <a:picLocks noChangeAspect="1"/>
          </p:cNvPicPr>
          <p:nvPr/>
        </p:nvPicPr>
        <p:blipFill>
          <a:blip r:embed="rId2"/>
          <a:srcRect/>
          <a:stretch>
            <a:fillRect/>
          </a:stretch>
        </p:blipFill>
        <p:spPr bwMode="auto">
          <a:xfrm>
            <a:off x="122238" y="4713288"/>
            <a:ext cx="1824037" cy="1946275"/>
          </a:xfrm>
          <a:prstGeom prst="rect">
            <a:avLst/>
          </a:prstGeom>
          <a:noFill/>
          <a:ln w="9525">
            <a:noFill/>
            <a:miter lim="800000"/>
            <a:headEnd/>
            <a:tailEnd/>
          </a:ln>
        </p:spPr>
      </p:pic>
      <p:pic>
        <p:nvPicPr>
          <p:cNvPr id="34827" name="Picture 15" descr="atom_element_small.png"/>
          <p:cNvPicPr>
            <a:picLocks noChangeAspect="1"/>
          </p:cNvPicPr>
          <p:nvPr/>
        </p:nvPicPr>
        <p:blipFill>
          <a:blip r:embed="rId2"/>
          <a:srcRect/>
          <a:stretch>
            <a:fillRect/>
          </a:stretch>
        </p:blipFill>
        <p:spPr bwMode="auto">
          <a:xfrm>
            <a:off x="7121525" y="200025"/>
            <a:ext cx="1824038" cy="19462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sz="quarter"/>
          </p:nvPr>
        </p:nvSpPr>
        <p:spPr/>
        <p:txBody>
          <a:bodyPr/>
          <a:lstStyle/>
          <a:p>
            <a:r>
              <a:rPr lang="en-US" altLang="en-US" smtClean="0"/>
              <a:t>Who are these men?</a:t>
            </a:r>
          </a:p>
        </p:txBody>
      </p:sp>
      <p:pic>
        <p:nvPicPr>
          <p:cNvPr id="7172" name="Picture 4" descr="dalton1"/>
          <p:cNvPicPr>
            <a:picLocks noGrp="1" noChangeAspect="1" noChangeArrowheads="1"/>
          </p:cNvPicPr>
          <p:nvPr>
            <p:ph sz="quarter" idx="2"/>
          </p:nvPr>
        </p:nvPicPr>
        <p:blipFill>
          <a:blip r:embed="rId2"/>
          <a:srcRect/>
          <a:stretch>
            <a:fillRect/>
          </a:stretch>
        </p:blipFill>
        <p:spPr>
          <a:xfrm>
            <a:off x="5943600" y="1828800"/>
            <a:ext cx="1812925" cy="1997075"/>
          </a:xfrm>
        </p:spPr>
      </p:pic>
      <p:pic>
        <p:nvPicPr>
          <p:cNvPr id="7173" name="Picture 5" descr="jjthom"/>
          <p:cNvPicPr>
            <a:picLocks noGrp="1" noChangeAspect="1" noChangeArrowheads="1"/>
          </p:cNvPicPr>
          <p:nvPr>
            <p:ph sz="quarter" idx="3"/>
          </p:nvPr>
        </p:nvPicPr>
        <p:blipFill>
          <a:blip r:embed="rId3"/>
          <a:srcRect/>
          <a:stretch>
            <a:fillRect/>
          </a:stretch>
        </p:blipFill>
        <p:spPr>
          <a:xfrm>
            <a:off x="2024063" y="4038600"/>
            <a:ext cx="1660525" cy="2057400"/>
          </a:xfrm>
        </p:spPr>
      </p:pic>
      <p:pic>
        <p:nvPicPr>
          <p:cNvPr id="7174" name="Picture 6" descr="bohr"/>
          <p:cNvPicPr>
            <a:picLocks noGrp="1" noChangeAspect="1" noChangeArrowheads="1"/>
          </p:cNvPicPr>
          <p:nvPr>
            <p:ph sz="quarter" idx="4"/>
          </p:nvPr>
        </p:nvPicPr>
        <p:blipFill>
          <a:blip r:embed="rId4"/>
          <a:srcRect/>
          <a:stretch>
            <a:fillRect/>
          </a:stretch>
        </p:blipFill>
        <p:spPr>
          <a:xfrm>
            <a:off x="5943600" y="4038600"/>
            <a:ext cx="2008188" cy="2076450"/>
          </a:xfrm>
        </p:spPr>
      </p:pic>
      <p:sp>
        <p:nvSpPr>
          <p:cNvPr id="35845" name="AutoShape 7" descr="Ernest Rutherford"/>
          <p:cNvSpPr>
            <a:spLocks noChangeAspect="1" noChangeArrowheads="1"/>
          </p:cNvSpPr>
          <p:nvPr/>
        </p:nvSpPr>
        <p:spPr bwMode="auto">
          <a:xfrm>
            <a:off x="3905250" y="2486025"/>
            <a:ext cx="1333500" cy="1885950"/>
          </a:xfrm>
          <a:prstGeom prst="rect">
            <a:avLst/>
          </a:prstGeom>
          <a:noFill/>
          <a:ln w="9525">
            <a:noFill/>
            <a:miter lim="800000"/>
            <a:headEnd/>
            <a:tailEnd/>
          </a:ln>
        </p:spPr>
        <p:txBody>
          <a:bodyPr/>
          <a:lstStyle/>
          <a:p>
            <a:endParaRPr lang="en-US">
              <a:latin typeface="Century Gothic" pitchFamily="34" charset="0"/>
            </a:endParaRPr>
          </a:p>
        </p:txBody>
      </p:sp>
      <p:sp>
        <p:nvSpPr>
          <p:cNvPr id="35846" name="AutoShape 8" descr="Ernest Rutherford"/>
          <p:cNvSpPr>
            <a:spLocks noChangeAspect="1" noChangeArrowheads="1"/>
          </p:cNvSpPr>
          <p:nvPr/>
        </p:nvSpPr>
        <p:spPr bwMode="auto">
          <a:xfrm>
            <a:off x="3905250" y="2486025"/>
            <a:ext cx="1333500" cy="1885950"/>
          </a:xfrm>
          <a:prstGeom prst="rect">
            <a:avLst/>
          </a:prstGeom>
          <a:noFill/>
          <a:ln w="9525">
            <a:noFill/>
            <a:miter lim="800000"/>
            <a:headEnd/>
            <a:tailEnd/>
          </a:ln>
        </p:spPr>
        <p:txBody>
          <a:bodyPr/>
          <a:lstStyle/>
          <a:p>
            <a:endParaRPr lang="en-US">
              <a:latin typeface="Century Gothic" pitchFamily="34" charset="0"/>
            </a:endParaRPr>
          </a:p>
        </p:txBody>
      </p:sp>
      <p:pic>
        <p:nvPicPr>
          <p:cNvPr id="7177" name="Picture 9" descr="rutherford"/>
          <p:cNvPicPr>
            <a:picLocks noChangeAspect="1" noChangeArrowheads="1"/>
          </p:cNvPicPr>
          <p:nvPr/>
        </p:nvPicPr>
        <p:blipFill>
          <a:blip r:embed="rId5"/>
          <a:srcRect/>
          <a:stretch>
            <a:fillRect/>
          </a:stretch>
        </p:blipFill>
        <p:spPr bwMode="auto">
          <a:xfrm>
            <a:off x="4114800" y="4038600"/>
            <a:ext cx="1574800" cy="2057400"/>
          </a:xfrm>
          <a:prstGeom prst="rect">
            <a:avLst/>
          </a:prstGeom>
          <a:noFill/>
          <a:ln w="9525">
            <a:noFill/>
            <a:miter lim="800000"/>
            <a:headEnd/>
            <a:tailEnd/>
          </a:ln>
        </p:spPr>
      </p:pic>
      <p:sp>
        <p:nvSpPr>
          <p:cNvPr id="7178" name="Text Box 10"/>
          <p:cNvSpPr txBox="1">
            <a:spLocks noChangeArrowheads="1"/>
          </p:cNvSpPr>
          <p:nvPr/>
        </p:nvSpPr>
        <p:spPr bwMode="auto">
          <a:xfrm>
            <a:off x="762000" y="1676400"/>
            <a:ext cx="3200400" cy="1739900"/>
          </a:xfrm>
          <a:prstGeom prst="rect">
            <a:avLst/>
          </a:prstGeom>
          <a:noFill/>
          <a:ln w="9525">
            <a:noFill/>
            <a:miter lim="800000"/>
            <a:headEnd/>
            <a:tailEnd/>
          </a:ln>
        </p:spPr>
        <p:txBody>
          <a:bodyPr>
            <a:spAutoFit/>
          </a:bodyPr>
          <a:lstStyle/>
          <a:p>
            <a:pPr>
              <a:spcBef>
                <a:spcPct val="50000"/>
              </a:spcBef>
            </a:pPr>
            <a:r>
              <a:rPr lang="en-US" altLang="en-US">
                <a:latin typeface="Century Gothic" pitchFamily="34" charset="0"/>
              </a:rPr>
              <a:t>In this lesson, we’ll learn about the men whose quests for knowledge about the fundamental nature of the universe helped define our views.</a:t>
            </a:r>
          </a:p>
        </p:txBody>
      </p:sp>
      <p:pic>
        <p:nvPicPr>
          <p:cNvPr id="35849" name="Picture 10"/>
          <p:cNvPicPr>
            <a:picLocks noChangeAspect="1"/>
          </p:cNvPicPr>
          <p:nvPr/>
        </p:nvPicPr>
        <p:blipFill>
          <a:blip r:embed="rId6"/>
          <a:srcRect/>
          <a:stretch>
            <a:fillRect/>
          </a:stretch>
        </p:blipFill>
        <p:spPr bwMode="auto">
          <a:xfrm>
            <a:off x="219075" y="4073525"/>
            <a:ext cx="1584325" cy="2043113"/>
          </a:xfrm>
          <a:prstGeom prst="rect">
            <a:avLst/>
          </a:prstGeom>
          <a:noFill/>
          <a:ln w="9525">
            <a:noFill/>
            <a:miter lim="800000"/>
            <a:headEnd/>
            <a:tailEnd/>
          </a:ln>
        </p:spPr>
      </p:pic>
      <p:sp>
        <p:nvSpPr>
          <p:cNvPr id="35850" name="Content Placeholder 1"/>
          <p:cNvSpPr>
            <a:spLocks noGrp="1"/>
          </p:cNvSpPr>
          <p:nvPr>
            <p:ph sz="quarter" idx="1"/>
          </p:nvPr>
        </p:nvSpPr>
        <p:spPr/>
        <p:txBody>
          <a:bodyPr/>
          <a:lstStyle/>
          <a:p>
            <a:endParaRPr lang="en-US" smtClean="0"/>
          </a:p>
        </p:txBody>
      </p:sp>
      <p:pic>
        <p:nvPicPr>
          <p:cNvPr id="35851" name="Picture 12"/>
          <p:cNvPicPr>
            <a:picLocks noChangeAspect="1"/>
          </p:cNvPicPr>
          <p:nvPr/>
        </p:nvPicPr>
        <p:blipFill>
          <a:blip r:embed="rId7"/>
          <a:srcRect/>
          <a:stretch>
            <a:fillRect/>
          </a:stretch>
        </p:blipFill>
        <p:spPr bwMode="auto">
          <a:xfrm>
            <a:off x="3959225" y="1946275"/>
            <a:ext cx="1606550" cy="19192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ppt_x</p:attrName>
                                        </p:attrNameLst>
                                      </p:cBhvr>
                                      <p:tavLst>
                                        <p:tav tm="0">
                                          <p:val>
                                            <p:strVal val="#ppt_x-.2"/>
                                          </p:val>
                                        </p:tav>
                                        <p:tav tm="100000">
                                          <p:val>
                                            <p:strVal val="#ppt_x"/>
                                          </p:val>
                                        </p:tav>
                                      </p:tavLst>
                                    </p:anim>
                                    <p:anim calcmode="lin" valueType="num">
                                      <p:cBhvr>
                                        <p:cTn id="8" dur="1000" fill="hold"/>
                                        <p:tgtEl>
                                          <p:spTgt spid="7170"/>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70"/>
                                        </p:tgtEl>
                                      </p:cBhvr>
                                    </p:animEffect>
                                  </p:childTnLst>
                                </p:cTn>
                              </p:par>
                            </p:childTnLst>
                          </p:cTn>
                        </p:par>
                        <p:par>
                          <p:cTn id="10" fill="hold" nodeType="afterGroup">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7172">
                                            <p:bg/>
                                          </p:spTgt>
                                        </p:tgtEl>
                                        <p:attrNameLst>
                                          <p:attrName>style.visibility</p:attrName>
                                        </p:attrNameLst>
                                      </p:cBhvr>
                                      <p:to>
                                        <p:strVal val="visible"/>
                                      </p:to>
                                    </p:set>
                                    <p:animEffect transition="in" filter="fade">
                                      <p:cBhvr>
                                        <p:cTn id="13" dur="500"/>
                                        <p:tgtEl>
                                          <p:spTgt spid="7172">
                                            <p:bg/>
                                          </p:spTgt>
                                        </p:tgtEl>
                                      </p:cBhvr>
                                    </p:animEffect>
                                    <p:anim calcmode="lin" valueType="num">
                                      <p:cBhvr>
                                        <p:cTn id="14" dur="500" fill="hold"/>
                                        <p:tgtEl>
                                          <p:spTgt spid="7172">
                                            <p:bg/>
                                          </p:spTgt>
                                        </p:tgtEl>
                                        <p:attrNameLst>
                                          <p:attrName>ppt_x</p:attrName>
                                        </p:attrNameLst>
                                      </p:cBhvr>
                                      <p:tavLst>
                                        <p:tav tm="0">
                                          <p:val>
                                            <p:strVal val="#ppt_x"/>
                                          </p:val>
                                        </p:tav>
                                        <p:tav tm="100000">
                                          <p:val>
                                            <p:strVal val="#ppt_x"/>
                                          </p:val>
                                        </p:tav>
                                      </p:tavLst>
                                    </p:anim>
                                    <p:anim calcmode="lin" valueType="num">
                                      <p:cBhvr>
                                        <p:cTn id="15" dur="500" fill="hold"/>
                                        <p:tgtEl>
                                          <p:spTgt spid="7172">
                                            <p:bg/>
                                          </p:spTgt>
                                        </p:tgtEl>
                                        <p:attrNameLst>
                                          <p:attrName>ppt_y</p:attrName>
                                        </p:attrNameLst>
                                      </p:cBhvr>
                                      <p:tavLst>
                                        <p:tav tm="0">
                                          <p:val>
                                            <p:strVal val="#ppt_y+.05"/>
                                          </p:val>
                                        </p:tav>
                                        <p:tav tm="100000">
                                          <p:val>
                                            <p:strVal val="#ppt_y"/>
                                          </p:val>
                                        </p:tav>
                                      </p:tavLst>
                                    </p:anim>
                                  </p:childTnLst>
                                </p:cTn>
                              </p:par>
                            </p:childTnLst>
                          </p:cTn>
                        </p:par>
                        <p:par>
                          <p:cTn id="16" fill="hold" nodeType="afterGroup">
                            <p:stCondLst>
                              <p:cond delay="1500"/>
                            </p:stCondLst>
                            <p:childTnLst>
                              <p:par>
                                <p:cTn id="17" presetID="44" presetClass="entr" presetSubtype="0" fill="hold" grpId="0" nodeType="afterEffect">
                                  <p:stCondLst>
                                    <p:cond delay="0"/>
                                  </p:stCondLst>
                                  <p:childTnLst>
                                    <p:set>
                                      <p:cBhvr>
                                        <p:cTn id="18" dur="1" fill="hold">
                                          <p:stCondLst>
                                            <p:cond delay="0"/>
                                          </p:stCondLst>
                                        </p:cTn>
                                        <p:tgtEl>
                                          <p:spTgt spid="7173">
                                            <p:bg/>
                                          </p:spTgt>
                                        </p:tgtEl>
                                        <p:attrNameLst>
                                          <p:attrName>style.visibility</p:attrName>
                                        </p:attrNameLst>
                                      </p:cBhvr>
                                      <p:to>
                                        <p:strVal val="visible"/>
                                      </p:to>
                                    </p:set>
                                    <p:animEffect transition="in" filter="fade">
                                      <p:cBhvr>
                                        <p:cTn id="19" dur="500"/>
                                        <p:tgtEl>
                                          <p:spTgt spid="7173">
                                            <p:bg/>
                                          </p:spTgt>
                                        </p:tgtEl>
                                      </p:cBhvr>
                                    </p:animEffect>
                                    <p:anim calcmode="lin" valueType="num">
                                      <p:cBhvr>
                                        <p:cTn id="20" dur="500" fill="hold"/>
                                        <p:tgtEl>
                                          <p:spTgt spid="7173">
                                            <p:bg/>
                                          </p:spTgt>
                                        </p:tgtEl>
                                        <p:attrNameLst>
                                          <p:attrName>ppt_x</p:attrName>
                                        </p:attrNameLst>
                                      </p:cBhvr>
                                      <p:tavLst>
                                        <p:tav tm="0">
                                          <p:val>
                                            <p:strVal val="#ppt_x"/>
                                          </p:val>
                                        </p:tav>
                                        <p:tav tm="100000">
                                          <p:val>
                                            <p:strVal val="#ppt_x"/>
                                          </p:val>
                                        </p:tav>
                                      </p:tavLst>
                                    </p:anim>
                                    <p:anim calcmode="lin" valueType="num">
                                      <p:cBhvr>
                                        <p:cTn id="21" dur="500" fill="hold"/>
                                        <p:tgtEl>
                                          <p:spTgt spid="7173">
                                            <p:bg/>
                                          </p:spTgt>
                                        </p:tgtEl>
                                        <p:attrNameLst>
                                          <p:attrName>ppt_y</p:attrName>
                                        </p:attrNameLst>
                                      </p:cBhvr>
                                      <p:tavLst>
                                        <p:tav tm="0">
                                          <p:val>
                                            <p:strVal val="#ppt_y+.05"/>
                                          </p:val>
                                        </p:tav>
                                        <p:tav tm="100000">
                                          <p:val>
                                            <p:strVal val="#ppt_y"/>
                                          </p:val>
                                        </p:tav>
                                      </p:tavLst>
                                    </p:anim>
                                  </p:childTnLst>
                                </p:cTn>
                              </p:par>
                            </p:childTnLst>
                          </p:cTn>
                        </p:par>
                        <p:par>
                          <p:cTn id="22" fill="hold" nodeType="afterGroup">
                            <p:stCondLst>
                              <p:cond delay="2000"/>
                            </p:stCondLst>
                            <p:childTnLst>
                              <p:par>
                                <p:cTn id="23" presetID="37" presetClass="entr" presetSubtype="0" fill="hold" nodeType="afterEffect">
                                  <p:stCondLst>
                                    <p:cond delay="0"/>
                                  </p:stCondLst>
                                  <p:childTnLst>
                                    <p:set>
                                      <p:cBhvr>
                                        <p:cTn id="24" dur="1" fill="hold">
                                          <p:stCondLst>
                                            <p:cond delay="0"/>
                                          </p:stCondLst>
                                        </p:cTn>
                                        <p:tgtEl>
                                          <p:spTgt spid="7177"/>
                                        </p:tgtEl>
                                        <p:attrNameLst>
                                          <p:attrName>style.visibility</p:attrName>
                                        </p:attrNameLst>
                                      </p:cBhvr>
                                      <p:to>
                                        <p:strVal val="visible"/>
                                      </p:to>
                                    </p:set>
                                    <p:animEffect transition="in" filter="fade">
                                      <p:cBhvr>
                                        <p:cTn id="25" dur="1000"/>
                                        <p:tgtEl>
                                          <p:spTgt spid="7177"/>
                                        </p:tgtEl>
                                      </p:cBhvr>
                                    </p:animEffect>
                                    <p:anim calcmode="lin" valueType="num">
                                      <p:cBhvr>
                                        <p:cTn id="26" dur="1000" fill="hold"/>
                                        <p:tgtEl>
                                          <p:spTgt spid="7177"/>
                                        </p:tgtEl>
                                        <p:attrNameLst>
                                          <p:attrName>ppt_x</p:attrName>
                                        </p:attrNameLst>
                                      </p:cBhvr>
                                      <p:tavLst>
                                        <p:tav tm="0">
                                          <p:val>
                                            <p:strVal val="#ppt_x"/>
                                          </p:val>
                                        </p:tav>
                                        <p:tav tm="100000">
                                          <p:val>
                                            <p:strVal val="#ppt_x"/>
                                          </p:val>
                                        </p:tav>
                                      </p:tavLst>
                                    </p:anim>
                                    <p:anim calcmode="lin" valueType="num">
                                      <p:cBhvr>
                                        <p:cTn id="27" dur="900" decel="100000" fill="hold"/>
                                        <p:tgtEl>
                                          <p:spTgt spid="717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177"/>
                                        </p:tgtEl>
                                        <p:attrNameLst>
                                          <p:attrName>ppt_y</p:attrName>
                                        </p:attrNameLst>
                                      </p:cBhvr>
                                      <p:tavLst>
                                        <p:tav tm="0">
                                          <p:val>
                                            <p:strVal val="#ppt_y-.03"/>
                                          </p:val>
                                        </p:tav>
                                        <p:tav tm="100000">
                                          <p:val>
                                            <p:strVal val="#ppt_y"/>
                                          </p:val>
                                        </p:tav>
                                      </p:tavLst>
                                    </p:anim>
                                  </p:childTnLst>
                                </p:cTn>
                              </p:par>
                            </p:childTnLst>
                          </p:cTn>
                        </p:par>
                        <p:par>
                          <p:cTn id="29" fill="hold" nodeType="afterGroup">
                            <p:stCondLst>
                              <p:cond delay="3000"/>
                            </p:stCondLst>
                            <p:childTnLst>
                              <p:par>
                                <p:cTn id="30" presetID="37" presetClass="entr" presetSubtype="0" fill="hold" nodeType="afterEffect">
                                  <p:stCondLst>
                                    <p:cond delay="0"/>
                                  </p:stCondLst>
                                  <p:childTnLst>
                                    <p:set>
                                      <p:cBhvr>
                                        <p:cTn id="31" dur="1" fill="hold">
                                          <p:stCondLst>
                                            <p:cond delay="0"/>
                                          </p:stCondLst>
                                        </p:cTn>
                                        <p:tgtEl>
                                          <p:spTgt spid="7174"/>
                                        </p:tgtEl>
                                        <p:attrNameLst>
                                          <p:attrName>style.visibility</p:attrName>
                                        </p:attrNameLst>
                                      </p:cBhvr>
                                      <p:to>
                                        <p:strVal val="visible"/>
                                      </p:to>
                                    </p:set>
                                    <p:animEffect transition="in" filter="fade">
                                      <p:cBhvr>
                                        <p:cTn id="32" dur="1000"/>
                                        <p:tgtEl>
                                          <p:spTgt spid="7174"/>
                                        </p:tgtEl>
                                      </p:cBhvr>
                                    </p:animEffect>
                                    <p:anim calcmode="lin" valueType="num">
                                      <p:cBhvr>
                                        <p:cTn id="33" dur="1000" fill="hold"/>
                                        <p:tgtEl>
                                          <p:spTgt spid="7174"/>
                                        </p:tgtEl>
                                        <p:attrNameLst>
                                          <p:attrName>ppt_x</p:attrName>
                                        </p:attrNameLst>
                                      </p:cBhvr>
                                      <p:tavLst>
                                        <p:tav tm="0">
                                          <p:val>
                                            <p:strVal val="#ppt_x"/>
                                          </p:val>
                                        </p:tav>
                                        <p:tav tm="100000">
                                          <p:val>
                                            <p:strVal val="#ppt_x"/>
                                          </p:val>
                                        </p:tav>
                                      </p:tavLst>
                                    </p:anim>
                                    <p:anim calcmode="lin" valueType="num">
                                      <p:cBhvr>
                                        <p:cTn id="34" dur="900" decel="100000" fill="hold"/>
                                        <p:tgtEl>
                                          <p:spTgt spid="7174"/>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7174"/>
                                        </p:tgtEl>
                                        <p:attrNameLst>
                                          <p:attrName>ppt_y</p:attrName>
                                        </p:attrNameLst>
                                      </p:cBhvr>
                                      <p:tavLst>
                                        <p:tav tm="0">
                                          <p:val>
                                            <p:strVal val="#ppt_y-.03"/>
                                          </p:val>
                                        </p:tav>
                                        <p:tav tm="100000">
                                          <p:val>
                                            <p:strVal val="#ppt_y"/>
                                          </p:val>
                                        </p:tav>
                                      </p:tavLst>
                                    </p:anim>
                                  </p:childTnLst>
                                </p:cTn>
                              </p:par>
                            </p:childTnLst>
                          </p:cTn>
                        </p:par>
                        <p:par>
                          <p:cTn id="36" fill="hold" nodeType="afterGroup">
                            <p:stCondLst>
                              <p:cond delay="4000"/>
                            </p:stCondLst>
                            <p:childTnLst>
                              <p:par>
                                <p:cTn id="37" presetID="47" presetClass="entr" presetSubtype="0" fill="hold" grpId="0" nodeType="afterEffect">
                                  <p:stCondLst>
                                    <p:cond delay="0"/>
                                  </p:stCondLst>
                                  <p:childTnLst>
                                    <p:set>
                                      <p:cBhvr>
                                        <p:cTn id="38" dur="1" fill="hold">
                                          <p:stCondLst>
                                            <p:cond delay="0"/>
                                          </p:stCondLst>
                                        </p:cTn>
                                        <p:tgtEl>
                                          <p:spTgt spid="7178"/>
                                        </p:tgtEl>
                                        <p:attrNameLst>
                                          <p:attrName>style.visibility</p:attrName>
                                        </p:attrNameLst>
                                      </p:cBhvr>
                                      <p:to>
                                        <p:strVal val="visible"/>
                                      </p:to>
                                    </p:set>
                                    <p:animEffect transition="in" filter="fade">
                                      <p:cBhvr>
                                        <p:cTn id="39" dur="1000"/>
                                        <p:tgtEl>
                                          <p:spTgt spid="7178"/>
                                        </p:tgtEl>
                                      </p:cBhvr>
                                    </p:animEffect>
                                    <p:anim calcmode="lin" valueType="num">
                                      <p:cBhvr>
                                        <p:cTn id="40" dur="1000" fill="hold"/>
                                        <p:tgtEl>
                                          <p:spTgt spid="7178"/>
                                        </p:tgtEl>
                                        <p:attrNameLst>
                                          <p:attrName>ppt_x</p:attrName>
                                        </p:attrNameLst>
                                      </p:cBhvr>
                                      <p:tavLst>
                                        <p:tav tm="0">
                                          <p:val>
                                            <p:strVal val="#ppt_x"/>
                                          </p:val>
                                        </p:tav>
                                        <p:tav tm="100000">
                                          <p:val>
                                            <p:strVal val="#ppt_x"/>
                                          </p:val>
                                        </p:tav>
                                      </p:tavLst>
                                    </p:anim>
                                    <p:anim calcmode="lin" valueType="num">
                                      <p:cBhvr>
                                        <p:cTn id="41" dur="1000" fill="hold"/>
                                        <p:tgtEl>
                                          <p:spTgt spid="7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2" grpId="0" build="p" animBg="1"/>
      <p:bldP spid="7173" grpId="0" build="p" animBg="1"/>
      <p:bldP spid="717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1"/>
          <p:cNvSpPr>
            <a:spLocks noGrp="1"/>
          </p:cNvSpPr>
          <p:nvPr>
            <p:ph idx="1"/>
          </p:nvPr>
        </p:nvSpPr>
        <p:spPr>
          <a:xfrm>
            <a:off x="152400" y="1722438"/>
            <a:ext cx="8305800" cy="4525962"/>
          </a:xfrm>
        </p:spPr>
        <p:txBody>
          <a:bodyPr/>
          <a:lstStyle/>
          <a:p>
            <a:pPr>
              <a:buClr>
                <a:srgbClr val="45185D"/>
              </a:buClr>
              <a:buFont typeface="Arial" charset="0"/>
              <a:buChar char="•"/>
            </a:pPr>
            <a:endParaRPr lang="en-US" sz="4400" b="1" smtClean="0">
              <a:solidFill>
                <a:srgbClr val="67258C"/>
              </a:solidFill>
            </a:endParaRPr>
          </a:p>
          <a:p>
            <a:pPr>
              <a:buClr>
                <a:srgbClr val="45185D"/>
              </a:buClr>
              <a:buFont typeface="Arial" charset="0"/>
              <a:buChar char="•"/>
            </a:pPr>
            <a:r>
              <a:rPr lang="en-US" sz="3200" b="1" smtClean="0">
                <a:solidFill>
                  <a:srgbClr val="67258C"/>
                </a:solidFill>
              </a:rPr>
              <a:t>Greek philosopher</a:t>
            </a:r>
          </a:p>
          <a:p>
            <a:pPr>
              <a:buClr>
                <a:srgbClr val="45185D"/>
              </a:buClr>
              <a:buFont typeface="Arial" charset="0"/>
              <a:buChar char="•"/>
            </a:pPr>
            <a:endParaRPr lang="en-US" sz="3200" b="1" smtClean="0">
              <a:solidFill>
                <a:srgbClr val="67258C"/>
              </a:solidFill>
            </a:endParaRPr>
          </a:p>
          <a:p>
            <a:pPr>
              <a:buClr>
                <a:srgbClr val="45185D"/>
              </a:buClr>
              <a:buFont typeface="Arial" charset="0"/>
              <a:buChar char="•"/>
            </a:pPr>
            <a:r>
              <a:rPr lang="en-US" sz="3200" b="1" smtClean="0">
                <a:solidFill>
                  <a:srgbClr val="67258C"/>
                </a:solidFill>
              </a:rPr>
              <a:t>Gave the atom its name</a:t>
            </a:r>
          </a:p>
          <a:p>
            <a:pPr>
              <a:buClr>
                <a:srgbClr val="45185D"/>
              </a:buClr>
              <a:buFont typeface="Arial" charset="0"/>
              <a:buChar char="•"/>
            </a:pPr>
            <a:endParaRPr lang="en-US" sz="3200" b="1" smtClean="0">
              <a:solidFill>
                <a:srgbClr val="67258C"/>
              </a:solidFill>
            </a:endParaRPr>
          </a:p>
          <a:p>
            <a:pPr>
              <a:buClr>
                <a:srgbClr val="45185D"/>
              </a:buClr>
              <a:buFont typeface="Arial" charset="0"/>
              <a:buChar char="•"/>
            </a:pPr>
            <a:r>
              <a:rPr lang="en-US" b="1" smtClean="0">
                <a:solidFill>
                  <a:srgbClr val="67258C"/>
                </a:solidFill>
              </a:rPr>
              <a:t>He reasoned that the solidness of the material corresponded to the shape of the atoms involved</a:t>
            </a:r>
            <a:r>
              <a:rPr lang="en-US" sz="4400" b="1" smtClean="0">
                <a:solidFill>
                  <a:srgbClr val="67258C"/>
                </a:solidFill>
              </a:rPr>
              <a:t> </a:t>
            </a:r>
          </a:p>
        </p:txBody>
      </p:sp>
      <p:sp>
        <p:nvSpPr>
          <p:cNvPr id="36866"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36867" name="Title 3"/>
          <p:cNvSpPr>
            <a:spLocks noGrp="1"/>
          </p:cNvSpPr>
          <p:nvPr>
            <p:ph type="title"/>
          </p:nvPr>
        </p:nvSpPr>
        <p:spPr>
          <a:xfrm>
            <a:off x="-76200" y="579438"/>
            <a:ext cx="8229600" cy="639762"/>
          </a:xfrm>
        </p:spPr>
        <p:txBody>
          <a:bodyPr/>
          <a:lstStyle/>
          <a:p>
            <a:pPr>
              <a:buClr>
                <a:srgbClr val="45185D"/>
              </a:buClr>
            </a:pPr>
            <a:r>
              <a:rPr lang="en-US" sz="6000" smtClean="0">
                <a:solidFill>
                  <a:srgbClr val="45185D"/>
                </a:solidFill>
              </a:rPr>
              <a:t>Democritus</a:t>
            </a:r>
          </a:p>
        </p:txBody>
      </p:sp>
      <p:pic>
        <p:nvPicPr>
          <p:cNvPr id="36868" name="Picture 4"/>
          <p:cNvPicPr>
            <a:picLocks noChangeAspect="1"/>
          </p:cNvPicPr>
          <p:nvPr/>
        </p:nvPicPr>
        <p:blipFill>
          <a:blip r:embed="rId2"/>
          <a:srcRect/>
          <a:stretch>
            <a:fillRect/>
          </a:stretch>
        </p:blipFill>
        <p:spPr bwMode="auto">
          <a:xfrm>
            <a:off x="6172200" y="0"/>
            <a:ext cx="2971800" cy="38338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Rectangle 2"/>
          <p:cNvSpPr>
            <a:spLocks noGrp="1" noChangeArrowheads="1"/>
          </p:cNvSpPr>
          <p:nvPr>
            <p:ph type="title"/>
          </p:nvPr>
        </p:nvSpPr>
        <p:spPr/>
        <p:txBody>
          <a:bodyPr/>
          <a:lstStyle/>
          <a:p>
            <a:r>
              <a:rPr lang="en-US" altLang="en-US" smtClean="0"/>
              <a:t>Atomos</a:t>
            </a:r>
          </a:p>
        </p:txBody>
      </p:sp>
      <p:graphicFrame>
        <p:nvGraphicFramePr>
          <p:cNvPr id="3080" name="Object 8"/>
          <p:cNvGraphicFramePr>
            <a:graphicFrameLocks noGrp="1" noChangeAspect="1"/>
          </p:cNvGraphicFramePr>
          <p:nvPr>
            <p:ph sz="quarter" idx="1"/>
          </p:nvPr>
        </p:nvGraphicFramePr>
        <p:xfrm>
          <a:off x="2070100" y="3657600"/>
          <a:ext cx="1677988" cy="1905000"/>
        </p:xfrm>
        <a:graphic>
          <a:graphicData uri="http://schemas.openxmlformats.org/presentationml/2006/ole">
            <mc:AlternateContent xmlns:mc="http://schemas.openxmlformats.org/markup-compatibility/2006">
              <mc:Choice xmlns:v="urn:schemas-microsoft-com:vml" Requires="v">
                <p:oleObj spid="_x0000_s3085" name="Bitmap Image" r:id="rId3" imgW="800212" imgH="961905" progId="PBrush">
                  <p:embed/>
                </p:oleObj>
              </mc:Choice>
              <mc:Fallback>
                <p:oleObj name="Bitmap Image" r:id="rId3" imgW="800212" imgH="961905" progId="PBrush">
                  <p:embed/>
                  <p:pic>
                    <p:nvPicPr>
                      <p:cNvPr id="0" name="Picture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100" y="3657600"/>
                        <a:ext cx="16779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Rectangle 4"/>
          <p:cNvSpPr>
            <a:spLocks noGrp="1" noChangeArrowheads="1"/>
          </p:cNvSpPr>
          <p:nvPr>
            <p:ph type="body" sz="half" idx="3"/>
          </p:nvPr>
        </p:nvSpPr>
        <p:spPr>
          <a:xfrm>
            <a:off x="4087813" y="1600200"/>
            <a:ext cx="4598987" cy="4530725"/>
          </a:xfrm>
        </p:spPr>
        <p:txBody>
          <a:bodyPr rtlCol="0">
            <a:normAutofit fontScale="92500" lnSpcReduction="10000"/>
          </a:bodyPr>
          <a:lstStyle/>
          <a:p>
            <a:pPr fontAlgn="auto">
              <a:spcAft>
                <a:spcPts val="0"/>
              </a:spcAft>
              <a:buClr>
                <a:schemeClr val="accent6">
                  <a:lumMod val="50000"/>
                </a:schemeClr>
              </a:buClr>
              <a:buFont typeface="Arial" pitchFamily="34" charset="0"/>
              <a:buChar char="•"/>
              <a:defRPr/>
            </a:pPr>
            <a:r>
              <a:rPr lang="en-US" altLang="en-US" sz="2800" dirty="0">
                <a:solidFill>
                  <a:schemeClr val="accent6">
                    <a:lumMod val="75000"/>
                  </a:schemeClr>
                </a:solidFill>
              </a:rPr>
              <a:t>His theory: Matter could not be divided into smaller and smaller pieces forever, eventually the smallest possible piece would be obtained.</a:t>
            </a:r>
          </a:p>
          <a:p>
            <a:pPr fontAlgn="auto">
              <a:spcAft>
                <a:spcPts val="0"/>
              </a:spcAft>
              <a:buClr>
                <a:schemeClr val="accent6">
                  <a:lumMod val="50000"/>
                </a:schemeClr>
              </a:buClr>
              <a:buFont typeface="Arial" pitchFamily="34" charset="0"/>
              <a:buChar char="•"/>
              <a:defRPr/>
            </a:pPr>
            <a:r>
              <a:rPr lang="en-US" altLang="en-US" sz="2800" dirty="0">
                <a:solidFill>
                  <a:schemeClr val="accent6">
                    <a:lumMod val="75000"/>
                  </a:schemeClr>
                </a:solidFill>
              </a:rPr>
              <a:t>This piece would be indivisible.</a:t>
            </a:r>
          </a:p>
          <a:p>
            <a:pPr fontAlgn="auto">
              <a:spcAft>
                <a:spcPts val="0"/>
              </a:spcAft>
              <a:buClr>
                <a:schemeClr val="accent6">
                  <a:lumMod val="50000"/>
                </a:schemeClr>
              </a:buClr>
              <a:buFont typeface="Arial" pitchFamily="34" charset="0"/>
              <a:buChar char="•"/>
              <a:defRPr/>
            </a:pPr>
            <a:r>
              <a:rPr lang="en-US" altLang="en-US" sz="2800" dirty="0">
                <a:solidFill>
                  <a:schemeClr val="accent6">
                    <a:lumMod val="75000"/>
                  </a:schemeClr>
                </a:solidFill>
              </a:rPr>
              <a:t>He named the smallest piece of matter “</a:t>
            </a:r>
            <a:r>
              <a:rPr lang="en-US" altLang="en-US" sz="2800" dirty="0" err="1">
                <a:solidFill>
                  <a:schemeClr val="accent6">
                    <a:lumMod val="75000"/>
                  </a:schemeClr>
                </a:solidFill>
              </a:rPr>
              <a:t>atomos</a:t>
            </a:r>
            <a:r>
              <a:rPr lang="en-US" altLang="en-US" sz="2800" dirty="0">
                <a:solidFill>
                  <a:schemeClr val="accent6">
                    <a:lumMod val="75000"/>
                  </a:schemeClr>
                </a:solidFill>
              </a:rPr>
              <a:t>,” meaning “not to be cut.”</a:t>
            </a:r>
          </a:p>
        </p:txBody>
      </p:sp>
      <p:sp>
        <p:nvSpPr>
          <p:cNvPr id="3083" name="Content Placeholder 1"/>
          <p:cNvSpPr>
            <a:spLocks noGrp="1"/>
          </p:cNvSpPr>
          <p:nvPr>
            <p:ph sz="quarter" idx="2"/>
          </p:nvPr>
        </p:nvSpPr>
        <p:spPr/>
        <p:txBody>
          <a:bodyPr/>
          <a:lstStyle/>
          <a:p>
            <a:endParaRPr lang="en-US" smtClean="0"/>
          </a:p>
        </p:txBody>
      </p:sp>
      <p:pic>
        <p:nvPicPr>
          <p:cNvPr id="3084" name="Picture 6"/>
          <p:cNvPicPr>
            <a:picLocks noChangeAspect="1"/>
          </p:cNvPicPr>
          <p:nvPr/>
        </p:nvPicPr>
        <p:blipFill>
          <a:blip r:embed="rId5"/>
          <a:srcRect/>
          <a:stretch>
            <a:fillRect/>
          </a:stretch>
        </p:blipFill>
        <p:spPr bwMode="auto">
          <a:xfrm>
            <a:off x="685800" y="1555750"/>
            <a:ext cx="1790700" cy="230981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altLang="en-US" smtClean="0"/>
              <a:t>Atomos</a:t>
            </a:r>
          </a:p>
        </p:txBody>
      </p:sp>
      <p:sp>
        <p:nvSpPr>
          <p:cNvPr id="10243" name="Rectangle 3"/>
          <p:cNvSpPr>
            <a:spLocks noGrp="1" noChangeArrowheads="1"/>
          </p:cNvSpPr>
          <p:nvPr>
            <p:ph type="body" sz="half" idx="2"/>
          </p:nvPr>
        </p:nvSpPr>
        <p:spPr>
          <a:xfrm>
            <a:off x="4652963" y="1600200"/>
            <a:ext cx="4033837" cy="4530725"/>
          </a:xfrm>
        </p:spPr>
        <p:txBody>
          <a:bodyPr>
            <a:normAutofit/>
          </a:bodyPr>
          <a:lstStyle/>
          <a:p>
            <a:pPr>
              <a:buFont typeface="Comic Sans MS" pitchFamily="66" charset="0"/>
              <a:buChar char="§"/>
            </a:pPr>
            <a:r>
              <a:rPr lang="en-US" altLang="en-US" sz="2600" smtClean="0"/>
              <a:t>To Democritus, atoms were </a:t>
            </a:r>
            <a:r>
              <a:rPr lang="en-US" altLang="en-US" sz="2600" u="sng" smtClean="0"/>
              <a:t>small</a:t>
            </a:r>
            <a:r>
              <a:rPr lang="en-US" altLang="en-US" sz="2600" smtClean="0"/>
              <a:t>, hard particles that were all made of the same material but were </a:t>
            </a:r>
            <a:r>
              <a:rPr lang="en-US" altLang="en-US" sz="2600" u="sng" smtClean="0"/>
              <a:t>different</a:t>
            </a:r>
            <a:r>
              <a:rPr lang="en-US" altLang="en-US" sz="2600" smtClean="0"/>
              <a:t> shapes and sizes.</a:t>
            </a:r>
          </a:p>
          <a:p>
            <a:pPr>
              <a:buFont typeface="Comic Sans MS" pitchFamily="66" charset="0"/>
              <a:buChar char="§"/>
            </a:pPr>
            <a:r>
              <a:rPr lang="en-US" altLang="en-US" sz="2600" smtClean="0"/>
              <a:t>Atoms were </a:t>
            </a:r>
            <a:r>
              <a:rPr lang="en-US" altLang="en-US" sz="2600" u="sng" smtClean="0"/>
              <a:t>infinite</a:t>
            </a:r>
            <a:r>
              <a:rPr lang="en-US" altLang="en-US" sz="2600" smtClean="0"/>
              <a:t> in number, always moving and capable of joining together.</a:t>
            </a:r>
          </a:p>
        </p:txBody>
      </p:sp>
      <p:pic>
        <p:nvPicPr>
          <p:cNvPr id="39939" name="Picture 4" descr="goldat"/>
          <p:cNvPicPr>
            <a:picLocks noGrp="1" noChangeAspect="1" noChangeArrowheads="1" noCrop="1"/>
          </p:cNvPicPr>
          <p:nvPr>
            <p:ph sz="half" idx="1"/>
          </p:nvPr>
        </p:nvPicPr>
        <p:blipFill>
          <a:blip r:embed="rId2"/>
          <a:srcRect/>
          <a:stretch>
            <a:fillRect/>
          </a:stretch>
        </p:blipFill>
        <p:spPr>
          <a:xfrm>
            <a:off x="609600" y="1655763"/>
            <a:ext cx="4114800" cy="4117975"/>
          </a:xfrm>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endParaRPr lang="en-US" altLang="en-US" smtClean="0"/>
          </a:p>
        </p:txBody>
      </p:sp>
      <p:sp>
        <p:nvSpPr>
          <p:cNvPr id="40962" name="Rectangle 3"/>
          <p:cNvSpPr>
            <a:spLocks noGrp="1" noChangeArrowheads="1"/>
          </p:cNvSpPr>
          <p:nvPr>
            <p:ph type="body" sz="half" idx="1"/>
          </p:nvPr>
        </p:nvSpPr>
        <p:spPr>
          <a:xfrm>
            <a:off x="457200" y="1600200"/>
            <a:ext cx="7988300" cy="4530725"/>
          </a:xfrm>
        </p:spPr>
        <p:txBody>
          <a:bodyPr/>
          <a:lstStyle/>
          <a:p>
            <a:pPr>
              <a:buFont typeface="Comic Sans MS" pitchFamily="66" charset="0"/>
              <a:buNone/>
            </a:pPr>
            <a:r>
              <a:rPr lang="en-US" altLang="en-US" sz="3600" smtClean="0">
                <a:latin typeface="Helvetica" charset="0"/>
              </a:rPr>
              <a:t>  		</a:t>
            </a:r>
            <a:r>
              <a:rPr lang="en-US" altLang="en-US" sz="4800" smtClean="0">
                <a:latin typeface="Symbol" pitchFamily="18" charset="2"/>
              </a:rPr>
              <a:t>This theory was ignored and forgotten for more than </a:t>
            </a:r>
            <a:r>
              <a:rPr lang="en-US" altLang="en-US" sz="4800" i="1" smtClean="0">
                <a:latin typeface="Symbol" pitchFamily="18" charset="2"/>
              </a:rPr>
              <a:t>2000 </a:t>
            </a:r>
            <a:r>
              <a:rPr lang="en-US" altLang="en-US" sz="4800" smtClean="0">
                <a:latin typeface="Symbol" pitchFamily="18" charset="2"/>
              </a:rPr>
              <a:t>years!</a:t>
            </a:r>
          </a:p>
          <a:p>
            <a:pPr>
              <a:buFont typeface="Comic Sans MS" pitchFamily="66" charset="0"/>
              <a:buNone/>
            </a:pPr>
            <a:endParaRPr lang="en-US" altLang="en-US" sz="4800" smtClean="0">
              <a:latin typeface="Symbol" pitchFamily="18" charset="2"/>
            </a:endParaRPr>
          </a:p>
        </p:txBody>
      </p:sp>
      <p:pic>
        <p:nvPicPr>
          <p:cNvPr id="40963" name="Picture 4" descr="j0254458"/>
          <p:cNvPicPr>
            <a:picLocks noGrp="1" noChangeAspect="1" noChangeArrowheads="1" noCrop="1"/>
          </p:cNvPicPr>
          <p:nvPr>
            <p:ph sz="half" idx="2"/>
          </p:nvPr>
        </p:nvPicPr>
        <p:blipFill>
          <a:blip r:embed="rId2"/>
          <a:srcRect/>
          <a:stretch>
            <a:fillRect/>
          </a:stretch>
        </p:blipFill>
        <p:spPr>
          <a:xfrm>
            <a:off x="5540375" y="3657600"/>
            <a:ext cx="2581275" cy="2146300"/>
          </a:xfrm>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ltLang="en-US" smtClean="0"/>
              <a:t>Why?</a:t>
            </a:r>
          </a:p>
        </p:txBody>
      </p:sp>
      <p:sp>
        <p:nvSpPr>
          <p:cNvPr id="12291" name="Rectangle 3"/>
          <p:cNvSpPr>
            <a:spLocks noGrp="1" noChangeArrowheads="1"/>
          </p:cNvSpPr>
          <p:nvPr>
            <p:ph type="body" sz="half" idx="1"/>
          </p:nvPr>
        </p:nvSpPr>
        <p:spPr>
          <a:xfrm>
            <a:off x="762000" y="838200"/>
            <a:ext cx="3200400" cy="4530725"/>
          </a:xfrm>
        </p:spPr>
        <p:txBody>
          <a:bodyPr>
            <a:normAutofit/>
          </a:bodyPr>
          <a:lstStyle/>
          <a:p>
            <a:pPr>
              <a:buFont typeface="Comic Sans MS" pitchFamily="66" charset="0"/>
              <a:buNone/>
            </a:pPr>
            <a:endParaRPr lang="en-US" altLang="en-US" sz="3000" smtClean="0">
              <a:latin typeface="Helvetica" charset="0"/>
            </a:endParaRPr>
          </a:p>
          <a:p>
            <a:r>
              <a:rPr lang="en-US" altLang="en-US" sz="3000" smtClean="0">
                <a:latin typeface="Helvetica" charset="0"/>
              </a:rPr>
              <a:t>The eminent philosophers of the time, </a:t>
            </a:r>
            <a:r>
              <a:rPr lang="en-US" altLang="en-US" sz="3000" u="sng" smtClean="0">
                <a:latin typeface="Helvetica" charset="0"/>
              </a:rPr>
              <a:t>Aristotle</a:t>
            </a:r>
            <a:r>
              <a:rPr lang="en-US" altLang="en-US" sz="3000" smtClean="0">
                <a:latin typeface="Helvetica" charset="0"/>
              </a:rPr>
              <a:t> and Plato, had a more respected, (and ultimately </a:t>
            </a:r>
            <a:r>
              <a:rPr lang="en-US" altLang="en-US" sz="3000" u="sng" smtClean="0">
                <a:latin typeface="Helvetica" charset="0"/>
              </a:rPr>
              <a:t>wrong</a:t>
            </a:r>
            <a:r>
              <a:rPr lang="en-US" altLang="en-US" sz="3000" smtClean="0">
                <a:latin typeface="Helvetica" charset="0"/>
              </a:rPr>
              <a:t>) theory.</a:t>
            </a:r>
          </a:p>
        </p:txBody>
      </p:sp>
      <p:pic>
        <p:nvPicPr>
          <p:cNvPr id="41987" name="Picture 4" descr="4elements"/>
          <p:cNvPicPr>
            <a:picLocks noGrp="1" noChangeAspect="1" noChangeArrowheads="1"/>
          </p:cNvPicPr>
          <p:nvPr>
            <p:ph sz="half" idx="2"/>
          </p:nvPr>
        </p:nvPicPr>
        <p:blipFill>
          <a:blip r:embed="rId2"/>
          <a:srcRect/>
          <a:stretch>
            <a:fillRect/>
          </a:stretch>
        </p:blipFill>
        <p:spPr>
          <a:xfrm>
            <a:off x="4191000" y="457200"/>
            <a:ext cx="3632200" cy="3733800"/>
          </a:xfrm>
        </p:spPr>
      </p:pic>
      <p:sp>
        <p:nvSpPr>
          <p:cNvPr id="41988" name="Text Box 5"/>
          <p:cNvSpPr txBox="1">
            <a:spLocks noChangeArrowheads="1"/>
          </p:cNvSpPr>
          <p:nvPr/>
        </p:nvSpPr>
        <p:spPr bwMode="auto">
          <a:xfrm>
            <a:off x="4038600" y="4419600"/>
            <a:ext cx="4876800" cy="1465263"/>
          </a:xfrm>
          <a:prstGeom prst="rect">
            <a:avLst/>
          </a:prstGeom>
          <a:noFill/>
          <a:ln w="9525">
            <a:noFill/>
            <a:miter lim="800000"/>
            <a:headEnd/>
            <a:tailEnd/>
          </a:ln>
        </p:spPr>
        <p:txBody>
          <a:bodyPr>
            <a:spAutoFit/>
          </a:bodyPr>
          <a:lstStyle/>
          <a:p>
            <a:pPr>
              <a:spcBef>
                <a:spcPct val="50000"/>
              </a:spcBef>
            </a:pPr>
            <a:r>
              <a:rPr lang="en-US" altLang="en-US">
                <a:latin typeface="Century Gothic" pitchFamily="34" charset="0"/>
              </a:rPr>
              <a:t>Aristotle and Plato favored the </a:t>
            </a:r>
            <a:r>
              <a:rPr lang="en-US" altLang="en-US" i="1" u="sng">
                <a:latin typeface="Century Gothic" pitchFamily="34" charset="0"/>
              </a:rPr>
              <a:t>earth,</a:t>
            </a:r>
            <a:r>
              <a:rPr lang="en-US" altLang="en-US" i="1">
                <a:latin typeface="Century Gothic" pitchFamily="34" charset="0"/>
              </a:rPr>
              <a:t> </a:t>
            </a:r>
            <a:r>
              <a:rPr lang="en-US" altLang="en-US" i="1" u="sng">
                <a:latin typeface="Century Gothic" pitchFamily="34" charset="0"/>
              </a:rPr>
              <a:t>fire</a:t>
            </a:r>
            <a:r>
              <a:rPr lang="en-US" altLang="en-US" i="1">
                <a:latin typeface="Century Gothic" pitchFamily="34" charset="0"/>
              </a:rPr>
              <a:t>, </a:t>
            </a:r>
            <a:r>
              <a:rPr lang="en-US" altLang="en-US" i="1" u="sng">
                <a:latin typeface="Century Gothic" pitchFamily="34" charset="0"/>
              </a:rPr>
              <a:t>air</a:t>
            </a:r>
            <a:r>
              <a:rPr lang="en-US" altLang="en-US" i="1">
                <a:latin typeface="Century Gothic" pitchFamily="34" charset="0"/>
              </a:rPr>
              <a:t> and </a:t>
            </a:r>
            <a:r>
              <a:rPr lang="en-US" altLang="en-US" i="1" u="sng">
                <a:latin typeface="Century Gothic" pitchFamily="34" charset="0"/>
              </a:rPr>
              <a:t>water</a:t>
            </a:r>
            <a:r>
              <a:rPr lang="en-US" altLang="en-US" i="1">
                <a:latin typeface="Century Gothic" pitchFamily="34" charset="0"/>
              </a:rPr>
              <a:t> </a:t>
            </a:r>
            <a:r>
              <a:rPr lang="en-US" altLang="en-US">
                <a:latin typeface="Century Gothic" pitchFamily="34" charset="0"/>
              </a:rPr>
              <a:t>approach to the nature of matter. Their ideas held sway because of their eminence as philosophers. The </a:t>
            </a:r>
            <a:r>
              <a:rPr lang="en-US" altLang="en-US" i="1">
                <a:latin typeface="Century Gothic" pitchFamily="34" charset="0"/>
              </a:rPr>
              <a:t>atomos</a:t>
            </a:r>
            <a:r>
              <a:rPr lang="en-US" altLang="en-US">
                <a:latin typeface="Century Gothic" pitchFamily="34" charset="0"/>
              </a:rPr>
              <a:t> idea was buried for approximately 2000 years. </a:t>
            </a: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z="2800" b="1" smtClean="0">
                <a:solidFill>
                  <a:srgbClr val="67258C"/>
                </a:solidFill>
              </a:rPr>
              <a:t>Did not believe in the atoms</a:t>
            </a:r>
          </a:p>
          <a:p>
            <a:pPr>
              <a:buClr>
                <a:srgbClr val="45185D"/>
              </a:buClr>
              <a:buFont typeface="Arial" charset="0"/>
              <a:buChar char="•"/>
            </a:pPr>
            <a:endParaRPr lang="en-US" sz="2800" b="1" smtClean="0">
              <a:solidFill>
                <a:srgbClr val="67258C"/>
              </a:solidFill>
            </a:endParaRPr>
          </a:p>
          <a:p>
            <a:pPr>
              <a:buClr>
                <a:srgbClr val="45185D"/>
              </a:buClr>
              <a:buFont typeface="Arial" charset="0"/>
              <a:buChar char="•"/>
            </a:pPr>
            <a:r>
              <a:rPr lang="en-US" sz="2800" smtClean="0">
                <a:solidFill>
                  <a:srgbClr val="67258C"/>
                </a:solidFill>
              </a:rPr>
              <a:t>Because he was so widely respected his views were accepted until the 18</a:t>
            </a:r>
            <a:r>
              <a:rPr lang="en-US" sz="2800" baseline="30000" smtClean="0">
                <a:solidFill>
                  <a:srgbClr val="67258C"/>
                </a:solidFill>
              </a:rPr>
              <a:t>th</a:t>
            </a:r>
            <a:r>
              <a:rPr lang="en-US" sz="2800" smtClean="0">
                <a:solidFill>
                  <a:srgbClr val="67258C"/>
                </a:solidFill>
              </a:rPr>
              <a:t> century, even though his beliefs had not been base on experimental evidence</a:t>
            </a:r>
          </a:p>
          <a:p>
            <a:pPr>
              <a:buClr>
                <a:srgbClr val="45185D"/>
              </a:buClr>
              <a:buFont typeface="Arial" charset="0"/>
              <a:buChar char="•"/>
            </a:pPr>
            <a:endParaRPr lang="en-US" sz="2800" smtClean="0">
              <a:solidFill>
                <a:srgbClr val="67258C"/>
              </a:solidFill>
            </a:endParaRPr>
          </a:p>
          <a:p>
            <a:pPr>
              <a:buClr>
                <a:srgbClr val="45185D"/>
              </a:buClr>
              <a:buFont typeface="Arial" charset="0"/>
              <a:buChar char="•"/>
            </a:pPr>
            <a:r>
              <a:rPr lang="en-US" sz="2800" smtClean="0">
                <a:solidFill>
                  <a:srgbClr val="67258C"/>
                </a:solidFill>
              </a:rPr>
              <a:t> He thought that all materials on Earth were not made of atoms, but of the </a:t>
            </a:r>
            <a:r>
              <a:rPr lang="en-US" sz="2800" b="1" smtClean="0">
                <a:solidFill>
                  <a:srgbClr val="67258C"/>
                </a:solidFill>
              </a:rPr>
              <a:t>four elements, Earth, Fire, Water, and Air.</a:t>
            </a:r>
          </a:p>
          <a:p>
            <a:pPr>
              <a:buClr>
                <a:srgbClr val="45185D"/>
              </a:buClr>
              <a:buFont typeface="Arial" charset="0"/>
              <a:buChar char="•"/>
            </a:pPr>
            <a:r>
              <a:rPr lang="en-US" sz="2800" b="1" smtClean="0">
                <a:solidFill>
                  <a:srgbClr val="67258C"/>
                </a:solidFill>
              </a:rPr>
              <a:t> </a:t>
            </a:r>
          </a:p>
        </p:txBody>
      </p:sp>
      <p:sp>
        <p:nvSpPr>
          <p:cNvPr id="43010"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43011" name="Title 3"/>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Aristotle (384-322 BC)</a:t>
            </a:r>
            <a:br>
              <a:rPr lang="en-US" smtClean="0">
                <a:solidFill>
                  <a:srgbClr val="45185D"/>
                </a:solidFill>
              </a:rPr>
            </a:br>
            <a:endParaRPr lang="en-US" smtClean="0">
              <a:solidFill>
                <a:srgbClr val="45185D"/>
              </a:solidFill>
            </a:endParaRPr>
          </a:p>
        </p:txBody>
      </p:sp>
      <p:pic>
        <p:nvPicPr>
          <p:cNvPr id="43012" name="Picture 4"/>
          <p:cNvPicPr>
            <a:picLocks noChangeAspect="1"/>
          </p:cNvPicPr>
          <p:nvPr/>
        </p:nvPicPr>
        <p:blipFill>
          <a:blip r:embed="rId2"/>
          <a:srcRect/>
          <a:stretch>
            <a:fillRect/>
          </a:stretch>
        </p:blipFill>
        <p:spPr bwMode="auto">
          <a:xfrm>
            <a:off x="7162800" y="0"/>
            <a:ext cx="1993900" cy="23828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Placeholder 5"/>
          <p:cNvSpPr>
            <a:spLocks noGrp="1"/>
          </p:cNvSpPr>
          <p:nvPr>
            <p:ph type="body" idx="1"/>
          </p:nvPr>
        </p:nvSpPr>
        <p:spPr>
          <a:xfrm>
            <a:off x="685800" y="1371600"/>
            <a:ext cx="7772400" cy="1500188"/>
          </a:xfrm>
        </p:spPr>
        <p:txBody>
          <a:bodyPr/>
          <a:lstStyle/>
          <a:p>
            <a:r>
              <a:rPr lang="en-US" sz="3200" b="1" smtClean="0">
                <a:solidFill>
                  <a:schemeClr val="tx1"/>
                </a:solidFill>
              </a:rPr>
              <a:t>The Next 2000 years of chemistry history were dominated by a pseudoscience called </a:t>
            </a:r>
            <a:r>
              <a:rPr lang="en-US" sz="3200" b="1" smtClean="0">
                <a:solidFill>
                  <a:srgbClr val="FF0000"/>
                </a:solidFill>
              </a:rPr>
              <a:t>ALCHEMY</a:t>
            </a:r>
          </a:p>
        </p:txBody>
      </p:sp>
      <p:sp>
        <p:nvSpPr>
          <p:cNvPr id="8" name="AutoShape 2" descr="data:image/jpeg;base64,/9j/4AAQSkZJRgABAQAAAQABAAD/2wCEAAkGBhMRERQUEhQUFBQVFBQRFRUWFxQUFRcVFxIWFBgVFhQXHCYfGBkjGhQVIDEgIycpLCwsFR4xNTAqNSYrLCkBCQoKDgwOGg8PGikkHyQsLCw1KiosLCopKS0sLCwpLCwsNSopLCwpKiksLCwsKiosLSwsLCksLCksLCwpLCwuLP/AABEIARIAuAMBIgACEQEDEQH/xAAcAAEAAgIDAQAAAAAAAAAAAAAABgcEBQIDCAH/xABEEAABAwIDBQUDCwMBBwUAAAABAAIDBBEFEiEGBzFBURMiYXGBMpGhCBQjQlJicoKSorEzwdFDJERTc7Lw8RUWwtLh/8QAGgEBAAIDAQAAAAAAAAAAAAAAAAMEAQIFBv/EADERAAICAQMCBAQEBwEAAAAAAAABAgMRBBIxBSFBUYGhEzJh0RSR4fAVIkJScbHBBv/aAAwDAQACEQMRAD8AvFERAEREAREQBERAafa2rfFSSvjJa4BouOIDntaSOhsTryVX4RtbLRVAe573wuNpWkudoeL23+sOPjw8raxyj7anmj5ujeB55Tb42VGVYzN9F2unxhZVKEkUNS5Rmmi/oZmvaHNIc1wDmkaggi4IPQhc1WG6bazU0Mp1F3wE828XRemrh4ZugVnrl31Ombgy5CanHKCIihNwiIgCIiAIiIAiIgCIiAIiIAiIgCIiAIiIAqKxqm7Komj+xK8D8OYlv7SFeqqbedSdnWB/KWNp9W93+B8F0On3bLdn93/O5W1MN0M+RAKp74pGyRktexwe1w4hwNwVfmxu07MQpWTNsHexKz7EgAuPI3BHgQqKrWXCydgdrjh1WC8/QS2ZMOgv3ZLdWkn0LvBdPW0fFhlcorUWbXh8HohF8a4EAg3B1BGoIX1ecOkEREAREQBERAEREAREQBERAEREAREQBERAFE9u6NrhE5zQ4Xcw3AI1AcOPk73qWLSbY02elf1aWuH6sp+Diqusi3TLDxjvn/Hc3r+ZFQ7RRU7TlizZ/rAG7B4a639VDq+NbY3tqtdWBew01LoqUHJya8XyzjzmpSbSx9EWvuZ2z7aI0cp+khbeIk6uiGmXzZoPwkdCrOXlHCMXfR1MVRH7Ubw632hwc0+Dmkj1Xqiiq2yxskYbse1sjT1a4BwPuK4+tp2T3Lhl6ie5YfgdyIiok4REQBERAEREAREQBERAEREAREQBERAFHd4FT2eHzEGx+jA8zKxSJQfezU2pYmfbnHuaxx/nKp9PBTtjF+ZHa9sGyq3Mvr11WuqolK8P2ammaHABrTwLiRfxAAJssLGdmZYQSSxwHHK7X9LrE+l12/4jpPifBVkd3GM+3+foc5U2Y3bXghNTCeNj7lfW5rGO3w1rD7VO90J/D7bP2vy/lVUYViOQ9m491x7vg7p5FWBuzxHJVPiJ0lZp+Nl3D9peuH1DXzjf+GshhN9pZ59vR9zoaelOHxIv0LSREUJKEREAREQBERAEREAREQBERAEREAREQBQPb6ITVdLEdWsZLM8dbuY1oI6EtPoCotvP3yOie+moXAFt2STixObgWRchbgXdb2ta61W66R8sck0jnPfJJq5xLnG3Vx1PFV9XfLT0TsjzjC9e3tkRipyUX+8dzfbQY45pMUZy2HecON+g6KG1ZvqdT46raVr7veT9p38laupXp+maGvR6eMYLvhZfi34/ocu+2Vk22YVHT554x97MfJozf2Uho8SFPURPBGZrw8C+pANyPUXHqo62sMRc5tsxaWgnlci5t10Wknndnz3Oa9787rm9R6XZrNQpuW2MV28W3zn6Lj8i5p9TGqGMZbfsetY3ggEaggEHwK5KKbsce+d4fE4+1HeB/mwC37S1StU2pR7SWGWMp90ERFgBERAEREAREQBERAEREAREQBRjeRtCaLDp5WG0hAijPMPkOQOHi0Eu/KpOq33+NP8A6WLcqiInyyyD+SPehhnnCZ1yrl3YMApQOlifMtBVORx5iB1IHvVvbC1HZPMbtL938zdLfyoddQ7tHbt5ST9E+/sYrntsjnxO/HqIxzO+y8l7T5m5HoT/AB1WiqArPqaRkjcr2hw468j1B4g+S1Muy1ONcrj4F7rfDVY0P/qaYURhqIy3JYysPOPVd/Mjt6fJzbg1hlfU2HGV2o7jdXny1y+ZUcnGqsbaepZDF2bAGkiwaNLDmbKvJwu303V2a2Mr5LbF4UV9FnL9W/YgvrjViCeX4llbiMayTzUxOkjBKz8cejvUtcP0K615a2Pxj5pWwTcAyQZvwO7j/wBrnL1ICotdDFm7zJqJZjg+oo3tZvAo8NA+cSfSEXbEwZ5COuW9mjxcQNFX8nyjY83do3FvV0wa73CMj4qhgmyXIir3Z3fbQVJDZc9M46Ay2Md/+a02H5g0KwWuBFwbg6gjhZDJ9REQBERAEREAREQBERAFo9t9nvn1BPTi2Z7LsJ4CRpD2X8MzR6EreKA7xd5XzFwp6cNdUFoc5ztWRtPC4HtOPG3IWJ42MldcrJbYmspKKyzztSQlkzQ4Wc2QAtOhDmu1aR1BBCnkNRmcXgZbnNboedj53K0Vc19RK+aRwMkji9zgGtu487NACyYJJG9D8F3NJpFU90uePTt9jn3Wb1hcE4pNq5GCzgH+PA+/muuu2weRZrGt8Sc3wUS+fP6D3rqkneeigl0Pp7nvdSz64/LOPYytVeljd/o5187nuLnEkniStLUFZssbjxKw5aPqSV0cKKxFdiJd+TE7QAq18O34tjoRF2L3VMcIjY8lvZOe1uVr3a5rcyLa2tfmqrfTgLoc6yp3QVixInhJx4MTE6mWWV8kznPkeS5znG5cTzv/AN24LDIWxqHXCwnMXJtgoSwizF5WTrjkIKtXdNvQdSvbTVDiaZxDWkn+g4nQgn/TJ4jlxFtb1SQuynfYqI3PayKG7ptoTWYbGXm8kJNO88zkALCfEscy/jdTJaG4REQBERAEREAREQBUFvfwySHEnyuB7OdrHMdyu2NsbmX6jKDbo4K/VhYvg0NXEYqiNskZ1yu5EcCCNWnxFip6LfhT3GlkN6weYY6sLuFYFMdo918QrXw0r3sYyGOR2a0lnyPkAYDobZY76knvBVxibH080kTuMb3MPK9ja9vHj6rpw6lW2457orS0s0lLHZm2NYFwdWLRfPD0W82a2dlrXkN7rGi732va/BoHMn+PS+0+oVxWWzWGnlJ4SOt9YseSrU2i3Vj60rz5Brf5usuPdnA3iHu83H/42VCfWqVxl+n3wXY9NtfOF6lZTVKw3zLO2rw8QVU0bdGtfoNdAWhwH7lpbI9XvSaXJC6drafgZwauDmLsgfcLk4Ks228s2SwYT2rrA1WRI1dTW6rBkvr5PLz2FWOXaxH1MZv8AFbigu5rZ91LhrHPFn1DjUEcw1zWtjB/I0O/Mp0tGboIiIZCIiAIiIAiIgCIiAhEIvW1xN/68bNejaOn4eF3OPqq03r7LFskVUzX5wTG5o1d2rdBlbxILco05t+8FKMZ23jgq6oxt7VrpWuuHZAHNgihcBob6xcVEtp9thUy0BgL2PZJJG5l7Ob2ksViHDRwc3M3ToQRqqtcZKyU2u2PsWLJRdagn3Ij/wC3pmTMhlYYnvc1o7TuN7xABLzoG6i55L0BhOy8VBDHCzUhpL32sXvNszj66AcgAOSrve9WvilppY8w7srA5twWuDmuBBHA+PgrBwnEHSUtK5575pYHP65nRNJJ/n1WLLN+n3Px+5muvZdtX77GY5oWJMV2yTLR7TY2KWB8nF1ssbBqXyH2GgDU66+QK5XzPCOmuyyyltu6oPr6kjh2mT9DWsPxaVHrqSU+wOIz975u8ZruJkLIySdSbPIPwWtxrZipo7fOInMDtA64c0npmaSL+HFd6uUElBNHEnGbbk0ydbu93MeK4dM5ruyqYqgtZIbljmGJjhG9vS9+8NRfnwWgx7YavoiRPTyZR/qRgyxHxzt4fmsfBXDuBw4x4WXkf1p5JB4taGxD4xuVlLfJpg8dQYZNK4Njile48Gsje4+4BWju83JSOkbPiLMkbTmbTkgveeI7W2jWfdvc8DYcb0RMjB8AsvqIsGwREQBERAEREAREQBERAeS9oHyU9TUQPuHRzSNN+Yzmx8iCD6rlsVjfYYjTPPsmRsbr/Zk+jJ9MwP5VcO9jd5FWyNlaeynyBue12vDSdHt6gEd4a2010tANm91Mrahj6l8fZxvD8rC4l5abgEkDKLgX5/yoJ31pOMn6EsKLG1JIt+uoYpm5JY2SN5te1rh7iF1uhAFhoBoBy8kfVLGkqVx3I68YsPJXOKIXB5jgeYvxt0WI+ddbsQdwbxUW5Ik2tm4AC1O1OBfPKaSnAGaQBrL8BJcFhv4Ot6XWVRl/Fxv7lvMDoi94kPst4eLuGngP5U9KcprBBbiMXk2mB4Qykp4qeP2ImNjHU2Grj4k3J8Ss5EXdOMEREAREQBERAEREAREQBERAEXwlaXHsckZA51JGJ5RazLgC3N1rjNb7INyhtGO5pGbi+GCePLezhq13Q/4UBxBklO7LKMpPsm+jrc2nmtFiO9CslaQ1zYeLXdm0h1xoQS8ktN+liFB8UxB0ji57i9x4ucS4+86rl6iMLXlcnpdL0+2uObJLHlz+/cst1f4r4Khx4An0Kquj21qaYZY3gtHBr2h4HlfUeQKzajbqslbpM2PTXKxo+JuQqr0s/Myo5bjHwLKbA4+0Q0e8rpqNoaSmHflYD0vmd+kXKrWLZquqR2j2VcrDrmLZXNI+6Laj4LjFhzBcZRcaEHiD0IPA+C2/DqPLJadO7eWl65JdJvYiEzMsZfCHDtMxyucznkaOB56nW1rDir1itlGWwbYWtoLcrBeZdksPgfidMyoZnifKGFuoBcQQwG3EZ8txzXp0LpaaEYrscXqK2TUPIIiK0cwIiIAiIgCIiAIiIAiLrnfZpKA+vlAWNNI88Dby/wAldTJSRex9dEknDRqVukYOlzXfWNx46/8Aj1v6KPYpP2bszNOo6rYV2KDktBWSFwKyYK/3luayaKpZoJ7xygcO0aAWv83NuD+AHqoRU1JPkpxviwiaGKm0BpnjtBIAb9qW+w77Nm6jr3ummt3e7uJsRyySB0VMOMhFi+31YgeP4uA8ToqlkN0so7Wk1Lrq2zfbw+xocA2Uqa+TLTxl1vbedI2X+0/r0AuTyBVrbK7nGUz45KiTtpGkOEbWgRDoXF1y6x1Gg1A04qxsLwyGlhbFAxscbRoB8XE8S48ydSsh1vep41pclC3VSk3t7IwHRXBILh0JN7+NuirneZhTKinkmAyVdO3OJG6GSNurmP8AtDLci/Ai3AlWXVTABVdvOxYQ0zyAS6a9O3oMzTmJ/KHW8St3x3K0W01tK42dxi9RTyO9qKeB5I5tEzDf4L1ovGVBERmPDulesNh9oRXUEE9+85gbJ4St7r/3AnyIVeGE2kdDVuU4wnLng3qIilOeEREAREQBERAEREB8dw0UdqcSe0m7TcKRrrlp2u9poKyngwRN+MyHgCsaWV51e7KPH+3VSLEcHuCY9Db2f7g8io7T4FO52sZPi+4+JK3yYOuOzuAJ8T/hZkGEGUho0H1j0H+Vu6LAg0d+1+jeHvK2UFO1gs0WWGxg1WIQtyCNzGvY3LZr2teO7bKbOHEW4rWVuKuykAW5KTzU7XcfeovtXtPQ4azNOc0hF2QizpHfl4Bv3nWH8LG5I2UXJ4R3sqj83aTxyC/nZcoqz6BrvD/8Wh2b2qOIUvbOY2IufIwMabgBrtBfm7KRfh1sFkQT9wwn2he3iL30WyeVkxJOLwzhUYrdVxvUnD+wgba7c00mvDMA1gPjbMfIjqpNtDigpIJHv0dYsjt7ReQbBvl7V+QCqqGSnqHntHS9o43L3OJJd1JPEqC6eFhFrSRju3T8DAnc1jcoNyeJ5eSuf5OxeaWqufo+3bkHR/ZjP8Oz9yp3E6NkD8mTObXDi42I8lstktuKvDZC6AtyOtnhcLxutw4WIOvEEeqgrkl3L2o3XrEV2PVaKscE39UclhUxy07uZA7aP3t737VM8N23oKi3ZVUDieDc7Wu/Q6zvgrKkmcyVU48o3aL4HX4L6skYREQBERAEREB0VtY2GN0j7hrAXOIa5xAHE5Wgk+gWHh201JUW7GohkvybI0u/Te/wWzVbbdbomVBdPR5Y5jdzozpFIeJI/wCG8+487alaybXBNVGuTxN4+pZN18uvMFQ2so3mNz6imkH1Q+SPQcxlNnN8RcI7bLEm/wC+VJH/ADHH+6i+MvFHQfS58xkmvM9PkqLY9vNw+kuHziR4/wBOH6V3kcvdafxELz1XY9UT6TzzSDo+R7h+kmyxGwt6LDu8kS19Kz80iwtpd91VPdlIwUzDpnNnzHyPss9AT4qupsz3F73Oc5xu5ziXOJ6knUlZccDehWVFTdBZV5WN8nXo0MIL+VDANp6iizCM/ROOZzHC4zWsHN5h1tNONhe9gs3HN4VTPHkbaMCxMjQWPNjcd4HTXpZYNQIoxeRw/wC/BaPEMTEndaMrfiVPRGy14XHsUNfRpqMzm/5vLxf2OdZjFTUOa+aaSVzdGl7ibDwHAXWxir4XW7WIB4+sNNeui0Uc3JSGiyTMBsMw0PmrGurUcSXHBz+mVx1G6DeJcr6r9DDrpjK8OsbAWC49ktp80LeC63R9Whc3celr0qrjg1Tol1uiWykFvqrHeT0W6kRzqicsOxaopzeCaWL8D3sHuBsVMsE31YhAQJSypZzD2hr7eEjANfEgqClpXzsSpFJrxKc9PCXMT0dspvWoq4tZmMEx07OWwuejJPZd5aHwUzXj/wCbqf7F71amiLY5yain4WcbysH3HniB9l2nQhSxt8zm3dOlzX+R6BRa/BMdhrIhLTvD2HTTi082ubxa4dCvqnOU008Mz0REMBERAYWK4LBVMyTxMlbyDgDY9Wni0+IsoNim5Sneb080kP3XATMHlch3vcVYyLWUFLlE9Wotp+STRTs25GoB7s8Dh1LXs+Azfyseo3MVjWksdTPcPq5pGX8iWW96updFbWshjdJK4MjY0uc5xsABxJKj+DAufxXUr+r2X2PM20eE4hQAmejLGAgdpftI9TYXey4F/GyilTtBM762UfdFvipZvS3lvxOXJHmZSxk9mw6F7uHayDr0HIHqStjur3QnEP8AaawOZS69m0EtfMeGYHiGDrzI00ut1TCPfBDZ1HU2dnN+nb/RWbXuJuST563XLIr2xP5OcJN6eqkjH2ZWNl9MzSz+CtHN8nWrHsVNOfxCVv8ADSpVbOKwivtrl3beSpcq7qSpdG7M0+Y5HzVox/J2rb96opgPDtXfAsCz6f5OMh9utY38MLnfEyBRzcp/MT1zhU8wfcgNHj7He13T48PetgJWngQVYtH8nSlH9Wqnf+Bscf8AIcqp3kYbT0Ne6nojJlia1kjnPzF0pGZ3AACwc1trcQVXemT4OtX1xx7TWfb9+xmvaF1OhC2G6HBRiVZJFUGQxtgdJdrspa/OxrdbdHO0PTwVsP3J0Z4S1I1+3EbjprGtPw80WV1jTy5T/L9SkzGF1PICvWHctQA3cah/gZAB+xoPxUgwjYahpSDDTRhw4PcDI/0e+5HoVsqJeJDZ1ar+mLZ5+w/Y+uqGZ4aWZ7eTsoYD+EvIzel10VmxOKM/3GoPkzP/ANF16lSylVMUcyzqVsn2wjzlu/osapKxjoqOoDHOa2VkjHRRvjvY5nPsAQCSDxB66gl6NsilSxwUbLJWPMgiLX45j0NHEZZ3hreAHFznfZa3mVngjSybBFUWLb35pCRTtbEzkXAPk8zfujysfNaGXeRiAJIqXeRZER7iyyhd0SdUSL7XF8oHEgWF9TbQcT5LzziG9GvmAY+bI3geyAjJ/E5uvuIHgoxXnObkknqSSfesO5eCMqh+LLvp99NEZ3xvzsiBIbOe8x1tLlrRma08jrpxsqv3ub0fn8nzemd/skZvcads8fXP3B9Uc/a6WhUsjhzWBJECb2HpcD3LaFnmazq8iYbn9kYcSry2ouY4ozOY+UlntbkJ5N74J68F6ijjDQGtAAAAAAsAALAADgF553CYk2PEjGR/WgexluTmlstvVrHe4L0QpFLPcjcdvYIiLJqF01lWyGN8khysY1z3OPANaLk+4LuUD314uIMJlb9adzKdvqc7v2Ru96wzKWWV/tN8oGp7QtpYo4o+RkBkeR1OoaPIA+ZVTVE8lRK+R93ve90j3dXOcXEn1JWVBBm4kra01PG3iP7qH4u0n+DuLm3DUlNFROySNdUyOzzt4OYBdsbPFtrm40u9ytBeWYH39kAfypns/vCq6VmQPErOTZczsvg1wIIHgSQsK/zMvT/2svNFX2C73oXuDalnY30ztOeP83No96n7HhwBBBBAII1BB1BB5hTRkpcEEoOPJyREWxqEREBDto96NJRyOi78sjdHBmXK0/Zc4kd7wF7c7KlNudsZa6rMj+7GBlhZe4Yz/wCxOpPkOAC2O2+73EIKqZ0cEtRDJI+VkkTTKbPeXZXtbdwcL2vaxte6h2IYNVs/qU1Qy2vehlbp6tVeW5vDLUdkVlHdHWrsNWtIJiOII89FyFaOo94UexkimZ80l11fOOSxjKTyJ9CsuDAquX+nS1D+fdhld/DVlQZhzRjTSLEcVLaDdVis/s0j2DrK5kXwe4O+CleEfJ3qXm9VUxRD7MQdK7yu7KB8VIoMilNGg3J0jpMXgIBtG2aVx6DsnRi/5pGj1XppR3Y7YSlwuMtp2kudbPK85pH24XNgAB0AAUiUsVghk8hERbGoVf77cAfVYYXRjM6nkbUWGpLA1zH2Hg1+b8pVgIhlPB40p5VmRSdVdu2m4yCpc6WicKaU3JjIvA4+AGsfpcfdVV4xu7xKjJ7Slke0f6kI7ZluvcuWj8QCrSrfgWY2Iw2VVl9diK0r6qxsdD0Oh9y4GoWmwk3m4diBKuTcdtUZopaV5uYLPjv/AMNxILfJrvg8DkqUp68NGisDcrXE4pZrb5qeUPI5NDo3An8wA/Ms19pGLO8S/URFbKQREQBfCiIDiWg6HUdDquIpGfYb+kIiA5kr6ERAfUREAREQBERAEREAXwr6iAxKzCoZxaaKKUdJGNf/ANQKq3bjZijjtkpadmrvZhib06NRFgyiCz4VCOEUX6G/4V4bBYRBDTh0UMUbnWzFjGMLrNB7xaNeJ4r6iwjLJMiItjUIiID/2Q=="/>
          <p:cNvSpPr>
            <a:spLocks noGrp="1" noChangeAspect="1" noChangeArrowheads="1"/>
          </p:cNvSpPr>
          <p:nvPr>
            <p:ph type="title"/>
          </p:nvPr>
        </p:nvSpPr>
        <p:spPr>
          <a:extLst/>
        </p:spPr>
        <p:txBody>
          <a:bodyPr rtlCol="0">
            <a:noAutofit/>
          </a:bodyPr>
          <a:lstStyle/>
          <a:p>
            <a:pPr fontAlgn="auto">
              <a:spcAft>
                <a:spcPts val="0"/>
              </a:spcAft>
              <a:buClr>
                <a:schemeClr val="accent6">
                  <a:lumMod val="50000"/>
                </a:schemeClr>
              </a:buClr>
              <a:buFont typeface="Arial" pitchFamily="34" charset="0"/>
              <a:buChar char="•"/>
              <a:defRPr/>
            </a:pPr>
            <a:endParaRPr lang="en-US">
              <a:solidFill>
                <a:schemeClr val="accent6">
                  <a:lumMod val="50000"/>
                </a:schemeClr>
              </a:solidFill>
            </a:endParaRPr>
          </a:p>
        </p:txBody>
      </p:sp>
      <p:sp>
        <p:nvSpPr>
          <p:cNvPr id="44035" name="AutoShape 4" descr="data:image/jpeg;base64,/9j/4AAQSkZJRgABAQAAAQABAAD/2wCEAAkGBhMRERQUEhQUFBQVFBQRFRUWFxQUFRcVFxIWFBgVFhQXHCYfGBkjGhQVIDEgIycpLCwsFR4xNTAqNSYrLCkBCQoKDgwOGg8PGikkHyQsLCw1KiosLCopKS0sLCwpLCwsNSopLCwpKiksLCwsKiosLSwsLCksLCksLCwpLCwuLP/AABEIARIAuAMBIgACEQEDEQH/xAAcAAEAAgIDAQAAAAAAAAAAAAAABgcEBQIDCAH/xABEEAABAwIDBQUDCwMBBwUAAAABAAIDBBEFEiEGBzFBURMiYXGBMpGhCBQjQlJicoKSorEzwdFDJERTc7Lw8RUWwtLh/8QAGgEBAAIDAQAAAAAAAAAAAAAAAAMEAQIFBv/EADERAAICAQMCBAQEBwEAAAAAAAABAgMRBBIxBSFBUYGhEzJh0RSR4fAVIkJScbHBBv/aAAwDAQACEQMRAD8AvFERAEREAREQBERAafa2rfFSSvjJa4BouOIDntaSOhsTryVX4RtbLRVAe573wuNpWkudoeL23+sOPjw8raxyj7anmj5ujeB55Tb42VGVYzN9F2unxhZVKEkUNS5Rmmi/oZmvaHNIc1wDmkaggi4IPQhc1WG6bazU0Mp1F3wE828XRemrh4ZugVnrl31Ombgy5CanHKCIihNwiIgCIiAIiIAiIgCIiAIiIAiIgCIiAIiIAqKxqm7Komj+xK8D8OYlv7SFeqqbedSdnWB/KWNp9W93+B8F0On3bLdn93/O5W1MN0M+RAKp74pGyRktexwe1w4hwNwVfmxu07MQpWTNsHexKz7EgAuPI3BHgQqKrWXCydgdrjh1WC8/QS2ZMOgv3ZLdWkn0LvBdPW0fFhlcorUWbXh8HohF8a4EAg3B1BGoIX1ecOkEREAREQBERAEREAREQBERAEREAREQBERAFE9u6NrhE5zQ4Xcw3AI1AcOPk73qWLSbY02elf1aWuH6sp+Diqusi3TLDxjvn/Hc3r+ZFQ7RRU7TlizZ/rAG7B4a639VDq+NbY3tqtdWBew01LoqUHJya8XyzjzmpSbSx9EWvuZ2z7aI0cp+khbeIk6uiGmXzZoPwkdCrOXlHCMXfR1MVRH7Ubw632hwc0+Dmkj1Xqiiq2yxskYbse1sjT1a4BwPuK4+tp2T3Lhl6ie5YfgdyIiok4REQBERAEREAREQBERAEREAREQBERAFHd4FT2eHzEGx+jA8zKxSJQfezU2pYmfbnHuaxx/nKp9PBTtjF+ZHa9sGyq3Mvr11WuqolK8P2ammaHABrTwLiRfxAAJssLGdmZYQSSxwHHK7X9LrE+l12/4jpPifBVkd3GM+3+foc5U2Y3bXghNTCeNj7lfW5rGO3w1rD7VO90J/D7bP2vy/lVUYViOQ9m491x7vg7p5FWBuzxHJVPiJ0lZp+Nl3D9peuH1DXzjf+GshhN9pZ59vR9zoaelOHxIv0LSREUJKEREAREQBERAEREAREQBERAEREAREQBQPb6ITVdLEdWsZLM8dbuY1oI6EtPoCotvP3yOie+moXAFt2STixObgWRchbgXdb2ta61W66R8sck0jnPfJJq5xLnG3Vx1PFV9XfLT0TsjzjC9e3tkRipyUX+8dzfbQY45pMUZy2HecON+g6KG1ZvqdT46raVr7veT9p38laupXp+maGvR6eMYLvhZfi34/ocu+2Vk22YVHT554x97MfJozf2Uho8SFPURPBGZrw8C+pANyPUXHqo62sMRc5tsxaWgnlci5t10Wknndnz3Oa9787rm9R6XZrNQpuW2MV28W3zn6Lj8i5p9TGqGMZbfsetY3ggEaggEHwK5KKbsce+d4fE4+1HeB/mwC37S1StU2pR7SWGWMp90ERFgBERAEREAREQBERAEREAREQBRjeRtCaLDp5WG0hAijPMPkOQOHi0Eu/KpOq33+NP8A6WLcqiInyyyD+SPehhnnCZ1yrl3YMApQOlifMtBVORx5iB1IHvVvbC1HZPMbtL938zdLfyoddQ7tHbt5ST9E+/sYrntsjnxO/HqIxzO+y8l7T5m5HoT/AB1WiqArPqaRkjcr2hw468j1B4g+S1Muy1ONcrj4F7rfDVY0P/qaYURhqIy3JYysPOPVd/Mjt6fJzbg1hlfU2HGV2o7jdXny1y+ZUcnGqsbaepZDF2bAGkiwaNLDmbKvJwu303V2a2Mr5LbF4UV9FnL9W/YgvrjViCeX4llbiMayTzUxOkjBKz8cejvUtcP0K615a2Pxj5pWwTcAyQZvwO7j/wBrnL1ICotdDFm7zJqJZjg+oo3tZvAo8NA+cSfSEXbEwZ5COuW9mjxcQNFX8nyjY83do3FvV0wa73CMj4qhgmyXIir3Z3fbQVJDZc9M46Ay2Md/+a02H5g0KwWuBFwbg6gjhZDJ9REQBERAEREAREQBERAFo9t9nvn1BPTi2Z7LsJ4CRpD2X8MzR6EreKA7xd5XzFwp6cNdUFoc5ztWRtPC4HtOPG3IWJ42MldcrJbYmspKKyzztSQlkzQ4Wc2QAtOhDmu1aR1BBCnkNRmcXgZbnNboedj53K0Vc19RK+aRwMkji9zgGtu487NACyYJJG9D8F3NJpFU90uePTt9jn3Wb1hcE4pNq5GCzgH+PA+/muuu2weRZrGt8Sc3wUS+fP6D3rqkneeigl0Pp7nvdSz64/LOPYytVeljd/o5187nuLnEkniStLUFZssbjxKw5aPqSV0cKKxFdiJd+TE7QAq18O34tjoRF2L3VMcIjY8lvZOe1uVr3a5rcyLa2tfmqrfTgLoc6yp3QVixInhJx4MTE6mWWV8kznPkeS5znG5cTzv/AN24LDIWxqHXCwnMXJtgoSwizF5WTrjkIKtXdNvQdSvbTVDiaZxDWkn+g4nQgn/TJ4jlxFtb1SQuynfYqI3PayKG7ptoTWYbGXm8kJNO88zkALCfEscy/jdTJaG4REQBERAEREAREQBUFvfwySHEnyuB7OdrHMdyu2NsbmX6jKDbo4K/VhYvg0NXEYqiNskZ1yu5EcCCNWnxFip6LfhT3GlkN6weYY6sLuFYFMdo918QrXw0r3sYyGOR2a0lnyPkAYDobZY76knvBVxibH080kTuMb3MPK9ja9vHj6rpw6lW2457orS0s0lLHZm2NYFwdWLRfPD0W82a2dlrXkN7rGi732va/BoHMn+PS+0+oVxWWzWGnlJ4SOt9YseSrU2i3Vj60rz5Brf5usuPdnA3iHu83H/42VCfWqVxl+n3wXY9NtfOF6lZTVKw3zLO2rw8QVU0bdGtfoNdAWhwH7lpbI9XvSaXJC6drafgZwauDmLsgfcLk4Ks228s2SwYT2rrA1WRI1dTW6rBkvr5PLz2FWOXaxH1MZv8AFbigu5rZ91LhrHPFn1DjUEcw1zWtjB/I0O/Mp0tGboIiIZCIiAIiIAiIgCIiAhEIvW1xN/68bNejaOn4eF3OPqq03r7LFskVUzX5wTG5o1d2rdBlbxILco05t+8FKMZ23jgq6oxt7VrpWuuHZAHNgihcBob6xcVEtp9thUy0BgL2PZJJG5l7Ob2ksViHDRwc3M3ToQRqqtcZKyU2u2PsWLJRdagn3Ij/wC3pmTMhlYYnvc1o7TuN7xABLzoG6i55L0BhOy8VBDHCzUhpL32sXvNszj66AcgAOSrve9WvilppY8w7srA5twWuDmuBBHA+PgrBwnEHSUtK5575pYHP65nRNJJ/n1WLLN+n3Px+5muvZdtX77GY5oWJMV2yTLR7TY2KWB8nF1ssbBqXyH2GgDU66+QK5XzPCOmuyyyltu6oPr6kjh2mT9DWsPxaVHrqSU+wOIz975u8ZruJkLIySdSbPIPwWtxrZipo7fOInMDtA64c0npmaSL+HFd6uUElBNHEnGbbk0ydbu93MeK4dM5ruyqYqgtZIbljmGJjhG9vS9+8NRfnwWgx7YavoiRPTyZR/qRgyxHxzt4fmsfBXDuBw4x4WXkf1p5JB4taGxD4xuVlLfJpg8dQYZNK4Njile48Gsje4+4BWju83JSOkbPiLMkbTmbTkgveeI7W2jWfdvc8DYcb0RMjB8AsvqIsGwREQBERAEREAREQBERAeS9oHyU9TUQPuHRzSNN+Yzmx8iCD6rlsVjfYYjTPPsmRsbr/Zk+jJ9MwP5VcO9jd5FWyNlaeynyBue12vDSdHt6gEd4a2010tANm91Mrahj6l8fZxvD8rC4l5abgEkDKLgX5/yoJ31pOMn6EsKLG1JIt+uoYpm5JY2SN5te1rh7iF1uhAFhoBoBy8kfVLGkqVx3I68YsPJXOKIXB5jgeYvxt0WI+ddbsQdwbxUW5Ik2tm4AC1O1OBfPKaSnAGaQBrL8BJcFhv4Ot6XWVRl/Fxv7lvMDoi94kPst4eLuGngP5U9KcprBBbiMXk2mB4Qykp4qeP2ImNjHU2Grj4k3J8Ss5EXdOMEREAREQBERAEREAREQBERAEXwlaXHsckZA51JGJ5RazLgC3N1rjNb7INyhtGO5pGbi+GCePLezhq13Q/4UBxBklO7LKMpPsm+jrc2nmtFiO9CslaQ1zYeLXdm0h1xoQS8ktN+liFB8UxB0ji57i9x4ucS4+86rl6iMLXlcnpdL0+2uObJLHlz+/cst1f4r4Khx4An0Kquj21qaYZY3gtHBr2h4HlfUeQKzajbqslbpM2PTXKxo+JuQqr0s/Myo5bjHwLKbA4+0Q0e8rpqNoaSmHflYD0vmd+kXKrWLZquqR2j2VcrDrmLZXNI+6Laj4LjFhzBcZRcaEHiD0IPA+C2/DqPLJadO7eWl65JdJvYiEzMsZfCHDtMxyucznkaOB56nW1rDir1itlGWwbYWtoLcrBeZdksPgfidMyoZnifKGFuoBcQQwG3EZ8txzXp0LpaaEYrscXqK2TUPIIiK0cwIiIAiIgCIiAIiIAiLrnfZpKA+vlAWNNI88Dby/wAldTJSRex9dEknDRqVukYOlzXfWNx46/8Aj1v6KPYpP2bszNOo6rYV2KDktBWSFwKyYK/3luayaKpZoJ7xygcO0aAWv83NuD+AHqoRU1JPkpxviwiaGKm0BpnjtBIAb9qW+w77Nm6jr3ummt3e7uJsRyySB0VMOMhFi+31YgeP4uA8ToqlkN0so7Wk1Lrq2zfbw+xocA2Uqa+TLTxl1vbedI2X+0/r0AuTyBVrbK7nGUz45KiTtpGkOEbWgRDoXF1y6x1Gg1A04qxsLwyGlhbFAxscbRoB8XE8S48ydSsh1vep41pclC3VSk3t7IwHRXBILh0JN7+NuirneZhTKinkmAyVdO3OJG6GSNurmP8AtDLci/Ai3AlWXVTABVdvOxYQ0zyAS6a9O3oMzTmJ/KHW8St3x3K0W01tK42dxi9RTyO9qKeB5I5tEzDf4L1ovGVBERmPDulesNh9oRXUEE9+85gbJ4St7r/3AnyIVeGE2kdDVuU4wnLng3qIilOeEREAREQBERAEREB8dw0UdqcSe0m7TcKRrrlp2u9poKyngwRN+MyHgCsaWV51e7KPH+3VSLEcHuCY9Db2f7g8io7T4FO52sZPi+4+JK3yYOuOzuAJ8T/hZkGEGUho0H1j0H+Vu6LAg0d+1+jeHvK2UFO1gs0WWGxg1WIQtyCNzGvY3LZr2teO7bKbOHEW4rWVuKuykAW5KTzU7XcfeovtXtPQ4azNOc0hF2QizpHfl4Bv3nWH8LG5I2UXJ4R3sqj83aTxyC/nZcoqz6BrvD/8Wh2b2qOIUvbOY2IufIwMabgBrtBfm7KRfh1sFkQT9wwn2he3iL30WyeVkxJOLwzhUYrdVxvUnD+wgba7c00mvDMA1gPjbMfIjqpNtDigpIJHv0dYsjt7ReQbBvl7V+QCqqGSnqHntHS9o43L3OJJd1JPEqC6eFhFrSRju3T8DAnc1jcoNyeJ5eSuf5OxeaWqufo+3bkHR/ZjP8Oz9yp3E6NkD8mTObXDi42I8lstktuKvDZC6AtyOtnhcLxutw4WIOvEEeqgrkl3L2o3XrEV2PVaKscE39UclhUxy07uZA7aP3t737VM8N23oKi3ZVUDieDc7Wu/Q6zvgrKkmcyVU48o3aL4HX4L6skYREQBERAEREB0VtY2GN0j7hrAXOIa5xAHE5Wgk+gWHh201JUW7GohkvybI0u/Te/wWzVbbdbomVBdPR5Y5jdzozpFIeJI/wCG8+487alaybXBNVGuTxN4+pZN18uvMFQ2so3mNz6imkH1Q+SPQcxlNnN8RcI7bLEm/wC+VJH/ADHH+6i+MvFHQfS58xkmvM9PkqLY9vNw+kuHziR4/wBOH6V3kcvdafxELz1XY9UT6TzzSDo+R7h+kmyxGwt6LDu8kS19Kz80iwtpd91VPdlIwUzDpnNnzHyPss9AT4qupsz3F73Oc5xu5ziXOJ6knUlZccDehWVFTdBZV5WN8nXo0MIL+VDANp6iizCM/ROOZzHC4zWsHN5h1tNONhe9gs3HN4VTPHkbaMCxMjQWPNjcd4HTXpZYNQIoxeRw/wC/BaPEMTEndaMrfiVPRGy14XHsUNfRpqMzm/5vLxf2OdZjFTUOa+aaSVzdGl7ibDwHAXWxir4XW7WIB4+sNNeui0Uc3JSGiyTMBsMw0PmrGurUcSXHBz+mVx1G6DeJcr6r9DDrpjK8OsbAWC49ktp80LeC63R9Whc3celr0qrjg1Tol1uiWykFvqrHeT0W6kRzqicsOxaopzeCaWL8D3sHuBsVMsE31YhAQJSypZzD2hr7eEjANfEgqClpXzsSpFJrxKc9PCXMT0dspvWoq4tZmMEx07OWwuejJPZd5aHwUzXj/wCbqf7F71amiLY5yain4WcbysH3HniB9l2nQhSxt8zm3dOlzX+R6BRa/BMdhrIhLTvD2HTTi082ubxa4dCvqnOU008Mz0REMBERAYWK4LBVMyTxMlbyDgDY9Wni0+IsoNim5Sneb080kP3XATMHlch3vcVYyLWUFLlE9Wotp+STRTs25GoB7s8Dh1LXs+Azfyseo3MVjWksdTPcPq5pGX8iWW96updFbWshjdJK4MjY0uc5xsABxJKj+DAufxXUr+r2X2PM20eE4hQAmejLGAgdpftI9TYXey4F/GyilTtBM762UfdFvipZvS3lvxOXJHmZSxk9mw6F7uHayDr0HIHqStjur3QnEP8AaawOZS69m0EtfMeGYHiGDrzI00ut1TCPfBDZ1HU2dnN+nb/RWbXuJuST563XLIr2xP5OcJN6eqkjH2ZWNl9MzSz+CtHN8nWrHsVNOfxCVv8ADSpVbOKwivtrl3beSpcq7qSpdG7M0+Y5HzVox/J2rb96opgPDtXfAsCz6f5OMh9utY38MLnfEyBRzcp/MT1zhU8wfcgNHj7He13T48PetgJWngQVYtH8nSlH9Wqnf+Bscf8AIcqp3kYbT0Ne6nojJlia1kjnPzF0pGZ3AACwc1trcQVXemT4OtX1xx7TWfb9+xmvaF1OhC2G6HBRiVZJFUGQxtgdJdrspa/OxrdbdHO0PTwVsP3J0Z4S1I1+3EbjprGtPw80WV1jTy5T/L9SkzGF1PICvWHctQA3cah/gZAB+xoPxUgwjYahpSDDTRhw4PcDI/0e+5HoVsqJeJDZ1ar+mLZ5+w/Y+uqGZ4aWZ7eTsoYD+EvIzel10VmxOKM/3GoPkzP/ANF16lSylVMUcyzqVsn2wjzlu/osapKxjoqOoDHOa2VkjHRRvjvY5nPsAQCSDxB66gl6NsilSxwUbLJWPMgiLX45j0NHEZZ3hreAHFznfZa3mVngjSybBFUWLb35pCRTtbEzkXAPk8zfujysfNaGXeRiAJIqXeRZER7iyyhd0SdUSL7XF8oHEgWF9TbQcT5LzziG9GvmAY+bI3geyAjJ/E5uvuIHgoxXnObkknqSSfesO5eCMqh+LLvp99NEZ3xvzsiBIbOe8x1tLlrRma08jrpxsqv3ub0fn8nzemd/skZvcads8fXP3B9Uc/a6WhUsjhzWBJECb2HpcD3LaFnmazq8iYbn9kYcSry2ouY4ozOY+UlntbkJ5N74J68F6ijjDQGtAAAAAAsAALAADgF553CYk2PEjGR/WgexluTmlstvVrHe4L0QpFLPcjcdvYIiLJqF01lWyGN8khysY1z3OPANaLk+4LuUD314uIMJlb9adzKdvqc7v2Ru96wzKWWV/tN8oGp7QtpYo4o+RkBkeR1OoaPIA+ZVTVE8lRK+R93ve90j3dXOcXEn1JWVBBm4kra01PG3iP7qH4u0n+DuLm3DUlNFROySNdUyOzzt4OYBdsbPFtrm40u9ytBeWYH39kAfypns/vCq6VmQPErOTZczsvg1wIIHgSQsK/zMvT/2svNFX2C73oXuDalnY30ztOeP83No96n7HhwBBBBAII1BB1BB5hTRkpcEEoOPJyREWxqEREBDto96NJRyOi78sjdHBmXK0/Zc4kd7wF7c7KlNudsZa6rMj+7GBlhZe4Yz/wCxOpPkOAC2O2+73EIKqZ0cEtRDJI+VkkTTKbPeXZXtbdwcL2vaxte6h2IYNVs/qU1Qy2vehlbp6tVeW5vDLUdkVlHdHWrsNWtIJiOII89FyFaOo94UexkimZ80l11fOOSxjKTyJ9CsuDAquX+nS1D+fdhld/DVlQZhzRjTSLEcVLaDdVis/s0j2DrK5kXwe4O+CleEfJ3qXm9VUxRD7MQdK7yu7KB8VIoMilNGg3J0jpMXgIBtG2aVx6DsnRi/5pGj1XppR3Y7YSlwuMtp2kudbPK85pH24XNgAB0AAUiUsVghk8hERbGoVf77cAfVYYXRjM6nkbUWGpLA1zH2Hg1+b8pVgIhlPB40p5VmRSdVdu2m4yCpc6WicKaU3JjIvA4+AGsfpcfdVV4xu7xKjJ7Slke0f6kI7ZluvcuWj8QCrSrfgWY2Iw2VVl9diK0r6qxsdD0Oh9y4GoWmwk3m4diBKuTcdtUZopaV5uYLPjv/AMNxILfJrvg8DkqUp68NGisDcrXE4pZrb5qeUPI5NDo3An8wA/Ms19pGLO8S/URFbKQREQBfCiIDiWg6HUdDquIpGfYb+kIiA5kr6ERAfUREAREQBERAEREAXwr6iAxKzCoZxaaKKUdJGNf/ANQKq3bjZijjtkpadmrvZhib06NRFgyiCz4VCOEUX6G/4V4bBYRBDTh0UMUbnWzFjGMLrNB7xaNeJ4r6iwjLJMiItjUIiID/2Q=="/>
          <p:cNvSpPr>
            <a:spLocks noChangeAspect="1" noChangeArrowheads="1"/>
          </p:cNvSpPr>
          <p:nvPr/>
        </p:nvSpPr>
        <p:spPr bwMode="auto">
          <a:xfrm>
            <a:off x="-31750" y="-136525"/>
            <a:ext cx="304800" cy="304800"/>
          </a:xfrm>
          <a:prstGeom prst="rect">
            <a:avLst/>
          </a:prstGeom>
          <a:noFill/>
          <a:ln w="9525">
            <a:noFill/>
            <a:miter lim="800000"/>
            <a:headEnd/>
            <a:tailEnd/>
          </a:ln>
        </p:spPr>
        <p:txBody>
          <a:bodyPr/>
          <a:lstStyle/>
          <a:p>
            <a:endParaRPr lang="en-US">
              <a:latin typeface="Century Gothic" pitchFamily="34" charset="0"/>
            </a:endParaRPr>
          </a:p>
        </p:txBody>
      </p:sp>
      <p:pic>
        <p:nvPicPr>
          <p:cNvPr id="44036" name="Picture 9"/>
          <p:cNvPicPr>
            <a:picLocks noChangeAspect="1"/>
          </p:cNvPicPr>
          <p:nvPr/>
        </p:nvPicPr>
        <p:blipFill>
          <a:blip r:embed="rId2"/>
          <a:srcRect/>
          <a:stretch>
            <a:fillRect/>
          </a:stretch>
        </p:blipFill>
        <p:spPr bwMode="auto">
          <a:xfrm>
            <a:off x="6145213" y="1828800"/>
            <a:ext cx="3011487" cy="4470400"/>
          </a:xfrm>
          <a:prstGeom prst="rect">
            <a:avLst/>
          </a:prstGeom>
          <a:noFill/>
          <a:ln w="9525">
            <a:noFill/>
            <a:miter lim="800000"/>
            <a:headEnd/>
            <a:tailEnd/>
          </a:ln>
        </p:spPr>
      </p:pic>
      <p:pic>
        <p:nvPicPr>
          <p:cNvPr id="44037" name="Picture 10"/>
          <p:cNvPicPr>
            <a:picLocks noChangeAspect="1"/>
          </p:cNvPicPr>
          <p:nvPr/>
        </p:nvPicPr>
        <p:blipFill>
          <a:blip r:embed="rId3"/>
          <a:srcRect/>
          <a:stretch>
            <a:fillRect/>
          </a:stretch>
        </p:blipFill>
        <p:spPr bwMode="auto">
          <a:xfrm>
            <a:off x="158750" y="2871788"/>
            <a:ext cx="5167313" cy="38560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ontent Placeholder 4"/>
          <p:cNvSpPr>
            <a:spLocks noGrp="1"/>
          </p:cNvSpPr>
          <p:nvPr>
            <p:ph idx="1"/>
          </p:nvPr>
        </p:nvSpPr>
        <p:spPr>
          <a:xfrm>
            <a:off x="152400" y="1722438"/>
            <a:ext cx="8305800" cy="4525962"/>
          </a:xfrm>
        </p:spPr>
        <p:txBody>
          <a:bodyPr/>
          <a:lstStyle/>
          <a:p>
            <a:pPr>
              <a:buClr>
                <a:srgbClr val="45185D"/>
              </a:buClr>
              <a:buFont typeface="Arial" charset="0"/>
              <a:buChar char="•"/>
            </a:pPr>
            <a:r>
              <a:rPr lang="en-US" sz="2800" b="1" smtClean="0">
                <a:solidFill>
                  <a:srgbClr val="67258C"/>
                </a:solidFill>
              </a:rPr>
              <a:t>Alchemist were often mystics and fakes who were obsessed with the idea of turning cheap metals into gold.</a:t>
            </a:r>
          </a:p>
          <a:p>
            <a:pPr>
              <a:buClr>
                <a:srgbClr val="45185D"/>
              </a:buClr>
              <a:buFont typeface="Arial" charset="0"/>
              <a:buChar char="•"/>
            </a:pPr>
            <a:endParaRPr lang="en-US" sz="2800" b="1" smtClean="0">
              <a:solidFill>
                <a:srgbClr val="67258C"/>
              </a:solidFill>
            </a:endParaRPr>
          </a:p>
          <a:p>
            <a:pPr>
              <a:buClr>
                <a:srgbClr val="45185D"/>
              </a:buClr>
              <a:buFont typeface="Arial" charset="0"/>
              <a:buChar char="•"/>
            </a:pPr>
            <a:endParaRPr lang="en-US" sz="2800" b="1" smtClean="0">
              <a:solidFill>
                <a:srgbClr val="67258C"/>
              </a:solidFill>
            </a:endParaRPr>
          </a:p>
          <a:p>
            <a:pPr>
              <a:buClr>
                <a:srgbClr val="45185D"/>
              </a:buClr>
              <a:buFont typeface="Arial" charset="0"/>
              <a:buChar char="•"/>
            </a:pPr>
            <a:r>
              <a:rPr lang="en-US" sz="2800" b="1" smtClean="0">
                <a:solidFill>
                  <a:srgbClr val="67258C"/>
                </a:solidFill>
              </a:rPr>
              <a:t>However this period also saw important discoveries:</a:t>
            </a:r>
          </a:p>
          <a:p>
            <a:pPr>
              <a:buClr>
                <a:srgbClr val="45185D"/>
              </a:buClr>
              <a:buFont typeface="Arial" charset="0"/>
              <a:buChar char="•"/>
            </a:pPr>
            <a:endParaRPr lang="en-US" sz="2800" b="1" smtClean="0">
              <a:solidFill>
                <a:srgbClr val="67258C"/>
              </a:solidFill>
            </a:endParaRPr>
          </a:p>
          <a:p>
            <a:pPr>
              <a:buClr>
                <a:srgbClr val="45185D"/>
              </a:buClr>
              <a:buFont typeface="Arial" charset="0"/>
              <a:buChar char="•"/>
            </a:pPr>
            <a:r>
              <a:rPr lang="en-US" sz="2800" b="1" smtClean="0">
                <a:solidFill>
                  <a:srgbClr val="67258C"/>
                </a:solidFill>
              </a:rPr>
              <a:t>The elements such as mercury, sulfur and antimony were discovered  </a:t>
            </a:r>
          </a:p>
        </p:txBody>
      </p:sp>
      <p:sp>
        <p:nvSpPr>
          <p:cNvPr id="45058" name="Text Placeholder 5"/>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45059" name="Title 3"/>
          <p:cNvSpPr>
            <a:spLocks noGrp="1"/>
          </p:cNvSpPr>
          <p:nvPr>
            <p:ph type="title"/>
          </p:nvPr>
        </p:nvSpPr>
        <p:spPr>
          <a:xfrm>
            <a:off x="-76200" y="579438"/>
            <a:ext cx="8229600" cy="639762"/>
          </a:xfrm>
        </p:spPr>
        <p:txBody>
          <a:bodyPr/>
          <a:lstStyle/>
          <a:p>
            <a:pPr>
              <a:buClr>
                <a:srgbClr val="45185D"/>
              </a:buClr>
            </a:pPr>
            <a:endParaRPr lang="en-US" smtClean="0">
              <a:solidFill>
                <a:srgbClr val="45185D"/>
              </a:solidFill>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990600" y="0"/>
            <a:ext cx="7162800" cy="1143000"/>
          </a:xfrm>
        </p:spPr>
        <p:txBody>
          <a:bodyPr/>
          <a:lstStyle/>
          <a:p>
            <a:r>
              <a:rPr lang="en-US"/>
              <a:t>Electromagnetic radiation.</a:t>
            </a:r>
          </a:p>
        </p:txBody>
      </p:sp>
      <p:pic>
        <p:nvPicPr>
          <p:cNvPr id="160771" name="Picture 3" descr="Zumdahl11_05"/>
          <p:cNvPicPr>
            <a:picLocks noChangeAspect="1" noChangeArrowheads="1"/>
          </p:cNvPicPr>
          <p:nvPr/>
        </p:nvPicPr>
        <p:blipFill>
          <a:blip r:embed="rId2"/>
          <a:srcRect/>
          <a:stretch>
            <a:fillRect/>
          </a:stretch>
        </p:blipFill>
        <p:spPr bwMode="auto">
          <a:xfrm>
            <a:off x="1371600" y="990600"/>
            <a:ext cx="6324600" cy="5180013"/>
          </a:xfrm>
          <a:prstGeom prst="rect">
            <a:avLst/>
          </a:prstGeom>
          <a:noFill/>
          <a:ln w="28575">
            <a:solidFill>
              <a:schemeClr val="bg2"/>
            </a:solidFill>
            <a:miter lim="800000"/>
            <a:headEnd/>
            <a:tailEnd/>
          </a:ln>
        </p:spPr>
      </p:pic>
    </p:spTree>
  </p:cSld>
  <p:clrMapOvr>
    <a:masterClrMapping/>
  </p:clrMapOvr>
  <p:transition>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z="3600" smtClean="0">
                <a:solidFill>
                  <a:srgbClr val="67258C"/>
                </a:solidFill>
                <a:latin typeface="Flat Brush"/>
                <a:ea typeface="Flat Brush"/>
                <a:cs typeface="Flat Brush"/>
              </a:rPr>
              <a:t>In the 16</a:t>
            </a:r>
            <a:r>
              <a:rPr lang="en-US" sz="3600" baseline="30000" smtClean="0">
                <a:solidFill>
                  <a:srgbClr val="67258C"/>
                </a:solidFill>
                <a:latin typeface="Flat Brush"/>
                <a:ea typeface="Flat Brush"/>
                <a:cs typeface="Flat Brush"/>
              </a:rPr>
              <a:t>th</a:t>
            </a:r>
            <a:r>
              <a:rPr lang="en-US" sz="3600" smtClean="0">
                <a:solidFill>
                  <a:srgbClr val="67258C"/>
                </a:solidFill>
                <a:latin typeface="Flat Brush"/>
                <a:ea typeface="Flat Brush"/>
                <a:cs typeface="Flat Brush"/>
              </a:rPr>
              <a:t> century developed systematic metallurgy which is the process for extracting metal from ores </a:t>
            </a:r>
          </a:p>
        </p:txBody>
      </p:sp>
      <p:sp>
        <p:nvSpPr>
          <p:cNvPr id="46082"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46083" name="Title 3"/>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Georg Baur : (german)</a:t>
            </a:r>
            <a:br>
              <a:rPr lang="en-US" smtClean="0">
                <a:solidFill>
                  <a:srgbClr val="45185D"/>
                </a:solidFill>
              </a:rPr>
            </a:br>
            <a:endParaRPr lang="en-US" smtClean="0">
              <a:solidFill>
                <a:srgbClr val="45185D"/>
              </a:solidFill>
            </a:endParaRPr>
          </a:p>
        </p:txBody>
      </p:sp>
      <p:pic>
        <p:nvPicPr>
          <p:cNvPr id="46084" name="Picture 4"/>
          <p:cNvPicPr>
            <a:picLocks noChangeAspect="1"/>
          </p:cNvPicPr>
          <p:nvPr/>
        </p:nvPicPr>
        <p:blipFill>
          <a:blip r:embed="rId2"/>
          <a:srcRect/>
          <a:stretch>
            <a:fillRect/>
          </a:stretch>
        </p:blipFill>
        <p:spPr bwMode="auto">
          <a:xfrm>
            <a:off x="1782763" y="2867025"/>
            <a:ext cx="3246437" cy="39909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mtClean="0">
                <a:solidFill>
                  <a:srgbClr val="67258C"/>
                </a:solidFill>
              </a:rPr>
              <a:t>was a </a:t>
            </a:r>
            <a:r>
              <a:rPr lang="en-US" smtClean="0">
                <a:solidFill>
                  <a:srgbClr val="67258C"/>
                </a:solidFill>
                <a:hlinkClick r:id="rId2" tooltip="Swiss German"/>
              </a:rPr>
              <a:t>Swiss German</a:t>
            </a:r>
            <a:r>
              <a:rPr lang="en-US" baseline="30000" smtClean="0">
                <a:solidFill>
                  <a:srgbClr val="67258C"/>
                </a:solidFill>
                <a:hlinkClick r:id="rId3"/>
              </a:rPr>
              <a:t>[3]</a:t>
            </a:r>
            <a:r>
              <a:rPr lang="en-US" smtClean="0">
                <a:solidFill>
                  <a:srgbClr val="67258C"/>
                </a:solidFill>
              </a:rPr>
              <a:t> Renaissance </a:t>
            </a:r>
            <a:r>
              <a:rPr lang="en-US" smtClean="0">
                <a:solidFill>
                  <a:srgbClr val="67258C"/>
                </a:solidFill>
                <a:hlinkClick r:id="rId4" tooltip="Physician"/>
              </a:rPr>
              <a:t>physician</a:t>
            </a:r>
            <a:r>
              <a:rPr lang="en-US" smtClean="0">
                <a:solidFill>
                  <a:srgbClr val="67258C"/>
                </a:solidFill>
              </a:rPr>
              <a:t>, </a:t>
            </a:r>
            <a:r>
              <a:rPr lang="en-US" smtClean="0">
                <a:solidFill>
                  <a:srgbClr val="67258C"/>
                </a:solidFill>
                <a:hlinkClick r:id="rId5" tooltip="Botany"/>
              </a:rPr>
              <a:t>botanist</a:t>
            </a:r>
            <a:r>
              <a:rPr lang="en-US" smtClean="0">
                <a:solidFill>
                  <a:srgbClr val="67258C"/>
                </a:solidFill>
              </a:rPr>
              <a:t>, </a:t>
            </a:r>
            <a:r>
              <a:rPr lang="en-US" smtClean="0">
                <a:solidFill>
                  <a:srgbClr val="67258C"/>
                </a:solidFill>
                <a:hlinkClick r:id="rId6" tooltip="Alchemy"/>
              </a:rPr>
              <a:t>alchemist</a:t>
            </a:r>
            <a:r>
              <a:rPr lang="en-US" smtClean="0">
                <a:solidFill>
                  <a:srgbClr val="67258C"/>
                </a:solidFill>
              </a:rPr>
              <a:t>, </a:t>
            </a:r>
            <a:r>
              <a:rPr lang="en-US" smtClean="0">
                <a:solidFill>
                  <a:srgbClr val="67258C"/>
                </a:solidFill>
                <a:hlinkClick r:id="rId7" tooltip="Astrology"/>
              </a:rPr>
              <a:t>astrologer</a:t>
            </a:r>
            <a:r>
              <a:rPr lang="en-US" smtClean="0">
                <a:solidFill>
                  <a:srgbClr val="67258C"/>
                </a:solidFill>
              </a:rPr>
              <a:t>, and general </a:t>
            </a:r>
            <a:r>
              <a:rPr lang="en-US" smtClean="0">
                <a:solidFill>
                  <a:srgbClr val="67258C"/>
                </a:solidFill>
                <a:hlinkClick r:id="rId8" tooltip="Occult"/>
              </a:rPr>
              <a:t>occultist</a:t>
            </a:r>
            <a:endParaRPr lang="en-US" smtClean="0">
              <a:solidFill>
                <a:srgbClr val="67258C"/>
              </a:solidFill>
            </a:endParaRPr>
          </a:p>
          <a:p>
            <a:pPr>
              <a:buClr>
                <a:srgbClr val="45185D"/>
              </a:buClr>
              <a:buFont typeface="Arial" charset="0"/>
              <a:buChar char="•"/>
            </a:pPr>
            <a:endParaRPr lang="en-US" smtClean="0">
              <a:solidFill>
                <a:srgbClr val="67258C"/>
              </a:solidFill>
            </a:endParaRPr>
          </a:p>
          <a:p>
            <a:pPr>
              <a:buClr>
                <a:srgbClr val="45185D"/>
              </a:buClr>
              <a:buFont typeface="Arial" charset="0"/>
              <a:buChar char="•"/>
            </a:pPr>
            <a:r>
              <a:rPr lang="en-US" smtClean="0">
                <a:solidFill>
                  <a:srgbClr val="67258C"/>
                </a:solidFill>
              </a:rPr>
              <a:t>In the 16</a:t>
            </a:r>
            <a:r>
              <a:rPr lang="en-US" baseline="30000" smtClean="0">
                <a:solidFill>
                  <a:srgbClr val="67258C"/>
                </a:solidFill>
              </a:rPr>
              <a:t>th</a:t>
            </a:r>
            <a:r>
              <a:rPr lang="en-US" smtClean="0">
                <a:solidFill>
                  <a:srgbClr val="67258C"/>
                </a:solidFill>
              </a:rPr>
              <a:t> century he developed medicinal applications of minerals</a:t>
            </a:r>
          </a:p>
          <a:p>
            <a:pPr>
              <a:buClr>
                <a:srgbClr val="45185D"/>
              </a:buClr>
              <a:buFont typeface="Arial" charset="0"/>
              <a:buChar char="•"/>
            </a:pPr>
            <a:endParaRPr lang="en-US" smtClean="0">
              <a:solidFill>
                <a:srgbClr val="67258C"/>
              </a:solidFill>
            </a:endParaRPr>
          </a:p>
          <a:p>
            <a:pPr>
              <a:buClr>
                <a:srgbClr val="45185D"/>
              </a:buClr>
              <a:buFont typeface="Arial" charset="0"/>
              <a:buChar char="•"/>
            </a:pPr>
            <a:r>
              <a:rPr lang="en-US" smtClean="0">
                <a:solidFill>
                  <a:srgbClr val="67258C"/>
                </a:solidFill>
              </a:rPr>
              <a:t>He founded the discipline of toxicology.</a:t>
            </a:r>
          </a:p>
          <a:p>
            <a:pPr>
              <a:buClr>
                <a:srgbClr val="45185D"/>
              </a:buClr>
              <a:buFont typeface="Arial" charset="0"/>
              <a:buChar char="•"/>
            </a:pPr>
            <a:r>
              <a:rPr lang="en-US" smtClean="0">
                <a:solidFill>
                  <a:srgbClr val="67258C"/>
                </a:solidFill>
              </a:rPr>
              <a:t> He is also credited for giving </a:t>
            </a:r>
            <a:r>
              <a:rPr lang="en-US" smtClean="0">
                <a:solidFill>
                  <a:srgbClr val="67258C"/>
                </a:solidFill>
                <a:hlinkClick r:id="rId9" tooltip="Zinc"/>
              </a:rPr>
              <a:t>zinc</a:t>
            </a:r>
            <a:r>
              <a:rPr lang="en-US" smtClean="0">
                <a:solidFill>
                  <a:srgbClr val="67258C"/>
                </a:solidFill>
              </a:rPr>
              <a:t> its name, calling it </a:t>
            </a:r>
            <a:r>
              <a:rPr lang="en-US" i="1" smtClean="0">
                <a:solidFill>
                  <a:srgbClr val="67258C"/>
                </a:solidFill>
              </a:rPr>
              <a:t>zincum</a:t>
            </a:r>
            <a:endParaRPr lang="en-US" smtClean="0">
              <a:solidFill>
                <a:srgbClr val="67258C"/>
              </a:solidFill>
            </a:endParaRPr>
          </a:p>
        </p:txBody>
      </p:sp>
      <p:sp>
        <p:nvSpPr>
          <p:cNvPr id="47106"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47107" name="Title 3"/>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Paracelsus: (swiss)</a:t>
            </a:r>
          </a:p>
        </p:txBody>
      </p:sp>
      <p:pic>
        <p:nvPicPr>
          <p:cNvPr id="47108" name="Picture 4"/>
          <p:cNvPicPr>
            <a:picLocks noChangeAspect="1"/>
          </p:cNvPicPr>
          <p:nvPr/>
        </p:nvPicPr>
        <p:blipFill>
          <a:blip r:embed="rId10"/>
          <a:srcRect/>
          <a:stretch>
            <a:fillRect/>
          </a:stretch>
        </p:blipFill>
        <p:spPr bwMode="auto">
          <a:xfrm>
            <a:off x="6781800" y="4800600"/>
            <a:ext cx="2128838" cy="25654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mtClean="0">
                <a:solidFill>
                  <a:srgbClr val="67258C"/>
                </a:solidFill>
              </a:rPr>
              <a:t> Paracelsus gained a reputation for being arrogant, and soon garnered the anger of other physicians in Europe. Some even claim he was a habitual drinker..</a:t>
            </a:r>
          </a:p>
          <a:p>
            <a:pPr>
              <a:buClr>
                <a:srgbClr val="45185D"/>
              </a:buClr>
              <a:buFont typeface="Arial" charset="0"/>
              <a:buChar char="•"/>
            </a:pPr>
            <a:endParaRPr lang="en-US" smtClean="0">
              <a:solidFill>
                <a:srgbClr val="67258C"/>
              </a:solidFill>
            </a:endParaRPr>
          </a:p>
          <a:p>
            <a:pPr>
              <a:buClr>
                <a:srgbClr val="45185D"/>
              </a:buClr>
              <a:buFont typeface="Arial" charset="0"/>
              <a:buChar char="•"/>
            </a:pPr>
            <a:r>
              <a:rPr lang="en-US" smtClean="0">
                <a:solidFill>
                  <a:srgbClr val="67258C"/>
                </a:solidFill>
              </a:rPr>
              <a:t>He attacked conventional academic teachings and publicly burned medical textbooks, denouncing some of his predecessors as quacks and liars</a:t>
            </a:r>
          </a:p>
          <a:p>
            <a:pPr>
              <a:buClr>
                <a:srgbClr val="45185D"/>
              </a:buClr>
              <a:buFont typeface="Arial" charset="0"/>
              <a:buChar char="•"/>
            </a:pPr>
            <a:endParaRPr lang="en-US" baseline="30000" smtClean="0">
              <a:solidFill>
                <a:srgbClr val="67258C"/>
              </a:solidFill>
            </a:endParaRPr>
          </a:p>
          <a:p>
            <a:pPr>
              <a:buClr>
                <a:srgbClr val="45185D"/>
              </a:buClr>
              <a:buFont typeface="Arial" charset="0"/>
              <a:buChar char="•"/>
            </a:pPr>
            <a:r>
              <a:rPr lang="en-US" smtClean="0">
                <a:solidFill>
                  <a:srgbClr val="67258C"/>
                </a:solidFill>
              </a:rPr>
              <a:t>Paracelsus was one of the first medical professors to recognize that physicians required a solid academic knowledge in the natural sciences, especially </a:t>
            </a:r>
            <a:r>
              <a:rPr lang="en-US" smtClean="0">
                <a:solidFill>
                  <a:srgbClr val="67258C"/>
                </a:solidFill>
                <a:hlinkClick r:id="rId2" tooltip="Chemistry"/>
              </a:rPr>
              <a:t>chemistry</a:t>
            </a:r>
            <a:endParaRPr lang="en-US" baseline="30000" smtClean="0">
              <a:solidFill>
                <a:srgbClr val="67258C"/>
              </a:solidFill>
            </a:endParaRPr>
          </a:p>
          <a:p>
            <a:pPr>
              <a:buClr>
                <a:srgbClr val="45185D"/>
              </a:buClr>
              <a:buFont typeface="Arial" charset="0"/>
              <a:buChar char="•"/>
            </a:pPr>
            <a:endParaRPr lang="en-US" baseline="30000" smtClean="0">
              <a:solidFill>
                <a:srgbClr val="67258C"/>
              </a:solidFill>
            </a:endParaRPr>
          </a:p>
          <a:p>
            <a:pPr>
              <a:buClr>
                <a:srgbClr val="45185D"/>
              </a:buClr>
              <a:buFont typeface="Arial" charset="0"/>
              <a:buChar char="•"/>
            </a:pPr>
            <a:endParaRPr lang="en-US" smtClean="0">
              <a:solidFill>
                <a:srgbClr val="67258C"/>
              </a:solidFill>
            </a:endParaRPr>
          </a:p>
          <a:p>
            <a:pPr>
              <a:buClr>
                <a:srgbClr val="45185D"/>
              </a:buClr>
              <a:buFont typeface="Arial" charset="0"/>
              <a:buChar char="•"/>
            </a:pPr>
            <a:endParaRPr lang="en-US" smtClean="0">
              <a:solidFill>
                <a:srgbClr val="67258C"/>
              </a:solidFill>
            </a:endParaRPr>
          </a:p>
        </p:txBody>
      </p:sp>
      <p:sp>
        <p:nvSpPr>
          <p:cNvPr id="48130"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48131" name="Title 3"/>
          <p:cNvSpPr>
            <a:spLocks noGrp="1"/>
          </p:cNvSpPr>
          <p:nvPr>
            <p:ph type="title"/>
          </p:nvPr>
        </p:nvSpPr>
        <p:spPr>
          <a:xfrm>
            <a:off x="-76200" y="579438"/>
            <a:ext cx="8229600" cy="639762"/>
          </a:xfrm>
        </p:spPr>
        <p:txBody>
          <a:bodyPr/>
          <a:lstStyle/>
          <a:p>
            <a:pPr>
              <a:buClr>
                <a:srgbClr val="45185D"/>
              </a:buClr>
            </a:pPr>
            <a:endParaRPr lang="en-US" smtClean="0">
              <a:solidFill>
                <a:srgbClr val="45185D"/>
              </a:solidFill>
            </a:endParaRP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722438"/>
            <a:ext cx="8305800" cy="4525962"/>
          </a:xfrm>
        </p:spPr>
        <p:txBody>
          <a:bodyPr rtlCol="0">
            <a:normAutofit/>
          </a:bodyPr>
          <a:lstStyle/>
          <a:p>
            <a:pPr fontAlgn="auto">
              <a:spcAft>
                <a:spcPts val="0"/>
              </a:spcAft>
              <a:defRPr/>
            </a:pPr>
            <a:r>
              <a:rPr lang="en-US" dirty="0"/>
              <a:t>His aid to villages during the plague in the 16th century was for many an act of heroism</a:t>
            </a:r>
            <a:r>
              <a:rPr lang="en-US" dirty="0" smtClean="0"/>
              <a:t>,</a:t>
            </a:r>
          </a:p>
          <a:p>
            <a:pPr fontAlgn="auto">
              <a:spcAft>
                <a:spcPts val="0"/>
              </a:spcAft>
              <a:defRPr/>
            </a:pPr>
            <a:endParaRPr lang="en-US" dirty="0"/>
          </a:p>
          <a:p>
            <a:pPr marL="0" indent="0" eaLnBrk="0" hangingPunct="0">
              <a:lnSpc>
                <a:spcPct val="100000"/>
              </a:lnSpc>
              <a:spcBef>
                <a:spcPct val="0"/>
              </a:spcBef>
              <a:buClrTx/>
              <a:buSzTx/>
              <a:buFont typeface="Arial" pitchFamily="34" charset="0"/>
              <a:buNone/>
              <a:defRPr/>
            </a:pPr>
            <a:r>
              <a:rPr lang="en-US" altLang="en-US" dirty="0">
                <a:solidFill>
                  <a:schemeClr val="tx1"/>
                </a:solidFill>
                <a:latin typeface="Arial" panose="020B0604020202020204" pitchFamily="34" charset="0"/>
              </a:rPr>
              <a:t>He </a:t>
            </a:r>
            <a:r>
              <a:rPr lang="en-US" altLang="en-US" dirty="0" smtClean="0">
                <a:solidFill>
                  <a:schemeClr val="tx1"/>
                </a:solidFill>
                <a:latin typeface="Arial" panose="020B0604020202020204" pitchFamily="34" charset="0"/>
              </a:rPr>
              <a:t>summarized </a:t>
            </a:r>
            <a:r>
              <a:rPr lang="en-US" altLang="en-US" dirty="0">
                <a:solidFill>
                  <a:schemeClr val="tx1"/>
                </a:solidFill>
                <a:latin typeface="Arial" panose="020B0604020202020204" pitchFamily="34" charset="0"/>
              </a:rPr>
              <a:t>his own views</a:t>
            </a:r>
            <a:r>
              <a:rPr lang="en-US" altLang="en-US" dirty="0" smtClean="0">
                <a:solidFill>
                  <a:schemeClr val="tx1"/>
                </a:solidFill>
                <a:latin typeface="Arial" panose="020B0604020202020204" pitchFamily="34" charset="0"/>
              </a:rPr>
              <a:t>:</a:t>
            </a:r>
          </a:p>
          <a:p>
            <a:pPr marL="0" indent="0" eaLnBrk="0" hangingPunct="0">
              <a:lnSpc>
                <a:spcPct val="100000"/>
              </a:lnSpc>
              <a:spcBef>
                <a:spcPct val="0"/>
              </a:spcBef>
              <a:buClrTx/>
              <a:buSzTx/>
              <a:buFont typeface="Arial" pitchFamily="34" charset="0"/>
              <a:buNone/>
              <a:defRPr/>
            </a:pPr>
            <a:endParaRPr lang="en-US" altLang="en-US" dirty="0">
              <a:solidFill>
                <a:schemeClr val="tx1"/>
              </a:solidFill>
              <a:latin typeface="Arial" panose="020B0604020202020204" pitchFamily="34" charset="0"/>
            </a:endParaRPr>
          </a:p>
          <a:p>
            <a:pPr marL="0" indent="0" eaLnBrk="0" hangingPunct="0">
              <a:lnSpc>
                <a:spcPct val="100000"/>
              </a:lnSpc>
              <a:spcBef>
                <a:spcPct val="0"/>
              </a:spcBef>
              <a:buClrTx/>
              <a:buSzTx/>
              <a:buFont typeface="Arial" pitchFamily="34" charset="0"/>
              <a:buNone/>
              <a:defRPr/>
            </a:pPr>
            <a:r>
              <a:rPr lang="en-US" altLang="en-US" dirty="0" smtClean="0">
                <a:solidFill>
                  <a:schemeClr val="tx1"/>
                </a:solidFill>
                <a:latin typeface="Arial" panose="020B0604020202020204" pitchFamily="34" charset="0"/>
              </a:rPr>
              <a:t>“Many </a:t>
            </a:r>
            <a:r>
              <a:rPr lang="en-US" altLang="en-US" dirty="0">
                <a:solidFill>
                  <a:schemeClr val="tx1"/>
                </a:solidFill>
                <a:latin typeface="Arial" panose="020B0604020202020204" pitchFamily="34" charset="0"/>
              </a:rPr>
              <a:t>have said of Alchemy, that it is for the making of </a:t>
            </a:r>
            <a:r>
              <a:rPr lang="en-US" altLang="en-US" dirty="0">
                <a:solidFill>
                  <a:schemeClr val="tx1"/>
                </a:solidFill>
                <a:latin typeface="Arial" panose="020B0604020202020204" pitchFamily="34" charset="0"/>
                <a:hlinkClick r:id="rId2" tooltip="Gold"/>
              </a:rPr>
              <a:t>gold</a:t>
            </a:r>
            <a:r>
              <a:rPr lang="en-US" altLang="en-US" dirty="0">
                <a:solidFill>
                  <a:schemeClr val="tx1"/>
                </a:solidFill>
                <a:latin typeface="Arial" panose="020B0604020202020204" pitchFamily="34" charset="0"/>
              </a:rPr>
              <a:t> and </a:t>
            </a:r>
            <a:r>
              <a:rPr lang="en-US" altLang="en-US" dirty="0">
                <a:solidFill>
                  <a:schemeClr val="tx1"/>
                </a:solidFill>
                <a:latin typeface="Arial" panose="020B0604020202020204" pitchFamily="34" charset="0"/>
                <a:hlinkClick r:id="rId3" tooltip="Silver"/>
              </a:rPr>
              <a:t>silver</a:t>
            </a:r>
            <a:r>
              <a:rPr lang="en-US" altLang="en-US" dirty="0">
                <a:solidFill>
                  <a:schemeClr val="tx1"/>
                </a:solidFill>
                <a:latin typeface="Arial" panose="020B0604020202020204" pitchFamily="34" charset="0"/>
              </a:rPr>
              <a:t>. For me such is not the aim, but to consider only what virtue and power may lie in </a:t>
            </a:r>
            <a:r>
              <a:rPr lang="en-US" altLang="en-US" dirty="0" smtClean="0">
                <a:solidFill>
                  <a:schemeClr val="tx1"/>
                </a:solidFill>
                <a:latin typeface="Arial" panose="020B0604020202020204" pitchFamily="34" charset="0"/>
              </a:rPr>
              <a:t>medicines”</a:t>
            </a:r>
            <a:endParaRPr lang="en-US" altLang="en-US" sz="6000" dirty="0">
              <a:solidFill>
                <a:schemeClr val="tx1"/>
              </a:solidFill>
              <a:latin typeface="Arial" panose="020B0604020202020204" pitchFamily="34" charset="0"/>
            </a:endParaRPr>
          </a:p>
          <a:p>
            <a:pPr fontAlgn="auto">
              <a:spcAft>
                <a:spcPts val="0"/>
              </a:spcAft>
              <a:defRPr/>
            </a:pPr>
            <a:endParaRPr lang="en-US" dirty="0"/>
          </a:p>
        </p:txBody>
      </p:sp>
      <p:sp>
        <p:nvSpPr>
          <p:cNvPr id="49154"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49155" name="Title 3"/>
          <p:cNvSpPr>
            <a:spLocks noGrp="1"/>
          </p:cNvSpPr>
          <p:nvPr>
            <p:ph type="title"/>
          </p:nvPr>
        </p:nvSpPr>
        <p:spPr>
          <a:xfrm>
            <a:off x="-76200" y="579438"/>
            <a:ext cx="8229600" cy="639762"/>
          </a:xfrm>
        </p:spPr>
        <p:txBody>
          <a:bodyPr/>
          <a:lstStyle/>
          <a:p>
            <a:pPr>
              <a:buClr>
                <a:srgbClr val="45185D"/>
              </a:buClr>
            </a:pPr>
            <a:endParaRPr lang="en-US" smtClean="0">
              <a:solidFill>
                <a:srgbClr val="45185D"/>
              </a:solidFill>
            </a:endParaRPr>
          </a:p>
        </p:txBody>
      </p:sp>
      <p:sp>
        <p:nvSpPr>
          <p:cNvPr id="49156" name="Rectangle 1"/>
          <p:cNvSpPr>
            <a:spLocks noChangeArrowheads="1"/>
          </p:cNvSpPr>
          <p:nvPr/>
        </p:nvSpPr>
        <p:spPr bwMode="auto">
          <a:xfrm>
            <a:off x="0" y="44450"/>
            <a:ext cx="184150" cy="368300"/>
          </a:xfrm>
          <a:prstGeom prst="rect">
            <a:avLst/>
          </a:prstGeom>
          <a:noFill/>
          <a:ln w="9525">
            <a:noFill/>
            <a:miter lim="800000"/>
            <a:headEnd/>
            <a:tailEnd/>
          </a:ln>
        </p:spPr>
        <p:txBody>
          <a:bodyPr wrap="none" anchor="ctr">
            <a:spAutoFit/>
          </a:bodyPr>
          <a:lstStyle/>
          <a:p>
            <a:pPr eaLnBrk="0" hangingPunct="0"/>
            <a:endParaRPr lang="en-US" altLang="en-US"/>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z="2800" smtClean="0">
                <a:solidFill>
                  <a:srgbClr val="67258C"/>
                </a:solidFill>
              </a:rPr>
              <a:t>Made his contributions in quantitative chemistry while working on his gas laws ( Boyles law ) </a:t>
            </a:r>
          </a:p>
          <a:p>
            <a:pPr>
              <a:buClr>
                <a:srgbClr val="45185D"/>
              </a:buClr>
              <a:buFont typeface="Arial" charset="0"/>
              <a:buChar char="•"/>
            </a:pPr>
            <a:endParaRPr lang="en-US" sz="2800" smtClean="0">
              <a:solidFill>
                <a:srgbClr val="67258C"/>
              </a:solidFill>
            </a:endParaRPr>
          </a:p>
          <a:p>
            <a:pPr>
              <a:buClr>
                <a:srgbClr val="45185D"/>
              </a:buClr>
              <a:buFont typeface="Arial" charset="0"/>
              <a:buChar char="•"/>
            </a:pPr>
            <a:r>
              <a:rPr lang="en-US" sz="2800" smtClean="0">
                <a:solidFill>
                  <a:srgbClr val="67258C"/>
                </a:solidFill>
              </a:rPr>
              <a:t>Boyle was an </a:t>
            </a:r>
            <a:r>
              <a:rPr lang="en-US" sz="2800" smtClean="0">
                <a:solidFill>
                  <a:srgbClr val="67258C"/>
                </a:solidFill>
                <a:hlinkClick r:id="rId2" tooltip="Alchemy"/>
              </a:rPr>
              <a:t>alchemist</a:t>
            </a:r>
            <a:r>
              <a:rPr lang="en-US" sz="2800" smtClean="0">
                <a:solidFill>
                  <a:srgbClr val="67258C"/>
                </a:solidFill>
              </a:rPr>
              <a:t>; and believing the </a:t>
            </a:r>
            <a:r>
              <a:rPr lang="en-US" sz="2800" smtClean="0">
                <a:solidFill>
                  <a:srgbClr val="67258C"/>
                </a:solidFill>
                <a:hlinkClick r:id="rId3" tooltip="wikt:Transmutation"/>
              </a:rPr>
              <a:t>transmutation</a:t>
            </a:r>
            <a:r>
              <a:rPr lang="en-US" sz="2800" smtClean="0">
                <a:solidFill>
                  <a:srgbClr val="67258C"/>
                </a:solidFill>
              </a:rPr>
              <a:t> of metals to be a possibility, he carried out experiments in the hope of achieving it;</a:t>
            </a:r>
          </a:p>
          <a:p>
            <a:pPr>
              <a:buClr>
                <a:srgbClr val="45185D"/>
              </a:buClr>
              <a:buFont typeface="Arial" charset="0"/>
              <a:buChar char="•"/>
            </a:pPr>
            <a:endParaRPr lang="en-US" sz="2800" smtClean="0">
              <a:solidFill>
                <a:srgbClr val="67258C"/>
              </a:solidFill>
            </a:endParaRPr>
          </a:p>
          <a:p>
            <a:pPr>
              <a:buClr>
                <a:srgbClr val="45185D"/>
              </a:buClr>
              <a:buFont typeface="Arial" charset="0"/>
              <a:buChar char="•"/>
            </a:pPr>
            <a:endParaRPr lang="en-US" smtClean="0">
              <a:solidFill>
                <a:srgbClr val="67258C"/>
              </a:solidFill>
            </a:endParaRPr>
          </a:p>
        </p:txBody>
      </p:sp>
      <p:sp>
        <p:nvSpPr>
          <p:cNvPr id="50178"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50179" name="Title 3"/>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Robert Boyle (1627-1691)</a:t>
            </a:r>
          </a:p>
        </p:txBody>
      </p:sp>
      <p:pic>
        <p:nvPicPr>
          <p:cNvPr id="50180" name="Picture 4"/>
          <p:cNvPicPr>
            <a:picLocks noChangeAspect="1"/>
          </p:cNvPicPr>
          <p:nvPr/>
        </p:nvPicPr>
        <p:blipFill>
          <a:blip r:embed="rId4"/>
          <a:srcRect/>
          <a:stretch>
            <a:fillRect/>
          </a:stretch>
        </p:blipFill>
        <p:spPr bwMode="auto">
          <a:xfrm>
            <a:off x="6858000" y="4419600"/>
            <a:ext cx="2019300" cy="22669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z="3600" smtClean="0">
                <a:solidFill>
                  <a:srgbClr val="67258C"/>
                </a:solidFill>
                <a:latin typeface="Flat Brush"/>
                <a:ea typeface="Flat Brush"/>
                <a:cs typeface="Flat Brush"/>
              </a:rPr>
              <a:t>Discovered oxygen gas and called it </a:t>
            </a:r>
          </a:p>
          <a:p>
            <a:pPr>
              <a:buClr>
                <a:srgbClr val="45185D"/>
              </a:buClr>
              <a:buFont typeface="Arial" charset="0"/>
              <a:buChar char="•"/>
            </a:pPr>
            <a:r>
              <a:rPr lang="en-US" sz="3600" smtClean="0">
                <a:solidFill>
                  <a:srgbClr val="67258C"/>
                </a:solidFill>
                <a:latin typeface="Flat Brush"/>
                <a:ea typeface="Flat Brush"/>
                <a:cs typeface="Flat Brush"/>
              </a:rPr>
              <a:t>dephlogisticated air</a:t>
            </a:r>
          </a:p>
        </p:txBody>
      </p:sp>
      <p:sp>
        <p:nvSpPr>
          <p:cNvPr id="51202"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51203" name="Title 3"/>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Joseph Priestly: (1733-1804)</a:t>
            </a:r>
          </a:p>
        </p:txBody>
      </p:sp>
      <p:pic>
        <p:nvPicPr>
          <p:cNvPr id="51204" name="Picture 4"/>
          <p:cNvPicPr>
            <a:picLocks noChangeAspect="1"/>
          </p:cNvPicPr>
          <p:nvPr/>
        </p:nvPicPr>
        <p:blipFill>
          <a:blip r:embed="rId2"/>
          <a:srcRect/>
          <a:stretch>
            <a:fillRect/>
          </a:stretch>
        </p:blipFill>
        <p:spPr bwMode="auto">
          <a:xfrm>
            <a:off x="457200" y="2971800"/>
            <a:ext cx="2819400" cy="3730625"/>
          </a:xfrm>
          <a:prstGeom prst="rect">
            <a:avLst/>
          </a:prstGeom>
          <a:noFill/>
          <a:ln w="9525">
            <a:noFill/>
            <a:miter lim="800000"/>
            <a:headEnd/>
            <a:tailEnd/>
          </a:ln>
        </p:spPr>
      </p:pic>
      <p:pic>
        <p:nvPicPr>
          <p:cNvPr id="51205" name="Picture 2" descr="http://twistedphysics.typepad.com/.a/6a00d8341c9c1053ef0133f23943d0970b-pi">
            <a:hlinkClick r:id="rId3"/>
          </p:cNvPr>
          <p:cNvPicPr>
            <a:picLocks noChangeAspect="1" noChangeArrowheads="1"/>
          </p:cNvPicPr>
          <p:nvPr/>
        </p:nvPicPr>
        <p:blipFill>
          <a:blip r:embed="rId4"/>
          <a:srcRect/>
          <a:stretch>
            <a:fillRect/>
          </a:stretch>
        </p:blipFill>
        <p:spPr bwMode="auto">
          <a:xfrm>
            <a:off x="3429000" y="3473450"/>
            <a:ext cx="5715000" cy="32289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z="2800" smtClean="0">
                <a:solidFill>
                  <a:srgbClr val="67258C"/>
                </a:solidFill>
              </a:rPr>
              <a:t>Suggested that a substance called </a:t>
            </a:r>
            <a:r>
              <a:rPr lang="en-US" sz="2800" b="1" u="sng" smtClean="0">
                <a:solidFill>
                  <a:srgbClr val="67258C"/>
                </a:solidFill>
              </a:rPr>
              <a:t>phlogiston</a:t>
            </a:r>
            <a:r>
              <a:rPr lang="en-US" sz="2800" smtClean="0">
                <a:solidFill>
                  <a:srgbClr val="67258C"/>
                </a:solidFill>
              </a:rPr>
              <a:t> flowed out of burning material, and when the air became saturated with it, the material would stop burning</a:t>
            </a:r>
          </a:p>
        </p:txBody>
      </p:sp>
      <p:sp>
        <p:nvSpPr>
          <p:cNvPr id="52226"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52227" name="Title 3"/>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Georg Stahl: (1660-1734) </a:t>
            </a:r>
          </a:p>
        </p:txBody>
      </p:sp>
      <p:pic>
        <p:nvPicPr>
          <p:cNvPr id="52228" name="Picture 4"/>
          <p:cNvPicPr>
            <a:picLocks noChangeAspect="1"/>
          </p:cNvPicPr>
          <p:nvPr/>
        </p:nvPicPr>
        <p:blipFill>
          <a:blip r:embed="rId2"/>
          <a:srcRect/>
          <a:stretch>
            <a:fillRect/>
          </a:stretch>
        </p:blipFill>
        <p:spPr bwMode="auto">
          <a:xfrm>
            <a:off x="3048000" y="3452813"/>
            <a:ext cx="2765425" cy="33909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886200" y="1371600"/>
            <a:ext cx="4495800" cy="838200"/>
          </a:xfrm>
        </p:spPr>
        <p:txBody>
          <a:bodyPr rtlCol="0">
            <a:noAutofit/>
          </a:bodyPr>
          <a:lstStyle/>
          <a:p>
            <a:pPr fontAlgn="auto">
              <a:spcAft>
                <a:spcPts val="0"/>
              </a:spcAft>
              <a:buClr>
                <a:schemeClr val="accent6">
                  <a:lumMod val="50000"/>
                </a:schemeClr>
              </a:buClr>
              <a:defRPr/>
            </a:pPr>
            <a:r>
              <a:rPr lang="en-US" dirty="0" smtClean="0"/>
              <a:t>Fundamental Chemical laws</a:t>
            </a:r>
            <a:endParaRPr lang="en-US" dirty="0"/>
          </a:p>
        </p:txBody>
      </p:sp>
      <p:sp>
        <p:nvSpPr>
          <p:cNvPr id="6" name="Subtitle 5"/>
          <p:cNvSpPr>
            <a:spLocks noGrp="1"/>
          </p:cNvSpPr>
          <p:nvPr>
            <p:ph type="subTitle" idx="1"/>
          </p:nvPr>
        </p:nvSpPr>
        <p:spPr>
          <a:xfrm>
            <a:off x="1981200" y="2590800"/>
            <a:ext cx="7753350" cy="1752600"/>
          </a:xfrm>
        </p:spPr>
        <p:txBody>
          <a:bodyPr rtlCol="0"/>
          <a:lstStyle/>
          <a:p>
            <a:pPr fontAlgn="auto">
              <a:spcAft>
                <a:spcPts val="0"/>
              </a:spcAft>
              <a:buClr>
                <a:schemeClr val="accent6">
                  <a:lumMod val="50000"/>
                </a:schemeClr>
              </a:buClr>
              <a:buFont typeface="Arial" pitchFamily="34" charset="0"/>
              <a:buNone/>
              <a:defRPr/>
            </a:pPr>
            <a:endParaRPr lang="en-US"/>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z="2800" smtClean="0">
                <a:solidFill>
                  <a:srgbClr val="67258C"/>
                </a:solidFill>
              </a:rPr>
              <a:t>Developed by Antoine Lavosier ( French chemist) considered to be the "</a:t>
            </a:r>
            <a:r>
              <a:rPr lang="en-US" sz="2800" smtClean="0">
                <a:solidFill>
                  <a:srgbClr val="67258C"/>
                </a:solidFill>
                <a:hlinkClick r:id="rId2" tooltip="List of people considered father or mother of a scientific field"/>
              </a:rPr>
              <a:t>Father of Modern Chemistry</a:t>
            </a:r>
            <a:r>
              <a:rPr lang="en-US" sz="2800" smtClean="0">
                <a:solidFill>
                  <a:srgbClr val="67258C"/>
                </a:solidFill>
              </a:rPr>
              <a:t>.</a:t>
            </a:r>
          </a:p>
          <a:p>
            <a:pPr>
              <a:buClr>
                <a:srgbClr val="45185D"/>
              </a:buClr>
              <a:buFont typeface="Arial" charset="0"/>
              <a:buChar char="•"/>
            </a:pPr>
            <a:endParaRPr lang="en-US" sz="2800" smtClean="0">
              <a:solidFill>
                <a:srgbClr val="67258C"/>
              </a:solidFill>
            </a:endParaRPr>
          </a:p>
          <a:p>
            <a:pPr>
              <a:buClr>
                <a:srgbClr val="45185D"/>
              </a:buClr>
              <a:buFont typeface="Arial" charset="0"/>
              <a:buChar char="•"/>
            </a:pPr>
            <a:r>
              <a:rPr lang="en-US" sz="2800" smtClean="0">
                <a:solidFill>
                  <a:srgbClr val="67258C"/>
                </a:solidFill>
              </a:rPr>
              <a:t>States that matter is neither created nor destroyed by ordinary chemical means</a:t>
            </a:r>
          </a:p>
        </p:txBody>
      </p:sp>
      <p:sp>
        <p:nvSpPr>
          <p:cNvPr id="54274"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54275" name="Title 3"/>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1. Law of conservation of mass</a:t>
            </a:r>
          </a:p>
        </p:txBody>
      </p:sp>
      <p:pic>
        <p:nvPicPr>
          <p:cNvPr id="54276" name="Picture 4"/>
          <p:cNvPicPr>
            <a:picLocks noChangeAspect="1"/>
          </p:cNvPicPr>
          <p:nvPr/>
        </p:nvPicPr>
        <p:blipFill>
          <a:blip r:embed="rId3"/>
          <a:srcRect/>
          <a:stretch>
            <a:fillRect/>
          </a:stretch>
        </p:blipFill>
        <p:spPr bwMode="auto">
          <a:xfrm>
            <a:off x="2819400" y="3867150"/>
            <a:ext cx="3044825" cy="30019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mtClean="0">
                <a:solidFill>
                  <a:srgbClr val="67258C"/>
                </a:solidFill>
              </a:rPr>
              <a:t>Developed by Joseph Proust</a:t>
            </a:r>
          </a:p>
          <a:p>
            <a:pPr>
              <a:buClr>
                <a:srgbClr val="45185D"/>
              </a:buClr>
              <a:buFont typeface="Arial" charset="0"/>
              <a:buChar char="•"/>
            </a:pPr>
            <a:r>
              <a:rPr lang="en-US" smtClean="0">
                <a:solidFill>
                  <a:srgbClr val="67258C"/>
                </a:solidFill>
              </a:rPr>
              <a:t>Shows that a given compound always contains exactly the same proportions of elements by weight</a:t>
            </a:r>
          </a:p>
          <a:p>
            <a:pPr>
              <a:buClr>
                <a:srgbClr val="45185D"/>
              </a:buClr>
              <a:buFont typeface="Arial" charset="0"/>
              <a:buChar char="•"/>
            </a:pPr>
            <a:endParaRPr lang="en-US" smtClean="0">
              <a:solidFill>
                <a:srgbClr val="67258C"/>
              </a:solidFill>
            </a:endParaRPr>
          </a:p>
          <a:p>
            <a:pPr>
              <a:buClr>
                <a:srgbClr val="45185D"/>
              </a:buClr>
              <a:buFont typeface="Arial" charset="0"/>
              <a:buChar char="•"/>
            </a:pPr>
            <a:r>
              <a:rPr lang="en-US" smtClean="0">
                <a:solidFill>
                  <a:srgbClr val="67258C"/>
                </a:solidFill>
              </a:rPr>
              <a:t>example, </a:t>
            </a:r>
            <a:r>
              <a:rPr lang="en-US" smtClean="0">
                <a:solidFill>
                  <a:srgbClr val="67258C"/>
                </a:solidFill>
                <a:hlinkClick r:id="rId2" tooltip="Oxygen"/>
              </a:rPr>
              <a:t>oxygen</a:t>
            </a:r>
            <a:r>
              <a:rPr lang="en-US" smtClean="0">
                <a:solidFill>
                  <a:srgbClr val="67258C"/>
                </a:solidFill>
              </a:rPr>
              <a:t> makes up about </a:t>
            </a:r>
            <a:r>
              <a:rPr lang="en-US" baseline="30000" smtClean="0">
                <a:solidFill>
                  <a:srgbClr val="67258C"/>
                </a:solidFill>
              </a:rPr>
              <a:t>8</a:t>
            </a:r>
            <a:r>
              <a:rPr lang="en-US" smtClean="0">
                <a:solidFill>
                  <a:srgbClr val="67258C"/>
                </a:solidFill>
              </a:rPr>
              <a:t>/</a:t>
            </a:r>
            <a:r>
              <a:rPr lang="en-US" baseline="-25000" smtClean="0">
                <a:solidFill>
                  <a:srgbClr val="67258C"/>
                </a:solidFill>
              </a:rPr>
              <a:t>9</a:t>
            </a:r>
            <a:r>
              <a:rPr lang="en-US" smtClean="0">
                <a:solidFill>
                  <a:srgbClr val="67258C"/>
                </a:solidFill>
              </a:rPr>
              <a:t> of the mass of any sample of pure </a:t>
            </a:r>
            <a:r>
              <a:rPr lang="en-US" smtClean="0">
                <a:solidFill>
                  <a:srgbClr val="67258C"/>
                </a:solidFill>
                <a:hlinkClick r:id="rId3" tooltip="Water"/>
              </a:rPr>
              <a:t>water</a:t>
            </a:r>
            <a:r>
              <a:rPr lang="en-US" smtClean="0">
                <a:solidFill>
                  <a:srgbClr val="67258C"/>
                </a:solidFill>
              </a:rPr>
              <a:t>, while </a:t>
            </a:r>
            <a:r>
              <a:rPr lang="en-US" smtClean="0">
                <a:solidFill>
                  <a:srgbClr val="67258C"/>
                </a:solidFill>
                <a:hlinkClick r:id="rId4" tooltip="Hydrogen"/>
              </a:rPr>
              <a:t>hydrogen</a:t>
            </a:r>
            <a:r>
              <a:rPr lang="en-US" smtClean="0">
                <a:solidFill>
                  <a:srgbClr val="67258C"/>
                </a:solidFill>
              </a:rPr>
              <a:t> makes up the remaining </a:t>
            </a:r>
            <a:r>
              <a:rPr lang="en-US" baseline="30000" smtClean="0">
                <a:solidFill>
                  <a:srgbClr val="67258C"/>
                </a:solidFill>
              </a:rPr>
              <a:t>1</a:t>
            </a:r>
            <a:r>
              <a:rPr lang="en-US" smtClean="0">
                <a:solidFill>
                  <a:srgbClr val="67258C"/>
                </a:solidFill>
              </a:rPr>
              <a:t>/</a:t>
            </a:r>
            <a:r>
              <a:rPr lang="en-US" baseline="-25000" smtClean="0">
                <a:solidFill>
                  <a:srgbClr val="67258C"/>
                </a:solidFill>
              </a:rPr>
              <a:t>9</a:t>
            </a:r>
            <a:r>
              <a:rPr lang="en-US" smtClean="0">
                <a:solidFill>
                  <a:srgbClr val="67258C"/>
                </a:solidFill>
              </a:rPr>
              <a:t> of the mass</a:t>
            </a:r>
          </a:p>
          <a:p>
            <a:pPr>
              <a:buClr>
                <a:srgbClr val="45185D"/>
              </a:buClr>
              <a:buFont typeface="Arial" charset="0"/>
              <a:buChar char="•"/>
            </a:pPr>
            <a:endParaRPr lang="en-US" smtClean="0">
              <a:solidFill>
                <a:srgbClr val="67258C"/>
              </a:solidFill>
            </a:endParaRPr>
          </a:p>
          <a:p>
            <a:pPr>
              <a:buClr>
                <a:srgbClr val="45185D"/>
              </a:buClr>
              <a:buFont typeface="Arial" charset="0"/>
              <a:buChar char="•"/>
            </a:pPr>
            <a:r>
              <a:rPr lang="en-US" smtClean="0">
                <a:solidFill>
                  <a:srgbClr val="67258C"/>
                </a:solidFill>
              </a:rPr>
              <a:t>This law along with the law of multiple proportions is the backbone of stoicheometry </a:t>
            </a:r>
          </a:p>
        </p:txBody>
      </p:sp>
      <p:sp>
        <p:nvSpPr>
          <p:cNvPr id="55298"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55299" name="Title 3"/>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2.  Law of definite proportion</a:t>
            </a:r>
          </a:p>
        </p:txBody>
      </p:sp>
      <p:pic>
        <p:nvPicPr>
          <p:cNvPr id="55300" name="Picture 4"/>
          <p:cNvPicPr>
            <a:picLocks noChangeAspect="1"/>
          </p:cNvPicPr>
          <p:nvPr/>
        </p:nvPicPr>
        <p:blipFill>
          <a:blip r:embed="rId5"/>
          <a:srcRect/>
          <a:stretch>
            <a:fillRect/>
          </a:stretch>
        </p:blipFill>
        <p:spPr bwMode="auto">
          <a:xfrm>
            <a:off x="7442200" y="241300"/>
            <a:ext cx="1676400" cy="21669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solidFill>
            <a:srgbClr val="FCFEB9"/>
          </a:solidFill>
          <a:ln/>
          <a:effectLst>
            <a:outerShdw dist="107763" dir="2700000" algn="ctr" rotWithShape="0">
              <a:schemeClr val="bg2"/>
            </a:outerShdw>
          </a:effectLst>
        </p:spPr>
        <p:txBody>
          <a:bodyPr/>
          <a:lstStyle/>
          <a:p>
            <a:r>
              <a:rPr lang="en-US" sz="4000">
                <a:solidFill>
                  <a:schemeClr val="hlink"/>
                </a:solidFill>
                <a:effectLst>
                  <a:outerShdw blurRad="38100" dist="38100" dir="2700000" algn="tl">
                    <a:srgbClr val="000000"/>
                  </a:outerShdw>
                </a:effectLst>
                <a:latin typeface="Comic Sans MS" pitchFamily="66" charset="0"/>
              </a:rPr>
              <a:t>Electromagnetic Radiation</a:t>
            </a:r>
            <a:endParaRPr lang="en-US" sz="4000">
              <a:solidFill>
                <a:schemeClr val="hlink"/>
              </a:solidFill>
              <a:effectLst>
                <a:outerShdw blurRad="38100" dist="38100" dir="2700000" algn="tl">
                  <a:srgbClr val="000000"/>
                </a:outerShdw>
              </a:effectLst>
            </a:endParaRPr>
          </a:p>
        </p:txBody>
      </p:sp>
      <p:sp>
        <p:nvSpPr>
          <p:cNvPr id="161795" name="Rectangle 3"/>
          <p:cNvSpPr>
            <a:spLocks noGrp="1" noChangeArrowheads="1"/>
          </p:cNvSpPr>
          <p:nvPr>
            <p:ph type="body" sz="half" idx="1"/>
          </p:nvPr>
        </p:nvSpPr>
        <p:spPr>
          <a:xfrm>
            <a:off x="990600" y="1981200"/>
            <a:ext cx="6705600" cy="4114800"/>
          </a:xfrm>
          <a:noFill/>
          <a:ln/>
        </p:spPr>
        <p:txBody>
          <a:bodyPr/>
          <a:lstStyle/>
          <a:p>
            <a:r>
              <a:rPr lang="en-US">
                <a:effectLst>
                  <a:outerShdw blurRad="38100" dist="38100" dir="2700000" algn="tl">
                    <a:srgbClr val="FFFFFF"/>
                  </a:outerShdw>
                </a:effectLst>
              </a:rPr>
              <a:t>Most subatomic particles behave as PARTICLES and obey the physics of waves.</a:t>
            </a:r>
            <a:endParaRPr lang="en-US">
              <a:solidFill>
                <a:srgbClr val="FFFFFF"/>
              </a:solidFill>
              <a:effectLst>
                <a:outerShdw blurRad="38100" dist="38100" dir="2700000" algn="tl">
                  <a:srgbClr val="000000"/>
                </a:outerShdw>
              </a:effectLst>
            </a:endParaRPr>
          </a:p>
        </p:txBody>
      </p:sp>
      <p:pic>
        <p:nvPicPr>
          <p:cNvPr id="161796" name="07T04AN1.avi">
            <a:hlinkClick r:id="" action="ppaction://media"/>
          </p:cNvPr>
          <p:cNvPicPr>
            <a:picLocks noGrp="1" noRot="1" noChangeAspect="1" noChangeArrowheads="1"/>
          </p:cNvPicPr>
          <p:nvPr>
            <p:ph sz="half" idx="2"/>
            <a:videoFile r:link="rId1"/>
          </p:nvPr>
        </p:nvPicPr>
        <p:blipFill>
          <a:blip r:embed="rId4"/>
          <a:srcRect/>
          <a:stretch>
            <a:fillRect/>
          </a:stretch>
        </p:blipFill>
        <p:spPr>
          <a:xfrm>
            <a:off x="2133600" y="3352800"/>
            <a:ext cx="4457700" cy="2444750"/>
          </a:xfrm>
          <a:ln/>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6179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1796"/>
                                        </p:tgtEl>
                                      </p:cBhvr>
                                    </p:cmd>
                                  </p:childTnLst>
                                </p:cTn>
                              </p:par>
                            </p:childTnLst>
                          </p:cTn>
                        </p:par>
                      </p:childTnLst>
                    </p:cTn>
                  </p:par>
                </p:childTnLst>
              </p:cTn>
              <p:nextCondLst>
                <p:cond evt="onClick" delay="0">
                  <p:tgtEl>
                    <p:spTgt spid="161796"/>
                  </p:tgtEl>
                </p:cond>
              </p:nextCondLst>
            </p:seq>
            <p:video>
              <p:cMediaNode>
                <p:cTn id="7" fill="hold" display="0">
                  <p:stCondLst>
                    <p:cond delay="indefinite"/>
                  </p:stCondLst>
                  <p:endCondLst>
                    <p:cond evt="onNext" delay="0">
                      <p:tgtEl>
                        <p:sldTgt/>
                      </p:tgtEl>
                    </p:cond>
                    <p:cond evt="onPrev" delay="0">
                      <p:tgtEl>
                        <p:sldTgt/>
                      </p:tgtEl>
                    </p:cond>
                  </p:endCondLst>
                </p:cTn>
                <p:tgtEl>
                  <p:spTgt spid="16179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mtClean="0">
                <a:solidFill>
                  <a:srgbClr val="67258C"/>
                </a:solidFill>
              </a:rPr>
              <a:t>Developed by John Dalton</a:t>
            </a:r>
          </a:p>
          <a:p>
            <a:pPr>
              <a:buClr>
                <a:srgbClr val="45185D"/>
              </a:buClr>
              <a:buFont typeface="Arial" charset="0"/>
              <a:buChar char="•"/>
            </a:pPr>
            <a:endParaRPr lang="en-US" smtClean="0">
              <a:solidFill>
                <a:srgbClr val="67258C"/>
              </a:solidFill>
            </a:endParaRPr>
          </a:p>
          <a:p>
            <a:pPr>
              <a:buClr>
                <a:srgbClr val="45185D"/>
              </a:buClr>
              <a:buFont typeface="Arial" charset="0"/>
              <a:buChar char="•"/>
            </a:pPr>
            <a:r>
              <a:rPr lang="en-US" smtClean="0">
                <a:solidFill>
                  <a:srgbClr val="67258C"/>
                </a:solidFill>
              </a:rPr>
              <a:t>States that if 2 or more different compounds are composed of the same 2 elements, the masses of the 2</a:t>
            </a:r>
            <a:r>
              <a:rPr lang="en-US" baseline="30000" smtClean="0">
                <a:solidFill>
                  <a:srgbClr val="67258C"/>
                </a:solidFill>
              </a:rPr>
              <a:t>nd</a:t>
            </a:r>
            <a:r>
              <a:rPr lang="en-US" smtClean="0">
                <a:solidFill>
                  <a:srgbClr val="67258C"/>
                </a:solidFill>
              </a:rPr>
              <a:t> element combined with a certain mass of the 1</a:t>
            </a:r>
            <a:r>
              <a:rPr lang="en-US" baseline="30000" smtClean="0">
                <a:solidFill>
                  <a:srgbClr val="67258C"/>
                </a:solidFill>
              </a:rPr>
              <a:t>st</a:t>
            </a:r>
            <a:r>
              <a:rPr lang="en-US" smtClean="0">
                <a:solidFill>
                  <a:srgbClr val="67258C"/>
                </a:solidFill>
              </a:rPr>
              <a:t> element can e expressed as a ratio of small whole numbers</a:t>
            </a:r>
          </a:p>
          <a:p>
            <a:pPr>
              <a:buClr>
                <a:srgbClr val="45185D"/>
              </a:buClr>
              <a:buFont typeface="Arial" charset="0"/>
              <a:buChar char="•"/>
            </a:pPr>
            <a:endParaRPr lang="en-US" smtClean="0">
              <a:solidFill>
                <a:srgbClr val="67258C"/>
              </a:solidFill>
            </a:endParaRPr>
          </a:p>
          <a:p>
            <a:pPr>
              <a:buClr>
                <a:srgbClr val="45185D"/>
              </a:buClr>
              <a:buFont typeface="Arial" charset="0"/>
              <a:buChar char="•"/>
            </a:pPr>
            <a:r>
              <a:rPr lang="en-US" smtClean="0">
                <a:solidFill>
                  <a:srgbClr val="67258C"/>
                </a:solidFill>
              </a:rPr>
              <a:t>Example H</a:t>
            </a:r>
            <a:r>
              <a:rPr lang="en-US" baseline="-25000" smtClean="0">
                <a:solidFill>
                  <a:srgbClr val="67258C"/>
                </a:solidFill>
              </a:rPr>
              <a:t>2</a:t>
            </a:r>
            <a:r>
              <a:rPr lang="en-US" smtClean="0">
                <a:solidFill>
                  <a:srgbClr val="67258C"/>
                </a:solidFill>
              </a:rPr>
              <a:t>0 and H</a:t>
            </a:r>
            <a:r>
              <a:rPr lang="en-US" baseline="-25000" smtClean="0">
                <a:solidFill>
                  <a:srgbClr val="67258C"/>
                </a:solidFill>
              </a:rPr>
              <a:t>2</a:t>
            </a:r>
            <a:r>
              <a:rPr lang="en-US" smtClean="0">
                <a:solidFill>
                  <a:srgbClr val="67258C"/>
                </a:solidFill>
              </a:rPr>
              <a:t>O</a:t>
            </a:r>
            <a:r>
              <a:rPr lang="en-US" baseline="-25000" smtClean="0">
                <a:solidFill>
                  <a:srgbClr val="67258C"/>
                </a:solidFill>
              </a:rPr>
              <a:t>2</a:t>
            </a:r>
          </a:p>
        </p:txBody>
      </p:sp>
      <p:sp>
        <p:nvSpPr>
          <p:cNvPr id="56322"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56323" name="Title 3"/>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3.  Law of multiple proportions</a:t>
            </a: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buClr>
                <a:schemeClr val="accent6">
                  <a:lumMod val="50000"/>
                </a:schemeClr>
              </a:buClr>
              <a:buFont typeface="Arial" pitchFamily="34" charset="0"/>
              <a:buChar char="•"/>
              <a:defRPr/>
            </a:pPr>
            <a:endParaRPr lang="en-US">
              <a:solidFill>
                <a:schemeClr val="accent6">
                  <a:lumMod val="50000"/>
                </a:schemeClr>
              </a:solidFill>
            </a:endParaRPr>
          </a:p>
        </p:txBody>
      </p:sp>
      <p:sp>
        <p:nvSpPr>
          <p:cNvPr id="57346" name="Text Placeholder 2"/>
          <p:cNvSpPr>
            <a:spLocks noGrp="1"/>
          </p:cNvSpPr>
          <p:nvPr>
            <p:ph type="body" idx="1"/>
          </p:nvPr>
        </p:nvSpPr>
        <p:spPr>
          <a:xfrm>
            <a:off x="685800" y="1371600"/>
            <a:ext cx="7772400" cy="1500188"/>
          </a:xfrm>
        </p:spPr>
        <p:txBody>
          <a:bodyPr/>
          <a:lstStyle/>
          <a:p>
            <a:r>
              <a:rPr lang="en-US" sz="6000" b="1" smtClean="0">
                <a:solidFill>
                  <a:schemeClr val="tx1"/>
                </a:solidFill>
              </a:rPr>
              <a:t>Dalton’s Atomic Theory of Atoms</a:t>
            </a:r>
          </a:p>
        </p:txBody>
      </p:sp>
      <p:pic>
        <p:nvPicPr>
          <p:cNvPr id="57347" name="Picture 3"/>
          <p:cNvPicPr>
            <a:picLocks noChangeAspect="1"/>
          </p:cNvPicPr>
          <p:nvPr/>
        </p:nvPicPr>
        <p:blipFill>
          <a:blip r:embed="rId2"/>
          <a:srcRect/>
          <a:stretch>
            <a:fillRect/>
          </a:stretch>
        </p:blipFill>
        <p:spPr bwMode="auto">
          <a:xfrm>
            <a:off x="-11113" y="-160338"/>
            <a:ext cx="9059863" cy="71707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r>
              <a:rPr lang="en-US" altLang="en-US" smtClean="0"/>
              <a:t>Dalton’s Model</a:t>
            </a:r>
          </a:p>
        </p:txBody>
      </p:sp>
      <p:sp>
        <p:nvSpPr>
          <p:cNvPr id="15363" name="Rectangle 3"/>
          <p:cNvSpPr>
            <a:spLocks noGrp="1" noChangeArrowheads="1"/>
          </p:cNvSpPr>
          <p:nvPr>
            <p:ph type="body" sz="half" idx="1"/>
          </p:nvPr>
        </p:nvSpPr>
        <p:spPr>
          <a:xfrm>
            <a:off x="457200" y="1600200"/>
            <a:ext cx="4033838" cy="4530725"/>
          </a:xfrm>
        </p:spPr>
        <p:txBody>
          <a:bodyPr rtlCol="0">
            <a:normAutofit lnSpcReduction="10000"/>
          </a:bodyPr>
          <a:lstStyle/>
          <a:p>
            <a:pPr fontAlgn="auto">
              <a:spcAft>
                <a:spcPts val="0"/>
              </a:spcAft>
              <a:buClr>
                <a:schemeClr val="accent6">
                  <a:lumMod val="50000"/>
                </a:schemeClr>
              </a:buClr>
              <a:buFont typeface="Arial" pitchFamily="34" charset="0"/>
              <a:buChar char="•"/>
              <a:defRPr/>
            </a:pPr>
            <a:r>
              <a:rPr lang="en-US" altLang="en-US">
                <a:solidFill>
                  <a:schemeClr val="accent6">
                    <a:lumMod val="75000"/>
                  </a:schemeClr>
                </a:solidFill>
              </a:rPr>
              <a:t>In the early 1800s, the English Chemist John </a:t>
            </a:r>
            <a:r>
              <a:rPr lang="en-US" altLang="en-US" u="sng">
                <a:solidFill>
                  <a:schemeClr val="accent6">
                    <a:lumMod val="75000"/>
                  </a:schemeClr>
                </a:solidFill>
              </a:rPr>
              <a:t>Dalton </a:t>
            </a:r>
            <a:r>
              <a:rPr lang="en-US" altLang="en-US">
                <a:solidFill>
                  <a:schemeClr val="accent6">
                    <a:lumMod val="75000"/>
                  </a:schemeClr>
                </a:solidFill>
              </a:rPr>
              <a:t>performed a number of experiments that eventually led to the acceptance of the idea of atoms.</a:t>
            </a:r>
          </a:p>
        </p:txBody>
      </p:sp>
      <p:pic>
        <p:nvPicPr>
          <p:cNvPr id="58371" name="Picture 4" descr="dalton1"/>
          <p:cNvPicPr>
            <a:picLocks noGrp="1" noChangeAspect="1" noChangeArrowheads="1"/>
          </p:cNvPicPr>
          <p:nvPr>
            <p:ph sz="half" idx="2"/>
          </p:nvPr>
        </p:nvPicPr>
        <p:blipFill>
          <a:blip r:embed="rId2"/>
          <a:srcRect/>
          <a:stretch>
            <a:fillRect/>
          </a:stretch>
        </p:blipFill>
        <p:spPr>
          <a:xfrm>
            <a:off x="4641850" y="1676400"/>
            <a:ext cx="3741738" cy="4038600"/>
          </a:xfrm>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263525" y="473075"/>
            <a:ext cx="8229600" cy="1139825"/>
          </a:xfrm>
        </p:spPr>
        <p:txBody>
          <a:bodyPr/>
          <a:lstStyle/>
          <a:p>
            <a:r>
              <a:rPr lang="en-US" altLang="en-US" smtClean="0"/>
              <a:t>Dalton’s Theory</a:t>
            </a:r>
          </a:p>
        </p:txBody>
      </p:sp>
      <p:sp>
        <p:nvSpPr>
          <p:cNvPr id="59394" name="Rectangle 3"/>
          <p:cNvSpPr>
            <a:spLocks noGrp="1" noChangeArrowheads="1"/>
          </p:cNvSpPr>
          <p:nvPr>
            <p:ph type="body" sz="half" idx="2"/>
          </p:nvPr>
        </p:nvSpPr>
        <p:spPr>
          <a:xfrm>
            <a:off x="4572000" y="833438"/>
            <a:ext cx="4267200" cy="4800600"/>
          </a:xfrm>
        </p:spPr>
        <p:txBody>
          <a:bodyPr/>
          <a:lstStyle/>
          <a:p>
            <a:pPr marL="457200" indent="-457200">
              <a:buFont typeface="Century Gothic" pitchFamily="34" charset="0"/>
              <a:buAutoNum type="arabicPeriod"/>
            </a:pPr>
            <a:r>
              <a:rPr lang="en-US" altLang="en-US" sz="2400" smtClean="0"/>
              <a:t>He deduced that all </a:t>
            </a:r>
            <a:r>
              <a:rPr lang="en-US" altLang="en-US" sz="2400" u="sng" smtClean="0"/>
              <a:t>elements</a:t>
            </a:r>
            <a:r>
              <a:rPr lang="en-US" altLang="en-US" sz="2400" smtClean="0"/>
              <a:t> are composed of atoms. Atoms are indivisible and indestructible particles.</a:t>
            </a:r>
          </a:p>
          <a:p>
            <a:pPr marL="457200" indent="-457200">
              <a:buFont typeface="Century Gothic" pitchFamily="34" charset="0"/>
              <a:buAutoNum type="arabicPeriod"/>
            </a:pPr>
            <a:r>
              <a:rPr lang="en-US" altLang="en-US" sz="2400" smtClean="0"/>
              <a:t>Atoms of the </a:t>
            </a:r>
            <a:r>
              <a:rPr lang="en-US" altLang="en-US" sz="2400" u="sng" smtClean="0"/>
              <a:t>same</a:t>
            </a:r>
            <a:r>
              <a:rPr lang="en-US" altLang="en-US" sz="2400" smtClean="0"/>
              <a:t> element are exactly alike.</a:t>
            </a:r>
          </a:p>
          <a:p>
            <a:pPr marL="457200" indent="-457200">
              <a:buFont typeface="Century Gothic" pitchFamily="34" charset="0"/>
              <a:buAutoNum type="arabicPeriod"/>
            </a:pPr>
            <a:r>
              <a:rPr lang="en-US" altLang="en-US" sz="2400" smtClean="0"/>
              <a:t>Atoms of </a:t>
            </a:r>
            <a:r>
              <a:rPr lang="en-US" altLang="en-US" sz="2400" u="sng" smtClean="0"/>
              <a:t>different</a:t>
            </a:r>
            <a:r>
              <a:rPr lang="en-US" altLang="en-US" sz="2400" smtClean="0"/>
              <a:t> elements are </a:t>
            </a:r>
            <a:r>
              <a:rPr lang="en-US" altLang="en-US" sz="2400" u="sng" smtClean="0"/>
              <a:t>different</a:t>
            </a:r>
            <a:r>
              <a:rPr lang="en-US" altLang="en-US" sz="2400" smtClean="0"/>
              <a:t>.</a:t>
            </a:r>
          </a:p>
          <a:p>
            <a:pPr marL="457200" indent="-457200">
              <a:buFont typeface="Century Gothic" pitchFamily="34" charset="0"/>
              <a:buAutoNum type="arabicPeriod"/>
            </a:pPr>
            <a:r>
              <a:rPr lang="en-US" altLang="en-US" sz="2400" u="sng" smtClean="0"/>
              <a:t>Compounds</a:t>
            </a:r>
            <a:r>
              <a:rPr lang="en-US" altLang="en-US" sz="2400" smtClean="0"/>
              <a:t> are formed by the joining of atoms of two or more elements.</a:t>
            </a:r>
          </a:p>
        </p:txBody>
      </p:sp>
      <p:pic>
        <p:nvPicPr>
          <p:cNvPr id="59395" name="Picture 4" descr="greek model"/>
          <p:cNvPicPr>
            <a:picLocks noGrp="1" noChangeAspect="1" noChangeArrowheads="1"/>
          </p:cNvPicPr>
          <p:nvPr>
            <p:ph sz="half" idx="1"/>
          </p:nvPr>
        </p:nvPicPr>
        <p:blipFill>
          <a:blip r:embed="rId2"/>
          <a:srcRect/>
          <a:stretch>
            <a:fillRect/>
          </a:stretch>
        </p:blipFill>
        <p:spPr>
          <a:xfrm>
            <a:off x="228600" y="1676400"/>
            <a:ext cx="4086225" cy="3114675"/>
          </a:xfrm>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r>
              <a:rPr lang="en-US" altLang="en-US" u="sng" smtClean="0"/>
              <a:t>.</a:t>
            </a:r>
          </a:p>
        </p:txBody>
      </p:sp>
      <p:sp>
        <p:nvSpPr>
          <p:cNvPr id="60418" name="Rectangle 3"/>
          <p:cNvSpPr>
            <a:spLocks noGrp="1" noChangeArrowheads="1"/>
          </p:cNvSpPr>
          <p:nvPr>
            <p:ph type="body" sz="half" idx="1"/>
          </p:nvPr>
        </p:nvSpPr>
        <p:spPr>
          <a:xfrm>
            <a:off x="457200" y="1600200"/>
            <a:ext cx="4033838" cy="4530725"/>
          </a:xfrm>
        </p:spPr>
        <p:txBody>
          <a:bodyPr/>
          <a:lstStyle/>
          <a:p>
            <a:r>
              <a:rPr lang="en-US" altLang="en-US" sz="4400" i="1" smtClean="0"/>
              <a:t>This theory became one of the </a:t>
            </a:r>
            <a:r>
              <a:rPr lang="en-US" altLang="en-US" sz="4400" i="1" u="sng" smtClean="0"/>
              <a:t>foundations of modern chemistry.</a:t>
            </a:r>
          </a:p>
        </p:txBody>
      </p:sp>
      <p:pic>
        <p:nvPicPr>
          <p:cNvPr id="60419" name="Picture 4" descr="j0205403"/>
          <p:cNvPicPr>
            <a:picLocks noGrp="1" noChangeAspect="1" noChangeArrowheads="1" noCrop="1"/>
          </p:cNvPicPr>
          <p:nvPr>
            <p:ph sz="quarter" idx="3"/>
          </p:nvPr>
        </p:nvPicPr>
        <p:blipFill>
          <a:blip r:embed="rId2"/>
          <a:srcRect/>
          <a:stretch>
            <a:fillRect/>
          </a:stretch>
        </p:blipFill>
        <p:spPr>
          <a:xfrm>
            <a:off x="4572000" y="2209800"/>
            <a:ext cx="4033838" cy="3295650"/>
          </a:xfrm>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noAutofit/>
          </a:bodyPr>
          <a:lstStyle/>
          <a:p>
            <a:pPr fontAlgn="auto">
              <a:spcAft>
                <a:spcPts val="0"/>
              </a:spcAft>
              <a:buClr>
                <a:schemeClr val="accent6">
                  <a:lumMod val="50000"/>
                </a:schemeClr>
              </a:buClr>
              <a:buFont typeface="Arial" pitchFamily="34" charset="0"/>
              <a:buChar char="•"/>
              <a:defRPr/>
            </a:pPr>
            <a:r>
              <a:rPr lang="en-US" dirty="0" smtClean="0">
                <a:solidFill>
                  <a:schemeClr val="accent6">
                    <a:lumMod val="50000"/>
                  </a:schemeClr>
                </a:solidFill>
              </a:rPr>
              <a:t>Discovery of the Atomic Nucleus</a:t>
            </a:r>
            <a:endParaRPr lang="en-US" dirty="0">
              <a:solidFill>
                <a:schemeClr val="accent6">
                  <a:lumMod val="50000"/>
                </a:schemeClr>
              </a:solidFill>
            </a:endParaRPr>
          </a:p>
        </p:txBody>
      </p:sp>
      <p:sp>
        <p:nvSpPr>
          <p:cNvPr id="61442" name="Text Placeholder 6"/>
          <p:cNvSpPr>
            <a:spLocks noGrp="1"/>
          </p:cNvSpPr>
          <p:nvPr>
            <p:ph type="body" idx="1"/>
          </p:nvPr>
        </p:nvSpPr>
        <p:spPr>
          <a:xfrm>
            <a:off x="685800" y="1371600"/>
            <a:ext cx="7772400" cy="1500188"/>
          </a:xfrm>
        </p:spPr>
        <p:txBody>
          <a:bodyPr/>
          <a:lstStyle/>
          <a:p>
            <a:endParaRPr lang="en-US" smtClean="0"/>
          </a:p>
        </p:txBody>
      </p:sp>
      <p:pic>
        <p:nvPicPr>
          <p:cNvPr id="61443" name="Picture 7"/>
          <p:cNvPicPr>
            <a:picLocks noChangeAspect="1"/>
          </p:cNvPicPr>
          <p:nvPr/>
        </p:nvPicPr>
        <p:blipFill>
          <a:blip r:embed="rId2"/>
          <a:srcRect/>
          <a:stretch>
            <a:fillRect/>
          </a:stretch>
        </p:blipFill>
        <p:spPr bwMode="auto">
          <a:xfrm>
            <a:off x="4191000" y="3552825"/>
            <a:ext cx="3676650" cy="36766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altLang="en-US" smtClean="0"/>
              <a:t>Thomson’s Plum Pudding Model</a:t>
            </a:r>
          </a:p>
        </p:txBody>
      </p:sp>
      <p:pic>
        <p:nvPicPr>
          <p:cNvPr id="62466" name="Picture 3" descr="jjthom"/>
          <p:cNvPicPr>
            <a:picLocks noGrp="1" noChangeAspect="1" noChangeArrowheads="1"/>
          </p:cNvPicPr>
          <p:nvPr>
            <p:ph type="clipArt" sz="half" idx="1"/>
          </p:nvPr>
        </p:nvPicPr>
        <p:blipFill>
          <a:blip r:embed="rId2"/>
          <a:srcRect/>
          <a:stretch>
            <a:fillRect/>
          </a:stretch>
        </p:blipFill>
        <p:spPr>
          <a:xfrm>
            <a:off x="1182688" y="1752600"/>
            <a:ext cx="2886075" cy="3355975"/>
          </a:xfrm>
        </p:spPr>
      </p:pic>
      <p:sp>
        <p:nvSpPr>
          <p:cNvPr id="62467" name="Rectangle 4"/>
          <p:cNvSpPr>
            <a:spLocks noGrp="1" noChangeArrowheads="1"/>
          </p:cNvSpPr>
          <p:nvPr>
            <p:ph type="body" sz="half" idx="2"/>
          </p:nvPr>
        </p:nvSpPr>
        <p:spPr>
          <a:xfrm>
            <a:off x="4652963" y="1600200"/>
            <a:ext cx="4033837" cy="4530725"/>
          </a:xfrm>
        </p:spPr>
        <p:txBody>
          <a:bodyPr/>
          <a:lstStyle/>
          <a:p>
            <a:r>
              <a:rPr lang="en-US" altLang="en-US" sz="3600" smtClean="0"/>
              <a:t>In </a:t>
            </a:r>
            <a:r>
              <a:rPr lang="en-US" altLang="en-US" sz="3600" u="sng" smtClean="0"/>
              <a:t>1897</a:t>
            </a:r>
            <a:r>
              <a:rPr lang="en-US" altLang="en-US" sz="3600" smtClean="0"/>
              <a:t>, the English scientist J.J. Thomson provided the first hint that an atom is made of even </a:t>
            </a:r>
            <a:r>
              <a:rPr lang="en-US" altLang="en-US" sz="3600" u="sng" smtClean="0"/>
              <a:t>smaller</a:t>
            </a:r>
            <a:r>
              <a:rPr lang="en-US" altLang="en-US" sz="3600" smtClean="0"/>
              <a:t> particles.</a:t>
            </a: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en-US" altLang="en-US" smtClean="0"/>
              <a:t>Thomson Model</a:t>
            </a:r>
          </a:p>
        </p:txBody>
      </p:sp>
      <p:sp>
        <p:nvSpPr>
          <p:cNvPr id="19459" name="Rectangle 3"/>
          <p:cNvSpPr>
            <a:spLocks noGrp="1" noChangeArrowheads="1"/>
          </p:cNvSpPr>
          <p:nvPr>
            <p:ph type="body" sz="half" idx="1"/>
          </p:nvPr>
        </p:nvSpPr>
        <p:spPr>
          <a:xfrm>
            <a:off x="457200" y="1600200"/>
            <a:ext cx="4033838" cy="4530725"/>
          </a:xfrm>
        </p:spPr>
        <p:txBody>
          <a:bodyPr rtlCol="0">
            <a:normAutofit fontScale="92500" lnSpcReduction="10000"/>
          </a:bodyPr>
          <a:lstStyle/>
          <a:p>
            <a:pPr fontAlgn="auto">
              <a:lnSpc>
                <a:spcPct val="80000"/>
              </a:lnSpc>
              <a:spcAft>
                <a:spcPts val="0"/>
              </a:spcAft>
              <a:buClr>
                <a:schemeClr val="accent6">
                  <a:lumMod val="50000"/>
                </a:schemeClr>
              </a:buClr>
              <a:buFont typeface="Arial" pitchFamily="34" charset="0"/>
              <a:buChar char="•"/>
              <a:defRPr/>
            </a:pPr>
            <a:r>
              <a:rPr lang="en-US" altLang="en-US">
                <a:solidFill>
                  <a:schemeClr val="accent6">
                    <a:lumMod val="75000"/>
                  </a:schemeClr>
                </a:solidFill>
              </a:rPr>
              <a:t>He proposed a model of the atom that is sometimes called the “</a:t>
            </a:r>
            <a:r>
              <a:rPr lang="en-US" altLang="en-US" u="sng">
                <a:solidFill>
                  <a:schemeClr val="accent6">
                    <a:lumMod val="75000"/>
                  </a:schemeClr>
                </a:solidFill>
              </a:rPr>
              <a:t>Plum</a:t>
            </a:r>
            <a:r>
              <a:rPr lang="en-US" altLang="en-US">
                <a:solidFill>
                  <a:schemeClr val="accent6">
                    <a:lumMod val="75000"/>
                  </a:schemeClr>
                </a:solidFill>
              </a:rPr>
              <a:t> </a:t>
            </a:r>
            <a:r>
              <a:rPr lang="en-US" altLang="en-US" u="sng">
                <a:solidFill>
                  <a:schemeClr val="accent6">
                    <a:lumMod val="75000"/>
                  </a:schemeClr>
                </a:solidFill>
              </a:rPr>
              <a:t>Pudding</a:t>
            </a:r>
            <a:r>
              <a:rPr lang="en-US" altLang="en-US">
                <a:solidFill>
                  <a:schemeClr val="accent6">
                    <a:lumMod val="75000"/>
                  </a:schemeClr>
                </a:solidFill>
              </a:rPr>
              <a:t>” model. </a:t>
            </a:r>
          </a:p>
          <a:p>
            <a:pPr fontAlgn="auto">
              <a:lnSpc>
                <a:spcPct val="80000"/>
              </a:lnSpc>
              <a:spcAft>
                <a:spcPts val="0"/>
              </a:spcAft>
              <a:buClr>
                <a:schemeClr val="accent6">
                  <a:lumMod val="50000"/>
                </a:schemeClr>
              </a:buClr>
              <a:buFont typeface="Arial" pitchFamily="34" charset="0"/>
              <a:buChar char="•"/>
              <a:defRPr/>
            </a:pPr>
            <a:r>
              <a:rPr lang="en-US" altLang="en-US">
                <a:solidFill>
                  <a:schemeClr val="accent6">
                    <a:lumMod val="75000"/>
                  </a:schemeClr>
                </a:solidFill>
              </a:rPr>
              <a:t>Atoms were made from a  positively </a:t>
            </a:r>
            <a:r>
              <a:rPr lang="en-US" altLang="en-US" u="sng">
                <a:solidFill>
                  <a:schemeClr val="accent6">
                    <a:lumMod val="75000"/>
                  </a:schemeClr>
                </a:solidFill>
              </a:rPr>
              <a:t>charged</a:t>
            </a:r>
            <a:r>
              <a:rPr lang="en-US" altLang="en-US">
                <a:solidFill>
                  <a:schemeClr val="accent6">
                    <a:lumMod val="75000"/>
                  </a:schemeClr>
                </a:solidFill>
              </a:rPr>
              <a:t> </a:t>
            </a:r>
            <a:r>
              <a:rPr lang="en-US" altLang="en-US" u="sng">
                <a:solidFill>
                  <a:schemeClr val="accent6">
                    <a:lumMod val="75000"/>
                  </a:schemeClr>
                </a:solidFill>
              </a:rPr>
              <a:t>substance</a:t>
            </a:r>
            <a:r>
              <a:rPr lang="en-US" altLang="en-US">
                <a:solidFill>
                  <a:schemeClr val="accent6">
                    <a:lumMod val="75000"/>
                  </a:schemeClr>
                </a:solidFill>
              </a:rPr>
              <a:t> with negatively  charged electrons </a:t>
            </a:r>
            <a:r>
              <a:rPr lang="en-US" altLang="en-US" u="sng">
                <a:solidFill>
                  <a:schemeClr val="accent6">
                    <a:lumMod val="75000"/>
                  </a:schemeClr>
                </a:solidFill>
              </a:rPr>
              <a:t>scattered</a:t>
            </a:r>
            <a:r>
              <a:rPr lang="en-US" altLang="en-US">
                <a:solidFill>
                  <a:schemeClr val="accent6">
                    <a:lumMod val="75000"/>
                  </a:schemeClr>
                </a:solidFill>
              </a:rPr>
              <a:t> about, like raisins in a pudding.</a:t>
            </a:r>
          </a:p>
          <a:p>
            <a:pPr fontAlgn="auto">
              <a:lnSpc>
                <a:spcPct val="80000"/>
              </a:lnSpc>
              <a:spcAft>
                <a:spcPts val="0"/>
              </a:spcAft>
              <a:buClr>
                <a:schemeClr val="accent6">
                  <a:lumMod val="50000"/>
                </a:schemeClr>
              </a:buClr>
              <a:buFont typeface="Arial" pitchFamily="34" charset="0"/>
              <a:buChar char="•"/>
              <a:defRPr/>
            </a:pPr>
            <a:endParaRPr lang="en-US" altLang="en-US" sz="2000">
              <a:solidFill>
                <a:schemeClr val="accent6">
                  <a:lumMod val="75000"/>
                </a:schemeClr>
              </a:solidFill>
            </a:endParaRPr>
          </a:p>
        </p:txBody>
      </p:sp>
      <p:pic>
        <p:nvPicPr>
          <p:cNvPr id="63491" name="Picture 4" descr="Thomson-Model"/>
          <p:cNvPicPr>
            <a:picLocks noGrp="1" noChangeAspect="1" noChangeArrowheads="1"/>
          </p:cNvPicPr>
          <p:nvPr>
            <p:ph sz="quarter" idx="2"/>
          </p:nvPr>
        </p:nvPicPr>
        <p:blipFill>
          <a:blip r:embed="rId2"/>
          <a:srcRect/>
          <a:stretch>
            <a:fillRect/>
          </a:stretch>
        </p:blipFill>
        <p:spPr>
          <a:xfrm>
            <a:off x="5257800" y="381000"/>
            <a:ext cx="2809875" cy="3200400"/>
          </a:xfrm>
        </p:spPr>
      </p:pic>
      <p:pic>
        <p:nvPicPr>
          <p:cNvPr id="63492" name="Picture 5" descr="j0343127"/>
          <p:cNvPicPr>
            <a:picLocks noGrp="1" noChangeAspect="1" noChangeArrowheads="1"/>
          </p:cNvPicPr>
          <p:nvPr>
            <p:ph sz="quarter" idx="3"/>
          </p:nvPr>
        </p:nvPicPr>
        <p:blipFill>
          <a:blip r:embed="rId3"/>
          <a:srcRect/>
          <a:stretch>
            <a:fillRect/>
          </a:stretch>
        </p:blipFill>
        <p:spPr>
          <a:xfrm>
            <a:off x="5486400" y="3962400"/>
            <a:ext cx="2478088" cy="2292350"/>
          </a:xfrm>
        </p:spPr>
      </p:pic>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en-US" altLang="en-US" smtClean="0"/>
              <a:t>Thomson Model</a:t>
            </a:r>
          </a:p>
        </p:txBody>
      </p:sp>
      <p:sp>
        <p:nvSpPr>
          <p:cNvPr id="20483" name="Rectangle 3"/>
          <p:cNvSpPr>
            <a:spLocks noGrp="1" noChangeArrowheads="1"/>
          </p:cNvSpPr>
          <p:nvPr>
            <p:ph type="body" sz="half" idx="1"/>
          </p:nvPr>
        </p:nvSpPr>
        <p:spPr>
          <a:xfrm>
            <a:off x="457200" y="1600200"/>
            <a:ext cx="4033838" cy="4530725"/>
          </a:xfrm>
        </p:spPr>
        <p:txBody>
          <a:bodyPr rtlCol="0">
            <a:normAutofit fontScale="92500" lnSpcReduction="10000"/>
          </a:bodyPr>
          <a:lstStyle/>
          <a:p>
            <a:pPr fontAlgn="auto">
              <a:lnSpc>
                <a:spcPct val="80000"/>
              </a:lnSpc>
              <a:spcAft>
                <a:spcPts val="0"/>
              </a:spcAft>
              <a:buClr>
                <a:schemeClr val="accent6">
                  <a:lumMod val="50000"/>
                </a:schemeClr>
              </a:buClr>
              <a:buFont typeface="Arial" pitchFamily="34" charset="0"/>
              <a:buChar char="•"/>
              <a:defRPr/>
            </a:pPr>
            <a:r>
              <a:rPr lang="en-US" altLang="en-US" sz="3600">
                <a:solidFill>
                  <a:schemeClr val="accent6">
                    <a:lumMod val="75000"/>
                  </a:schemeClr>
                </a:solidFill>
              </a:rPr>
              <a:t>Thomson studied the </a:t>
            </a:r>
            <a:r>
              <a:rPr lang="en-US" altLang="en-US" sz="3600" u="sng">
                <a:solidFill>
                  <a:schemeClr val="accent6">
                    <a:lumMod val="75000"/>
                  </a:schemeClr>
                </a:solidFill>
              </a:rPr>
              <a:t>passage </a:t>
            </a:r>
            <a:r>
              <a:rPr lang="en-US" altLang="en-US" sz="3600">
                <a:solidFill>
                  <a:schemeClr val="accent6">
                    <a:lumMod val="75000"/>
                  </a:schemeClr>
                </a:solidFill>
              </a:rPr>
              <a:t>of an electric current through a gas.</a:t>
            </a:r>
          </a:p>
          <a:p>
            <a:pPr fontAlgn="auto">
              <a:lnSpc>
                <a:spcPct val="80000"/>
              </a:lnSpc>
              <a:spcAft>
                <a:spcPts val="0"/>
              </a:spcAft>
              <a:buClr>
                <a:schemeClr val="accent6">
                  <a:lumMod val="50000"/>
                </a:schemeClr>
              </a:buClr>
              <a:buFont typeface="Arial" pitchFamily="34" charset="0"/>
              <a:buChar char="•"/>
              <a:defRPr/>
            </a:pPr>
            <a:r>
              <a:rPr lang="en-US" altLang="en-US" sz="3600">
                <a:solidFill>
                  <a:schemeClr val="accent6">
                    <a:lumMod val="75000"/>
                  </a:schemeClr>
                </a:solidFill>
              </a:rPr>
              <a:t>As the current passed through the gas, it gave off rays of </a:t>
            </a:r>
            <a:r>
              <a:rPr lang="en-US" altLang="en-US" sz="3600" u="sng">
                <a:solidFill>
                  <a:schemeClr val="accent6">
                    <a:lumMod val="75000"/>
                  </a:schemeClr>
                </a:solidFill>
              </a:rPr>
              <a:t>negatively charged particles.</a:t>
            </a:r>
          </a:p>
        </p:txBody>
      </p:sp>
      <p:pic>
        <p:nvPicPr>
          <p:cNvPr id="64515" name="Picture 4" descr="cathtub1"/>
          <p:cNvPicPr>
            <a:picLocks noGrp="1" noChangeAspect="1" noChangeArrowheads="1"/>
          </p:cNvPicPr>
          <p:nvPr>
            <p:ph sz="half" idx="2"/>
          </p:nvPr>
        </p:nvPicPr>
        <p:blipFill>
          <a:blip r:embed="rId2"/>
          <a:srcRect/>
          <a:stretch>
            <a:fillRect/>
          </a:stretch>
        </p:blipFill>
        <p:spPr>
          <a:xfrm>
            <a:off x="4652963" y="1752600"/>
            <a:ext cx="4033837" cy="2579688"/>
          </a:xfrm>
        </p:spPr>
      </p:pic>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Rectangle 2"/>
          <p:cNvSpPr>
            <a:spLocks noGrp="1" noChangeArrowheads="1"/>
          </p:cNvSpPr>
          <p:nvPr>
            <p:ph type="title"/>
          </p:nvPr>
        </p:nvSpPr>
        <p:spPr/>
        <p:txBody>
          <a:bodyPr/>
          <a:lstStyle/>
          <a:p>
            <a:r>
              <a:rPr lang="en-US" altLang="en-US" smtClean="0"/>
              <a:t>Thomson Model</a:t>
            </a:r>
          </a:p>
        </p:txBody>
      </p:sp>
      <p:sp>
        <p:nvSpPr>
          <p:cNvPr id="21507" name="Rectangle 3"/>
          <p:cNvSpPr>
            <a:spLocks noGrp="1" noChangeArrowheads="1"/>
          </p:cNvSpPr>
          <p:nvPr>
            <p:ph type="body" sz="half" idx="1"/>
          </p:nvPr>
        </p:nvSpPr>
        <p:spPr>
          <a:xfrm>
            <a:off x="457200" y="1600200"/>
            <a:ext cx="4033838" cy="4530725"/>
          </a:xfrm>
        </p:spPr>
        <p:txBody>
          <a:bodyPr rtlCol="0">
            <a:normAutofit fontScale="92500"/>
          </a:bodyPr>
          <a:lstStyle/>
          <a:p>
            <a:pPr fontAlgn="auto">
              <a:spcAft>
                <a:spcPts val="0"/>
              </a:spcAft>
              <a:buClr>
                <a:schemeClr val="accent6">
                  <a:lumMod val="50000"/>
                </a:schemeClr>
              </a:buClr>
              <a:buFont typeface="Arial" pitchFamily="34" charset="0"/>
              <a:buChar char="•"/>
              <a:defRPr/>
            </a:pPr>
            <a:r>
              <a:rPr lang="en-US" altLang="en-US" sz="3600">
                <a:solidFill>
                  <a:schemeClr val="accent6">
                    <a:lumMod val="75000"/>
                  </a:schemeClr>
                </a:solidFill>
              </a:rPr>
              <a:t>This surprised Thomson, because the atoms of the gas were uncharged. Where had the negative charges come from?</a:t>
            </a:r>
          </a:p>
        </p:txBody>
      </p:sp>
      <p:graphicFrame>
        <p:nvGraphicFramePr>
          <p:cNvPr id="4104" name="Object 8" descr="jjthom"/>
          <p:cNvGraphicFramePr>
            <a:graphicFrameLocks noGrp="1" noChangeAspect="1"/>
          </p:cNvGraphicFramePr>
          <p:nvPr>
            <p:ph type="clipArt" sz="half" idx="2"/>
          </p:nvPr>
        </p:nvGraphicFramePr>
        <p:xfrm>
          <a:off x="4894263" y="1676400"/>
          <a:ext cx="3289300" cy="3810000"/>
        </p:xfrm>
        <a:graphic>
          <a:graphicData uri="http://schemas.openxmlformats.org/presentationml/2006/ole">
            <mc:AlternateContent xmlns:mc="http://schemas.openxmlformats.org/markup-compatibility/2006">
              <mc:Choice xmlns:v="urn:schemas-microsoft-com:vml" Requires="v">
                <p:oleObj spid="_x0000_s4109" name="Bitmap Image" r:id="rId3" imgW="2610214" imgH="3200000" progId="PBrush">
                  <p:embed/>
                </p:oleObj>
              </mc:Choice>
              <mc:Fallback>
                <p:oleObj name="Bitmap Image" r:id="rId3" imgW="2610214" imgH="3200000" progId="PBrush">
                  <p:embed/>
                  <p:pic>
                    <p:nvPicPr>
                      <p:cNvPr id="0" name="Picture 8" descr="jjthom"/>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4263" y="1676400"/>
                        <a:ext cx="3289300" cy="381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09" name="PubOvalCallout"/>
          <p:cNvSpPr>
            <a:spLocks noEditPoints="1" noChangeArrowheads="1"/>
          </p:cNvSpPr>
          <p:nvPr/>
        </p:nvSpPr>
        <p:spPr bwMode="auto">
          <a:xfrm>
            <a:off x="4114800" y="1066800"/>
            <a:ext cx="1828800" cy="1600200"/>
          </a:xfrm>
          <a:custGeom>
            <a:avLst/>
            <a:gdLst>
              <a:gd name="G0" fmla="+- 0 0 0"/>
              <a:gd name="G1" fmla="+- 10766 0 0"/>
              <a:gd name="T0" fmla="*/ 10800 w 21600"/>
              <a:gd name="T1" fmla="*/ 0 h 21600"/>
              <a:gd name="T2" fmla="*/ 0 w 21600"/>
              <a:gd name="T3" fmla="*/ 8105 h 21600"/>
              <a:gd name="T4" fmla="*/ 10766 w 21600"/>
              <a:gd name="T5" fmla="*/ 21600 h 21600"/>
              <a:gd name="T6" fmla="*/ 10800 w 21600"/>
              <a:gd name="T7" fmla="*/ 16210 h 21600"/>
              <a:gd name="T8" fmla="*/ 21600 w 21600"/>
              <a:gd name="T9" fmla="*/ 8105 h 21600"/>
              <a:gd name="T10" fmla="*/ 17694720 60000 65536"/>
              <a:gd name="T11" fmla="*/ 11796480 60000 65536"/>
              <a:gd name="T12" fmla="*/ 5898240 60000 65536"/>
              <a:gd name="T13" fmla="*/ 589824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0" y="10568"/>
                  <a:pt x="1493" y="12898"/>
                  <a:pt x="4057" y="14436"/>
                </a:cubicBez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endParaRPr lang="en-US">
              <a:latin typeface="+mn-lt"/>
              <a:cs typeface="+mn-cs"/>
            </a:endParaRPr>
          </a:p>
        </p:txBody>
      </p:sp>
      <p:sp>
        <p:nvSpPr>
          <p:cNvPr id="4108" name="Text Box 6"/>
          <p:cNvSpPr txBox="1">
            <a:spLocks noChangeArrowheads="1"/>
          </p:cNvSpPr>
          <p:nvPr/>
        </p:nvSpPr>
        <p:spPr bwMode="auto">
          <a:xfrm>
            <a:off x="4343400" y="1219200"/>
            <a:ext cx="1295400" cy="915988"/>
          </a:xfrm>
          <a:prstGeom prst="rect">
            <a:avLst/>
          </a:prstGeom>
          <a:noFill/>
          <a:ln w="9525">
            <a:noFill/>
            <a:miter lim="800000"/>
            <a:headEnd/>
            <a:tailEnd/>
          </a:ln>
        </p:spPr>
        <p:txBody>
          <a:bodyPr>
            <a:spAutoFit/>
          </a:bodyPr>
          <a:lstStyle/>
          <a:p>
            <a:pPr>
              <a:spcBef>
                <a:spcPct val="50000"/>
              </a:spcBef>
            </a:pPr>
            <a:r>
              <a:rPr lang="en-US" altLang="en-US">
                <a:solidFill>
                  <a:schemeClr val="bg1"/>
                </a:solidFill>
                <a:latin typeface="Century Gothic" pitchFamily="34" charset="0"/>
              </a:rPr>
              <a:t>Where did they come from?</a:t>
            </a: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2" name="Group 2"/>
          <p:cNvGrpSpPr>
            <a:grpSpLocks/>
          </p:cNvGrpSpPr>
          <p:nvPr/>
        </p:nvGrpSpPr>
        <p:grpSpPr bwMode="auto">
          <a:xfrm>
            <a:off x="1587500" y="1600200"/>
            <a:ext cx="5727700" cy="4459288"/>
            <a:chOff x="1065" y="1045"/>
            <a:chExt cx="3608" cy="2809"/>
          </a:xfrm>
        </p:grpSpPr>
        <p:pic>
          <p:nvPicPr>
            <p:cNvPr id="163843" name="Picture 3"/>
            <p:cNvPicPr>
              <a:picLocks noChangeArrowheads="1"/>
            </p:cNvPicPr>
            <p:nvPr/>
          </p:nvPicPr>
          <p:blipFill>
            <a:blip r:embed="rId3"/>
            <a:srcRect/>
            <a:stretch>
              <a:fillRect/>
            </a:stretch>
          </p:blipFill>
          <p:spPr bwMode="auto">
            <a:xfrm>
              <a:off x="1065" y="1083"/>
              <a:ext cx="3608" cy="2771"/>
            </a:xfrm>
            <a:prstGeom prst="rect">
              <a:avLst/>
            </a:prstGeom>
            <a:noFill/>
            <a:ln w="12700">
              <a:noFill/>
              <a:miter lim="800000"/>
              <a:headEnd/>
              <a:tailEnd/>
            </a:ln>
            <a:effectLst/>
          </p:spPr>
        </p:pic>
        <p:sp>
          <p:nvSpPr>
            <p:cNvPr id="163844" name="Arc 4"/>
            <p:cNvSpPr>
              <a:spLocks/>
            </p:cNvSpPr>
            <p:nvPr/>
          </p:nvSpPr>
          <p:spPr bwMode="auto">
            <a:xfrm>
              <a:off x="2474" y="1344"/>
              <a:ext cx="107" cy="72"/>
            </a:xfrm>
            <a:custGeom>
              <a:avLst/>
              <a:gdLst>
                <a:gd name="G0" fmla="+- 21600 0 0"/>
                <a:gd name="G1" fmla="+- 7430 0 0"/>
                <a:gd name="G2" fmla="+- 21600 0 0"/>
                <a:gd name="T0" fmla="*/ 1191 w 21600"/>
                <a:gd name="T1" fmla="*/ 14502 h 14502"/>
                <a:gd name="T2" fmla="*/ 1319 w 21600"/>
                <a:gd name="T3" fmla="*/ 0 h 14502"/>
                <a:gd name="T4" fmla="*/ 21600 w 21600"/>
                <a:gd name="T5" fmla="*/ 7430 h 14502"/>
              </a:gdLst>
              <a:ahLst/>
              <a:cxnLst>
                <a:cxn ang="0">
                  <a:pos x="T0" y="T1"/>
                </a:cxn>
                <a:cxn ang="0">
                  <a:pos x="T2" y="T3"/>
                </a:cxn>
                <a:cxn ang="0">
                  <a:pos x="T4" y="T5"/>
                </a:cxn>
              </a:cxnLst>
              <a:rect l="0" t="0" r="r" b="b"/>
              <a:pathLst>
                <a:path w="21600" h="14502" fill="none" extrusionOk="0">
                  <a:moveTo>
                    <a:pt x="1190" y="14502"/>
                  </a:moveTo>
                  <a:cubicBezTo>
                    <a:pt x="402" y="12227"/>
                    <a:pt x="0" y="9837"/>
                    <a:pt x="0" y="7430"/>
                  </a:cubicBezTo>
                  <a:cubicBezTo>
                    <a:pt x="-1" y="4895"/>
                    <a:pt x="446" y="2379"/>
                    <a:pt x="1318" y="-1"/>
                  </a:cubicBezTo>
                </a:path>
                <a:path w="21600" h="14502" stroke="0" extrusionOk="0">
                  <a:moveTo>
                    <a:pt x="1190" y="14502"/>
                  </a:moveTo>
                  <a:cubicBezTo>
                    <a:pt x="402" y="12227"/>
                    <a:pt x="0" y="9837"/>
                    <a:pt x="0" y="7430"/>
                  </a:cubicBezTo>
                  <a:cubicBezTo>
                    <a:pt x="-1" y="4895"/>
                    <a:pt x="446" y="2379"/>
                    <a:pt x="1318" y="-1"/>
                  </a:cubicBezTo>
                  <a:lnTo>
                    <a:pt x="21600" y="7430"/>
                  </a:lnTo>
                  <a:close/>
                </a:path>
              </a:pathLst>
            </a:custGeom>
            <a:solidFill>
              <a:srgbClr val="000000"/>
            </a:solidFill>
            <a:ln w="127000" cap="rnd">
              <a:noFill/>
              <a:round/>
              <a:headEnd/>
              <a:tailEnd/>
            </a:ln>
            <a:effectLst/>
          </p:spPr>
          <p:txBody>
            <a:bodyPr wrap="none" anchor="ctr"/>
            <a:lstStyle/>
            <a:p>
              <a:endParaRPr lang="en-US"/>
            </a:p>
          </p:txBody>
        </p:sp>
        <p:sp>
          <p:nvSpPr>
            <p:cNvPr id="163845" name="Arc 5"/>
            <p:cNvSpPr>
              <a:spLocks/>
            </p:cNvSpPr>
            <p:nvPr/>
          </p:nvSpPr>
          <p:spPr bwMode="auto">
            <a:xfrm>
              <a:off x="1255" y="1343"/>
              <a:ext cx="107" cy="73"/>
            </a:xfrm>
            <a:custGeom>
              <a:avLst/>
              <a:gdLst>
                <a:gd name="G0" fmla="+- 0 0 0"/>
                <a:gd name="G1" fmla="+- 7561 0 0"/>
                <a:gd name="G2" fmla="+- 21600 0 0"/>
                <a:gd name="T0" fmla="*/ 20233 w 21600"/>
                <a:gd name="T1" fmla="*/ 0 h 14760"/>
                <a:gd name="T2" fmla="*/ 20364 w 21600"/>
                <a:gd name="T3" fmla="*/ 14760 h 14760"/>
                <a:gd name="T4" fmla="*/ 0 w 21600"/>
                <a:gd name="T5" fmla="*/ 7561 h 14760"/>
              </a:gdLst>
              <a:ahLst/>
              <a:cxnLst>
                <a:cxn ang="0">
                  <a:pos x="T0" y="T1"/>
                </a:cxn>
                <a:cxn ang="0">
                  <a:pos x="T2" y="T3"/>
                </a:cxn>
                <a:cxn ang="0">
                  <a:pos x="T4" y="T5"/>
                </a:cxn>
              </a:cxnLst>
              <a:rect l="0" t="0" r="r" b="b"/>
              <a:pathLst>
                <a:path w="21600" h="14760" fill="none" extrusionOk="0">
                  <a:moveTo>
                    <a:pt x="20233" y="-1"/>
                  </a:moveTo>
                  <a:cubicBezTo>
                    <a:pt x="21137" y="2418"/>
                    <a:pt x="21600" y="4979"/>
                    <a:pt x="21600" y="7561"/>
                  </a:cubicBezTo>
                  <a:cubicBezTo>
                    <a:pt x="21600" y="10013"/>
                    <a:pt x="21182" y="12448"/>
                    <a:pt x="20364" y="14760"/>
                  </a:cubicBezTo>
                </a:path>
                <a:path w="21600" h="14760" stroke="0" extrusionOk="0">
                  <a:moveTo>
                    <a:pt x="20233" y="-1"/>
                  </a:moveTo>
                  <a:cubicBezTo>
                    <a:pt x="21137" y="2418"/>
                    <a:pt x="21600" y="4979"/>
                    <a:pt x="21600" y="7561"/>
                  </a:cubicBezTo>
                  <a:cubicBezTo>
                    <a:pt x="21600" y="10013"/>
                    <a:pt x="21182" y="12448"/>
                    <a:pt x="20364" y="14760"/>
                  </a:cubicBezTo>
                  <a:lnTo>
                    <a:pt x="0" y="7561"/>
                  </a:lnTo>
                  <a:close/>
                </a:path>
              </a:pathLst>
            </a:custGeom>
            <a:solidFill>
              <a:srgbClr val="000000"/>
            </a:solidFill>
            <a:ln w="127000" cap="rnd">
              <a:noFill/>
              <a:round/>
              <a:headEnd/>
              <a:tailEnd/>
            </a:ln>
            <a:effectLst/>
          </p:spPr>
          <p:txBody>
            <a:bodyPr wrap="none" anchor="ctr"/>
            <a:lstStyle/>
            <a:p>
              <a:endParaRPr lang="en-US"/>
            </a:p>
          </p:txBody>
        </p:sp>
        <p:sp>
          <p:nvSpPr>
            <p:cNvPr id="163846" name="Line 6"/>
            <p:cNvSpPr>
              <a:spLocks noChangeShapeType="1"/>
            </p:cNvSpPr>
            <p:nvPr/>
          </p:nvSpPr>
          <p:spPr bwMode="auto">
            <a:xfrm>
              <a:off x="1364" y="1387"/>
              <a:ext cx="1115" cy="0"/>
            </a:xfrm>
            <a:prstGeom prst="line">
              <a:avLst/>
            </a:prstGeom>
            <a:noFill/>
            <a:ln w="12700">
              <a:solidFill>
                <a:srgbClr val="000000"/>
              </a:solidFill>
              <a:round/>
              <a:headEnd/>
              <a:tailEnd/>
            </a:ln>
            <a:effectLst/>
          </p:spPr>
          <p:txBody>
            <a:bodyPr wrap="none" anchor="ctr"/>
            <a:lstStyle/>
            <a:p>
              <a:endParaRPr lang="en-US"/>
            </a:p>
          </p:txBody>
        </p:sp>
        <p:sp>
          <p:nvSpPr>
            <p:cNvPr id="163847" name="Rectangle 7"/>
            <p:cNvSpPr>
              <a:spLocks noChangeArrowheads="1"/>
            </p:cNvSpPr>
            <p:nvPr/>
          </p:nvSpPr>
          <p:spPr bwMode="auto">
            <a:xfrm>
              <a:off x="1288" y="1045"/>
              <a:ext cx="1197" cy="325"/>
            </a:xfrm>
            <a:prstGeom prst="rect">
              <a:avLst/>
            </a:prstGeom>
            <a:noFill/>
            <a:ln w="50800">
              <a:noFill/>
              <a:miter lim="800000"/>
              <a:headEnd/>
              <a:tailEnd/>
            </a:ln>
            <a:effectLst/>
          </p:spPr>
          <p:txBody>
            <a:bodyPr wrap="none" lIns="90487" tIns="44450" rIns="90487" bIns="44450">
              <a:spAutoFit/>
            </a:bodyPr>
            <a:lstStyle/>
            <a:p>
              <a:pPr eaLnBrk="0" hangingPunct="0"/>
              <a:r>
                <a:rPr lang="en-US" sz="2800" b="1">
                  <a:solidFill>
                    <a:srgbClr val="990099"/>
                  </a:solidFill>
                  <a:latin typeface="Times" charset="0"/>
                </a:rPr>
                <a:t>wavelength</a:t>
              </a:r>
            </a:p>
          </p:txBody>
        </p:sp>
        <p:sp>
          <p:nvSpPr>
            <p:cNvPr id="163848" name="Rectangle 8"/>
            <p:cNvSpPr>
              <a:spLocks noChangeArrowheads="1"/>
            </p:cNvSpPr>
            <p:nvPr/>
          </p:nvSpPr>
          <p:spPr bwMode="auto">
            <a:xfrm>
              <a:off x="2678" y="1066"/>
              <a:ext cx="1594" cy="402"/>
            </a:xfrm>
            <a:prstGeom prst="rect">
              <a:avLst/>
            </a:prstGeom>
            <a:noFill/>
            <a:ln w="50800">
              <a:noFill/>
              <a:miter lim="800000"/>
              <a:headEnd/>
              <a:tailEnd/>
            </a:ln>
            <a:effectLst/>
          </p:spPr>
          <p:txBody>
            <a:bodyPr wrap="none" lIns="90487" tIns="44450" rIns="90487" bIns="44450">
              <a:spAutoFit/>
            </a:bodyPr>
            <a:lstStyle/>
            <a:p>
              <a:pPr eaLnBrk="0" hangingPunct="0"/>
              <a:r>
                <a:rPr lang="en-US" sz="3600" b="1">
                  <a:solidFill>
                    <a:srgbClr val="FF0000"/>
                  </a:solidFill>
                  <a:latin typeface="Times" charset="0"/>
                </a:rPr>
                <a:t>Visible light</a:t>
              </a:r>
            </a:p>
          </p:txBody>
        </p:sp>
        <p:sp>
          <p:nvSpPr>
            <p:cNvPr id="163849" name="Line 9"/>
            <p:cNvSpPr>
              <a:spLocks noChangeShapeType="1"/>
            </p:cNvSpPr>
            <p:nvPr/>
          </p:nvSpPr>
          <p:spPr bwMode="auto">
            <a:xfrm>
              <a:off x="1263" y="1998"/>
              <a:ext cx="0" cy="2"/>
            </a:xfrm>
            <a:prstGeom prst="line">
              <a:avLst/>
            </a:prstGeom>
            <a:noFill/>
            <a:ln w="12700">
              <a:solidFill>
                <a:srgbClr val="000000"/>
              </a:solidFill>
              <a:round/>
              <a:headEnd/>
              <a:tailEnd/>
            </a:ln>
            <a:effectLst/>
          </p:spPr>
          <p:txBody>
            <a:bodyPr wrap="none" anchor="ctr"/>
            <a:lstStyle/>
            <a:p>
              <a:endParaRPr lang="en-US"/>
            </a:p>
          </p:txBody>
        </p:sp>
        <p:sp>
          <p:nvSpPr>
            <p:cNvPr id="163850" name="Line 10"/>
            <p:cNvSpPr>
              <a:spLocks noChangeShapeType="1"/>
            </p:cNvSpPr>
            <p:nvPr/>
          </p:nvSpPr>
          <p:spPr bwMode="auto">
            <a:xfrm>
              <a:off x="1263" y="1630"/>
              <a:ext cx="0" cy="379"/>
            </a:xfrm>
            <a:prstGeom prst="line">
              <a:avLst/>
            </a:prstGeom>
            <a:noFill/>
            <a:ln w="12700">
              <a:solidFill>
                <a:srgbClr val="000000"/>
              </a:solidFill>
              <a:round/>
              <a:headEnd/>
              <a:tailEnd/>
            </a:ln>
            <a:effectLst/>
          </p:spPr>
          <p:txBody>
            <a:bodyPr wrap="none" anchor="ctr"/>
            <a:lstStyle/>
            <a:p>
              <a:endParaRPr lang="en-US"/>
            </a:p>
          </p:txBody>
        </p:sp>
        <p:sp>
          <p:nvSpPr>
            <p:cNvPr id="163851" name="Line 11"/>
            <p:cNvSpPr>
              <a:spLocks noChangeShapeType="1"/>
            </p:cNvSpPr>
            <p:nvPr/>
          </p:nvSpPr>
          <p:spPr bwMode="auto">
            <a:xfrm>
              <a:off x="1603" y="2246"/>
              <a:ext cx="0" cy="702"/>
            </a:xfrm>
            <a:prstGeom prst="line">
              <a:avLst/>
            </a:prstGeom>
            <a:noFill/>
            <a:ln w="12700">
              <a:solidFill>
                <a:srgbClr val="000000"/>
              </a:solidFill>
              <a:round/>
              <a:headEnd/>
              <a:tailEnd/>
            </a:ln>
            <a:effectLst/>
          </p:spPr>
          <p:txBody>
            <a:bodyPr wrap="none" anchor="ctr"/>
            <a:lstStyle/>
            <a:p>
              <a:endParaRPr lang="en-US"/>
            </a:p>
          </p:txBody>
        </p:sp>
        <p:sp>
          <p:nvSpPr>
            <p:cNvPr id="163852" name="Line 12"/>
            <p:cNvSpPr>
              <a:spLocks noChangeShapeType="1"/>
            </p:cNvSpPr>
            <p:nvPr/>
          </p:nvSpPr>
          <p:spPr bwMode="auto">
            <a:xfrm>
              <a:off x="2275" y="2228"/>
              <a:ext cx="0" cy="738"/>
            </a:xfrm>
            <a:prstGeom prst="line">
              <a:avLst/>
            </a:prstGeom>
            <a:noFill/>
            <a:ln w="12700">
              <a:solidFill>
                <a:srgbClr val="000000"/>
              </a:solidFill>
              <a:round/>
              <a:headEnd/>
              <a:tailEnd/>
            </a:ln>
            <a:effectLst/>
          </p:spPr>
          <p:txBody>
            <a:bodyPr wrap="none" anchor="ctr"/>
            <a:lstStyle/>
            <a:p>
              <a:endParaRPr lang="en-US"/>
            </a:p>
          </p:txBody>
        </p:sp>
        <p:sp>
          <p:nvSpPr>
            <p:cNvPr id="163853" name="Line 13"/>
            <p:cNvSpPr>
              <a:spLocks noChangeShapeType="1"/>
            </p:cNvSpPr>
            <p:nvPr/>
          </p:nvSpPr>
          <p:spPr bwMode="auto">
            <a:xfrm>
              <a:off x="2275" y="2307"/>
              <a:ext cx="0" cy="0"/>
            </a:xfrm>
            <a:prstGeom prst="line">
              <a:avLst/>
            </a:prstGeom>
            <a:noFill/>
            <a:ln w="12700">
              <a:solidFill>
                <a:srgbClr val="000000"/>
              </a:solidFill>
              <a:round/>
              <a:headEnd/>
              <a:tailEnd/>
            </a:ln>
            <a:effectLst/>
          </p:spPr>
          <p:txBody>
            <a:bodyPr wrap="none" anchor="ctr"/>
            <a:lstStyle/>
            <a:p>
              <a:endParaRPr lang="en-US"/>
            </a:p>
          </p:txBody>
        </p:sp>
        <p:sp>
          <p:nvSpPr>
            <p:cNvPr id="163854" name="Arc 14"/>
            <p:cNvSpPr>
              <a:spLocks/>
            </p:cNvSpPr>
            <p:nvPr/>
          </p:nvSpPr>
          <p:spPr bwMode="auto">
            <a:xfrm>
              <a:off x="2170" y="2920"/>
              <a:ext cx="107" cy="72"/>
            </a:xfrm>
            <a:custGeom>
              <a:avLst/>
              <a:gdLst>
                <a:gd name="G0" fmla="+- 21600 0 0"/>
                <a:gd name="G1" fmla="+- 7430 0 0"/>
                <a:gd name="G2" fmla="+- 21600 0 0"/>
                <a:gd name="T0" fmla="*/ 1191 w 21600"/>
                <a:gd name="T1" fmla="*/ 14502 h 14502"/>
                <a:gd name="T2" fmla="*/ 1319 w 21600"/>
                <a:gd name="T3" fmla="*/ 0 h 14502"/>
                <a:gd name="T4" fmla="*/ 21600 w 21600"/>
                <a:gd name="T5" fmla="*/ 7430 h 14502"/>
              </a:gdLst>
              <a:ahLst/>
              <a:cxnLst>
                <a:cxn ang="0">
                  <a:pos x="T0" y="T1"/>
                </a:cxn>
                <a:cxn ang="0">
                  <a:pos x="T2" y="T3"/>
                </a:cxn>
                <a:cxn ang="0">
                  <a:pos x="T4" y="T5"/>
                </a:cxn>
              </a:cxnLst>
              <a:rect l="0" t="0" r="r" b="b"/>
              <a:pathLst>
                <a:path w="21600" h="14502" fill="none" extrusionOk="0">
                  <a:moveTo>
                    <a:pt x="1190" y="14502"/>
                  </a:moveTo>
                  <a:cubicBezTo>
                    <a:pt x="402" y="12227"/>
                    <a:pt x="0" y="9837"/>
                    <a:pt x="0" y="7430"/>
                  </a:cubicBezTo>
                  <a:cubicBezTo>
                    <a:pt x="-1" y="4895"/>
                    <a:pt x="446" y="2379"/>
                    <a:pt x="1318" y="-1"/>
                  </a:cubicBezTo>
                </a:path>
                <a:path w="21600" h="14502" stroke="0" extrusionOk="0">
                  <a:moveTo>
                    <a:pt x="1190" y="14502"/>
                  </a:moveTo>
                  <a:cubicBezTo>
                    <a:pt x="402" y="12227"/>
                    <a:pt x="0" y="9837"/>
                    <a:pt x="0" y="7430"/>
                  </a:cubicBezTo>
                  <a:cubicBezTo>
                    <a:pt x="-1" y="4895"/>
                    <a:pt x="446" y="2379"/>
                    <a:pt x="1318" y="-1"/>
                  </a:cubicBezTo>
                  <a:lnTo>
                    <a:pt x="21600" y="7430"/>
                  </a:lnTo>
                  <a:close/>
                </a:path>
              </a:pathLst>
            </a:custGeom>
            <a:solidFill>
              <a:srgbClr val="000000"/>
            </a:solidFill>
            <a:ln w="127000" cap="rnd">
              <a:noFill/>
              <a:round/>
              <a:headEnd/>
              <a:tailEnd/>
            </a:ln>
            <a:effectLst/>
          </p:spPr>
          <p:txBody>
            <a:bodyPr wrap="none" anchor="ctr"/>
            <a:lstStyle/>
            <a:p>
              <a:endParaRPr lang="en-US"/>
            </a:p>
          </p:txBody>
        </p:sp>
        <p:sp>
          <p:nvSpPr>
            <p:cNvPr id="163855" name="Arc 15"/>
            <p:cNvSpPr>
              <a:spLocks/>
            </p:cNvSpPr>
            <p:nvPr/>
          </p:nvSpPr>
          <p:spPr bwMode="auto">
            <a:xfrm>
              <a:off x="1614" y="2919"/>
              <a:ext cx="107" cy="73"/>
            </a:xfrm>
            <a:custGeom>
              <a:avLst/>
              <a:gdLst>
                <a:gd name="G0" fmla="+- 0 0 0"/>
                <a:gd name="G1" fmla="+- 7561 0 0"/>
                <a:gd name="G2" fmla="+- 21600 0 0"/>
                <a:gd name="T0" fmla="*/ 20233 w 21600"/>
                <a:gd name="T1" fmla="*/ 0 h 14760"/>
                <a:gd name="T2" fmla="*/ 20364 w 21600"/>
                <a:gd name="T3" fmla="*/ 14760 h 14760"/>
                <a:gd name="T4" fmla="*/ 0 w 21600"/>
                <a:gd name="T5" fmla="*/ 7561 h 14760"/>
              </a:gdLst>
              <a:ahLst/>
              <a:cxnLst>
                <a:cxn ang="0">
                  <a:pos x="T0" y="T1"/>
                </a:cxn>
                <a:cxn ang="0">
                  <a:pos x="T2" y="T3"/>
                </a:cxn>
                <a:cxn ang="0">
                  <a:pos x="T4" y="T5"/>
                </a:cxn>
              </a:cxnLst>
              <a:rect l="0" t="0" r="r" b="b"/>
              <a:pathLst>
                <a:path w="21600" h="14760" fill="none" extrusionOk="0">
                  <a:moveTo>
                    <a:pt x="20233" y="-1"/>
                  </a:moveTo>
                  <a:cubicBezTo>
                    <a:pt x="21137" y="2418"/>
                    <a:pt x="21600" y="4979"/>
                    <a:pt x="21600" y="7561"/>
                  </a:cubicBezTo>
                  <a:cubicBezTo>
                    <a:pt x="21600" y="10013"/>
                    <a:pt x="21182" y="12448"/>
                    <a:pt x="20364" y="14760"/>
                  </a:cubicBezTo>
                </a:path>
                <a:path w="21600" h="14760" stroke="0" extrusionOk="0">
                  <a:moveTo>
                    <a:pt x="20233" y="-1"/>
                  </a:moveTo>
                  <a:cubicBezTo>
                    <a:pt x="21137" y="2418"/>
                    <a:pt x="21600" y="4979"/>
                    <a:pt x="21600" y="7561"/>
                  </a:cubicBezTo>
                  <a:cubicBezTo>
                    <a:pt x="21600" y="10013"/>
                    <a:pt x="21182" y="12448"/>
                    <a:pt x="20364" y="14760"/>
                  </a:cubicBezTo>
                  <a:lnTo>
                    <a:pt x="0" y="7561"/>
                  </a:lnTo>
                  <a:close/>
                </a:path>
              </a:pathLst>
            </a:custGeom>
            <a:solidFill>
              <a:srgbClr val="000000"/>
            </a:solidFill>
            <a:ln w="127000" cap="rnd">
              <a:noFill/>
              <a:round/>
              <a:headEnd/>
              <a:tailEnd/>
            </a:ln>
            <a:effectLst/>
          </p:spPr>
          <p:txBody>
            <a:bodyPr wrap="none" anchor="ctr"/>
            <a:lstStyle/>
            <a:p>
              <a:endParaRPr lang="en-US"/>
            </a:p>
          </p:txBody>
        </p:sp>
        <p:sp>
          <p:nvSpPr>
            <p:cNvPr id="163856" name="Line 16"/>
            <p:cNvSpPr>
              <a:spLocks noChangeShapeType="1"/>
            </p:cNvSpPr>
            <p:nvPr/>
          </p:nvSpPr>
          <p:spPr bwMode="auto">
            <a:xfrm>
              <a:off x="1713" y="2964"/>
              <a:ext cx="453" cy="0"/>
            </a:xfrm>
            <a:prstGeom prst="line">
              <a:avLst/>
            </a:prstGeom>
            <a:noFill/>
            <a:ln w="12700">
              <a:solidFill>
                <a:srgbClr val="000000"/>
              </a:solidFill>
              <a:round/>
              <a:headEnd/>
              <a:tailEnd/>
            </a:ln>
            <a:effectLst/>
          </p:spPr>
          <p:txBody>
            <a:bodyPr wrap="none" anchor="ctr"/>
            <a:lstStyle/>
            <a:p>
              <a:endParaRPr lang="en-US"/>
            </a:p>
          </p:txBody>
        </p:sp>
        <p:sp>
          <p:nvSpPr>
            <p:cNvPr id="163857" name="Rectangle 17"/>
            <p:cNvSpPr>
              <a:spLocks noChangeArrowheads="1"/>
            </p:cNvSpPr>
            <p:nvPr/>
          </p:nvSpPr>
          <p:spPr bwMode="auto">
            <a:xfrm>
              <a:off x="1362" y="2964"/>
              <a:ext cx="1197" cy="325"/>
            </a:xfrm>
            <a:prstGeom prst="rect">
              <a:avLst/>
            </a:prstGeom>
            <a:noFill/>
            <a:ln w="50800">
              <a:noFill/>
              <a:miter lim="800000"/>
              <a:headEnd/>
              <a:tailEnd/>
            </a:ln>
            <a:effectLst/>
          </p:spPr>
          <p:txBody>
            <a:bodyPr wrap="none" lIns="90487" tIns="44450" rIns="90487" bIns="44450">
              <a:spAutoFit/>
            </a:bodyPr>
            <a:lstStyle/>
            <a:p>
              <a:pPr eaLnBrk="0" hangingPunct="0"/>
              <a:r>
                <a:rPr lang="en-US" sz="2800" b="1">
                  <a:solidFill>
                    <a:srgbClr val="990099"/>
                  </a:solidFill>
                  <a:latin typeface="Times" charset="0"/>
                </a:rPr>
                <a:t>wavelength</a:t>
              </a:r>
            </a:p>
          </p:txBody>
        </p:sp>
        <p:sp>
          <p:nvSpPr>
            <p:cNvPr id="163858" name="Rectangle 18"/>
            <p:cNvSpPr>
              <a:spLocks noChangeArrowheads="1"/>
            </p:cNvSpPr>
            <p:nvPr/>
          </p:nvSpPr>
          <p:spPr bwMode="auto">
            <a:xfrm>
              <a:off x="1100" y="3326"/>
              <a:ext cx="2522" cy="402"/>
            </a:xfrm>
            <a:prstGeom prst="rect">
              <a:avLst/>
            </a:prstGeom>
            <a:noFill/>
            <a:ln w="50800">
              <a:noFill/>
              <a:miter lim="800000"/>
              <a:headEnd/>
              <a:tailEnd/>
            </a:ln>
            <a:effectLst/>
          </p:spPr>
          <p:txBody>
            <a:bodyPr wrap="none" lIns="90487" tIns="44450" rIns="90487" bIns="44450">
              <a:spAutoFit/>
            </a:bodyPr>
            <a:lstStyle/>
            <a:p>
              <a:pPr eaLnBrk="0" hangingPunct="0"/>
              <a:r>
                <a:rPr lang="en-US" sz="3600" b="1">
                  <a:solidFill>
                    <a:srgbClr val="0000EE"/>
                  </a:solidFill>
                  <a:latin typeface="Times" charset="0"/>
                </a:rPr>
                <a:t>Ultaviolet radiation</a:t>
              </a:r>
            </a:p>
          </p:txBody>
        </p:sp>
        <p:sp>
          <p:nvSpPr>
            <p:cNvPr id="163859" name="Arc 19"/>
            <p:cNvSpPr>
              <a:spLocks/>
            </p:cNvSpPr>
            <p:nvPr/>
          </p:nvSpPr>
          <p:spPr bwMode="auto">
            <a:xfrm>
              <a:off x="3227" y="2165"/>
              <a:ext cx="73" cy="107"/>
            </a:xfrm>
            <a:custGeom>
              <a:avLst/>
              <a:gdLst>
                <a:gd name="G0" fmla="+- 6797 0 0"/>
                <a:gd name="G1" fmla="+- 0 0 0"/>
                <a:gd name="G2" fmla="+- 21600 0 0"/>
                <a:gd name="T0" fmla="*/ 14816 w 14816"/>
                <a:gd name="T1" fmla="*/ 20056 h 21600"/>
                <a:gd name="T2" fmla="*/ 0 w 14816"/>
                <a:gd name="T3" fmla="*/ 20502 h 21600"/>
                <a:gd name="T4" fmla="*/ 6797 w 14816"/>
                <a:gd name="T5" fmla="*/ 0 h 21600"/>
              </a:gdLst>
              <a:ahLst/>
              <a:cxnLst>
                <a:cxn ang="0">
                  <a:pos x="T0" y="T1"/>
                </a:cxn>
                <a:cxn ang="0">
                  <a:pos x="T2" y="T3"/>
                </a:cxn>
                <a:cxn ang="0">
                  <a:pos x="T4" y="T5"/>
                </a:cxn>
              </a:cxnLst>
              <a:rect l="0" t="0" r="r" b="b"/>
              <a:pathLst>
                <a:path w="14816" h="21600" fill="none" extrusionOk="0">
                  <a:moveTo>
                    <a:pt x="14816" y="20056"/>
                  </a:moveTo>
                  <a:cubicBezTo>
                    <a:pt x="12265" y="21076"/>
                    <a:pt x="9543" y="21599"/>
                    <a:pt x="6797" y="21600"/>
                  </a:cubicBezTo>
                  <a:cubicBezTo>
                    <a:pt x="4487" y="21600"/>
                    <a:pt x="2192" y="21229"/>
                    <a:pt x="-1" y="20502"/>
                  </a:cubicBezTo>
                </a:path>
                <a:path w="14816" h="21600" stroke="0" extrusionOk="0">
                  <a:moveTo>
                    <a:pt x="14816" y="20056"/>
                  </a:moveTo>
                  <a:cubicBezTo>
                    <a:pt x="12265" y="21076"/>
                    <a:pt x="9543" y="21599"/>
                    <a:pt x="6797" y="21600"/>
                  </a:cubicBezTo>
                  <a:cubicBezTo>
                    <a:pt x="4487" y="21600"/>
                    <a:pt x="2192" y="21229"/>
                    <a:pt x="-1" y="20502"/>
                  </a:cubicBezTo>
                  <a:lnTo>
                    <a:pt x="6797" y="0"/>
                  </a:lnTo>
                  <a:close/>
                </a:path>
              </a:pathLst>
            </a:custGeom>
            <a:solidFill>
              <a:srgbClr val="000000"/>
            </a:solidFill>
            <a:ln w="127000" cap="rnd">
              <a:noFill/>
              <a:round/>
              <a:headEnd/>
              <a:tailEnd/>
            </a:ln>
            <a:effectLst/>
          </p:spPr>
          <p:txBody>
            <a:bodyPr wrap="none" anchor="ctr"/>
            <a:lstStyle/>
            <a:p>
              <a:endParaRPr lang="en-US"/>
            </a:p>
          </p:txBody>
        </p:sp>
        <p:sp>
          <p:nvSpPr>
            <p:cNvPr id="163860" name="Arc 20"/>
            <p:cNvSpPr>
              <a:spLocks/>
            </p:cNvSpPr>
            <p:nvPr/>
          </p:nvSpPr>
          <p:spPr bwMode="auto">
            <a:xfrm>
              <a:off x="3230" y="2326"/>
              <a:ext cx="72" cy="107"/>
            </a:xfrm>
            <a:custGeom>
              <a:avLst/>
              <a:gdLst>
                <a:gd name="G0" fmla="+- 8194 0 0"/>
                <a:gd name="G1" fmla="+- 21600 0 0"/>
                <a:gd name="G2" fmla="+- 21600 0 0"/>
                <a:gd name="T0" fmla="*/ 0 w 14659"/>
                <a:gd name="T1" fmla="*/ 1615 h 21600"/>
                <a:gd name="T2" fmla="*/ 14659 w 14659"/>
                <a:gd name="T3" fmla="*/ 991 h 21600"/>
                <a:gd name="T4" fmla="*/ 8194 w 14659"/>
                <a:gd name="T5" fmla="*/ 21600 h 21600"/>
              </a:gdLst>
              <a:ahLst/>
              <a:cxnLst>
                <a:cxn ang="0">
                  <a:pos x="T0" y="T1"/>
                </a:cxn>
                <a:cxn ang="0">
                  <a:pos x="T2" y="T3"/>
                </a:cxn>
                <a:cxn ang="0">
                  <a:pos x="T4" y="T5"/>
                </a:cxn>
              </a:cxnLst>
              <a:rect l="0" t="0" r="r" b="b"/>
              <a:pathLst>
                <a:path w="14659" h="21600" fill="none" extrusionOk="0">
                  <a:moveTo>
                    <a:pt x="-1" y="1614"/>
                  </a:moveTo>
                  <a:cubicBezTo>
                    <a:pt x="2600" y="548"/>
                    <a:pt x="5383" y="-1"/>
                    <a:pt x="8194" y="0"/>
                  </a:cubicBezTo>
                  <a:cubicBezTo>
                    <a:pt x="10386" y="0"/>
                    <a:pt x="12566" y="333"/>
                    <a:pt x="14659" y="990"/>
                  </a:cubicBezTo>
                </a:path>
                <a:path w="14659" h="21600" stroke="0" extrusionOk="0">
                  <a:moveTo>
                    <a:pt x="-1" y="1614"/>
                  </a:moveTo>
                  <a:cubicBezTo>
                    <a:pt x="2600" y="548"/>
                    <a:pt x="5383" y="-1"/>
                    <a:pt x="8194" y="0"/>
                  </a:cubicBezTo>
                  <a:cubicBezTo>
                    <a:pt x="10386" y="0"/>
                    <a:pt x="12566" y="333"/>
                    <a:pt x="14659" y="990"/>
                  </a:cubicBezTo>
                  <a:lnTo>
                    <a:pt x="8194" y="21600"/>
                  </a:lnTo>
                  <a:close/>
                </a:path>
              </a:pathLst>
            </a:custGeom>
            <a:solidFill>
              <a:srgbClr val="000000"/>
            </a:solidFill>
            <a:ln w="127000" cap="rnd">
              <a:noFill/>
              <a:round/>
              <a:headEnd/>
              <a:tailEnd/>
            </a:ln>
            <a:effectLst/>
          </p:spPr>
          <p:txBody>
            <a:bodyPr wrap="none" anchor="ctr"/>
            <a:lstStyle/>
            <a:p>
              <a:endParaRPr lang="en-US"/>
            </a:p>
          </p:txBody>
        </p:sp>
        <p:sp>
          <p:nvSpPr>
            <p:cNvPr id="163861" name="Line 21"/>
            <p:cNvSpPr>
              <a:spLocks noChangeShapeType="1"/>
            </p:cNvSpPr>
            <p:nvPr/>
          </p:nvSpPr>
          <p:spPr bwMode="auto">
            <a:xfrm flipV="1">
              <a:off x="3264" y="2265"/>
              <a:ext cx="0" cy="73"/>
            </a:xfrm>
            <a:prstGeom prst="line">
              <a:avLst/>
            </a:prstGeom>
            <a:noFill/>
            <a:ln w="12700">
              <a:solidFill>
                <a:srgbClr val="000000"/>
              </a:solidFill>
              <a:round/>
              <a:headEnd/>
              <a:tailEnd/>
            </a:ln>
            <a:effectLst/>
          </p:spPr>
          <p:txBody>
            <a:bodyPr wrap="none" anchor="ctr"/>
            <a:lstStyle/>
            <a:p>
              <a:endParaRPr lang="en-US"/>
            </a:p>
          </p:txBody>
        </p:sp>
        <p:sp>
          <p:nvSpPr>
            <p:cNvPr id="163862" name="Rectangle 22"/>
            <p:cNvSpPr>
              <a:spLocks noChangeArrowheads="1"/>
            </p:cNvSpPr>
            <p:nvPr/>
          </p:nvSpPr>
          <p:spPr bwMode="auto">
            <a:xfrm>
              <a:off x="3294" y="2127"/>
              <a:ext cx="1136" cy="325"/>
            </a:xfrm>
            <a:prstGeom prst="rect">
              <a:avLst/>
            </a:prstGeom>
            <a:noFill/>
            <a:ln w="50800">
              <a:noFill/>
              <a:miter lim="800000"/>
              <a:headEnd/>
              <a:tailEnd/>
            </a:ln>
            <a:effectLst/>
          </p:spPr>
          <p:txBody>
            <a:bodyPr wrap="none" lIns="90487" tIns="44450" rIns="90487" bIns="44450">
              <a:spAutoFit/>
            </a:bodyPr>
            <a:lstStyle/>
            <a:p>
              <a:pPr eaLnBrk="0" hangingPunct="0"/>
              <a:r>
                <a:rPr lang="en-US" sz="2800" b="1">
                  <a:solidFill>
                    <a:srgbClr val="330033"/>
                  </a:solidFill>
                  <a:latin typeface="Times" charset="0"/>
                </a:rPr>
                <a:t>Amplitude</a:t>
              </a:r>
            </a:p>
          </p:txBody>
        </p:sp>
        <p:sp>
          <p:nvSpPr>
            <p:cNvPr id="163863" name="Arc 23"/>
            <p:cNvSpPr>
              <a:spLocks/>
            </p:cNvSpPr>
            <p:nvPr/>
          </p:nvSpPr>
          <p:spPr bwMode="auto">
            <a:xfrm>
              <a:off x="2939" y="2450"/>
              <a:ext cx="155" cy="134"/>
            </a:xfrm>
            <a:custGeom>
              <a:avLst/>
              <a:gdLst>
                <a:gd name="G0" fmla="+- 0 0 0"/>
                <a:gd name="G1" fmla="+- 0 0 0"/>
                <a:gd name="G2" fmla="+- 21600 0 0"/>
                <a:gd name="T0" fmla="*/ 20768 w 20768"/>
                <a:gd name="T1" fmla="*/ 5933 h 17951"/>
                <a:gd name="T2" fmla="*/ 12012 w 20768"/>
                <a:gd name="T3" fmla="*/ 17951 h 17951"/>
                <a:gd name="T4" fmla="*/ 0 w 20768"/>
                <a:gd name="T5" fmla="*/ 0 h 17951"/>
              </a:gdLst>
              <a:ahLst/>
              <a:cxnLst>
                <a:cxn ang="0">
                  <a:pos x="T0" y="T1"/>
                </a:cxn>
                <a:cxn ang="0">
                  <a:pos x="T2" y="T3"/>
                </a:cxn>
                <a:cxn ang="0">
                  <a:pos x="T4" y="T5"/>
                </a:cxn>
              </a:cxnLst>
              <a:rect l="0" t="0" r="r" b="b"/>
              <a:pathLst>
                <a:path w="20768" h="17951" fill="none" extrusionOk="0">
                  <a:moveTo>
                    <a:pt x="20769" y="5933"/>
                  </a:moveTo>
                  <a:cubicBezTo>
                    <a:pt x="19364" y="10849"/>
                    <a:pt x="16261" y="15108"/>
                    <a:pt x="12012" y="17951"/>
                  </a:cubicBezTo>
                </a:path>
                <a:path w="20768" h="17951" stroke="0" extrusionOk="0">
                  <a:moveTo>
                    <a:pt x="20769" y="5933"/>
                  </a:moveTo>
                  <a:cubicBezTo>
                    <a:pt x="19364" y="10849"/>
                    <a:pt x="16261" y="15108"/>
                    <a:pt x="12012" y="17951"/>
                  </a:cubicBezTo>
                  <a:lnTo>
                    <a:pt x="0" y="0"/>
                  </a:lnTo>
                  <a:close/>
                </a:path>
              </a:pathLst>
            </a:custGeom>
            <a:solidFill>
              <a:srgbClr val="004400"/>
            </a:solidFill>
            <a:ln w="127000" cap="rnd">
              <a:noFill/>
              <a:round/>
              <a:headEnd/>
              <a:tailEnd/>
            </a:ln>
            <a:effectLst/>
          </p:spPr>
          <p:txBody>
            <a:bodyPr wrap="none" anchor="ctr"/>
            <a:lstStyle/>
            <a:p>
              <a:endParaRPr lang="en-US"/>
            </a:p>
          </p:txBody>
        </p:sp>
        <p:sp>
          <p:nvSpPr>
            <p:cNvPr id="163864" name="Line 24"/>
            <p:cNvSpPr>
              <a:spLocks noChangeShapeType="1"/>
            </p:cNvSpPr>
            <p:nvPr/>
          </p:nvSpPr>
          <p:spPr bwMode="auto">
            <a:xfrm>
              <a:off x="3068" y="2543"/>
              <a:ext cx="742" cy="539"/>
            </a:xfrm>
            <a:prstGeom prst="line">
              <a:avLst/>
            </a:prstGeom>
            <a:noFill/>
            <a:ln w="50800">
              <a:solidFill>
                <a:srgbClr val="004400"/>
              </a:solidFill>
              <a:round/>
              <a:headEnd/>
              <a:tailEnd/>
            </a:ln>
            <a:effectLst/>
          </p:spPr>
          <p:txBody>
            <a:bodyPr wrap="none" anchor="ctr"/>
            <a:lstStyle/>
            <a:p>
              <a:endParaRPr lang="en-US"/>
            </a:p>
          </p:txBody>
        </p:sp>
        <p:sp>
          <p:nvSpPr>
            <p:cNvPr id="163865" name="Rectangle 25"/>
            <p:cNvSpPr>
              <a:spLocks noChangeArrowheads="1"/>
            </p:cNvSpPr>
            <p:nvPr/>
          </p:nvSpPr>
          <p:spPr bwMode="auto">
            <a:xfrm>
              <a:off x="3588" y="3074"/>
              <a:ext cx="612" cy="325"/>
            </a:xfrm>
            <a:prstGeom prst="rect">
              <a:avLst/>
            </a:prstGeom>
            <a:noFill/>
            <a:ln w="50800">
              <a:noFill/>
              <a:miter lim="800000"/>
              <a:headEnd/>
              <a:tailEnd/>
            </a:ln>
            <a:effectLst/>
          </p:spPr>
          <p:txBody>
            <a:bodyPr wrap="none" lIns="90487" tIns="44450" rIns="90487" bIns="44450">
              <a:spAutoFit/>
            </a:bodyPr>
            <a:lstStyle/>
            <a:p>
              <a:pPr eaLnBrk="0" hangingPunct="0"/>
              <a:r>
                <a:rPr lang="en-US" sz="2800" b="1">
                  <a:solidFill>
                    <a:srgbClr val="004400"/>
                  </a:solidFill>
                  <a:latin typeface="Times" charset="0"/>
                </a:rPr>
                <a:t>Node</a:t>
              </a:r>
            </a:p>
          </p:txBody>
        </p:sp>
      </p:grpSp>
      <p:sp>
        <p:nvSpPr>
          <p:cNvPr id="163866" name="Rectangle 26"/>
          <p:cNvSpPr>
            <a:spLocks noGrp="1" noChangeArrowheads="1"/>
          </p:cNvSpPr>
          <p:nvPr>
            <p:ph type="title"/>
          </p:nvPr>
        </p:nvSpPr>
        <p:spPr>
          <a:xfrm>
            <a:off x="1066800" y="609600"/>
            <a:ext cx="7162800" cy="762000"/>
          </a:xfrm>
          <a:solidFill>
            <a:srgbClr val="FCFEB9"/>
          </a:solidFill>
          <a:ln/>
          <a:effectLst>
            <a:outerShdw dist="107763" dir="2700000" algn="ctr" rotWithShape="0">
              <a:schemeClr val="bg2"/>
            </a:outerShdw>
          </a:effectLst>
        </p:spPr>
        <p:txBody>
          <a:bodyPr/>
          <a:lstStyle/>
          <a:p>
            <a:r>
              <a:rPr lang="en-US" sz="4000">
                <a:solidFill>
                  <a:schemeClr val="hlink"/>
                </a:solidFill>
                <a:effectLst>
                  <a:outerShdw blurRad="38100" dist="38100" dir="2700000" algn="tl">
                    <a:srgbClr val="000000"/>
                  </a:outerShdw>
                </a:effectLst>
                <a:latin typeface="Comic Sans MS" pitchFamily="66" charset="0"/>
              </a:rPr>
              <a:t>Electromagnetic Radiation</a:t>
            </a:r>
            <a:endParaRPr lang="en-US" sz="4000">
              <a:solidFill>
                <a:schemeClr val="hlink"/>
              </a:solidFill>
              <a:effectLst>
                <a:outerShdw blurRad="38100" dist="38100" dir="2700000" algn="tl">
                  <a:srgbClr val="000000"/>
                </a:outerShdw>
              </a:effectLst>
            </a:endParaRPr>
          </a:p>
        </p:txBody>
      </p:sp>
    </p:spTree>
  </p:cSld>
  <p:clrMapOvr>
    <a:masterClrMapping/>
  </p:clrMapOvr>
  <p:transition>
    <p:rand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36" name="Object 16"/>
          <p:cNvGraphicFramePr>
            <a:graphicFrameLocks noChangeAspect="1"/>
          </p:cNvGraphicFramePr>
          <p:nvPr/>
        </p:nvGraphicFramePr>
        <p:xfrm>
          <a:off x="6845300" y="381000"/>
          <a:ext cx="2298700" cy="2819400"/>
        </p:xfrm>
        <a:graphic>
          <a:graphicData uri="http://schemas.openxmlformats.org/presentationml/2006/ole">
            <mc:AlternateContent xmlns:mc="http://schemas.openxmlformats.org/markup-compatibility/2006">
              <mc:Choice xmlns:v="urn:schemas-microsoft-com:vml" Requires="v">
                <p:oleObj spid="_x0000_s5146" name="Bitmap Image" r:id="rId3" imgW="2610214" imgH="3200000" progId="PBrush">
                  <p:embed/>
                </p:oleObj>
              </mc:Choice>
              <mc:Fallback>
                <p:oleObj name="Bitmap Image" r:id="rId3" imgW="2610214" imgH="3200000" progId="PBrush">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300" y="381000"/>
                        <a:ext cx="22987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37" name="Object 17"/>
          <p:cNvGraphicFramePr>
            <a:graphicFrameLocks noChangeAspect="1"/>
          </p:cNvGraphicFramePr>
          <p:nvPr/>
        </p:nvGraphicFramePr>
        <p:xfrm>
          <a:off x="0" y="381000"/>
          <a:ext cx="2295525" cy="2819400"/>
        </p:xfrm>
        <a:graphic>
          <a:graphicData uri="http://schemas.openxmlformats.org/presentationml/2006/ole">
            <mc:AlternateContent xmlns:mc="http://schemas.openxmlformats.org/markup-compatibility/2006">
              <mc:Choice xmlns:v="urn:schemas-microsoft-com:vml" Requires="v">
                <p:oleObj spid="_x0000_s5147" name="Bitmap Image" r:id="rId5" imgW="2591162" imgH="3180952" progId="PBrush">
                  <p:embed/>
                </p:oleObj>
              </mc:Choice>
              <mc:Fallback>
                <p:oleObj name="Bitmap Image" r:id="rId5" imgW="2591162" imgH="3180952" progId="PBrush">
                  <p:embed/>
                  <p:pic>
                    <p:nvPicPr>
                      <p:cNvPr id="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1000"/>
                        <a:ext cx="229552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38" name="Picture 4"/>
          <p:cNvPicPr>
            <a:picLocks noChangeAspect="1" noChangeArrowheads="1"/>
          </p:cNvPicPr>
          <p:nvPr/>
        </p:nvPicPr>
        <p:blipFill>
          <a:blip r:embed="rId7"/>
          <a:srcRect/>
          <a:stretch>
            <a:fillRect/>
          </a:stretch>
        </p:blipFill>
        <p:spPr bwMode="auto">
          <a:xfrm>
            <a:off x="0" y="3581400"/>
            <a:ext cx="2295525" cy="2819400"/>
          </a:xfrm>
          <a:prstGeom prst="rect">
            <a:avLst/>
          </a:prstGeom>
          <a:noFill/>
          <a:ln w="9525">
            <a:noFill/>
            <a:miter lim="800000"/>
            <a:headEnd/>
            <a:tailEnd/>
          </a:ln>
        </p:spPr>
      </p:pic>
      <p:pic>
        <p:nvPicPr>
          <p:cNvPr id="5139" name="Picture 5"/>
          <p:cNvPicPr>
            <a:picLocks noChangeAspect="1" noChangeArrowheads="1"/>
          </p:cNvPicPr>
          <p:nvPr/>
        </p:nvPicPr>
        <p:blipFill>
          <a:blip r:embed="rId8"/>
          <a:srcRect/>
          <a:stretch>
            <a:fillRect/>
          </a:stretch>
        </p:blipFill>
        <p:spPr bwMode="auto">
          <a:xfrm>
            <a:off x="6845300" y="3581400"/>
            <a:ext cx="2298700" cy="2819400"/>
          </a:xfrm>
          <a:prstGeom prst="rect">
            <a:avLst/>
          </a:prstGeom>
          <a:noFill/>
          <a:ln w="9525">
            <a:noFill/>
            <a:miter lim="800000"/>
            <a:headEnd/>
            <a:tailEnd/>
          </a:ln>
        </p:spPr>
      </p:pic>
      <p:sp>
        <p:nvSpPr>
          <p:cNvPr id="5140" name="Rectangle 6"/>
          <p:cNvSpPr>
            <a:spLocks noChangeArrowheads="1"/>
          </p:cNvSpPr>
          <p:nvPr/>
        </p:nvSpPr>
        <p:spPr bwMode="auto">
          <a:xfrm>
            <a:off x="2438400" y="533400"/>
            <a:ext cx="4191000" cy="2530475"/>
          </a:xfrm>
          <a:prstGeom prst="rect">
            <a:avLst/>
          </a:prstGeom>
          <a:noFill/>
          <a:ln w="9525">
            <a:noFill/>
            <a:miter lim="800000"/>
            <a:headEnd/>
            <a:tailEnd/>
          </a:ln>
        </p:spPr>
        <p:txBody>
          <a:bodyPr>
            <a:spAutoFit/>
          </a:bodyPr>
          <a:lstStyle/>
          <a:p>
            <a:r>
              <a:rPr lang="en-US" altLang="en-US" sz="2000">
                <a:latin typeface="Century Gothic" pitchFamily="34" charset="0"/>
              </a:rPr>
              <a:t>Thomson concluded that the negative charges came from </a:t>
            </a:r>
            <a:r>
              <a:rPr lang="en-US" altLang="en-US" sz="2000" i="1" u="sng">
                <a:latin typeface="Century Gothic" pitchFamily="34" charset="0"/>
              </a:rPr>
              <a:t>within</a:t>
            </a:r>
            <a:r>
              <a:rPr lang="en-US" altLang="en-US" sz="2000">
                <a:latin typeface="Century Gothic" pitchFamily="34" charset="0"/>
              </a:rPr>
              <a:t>  the atom.</a:t>
            </a:r>
          </a:p>
          <a:p>
            <a:endParaRPr lang="en-US" altLang="en-US" sz="2000">
              <a:latin typeface="Century Gothic" pitchFamily="34" charset="0"/>
            </a:endParaRPr>
          </a:p>
          <a:p>
            <a:r>
              <a:rPr lang="en-US" altLang="en-US" sz="2000">
                <a:latin typeface="Century Gothic" pitchFamily="34" charset="0"/>
              </a:rPr>
              <a:t>A particle smaller than an atom </a:t>
            </a:r>
            <a:r>
              <a:rPr lang="en-US" altLang="en-US" sz="2000" u="sng">
                <a:latin typeface="Century Gothic" pitchFamily="34" charset="0"/>
              </a:rPr>
              <a:t>had to exist</a:t>
            </a:r>
            <a:r>
              <a:rPr lang="en-US" altLang="en-US" sz="2000">
                <a:latin typeface="Century Gothic" pitchFamily="34" charset="0"/>
              </a:rPr>
              <a:t>.</a:t>
            </a:r>
          </a:p>
          <a:p>
            <a:endParaRPr lang="en-US" altLang="en-US" sz="2000">
              <a:latin typeface="Century Gothic" pitchFamily="34" charset="0"/>
            </a:endParaRPr>
          </a:p>
          <a:p>
            <a:r>
              <a:rPr lang="en-US" altLang="en-US" sz="2000">
                <a:latin typeface="Century Gothic" pitchFamily="34" charset="0"/>
              </a:rPr>
              <a:t>The atom was </a:t>
            </a:r>
            <a:r>
              <a:rPr lang="en-US" altLang="en-US" sz="2000" u="sng">
                <a:latin typeface="Century Gothic" pitchFamily="34" charset="0"/>
              </a:rPr>
              <a:t>divisible!</a:t>
            </a:r>
          </a:p>
        </p:txBody>
      </p:sp>
      <p:sp>
        <p:nvSpPr>
          <p:cNvPr id="5141" name="Rectangle 7"/>
          <p:cNvSpPr>
            <a:spLocks noChangeArrowheads="1"/>
          </p:cNvSpPr>
          <p:nvPr/>
        </p:nvSpPr>
        <p:spPr bwMode="auto">
          <a:xfrm>
            <a:off x="2438400" y="3113088"/>
            <a:ext cx="4267200" cy="4106862"/>
          </a:xfrm>
          <a:prstGeom prst="rect">
            <a:avLst/>
          </a:prstGeom>
          <a:noFill/>
          <a:ln w="9525">
            <a:noFill/>
            <a:miter lim="800000"/>
            <a:headEnd/>
            <a:tailEnd/>
          </a:ln>
        </p:spPr>
        <p:txBody>
          <a:bodyPr>
            <a:spAutoFit/>
          </a:bodyPr>
          <a:lstStyle/>
          <a:p>
            <a:r>
              <a:rPr lang="en-US" altLang="en-US" sz="2000" b="1">
                <a:latin typeface="Century Gothic" pitchFamily="34" charset="0"/>
              </a:rPr>
              <a:t>Thomson called the negatively charged “</a:t>
            </a:r>
            <a:r>
              <a:rPr lang="en-US" altLang="en-US" sz="2000" b="1" u="sng">
                <a:latin typeface="Century Gothic" pitchFamily="34" charset="0"/>
              </a:rPr>
              <a:t>corpuscles,</a:t>
            </a:r>
            <a:r>
              <a:rPr lang="en-US" altLang="en-US" sz="2000" b="1">
                <a:latin typeface="Century Gothic" pitchFamily="34" charset="0"/>
              </a:rPr>
              <a:t>” today known as </a:t>
            </a:r>
            <a:r>
              <a:rPr lang="en-US" altLang="en-US" sz="2000" b="1" u="sng">
                <a:latin typeface="Century Gothic" pitchFamily="34" charset="0"/>
              </a:rPr>
              <a:t>electrons</a:t>
            </a:r>
            <a:r>
              <a:rPr lang="en-US" altLang="en-US" sz="2000" b="1">
                <a:latin typeface="Century Gothic" pitchFamily="34" charset="0"/>
              </a:rPr>
              <a:t>.</a:t>
            </a:r>
          </a:p>
          <a:p>
            <a:endParaRPr lang="en-US" altLang="en-US" sz="2000">
              <a:latin typeface="Century Gothic" pitchFamily="34" charset="0"/>
            </a:endParaRPr>
          </a:p>
          <a:p>
            <a:r>
              <a:rPr lang="en-US" altLang="en-US" sz="2000">
                <a:latin typeface="Century Gothic" pitchFamily="34" charset="0"/>
              </a:rPr>
              <a:t>Since the gas was known to be neutral, having no charge, he reasoned that there must be </a:t>
            </a:r>
            <a:r>
              <a:rPr lang="en-US" altLang="en-US" sz="2000" u="sng">
                <a:latin typeface="Century Gothic" pitchFamily="34" charset="0"/>
              </a:rPr>
              <a:t>positively</a:t>
            </a:r>
            <a:r>
              <a:rPr lang="en-US" altLang="en-US" sz="2000">
                <a:latin typeface="Century Gothic" pitchFamily="34" charset="0"/>
              </a:rPr>
              <a:t> charged particles in the atom.</a:t>
            </a:r>
          </a:p>
          <a:p>
            <a:endParaRPr lang="en-US" altLang="en-US" sz="2000">
              <a:latin typeface="Century Gothic" pitchFamily="34" charset="0"/>
            </a:endParaRPr>
          </a:p>
          <a:p>
            <a:r>
              <a:rPr lang="en-US" altLang="en-US" sz="2000">
                <a:latin typeface="Century Gothic" pitchFamily="34" charset="0"/>
              </a:rPr>
              <a:t> But he could never find them.</a:t>
            </a:r>
          </a:p>
          <a:p>
            <a:endParaRPr lang="en-US" altLang="en-US" sz="2000">
              <a:latin typeface="Century Gothic" pitchFamily="34" charset="0"/>
            </a:endParaRPr>
          </a:p>
          <a:p>
            <a:pPr>
              <a:lnSpc>
                <a:spcPct val="80000"/>
              </a:lnSpc>
              <a:spcBef>
                <a:spcPct val="50000"/>
              </a:spcBef>
              <a:buClr>
                <a:schemeClr val="folHlink"/>
              </a:buClr>
              <a:buSzPct val="90000"/>
              <a:buFont typeface="Comic Sans MS" pitchFamily="66" charset="0"/>
              <a:buNone/>
            </a:pPr>
            <a:endParaRPr lang="en-US" altLang="en-US">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Called the cathode-ray particles electrons</a:t>
            </a:r>
          </a:p>
          <a:p>
            <a:endParaRPr lang="en-US" dirty="0"/>
          </a:p>
          <a:p>
            <a:r>
              <a:rPr lang="en-US" dirty="0" smtClean="0"/>
              <a:t>Thomson had referred to them as “corpuscles”</a:t>
            </a:r>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a:xfrm>
            <a:off x="1066800" y="579436"/>
            <a:ext cx="7086600" cy="639763"/>
          </a:xfrm>
        </p:spPr>
        <p:txBody>
          <a:bodyPr/>
          <a:lstStyle/>
          <a:p>
            <a:r>
              <a:rPr lang="en-US" dirty="0" smtClean="0"/>
              <a:t>George Stoney</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6224" y="76200"/>
            <a:ext cx="1714352" cy="245638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276600"/>
            <a:ext cx="6448425" cy="3476625"/>
          </a:xfrm>
          <a:prstGeom prst="rect">
            <a:avLst/>
          </a:prstGeom>
        </p:spPr>
      </p:pic>
    </p:spTree>
    <p:extLst>
      <p:ext uri="{BB962C8B-B14F-4D97-AF65-F5344CB8AC3E}">
        <p14:creationId xmlns:p14="http://schemas.microsoft.com/office/powerpoint/2010/main" val="1945938295"/>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53836"/>
            <a:ext cx="8305800" cy="4525965"/>
          </a:xfrm>
        </p:spPr>
        <p:txBody>
          <a:bodyPr/>
          <a:lstStyle/>
          <a:p>
            <a:r>
              <a:rPr lang="en-US" dirty="0" smtClean="0"/>
              <a:t>He determined the charge of electrons by his Oil Drop Experiment</a:t>
            </a:r>
          </a:p>
          <a:p>
            <a:r>
              <a:rPr lang="en-US" dirty="0"/>
              <a:t>The </a:t>
            </a:r>
            <a:r>
              <a:rPr lang="en-US" dirty="0">
                <a:hlinkClick r:id="rId2" tooltip="Experiment"/>
              </a:rPr>
              <a:t>experiment</a:t>
            </a:r>
            <a:r>
              <a:rPr lang="en-US" dirty="0"/>
              <a:t> entailed observing tiny electrically charged droplets of oil located between two parallel metal surfaces, forming the plates of a </a:t>
            </a:r>
            <a:r>
              <a:rPr lang="en-US" dirty="0">
                <a:hlinkClick r:id="rId3" tooltip="Capacitor"/>
              </a:rPr>
              <a:t>capacitor</a:t>
            </a:r>
            <a:r>
              <a:rPr lang="en-US" dirty="0" smtClean="0"/>
              <a:t>.</a:t>
            </a:r>
          </a:p>
          <a:p>
            <a:r>
              <a:rPr lang="en-US" dirty="0" smtClean="0"/>
              <a:t> </a:t>
            </a:r>
            <a:r>
              <a:rPr lang="en-US" dirty="0"/>
              <a:t>The plates were oriented horizontally, with one plate above the other</a:t>
            </a:r>
            <a:r>
              <a:rPr lang="en-US" dirty="0" smtClean="0"/>
              <a:t>.</a:t>
            </a:r>
          </a:p>
          <a:p>
            <a:r>
              <a:rPr lang="en-US" dirty="0" smtClean="0"/>
              <a:t> </a:t>
            </a:r>
            <a:r>
              <a:rPr lang="en-US" dirty="0"/>
              <a:t>A mist of </a:t>
            </a:r>
            <a:r>
              <a:rPr lang="en-US" dirty="0">
                <a:hlinkClick r:id="rId4" tooltip="Atomizer nozzle"/>
              </a:rPr>
              <a:t>atomized</a:t>
            </a:r>
            <a:r>
              <a:rPr lang="en-US" dirty="0"/>
              <a:t> oil drops was introduced through a small hole in the top plate</a:t>
            </a:r>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a:xfrm>
            <a:off x="457200" y="579436"/>
            <a:ext cx="7696200" cy="639763"/>
          </a:xfrm>
        </p:spPr>
        <p:txBody>
          <a:bodyPr/>
          <a:lstStyle/>
          <a:p>
            <a:r>
              <a:rPr lang="en-US" dirty="0" smtClean="0"/>
              <a:t>Robert Millikan 1909</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4640580"/>
            <a:ext cx="2334126" cy="2217420"/>
          </a:xfrm>
          <a:prstGeom prst="rect">
            <a:avLst/>
          </a:prstGeom>
        </p:spPr>
      </p:pic>
    </p:spTree>
    <p:extLst>
      <p:ext uri="{BB962C8B-B14F-4D97-AF65-F5344CB8AC3E}">
        <p14:creationId xmlns:p14="http://schemas.microsoft.com/office/powerpoint/2010/main" val="2447964104"/>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r>
              <a:rPr lang="en-US" altLang="en-US" smtClean="0"/>
              <a:t>Rutherford’s Gold Foil Experiment</a:t>
            </a:r>
          </a:p>
        </p:txBody>
      </p:sp>
      <p:sp>
        <p:nvSpPr>
          <p:cNvPr id="23555" name="Rectangle 3"/>
          <p:cNvSpPr>
            <a:spLocks noGrp="1" noChangeArrowheads="1"/>
          </p:cNvSpPr>
          <p:nvPr>
            <p:ph type="body" sz="half" idx="1"/>
          </p:nvPr>
        </p:nvSpPr>
        <p:spPr>
          <a:xfrm>
            <a:off x="457200" y="1600200"/>
            <a:ext cx="4033838" cy="4530725"/>
          </a:xfrm>
        </p:spPr>
        <p:txBody>
          <a:bodyPr rtlCol="0">
            <a:normAutofit fontScale="92500" lnSpcReduction="10000"/>
          </a:bodyPr>
          <a:lstStyle/>
          <a:p>
            <a:pPr fontAlgn="auto">
              <a:spcAft>
                <a:spcPts val="0"/>
              </a:spcAft>
              <a:buClr>
                <a:schemeClr val="accent6">
                  <a:lumMod val="50000"/>
                </a:schemeClr>
              </a:buClr>
              <a:buFont typeface="Arial" pitchFamily="34" charset="0"/>
              <a:buChar char="•"/>
              <a:defRPr/>
            </a:pPr>
            <a:r>
              <a:rPr lang="en-US" altLang="en-US">
                <a:solidFill>
                  <a:schemeClr val="accent6">
                    <a:lumMod val="75000"/>
                  </a:schemeClr>
                </a:solidFill>
              </a:rPr>
              <a:t>In 1908, the English physicist Ernest Rutherford was hard at work on an experiment that seemed to have little to do with unraveling the mysteries of the </a:t>
            </a:r>
            <a:r>
              <a:rPr lang="en-US" altLang="en-US" u="sng">
                <a:solidFill>
                  <a:schemeClr val="accent6">
                    <a:lumMod val="75000"/>
                  </a:schemeClr>
                </a:solidFill>
              </a:rPr>
              <a:t>atomic structure.</a:t>
            </a:r>
          </a:p>
          <a:p>
            <a:pPr fontAlgn="auto">
              <a:spcAft>
                <a:spcPts val="0"/>
              </a:spcAft>
              <a:buClr>
                <a:schemeClr val="accent6">
                  <a:lumMod val="50000"/>
                </a:schemeClr>
              </a:buClr>
              <a:buFont typeface="Arial" pitchFamily="34" charset="0"/>
              <a:buChar char="•"/>
              <a:defRPr/>
            </a:pPr>
            <a:endParaRPr lang="en-US" altLang="en-US" sz="2400">
              <a:solidFill>
                <a:schemeClr val="accent6">
                  <a:lumMod val="75000"/>
                </a:schemeClr>
              </a:solidFill>
            </a:endParaRPr>
          </a:p>
        </p:txBody>
      </p:sp>
      <p:pic>
        <p:nvPicPr>
          <p:cNvPr id="69635" name="Picture 4" descr="ruther"/>
          <p:cNvPicPr>
            <a:picLocks noGrp="1" noChangeAspect="1" noChangeArrowheads="1"/>
          </p:cNvPicPr>
          <p:nvPr>
            <p:ph type="clipArt" sz="half" idx="2"/>
          </p:nvPr>
        </p:nvPicPr>
        <p:blipFill>
          <a:blip r:embed="rId2"/>
          <a:srcRect/>
          <a:stretch>
            <a:fillRect/>
          </a:stretch>
        </p:blipFill>
        <p:spPr>
          <a:xfrm>
            <a:off x="4953000" y="1981200"/>
            <a:ext cx="3962400" cy="2957513"/>
          </a:xfrm>
        </p:spPr>
      </p:pic>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sz="half" idx="1"/>
          </p:nvPr>
        </p:nvSpPr>
        <p:spPr>
          <a:xfrm>
            <a:off x="457200" y="1600200"/>
            <a:ext cx="8229600" cy="2190750"/>
          </a:xfrm>
        </p:spPr>
        <p:txBody>
          <a:bodyPr rtlCol="0">
            <a:normAutofit lnSpcReduction="10000"/>
          </a:bodyPr>
          <a:lstStyle/>
          <a:p>
            <a:pPr fontAlgn="auto">
              <a:spcAft>
                <a:spcPts val="0"/>
              </a:spcAft>
              <a:buClr>
                <a:schemeClr val="accent6">
                  <a:lumMod val="50000"/>
                </a:schemeClr>
              </a:buClr>
              <a:buFont typeface="Arial" pitchFamily="34" charset="0"/>
              <a:buChar char="•"/>
              <a:defRPr/>
            </a:pPr>
            <a:r>
              <a:rPr lang="en-US" altLang="en-US" sz="3600">
                <a:solidFill>
                  <a:schemeClr val="accent6">
                    <a:lumMod val="75000"/>
                  </a:schemeClr>
                </a:solidFill>
              </a:rPr>
              <a:t>Rutherford’s experiment Involved firing a stream of tiny </a:t>
            </a:r>
            <a:r>
              <a:rPr lang="en-US" altLang="en-US" sz="3600" u="sng">
                <a:solidFill>
                  <a:schemeClr val="accent6">
                    <a:lumMod val="75000"/>
                  </a:schemeClr>
                </a:solidFill>
              </a:rPr>
              <a:t>positively charged</a:t>
            </a:r>
            <a:r>
              <a:rPr lang="en-US" altLang="en-US" sz="3600">
                <a:solidFill>
                  <a:schemeClr val="accent6">
                    <a:lumMod val="75000"/>
                  </a:schemeClr>
                </a:solidFill>
              </a:rPr>
              <a:t> particles at a thin sheet of </a:t>
            </a:r>
            <a:r>
              <a:rPr lang="en-US" altLang="en-US" sz="3600" u="sng">
                <a:solidFill>
                  <a:schemeClr val="accent6">
                    <a:lumMod val="75000"/>
                  </a:schemeClr>
                </a:solidFill>
              </a:rPr>
              <a:t>gold foil</a:t>
            </a:r>
            <a:r>
              <a:rPr lang="en-US" altLang="en-US" sz="3600">
                <a:solidFill>
                  <a:schemeClr val="accent6">
                    <a:lumMod val="75000"/>
                  </a:schemeClr>
                </a:solidFill>
              </a:rPr>
              <a:t> (2000 atoms thick)</a:t>
            </a:r>
          </a:p>
        </p:txBody>
      </p:sp>
      <p:sp>
        <p:nvSpPr>
          <p:cNvPr id="70658" name="Rectangle 3"/>
          <p:cNvSpPr>
            <a:spLocks noGrp="1" noChangeArrowheads="1"/>
          </p:cNvSpPr>
          <p:nvPr>
            <p:ph sz="half" idx="2"/>
          </p:nvPr>
        </p:nvSpPr>
        <p:spPr>
          <a:xfrm>
            <a:off x="457200" y="3940175"/>
            <a:ext cx="8229600" cy="2190750"/>
          </a:xfrm>
        </p:spPr>
        <p:txBody>
          <a:bodyPr/>
          <a:lstStyle/>
          <a:p>
            <a:endParaRPr lang="en-US" altLang="en-US" sz="2800" smtClean="0"/>
          </a:p>
        </p:txBody>
      </p:sp>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Rectangle 2"/>
          <p:cNvSpPr>
            <a:spLocks noGrp="1" noChangeArrowheads="1"/>
          </p:cNvSpPr>
          <p:nvPr>
            <p:ph type="title"/>
          </p:nvPr>
        </p:nvSpPr>
        <p:spPr/>
        <p:txBody>
          <a:bodyPr/>
          <a:lstStyle/>
          <a:p>
            <a:endParaRPr lang="en-US" altLang="en-US" smtClean="0"/>
          </a:p>
        </p:txBody>
      </p:sp>
      <p:sp>
        <p:nvSpPr>
          <p:cNvPr id="25603" name="Rectangle 3"/>
          <p:cNvSpPr>
            <a:spLocks noGrp="1" noChangeArrowheads="1"/>
          </p:cNvSpPr>
          <p:nvPr>
            <p:ph type="body" sz="half" idx="1"/>
          </p:nvPr>
        </p:nvSpPr>
        <p:spPr>
          <a:xfrm>
            <a:off x="228600" y="1600200"/>
            <a:ext cx="4495800" cy="4530725"/>
          </a:xfrm>
        </p:spPr>
        <p:txBody>
          <a:bodyPr rtlCol="0">
            <a:normAutofit fontScale="92500" lnSpcReduction="10000"/>
          </a:bodyPr>
          <a:lstStyle/>
          <a:p>
            <a:pPr lvl="1" fontAlgn="auto">
              <a:lnSpc>
                <a:spcPct val="90000"/>
              </a:lnSpc>
              <a:spcAft>
                <a:spcPts val="0"/>
              </a:spcAft>
              <a:buClr>
                <a:schemeClr val="accent6">
                  <a:lumMod val="50000"/>
                </a:schemeClr>
              </a:buClr>
              <a:buFont typeface="Arial" pitchFamily="34" charset="0"/>
              <a:buChar char="•"/>
              <a:defRPr/>
            </a:pPr>
            <a:r>
              <a:rPr lang="en-US" altLang="en-US" sz="2500" u="sng">
                <a:solidFill>
                  <a:schemeClr val="accent6">
                    <a:lumMod val="75000"/>
                  </a:schemeClr>
                </a:solidFill>
              </a:rPr>
              <a:t>Most</a:t>
            </a:r>
            <a:r>
              <a:rPr lang="en-US" altLang="en-US" sz="2500">
                <a:solidFill>
                  <a:schemeClr val="accent6">
                    <a:lumMod val="75000"/>
                  </a:schemeClr>
                </a:solidFill>
              </a:rPr>
              <a:t> of the positively charged “bullets” passed right through the gold atoms in the sheet of </a:t>
            </a:r>
            <a:r>
              <a:rPr lang="en-US" altLang="en-US" sz="2500" u="sng">
                <a:solidFill>
                  <a:schemeClr val="accent6">
                    <a:lumMod val="75000"/>
                  </a:schemeClr>
                </a:solidFill>
              </a:rPr>
              <a:t>gold foil</a:t>
            </a:r>
            <a:r>
              <a:rPr lang="en-US" altLang="en-US" sz="2500">
                <a:solidFill>
                  <a:schemeClr val="accent6">
                    <a:lumMod val="75000"/>
                  </a:schemeClr>
                </a:solidFill>
              </a:rPr>
              <a:t> without changing course at all.</a:t>
            </a:r>
          </a:p>
          <a:p>
            <a:pPr lvl="1" fontAlgn="auto">
              <a:lnSpc>
                <a:spcPct val="90000"/>
              </a:lnSpc>
              <a:spcAft>
                <a:spcPts val="0"/>
              </a:spcAft>
              <a:buClr>
                <a:schemeClr val="accent6">
                  <a:lumMod val="50000"/>
                </a:schemeClr>
              </a:buClr>
              <a:buFont typeface="Arial" pitchFamily="34" charset="0"/>
              <a:buChar char="•"/>
              <a:defRPr/>
            </a:pPr>
            <a:r>
              <a:rPr lang="en-US" altLang="en-US" sz="2500" u="sng">
                <a:solidFill>
                  <a:schemeClr val="accent6">
                    <a:lumMod val="75000"/>
                  </a:schemeClr>
                </a:solidFill>
              </a:rPr>
              <a:t>Some</a:t>
            </a:r>
            <a:r>
              <a:rPr lang="en-US" altLang="en-US" sz="2500">
                <a:solidFill>
                  <a:schemeClr val="accent6">
                    <a:lumMod val="75000"/>
                  </a:schemeClr>
                </a:solidFill>
              </a:rPr>
              <a:t> of the positively charged “bullets,” however, did bounce away from the gold sheet as if they had hit something </a:t>
            </a:r>
            <a:r>
              <a:rPr lang="en-US" altLang="en-US" sz="2500" u="sng">
                <a:solidFill>
                  <a:schemeClr val="accent6">
                    <a:lumMod val="75000"/>
                  </a:schemeClr>
                </a:solidFill>
              </a:rPr>
              <a:t>solid</a:t>
            </a:r>
            <a:r>
              <a:rPr lang="en-US" altLang="en-US" sz="2500">
                <a:solidFill>
                  <a:schemeClr val="accent6">
                    <a:lumMod val="75000"/>
                  </a:schemeClr>
                </a:solidFill>
              </a:rPr>
              <a:t>.  He knew that positive charges </a:t>
            </a:r>
            <a:r>
              <a:rPr lang="en-US" altLang="en-US" sz="2500" u="sng">
                <a:solidFill>
                  <a:schemeClr val="accent6">
                    <a:lumMod val="75000"/>
                  </a:schemeClr>
                </a:solidFill>
              </a:rPr>
              <a:t>repel</a:t>
            </a:r>
            <a:r>
              <a:rPr lang="en-US" altLang="en-US" sz="2500">
                <a:solidFill>
                  <a:schemeClr val="accent6">
                    <a:lumMod val="75000"/>
                  </a:schemeClr>
                </a:solidFill>
              </a:rPr>
              <a:t> positive charges.</a:t>
            </a:r>
          </a:p>
          <a:p>
            <a:pPr lvl="1" fontAlgn="auto">
              <a:lnSpc>
                <a:spcPct val="90000"/>
              </a:lnSpc>
              <a:spcAft>
                <a:spcPts val="0"/>
              </a:spcAft>
              <a:buClr>
                <a:schemeClr val="accent6">
                  <a:lumMod val="50000"/>
                </a:schemeClr>
              </a:buClr>
              <a:buFont typeface="Arial" pitchFamily="34" charset="0"/>
              <a:buChar char="•"/>
              <a:defRPr/>
            </a:pPr>
            <a:endParaRPr lang="en-US" altLang="en-US" sz="2500">
              <a:solidFill>
                <a:schemeClr val="accent6">
                  <a:lumMod val="75000"/>
                </a:schemeClr>
              </a:solidFill>
            </a:endParaRPr>
          </a:p>
        </p:txBody>
      </p:sp>
      <p:graphicFrame>
        <p:nvGraphicFramePr>
          <p:cNvPr id="6152" name="Object 8"/>
          <p:cNvGraphicFramePr>
            <a:graphicFrameLocks noGrp="1" noChangeAspect="1"/>
          </p:cNvGraphicFramePr>
          <p:nvPr>
            <p:ph sz="half" idx="2"/>
          </p:nvPr>
        </p:nvGraphicFramePr>
        <p:xfrm>
          <a:off x="5029200" y="1905000"/>
          <a:ext cx="3810000" cy="3098800"/>
        </p:xfrm>
        <a:graphic>
          <a:graphicData uri="http://schemas.openxmlformats.org/presentationml/2006/ole">
            <mc:AlternateContent xmlns:mc="http://schemas.openxmlformats.org/markup-compatibility/2006">
              <mc:Choice xmlns:v="urn:schemas-microsoft-com:vml" Requires="v">
                <p:oleObj spid="_x0000_s6157" name="Bitmap Image" r:id="rId3" imgW="2448267" imgH="1991003" progId="PBrush">
                  <p:embed/>
                </p:oleObj>
              </mc:Choice>
              <mc:Fallback>
                <p:oleObj name="Bitmap Image" r:id="rId3" imgW="2448267" imgH="1991003" progId="PBrush">
                  <p:embed/>
                  <p:pic>
                    <p:nvPicPr>
                      <p:cNvPr id="0" name="Picture 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3810000" cy="309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goldfoilex"/>
          <p:cNvPicPr>
            <a:picLocks noGrp="1" noChangeAspect="1" noChangeArrowheads="1"/>
          </p:cNvPicPr>
          <p:nvPr>
            <p:ph/>
          </p:nvPr>
        </p:nvPicPr>
        <p:blipFill>
          <a:blip r:embed="rId2"/>
          <a:srcRect/>
          <a:stretch>
            <a:fillRect/>
          </a:stretch>
        </p:blipFill>
        <p:spPr>
          <a:xfrm>
            <a:off x="0" y="381000"/>
            <a:ext cx="9144000" cy="6146800"/>
          </a:xfrm>
        </p:spPr>
      </p:pic>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endParaRPr lang="en-US" altLang="en-US" smtClean="0"/>
          </a:p>
        </p:txBody>
      </p:sp>
      <p:sp>
        <p:nvSpPr>
          <p:cNvPr id="74754" name="Rectangle 3"/>
          <p:cNvSpPr>
            <a:spLocks noGrp="1" noChangeArrowheads="1"/>
          </p:cNvSpPr>
          <p:nvPr>
            <p:ph type="body" idx="1"/>
          </p:nvPr>
        </p:nvSpPr>
        <p:spPr/>
        <p:txBody>
          <a:bodyPr/>
          <a:lstStyle/>
          <a:p>
            <a:pPr>
              <a:lnSpc>
                <a:spcPct val="90000"/>
              </a:lnSpc>
            </a:pPr>
            <a:r>
              <a:rPr lang="en-US" altLang="en-US" sz="2800" smtClean="0"/>
              <a:t>This could only mean that the gold atoms in the sheet were mostly </a:t>
            </a:r>
            <a:r>
              <a:rPr lang="en-US" altLang="en-US" sz="2800" u="sng" smtClean="0"/>
              <a:t>open space</a:t>
            </a:r>
            <a:r>
              <a:rPr lang="en-US" altLang="en-US" sz="2800" smtClean="0"/>
              <a:t>. Atoms were </a:t>
            </a:r>
            <a:r>
              <a:rPr lang="en-US" altLang="en-US" sz="2800" u="sng" smtClean="0"/>
              <a:t>not</a:t>
            </a:r>
            <a:r>
              <a:rPr lang="en-US" altLang="en-US" sz="2800" smtClean="0"/>
              <a:t> a pudding filled with a positively charged material.</a:t>
            </a:r>
          </a:p>
          <a:p>
            <a:pPr>
              <a:lnSpc>
                <a:spcPct val="90000"/>
              </a:lnSpc>
            </a:pPr>
            <a:r>
              <a:rPr lang="en-US" altLang="en-US" sz="2800" smtClean="0"/>
              <a:t>Rutherford concluded that an atom had a </a:t>
            </a:r>
            <a:r>
              <a:rPr lang="en-US" altLang="en-US" sz="2800" u="sng" smtClean="0"/>
              <a:t>small, dense, positively charged center</a:t>
            </a:r>
            <a:r>
              <a:rPr lang="en-US" altLang="en-US" sz="2800" smtClean="0"/>
              <a:t> that </a:t>
            </a:r>
            <a:r>
              <a:rPr lang="en-US" altLang="en-US" sz="2800" u="sng" smtClean="0"/>
              <a:t>repelled</a:t>
            </a:r>
            <a:r>
              <a:rPr lang="en-US" altLang="en-US" sz="2800" smtClean="0"/>
              <a:t> his positively charged “bullets.” ie </a:t>
            </a:r>
            <a:r>
              <a:rPr lang="en-US" altLang="en-US" sz="2800" b="1" smtClean="0"/>
              <a:t>protons</a:t>
            </a:r>
          </a:p>
          <a:p>
            <a:pPr>
              <a:lnSpc>
                <a:spcPct val="90000"/>
              </a:lnSpc>
            </a:pPr>
            <a:r>
              <a:rPr lang="en-US" altLang="en-US" sz="2800" b="1" smtClean="0"/>
              <a:t>He called the center of the atom the “</a:t>
            </a:r>
            <a:r>
              <a:rPr lang="en-US" altLang="en-US" sz="2800" b="1" u="sng" smtClean="0"/>
              <a:t>nucleus</a:t>
            </a:r>
            <a:r>
              <a:rPr lang="en-US" altLang="en-US" sz="2800" b="1" smtClean="0"/>
              <a:t>”</a:t>
            </a:r>
          </a:p>
          <a:p>
            <a:pPr>
              <a:lnSpc>
                <a:spcPct val="90000"/>
              </a:lnSpc>
            </a:pPr>
            <a:r>
              <a:rPr lang="en-US" altLang="en-US" sz="2800" smtClean="0"/>
              <a:t>The nucleus is </a:t>
            </a:r>
            <a:r>
              <a:rPr lang="en-US" altLang="en-US" sz="2800" u="sng" smtClean="0"/>
              <a:t>tiny </a:t>
            </a:r>
            <a:r>
              <a:rPr lang="en-US" altLang="en-US" sz="2800" smtClean="0"/>
              <a:t>compared to the atom as a whole. </a:t>
            </a:r>
          </a:p>
          <a:p>
            <a:pPr>
              <a:lnSpc>
                <a:spcPct val="90000"/>
              </a:lnSpc>
            </a:pPr>
            <a:endParaRPr lang="en-US" altLang="en-US" sz="2800" smtClean="0"/>
          </a:p>
        </p:txBody>
      </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r>
              <a:rPr lang="en-US" altLang="en-US" smtClean="0"/>
              <a:t>Rutherford</a:t>
            </a:r>
          </a:p>
        </p:txBody>
      </p:sp>
      <p:sp>
        <p:nvSpPr>
          <p:cNvPr id="28675" name="Rectangle 3"/>
          <p:cNvSpPr>
            <a:spLocks noGrp="1" noChangeArrowheads="1"/>
          </p:cNvSpPr>
          <p:nvPr>
            <p:ph type="body" sz="half" idx="2"/>
          </p:nvPr>
        </p:nvSpPr>
        <p:spPr>
          <a:xfrm>
            <a:off x="4652963" y="1600200"/>
            <a:ext cx="4033837" cy="4530725"/>
          </a:xfrm>
        </p:spPr>
        <p:txBody>
          <a:bodyPr rtlCol="0">
            <a:normAutofit lnSpcReduction="10000"/>
          </a:bodyPr>
          <a:lstStyle/>
          <a:p>
            <a:pPr fontAlgn="auto">
              <a:spcAft>
                <a:spcPts val="0"/>
              </a:spcAft>
              <a:buClr>
                <a:schemeClr val="accent6">
                  <a:lumMod val="50000"/>
                </a:schemeClr>
              </a:buClr>
              <a:buFont typeface="Arial" pitchFamily="34" charset="0"/>
              <a:buChar char="•"/>
              <a:defRPr/>
            </a:pPr>
            <a:r>
              <a:rPr lang="en-US" altLang="en-US" sz="2800">
                <a:solidFill>
                  <a:schemeClr val="accent6">
                    <a:lumMod val="75000"/>
                  </a:schemeClr>
                </a:solidFill>
              </a:rPr>
              <a:t>Rutherford reasoned that all of an atom’s positively charged particles were </a:t>
            </a:r>
            <a:r>
              <a:rPr lang="en-US" altLang="en-US" sz="2800" u="sng">
                <a:solidFill>
                  <a:schemeClr val="accent6">
                    <a:lumMod val="75000"/>
                  </a:schemeClr>
                </a:solidFill>
              </a:rPr>
              <a:t>contained</a:t>
            </a:r>
            <a:r>
              <a:rPr lang="en-US" altLang="en-US" sz="2800">
                <a:solidFill>
                  <a:schemeClr val="accent6">
                    <a:lumMod val="75000"/>
                  </a:schemeClr>
                </a:solidFill>
              </a:rPr>
              <a:t> in the nucleus. The negatively charged particles were </a:t>
            </a:r>
            <a:r>
              <a:rPr lang="en-US" altLang="en-US" sz="2800" u="sng">
                <a:solidFill>
                  <a:schemeClr val="accent6">
                    <a:lumMod val="75000"/>
                  </a:schemeClr>
                </a:solidFill>
              </a:rPr>
              <a:t>scattered</a:t>
            </a:r>
            <a:r>
              <a:rPr lang="en-US" altLang="en-US" sz="2800">
                <a:solidFill>
                  <a:schemeClr val="accent6">
                    <a:lumMod val="75000"/>
                  </a:schemeClr>
                </a:solidFill>
              </a:rPr>
              <a:t> outside the nucleus around the atom’s </a:t>
            </a:r>
            <a:r>
              <a:rPr lang="en-US" altLang="en-US" sz="2800" u="sng">
                <a:solidFill>
                  <a:schemeClr val="accent6">
                    <a:lumMod val="75000"/>
                  </a:schemeClr>
                </a:solidFill>
              </a:rPr>
              <a:t>edge</a:t>
            </a:r>
            <a:r>
              <a:rPr lang="en-US" altLang="en-US" sz="2800">
                <a:solidFill>
                  <a:schemeClr val="accent6">
                    <a:lumMod val="75000"/>
                  </a:schemeClr>
                </a:solidFill>
              </a:rPr>
              <a:t>.</a:t>
            </a:r>
          </a:p>
          <a:p>
            <a:pPr fontAlgn="auto">
              <a:spcAft>
                <a:spcPts val="0"/>
              </a:spcAft>
              <a:buClr>
                <a:schemeClr val="accent6">
                  <a:lumMod val="50000"/>
                </a:schemeClr>
              </a:buClr>
              <a:buFont typeface="Arial" pitchFamily="34" charset="0"/>
              <a:buChar char="•"/>
              <a:defRPr/>
            </a:pPr>
            <a:endParaRPr lang="en-US" altLang="en-US" sz="2800">
              <a:solidFill>
                <a:schemeClr val="accent6">
                  <a:lumMod val="75000"/>
                </a:schemeClr>
              </a:solidFill>
            </a:endParaRPr>
          </a:p>
        </p:txBody>
      </p:sp>
      <p:pic>
        <p:nvPicPr>
          <p:cNvPr id="75779" name="Picture 4" descr="ruth"/>
          <p:cNvPicPr>
            <a:picLocks noChangeAspect="1" noChangeArrowheads="1"/>
          </p:cNvPicPr>
          <p:nvPr/>
        </p:nvPicPr>
        <p:blipFill>
          <a:blip r:embed="rId2"/>
          <a:srcRect/>
          <a:stretch>
            <a:fillRect/>
          </a:stretch>
        </p:blipFill>
        <p:spPr bwMode="auto">
          <a:xfrm>
            <a:off x="838200" y="1905000"/>
            <a:ext cx="3886200" cy="3886200"/>
          </a:xfrm>
          <a:prstGeom prst="rect">
            <a:avLst/>
          </a:prstGeom>
          <a:noFill/>
          <a:ln w="9525">
            <a:noFill/>
            <a:miter lim="800000"/>
            <a:headEnd/>
            <a:tailEnd/>
          </a:ln>
        </p:spPr>
      </p:pic>
      <p:sp>
        <p:nvSpPr>
          <p:cNvPr id="75780" name="Rectangle 5"/>
          <p:cNvSpPr>
            <a:spLocks noGrp="1" noChangeArrowheads="1" noTextEdit="1"/>
          </p:cNvSpPr>
          <p:nvPr>
            <p:ph type="clipArt" sz="half" idx="1"/>
          </p:nvPr>
        </p:nvSpPr>
        <p:spPr>
          <a:xfrm>
            <a:off x="457200" y="1600200"/>
            <a:ext cx="4033838" cy="4530725"/>
          </a:xfrm>
        </p:spPr>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r>
              <a:rPr lang="en-US" altLang="en-US" smtClean="0"/>
              <a:t>Bohr Model</a:t>
            </a:r>
          </a:p>
        </p:txBody>
      </p:sp>
      <p:sp>
        <p:nvSpPr>
          <p:cNvPr id="29699" name="Rectangle 3"/>
          <p:cNvSpPr>
            <a:spLocks noGrp="1" noChangeArrowheads="1"/>
          </p:cNvSpPr>
          <p:nvPr>
            <p:ph type="body" sz="half" idx="1"/>
          </p:nvPr>
        </p:nvSpPr>
        <p:spPr>
          <a:xfrm>
            <a:off x="381000" y="1219200"/>
            <a:ext cx="4343400" cy="4911725"/>
          </a:xfrm>
        </p:spPr>
        <p:txBody>
          <a:bodyPr rtlCol="0">
            <a:normAutofit fontScale="92500"/>
          </a:bodyPr>
          <a:lstStyle/>
          <a:p>
            <a:pPr fontAlgn="auto">
              <a:spcAft>
                <a:spcPts val="0"/>
              </a:spcAft>
              <a:buClr>
                <a:schemeClr val="accent6">
                  <a:lumMod val="50000"/>
                </a:schemeClr>
              </a:buClr>
              <a:buFont typeface="Arial" pitchFamily="34" charset="0"/>
              <a:buChar char="•"/>
              <a:defRPr/>
            </a:pPr>
            <a:r>
              <a:rPr lang="en-US" altLang="en-US" sz="3600">
                <a:solidFill>
                  <a:schemeClr val="accent6">
                    <a:lumMod val="75000"/>
                  </a:schemeClr>
                </a:solidFill>
              </a:rPr>
              <a:t>In 1913, the Danish scientist Niels Bohr proposed an improvement. In his model, he placed each electron in a </a:t>
            </a:r>
            <a:r>
              <a:rPr lang="en-US" altLang="en-US" sz="3600" u="sng">
                <a:solidFill>
                  <a:schemeClr val="accent6">
                    <a:lumMod val="75000"/>
                  </a:schemeClr>
                </a:solidFill>
              </a:rPr>
              <a:t>specific</a:t>
            </a:r>
            <a:r>
              <a:rPr lang="en-US" altLang="en-US" sz="3600">
                <a:solidFill>
                  <a:schemeClr val="accent6">
                    <a:lumMod val="75000"/>
                  </a:schemeClr>
                </a:solidFill>
              </a:rPr>
              <a:t> energy level.</a:t>
            </a:r>
          </a:p>
          <a:p>
            <a:pPr fontAlgn="auto">
              <a:spcAft>
                <a:spcPts val="0"/>
              </a:spcAft>
              <a:buClr>
                <a:schemeClr val="accent6">
                  <a:lumMod val="50000"/>
                </a:schemeClr>
              </a:buClr>
              <a:buFont typeface="Arial" pitchFamily="34" charset="0"/>
              <a:buChar char="•"/>
              <a:defRPr/>
            </a:pPr>
            <a:endParaRPr lang="en-US" altLang="en-US" sz="3600">
              <a:solidFill>
                <a:schemeClr val="accent6">
                  <a:lumMod val="75000"/>
                </a:schemeClr>
              </a:solidFill>
            </a:endParaRPr>
          </a:p>
        </p:txBody>
      </p:sp>
      <p:pic>
        <p:nvPicPr>
          <p:cNvPr id="76803" name="Picture 4" descr="bohr2"/>
          <p:cNvPicPr>
            <a:picLocks noGrp="1" noChangeAspect="1" noChangeArrowheads="1"/>
          </p:cNvPicPr>
          <p:nvPr>
            <p:ph type="clipArt" sz="half" idx="2"/>
          </p:nvPr>
        </p:nvPicPr>
        <p:blipFill>
          <a:blip r:embed="rId2"/>
          <a:srcRect/>
          <a:stretch>
            <a:fillRect/>
          </a:stretch>
        </p:blipFill>
        <p:spPr>
          <a:xfrm>
            <a:off x="5635625" y="2894013"/>
            <a:ext cx="2068513" cy="1943100"/>
          </a:xfrm>
        </p:spPr>
      </p:pic>
      <p:pic>
        <p:nvPicPr>
          <p:cNvPr id="76804" name="Picture 5" descr="bohr"/>
          <p:cNvPicPr>
            <a:picLocks noChangeAspect="1" noChangeArrowheads="1"/>
          </p:cNvPicPr>
          <p:nvPr/>
        </p:nvPicPr>
        <p:blipFill>
          <a:blip r:embed="rId3"/>
          <a:srcRect/>
          <a:stretch>
            <a:fillRect/>
          </a:stretch>
        </p:blipFill>
        <p:spPr bwMode="auto">
          <a:xfrm>
            <a:off x="5181600" y="1828800"/>
            <a:ext cx="3733800" cy="37163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381000" y="1676400"/>
            <a:ext cx="8458200" cy="4191000"/>
          </a:xfrm>
          <a:noFill/>
          <a:ln/>
        </p:spPr>
        <p:txBody>
          <a:bodyPr/>
          <a:lstStyle/>
          <a:p>
            <a:pPr>
              <a:lnSpc>
                <a:spcPct val="75000"/>
              </a:lnSpc>
            </a:pPr>
            <a:r>
              <a:rPr lang="en-US" sz="2800">
                <a:effectLst>
                  <a:outerShdw blurRad="38100" dist="38100" dir="2700000" algn="tl">
                    <a:srgbClr val="FFFFFF"/>
                  </a:outerShdw>
                </a:effectLst>
              </a:rPr>
              <a:t>Waves have a frequency</a:t>
            </a:r>
            <a:endParaRPr lang="en-US" sz="2800">
              <a:effectLst>
                <a:outerShdw blurRad="38100" dist="38100" dir="2700000" algn="tl">
                  <a:srgbClr val="FFFFFF"/>
                </a:outerShdw>
              </a:effectLst>
              <a:latin typeface="Helvetica" charset="0"/>
            </a:endParaRPr>
          </a:p>
          <a:p>
            <a:pPr>
              <a:lnSpc>
                <a:spcPct val="75000"/>
              </a:lnSpc>
            </a:pPr>
            <a:r>
              <a:rPr lang="en-US" sz="2800">
                <a:effectLst>
                  <a:outerShdw blurRad="38100" dist="38100" dir="2700000" algn="tl">
                    <a:srgbClr val="FFFFFF"/>
                  </a:outerShdw>
                </a:effectLst>
              </a:rPr>
              <a:t>Use the Greek letter “nu”, </a:t>
            </a:r>
            <a:r>
              <a:rPr lang="en-US" sz="5400">
                <a:effectLst>
                  <a:outerShdw blurRad="38100" dist="38100" dir="2700000" algn="tl">
                    <a:srgbClr val="FFFFFF"/>
                  </a:outerShdw>
                </a:effectLst>
                <a:latin typeface="Symbol" pitchFamily="18" charset="2"/>
              </a:rPr>
              <a:t></a:t>
            </a:r>
            <a:r>
              <a:rPr lang="en-US" sz="2800">
                <a:effectLst>
                  <a:outerShdw blurRad="38100" dist="38100" dir="2700000" algn="tl">
                    <a:srgbClr val="FFFFFF"/>
                  </a:outerShdw>
                </a:effectLst>
              </a:rPr>
              <a:t>, for frequency, and units are “cycles per sec”</a:t>
            </a:r>
            <a:endParaRPr lang="en-US" sz="2800">
              <a:effectLst>
                <a:outerShdw blurRad="38100" dist="38100" dir="2700000" algn="tl">
                  <a:srgbClr val="FFFFFF"/>
                </a:outerShdw>
              </a:effectLst>
              <a:latin typeface="Helvetica" charset="0"/>
            </a:endParaRPr>
          </a:p>
          <a:p>
            <a:pPr>
              <a:lnSpc>
                <a:spcPct val="75000"/>
              </a:lnSpc>
            </a:pPr>
            <a:r>
              <a:rPr lang="en-US" sz="2800">
                <a:effectLst>
                  <a:outerShdw blurRad="38100" dist="38100" dir="2700000" algn="tl">
                    <a:srgbClr val="FFFFFF"/>
                  </a:outerShdw>
                </a:effectLst>
              </a:rPr>
              <a:t>All radiation:  </a:t>
            </a:r>
            <a:r>
              <a:rPr lang="en-US" sz="4800">
                <a:solidFill>
                  <a:schemeClr val="hlink"/>
                </a:solidFill>
                <a:effectLst>
                  <a:outerShdw blurRad="38100" dist="38100" dir="2700000" algn="tl">
                    <a:srgbClr val="000000"/>
                  </a:outerShdw>
                </a:effectLst>
                <a:latin typeface="Symbol" pitchFamily="18" charset="2"/>
              </a:rPr>
              <a:t></a:t>
            </a:r>
            <a:r>
              <a:rPr lang="en-US" sz="2800">
                <a:solidFill>
                  <a:schemeClr val="hlink"/>
                </a:solidFill>
                <a:effectLst>
                  <a:outerShdw blurRad="38100" dist="38100" dir="2700000" algn="tl">
                    <a:srgbClr val="000000"/>
                  </a:outerShdw>
                </a:effectLst>
                <a:latin typeface="Helvetica" charset="0"/>
              </a:rPr>
              <a:t> • </a:t>
            </a:r>
            <a:r>
              <a:rPr lang="en-US" sz="5400">
                <a:solidFill>
                  <a:schemeClr val="hlink"/>
                </a:solidFill>
                <a:effectLst>
                  <a:outerShdw blurRad="38100" dist="38100" dir="2700000" algn="tl">
                    <a:srgbClr val="000000"/>
                  </a:outerShdw>
                </a:effectLst>
                <a:latin typeface="Symbol" pitchFamily="18" charset="2"/>
              </a:rPr>
              <a:t></a:t>
            </a:r>
            <a:r>
              <a:rPr lang="en-US" sz="5400">
                <a:solidFill>
                  <a:schemeClr val="hlink"/>
                </a:solidFill>
                <a:effectLst>
                  <a:outerShdw blurRad="38100" dist="38100" dir="2700000" algn="tl">
                    <a:srgbClr val="000000"/>
                  </a:outerShdw>
                </a:effectLst>
              </a:rPr>
              <a:t>  =  c</a:t>
            </a:r>
            <a:r>
              <a:rPr lang="en-US" sz="5400">
                <a:effectLst>
                  <a:outerShdw blurRad="38100" dist="38100" dir="2700000" algn="tl">
                    <a:srgbClr val="FFFFFF"/>
                  </a:outerShdw>
                </a:effectLst>
                <a:latin typeface="Helvetica" charset="0"/>
              </a:rPr>
              <a:t>		</a:t>
            </a:r>
            <a:br>
              <a:rPr lang="en-US" sz="5400">
                <a:effectLst>
                  <a:outerShdw blurRad="38100" dist="38100" dir="2700000" algn="tl">
                    <a:srgbClr val="FFFFFF"/>
                  </a:outerShdw>
                </a:effectLst>
                <a:latin typeface="Helvetica" charset="0"/>
              </a:rPr>
            </a:br>
            <a:r>
              <a:rPr lang="en-US" sz="2800">
                <a:effectLst>
                  <a:outerShdw blurRad="38100" dist="38100" dir="2700000" algn="tl">
                    <a:srgbClr val="FFFFFF"/>
                  </a:outerShdw>
                </a:effectLst>
              </a:rPr>
              <a:t>where c = velocity of light = 3.00 x 10</a:t>
            </a:r>
            <a:r>
              <a:rPr lang="en-US" sz="2800" baseline="30000">
                <a:effectLst>
                  <a:outerShdw blurRad="38100" dist="38100" dir="2700000" algn="tl">
                    <a:srgbClr val="FFFFFF"/>
                  </a:outerShdw>
                </a:effectLst>
              </a:rPr>
              <a:t>8</a:t>
            </a:r>
            <a:r>
              <a:rPr lang="en-US" sz="2800">
                <a:effectLst>
                  <a:outerShdw blurRad="38100" dist="38100" dir="2700000" algn="tl">
                    <a:srgbClr val="FFFFFF"/>
                  </a:outerShdw>
                </a:effectLst>
              </a:rPr>
              <a:t> m/sec</a:t>
            </a:r>
          </a:p>
        </p:txBody>
      </p:sp>
      <p:sp>
        <p:nvSpPr>
          <p:cNvPr id="165891" name="Rectangle 3"/>
          <p:cNvSpPr>
            <a:spLocks noGrp="1" noChangeArrowheads="1"/>
          </p:cNvSpPr>
          <p:nvPr>
            <p:ph type="title"/>
          </p:nvPr>
        </p:nvSpPr>
        <p:spPr>
          <a:xfrm>
            <a:off x="990600" y="533400"/>
            <a:ext cx="7162800" cy="762000"/>
          </a:xfrm>
          <a:solidFill>
            <a:srgbClr val="FCFEB9"/>
          </a:solidFill>
          <a:ln/>
          <a:effectLst>
            <a:outerShdw dist="107763" dir="2700000" algn="ctr" rotWithShape="0">
              <a:schemeClr val="bg2"/>
            </a:outerShdw>
          </a:effectLst>
        </p:spPr>
        <p:txBody>
          <a:bodyPr/>
          <a:lstStyle/>
          <a:p>
            <a:r>
              <a:rPr lang="en-US" sz="4000">
                <a:solidFill>
                  <a:schemeClr val="hlink"/>
                </a:solidFill>
                <a:effectLst>
                  <a:outerShdw blurRad="38100" dist="38100" dir="2700000" algn="tl">
                    <a:srgbClr val="000000"/>
                  </a:outerShdw>
                </a:effectLst>
                <a:latin typeface="Comic Sans MS" pitchFamily="66" charset="0"/>
              </a:rPr>
              <a:t>Electromagnetic Radiation</a:t>
            </a:r>
            <a:endParaRPr lang="en-US" sz="4000">
              <a:solidFill>
                <a:schemeClr val="hlink"/>
              </a:solidFill>
              <a:effectLst>
                <a:outerShdw blurRad="38100" dist="38100" dir="2700000" algn="tl">
                  <a:srgbClr val="000000"/>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5890">
                                            <p:txEl>
                                              <p:pRg st="0" end="0"/>
                                            </p:txEl>
                                          </p:spTgt>
                                        </p:tgtEl>
                                        <p:attrNameLst>
                                          <p:attrName>style.visibility</p:attrName>
                                        </p:attrNameLst>
                                      </p:cBhvr>
                                      <p:to>
                                        <p:strVal val="visible"/>
                                      </p:to>
                                    </p:set>
                                    <p:animEffect transition="in" filter="dissolve">
                                      <p:cBhvr>
                                        <p:cTn id="7" dur="500"/>
                                        <p:tgtEl>
                                          <p:spTgt spid="1658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5890">
                                            <p:txEl>
                                              <p:pRg st="1" end="1"/>
                                            </p:txEl>
                                          </p:spTgt>
                                        </p:tgtEl>
                                        <p:attrNameLst>
                                          <p:attrName>style.visibility</p:attrName>
                                        </p:attrNameLst>
                                      </p:cBhvr>
                                      <p:to>
                                        <p:strVal val="visible"/>
                                      </p:to>
                                    </p:set>
                                    <p:animEffect transition="in" filter="dissolve">
                                      <p:cBhvr>
                                        <p:cTn id="12" dur="500"/>
                                        <p:tgtEl>
                                          <p:spTgt spid="1658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5890">
                                            <p:txEl>
                                              <p:pRg st="2" end="2"/>
                                            </p:txEl>
                                          </p:spTgt>
                                        </p:tgtEl>
                                        <p:attrNameLst>
                                          <p:attrName>style.visibility</p:attrName>
                                        </p:attrNameLst>
                                      </p:cBhvr>
                                      <p:to>
                                        <p:strVal val="visible"/>
                                      </p:to>
                                    </p:set>
                                    <p:animEffect transition="in" filter="dissolve">
                                      <p:cBhvr>
                                        <p:cTn id="17" dur="500"/>
                                        <p:tgtEl>
                                          <p:spTgt spid="1658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r>
              <a:rPr lang="en-US" altLang="en-US" smtClean="0"/>
              <a:t>Bohr Model</a:t>
            </a:r>
          </a:p>
        </p:txBody>
      </p:sp>
      <p:pic>
        <p:nvPicPr>
          <p:cNvPr id="77826" name="Picture 4" descr="bohr2"/>
          <p:cNvPicPr>
            <a:picLocks noGrp="1" noChangeAspect="1" noChangeArrowheads="1"/>
          </p:cNvPicPr>
          <p:nvPr>
            <p:ph sz="quarter" idx="1"/>
          </p:nvPr>
        </p:nvPicPr>
        <p:blipFill>
          <a:blip r:embed="rId2"/>
          <a:srcRect/>
          <a:stretch>
            <a:fillRect/>
          </a:stretch>
        </p:blipFill>
        <p:spPr>
          <a:xfrm>
            <a:off x="1500188" y="1722438"/>
            <a:ext cx="1952625" cy="1943100"/>
          </a:xfrm>
        </p:spPr>
      </p:pic>
      <p:sp>
        <p:nvSpPr>
          <p:cNvPr id="30723" name="Rectangle 3"/>
          <p:cNvSpPr>
            <a:spLocks noGrp="1" noChangeArrowheads="1"/>
          </p:cNvSpPr>
          <p:nvPr>
            <p:ph type="body" sz="half" idx="3"/>
          </p:nvPr>
        </p:nvSpPr>
        <p:spPr>
          <a:xfrm>
            <a:off x="4648200" y="1295400"/>
            <a:ext cx="4038600" cy="4835525"/>
          </a:xfrm>
        </p:spPr>
        <p:txBody>
          <a:bodyPr rtlCol="0">
            <a:normAutofit lnSpcReduction="10000"/>
          </a:bodyPr>
          <a:lstStyle/>
          <a:p>
            <a:pPr fontAlgn="auto">
              <a:lnSpc>
                <a:spcPct val="90000"/>
              </a:lnSpc>
              <a:spcAft>
                <a:spcPts val="0"/>
              </a:spcAft>
              <a:buClr>
                <a:schemeClr val="accent6">
                  <a:lumMod val="50000"/>
                </a:schemeClr>
              </a:buClr>
              <a:buFont typeface="Arial" pitchFamily="34" charset="0"/>
              <a:buChar char="•"/>
              <a:defRPr/>
            </a:pPr>
            <a:r>
              <a:rPr lang="en-US" altLang="en-US">
                <a:solidFill>
                  <a:schemeClr val="accent6">
                    <a:lumMod val="75000"/>
                  </a:schemeClr>
                </a:solidFill>
              </a:rPr>
              <a:t>According to Bohr’s atomic model, electrons move in definite </a:t>
            </a:r>
            <a:r>
              <a:rPr lang="en-US" altLang="en-US" u="sng">
                <a:solidFill>
                  <a:schemeClr val="accent6">
                    <a:lumMod val="75000"/>
                  </a:schemeClr>
                </a:solidFill>
              </a:rPr>
              <a:t>orbits</a:t>
            </a:r>
            <a:r>
              <a:rPr lang="en-US" altLang="en-US">
                <a:solidFill>
                  <a:schemeClr val="accent6">
                    <a:lumMod val="75000"/>
                  </a:schemeClr>
                </a:solidFill>
              </a:rPr>
              <a:t> around the nucleus, much like planets circle the sun. These orbits, or energy </a:t>
            </a:r>
            <a:r>
              <a:rPr lang="en-US" altLang="en-US" u="sng">
                <a:solidFill>
                  <a:schemeClr val="accent6">
                    <a:lumMod val="75000"/>
                  </a:schemeClr>
                </a:solidFill>
              </a:rPr>
              <a:t>levels</a:t>
            </a:r>
            <a:r>
              <a:rPr lang="en-US" altLang="en-US">
                <a:solidFill>
                  <a:schemeClr val="accent6">
                    <a:lumMod val="75000"/>
                  </a:schemeClr>
                </a:solidFill>
              </a:rPr>
              <a:t>, are located at certain</a:t>
            </a:r>
            <a:r>
              <a:rPr lang="en-US" altLang="en-US" sz="3600">
                <a:solidFill>
                  <a:schemeClr val="accent6">
                    <a:lumMod val="75000"/>
                  </a:schemeClr>
                </a:solidFill>
              </a:rPr>
              <a:t> </a:t>
            </a:r>
            <a:r>
              <a:rPr lang="en-US" altLang="en-US">
                <a:solidFill>
                  <a:schemeClr val="accent6">
                    <a:lumMod val="75000"/>
                  </a:schemeClr>
                </a:solidFill>
              </a:rPr>
              <a:t>distances from the nucleus.</a:t>
            </a:r>
          </a:p>
        </p:txBody>
      </p:sp>
      <p:pic>
        <p:nvPicPr>
          <p:cNvPr id="77828" name="Picture 5" descr="hydrogen"/>
          <p:cNvPicPr>
            <a:picLocks noGrp="1" noChangeAspect="1" noChangeArrowheads="1" noCrop="1"/>
          </p:cNvPicPr>
          <p:nvPr>
            <p:ph sz="quarter" idx="2"/>
          </p:nvPr>
        </p:nvPicPr>
        <p:blipFill>
          <a:blip r:embed="rId3"/>
          <a:srcRect/>
          <a:stretch>
            <a:fillRect/>
          </a:stretch>
        </p:blipFill>
        <p:spPr>
          <a:xfrm>
            <a:off x="1600200" y="4191000"/>
            <a:ext cx="1854200" cy="1941513"/>
          </a:xfrm>
        </p:spPr>
      </p:pic>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endParaRPr lang="en-US" smtClean="0"/>
          </a:p>
        </p:txBody>
      </p:sp>
      <p:sp>
        <p:nvSpPr>
          <p:cNvPr id="78850" name="Content Placeholder 2"/>
          <p:cNvSpPr>
            <a:spLocks noGrp="1"/>
          </p:cNvSpPr>
          <p:nvPr>
            <p:ph sz="quarter" idx="1"/>
          </p:nvPr>
        </p:nvSpPr>
        <p:spPr/>
        <p:txBody>
          <a:bodyPr/>
          <a:lstStyle/>
          <a:p>
            <a:endParaRPr lang="en-US" smtClean="0"/>
          </a:p>
        </p:txBody>
      </p:sp>
      <p:sp>
        <p:nvSpPr>
          <p:cNvPr id="78851" name="Content Placeholder 3"/>
          <p:cNvSpPr>
            <a:spLocks noGrp="1"/>
          </p:cNvSpPr>
          <p:nvPr>
            <p:ph sz="quarter" idx="2"/>
          </p:nvPr>
        </p:nvSpPr>
        <p:spPr/>
        <p:txBody>
          <a:bodyPr/>
          <a:lstStyle/>
          <a:p>
            <a:endParaRPr lang="en-US" smtClean="0"/>
          </a:p>
        </p:txBody>
      </p:sp>
      <p:sp>
        <p:nvSpPr>
          <p:cNvPr id="78852" name="Text Placeholder 4"/>
          <p:cNvSpPr>
            <a:spLocks noGrp="1"/>
          </p:cNvSpPr>
          <p:nvPr>
            <p:ph type="body" sz="half" idx="3"/>
          </p:nvPr>
        </p:nvSpPr>
        <p:spPr/>
        <p:txBody>
          <a:bodyPr/>
          <a:lstStyle/>
          <a:p>
            <a:endParaRPr lang="en-US" smtClean="0"/>
          </a:p>
        </p:txBody>
      </p:sp>
      <p:pic>
        <p:nvPicPr>
          <p:cNvPr id="78853" name="Picture 5"/>
          <p:cNvPicPr>
            <a:picLocks noChangeAspect="1"/>
          </p:cNvPicPr>
          <p:nvPr/>
        </p:nvPicPr>
        <p:blipFill>
          <a:blip r:embed="rId2"/>
          <a:srcRect/>
          <a:stretch>
            <a:fillRect/>
          </a:stretch>
        </p:blipFill>
        <p:spPr bwMode="auto">
          <a:xfrm>
            <a:off x="0" y="-19050"/>
            <a:ext cx="9144000" cy="6877050"/>
          </a:xfrm>
          <a:prstGeom prst="rect">
            <a:avLst/>
          </a:prstGeom>
          <a:noFill/>
          <a:ln w="9525">
            <a:noFill/>
            <a:miter lim="800000"/>
            <a:headEnd/>
            <a:tailEnd/>
          </a:ln>
        </p:spPr>
      </p:pic>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s_orb"/>
          <p:cNvPicPr>
            <a:picLocks noChangeAspect="1" noChangeArrowheads="1" noCrop="1"/>
          </p:cNvPicPr>
          <p:nvPr/>
        </p:nvPicPr>
        <p:blipFill>
          <a:blip r:embed="rId2"/>
          <a:srcRect/>
          <a:stretch>
            <a:fillRect/>
          </a:stretch>
        </p:blipFill>
        <p:spPr bwMode="auto">
          <a:xfrm>
            <a:off x="2667000" y="1676400"/>
            <a:ext cx="3714750" cy="3714750"/>
          </a:xfrm>
          <a:prstGeom prst="rect">
            <a:avLst/>
          </a:prstGeom>
          <a:noFill/>
          <a:ln w="9525">
            <a:noFill/>
            <a:miter lim="800000"/>
            <a:headEnd/>
            <a:tailEnd/>
          </a:ln>
        </p:spPr>
      </p:pic>
      <p:sp>
        <p:nvSpPr>
          <p:cNvPr id="79874" name="Text Box 3"/>
          <p:cNvSpPr txBox="1">
            <a:spLocks noChangeArrowheads="1"/>
          </p:cNvSpPr>
          <p:nvPr/>
        </p:nvSpPr>
        <p:spPr bwMode="auto">
          <a:xfrm>
            <a:off x="3413125" y="709613"/>
            <a:ext cx="3084513" cy="762000"/>
          </a:xfrm>
          <a:prstGeom prst="rect">
            <a:avLst/>
          </a:prstGeom>
          <a:noFill/>
          <a:ln w="9525">
            <a:noFill/>
            <a:miter lim="800000"/>
            <a:headEnd/>
            <a:tailEnd/>
          </a:ln>
        </p:spPr>
        <p:txBody>
          <a:bodyPr wrap="none">
            <a:spAutoFit/>
          </a:bodyPr>
          <a:lstStyle/>
          <a:p>
            <a:r>
              <a:rPr lang="en-US" altLang="en-US" sz="4400">
                <a:latin typeface="Flat Brush"/>
              </a:rPr>
              <a:t>Wave Model</a:t>
            </a:r>
          </a:p>
        </p:txBody>
      </p:sp>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en-US" altLang="en-US" smtClean="0"/>
              <a:t>The Wave Model</a:t>
            </a:r>
          </a:p>
        </p:txBody>
      </p:sp>
      <p:sp>
        <p:nvSpPr>
          <p:cNvPr id="32772" name="Rectangle 4"/>
          <p:cNvSpPr>
            <a:spLocks noGrp="1" noChangeArrowheads="1"/>
          </p:cNvSpPr>
          <p:nvPr>
            <p:ph type="body" sz="half" idx="2"/>
          </p:nvPr>
        </p:nvSpPr>
        <p:spPr/>
        <p:txBody>
          <a:bodyPr>
            <a:normAutofit/>
          </a:bodyPr>
          <a:lstStyle/>
          <a:p>
            <a:pPr>
              <a:lnSpc>
                <a:spcPct val="70000"/>
              </a:lnSpc>
            </a:pPr>
            <a:r>
              <a:rPr lang="en-US" altLang="en-US" sz="3000" smtClean="0"/>
              <a:t>Today’s atomic model is based on the principles of </a:t>
            </a:r>
            <a:r>
              <a:rPr lang="en-US" altLang="en-US" sz="3000" u="sng" smtClean="0"/>
              <a:t>wave</a:t>
            </a:r>
            <a:r>
              <a:rPr lang="en-US" altLang="en-US" sz="3000" smtClean="0"/>
              <a:t> </a:t>
            </a:r>
            <a:r>
              <a:rPr lang="en-US" altLang="en-US" sz="3000" u="sng" smtClean="0"/>
              <a:t>mechanics</a:t>
            </a:r>
            <a:r>
              <a:rPr lang="en-US" altLang="en-US" sz="3000" smtClean="0"/>
              <a:t>.</a:t>
            </a:r>
          </a:p>
          <a:p>
            <a:pPr>
              <a:lnSpc>
                <a:spcPct val="70000"/>
              </a:lnSpc>
            </a:pPr>
            <a:r>
              <a:rPr lang="en-US" altLang="en-US" sz="3000" smtClean="0"/>
              <a:t>According to the theory of wave mechanics, electrons </a:t>
            </a:r>
            <a:r>
              <a:rPr lang="en-US" altLang="en-US" sz="3000" u="sng" smtClean="0"/>
              <a:t>do not move</a:t>
            </a:r>
            <a:r>
              <a:rPr lang="en-US" altLang="en-US" sz="3000" smtClean="0"/>
              <a:t> about an atom in a </a:t>
            </a:r>
            <a:r>
              <a:rPr lang="en-US" altLang="en-US" sz="3000" u="sng" smtClean="0"/>
              <a:t>definite path,</a:t>
            </a:r>
            <a:r>
              <a:rPr lang="en-US" altLang="en-US" sz="3000" smtClean="0"/>
              <a:t> like the planets around the sun.</a:t>
            </a:r>
          </a:p>
          <a:p>
            <a:pPr>
              <a:lnSpc>
                <a:spcPct val="70000"/>
              </a:lnSpc>
            </a:pPr>
            <a:endParaRPr lang="en-US" altLang="en-US" sz="3000" smtClean="0"/>
          </a:p>
          <a:p>
            <a:pPr>
              <a:lnSpc>
                <a:spcPct val="70000"/>
              </a:lnSpc>
              <a:buFont typeface="Comic Sans MS" pitchFamily="66" charset="0"/>
              <a:buNone/>
            </a:pPr>
            <a:endParaRPr lang="en-US" altLang="en-US" sz="3000" smtClean="0"/>
          </a:p>
        </p:txBody>
      </p:sp>
      <p:pic>
        <p:nvPicPr>
          <p:cNvPr id="80899" name="Picture 15" descr="hydcloud"/>
          <p:cNvPicPr>
            <a:picLocks noGrp="1" noChangeAspect="1" noChangeArrowheads="1"/>
          </p:cNvPicPr>
          <p:nvPr>
            <p:ph sz="half" idx="1"/>
          </p:nvPr>
        </p:nvPicPr>
        <p:blipFill>
          <a:blip r:embed="rId2"/>
          <a:srcRect/>
          <a:stretch>
            <a:fillRect/>
          </a:stretch>
        </p:blipFill>
        <p:spPr>
          <a:xfrm>
            <a:off x="457200" y="1752600"/>
            <a:ext cx="3348038" cy="3348038"/>
          </a:xfrm>
        </p:spPr>
      </p:pic>
    </p:spTree>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r>
              <a:rPr lang="en-US" altLang="en-US" smtClean="0"/>
              <a:t>The Wave Model</a:t>
            </a:r>
          </a:p>
        </p:txBody>
      </p:sp>
      <p:sp>
        <p:nvSpPr>
          <p:cNvPr id="33795" name="Rectangle 3"/>
          <p:cNvSpPr>
            <a:spLocks noGrp="1" noChangeArrowheads="1"/>
          </p:cNvSpPr>
          <p:nvPr>
            <p:ph type="body" sz="half" idx="1"/>
          </p:nvPr>
        </p:nvSpPr>
        <p:spPr>
          <a:xfrm>
            <a:off x="457200" y="1600200"/>
            <a:ext cx="8229600" cy="3124200"/>
          </a:xfrm>
        </p:spPr>
        <p:txBody>
          <a:bodyPr>
            <a:normAutofit/>
          </a:bodyPr>
          <a:lstStyle/>
          <a:p>
            <a:pPr>
              <a:lnSpc>
                <a:spcPct val="90000"/>
              </a:lnSpc>
            </a:pPr>
            <a:r>
              <a:rPr lang="en-US" altLang="en-US" sz="2600" smtClean="0"/>
              <a:t>In fact, it is </a:t>
            </a:r>
            <a:r>
              <a:rPr lang="en-US" altLang="en-US" sz="2600" u="sng" smtClean="0"/>
              <a:t>impossible</a:t>
            </a:r>
            <a:r>
              <a:rPr lang="en-US" altLang="en-US" sz="2600" smtClean="0"/>
              <a:t> to determine the exact location of an electron. The </a:t>
            </a:r>
            <a:r>
              <a:rPr lang="en-US" altLang="en-US" sz="2600" u="sng" smtClean="0"/>
              <a:t>probable</a:t>
            </a:r>
            <a:r>
              <a:rPr lang="en-US" altLang="en-US" sz="2600" smtClean="0"/>
              <a:t> location of an electron is based on how much </a:t>
            </a:r>
            <a:r>
              <a:rPr lang="en-US" altLang="en-US" sz="2600" u="sng" smtClean="0"/>
              <a:t>energy</a:t>
            </a:r>
            <a:r>
              <a:rPr lang="en-US" altLang="en-US" sz="2600" smtClean="0"/>
              <a:t> the electron has.</a:t>
            </a:r>
          </a:p>
          <a:p>
            <a:pPr>
              <a:lnSpc>
                <a:spcPct val="90000"/>
              </a:lnSpc>
            </a:pPr>
            <a:r>
              <a:rPr lang="en-US" altLang="en-US" sz="2600" smtClean="0"/>
              <a:t>According to the modern atomic model, at atom has a </a:t>
            </a:r>
            <a:r>
              <a:rPr lang="en-US" altLang="en-US" sz="2600" u="sng" smtClean="0"/>
              <a:t>small positively charged nucleus</a:t>
            </a:r>
            <a:r>
              <a:rPr lang="en-US" altLang="en-US" sz="2600" smtClean="0"/>
              <a:t> surrounded by a large region in which there are enough electrons to make an atom neutral.</a:t>
            </a:r>
          </a:p>
          <a:p>
            <a:pPr>
              <a:lnSpc>
                <a:spcPct val="90000"/>
              </a:lnSpc>
            </a:pPr>
            <a:endParaRPr lang="en-US" altLang="en-US" sz="2200" smtClean="0"/>
          </a:p>
          <a:p>
            <a:pPr>
              <a:lnSpc>
                <a:spcPct val="90000"/>
              </a:lnSpc>
              <a:buFont typeface="Comic Sans MS" pitchFamily="66" charset="0"/>
              <a:buNone/>
            </a:pPr>
            <a:endParaRPr lang="en-US" altLang="en-US" sz="2200" smtClean="0"/>
          </a:p>
        </p:txBody>
      </p:sp>
      <p:pic>
        <p:nvPicPr>
          <p:cNvPr id="81923" name="Picture 4" descr="electron cloud"/>
          <p:cNvPicPr>
            <a:picLocks noGrp="1" noChangeAspect="1" noChangeArrowheads="1"/>
          </p:cNvPicPr>
          <p:nvPr>
            <p:ph sz="half" idx="2"/>
          </p:nvPr>
        </p:nvPicPr>
        <p:blipFill>
          <a:blip r:embed="rId2"/>
          <a:srcRect/>
          <a:stretch>
            <a:fillRect/>
          </a:stretch>
        </p:blipFill>
        <p:spPr>
          <a:xfrm>
            <a:off x="3657600" y="5334000"/>
            <a:ext cx="1398588" cy="1169988"/>
          </a:xfrm>
        </p:spPr>
      </p:pic>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Discovered the wave nature of electrons </a:t>
            </a:r>
          </a:p>
          <a:p>
            <a:r>
              <a:rPr lang="en-US" dirty="0" smtClean="0"/>
              <a:t>He </a:t>
            </a:r>
            <a:r>
              <a:rPr lang="en-US" dirty="0"/>
              <a:t>postulated the wave nature of electrons and suggested that all matter has wave properties . </a:t>
            </a:r>
            <a:endParaRPr lang="en-US" dirty="0" smtClean="0"/>
          </a:p>
          <a:p>
            <a:r>
              <a:rPr lang="en-US" dirty="0" smtClean="0"/>
              <a:t>This </a:t>
            </a:r>
            <a:r>
              <a:rPr lang="en-US" dirty="0"/>
              <a:t>concept is known as the de Broglie hypothesis, an example of wave–particle duality , and forms a central part of the theory of quantum mechanics </a:t>
            </a:r>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a:xfrm>
            <a:off x="381000" y="579436"/>
            <a:ext cx="7772400" cy="639763"/>
          </a:xfrm>
        </p:spPr>
        <p:txBody>
          <a:bodyPr/>
          <a:lstStyle/>
          <a:p>
            <a:r>
              <a:rPr lang="en-US" dirty="0" smtClean="0"/>
              <a:t>Louis de Broglie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6600" y="3985417"/>
            <a:ext cx="3831600" cy="28737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329" y="111593"/>
            <a:ext cx="1438275" cy="2000250"/>
          </a:xfrm>
          <a:prstGeom prst="rect">
            <a:avLst/>
          </a:prstGeom>
        </p:spPr>
      </p:pic>
    </p:spTree>
    <p:extLst>
      <p:ext uri="{BB962C8B-B14F-4D97-AF65-F5344CB8AC3E}">
        <p14:creationId xmlns:p14="http://schemas.microsoft.com/office/powerpoint/2010/main" val="2890848819"/>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Used math to explain the location of the electrons in an atom</a:t>
            </a:r>
          </a:p>
          <a:p>
            <a:r>
              <a:rPr lang="en-US" dirty="0" smtClean="0"/>
              <a:t>His model is called the quantum mechanics model</a:t>
            </a:r>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a:xfrm>
            <a:off x="457200" y="579436"/>
            <a:ext cx="7696200" cy="639763"/>
          </a:xfrm>
        </p:spPr>
        <p:txBody>
          <a:bodyPr/>
          <a:lstStyle/>
          <a:p>
            <a:r>
              <a:rPr lang="en-US" dirty="0" smtClean="0"/>
              <a:t>Werner Heisenberg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069039"/>
            <a:ext cx="5613400" cy="3756828"/>
          </a:xfrm>
          <a:prstGeom prst="rect">
            <a:avLst/>
          </a:prstGeom>
        </p:spPr>
      </p:pic>
    </p:spTree>
    <p:extLst>
      <p:ext uri="{BB962C8B-B14F-4D97-AF65-F5344CB8AC3E}">
        <p14:creationId xmlns:p14="http://schemas.microsoft.com/office/powerpoint/2010/main" val="1577630435"/>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7992" y="1722438"/>
            <a:ext cx="6034616" cy="4525962"/>
          </a:xfrm>
        </p:spPr>
      </p:pic>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a:xfrm>
            <a:off x="457200" y="579436"/>
            <a:ext cx="7696200" cy="639763"/>
          </a:xfrm>
        </p:spPr>
        <p:txBody>
          <a:bodyPr/>
          <a:lstStyle/>
          <a:p>
            <a:r>
              <a:rPr lang="en-US" dirty="0" smtClean="0"/>
              <a:t>Heisenberg</a:t>
            </a:r>
            <a:endParaRPr lang="en-US" dirty="0"/>
          </a:p>
        </p:txBody>
      </p:sp>
      <p:sp>
        <p:nvSpPr>
          <p:cNvPr id="6" name="Rectangle 5"/>
          <p:cNvSpPr/>
          <p:nvPr/>
        </p:nvSpPr>
        <p:spPr>
          <a:xfrm rot="20194237">
            <a:off x="2709954" y="2967335"/>
            <a:ext cx="3724096" cy="2585323"/>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oops</a:t>
            </a:r>
          </a:p>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Wrong </a:t>
            </a:r>
          </a:p>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Heisenberg</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3604662608"/>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His model of the atom is called the </a:t>
            </a:r>
            <a:r>
              <a:rPr lang="en-US" u="sng" dirty="0" smtClean="0"/>
              <a:t>electron cloud model</a:t>
            </a:r>
            <a:endParaRPr lang="en-US" u="sng"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a:xfrm>
            <a:off x="685800" y="579436"/>
            <a:ext cx="7467600" cy="639763"/>
          </a:xfrm>
        </p:spPr>
        <p:txBody>
          <a:bodyPr/>
          <a:lstStyle/>
          <a:p>
            <a:r>
              <a:rPr lang="en-US" dirty="0" smtClean="0"/>
              <a:t> Erwin Schrodinger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3226" y="2895600"/>
            <a:ext cx="1819275" cy="2438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13" y="2514600"/>
            <a:ext cx="5334000" cy="4004680"/>
          </a:xfrm>
          <a:prstGeom prst="rect">
            <a:avLst/>
          </a:prstGeom>
        </p:spPr>
      </p:pic>
    </p:spTree>
    <p:extLst>
      <p:ext uri="{BB962C8B-B14F-4D97-AF65-F5344CB8AC3E}">
        <p14:creationId xmlns:p14="http://schemas.microsoft.com/office/powerpoint/2010/main" val="1389130864"/>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r>
              <a:rPr lang="en-US" altLang="en-US" smtClean="0"/>
              <a:t>Electron Cloud:</a:t>
            </a:r>
          </a:p>
        </p:txBody>
      </p:sp>
      <p:sp>
        <p:nvSpPr>
          <p:cNvPr id="82946" name="Rectangle 3"/>
          <p:cNvSpPr>
            <a:spLocks noGrp="1" noChangeArrowheads="1"/>
          </p:cNvSpPr>
          <p:nvPr>
            <p:ph type="body" sz="half" idx="1"/>
          </p:nvPr>
        </p:nvSpPr>
        <p:spPr/>
        <p:txBody>
          <a:bodyPr/>
          <a:lstStyle/>
          <a:p>
            <a:pPr>
              <a:lnSpc>
                <a:spcPct val="80000"/>
              </a:lnSpc>
            </a:pPr>
            <a:r>
              <a:rPr lang="en-US" altLang="en-US" sz="2400" smtClean="0"/>
              <a:t>A space in which electrons are likely to be found.</a:t>
            </a:r>
          </a:p>
          <a:p>
            <a:pPr>
              <a:lnSpc>
                <a:spcPct val="80000"/>
              </a:lnSpc>
            </a:pPr>
            <a:r>
              <a:rPr lang="en-US" altLang="en-US" sz="2400" smtClean="0"/>
              <a:t>Electrons </a:t>
            </a:r>
            <a:r>
              <a:rPr lang="en-US" altLang="en-US" sz="2400" u="sng" smtClean="0"/>
              <a:t>whirl</a:t>
            </a:r>
            <a:r>
              <a:rPr lang="en-US" altLang="en-US" sz="2400" smtClean="0"/>
              <a:t> about the nucleus billions of times in one second</a:t>
            </a:r>
          </a:p>
          <a:p>
            <a:pPr>
              <a:lnSpc>
                <a:spcPct val="80000"/>
              </a:lnSpc>
            </a:pPr>
            <a:r>
              <a:rPr lang="en-US" altLang="en-US" sz="2400" smtClean="0"/>
              <a:t>They are not moving around in </a:t>
            </a:r>
            <a:r>
              <a:rPr lang="en-US" altLang="en-US" sz="2400" u="sng" smtClean="0"/>
              <a:t>random</a:t>
            </a:r>
            <a:r>
              <a:rPr lang="en-US" altLang="en-US" sz="2400" smtClean="0"/>
              <a:t> patterns.</a:t>
            </a:r>
          </a:p>
          <a:p>
            <a:pPr>
              <a:lnSpc>
                <a:spcPct val="80000"/>
              </a:lnSpc>
            </a:pPr>
            <a:r>
              <a:rPr lang="en-US" altLang="en-US" sz="2400" smtClean="0"/>
              <a:t>Location of electrons depends upon how much </a:t>
            </a:r>
            <a:r>
              <a:rPr lang="en-US" altLang="en-US" sz="2400" u="sng" smtClean="0"/>
              <a:t>energy</a:t>
            </a:r>
            <a:r>
              <a:rPr lang="en-US" altLang="en-US" sz="2400" smtClean="0"/>
              <a:t> the electron has.</a:t>
            </a:r>
          </a:p>
          <a:p>
            <a:pPr>
              <a:lnSpc>
                <a:spcPct val="80000"/>
              </a:lnSpc>
              <a:buFont typeface="Comic Sans MS" pitchFamily="66" charset="0"/>
              <a:buNone/>
            </a:pPr>
            <a:endParaRPr lang="en-US" altLang="en-US" sz="2400" smtClean="0"/>
          </a:p>
        </p:txBody>
      </p:sp>
      <p:pic>
        <p:nvPicPr>
          <p:cNvPr id="82947" name="Picture 5" descr="hydcloud"/>
          <p:cNvPicPr>
            <a:picLocks noGrp="1" noChangeAspect="1" noChangeArrowheads="1"/>
          </p:cNvPicPr>
          <p:nvPr>
            <p:ph sz="half" idx="2"/>
          </p:nvPr>
        </p:nvPicPr>
        <p:blipFill>
          <a:blip r:embed="rId2"/>
          <a:srcRect/>
          <a:stretch>
            <a:fillRect/>
          </a:stretch>
        </p:blipFill>
        <p:spPr>
          <a:xfrm>
            <a:off x="5257800" y="2133600"/>
            <a:ext cx="2662238" cy="2662238"/>
          </a:xfrm>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914400" y="304800"/>
            <a:ext cx="7162800" cy="1143000"/>
          </a:xfrm>
          <a:solidFill>
            <a:srgbClr val="FCFEB9"/>
          </a:solidFill>
          <a:ln/>
          <a:effectLst>
            <a:outerShdw dist="107763" dir="2700000" algn="ctr" rotWithShape="0">
              <a:schemeClr val="bg2"/>
            </a:outerShdw>
          </a:effectLst>
        </p:spPr>
        <p:txBody>
          <a:bodyPr/>
          <a:lstStyle/>
          <a:p>
            <a:r>
              <a:rPr lang="en-US" sz="4000">
                <a:solidFill>
                  <a:schemeClr val="hlink"/>
                </a:solidFill>
                <a:effectLst>
                  <a:outerShdw blurRad="38100" dist="38100" dir="2700000" algn="tl">
                    <a:srgbClr val="000000"/>
                  </a:outerShdw>
                </a:effectLst>
                <a:latin typeface="Comic Sans MS" pitchFamily="66" charset="0"/>
              </a:rPr>
              <a:t>Electromagnetic Spectrum</a:t>
            </a:r>
            <a:endParaRPr lang="en-US" sz="4000">
              <a:solidFill>
                <a:schemeClr val="hlink"/>
              </a:solidFill>
              <a:effectLst>
                <a:outerShdw blurRad="38100" dist="38100" dir="2700000" algn="tl">
                  <a:srgbClr val="000000"/>
                </a:outerShdw>
              </a:effectLst>
            </a:endParaRPr>
          </a:p>
        </p:txBody>
      </p:sp>
      <p:sp>
        <p:nvSpPr>
          <p:cNvPr id="167939" name="Rectangle 3"/>
          <p:cNvSpPr>
            <a:spLocks noGrp="1" noChangeArrowheads="1"/>
          </p:cNvSpPr>
          <p:nvPr>
            <p:ph type="body" sz="half" idx="1"/>
          </p:nvPr>
        </p:nvSpPr>
        <p:spPr>
          <a:xfrm>
            <a:off x="457200" y="1676400"/>
            <a:ext cx="4800600" cy="838200"/>
          </a:xfrm>
          <a:noFill/>
          <a:ln/>
        </p:spPr>
        <p:txBody>
          <a:bodyPr/>
          <a:lstStyle/>
          <a:p>
            <a:pPr>
              <a:buFontTx/>
              <a:buNone/>
            </a:pPr>
            <a:r>
              <a:rPr lang="en-US" sz="2000">
                <a:solidFill>
                  <a:srgbClr val="FCFEB9"/>
                </a:solidFill>
                <a:effectLst>
                  <a:outerShdw blurRad="38100" dist="38100" dir="2700000" algn="tl">
                    <a:srgbClr val="000000"/>
                  </a:outerShdw>
                </a:effectLst>
              </a:rPr>
              <a:t>Long wavelength --&gt; small frequency</a:t>
            </a:r>
          </a:p>
          <a:p>
            <a:pPr>
              <a:buFontTx/>
              <a:buNone/>
            </a:pPr>
            <a:r>
              <a:rPr lang="en-US" sz="2000">
                <a:solidFill>
                  <a:srgbClr val="FCFEB9"/>
                </a:solidFill>
                <a:effectLst>
                  <a:outerShdw blurRad="38100" dist="38100" dir="2700000" algn="tl">
                    <a:srgbClr val="000000"/>
                  </a:outerShdw>
                </a:effectLst>
              </a:rPr>
              <a:t>Short wavelength --&gt; high frequency</a:t>
            </a:r>
          </a:p>
        </p:txBody>
      </p:sp>
      <p:pic>
        <p:nvPicPr>
          <p:cNvPr id="167940" name="Picture 4"/>
          <p:cNvPicPr>
            <a:picLocks noChangeArrowheads="1"/>
          </p:cNvPicPr>
          <p:nvPr/>
        </p:nvPicPr>
        <p:blipFill>
          <a:blip r:embed="rId5"/>
          <a:srcRect/>
          <a:stretch>
            <a:fillRect/>
          </a:stretch>
        </p:blipFill>
        <p:spPr bwMode="auto">
          <a:xfrm>
            <a:off x="2057400" y="2667000"/>
            <a:ext cx="1333500" cy="3543300"/>
          </a:xfrm>
          <a:prstGeom prst="rect">
            <a:avLst/>
          </a:prstGeom>
          <a:noFill/>
          <a:ln w="12700">
            <a:noFill/>
            <a:miter lim="800000"/>
            <a:headEnd/>
            <a:tailEnd/>
          </a:ln>
          <a:effectLst>
            <a:outerShdw dist="107763" dir="2700000" algn="ctr" rotWithShape="0">
              <a:schemeClr val="bg2"/>
            </a:outerShdw>
          </a:effectLst>
        </p:spPr>
      </p:pic>
      <p:grpSp>
        <p:nvGrpSpPr>
          <p:cNvPr id="167941" name="Group 5"/>
          <p:cNvGrpSpPr>
            <a:grpSpLocks/>
          </p:cNvGrpSpPr>
          <p:nvPr/>
        </p:nvGrpSpPr>
        <p:grpSpPr bwMode="auto">
          <a:xfrm>
            <a:off x="0" y="2865438"/>
            <a:ext cx="2222500" cy="3992562"/>
            <a:chOff x="87" y="1592"/>
            <a:chExt cx="1400" cy="2515"/>
          </a:xfrm>
        </p:grpSpPr>
        <p:sp>
          <p:nvSpPr>
            <p:cNvPr id="167942" name="Line 6"/>
            <p:cNvSpPr>
              <a:spLocks noChangeShapeType="1"/>
            </p:cNvSpPr>
            <p:nvPr/>
          </p:nvSpPr>
          <p:spPr bwMode="auto">
            <a:xfrm>
              <a:off x="1008" y="1592"/>
              <a:ext cx="0" cy="2000"/>
            </a:xfrm>
            <a:prstGeom prst="line">
              <a:avLst/>
            </a:prstGeom>
            <a:noFill/>
            <a:ln w="25400">
              <a:solidFill>
                <a:schemeClr val="hlink"/>
              </a:solidFill>
              <a:round/>
              <a:headEnd type="triangle" w="med" len="med"/>
              <a:tailEnd/>
            </a:ln>
            <a:effectLst/>
          </p:spPr>
          <p:txBody>
            <a:bodyPr wrap="none" anchor="ctr"/>
            <a:lstStyle/>
            <a:p>
              <a:endParaRPr lang="en-US"/>
            </a:p>
          </p:txBody>
        </p:sp>
        <p:sp>
          <p:nvSpPr>
            <p:cNvPr id="167943" name="Rectangle 7"/>
            <p:cNvSpPr>
              <a:spLocks noChangeArrowheads="1"/>
            </p:cNvSpPr>
            <p:nvPr/>
          </p:nvSpPr>
          <p:spPr bwMode="auto">
            <a:xfrm>
              <a:off x="87" y="3591"/>
              <a:ext cx="1400" cy="516"/>
            </a:xfrm>
            <a:prstGeom prst="rect">
              <a:avLst/>
            </a:prstGeom>
            <a:noFill/>
            <a:ln w="12700">
              <a:noFill/>
              <a:miter lim="800000"/>
              <a:headEnd/>
              <a:tailEnd/>
            </a:ln>
            <a:effectLst/>
          </p:spPr>
          <p:txBody>
            <a:bodyPr lIns="90487" tIns="44450" rIns="90487" bIns="44450">
              <a:spAutoFit/>
            </a:bodyPr>
            <a:lstStyle/>
            <a:p>
              <a:pPr eaLnBrk="0" hangingPunct="0"/>
              <a:r>
                <a:rPr lang="en-US" sz="2400" b="1">
                  <a:effectLst>
                    <a:outerShdw blurRad="38100" dist="38100" dir="2700000" algn="tl">
                      <a:srgbClr val="FFFFFF"/>
                    </a:outerShdw>
                  </a:effectLst>
                </a:rPr>
                <a:t>increasing frequency</a:t>
              </a:r>
              <a:endParaRPr lang="en-US" sz="2400" b="1">
                <a:solidFill>
                  <a:srgbClr val="FCFEB9"/>
                </a:solidFill>
                <a:effectLst>
                  <a:outerShdw blurRad="38100" dist="38100" dir="2700000" algn="tl">
                    <a:srgbClr val="000000"/>
                  </a:outerShdw>
                </a:effectLst>
              </a:endParaRPr>
            </a:p>
          </p:txBody>
        </p:sp>
      </p:grpSp>
      <p:grpSp>
        <p:nvGrpSpPr>
          <p:cNvPr id="167944" name="Group 8"/>
          <p:cNvGrpSpPr>
            <a:grpSpLocks/>
          </p:cNvGrpSpPr>
          <p:nvPr/>
        </p:nvGrpSpPr>
        <p:grpSpPr bwMode="auto">
          <a:xfrm>
            <a:off x="3429000" y="2895600"/>
            <a:ext cx="3822700" cy="4281488"/>
            <a:chOff x="2151" y="1640"/>
            <a:chExt cx="2408" cy="2697"/>
          </a:xfrm>
        </p:grpSpPr>
        <p:sp>
          <p:nvSpPr>
            <p:cNvPr id="167945" name="Line 9"/>
            <p:cNvSpPr>
              <a:spLocks noChangeShapeType="1"/>
            </p:cNvSpPr>
            <p:nvPr/>
          </p:nvSpPr>
          <p:spPr bwMode="auto">
            <a:xfrm>
              <a:off x="2448" y="1640"/>
              <a:ext cx="1" cy="1960"/>
            </a:xfrm>
            <a:prstGeom prst="line">
              <a:avLst/>
            </a:prstGeom>
            <a:noFill/>
            <a:ln w="25400">
              <a:solidFill>
                <a:schemeClr val="hlink"/>
              </a:solidFill>
              <a:round/>
              <a:headEnd/>
              <a:tailEnd type="triangle" w="med" len="med"/>
            </a:ln>
            <a:effectLst/>
          </p:spPr>
          <p:txBody>
            <a:bodyPr wrap="none" anchor="ctr"/>
            <a:lstStyle/>
            <a:p>
              <a:endParaRPr lang="en-US"/>
            </a:p>
          </p:txBody>
        </p:sp>
        <p:sp>
          <p:nvSpPr>
            <p:cNvPr id="167946" name="Rectangle 10"/>
            <p:cNvSpPr>
              <a:spLocks noChangeArrowheads="1"/>
            </p:cNvSpPr>
            <p:nvPr/>
          </p:nvSpPr>
          <p:spPr bwMode="auto">
            <a:xfrm>
              <a:off x="2151" y="3591"/>
              <a:ext cx="2408" cy="746"/>
            </a:xfrm>
            <a:prstGeom prst="rect">
              <a:avLst/>
            </a:prstGeom>
            <a:noFill/>
            <a:ln w="12700">
              <a:noFill/>
              <a:miter lim="800000"/>
              <a:headEnd/>
              <a:tailEnd/>
            </a:ln>
            <a:effectLst/>
          </p:spPr>
          <p:txBody>
            <a:bodyPr lIns="90487" tIns="44450" rIns="90487" bIns="44450">
              <a:spAutoFit/>
            </a:bodyPr>
            <a:lstStyle/>
            <a:p>
              <a:pPr eaLnBrk="0" hangingPunct="0"/>
              <a:r>
                <a:rPr lang="en-US" sz="2400" b="1">
                  <a:effectLst>
                    <a:outerShdw blurRad="38100" dist="38100" dir="2700000" algn="tl">
                      <a:srgbClr val="FFFFFF"/>
                    </a:outerShdw>
                  </a:effectLst>
                </a:rPr>
                <a:t>increasing </a:t>
              </a:r>
              <a:br>
                <a:rPr lang="en-US" sz="2400" b="1">
                  <a:effectLst>
                    <a:outerShdw blurRad="38100" dist="38100" dir="2700000" algn="tl">
                      <a:srgbClr val="FFFFFF"/>
                    </a:outerShdw>
                  </a:effectLst>
                </a:rPr>
              </a:br>
              <a:r>
                <a:rPr lang="en-US" sz="2400" b="1">
                  <a:effectLst>
                    <a:outerShdw blurRad="38100" dist="38100" dir="2700000" algn="tl">
                      <a:srgbClr val="FFFFFF"/>
                    </a:outerShdw>
                  </a:effectLst>
                </a:rPr>
                <a:t>wavelength</a:t>
              </a:r>
              <a:endParaRPr lang="en-US" sz="2400" b="1">
                <a:solidFill>
                  <a:srgbClr val="000615"/>
                </a:solidFill>
                <a:effectLst>
                  <a:outerShdw blurRad="38100" dist="38100" dir="2700000" algn="tl">
                    <a:srgbClr val="000000"/>
                  </a:outerShdw>
                </a:effectLst>
              </a:endParaRPr>
            </a:p>
            <a:p>
              <a:pPr eaLnBrk="0" hangingPunct="0"/>
              <a:endParaRPr lang="en-US" sz="2400" b="1">
                <a:solidFill>
                  <a:srgbClr val="000615"/>
                </a:solidFill>
                <a:effectLst>
                  <a:outerShdw blurRad="38100" dist="38100" dir="2700000" algn="tl">
                    <a:srgbClr val="000000"/>
                  </a:outerShdw>
                </a:effectLst>
              </a:endParaRPr>
            </a:p>
          </p:txBody>
        </p:sp>
      </p:grpSp>
      <p:pic>
        <p:nvPicPr>
          <p:cNvPr id="167947" name="07T04AN1.avi">
            <a:hlinkClick r:id="" action="ppaction://media"/>
          </p:cNvPr>
          <p:cNvPicPr>
            <a:picLocks noRot="1" noChangeAspect="1" noChangeArrowheads="1"/>
          </p:cNvPicPr>
          <p:nvPr>
            <a:videoFile r:link="rId1"/>
          </p:nvPr>
        </p:nvPicPr>
        <p:blipFill>
          <a:blip r:embed="rId6"/>
          <a:srcRect/>
          <a:stretch>
            <a:fillRect/>
          </a:stretch>
        </p:blipFill>
        <p:spPr bwMode="auto">
          <a:xfrm>
            <a:off x="5715000" y="2209800"/>
            <a:ext cx="3048000" cy="1671638"/>
          </a:xfrm>
          <a:prstGeom prst="rect">
            <a:avLst/>
          </a:prstGeom>
          <a:noFill/>
        </p:spPr>
      </p:pic>
      <p:pic>
        <p:nvPicPr>
          <p:cNvPr id="167948" name="07M05VD1.avi">
            <a:hlinkClick r:id="" action="ppaction://media"/>
          </p:cNvPr>
          <p:cNvPicPr>
            <a:picLocks noGrp="1" noRot="1" noChangeAspect="1" noChangeArrowheads="1"/>
          </p:cNvPicPr>
          <p:nvPr>
            <p:ph sz="half" idx="2"/>
            <a:videoFile r:link="rId2"/>
          </p:nvPr>
        </p:nvPicPr>
        <p:blipFill>
          <a:blip r:embed="rId7"/>
          <a:srcRect/>
          <a:stretch>
            <a:fillRect/>
          </a:stretch>
        </p:blipFill>
        <p:spPr>
          <a:xfrm>
            <a:off x="5791200" y="4114800"/>
            <a:ext cx="3124200" cy="2343150"/>
          </a:xfrm>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dissolve">
                                      <p:cBhvr>
                                        <p:cTn id="7" dur="500"/>
                                        <p:tgtEl>
                                          <p:spTgt spid="16794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dissolve">
                                      <p:cBhvr>
                                        <p:cTn id="12" dur="500"/>
                                        <p:tgtEl>
                                          <p:spTgt spid="16794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7944"/>
                                        </p:tgtEl>
                                        <p:attrNameLst>
                                          <p:attrName>style.visibility</p:attrName>
                                        </p:attrNameLst>
                                      </p:cBhvr>
                                      <p:to>
                                        <p:strVal val="visible"/>
                                      </p:to>
                                    </p:set>
                                    <p:animEffect transition="in" filter="dissolve">
                                      <p:cBhvr>
                                        <p:cTn id="17" dur="500"/>
                                        <p:tgtEl>
                                          <p:spTgt spid="1679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6794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67947"/>
                                        </p:tgtEl>
                                      </p:cBhvr>
                                    </p:cmd>
                                  </p:childTnLst>
                                </p:cTn>
                              </p:par>
                            </p:childTnLst>
                          </p:cTn>
                        </p:par>
                      </p:childTnLst>
                    </p:cTn>
                  </p:par>
                </p:childTnLst>
              </p:cTn>
              <p:nextCondLst>
                <p:cond evt="onClick" delay="0">
                  <p:tgtEl>
                    <p:spTgt spid="167947"/>
                  </p:tgtEl>
                </p:cond>
              </p:nextCondLst>
            </p:seq>
            <p:video>
              <p:cMediaNode>
                <p:cTn id="23" fill="hold" display="0">
                  <p:stCondLst>
                    <p:cond delay="indefinite"/>
                  </p:stCondLst>
                  <p:endCondLst>
                    <p:cond evt="onNext" delay="0">
                      <p:tgtEl>
                        <p:sldTgt/>
                      </p:tgtEl>
                    </p:cond>
                    <p:cond evt="onPrev" delay="0">
                      <p:tgtEl>
                        <p:sldTgt/>
                      </p:tgtEl>
                    </p:cond>
                  </p:endCondLst>
                </p:cTn>
                <p:tgtEl>
                  <p:spTgt spid="167947"/>
                </p:tgtEl>
              </p:cMediaNode>
            </p:video>
            <p:seq concurrent="1" nextAc="seek">
              <p:cTn id="24" restart="whenNotActive" fill="hold" evtFilter="cancelBubble" nodeType="interactiveSeq">
                <p:stCondLst>
                  <p:cond evt="onClick" delay="0">
                    <p:tgtEl>
                      <p:spTgt spid="16794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67948"/>
                                        </p:tgtEl>
                                      </p:cBhvr>
                                    </p:cmd>
                                  </p:childTnLst>
                                </p:cTn>
                              </p:par>
                            </p:childTnLst>
                          </p:cTn>
                        </p:par>
                      </p:childTnLst>
                    </p:cTn>
                  </p:par>
                </p:childTnLst>
              </p:cTn>
              <p:nextCondLst>
                <p:cond evt="onClick" delay="0">
                  <p:tgtEl>
                    <p:spTgt spid="167948"/>
                  </p:tgtEl>
                </p:cond>
              </p:nextCondLst>
            </p:seq>
            <p:video>
              <p:cMediaNode>
                <p:cTn id="29" fill="hold" display="0">
                  <p:stCondLst>
                    <p:cond delay="indefinite"/>
                  </p:stCondLst>
                  <p:endCondLst>
                    <p:cond evt="onNext" delay="0">
                      <p:tgtEl>
                        <p:sldTgt/>
                      </p:tgtEl>
                    </p:cond>
                    <p:cond evt="onPrev" delay="0">
                      <p:tgtEl>
                        <p:sldTgt/>
                      </p:tgtEl>
                    </p:cond>
                  </p:endCondLst>
                </p:cTn>
                <p:tgtEl>
                  <p:spTgt spid="167948"/>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r>
              <a:rPr lang="en-US" altLang="en-US" smtClean="0"/>
              <a:t>Electron Cloud:</a:t>
            </a:r>
          </a:p>
        </p:txBody>
      </p:sp>
      <p:sp>
        <p:nvSpPr>
          <p:cNvPr id="83970" name="Rectangle 3"/>
          <p:cNvSpPr>
            <a:spLocks noGrp="1" noChangeArrowheads="1"/>
          </p:cNvSpPr>
          <p:nvPr>
            <p:ph type="body" idx="1"/>
          </p:nvPr>
        </p:nvSpPr>
        <p:spPr/>
        <p:txBody>
          <a:bodyPr/>
          <a:lstStyle/>
          <a:p>
            <a:pPr>
              <a:lnSpc>
                <a:spcPct val="80000"/>
              </a:lnSpc>
              <a:buFont typeface="Comic Sans MS" pitchFamily="66" charset="0"/>
              <a:buNone/>
            </a:pPr>
            <a:endParaRPr lang="en-US" altLang="en-US" sz="2800" smtClean="0"/>
          </a:p>
          <a:p>
            <a:pPr>
              <a:lnSpc>
                <a:spcPct val="80000"/>
              </a:lnSpc>
            </a:pPr>
            <a:r>
              <a:rPr lang="en-US" altLang="en-US" sz="2800" smtClean="0"/>
              <a:t>Depending on their energy they are locked into a certain area in the cloud.</a:t>
            </a:r>
          </a:p>
          <a:p>
            <a:pPr>
              <a:lnSpc>
                <a:spcPct val="80000"/>
              </a:lnSpc>
            </a:pPr>
            <a:r>
              <a:rPr lang="en-US" altLang="en-US" sz="2800" b="1" smtClean="0"/>
              <a:t>Electrons with the </a:t>
            </a:r>
            <a:r>
              <a:rPr lang="en-US" altLang="en-US" sz="2800" b="1" u="sng" smtClean="0"/>
              <a:t>lowest</a:t>
            </a:r>
            <a:r>
              <a:rPr lang="en-US" altLang="en-US" sz="2800" b="1" smtClean="0"/>
              <a:t> energy are found in the energy level </a:t>
            </a:r>
            <a:r>
              <a:rPr lang="en-US" altLang="en-US" sz="2800" b="1" u="sng" smtClean="0"/>
              <a:t>closest</a:t>
            </a:r>
            <a:r>
              <a:rPr lang="en-US" altLang="en-US" sz="2800" b="1" smtClean="0"/>
              <a:t> to the nucleus</a:t>
            </a:r>
          </a:p>
          <a:p>
            <a:pPr>
              <a:lnSpc>
                <a:spcPct val="80000"/>
              </a:lnSpc>
            </a:pPr>
            <a:r>
              <a:rPr lang="en-US" altLang="en-US" sz="2800" b="1" smtClean="0"/>
              <a:t>Electrons with the </a:t>
            </a:r>
            <a:r>
              <a:rPr lang="en-US" altLang="en-US" sz="2800" b="1" u="sng" smtClean="0"/>
              <a:t>highest</a:t>
            </a:r>
            <a:r>
              <a:rPr lang="en-US" altLang="en-US" sz="2800" b="1" smtClean="0"/>
              <a:t> energy are found in the </a:t>
            </a:r>
            <a:r>
              <a:rPr lang="en-US" altLang="en-US" sz="2800" b="1" u="sng" smtClean="0"/>
              <a:t>outermost</a:t>
            </a:r>
            <a:r>
              <a:rPr lang="en-US" altLang="en-US" sz="2800" b="1" smtClean="0"/>
              <a:t> energy levels, farther from the nucleus.</a:t>
            </a:r>
          </a:p>
          <a:p>
            <a:pPr>
              <a:lnSpc>
                <a:spcPct val="80000"/>
              </a:lnSpc>
            </a:pPr>
            <a:endParaRPr lang="en-US" altLang="en-US" sz="2800" smtClean="0"/>
          </a:p>
          <a:p>
            <a:pPr>
              <a:lnSpc>
                <a:spcPct val="80000"/>
              </a:lnSpc>
            </a:pPr>
            <a:endParaRPr lang="en-US" altLang="en-US" sz="2800" smtClean="0"/>
          </a:p>
        </p:txBody>
      </p:sp>
    </p:spTree>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u="sng" dirty="0"/>
              <a:t>Schrödinger's </a:t>
            </a:r>
            <a:r>
              <a:rPr lang="en-US" b="1" u="sng" dirty="0" smtClean="0"/>
              <a:t>cat Paradox: </a:t>
            </a:r>
          </a:p>
          <a:p>
            <a:r>
              <a:rPr lang="en-US" dirty="0" smtClean="0"/>
              <a:t>a </a:t>
            </a:r>
            <a:r>
              <a:rPr lang="en-US" dirty="0"/>
              <a:t>cat, a flask of poison, and a radioactive source are placed in a sealed box. If an internal monitor (e.g. Geiger counter ) detects radioactivity (i.e. a single atom decaying), the flask is shattered, releasing the poison, which kills the cat. The Copenhagen interpretation of quantum mechanics implies that after a while, the cat is simultaneously alive and dead .</a:t>
            </a:r>
            <a:endParaRPr lang="en-US" u="sng"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a:xfrm>
            <a:off x="685800" y="579436"/>
            <a:ext cx="7467600" cy="639763"/>
          </a:xfrm>
        </p:spPr>
        <p:txBody>
          <a:bodyPr/>
          <a:lstStyle/>
          <a:p>
            <a:r>
              <a:rPr lang="en-US" dirty="0" smtClean="0"/>
              <a:t> Erwin Schrodinger</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762" y="4419600"/>
            <a:ext cx="1819275" cy="2438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495979"/>
            <a:ext cx="3733800" cy="2373037"/>
          </a:xfrm>
          <a:prstGeom prst="rect">
            <a:avLst/>
          </a:prstGeom>
        </p:spPr>
      </p:pic>
    </p:spTree>
    <p:extLst>
      <p:ext uri="{BB962C8B-B14F-4D97-AF65-F5344CB8AC3E}">
        <p14:creationId xmlns:p14="http://schemas.microsoft.com/office/powerpoint/2010/main" val="3401913879"/>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Content Placeholder 9"/>
          <p:cNvPicPr>
            <a:picLocks noGrp="1" noChangeAspect="1"/>
          </p:cNvPicPr>
          <p:nvPr>
            <p:ph idx="1"/>
          </p:nvPr>
        </p:nvPicPr>
        <p:blipFill>
          <a:blip r:embed="rId2"/>
          <a:srcRect/>
          <a:stretch>
            <a:fillRect/>
          </a:stretch>
        </p:blipFill>
        <p:spPr>
          <a:xfrm>
            <a:off x="7610475" y="381000"/>
            <a:ext cx="1543050" cy="2162175"/>
          </a:xfrm>
        </p:spPr>
      </p:pic>
      <p:sp>
        <p:nvSpPr>
          <p:cNvPr id="84994" name="Text Placeholder 8"/>
          <p:cNvSpPr>
            <a:spLocks noGrp="1"/>
          </p:cNvSpPr>
          <p:nvPr>
            <p:ph type="body" sz="quarter" idx="13"/>
          </p:nvPr>
        </p:nvSpPr>
        <p:spPr>
          <a:xfrm>
            <a:off x="152400" y="1676400"/>
            <a:ext cx="8251825" cy="4495800"/>
          </a:xfrm>
        </p:spPr>
        <p:txBody>
          <a:bodyPr/>
          <a:lstStyle/>
          <a:p>
            <a:pPr>
              <a:buClr>
                <a:srgbClr val="45185D"/>
              </a:buClr>
              <a:buFont typeface="Arial" charset="0"/>
              <a:buChar char="•"/>
            </a:pPr>
            <a:r>
              <a:rPr lang="en-US" smtClean="0">
                <a:solidFill>
                  <a:srgbClr val="67258C"/>
                </a:solidFill>
              </a:rPr>
              <a:t>Until 1932 it was believed that the atom was only composed of positively charge protons and negatively charged electrons.</a:t>
            </a:r>
          </a:p>
          <a:p>
            <a:pPr>
              <a:buClr>
                <a:srgbClr val="45185D"/>
              </a:buClr>
              <a:buFont typeface="Arial" charset="0"/>
              <a:buChar char="•"/>
            </a:pPr>
            <a:endParaRPr lang="en-US" smtClean="0">
              <a:solidFill>
                <a:srgbClr val="67258C"/>
              </a:solidFill>
            </a:endParaRPr>
          </a:p>
          <a:p>
            <a:pPr>
              <a:buClr>
                <a:srgbClr val="45185D"/>
              </a:buClr>
              <a:buFont typeface="Arial" charset="0"/>
              <a:buChar char="•"/>
            </a:pPr>
            <a:r>
              <a:rPr lang="en-US" smtClean="0">
                <a:solidFill>
                  <a:srgbClr val="67258C"/>
                </a:solidFill>
              </a:rPr>
              <a:t>Chadwick bombarded hydrogen atoms in paraffin with beryllium emissions, but he also used helium, nitrogen and other elements as targets.</a:t>
            </a:r>
          </a:p>
          <a:p>
            <a:pPr>
              <a:buClr>
                <a:srgbClr val="45185D"/>
              </a:buClr>
              <a:buFont typeface="Arial" charset="0"/>
              <a:buChar char="•"/>
            </a:pPr>
            <a:r>
              <a:rPr lang="en-US" smtClean="0">
                <a:solidFill>
                  <a:srgbClr val="67258C"/>
                </a:solidFill>
              </a:rPr>
              <a:t>By comparing the energies of recoiling charged particles from different targets, he proved that the beryllium emissions contained a neutral component with a mass equal to a proton</a:t>
            </a:r>
          </a:p>
        </p:txBody>
      </p:sp>
      <p:sp>
        <p:nvSpPr>
          <p:cNvPr id="84995" name="Title 6"/>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James Chadwick 1932 discovered the neutron</a:t>
            </a:r>
          </a:p>
        </p:txBody>
      </p:sp>
    </p:spTree>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Designed a mathematical equation for the model of an atom</a:t>
            </a:r>
          </a:p>
          <a:p>
            <a:r>
              <a:rPr lang="en-US" dirty="0" smtClean="0"/>
              <a:t>This equation connected the mass of an object with its energy</a:t>
            </a:r>
          </a:p>
          <a:p>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a:xfrm>
            <a:off x="685800" y="579436"/>
            <a:ext cx="7467600" cy="639763"/>
          </a:xfrm>
        </p:spPr>
        <p:txBody>
          <a:bodyPr/>
          <a:lstStyle/>
          <a:p>
            <a:r>
              <a:rPr lang="en-US" dirty="0" smtClean="0"/>
              <a:t>Albert Einstein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819400"/>
            <a:ext cx="4010026" cy="427736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810000"/>
            <a:ext cx="4210960" cy="2210754"/>
          </a:xfrm>
          <a:prstGeom prst="rect">
            <a:avLst/>
          </a:prstGeom>
        </p:spPr>
      </p:pic>
    </p:spTree>
    <p:extLst>
      <p:ext uri="{BB962C8B-B14F-4D97-AF65-F5344CB8AC3E}">
        <p14:creationId xmlns:p14="http://schemas.microsoft.com/office/powerpoint/2010/main" val="3497457354"/>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He deduced the relationship between the</a:t>
            </a:r>
            <a:endParaRPr lang="en-US"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a:xfrm>
            <a:off x="381000" y="579436"/>
            <a:ext cx="7772400" cy="639763"/>
          </a:xfrm>
        </p:spPr>
        <p:txBody>
          <a:bodyPr/>
          <a:lstStyle/>
          <a:p>
            <a:r>
              <a:rPr lang="en-US" dirty="0" smtClean="0"/>
              <a:t>Planck</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6934200" cy="5200650"/>
          </a:xfrm>
          <a:prstGeom prst="rect">
            <a:avLst/>
          </a:prstGeom>
        </p:spPr>
      </p:pic>
    </p:spTree>
    <p:extLst>
      <p:ext uri="{BB962C8B-B14F-4D97-AF65-F5344CB8AC3E}">
        <p14:creationId xmlns:p14="http://schemas.microsoft.com/office/powerpoint/2010/main" val="110582658"/>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Timeline of atomic theory"/>
          <p:cNvPicPr>
            <a:picLocks noChangeAspect="1" noChangeArrowheads="1"/>
          </p:cNvPicPr>
          <p:nvPr/>
        </p:nvPicPr>
        <p:blipFill>
          <a:blip r:embed="rId2"/>
          <a:srcRect/>
          <a:stretch>
            <a:fillRect/>
          </a:stretch>
        </p:blipFill>
        <p:spPr bwMode="auto">
          <a:xfrm>
            <a:off x="0" y="1066800"/>
            <a:ext cx="9144000" cy="44084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endParaRPr lang="en-US" smtClean="0"/>
          </a:p>
        </p:txBody>
      </p:sp>
      <p:pic>
        <p:nvPicPr>
          <p:cNvPr id="87042" name="Content Placeholder 4"/>
          <p:cNvPicPr>
            <a:picLocks noGrp="1" noChangeAspect="1"/>
          </p:cNvPicPr>
          <p:nvPr>
            <p:ph sz="half" idx="1"/>
          </p:nvPr>
        </p:nvPicPr>
        <p:blipFill>
          <a:blip r:embed="rId2"/>
          <a:srcRect/>
          <a:stretch>
            <a:fillRect/>
          </a:stretch>
        </p:blipFill>
        <p:spPr>
          <a:xfrm>
            <a:off x="152400" y="533400"/>
            <a:ext cx="8534400" cy="6172200"/>
          </a:xfrm>
        </p:spPr>
      </p:pic>
      <p:sp>
        <p:nvSpPr>
          <p:cNvPr id="87043" name="Text Placeholder 3"/>
          <p:cNvSpPr>
            <a:spLocks noGrp="1"/>
          </p:cNvSpPr>
          <p:nvPr>
            <p:ph type="body" sz="half" idx="2"/>
          </p:nvPr>
        </p:nvSpPr>
        <p:spPr/>
        <p:txBody>
          <a:bodyPr/>
          <a:lstStyle/>
          <a:p>
            <a:endParaRPr lang="en-US" smtClean="0"/>
          </a:p>
        </p:txBody>
      </p:sp>
    </p:spTree>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14" name="Group 74"/>
          <p:cNvGraphicFramePr>
            <a:graphicFrameLocks noGrp="1"/>
          </p:cNvGraphicFramePr>
          <p:nvPr/>
        </p:nvGraphicFramePr>
        <p:xfrm>
          <a:off x="228600" y="914400"/>
          <a:ext cx="8942388" cy="4324350"/>
        </p:xfrm>
        <a:graphic>
          <a:graphicData uri="http://schemas.openxmlformats.org/drawingml/2006/table">
            <a:tbl>
              <a:tblPr/>
              <a:tblGrid>
                <a:gridCol w="2127250"/>
                <a:gridCol w="1330325"/>
                <a:gridCol w="1343025"/>
                <a:gridCol w="1295400"/>
                <a:gridCol w="1295400"/>
                <a:gridCol w="1343025"/>
                <a:gridCol w="208280"/>
              </a:tblGrid>
              <a:tr h="4159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0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Indivisible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0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Electron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0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Nucleus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0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Orbit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0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Electron Cloud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00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Greek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4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Dalton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4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Thomson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64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Rutherford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1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Bohr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4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Wave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r>
                        <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rPr>
                        <a:t>     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Comic Sans MS" pitchFamily="66" charset="0"/>
                        <a:buNone/>
                        <a:tabLst/>
                      </a:pPr>
                      <a:endParaRPr kumimoji="0" lang="en-US" altLang="en-US" sz="2800" b="0" i="0" u="none" strike="noStrike" cap="none" normalizeH="0" baseline="0" smtClean="0">
                        <a:ln>
                          <a:noFill/>
                        </a:ln>
                        <a:solidFill>
                          <a:schemeClr val="tx1"/>
                        </a:solidFill>
                        <a:effectLst>
                          <a:outerShdw blurRad="38100" dist="38100" dir="2700000" algn="tl">
                            <a:srgbClr val="C0C0C0"/>
                          </a:outerShdw>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z="3200" b="1" u="sng" smtClean="0">
                <a:solidFill>
                  <a:srgbClr val="67258C"/>
                </a:solidFill>
              </a:rPr>
              <a:t>Atom</a:t>
            </a:r>
            <a:r>
              <a:rPr lang="en-US" sz="3200" smtClean="0">
                <a:solidFill>
                  <a:srgbClr val="67258C"/>
                </a:solidFill>
              </a:rPr>
              <a:t>: The smallest particle of an element that can exist either alone or in a combination with other atoms</a:t>
            </a:r>
          </a:p>
          <a:p>
            <a:pPr>
              <a:buClr>
                <a:srgbClr val="45185D"/>
              </a:buClr>
              <a:buFont typeface="Arial" charset="0"/>
              <a:buChar char="•"/>
            </a:pPr>
            <a:endParaRPr lang="en-US" sz="3200" smtClean="0">
              <a:solidFill>
                <a:srgbClr val="67258C"/>
              </a:solidFill>
            </a:endParaRPr>
          </a:p>
          <a:p>
            <a:pPr>
              <a:buClr>
                <a:srgbClr val="45185D"/>
              </a:buClr>
              <a:buFont typeface="Arial" charset="0"/>
              <a:buChar char="•"/>
            </a:pPr>
            <a:r>
              <a:rPr lang="en-US" sz="3200" b="1" u="sng" smtClean="0">
                <a:solidFill>
                  <a:srgbClr val="67258C"/>
                </a:solidFill>
              </a:rPr>
              <a:t>Atomic structure</a:t>
            </a:r>
            <a:r>
              <a:rPr lang="en-US" sz="3200" smtClean="0">
                <a:solidFill>
                  <a:srgbClr val="67258C"/>
                </a:solidFill>
              </a:rPr>
              <a:t>:  Refers to the identity and arrangement of particles in the atom</a:t>
            </a:r>
          </a:p>
          <a:p>
            <a:pPr>
              <a:buClr>
                <a:srgbClr val="45185D"/>
              </a:buClr>
              <a:buFont typeface="Arial" charset="0"/>
              <a:buChar char="•"/>
            </a:pPr>
            <a:endParaRPr lang="en-US" sz="3200" smtClean="0">
              <a:solidFill>
                <a:srgbClr val="67258C"/>
              </a:solidFill>
            </a:endParaRPr>
          </a:p>
          <a:p>
            <a:pPr>
              <a:buClr>
                <a:srgbClr val="45185D"/>
              </a:buClr>
              <a:buFont typeface="Arial" charset="0"/>
              <a:buChar char="•"/>
            </a:pPr>
            <a:endParaRPr lang="en-US" sz="3200" smtClean="0">
              <a:solidFill>
                <a:srgbClr val="67258C"/>
              </a:solidFill>
            </a:endParaRPr>
          </a:p>
        </p:txBody>
      </p:sp>
      <p:sp>
        <p:nvSpPr>
          <p:cNvPr id="89090"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89091" name="Title 3"/>
          <p:cNvSpPr>
            <a:spLocks noGrp="1"/>
          </p:cNvSpPr>
          <p:nvPr>
            <p:ph type="title"/>
          </p:nvPr>
        </p:nvSpPr>
        <p:spPr>
          <a:xfrm>
            <a:off x="-76200" y="579438"/>
            <a:ext cx="8229600" cy="639762"/>
          </a:xfrm>
        </p:spPr>
        <p:txBody>
          <a:bodyPr/>
          <a:lstStyle/>
          <a:p>
            <a:pPr>
              <a:buClr>
                <a:srgbClr val="45185D"/>
              </a:buClr>
            </a:pPr>
            <a:r>
              <a:rPr lang="en-US" smtClean="0">
                <a:solidFill>
                  <a:srgbClr val="45185D"/>
                </a:solidFill>
              </a:rPr>
              <a:t>Structure of an atom</a:t>
            </a:r>
          </a:p>
        </p:txBody>
      </p:sp>
      <p:pic>
        <p:nvPicPr>
          <p:cNvPr id="89092" name="Picture 4"/>
          <p:cNvPicPr>
            <a:picLocks noChangeAspect="1"/>
          </p:cNvPicPr>
          <p:nvPr/>
        </p:nvPicPr>
        <p:blipFill>
          <a:blip r:embed="rId2"/>
          <a:srcRect/>
          <a:stretch>
            <a:fillRect/>
          </a:stretch>
        </p:blipFill>
        <p:spPr bwMode="auto">
          <a:xfrm>
            <a:off x="-152400" y="4191000"/>
            <a:ext cx="9296400" cy="28209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Content Placeholder 1"/>
          <p:cNvSpPr>
            <a:spLocks noGrp="1"/>
          </p:cNvSpPr>
          <p:nvPr>
            <p:ph idx="1"/>
          </p:nvPr>
        </p:nvSpPr>
        <p:spPr>
          <a:xfrm>
            <a:off x="152400" y="1722438"/>
            <a:ext cx="8305800" cy="4525962"/>
          </a:xfrm>
        </p:spPr>
        <p:txBody>
          <a:bodyPr/>
          <a:lstStyle/>
          <a:p>
            <a:pPr>
              <a:buClr>
                <a:srgbClr val="45185D"/>
              </a:buClr>
              <a:buFont typeface="Arial" charset="0"/>
              <a:buChar char="•"/>
            </a:pPr>
            <a:endParaRPr lang="en-US" smtClean="0">
              <a:solidFill>
                <a:srgbClr val="67258C"/>
              </a:solidFill>
            </a:endParaRPr>
          </a:p>
        </p:txBody>
      </p:sp>
      <p:sp>
        <p:nvSpPr>
          <p:cNvPr id="90114"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90115" name="Title 3"/>
          <p:cNvSpPr>
            <a:spLocks noGrp="1"/>
          </p:cNvSpPr>
          <p:nvPr>
            <p:ph type="title"/>
          </p:nvPr>
        </p:nvSpPr>
        <p:spPr>
          <a:xfrm>
            <a:off x="-76200" y="579438"/>
            <a:ext cx="8229600" cy="639762"/>
          </a:xfrm>
        </p:spPr>
        <p:txBody>
          <a:bodyPr/>
          <a:lstStyle/>
          <a:p>
            <a:pPr>
              <a:buClr>
                <a:srgbClr val="45185D"/>
              </a:buClr>
            </a:pPr>
            <a:endParaRPr lang="en-US" smtClean="0">
              <a:solidFill>
                <a:srgbClr val="45185D"/>
              </a:solidFill>
            </a:endParaRPr>
          </a:p>
        </p:txBody>
      </p:sp>
      <p:pic>
        <p:nvPicPr>
          <p:cNvPr id="90116" name="Picture 4"/>
          <p:cNvPicPr>
            <a:picLocks noChangeAspect="1"/>
          </p:cNvPicPr>
          <p:nvPr/>
        </p:nvPicPr>
        <p:blipFill>
          <a:blip r:embed="rId2"/>
          <a:srcRect/>
          <a:stretch>
            <a:fillRect/>
          </a:stretch>
        </p:blipFill>
        <p:spPr bwMode="auto">
          <a:xfrm>
            <a:off x="0" y="-57150"/>
            <a:ext cx="9220200" cy="691515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609600" y="457200"/>
            <a:ext cx="7620000" cy="1143000"/>
          </a:xfrm>
          <a:effectLst>
            <a:outerShdw dist="71842" dir="2700000" algn="ctr" rotWithShape="0">
              <a:srgbClr val="FFFFFF"/>
            </a:outerShdw>
          </a:effectLst>
        </p:spPr>
        <p:txBody>
          <a:bodyPr/>
          <a:lstStyle/>
          <a:p>
            <a:r>
              <a:rPr lang="en-US" sz="4400">
                <a:solidFill>
                  <a:srgbClr val="063DE8"/>
                </a:solidFill>
                <a:effectLst>
                  <a:outerShdw blurRad="38100" dist="38100" dir="2700000" algn="tl">
                    <a:srgbClr val="000000"/>
                  </a:outerShdw>
                </a:effectLst>
                <a:latin typeface="Comic Sans MS" pitchFamily="66" charset="0"/>
              </a:rPr>
              <a:t>Electro</a:t>
            </a:r>
            <a:r>
              <a:rPr lang="en-US" sz="4400">
                <a:solidFill>
                  <a:srgbClr val="FFFF00"/>
                </a:solidFill>
                <a:effectLst>
                  <a:outerShdw blurRad="38100" dist="38100" dir="2700000" algn="tl">
                    <a:srgbClr val="000000"/>
                  </a:outerShdw>
                </a:effectLst>
                <a:latin typeface="Comic Sans MS" pitchFamily="66" charset="0"/>
              </a:rPr>
              <a:t>magnetic</a:t>
            </a:r>
            <a:r>
              <a:rPr lang="en-US" sz="4400">
                <a:effectLst>
                  <a:outerShdw blurRad="38100" dist="38100" dir="2700000" algn="tl">
                    <a:srgbClr val="FFFFFF"/>
                  </a:outerShdw>
                </a:effectLst>
                <a:latin typeface="Comic Sans MS" pitchFamily="66" charset="0"/>
              </a:rPr>
              <a:t> </a:t>
            </a:r>
            <a:r>
              <a:rPr lang="en-US" sz="4400">
                <a:solidFill>
                  <a:schemeClr val="hlink"/>
                </a:solidFill>
                <a:effectLst>
                  <a:outerShdw blurRad="38100" dist="38100" dir="2700000" algn="tl">
                    <a:srgbClr val="000000"/>
                  </a:outerShdw>
                </a:effectLst>
                <a:latin typeface="Comic Sans MS" pitchFamily="66" charset="0"/>
              </a:rPr>
              <a:t>Spectrum</a:t>
            </a:r>
            <a:endParaRPr lang="en-US"/>
          </a:p>
        </p:txBody>
      </p:sp>
      <p:pic>
        <p:nvPicPr>
          <p:cNvPr id="169987" name="Picture 3"/>
          <p:cNvPicPr>
            <a:picLocks noChangeAspect="1" noChangeArrowheads="1"/>
          </p:cNvPicPr>
          <p:nvPr/>
        </p:nvPicPr>
        <p:blipFill>
          <a:blip r:embed="rId2"/>
          <a:srcRect/>
          <a:stretch>
            <a:fillRect/>
          </a:stretch>
        </p:blipFill>
        <p:spPr bwMode="auto">
          <a:xfrm>
            <a:off x="0" y="1600200"/>
            <a:ext cx="9104313" cy="3592513"/>
          </a:xfrm>
          <a:prstGeom prst="rect">
            <a:avLst/>
          </a:prstGeom>
          <a:noFill/>
          <a:ln w="50800">
            <a:noFill/>
            <a:miter lim="800000"/>
            <a:headEnd/>
            <a:tailEnd/>
          </a:ln>
          <a:effectLst/>
        </p:spPr>
      </p:pic>
      <p:sp>
        <p:nvSpPr>
          <p:cNvPr id="169988" name="Text Box 4"/>
          <p:cNvSpPr txBox="1">
            <a:spLocks noChangeArrowheads="1"/>
          </p:cNvSpPr>
          <p:nvPr/>
        </p:nvSpPr>
        <p:spPr bwMode="auto">
          <a:xfrm>
            <a:off x="685800" y="5638800"/>
            <a:ext cx="7239000" cy="519113"/>
          </a:xfrm>
          <a:prstGeom prst="rect">
            <a:avLst/>
          </a:prstGeom>
          <a:noFill/>
          <a:ln w="50800">
            <a:noFill/>
            <a:miter lim="800000"/>
            <a:headEnd/>
            <a:tailEnd/>
          </a:ln>
          <a:effectLst/>
        </p:spPr>
        <p:txBody>
          <a:bodyPr>
            <a:spAutoFit/>
          </a:bodyPr>
          <a:lstStyle/>
          <a:p>
            <a:pPr eaLnBrk="0" hangingPunct="0">
              <a:spcBef>
                <a:spcPct val="50000"/>
              </a:spcBef>
            </a:pPr>
            <a:r>
              <a:rPr lang="en-US" sz="2800">
                <a:solidFill>
                  <a:schemeClr val="hlink"/>
                </a:solidFill>
                <a:effectLst>
                  <a:outerShdw blurRad="38100" dist="38100" dir="2700000" algn="tl">
                    <a:srgbClr val="000000"/>
                  </a:outerShdw>
                </a:effectLst>
              </a:rPr>
              <a:t>In increasing energy, R</a:t>
            </a:r>
            <a:r>
              <a:rPr lang="en-US" sz="2800">
                <a:solidFill>
                  <a:srgbClr val="F3A00B"/>
                </a:solidFill>
                <a:effectLst>
                  <a:outerShdw blurRad="38100" dist="38100" dir="2700000" algn="tl">
                    <a:srgbClr val="000000"/>
                  </a:outerShdw>
                </a:effectLst>
              </a:rPr>
              <a:t>O</a:t>
            </a:r>
            <a:r>
              <a:rPr lang="en-US" sz="2800">
                <a:solidFill>
                  <a:srgbClr val="F5FB03"/>
                </a:solidFill>
                <a:effectLst>
                  <a:outerShdw blurRad="38100" dist="38100" dir="2700000" algn="tl">
                    <a:srgbClr val="000000"/>
                  </a:outerShdw>
                </a:effectLst>
              </a:rPr>
              <a:t>Y</a:t>
            </a:r>
            <a:r>
              <a:rPr lang="en-US" sz="2800">
                <a:solidFill>
                  <a:schemeClr val="hlink"/>
                </a:solidFill>
                <a:effectLst>
                  <a:outerShdw blurRad="38100" dist="38100" dir="2700000" algn="tl">
                    <a:srgbClr val="000000"/>
                  </a:outerShdw>
                </a:effectLst>
              </a:rPr>
              <a:t> </a:t>
            </a:r>
            <a:r>
              <a:rPr lang="en-US" sz="2800">
                <a:solidFill>
                  <a:srgbClr val="1CE225"/>
                </a:solidFill>
                <a:effectLst>
                  <a:outerShdw blurRad="38100" dist="38100" dir="2700000" algn="tl">
                    <a:srgbClr val="000000"/>
                  </a:outerShdw>
                </a:effectLst>
              </a:rPr>
              <a:t>G</a:t>
            </a:r>
            <a:r>
              <a:rPr lang="en-US" sz="2800">
                <a:solidFill>
                  <a:schemeClr val="hlink"/>
                </a:solidFill>
                <a:effectLst>
                  <a:outerShdw blurRad="38100" dist="38100" dir="2700000" algn="tl">
                    <a:srgbClr val="000000"/>
                  </a:outerShdw>
                </a:effectLst>
              </a:rPr>
              <a:t> </a:t>
            </a:r>
            <a:r>
              <a:rPr lang="en-US" sz="2800">
                <a:solidFill>
                  <a:srgbClr val="2983D5"/>
                </a:solidFill>
                <a:effectLst>
                  <a:outerShdw blurRad="38100" dist="38100" dir="2700000" algn="tl">
                    <a:srgbClr val="000000"/>
                  </a:outerShdw>
                </a:effectLst>
              </a:rPr>
              <a:t>B</a:t>
            </a:r>
            <a:r>
              <a:rPr lang="en-US" sz="2800">
                <a:solidFill>
                  <a:srgbClr val="BE4079"/>
                </a:solidFill>
                <a:effectLst>
                  <a:outerShdw blurRad="38100" dist="38100" dir="2700000" algn="tl">
                    <a:srgbClr val="000000"/>
                  </a:outerShdw>
                </a:effectLst>
              </a:rPr>
              <a:t>I</a:t>
            </a:r>
            <a:r>
              <a:rPr lang="en-US" sz="2800">
                <a:solidFill>
                  <a:srgbClr val="C03BC3"/>
                </a:solidFill>
                <a:effectLst>
                  <a:outerShdw blurRad="38100" dist="38100" dir="2700000" algn="tl">
                    <a:srgbClr val="000000"/>
                  </a:outerShdw>
                </a:effectLst>
              </a:rPr>
              <a:t>V</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169986"/>
                                        </p:tgtEl>
                                        <p:attrNameLst>
                                          <p:attrName>style.visibility</p:attrName>
                                        </p:attrNameLst>
                                      </p:cBhvr>
                                      <p:to>
                                        <p:strVal val="visible"/>
                                      </p:to>
                                    </p:set>
                                    <p:anim calcmode="lin" valueType="num">
                                      <p:cBhvr>
                                        <p:cTn id="7" dur="5000" fill="hold"/>
                                        <p:tgtEl>
                                          <p:spTgt spid="169986"/>
                                        </p:tgtEl>
                                        <p:attrNameLst>
                                          <p:attrName>ppt_w</p:attrName>
                                        </p:attrNameLst>
                                      </p:cBhvr>
                                      <p:tavLst>
                                        <p:tav tm="0" fmla="#ppt_w*sin(2.5*pi*$)">
                                          <p:val>
                                            <p:fltVal val="0"/>
                                          </p:val>
                                        </p:tav>
                                        <p:tav tm="100000">
                                          <p:val>
                                            <p:fltVal val="1"/>
                                          </p:val>
                                        </p:tav>
                                      </p:tavLst>
                                    </p:anim>
                                    <p:anim calcmode="lin" valueType="num">
                                      <p:cBhvr>
                                        <p:cTn id="8" dur="5000" fill="hold"/>
                                        <p:tgtEl>
                                          <p:spTgt spid="16998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Footer Placeholder 4"/>
          <p:cNvSpPr>
            <a:spLocks noGrp="1"/>
          </p:cNvSpPr>
          <p:nvPr>
            <p:ph type="ftr"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altLang="en-US" smtClean="0"/>
              <a:t>Created by G.Baker www.thesciencequeen.net</a:t>
            </a:r>
          </a:p>
        </p:txBody>
      </p:sp>
      <p:sp>
        <p:nvSpPr>
          <p:cNvPr id="91138" name="Rectangle 2"/>
          <p:cNvSpPr>
            <a:spLocks noGrp="1" noChangeArrowheads="1"/>
          </p:cNvSpPr>
          <p:nvPr>
            <p:ph type="title"/>
          </p:nvPr>
        </p:nvSpPr>
        <p:spPr/>
        <p:txBody>
          <a:bodyPr/>
          <a:lstStyle/>
          <a:p>
            <a:r>
              <a:rPr lang="en-US" altLang="en-US" smtClean="0"/>
              <a:t>An atom refresher</a:t>
            </a:r>
          </a:p>
        </p:txBody>
      </p:sp>
      <p:sp>
        <p:nvSpPr>
          <p:cNvPr id="76803" name="Rectangle 3"/>
          <p:cNvSpPr>
            <a:spLocks noGrp="1" noChangeArrowheads="1"/>
          </p:cNvSpPr>
          <p:nvPr>
            <p:ph type="body" idx="1"/>
          </p:nvPr>
        </p:nvSpPr>
        <p:spPr>
          <a:xfrm>
            <a:off x="1752600" y="1430338"/>
            <a:ext cx="4375150" cy="5113337"/>
          </a:xfrm>
        </p:spPr>
        <p:txBody>
          <a:bodyPr rtlCol="0">
            <a:normAutofit fontScale="92500" lnSpcReduction="20000"/>
          </a:bodyPr>
          <a:lstStyle/>
          <a:p>
            <a:pPr fontAlgn="auto">
              <a:lnSpc>
                <a:spcPct val="90000"/>
              </a:lnSpc>
              <a:spcAft>
                <a:spcPts val="0"/>
              </a:spcAft>
              <a:buClr>
                <a:schemeClr val="accent6">
                  <a:lumMod val="50000"/>
                </a:schemeClr>
              </a:buClr>
              <a:buFont typeface="Arial" pitchFamily="34" charset="0"/>
              <a:buChar char="•"/>
              <a:defRPr/>
            </a:pPr>
            <a:r>
              <a:rPr lang="en-US" altLang="en-US">
                <a:solidFill>
                  <a:schemeClr val="accent6">
                    <a:lumMod val="75000"/>
                  </a:schemeClr>
                </a:solidFill>
              </a:rPr>
              <a:t>An atom has three parts:</a:t>
            </a:r>
          </a:p>
          <a:p>
            <a:pPr fontAlgn="auto">
              <a:lnSpc>
                <a:spcPct val="90000"/>
              </a:lnSpc>
              <a:spcAft>
                <a:spcPts val="0"/>
              </a:spcAft>
              <a:buClr>
                <a:schemeClr val="accent6">
                  <a:lumMod val="50000"/>
                </a:schemeClr>
              </a:buClr>
              <a:buFont typeface="Arial" pitchFamily="34" charset="0"/>
              <a:buChar char="•"/>
              <a:defRPr/>
            </a:pPr>
            <a:r>
              <a:rPr lang="en-US" altLang="en-US" b="1" u="sng">
                <a:solidFill>
                  <a:schemeClr val="accent6">
                    <a:lumMod val="75000"/>
                  </a:schemeClr>
                </a:solidFill>
              </a:rPr>
              <a:t>Proton</a:t>
            </a:r>
            <a:r>
              <a:rPr lang="en-US" altLang="en-US">
                <a:solidFill>
                  <a:schemeClr val="accent6">
                    <a:lumMod val="75000"/>
                  </a:schemeClr>
                </a:solidFill>
              </a:rPr>
              <a:t> = positive</a:t>
            </a:r>
          </a:p>
          <a:p>
            <a:pPr fontAlgn="auto">
              <a:lnSpc>
                <a:spcPct val="90000"/>
              </a:lnSpc>
              <a:spcAft>
                <a:spcPts val="0"/>
              </a:spcAft>
              <a:buClr>
                <a:schemeClr val="accent6">
                  <a:lumMod val="50000"/>
                </a:schemeClr>
              </a:buClr>
              <a:buFont typeface="Arial" pitchFamily="34" charset="0"/>
              <a:buChar char="•"/>
              <a:defRPr/>
            </a:pPr>
            <a:r>
              <a:rPr lang="en-US" altLang="en-US" b="1" u="sng">
                <a:solidFill>
                  <a:schemeClr val="accent6">
                    <a:lumMod val="75000"/>
                  </a:schemeClr>
                </a:solidFill>
              </a:rPr>
              <a:t>Neutron</a:t>
            </a:r>
            <a:r>
              <a:rPr lang="en-US" altLang="en-US">
                <a:solidFill>
                  <a:schemeClr val="accent6">
                    <a:lumMod val="75000"/>
                  </a:schemeClr>
                </a:solidFill>
              </a:rPr>
              <a:t> = no charge</a:t>
            </a:r>
          </a:p>
          <a:p>
            <a:pPr fontAlgn="auto">
              <a:lnSpc>
                <a:spcPct val="90000"/>
              </a:lnSpc>
              <a:spcAft>
                <a:spcPts val="0"/>
              </a:spcAft>
              <a:buClr>
                <a:schemeClr val="accent6">
                  <a:lumMod val="50000"/>
                </a:schemeClr>
              </a:buClr>
              <a:buFont typeface="Arial" pitchFamily="34" charset="0"/>
              <a:buChar char="•"/>
              <a:defRPr/>
            </a:pPr>
            <a:r>
              <a:rPr lang="en-US" altLang="en-US" b="1" u="sng">
                <a:solidFill>
                  <a:schemeClr val="accent6">
                    <a:lumMod val="75000"/>
                  </a:schemeClr>
                </a:solidFill>
              </a:rPr>
              <a:t>Electron</a:t>
            </a:r>
            <a:r>
              <a:rPr lang="en-US" altLang="en-US">
                <a:solidFill>
                  <a:schemeClr val="accent6">
                    <a:lumMod val="75000"/>
                  </a:schemeClr>
                </a:solidFill>
              </a:rPr>
              <a:t> = negative</a:t>
            </a:r>
          </a:p>
          <a:p>
            <a:pPr fontAlgn="auto">
              <a:lnSpc>
                <a:spcPct val="90000"/>
              </a:lnSpc>
              <a:spcAft>
                <a:spcPts val="0"/>
              </a:spcAft>
              <a:buClr>
                <a:schemeClr val="accent6">
                  <a:lumMod val="50000"/>
                </a:schemeClr>
              </a:buClr>
              <a:buFont typeface="Arial" pitchFamily="34" charset="0"/>
              <a:buChar char="•"/>
              <a:defRPr/>
            </a:pPr>
            <a:endParaRPr lang="en-US" altLang="en-US">
              <a:solidFill>
                <a:schemeClr val="accent6">
                  <a:lumMod val="75000"/>
                </a:schemeClr>
              </a:solidFill>
            </a:endParaRPr>
          </a:p>
          <a:p>
            <a:pPr fontAlgn="auto">
              <a:lnSpc>
                <a:spcPct val="90000"/>
              </a:lnSpc>
              <a:spcAft>
                <a:spcPts val="0"/>
              </a:spcAft>
              <a:buClr>
                <a:schemeClr val="accent6">
                  <a:lumMod val="50000"/>
                </a:schemeClr>
              </a:buClr>
              <a:buFont typeface="Arial" pitchFamily="34" charset="0"/>
              <a:buChar char="•"/>
              <a:defRPr/>
            </a:pPr>
            <a:r>
              <a:rPr lang="en-US" altLang="en-US">
                <a:solidFill>
                  <a:schemeClr val="accent6">
                    <a:lumMod val="75000"/>
                  </a:schemeClr>
                </a:solidFill>
              </a:rPr>
              <a:t>The proton &amp; neutron are found in the center of the atom, a place called the </a:t>
            </a:r>
            <a:r>
              <a:rPr lang="en-US" altLang="en-US" b="1" u="sng">
                <a:solidFill>
                  <a:schemeClr val="accent6">
                    <a:lumMod val="75000"/>
                  </a:schemeClr>
                </a:solidFill>
              </a:rPr>
              <a:t>nucleus</a:t>
            </a:r>
            <a:r>
              <a:rPr lang="en-US" altLang="en-US">
                <a:solidFill>
                  <a:schemeClr val="accent6">
                    <a:lumMod val="75000"/>
                  </a:schemeClr>
                </a:solidFill>
              </a:rPr>
              <a:t>.</a:t>
            </a:r>
          </a:p>
          <a:p>
            <a:pPr fontAlgn="auto">
              <a:lnSpc>
                <a:spcPct val="90000"/>
              </a:lnSpc>
              <a:spcAft>
                <a:spcPts val="0"/>
              </a:spcAft>
              <a:buClr>
                <a:schemeClr val="accent6">
                  <a:lumMod val="50000"/>
                </a:schemeClr>
              </a:buClr>
              <a:buFont typeface="Arial" pitchFamily="34" charset="0"/>
              <a:buChar char="•"/>
              <a:defRPr/>
            </a:pPr>
            <a:r>
              <a:rPr lang="en-US" altLang="en-US">
                <a:solidFill>
                  <a:schemeClr val="accent6">
                    <a:lumMod val="75000"/>
                  </a:schemeClr>
                </a:solidFill>
              </a:rPr>
              <a:t>The </a:t>
            </a:r>
            <a:r>
              <a:rPr lang="en-US" altLang="en-US" i="1" u="sng">
                <a:solidFill>
                  <a:schemeClr val="accent6">
                    <a:lumMod val="75000"/>
                  </a:schemeClr>
                </a:solidFill>
              </a:rPr>
              <a:t>electrons </a:t>
            </a:r>
            <a:r>
              <a:rPr lang="en-US" altLang="en-US">
                <a:solidFill>
                  <a:schemeClr val="accent6">
                    <a:lumMod val="75000"/>
                  </a:schemeClr>
                </a:solidFill>
              </a:rPr>
              <a:t>orbit the nucleus. </a:t>
            </a:r>
          </a:p>
        </p:txBody>
      </p:sp>
      <p:pic>
        <p:nvPicPr>
          <p:cNvPr id="91140" name="Picture 5" descr="http://wzus.ask.com/r?t=a&amp;d=us&amp;s=a&amp;c=p&amp;ti=1&amp;ai=30751&amp;l=dir&amp;o=0&amp;sv=0a300523&amp;ip=3fe6e06d&amp;u=http%3A%2F%2Feducation.jlab.org%2Fqa%2Fatom_model_03.gif"/>
          <p:cNvPicPr>
            <a:picLocks noChangeAspect="1" noChangeArrowheads="1"/>
          </p:cNvPicPr>
          <p:nvPr/>
        </p:nvPicPr>
        <p:blipFill>
          <a:blip r:embed="rId2"/>
          <a:srcRect l="17053" r="11925"/>
          <a:stretch>
            <a:fillRect/>
          </a:stretch>
        </p:blipFill>
        <p:spPr bwMode="auto">
          <a:xfrm>
            <a:off x="5924550" y="2124075"/>
            <a:ext cx="2770188" cy="2608263"/>
          </a:xfrm>
          <a:prstGeom prst="rect">
            <a:avLst/>
          </a:prstGeom>
          <a:noFill/>
          <a:ln w="9525">
            <a:noFill/>
            <a:miter lim="800000"/>
            <a:headEnd/>
            <a:tailEnd/>
          </a:ln>
        </p:spPr>
      </p:pic>
      <p:sp>
        <p:nvSpPr>
          <p:cNvPr id="91141" name="Text Box 6"/>
          <p:cNvSpPr txBox="1">
            <a:spLocks noChangeArrowheads="1"/>
          </p:cNvSpPr>
          <p:nvPr/>
        </p:nvSpPr>
        <p:spPr bwMode="auto">
          <a:xfrm>
            <a:off x="5934075" y="4616450"/>
            <a:ext cx="2789238" cy="336550"/>
          </a:xfrm>
          <a:prstGeom prst="rect">
            <a:avLst/>
          </a:prstGeom>
          <a:noFill/>
          <a:ln w="9525">
            <a:noFill/>
            <a:miter lim="800000"/>
            <a:headEnd/>
            <a:tailEnd/>
          </a:ln>
        </p:spPr>
        <p:txBody>
          <a:bodyPr>
            <a:spAutoFit/>
          </a:bodyPr>
          <a:lstStyle/>
          <a:p>
            <a:pPr>
              <a:spcBef>
                <a:spcPct val="50000"/>
              </a:spcBef>
            </a:pPr>
            <a:r>
              <a:rPr lang="en-US" altLang="en-US" sz="1000">
                <a:latin typeface="Century Gothic" pitchFamily="34" charset="0"/>
              </a:rPr>
              <a:t>Picture from http://education.jlab.org/qa/atom_model_03.gif</a:t>
            </a:r>
          </a:p>
        </p:txBody>
      </p:sp>
    </p:spTree>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endParaRPr lang="en-US" smtClean="0"/>
          </a:p>
        </p:txBody>
      </p:sp>
      <p:sp>
        <p:nvSpPr>
          <p:cNvPr id="92162" name="Content Placeholder 2"/>
          <p:cNvSpPr>
            <a:spLocks noGrp="1"/>
          </p:cNvSpPr>
          <p:nvPr>
            <p:ph idx="1"/>
          </p:nvPr>
        </p:nvSpPr>
        <p:spPr/>
        <p:txBody>
          <a:bodyPr/>
          <a:lstStyle/>
          <a:p>
            <a:endParaRPr lang="en-US" smtClean="0"/>
          </a:p>
        </p:txBody>
      </p:sp>
      <p:pic>
        <p:nvPicPr>
          <p:cNvPr id="92163" name="Picture 3"/>
          <p:cNvPicPr>
            <a:picLocks noChangeAspect="1"/>
          </p:cNvPicPr>
          <p:nvPr/>
        </p:nvPicPr>
        <p:blipFill>
          <a:blip r:embed="rId2"/>
          <a:srcRect/>
          <a:stretch>
            <a:fillRect/>
          </a:stretch>
        </p:blipFill>
        <p:spPr bwMode="auto">
          <a:xfrm>
            <a:off x="0" y="0"/>
            <a:ext cx="9144000" cy="6650038"/>
          </a:xfrm>
          <a:prstGeom prst="rect">
            <a:avLst/>
          </a:prstGeom>
          <a:noFill/>
          <a:ln w="9525">
            <a:noFill/>
            <a:miter lim="800000"/>
            <a:headEnd/>
            <a:tailEnd/>
          </a:ln>
        </p:spPr>
      </p:pic>
    </p:spTree>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Content Placeholder 1"/>
          <p:cNvSpPr>
            <a:spLocks noGrp="1"/>
          </p:cNvSpPr>
          <p:nvPr>
            <p:ph idx="1"/>
          </p:nvPr>
        </p:nvSpPr>
        <p:spPr>
          <a:xfrm>
            <a:off x="152400" y="1722438"/>
            <a:ext cx="8305800" cy="4525962"/>
          </a:xfrm>
        </p:spPr>
        <p:txBody>
          <a:bodyPr/>
          <a:lstStyle/>
          <a:p>
            <a:pPr>
              <a:buClr>
                <a:srgbClr val="45185D"/>
              </a:buClr>
              <a:buFont typeface="Arial" charset="0"/>
              <a:buChar char="•"/>
            </a:pPr>
            <a:r>
              <a:rPr lang="en-US" sz="3600" smtClean="0">
                <a:solidFill>
                  <a:srgbClr val="67258C"/>
                </a:solidFill>
              </a:rPr>
              <a:t>The nucleus makes up 99.9% mass of atom.</a:t>
            </a:r>
          </a:p>
          <a:p>
            <a:pPr>
              <a:buClr>
                <a:srgbClr val="45185D"/>
              </a:buClr>
              <a:buFont typeface="Arial" charset="0"/>
              <a:buChar char="•"/>
            </a:pPr>
            <a:endParaRPr lang="en-US" sz="3600" smtClean="0">
              <a:solidFill>
                <a:srgbClr val="67258C"/>
              </a:solidFill>
            </a:endParaRPr>
          </a:p>
          <a:p>
            <a:pPr>
              <a:buClr>
                <a:srgbClr val="45185D"/>
              </a:buClr>
              <a:buFont typeface="Arial" charset="0"/>
              <a:buChar char="•"/>
            </a:pPr>
            <a:r>
              <a:rPr lang="en-US" sz="3600" smtClean="0">
                <a:solidFill>
                  <a:srgbClr val="67258C"/>
                </a:solidFill>
              </a:rPr>
              <a:t>Surrounding the nucleus is a region occupied by negatively charged particles called electrons</a:t>
            </a:r>
          </a:p>
          <a:p>
            <a:pPr>
              <a:buClr>
                <a:srgbClr val="45185D"/>
              </a:buClr>
              <a:buFont typeface="Arial" charset="0"/>
              <a:buChar char="•"/>
            </a:pPr>
            <a:endParaRPr lang="en-US" sz="3600" smtClean="0">
              <a:solidFill>
                <a:srgbClr val="67258C"/>
              </a:solidFill>
            </a:endParaRPr>
          </a:p>
          <a:p>
            <a:pPr>
              <a:buClr>
                <a:srgbClr val="45185D"/>
              </a:buClr>
              <a:buFont typeface="Arial" charset="0"/>
              <a:buChar char="•"/>
            </a:pPr>
            <a:r>
              <a:rPr lang="en-US" sz="3600" smtClean="0">
                <a:solidFill>
                  <a:srgbClr val="67258C"/>
                </a:solidFill>
              </a:rPr>
              <a:t>Abbreviation for electron is e-</a:t>
            </a:r>
          </a:p>
          <a:p>
            <a:pPr>
              <a:buClr>
                <a:srgbClr val="45185D"/>
              </a:buClr>
              <a:buFont typeface="Arial" charset="0"/>
              <a:buChar char="•"/>
            </a:pPr>
            <a:endParaRPr lang="en-US" sz="3600" smtClean="0">
              <a:solidFill>
                <a:srgbClr val="67258C"/>
              </a:solidFill>
            </a:endParaRPr>
          </a:p>
        </p:txBody>
      </p:sp>
      <p:sp>
        <p:nvSpPr>
          <p:cNvPr id="93186" name="Text Placeholder 2"/>
          <p:cNvSpPr>
            <a:spLocks noGrp="1"/>
          </p:cNvSpPr>
          <p:nvPr>
            <p:ph type="body" sz="quarter" idx="13"/>
          </p:nvPr>
        </p:nvSpPr>
        <p:spPr>
          <a:xfrm>
            <a:off x="152400" y="1096963"/>
            <a:ext cx="8251825" cy="457200"/>
          </a:xfrm>
        </p:spPr>
        <p:txBody>
          <a:bodyPr/>
          <a:lstStyle/>
          <a:p>
            <a:pPr>
              <a:buClr>
                <a:srgbClr val="45185D"/>
              </a:buClr>
              <a:buFont typeface="Arial" charset="0"/>
              <a:buChar char="•"/>
            </a:pPr>
            <a:endParaRPr lang="en-US" smtClean="0">
              <a:solidFill>
                <a:srgbClr val="67258C"/>
              </a:solidFill>
            </a:endParaRPr>
          </a:p>
        </p:txBody>
      </p:sp>
      <p:sp>
        <p:nvSpPr>
          <p:cNvPr id="93187" name="Title 3"/>
          <p:cNvSpPr>
            <a:spLocks noGrp="1"/>
          </p:cNvSpPr>
          <p:nvPr>
            <p:ph type="title"/>
          </p:nvPr>
        </p:nvSpPr>
        <p:spPr>
          <a:xfrm>
            <a:off x="-76200" y="579438"/>
            <a:ext cx="8229600" cy="639762"/>
          </a:xfrm>
        </p:spPr>
        <p:txBody>
          <a:bodyPr/>
          <a:lstStyle/>
          <a:p>
            <a:pPr>
              <a:buClr>
                <a:srgbClr val="45185D"/>
              </a:buClr>
            </a:pPr>
            <a:endParaRPr lang="en-US" smtClean="0">
              <a:solidFill>
                <a:srgbClr val="45185D"/>
              </a:solidFill>
            </a:endParaRPr>
          </a:p>
        </p:txBody>
      </p:sp>
    </p:spTree>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95" name="Oval 27"/>
          <p:cNvSpPr>
            <a:spLocks noChangeArrowheads="1"/>
          </p:cNvSpPr>
          <p:nvPr/>
        </p:nvSpPr>
        <p:spPr bwMode="auto">
          <a:xfrm>
            <a:off x="2895600" y="4495800"/>
            <a:ext cx="609600" cy="6096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109570" name="Rectangle 2"/>
          <p:cNvSpPr>
            <a:spLocks noGrp="1" noChangeArrowheads="1"/>
          </p:cNvSpPr>
          <p:nvPr>
            <p:ph type="title"/>
          </p:nvPr>
        </p:nvSpPr>
        <p:spPr/>
        <p:txBody>
          <a:bodyPr/>
          <a:lstStyle/>
          <a:p>
            <a:r>
              <a:rPr lang="en-US" altLang="en-US">
                <a:latin typeface="Comic Sans MS" panose="030F0702030302020204" pitchFamily="66" charset="0"/>
              </a:rPr>
              <a:t>Atomic Number</a:t>
            </a:r>
          </a:p>
        </p:txBody>
      </p:sp>
      <p:sp>
        <p:nvSpPr>
          <p:cNvPr id="109571" name="Rectangle 3"/>
          <p:cNvSpPr>
            <a:spLocks noGrp="1" noChangeArrowheads="1"/>
          </p:cNvSpPr>
          <p:nvPr>
            <p:ph type="body" idx="1"/>
          </p:nvPr>
        </p:nvSpPr>
        <p:spPr>
          <a:xfrm>
            <a:off x="1066800" y="1905000"/>
            <a:ext cx="7620000" cy="533400"/>
          </a:xfrm>
        </p:spPr>
        <p:txBody>
          <a:bodyPr/>
          <a:lstStyle/>
          <a:p>
            <a:pPr>
              <a:lnSpc>
                <a:spcPct val="90000"/>
              </a:lnSpc>
            </a:pPr>
            <a:r>
              <a:rPr lang="en-US" altLang="en-US" sz="2400">
                <a:latin typeface="Comic Sans MS" panose="030F0702030302020204" pitchFamily="66" charset="0"/>
              </a:rPr>
              <a:t>The number of protons in the nucleus of an atom</a:t>
            </a:r>
          </a:p>
        </p:txBody>
      </p:sp>
      <p:grpSp>
        <p:nvGrpSpPr>
          <p:cNvPr id="109582" name="Group 14"/>
          <p:cNvGrpSpPr>
            <a:grpSpLocks/>
          </p:cNvGrpSpPr>
          <p:nvPr/>
        </p:nvGrpSpPr>
        <p:grpSpPr bwMode="auto">
          <a:xfrm>
            <a:off x="2667000" y="3733800"/>
            <a:ext cx="1524000" cy="1371600"/>
            <a:chOff x="1968" y="1584"/>
            <a:chExt cx="2160" cy="1872"/>
          </a:xfrm>
        </p:grpSpPr>
        <p:sp>
          <p:nvSpPr>
            <p:cNvPr id="109583" name="Oval 15"/>
            <p:cNvSpPr>
              <a:spLocks noChangeArrowheads="1"/>
            </p:cNvSpPr>
            <p:nvPr/>
          </p:nvSpPr>
          <p:spPr bwMode="auto">
            <a:xfrm>
              <a:off x="2208" y="1584"/>
              <a:ext cx="864" cy="816"/>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b="1"/>
                <a:t>+</a:t>
              </a:r>
            </a:p>
          </p:txBody>
        </p:sp>
        <p:sp>
          <p:nvSpPr>
            <p:cNvPr id="109584" name="Oval 16"/>
            <p:cNvSpPr>
              <a:spLocks noChangeArrowheads="1"/>
            </p:cNvSpPr>
            <p:nvPr/>
          </p:nvSpPr>
          <p:spPr bwMode="auto">
            <a:xfrm>
              <a:off x="2928" y="1584"/>
              <a:ext cx="864" cy="816"/>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109585" name="Oval 17"/>
            <p:cNvSpPr>
              <a:spLocks noChangeArrowheads="1"/>
            </p:cNvSpPr>
            <p:nvPr/>
          </p:nvSpPr>
          <p:spPr bwMode="auto">
            <a:xfrm>
              <a:off x="3264" y="2112"/>
              <a:ext cx="864" cy="816"/>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b="1"/>
                <a:t>+</a:t>
              </a:r>
            </a:p>
          </p:txBody>
        </p:sp>
        <p:sp>
          <p:nvSpPr>
            <p:cNvPr id="109586" name="Oval 18"/>
            <p:cNvSpPr>
              <a:spLocks noChangeArrowheads="1"/>
            </p:cNvSpPr>
            <p:nvPr/>
          </p:nvSpPr>
          <p:spPr bwMode="auto">
            <a:xfrm>
              <a:off x="1968" y="2304"/>
              <a:ext cx="864" cy="816"/>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109587" name="Oval 19"/>
            <p:cNvSpPr>
              <a:spLocks noChangeArrowheads="1"/>
            </p:cNvSpPr>
            <p:nvPr/>
          </p:nvSpPr>
          <p:spPr bwMode="auto">
            <a:xfrm>
              <a:off x="2784" y="2640"/>
              <a:ext cx="864" cy="816"/>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109588" name="Oval 20"/>
            <p:cNvSpPr>
              <a:spLocks noChangeArrowheads="1"/>
            </p:cNvSpPr>
            <p:nvPr/>
          </p:nvSpPr>
          <p:spPr bwMode="auto">
            <a:xfrm>
              <a:off x="2592" y="2160"/>
              <a:ext cx="864" cy="816"/>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b="1"/>
                <a:t>+</a:t>
              </a:r>
            </a:p>
          </p:txBody>
        </p:sp>
      </p:grpSp>
      <p:sp>
        <p:nvSpPr>
          <p:cNvPr id="109589" name="Oval 21"/>
          <p:cNvSpPr>
            <a:spLocks noChangeArrowheads="1"/>
          </p:cNvSpPr>
          <p:nvPr/>
        </p:nvSpPr>
        <p:spPr bwMode="auto">
          <a:xfrm>
            <a:off x="2209800" y="3276600"/>
            <a:ext cx="2438400" cy="22860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90" name="Oval 22"/>
          <p:cNvSpPr>
            <a:spLocks noChangeArrowheads="1"/>
          </p:cNvSpPr>
          <p:nvPr/>
        </p:nvSpPr>
        <p:spPr bwMode="auto">
          <a:xfrm>
            <a:off x="1752600" y="2895600"/>
            <a:ext cx="3352800" cy="30480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91" name="Oval 23"/>
          <p:cNvSpPr>
            <a:spLocks noChangeArrowheads="1"/>
          </p:cNvSpPr>
          <p:nvPr/>
        </p:nvSpPr>
        <p:spPr bwMode="auto">
          <a:xfrm>
            <a:off x="4495800" y="41148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109592" name="Oval 24"/>
          <p:cNvSpPr>
            <a:spLocks noChangeArrowheads="1"/>
          </p:cNvSpPr>
          <p:nvPr/>
        </p:nvSpPr>
        <p:spPr bwMode="auto">
          <a:xfrm>
            <a:off x="2057400" y="44196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109593" name="Oval 25"/>
          <p:cNvSpPr>
            <a:spLocks noChangeArrowheads="1"/>
          </p:cNvSpPr>
          <p:nvPr/>
        </p:nvSpPr>
        <p:spPr bwMode="auto">
          <a:xfrm>
            <a:off x="2971800" y="28194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109594" name="Text Box 26"/>
          <p:cNvSpPr txBox="1">
            <a:spLocks noChangeArrowheads="1"/>
          </p:cNvSpPr>
          <p:nvPr/>
        </p:nvSpPr>
        <p:spPr bwMode="auto">
          <a:xfrm>
            <a:off x="5867400" y="2976446"/>
            <a:ext cx="2286000" cy="156966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400" dirty="0" smtClean="0">
                <a:latin typeface="Comic Sans MS" panose="030F0702030302020204" pitchFamily="66" charset="0"/>
              </a:rPr>
              <a:t>The identification number of an element</a:t>
            </a:r>
            <a:endParaRPr lang="en-US" altLang="en-US" sz="2400" dirty="0">
              <a:latin typeface="Comic Sans MS" panose="030F0702030302020204" pitchFamily="66" charset="0"/>
            </a:endParaRPr>
          </a:p>
        </p:txBody>
      </p:sp>
    </p:spTree>
    <p:extLst>
      <p:ext uri="{BB962C8B-B14F-4D97-AF65-F5344CB8AC3E}">
        <p14:creationId xmlns:p14="http://schemas.microsoft.com/office/powerpoint/2010/main" val="3339103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dissolve">
                                      <p:cBhvr>
                                        <p:cTn id="7" dur="500"/>
                                        <p:tgtEl>
                                          <p:spTgt spid="109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path" presetSubtype="0" repeatCount="indefinite" fill="hold" grpId="0" nodeType="clickEffect">
                                  <p:stCondLst>
                                    <p:cond delay="0"/>
                                  </p:stCondLst>
                                  <p:childTnLst>
                                    <p:animMotion origin="layout" path="M -0.12986 -0.13872 C -0.05643 -0.13872 0.00416 -0.06196 0.00416 0.03376 C 0.00416 0.12787 -0.05643 0.20602 -0.12986 0.20602 C -0.20348 0.20602 -0.2625 0.12787 -0.2625 0.03376 C -0.2625 -0.06196 -0.20348 -0.13872 -0.12986 -0.13872 Z " pathEditMode="fixed" rAng="0" ptsTypes="fffff">
                                      <p:cBhvr>
                                        <p:cTn id="11" dur="90" fill="hold"/>
                                        <p:tgtEl>
                                          <p:spTgt spid="109591"/>
                                        </p:tgtEl>
                                        <p:attrNameLst>
                                          <p:attrName>ppt_x</p:attrName>
                                          <p:attrName>ppt_y</p:attrName>
                                        </p:attrNameLst>
                                      </p:cBhvr>
                                      <p:rCtr x="69" y="17225"/>
                                    </p:animMotion>
                                  </p:childTnLst>
                                </p:cTn>
                              </p:par>
                              <p:par>
                                <p:cTn id="12" presetID="1" presetClass="path" presetSubtype="0" repeatCount="indefinite" fill="hold" grpId="0" nodeType="withEffect">
                                  <p:stCondLst>
                                    <p:cond delay="0"/>
                                  </p:stCondLst>
                                  <p:childTnLst>
                                    <p:animMotion origin="layout" path="M 0.13681 -0.18312 C 0.21024 -0.18312 0.27083 -0.10636 0.27083 -0.01064 C 0.27083 0.08347 0.21024 0.16162 0.13681 0.16162 C 0.06319 0.16162 0.00417 0.08347 0.00417 -0.01064 C 0.00417 -0.10636 0.06319 -0.18312 0.13681 -0.18312 Z " pathEditMode="fixed" rAng="0" ptsTypes="fffff">
                                      <p:cBhvr>
                                        <p:cTn id="13" dur="90" fill="hold"/>
                                        <p:tgtEl>
                                          <p:spTgt spid="109592"/>
                                        </p:tgtEl>
                                        <p:attrNameLst>
                                          <p:attrName>ppt_x</p:attrName>
                                          <p:attrName>ppt_y</p:attrName>
                                        </p:attrNameLst>
                                      </p:cBhvr>
                                      <p:rCtr x="69" y="17225"/>
                                    </p:animMotion>
                                  </p:childTnLst>
                                </p:cTn>
                              </p:par>
                              <p:par>
                                <p:cTn id="14" presetID="1" presetClass="path" presetSubtype="0" repeatCount="indefinite" fill="hold" grpId="0" nodeType="withEffect">
                                  <p:stCondLst>
                                    <p:cond delay="0"/>
                                  </p:stCondLst>
                                  <p:childTnLst>
                                    <p:animMotion origin="layout" path="M 0.03611 -3.23699E-6 C 0.13715 -3.23699E-6 0.22066 0.09503 0.22066 0.21364 C 0.22066 0.33018 0.13715 0.42729 0.03611 0.42729 C -0.06493 0.42729 -0.14583 0.33018 -0.14583 0.21364 C -0.14583 0.09503 -0.06493 -3.23699E-6 0.03611 -3.23699E-6 Z " pathEditMode="fixed" rAng="0" ptsTypes="fffff">
                                      <p:cBhvr>
                                        <p:cTn id="15" dur="90" fill="hold"/>
                                        <p:tgtEl>
                                          <p:spTgt spid="109593"/>
                                        </p:tgtEl>
                                        <p:attrNameLst>
                                          <p:attrName>ppt_x</p:attrName>
                                          <p:attrName>ppt_y</p:attrName>
                                        </p:attrNameLst>
                                      </p:cBhvr>
                                      <p:rCtr x="122" y="21364"/>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9594"/>
                                        </p:tgtEl>
                                        <p:attrNameLst>
                                          <p:attrName>style.visibility</p:attrName>
                                        </p:attrNameLst>
                                      </p:cBhvr>
                                      <p:to>
                                        <p:strVal val="visible"/>
                                      </p:to>
                                    </p:set>
                                    <p:animEffect transition="in" filter="box(in)">
                                      <p:cBhvr>
                                        <p:cTn id="20" dur="500"/>
                                        <p:tgtEl>
                                          <p:spTgt spid="109594"/>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09595"/>
                                        </p:tgtEl>
                                        <p:attrNameLst>
                                          <p:attrName>style.visibility</p:attrName>
                                        </p:attrNameLst>
                                      </p:cBhvr>
                                      <p:to>
                                        <p:strVal val="visible"/>
                                      </p:to>
                                    </p:set>
                                    <p:animEffect transition="in" filter="dissolve">
                                      <p:cBhvr>
                                        <p:cTn id="24" dur="500"/>
                                        <p:tgtEl>
                                          <p:spTgt spid="109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95" grpId="0" animBg="1"/>
      <p:bldP spid="109571" grpId="0" build="p"/>
      <p:bldP spid="109591" grpId="0" animBg="1"/>
      <p:bldP spid="109592" grpId="0" animBg="1"/>
      <p:bldP spid="109593" grpId="0" animBg="1"/>
      <p:bldP spid="10959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35" name="Oval 1051"/>
          <p:cNvSpPr>
            <a:spLocks noChangeArrowheads="1"/>
          </p:cNvSpPr>
          <p:nvPr/>
        </p:nvSpPr>
        <p:spPr bwMode="auto">
          <a:xfrm>
            <a:off x="6172200" y="4800600"/>
            <a:ext cx="609600" cy="6096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22530" name="Rectangle 2"/>
          <p:cNvSpPr>
            <a:spLocks noGrp="1" noChangeArrowheads="1"/>
          </p:cNvSpPr>
          <p:nvPr>
            <p:ph type="title"/>
          </p:nvPr>
        </p:nvSpPr>
        <p:spPr/>
        <p:txBody>
          <a:bodyPr/>
          <a:lstStyle/>
          <a:p>
            <a:r>
              <a:rPr lang="en-US" altLang="en-US">
                <a:latin typeface="Comic Sans MS" panose="030F0702030302020204" pitchFamily="66" charset="0"/>
              </a:rPr>
              <a:t>Mass Number</a:t>
            </a:r>
          </a:p>
        </p:txBody>
      </p:sp>
      <p:sp>
        <p:nvSpPr>
          <p:cNvPr id="22531" name="Rectangle 3"/>
          <p:cNvSpPr>
            <a:spLocks noGrp="1" noChangeArrowheads="1"/>
          </p:cNvSpPr>
          <p:nvPr>
            <p:ph type="body" idx="1"/>
          </p:nvPr>
        </p:nvSpPr>
        <p:spPr>
          <a:xfrm>
            <a:off x="1066800" y="1752600"/>
            <a:ext cx="7620000" cy="1219200"/>
          </a:xfrm>
        </p:spPr>
        <p:txBody>
          <a:bodyPr/>
          <a:lstStyle/>
          <a:p>
            <a:pPr>
              <a:lnSpc>
                <a:spcPct val="80000"/>
              </a:lnSpc>
            </a:pPr>
            <a:r>
              <a:rPr lang="en-US" altLang="en-US" sz="1900">
                <a:latin typeface="Comic Sans MS" panose="030F0702030302020204" pitchFamily="66" charset="0"/>
              </a:rPr>
              <a:t>The total number of protons and neutrons in an atom’s nucleus</a:t>
            </a:r>
          </a:p>
          <a:p>
            <a:pPr>
              <a:lnSpc>
                <a:spcPct val="80000"/>
              </a:lnSpc>
            </a:pPr>
            <a:r>
              <a:rPr lang="en-US" altLang="en-US" sz="1900">
                <a:latin typeface="Comic Sans MS" panose="030F0702030302020204" pitchFamily="66" charset="0"/>
              </a:rPr>
              <a:t>Expressed in </a:t>
            </a:r>
            <a:r>
              <a:rPr lang="en-US" altLang="en-US" sz="1900" b="1" u="sng">
                <a:latin typeface="Comic Sans MS" panose="030F0702030302020204" pitchFamily="66" charset="0"/>
              </a:rPr>
              <a:t>A</a:t>
            </a:r>
            <a:r>
              <a:rPr lang="en-US" altLang="en-US" sz="1900">
                <a:latin typeface="Comic Sans MS" panose="030F0702030302020204" pitchFamily="66" charset="0"/>
              </a:rPr>
              <a:t>tomic </a:t>
            </a:r>
            <a:r>
              <a:rPr lang="en-US" altLang="en-US" sz="1900" b="1" u="sng">
                <a:latin typeface="Comic Sans MS" panose="030F0702030302020204" pitchFamily="66" charset="0"/>
              </a:rPr>
              <a:t>M</a:t>
            </a:r>
            <a:r>
              <a:rPr lang="en-US" altLang="en-US" sz="1900">
                <a:latin typeface="Comic Sans MS" panose="030F0702030302020204" pitchFamily="66" charset="0"/>
              </a:rPr>
              <a:t>ass </a:t>
            </a:r>
            <a:r>
              <a:rPr lang="en-US" altLang="en-US" sz="1900" b="1" u="sng">
                <a:latin typeface="Comic Sans MS" panose="030F0702030302020204" pitchFamily="66" charset="0"/>
              </a:rPr>
              <a:t>U</a:t>
            </a:r>
            <a:r>
              <a:rPr lang="en-US" altLang="en-US" sz="1900">
                <a:latin typeface="Comic Sans MS" panose="030F0702030302020204" pitchFamily="66" charset="0"/>
              </a:rPr>
              <a:t>nits (amu)</a:t>
            </a:r>
          </a:p>
          <a:p>
            <a:pPr lvl="1">
              <a:lnSpc>
                <a:spcPct val="80000"/>
              </a:lnSpc>
            </a:pPr>
            <a:r>
              <a:rPr lang="en-US" altLang="en-US" sz="1900">
                <a:latin typeface="Comic Sans MS" panose="030F0702030302020204" pitchFamily="66" charset="0"/>
              </a:rPr>
              <a:t>Each proton or neutron has a mass of 1 amu</a:t>
            </a:r>
          </a:p>
        </p:txBody>
      </p:sp>
      <p:grpSp>
        <p:nvGrpSpPr>
          <p:cNvPr id="43014" name="Group 1030"/>
          <p:cNvGrpSpPr>
            <a:grpSpLocks/>
          </p:cNvGrpSpPr>
          <p:nvPr/>
        </p:nvGrpSpPr>
        <p:grpSpPr bwMode="auto">
          <a:xfrm>
            <a:off x="5943600" y="4038600"/>
            <a:ext cx="1524000" cy="1371600"/>
            <a:chOff x="1968" y="1584"/>
            <a:chExt cx="2160" cy="1872"/>
          </a:xfrm>
        </p:grpSpPr>
        <p:sp>
          <p:nvSpPr>
            <p:cNvPr id="43015" name="Oval 1031"/>
            <p:cNvSpPr>
              <a:spLocks noChangeArrowheads="1"/>
            </p:cNvSpPr>
            <p:nvPr/>
          </p:nvSpPr>
          <p:spPr bwMode="auto">
            <a:xfrm>
              <a:off x="2208" y="1584"/>
              <a:ext cx="864" cy="816"/>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b="1"/>
                <a:t>+</a:t>
              </a:r>
            </a:p>
          </p:txBody>
        </p:sp>
        <p:sp>
          <p:nvSpPr>
            <p:cNvPr id="43016" name="Oval 1032"/>
            <p:cNvSpPr>
              <a:spLocks noChangeArrowheads="1"/>
            </p:cNvSpPr>
            <p:nvPr/>
          </p:nvSpPr>
          <p:spPr bwMode="auto">
            <a:xfrm>
              <a:off x="2928" y="1584"/>
              <a:ext cx="864" cy="816"/>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43017" name="Oval 1033"/>
            <p:cNvSpPr>
              <a:spLocks noChangeArrowheads="1"/>
            </p:cNvSpPr>
            <p:nvPr/>
          </p:nvSpPr>
          <p:spPr bwMode="auto">
            <a:xfrm>
              <a:off x="3264" y="2112"/>
              <a:ext cx="864" cy="816"/>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b="1"/>
                <a:t>+</a:t>
              </a:r>
            </a:p>
          </p:txBody>
        </p:sp>
        <p:sp>
          <p:nvSpPr>
            <p:cNvPr id="43018" name="Oval 1034"/>
            <p:cNvSpPr>
              <a:spLocks noChangeArrowheads="1"/>
            </p:cNvSpPr>
            <p:nvPr/>
          </p:nvSpPr>
          <p:spPr bwMode="auto">
            <a:xfrm>
              <a:off x="1968" y="2304"/>
              <a:ext cx="864" cy="816"/>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43019" name="Oval 1035"/>
            <p:cNvSpPr>
              <a:spLocks noChangeArrowheads="1"/>
            </p:cNvSpPr>
            <p:nvPr/>
          </p:nvSpPr>
          <p:spPr bwMode="auto">
            <a:xfrm>
              <a:off x="2784" y="2640"/>
              <a:ext cx="864" cy="816"/>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43020" name="Oval 1036"/>
            <p:cNvSpPr>
              <a:spLocks noChangeArrowheads="1"/>
            </p:cNvSpPr>
            <p:nvPr/>
          </p:nvSpPr>
          <p:spPr bwMode="auto">
            <a:xfrm>
              <a:off x="2592" y="2160"/>
              <a:ext cx="864" cy="816"/>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b="1"/>
                <a:t>+</a:t>
              </a:r>
            </a:p>
          </p:txBody>
        </p:sp>
      </p:grpSp>
      <p:sp>
        <p:nvSpPr>
          <p:cNvPr id="43021" name="Oval 1037"/>
          <p:cNvSpPr>
            <a:spLocks noChangeArrowheads="1"/>
          </p:cNvSpPr>
          <p:nvPr/>
        </p:nvSpPr>
        <p:spPr bwMode="auto">
          <a:xfrm>
            <a:off x="5486400" y="3581400"/>
            <a:ext cx="2438400" cy="22860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2" name="Oval 1038"/>
          <p:cNvSpPr>
            <a:spLocks noChangeArrowheads="1"/>
          </p:cNvSpPr>
          <p:nvPr/>
        </p:nvSpPr>
        <p:spPr bwMode="auto">
          <a:xfrm>
            <a:off x="5029200" y="3200400"/>
            <a:ext cx="3352800" cy="30480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3" name="Oval 1039"/>
          <p:cNvSpPr>
            <a:spLocks noChangeArrowheads="1"/>
          </p:cNvSpPr>
          <p:nvPr/>
        </p:nvSpPr>
        <p:spPr bwMode="auto">
          <a:xfrm>
            <a:off x="7772400" y="44196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3024" name="Oval 1040"/>
          <p:cNvSpPr>
            <a:spLocks noChangeArrowheads="1"/>
          </p:cNvSpPr>
          <p:nvPr/>
        </p:nvSpPr>
        <p:spPr bwMode="auto">
          <a:xfrm>
            <a:off x="5791200" y="54864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3025" name="Oval 1041"/>
          <p:cNvSpPr>
            <a:spLocks noChangeArrowheads="1"/>
          </p:cNvSpPr>
          <p:nvPr/>
        </p:nvSpPr>
        <p:spPr bwMode="auto">
          <a:xfrm>
            <a:off x="6248400" y="31242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3026" name="Text Box 1042"/>
          <p:cNvSpPr txBox="1">
            <a:spLocks noChangeArrowheads="1"/>
          </p:cNvSpPr>
          <p:nvPr/>
        </p:nvSpPr>
        <p:spPr bwMode="auto">
          <a:xfrm>
            <a:off x="1371600" y="2819400"/>
            <a:ext cx="3200400" cy="739775"/>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a:latin typeface="Comic Sans MS" panose="030F0702030302020204" pitchFamily="66" charset="0"/>
              </a:rPr>
              <a:t>What would be the mass number of this atom?</a:t>
            </a:r>
          </a:p>
        </p:txBody>
      </p:sp>
      <p:sp>
        <p:nvSpPr>
          <p:cNvPr id="43027" name="Line 1043"/>
          <p:cNvSpPr>
            <a:spLocks noChangeShapeType="1"/>
          </p:cNvSpPr>
          <p:nvPr/>
        </p:nvSpPr>
        <p:spPr bwMode="auto">
          <a:xfrm flipH="1" flipV="1">
            <a:off x="3505200" y="3886200"/>
            <a:ext cx="2514600" cy="457200"/>
          </a:xfrm>
          <a:prstGeom prst="line">
            <a:avLst/>
          </a:prstGeom>
          <a:noFill/>
          <a:ln w="38100">
            <a:solidFill>
              <a:schemeClr val="tx1"/>
            </a:solidFill>
            <a:miter lim="800000"/>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3028" name="Oval 1044"/>
          <p:cNvSpPr>
            <a:spLocks noChangeArrowheads="1"/>
          </p:cNvSpPr>
          <p:nvPr/>
        </p:nvSpPr>
        <p:spPr bwMode="auto">
          <a:xfrm>
            <a:off x="2286000" y="3657600"/>
            <a:ext cx="381000" cy="3810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t>+</a:t>
            </a:r>
          </a:p>
        </p:txBody>
      </p:sp>
      <p:sp>
        <p:nvSpPr>
          <p:cNvPr id="43029" name="Line 1045"/>
          <p:cNvSpPr>
            <a:spLocks noChangeShapeType="1"/>
          </p:cNvSpPr>
          <p:nvPr/>
        </p:nvSpPr>
        <p:spPr bwMode="auto">
          <a:xfrm flipH="1" flipV="1">
            <a:off x="3505200" y="4267200"/>
            <a:ext cx="2362200" cy="533400"/>
          </a:xfrm>
          <a:prstGeom prst="line">
            <a:avLst/>
          </a:prstGeom>
          <a:noFill/>
          <a:ln w="38100">
            <a:solidFill>
              <a:schemeClr val="tx1"/>
            </a:solidFill>
            <a:miter lim="800000"/>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3032" name="Oval 1048"/>
          <p:cNvSpPr>
            <a:spLocks noChangeArrowheads="1"/>
          </p:cNvSpPr>
          <p:nvPr/>
        </p:nvSpPr>
        <p:spPr bwMode="auto">
          <a:xfrm>
            <a:off x="2286000" y="4114800"/>
            <a:ext cx="381000" cy="3810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43033" name="Text Box 1049"/>
          <p:cNvSpPr txBox="1">
            <a:spLocks noChangeArrowheads="1"/>
          </p:cNvSpPr>
          <p:nvPr/>
        </p:nvSpPr>
        <p:spPr bwMode="auto">
          <a:xfrm>
            <a:off x="2743200" y="3657600"/>
            <a:ext cx="777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a:latin typeface="Comic Sans MS" panose="030F0702030302020204" pitchFamily="66" charset="0"/>
                <a:sym typeface="Wingdings" panose="05000000000000000000" pitchFamily="2" charset="2"/>
              </a:rPr>
              <a:t> </a:t>
            </a:r>
            <a:r>
              <a:rPr lang="en-US" altLang="en-US" sz="1800" b="1">
                <a:latin typeface="Comic Sans MS" panose="030F0702030302020204" pitchFamily="66" charset="0"/>
              </a:rPr>
              <a:t>3</a:t>
            </a:r>
          </a:p>
        </p:txBody>
      </p:sp>
      <p:sp>
        <p:nvSpPr>
          <p:cNvPr id="43034" name="Text Box 1050"/>
          <p:cNvSpPr txBox="1">
            <a:spLocks noChangeArrowheads="1"/>
          </p:cNvSpPr>
          <p:nvPr/>
        </p:nvSpPr>
        <p:spPr bwMode="auto">
          <a:xfrm>
            <a:off x="2743200" y="4038600"/>
            <a:ext cx="777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b="1">
                <a:latin typeface="Comic Sans MS" panose="030F0702030302020204" pitchFamily="66" charset="0"/>
                <a:sym typeface="Wingdings" panose="05000000000000000000" pitchFamily="2" charset="2"/>
              </a:rPr>
              <a:t> </a:t>
            </a:r>
            <a:r>
              <a:rPr lang="en-US" altLang="en-US" sz="1800" b="1">
                <a:latin typeface="Comic Sans MS" panose="030F0702030302020204" pitchFamily="66" charset="0"/>
              </a:rPr>
              <a:t>4</a:t>
            </a:r>
          </a:p>
        </p:txBody>
      </p:sp>
      <p:sp>
        <p:nvSpPr>
          <p:cNvPr id="43036" name="Text Box 1052"/>
          <p:cNvSpPr txBox="1">
            <a:spLocks noChangeArrowheads="1"/>
          </p:cNvSpPr>
          <p:nvPr/>
        </p:nvSpPr>
        <p:spPr bwMode="auto">
          <a:xfrm>
            <a:off x="1752600" y="4572000"/>
            <a:ext cx="2590800" cy="619125"/>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600">
                <a:latin typeface="Comic Sans MS" panose="030F0702030302020204" pitchFamily="66" charset="0"/>
              </a:rPr>
              <a:t>3 protons + 4 neutrons </a:t>
            </a:r>
            <a:r>
              <a:rPr lang="en-US" altLang="en-US" sz="1600">
                <a:latin typeface="Comic Sans MS" panose="030F0702030302020204" pitchFamily="66" charset="0"/>
                <a:sym typeface="Wingdings" panose="05000000000000000000" pitchFamily="2" charset="2"/>
              </a:rPr>
              <a:t>= a mass number of 7 amu</a:t>
            </a:r>
            <a:endParaRPr lang="en-US" altLang="en-US" sz="1600">
              <a:latin typeface="Comic Sans MS" panose="030F0702030302020204" pitchFamily="66" charset="0"/>
            </a:endParaRPr>
          </a:p>
        </p:txBody>
      </p:sp>
      <p:sp>
        <p:nvSpPr>
          <p:cNvPr id="43037" name="Text Box 1053"/>
          <p:cNvSpPr txBox="1">
            <a:spLocks noChangeArrowheads="1"/>
          </p:cNvSpPr>
          <p:nvPr/>
        </p:nvSpPr>
        <p:spPr bwMode="auto">
          <a:xfrm>
            <a:off x="1295400" y="5410200"/>
            <a:ext cx="3733800" cy="954088"/>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a:latin typeface="Comic Sans MS" panose="030F0702030302020204" pitchFamily="66" charset="0"/>
              </a:rPr>
              <a:t>Why did we not account for the electrons when calculating the mass number?</a:t>
            </a:r>
          </a:p>
        </p:txBody>
      </p:sp>
    </p:spTree>
    <p:extLst>
      <p:ext uri="{BB962C8B-B14F-4D97-AF65-F5344CB8AC3E}">
        <p14:creationId xmlns:p14="http://schemas.microsoft.com/office/powerpoint/2010/main" val="2505535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path" presetSubtype="0" repeatCount="indefinite" fill="hold" grpId="0" nodeType="clickEffect">
                                  <p:stCondLst>
                                    <p:cond delay="0"/>
                                  </p:stCondLst>
                                  <p:childTnLst>
                                    <p:animMotion origin="layout" path="M -0.12986 -0.14983 C -0.05642 -0.14983 0.00417 -0.07307 0.00417 0.02266 C 0.00417 0.11676 -0.05642 0.19491 -0.12986 0.19491 C -0.20347 0.19491 -0.2625 0.11676 -0.2625 0.02266 C -0.2625 -0.07307 -0.20347 -0.14983 -0.12986 -0.14983 Z " pathEditMode="fixed" rAng="0" ptsTypes="fffff">
                                      <p:cBhvr>
                                        <p:cTn id="6" dur="90" fill="hold"/>
                                        <p:tgtEl>
                                          <p:spTgt spid="43023"/>
                                        </p:tgtEl>
                                        <p:attrNameLst>
                                          <p:attrName>ppt_x</p:attrName>
                                          <p:attrName>ppt_y</p:attrName>
                                        </p:attrNameLst>
                                      </p:cBhvr>
                                      <p:rCtr x="69" y="17225"/>
                                    </p:animMotion>
                                  </p:childTnLst>
                                </p:cTn>
                              </p:par>
                              <p:par>
                                <p:cTn id="7" presetID="1" presetClass="path" presetSubtype="0" repeatCount="indefinite" fill="hold" grpId="0" nodeType="withEffect">
                                  <p:stCondLst>
                                    <p:cond delay="0"/>
                                  </p:stCondLst>
                                  <p:childTnLst>
                                    <p:animMotion origin="layout" path="M 0.08681 -0.3052 C 0.16025 -0.3052 0.22084 -0.22844 0.22084 -0.13271 C 0.22084 -0.03861 0.16025 0.03954 0.08681 0.03954 C 0.0132 0.03954 -0.04583 -0.03861 -0.04583 -0.13271 C -0.04583 -0.22844 0.0132 -0.3052 0.08681 -0.3052 Z " pathEditMode="fixed" rAng="0" ptsTypes="fffff">
                                      <p:cBhvr>
                                        <p:cTn id="8" dur="90" fill="hold"/>
                                        <p:tgtEl>
                                          <p:spTgt spid="43024"/>
                                        </p:tgtEl>
                                        <p:attrNameLst>
                                          <p:attrName>ppt_x</p:attrName>
                                          <p:attrName>ppt_y</p:attrName>
                                        </p:attrNameLst>
                                      </p:cBhvr>
                                      <p:rCtr x="69" y="17225"/>
                                    </p:animMotion>
                                  </p:childTnLst>
                                </p:cTn>
                              </p:par>
                              <p:par>
                                <p:cTn id="9" presetID="1" presetClass="path" presetSubtype="0" repeatCount="indefinite" fill="hold" grpId="0" nodeType="withEffect">
                                  <p:stCondLst>
                                    <p:cond delay="0"/>
                                  </p:stCondLst>
                                  <p:childTnLst>
                                    <p:animMotion origin="layout" path="M 0.03611 -0.01665 C 0.13716 -0.01665 0.22066 0.08924 0.22066 0.22196 C 0.22066 0.35167 0.13716 0.46057 0.03611 0.46057 C -0.06493 0.46057 -0.14583 0.35167 -0.14583 0.22196 C -0.14583 0.08924 -0.06493 -0.01665 0.03611 -0.01665 Z " pathEditMode="relative" rAng="0" ptsTypes="fffff">
                                      <p:cBhvr>
                                        <p:cTn id="10" dur="90" fill="hold"/>
                                        <p:tgtEl>
                                          <p:spTgt spid="43025"/>
                                        </p:tgtEl>
                                        <p:attrNameLst>
                                          <p:attrName>ppt_x</p:attrName>
                                          <p:attrName>ppt_y</p:attrName>
                                        </p:attrNameLst>
                                      </p:cBhvr>
                                      <p:rCtr x="122" y="23861"/>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2531">
                                            <p:txEl>
                                              <p:pRg st="0" end="0"/>
                                            </p:txEl>
                                          </p:spTgt>
                                        </p:tgtEl>
                                        <p:attrNameLst>
                                          <p:attrName>style.visibility</p:attrName>
                                        </p:attrNameLst>
                                      </p:cBhvr>
                                      <p:to>
                                        <p:strVal val="visible"/>
                                      </p:to>
                                    </p:set>
                                    <p:animEffect transition="in" filter="dissolve">
                                      <p:cBhvr>
                                        <p:cTn id="15" dur="500"/>
                                        <p:tgtEl>
                                          <p:spTgt spid="22531">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2531">
                                            <p:txEl>
                                              <p:pRg st="1" end="1"/>
                                            </p:txEl>
                                          </p:spTgt>
                                        </p:tgtEl>
                                        <p:attrNameLst>
                                          <p:attrName>style.visibility</p:attrName>
                                        </p:attrNameLst>
                                      </p:cBhvr>
                                      <p:to>
                                        <p:strVal val="visible"/>
                                      </p:to>
                                    </p:set>
                                    <p:animEffect transition="in" filter="dissolve">
                                      <p:cBhvr>
                                        <p:cTn id="20" dur="500"/>
                                        <p:tgtEl>
                                          <p:spTgt spid="2253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2531">
                                            <p:txEl>
                                              <p:pRg st="2" end="2"/>
                                            </p:txEl>
                                          </p:spTgt>
                                        </p:tgtEl>
                                        <p:attrNameLst>
                                          <p:attrName>style.visibility</p:attrName>
                                        </p:attrNameLst>
                                      </p:cBhvr>
                                      <p:to>
                                        <p:strVal val="visible"/>
                                      </p:to>
                                    </p:set>
                                    <p:animEffect transition="in" filter="dissolve">
                                      <p:cBhvr>
                                        <p:cTn id="25" dur="500"/>
                                        <p:tgtEl>
                                          <p:spTgt spid="22531">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43026"/>
                                        </p:tgtEl>
                                        <p:attrNameLst>
                                          <p:attrName>style.visibility</p:attrName>
                                        </p:attrNameLst>
                                      </p:cBhvr>
                                      <p:to>
                                        <p:strVal val="visible"/>
                                      </p:to>
                                    </p:set>
                                    <p:animEffect transition="in" filter="box(in)">
                                      <p:cBhvr>
                                        <p:cTn id="30" dur="500"/>
                                        <p:tgtEl>
                                          <p:spTgt spid="4302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3027"/>
                                        </p:tgtEl>
                                        <p:attrNameLst>
                                          <p:attrName>style.visibility</p:attrName>
                                        </p:attrNameLst>
                                      </p:cBhvr>
                                      <p:to>
                                        <p:strVal val="visible"/>
                                      </p:to>
                                    </p:set>
                                    <p:animEffect transition="in" filter="wipe(right)">
                                      <p:cBhvr>
                                        <p:cTn id="35" dur="500"/>
                                        <p:tgtEl>
                                          <p:spTgt spid="4302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3028"/>
                                        </p:tgtEl>
                                        <p:attrNameLst>
                                          <p:attrName>style.visibility</p:attrName>
                                        </p:attrNameLst>
                                      </p:cBhvr>
                                      <p:to>
                                        <p:strVal val="visible"/>
                                      </p:to>
                                    </p:set>
                                    <p:animEffect transition="in" filter="circle(in)">
                                      <p:cBhvr>
                                        <p:cTn id="40" dur="2000"/>
                                        <p:tgtEl>
                                          <p:spTgt spid="430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3033"/>
                                        </p:tgtEl>
                                        <p:attrNameLst>
                                          <p:attrName>style.visibility</p:attrName>
                                        </p:attrNameLst>
                                      </p:cBhvr>
                                      <p:to>
                                        <p:strVal val="visible"/>
                                      </p:to>
                                    </p:set>
                                    <p:animEffect transition="in" filter="wipe(left)">
                                      <p:cBhvr>
                                        <p:cTn id="45" dur="500"/>
                                        <p:tgtEl>
                                          <p:spTgt spid="430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43029"/>
                                        </p:tgtEl>
                                        <p:attrNameLst>
                                          <p:attrName>style.visibility</p:attrName>
                                        </p:attrNameLst>
                                      </p:cBhvr>
                                      <p:to>
                                        <p:strVal val="visible"/>
                                      </p:to>
                                    </p:set>
                                    <p:animEffect transition="in" filter="wipe(right)">
                                      <p:cBhvr>
                                        <p:cTn id="50" dur="500"/>
                                        <p:tgtEl>
                                          <p:spTgt spid="4302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43032"/>
                                        </p:tgtEl>
                                        <p:attrNameLst>
                                          <p:attrName>style.visibility</p:attrName>
                                        </p:attrNameLst>
                                      </p:cBhvr>
                                      <p:to>
                                        <p:strVal val="visible"/>
                                      </p:to>
                                    </p:set>
                                    <p:animEffect transition="in" filter="circle(in)">
                                      <p:cBhvr>
                                        <p:cTn id="55" dur="2000"/>
                                        <p:tgtEl>
                                          <p:spTgt spid="4303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3034"/>
                                        </p:tgtEl>
                                        <p:attrNameLst>
                                          <p:attrName>style.visibility</p:attrName>
                                        </p:attrNameLst>
                                      </p:cBhvr>
                                      <p:to>
                                        <p:strVal val="visible"/>
                                      </p:to>
                                    </p:set>
                                    <p:animEffect transition="in" filter="wipe(left)">
                                      <p:cBhvr>
                                        <p:cTn id="60" dur="500"/>
                                        <p:tgtEl>
                                          <p:spTgt spid="4303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43036"/>
                                        </p:tgtEl>
                                        <p:attrNameLst>
                                          <p:attrName>style.visibility</p:attrName>
                                        </p:attrNameLst>
                                      </p:cBhvr>
                                      <p:to>
                                        <p:strVal val="visible"/>
                                      </p:to>
                                    </p:set>
                                    <p:animEffect transition="in" filter="box(in)">
                                      <p:cBhvr>
                                        <p:cTn id="65" dur="500"/>
                                        <p:tgtEl>
                                          <p:spTgt spid="4303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43037"/>
                                        </p:tgtEl>
                                        <p:attrNameLst>
                                          <p:attrName>style.visibility</p:attrName>
                                        </p:attrNameLst>
                                      </p:cBhvr>
                                      <p:to>
                                        <p:strVal val="visible"/>
                                      </p:to>
                                    </p:set>
                                    <p:animEffect transition="in" filter="box(in)">
                                      <p:cBhvr>
                                        <p:cTn id="70" dur="500"/>
                                        <p:tgtEl>
                                          <p:spTgt spid="43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3" grpId="0" animBg="1"/>
      <p:bldP spid="43024" grpId="0" animBg="1"/>
      <p:bldP spid="43025" grpId="0" animBg="1"/>
      <p:bldP spid="43026" grpId="0" animBg="1"/>
      <p:bldP spid="43027" grpId="0" animBg="1"/>
      <p:bldP spid="43028" grpId="0" animBg="1"/>
      <p:bldP spid="43029" grpId="0" animBg="1"/>
      <p:bldP spid="43032" grpId="0" animBg="1"/>
      <p:bldP spid="43033" grpId="0"/>
      <p:bldP spid="43034" grpId="0"/>
      <p:bldP spid="43036" grpId="0" animBg="1"/>
      <p:bldP spid="4303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latin typeface="Comic Sans MS" panose="030F0702030302020204" pitchFamily="66" charset="0"/>
              </a:rPr>
              <a:t>Building Atoms</a:t>
            </a:r>
          </a:p>
        </p:txBody>
      </p:sp>
      <p:sp>
        <p:nvSpPr>
          <p:cNvPr id="97283" name="Rectangle 3"/>
          <p:cNvSpPr>
            <a:spLocks noGrp="1" noChangeArrowheads="1"/>
          </p:cNvSpPr>
          <p:nvPr>
            <p:ph type="body" sz="half" idx="1"/>
          </p:nvPr>
        </p:nvSpPr>
        <p:spPr>
          <a:xfrm>
            <a:off x="1143000" y="1752600"/>
            <a:ext cx="7315200" cy="914400"/>
          </a:xfrm>
        </p:spPr>
        <p:txBody>
          <a:bodyPr>
            <a:normAutofit lnSpcReduction="10000"/>
          </a:bodyPr>
          <a:lstStyle/>
          <a:p>
            <a:pPr algn="ctr">
              <a:lnSpc>
                <a:spcPct val="80000"/>
              </a:lnSpc>
              <a:buFontTx/>
              <a:buNone/>
            </a:pPr>
            <a:r>
              <a:rPr lang="en-US" altLang="en-US" sz="2400" dirty="0">
                <a:latin typeface="Comic Sans MS" panose="030F0702030302020204" pitchFamily="66" charset="0"/>
              </a:rPr>
              <a:t>	Using the </a:t>
            </a:r>
            <a:r>
              <a:rPr lang="en-US" altLang="en-US" sz="2400" dirty="0" smtClean="0">
                <a:latin typeface="Comic Sans MS" panose="030F0702030302020204" pitchFamily="66" charset="0"/>
              </a:rPr>
              <a:t>periodic table  be sure you can determine the  </a:t>
            </a:r>
            <a:r>
              <a:rPr lang="en-US" altLang="en-US" sz="2400" dirty="0">
                <a:latin typeface="Comic Sans MS" panose="030F0702030302020204" pitchFamily="66" charset="0"/>
              </a:rPr>
              <a:t>proton, neutron, and electron </a:t>
            </a:r>
            <a:r>
              <a:rPr lang="en-US" altLang="en-US" sz="2400" dirty="0" smtClean="0">
                <a:latin typeface="Comic Sans MS" panose="030F0702030302020204" pitchFamily="66" charset="0"/>
              </a:rPr>
              <a:t>for any element given to you.</a:t>
            </a:r>
            <a:endParaRPr lang="en-US" altLang="en-US" sz="2400" dirty="0">
              <a:latin typeface="Comic Sans MS" panose="030F0702030302020204" pitchFamily="66" charset="0"/>
            </a:endParaRPr>
          </a:p>
        </p:txBody>
      </p:sp>
      <p:graphicFrame>
        <p:nvGraphicFramePr>
          <p:cNvPr id="97329" name="Group 49"/>
          <p:cNvGraphicFramePr>
            <a:graphicFrameLocks noGrp="1"/>
          </p:cNvGraphicFramePr>
          <p:nvPr>
            <p:ph sz="quarter" idx="2"/>
          </p:nvPr>
        </p:nvGraphicFramePr>
        <p:xfrm>
          <a:off x="1295400" y="3124200"/>
          <a:ext cx="7315200" cy="3108960"/>
        </p:xfrm>
        <a:graphic>
          <a:graphicData uri="http://schemas.openxmlformats.org/drawingml/2006/table">
            <a:tbl>
              <a:tblPr/>
              <a:tblGrid>
                <a:gridCol w="1828800"/>
                <a:gridCol w="1828800"/>
                <a:gridCol w="1828800"/>
                <a:gridCol w="1828800"/>
              </a:tblGrid>
              <a:tr h="330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Atoms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Protons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Neutrons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Electrons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30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Carbon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Beryllium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Oxygen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Lithium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Sodium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Comic Sans MS" panose="030F0702030302020204" pitchFamily="66"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7326" name="Picture 46" descr="j0296981"/>
          <p:cNvPicPr>
            <a:picLocks noGrp="1" noChangeAspect="1" noChangeArrowheads="1" noCrop="1"/>
          </p:cNvPicPr>
          <p:nvPr>
            <p:ph sz="quarter" idx="3"/>
          </p:nvPr>
        </p:nvPicPr>
        <p:blipFill>
          <a:blip r:embed="rId2">
            <a:extLst>
              <a:ext uri="{28A0092B-C50C-407E-A947-70E740481C1C}">
                <a14:useLocalDpi xmlns:a14="http://schemas.microsoft.com/office/drawing/2010/main" val="0"/>
              </a:ext>
            </a:extLst>
          </a:blip>
          <a:srcRect/>
          <a:stretch>
            <a:fillRect/>
          </a:stretch>
        </p:blipFill>
        <p:spPr>
          <a:xfrm rot="19455670">
            <a:off x="7239000" y="152400"/>
            <a:ext cx="1123950" cy="152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331" name="Picture 51" descr="AG00266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81000"/>
            <a:ext cx="220663"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779388"/>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latin typeface="Comic Sans MS" panose="030F0702030302020204" pitchFamily="66" charset="0"/>
              </a:rPr>
              <a:t>Atom Builder</a:t>
            </a:r>
          </a:p>
        </p:txBody>
      </p:sp>
      <p:sp>
        <p:nvSpPr>
          <p:cNvPr id="60419" name="Rectangle 3"/>
          <p:cNvSpPr>
            <a:spLocks noGrp="1" noChangeArrowheads="1"/>
          </p:cNvSpPr>
          <p:nvPr>
            <p:ph type="body" sz="half" idx="1"/>
          </p:nvPr>
        </p:nvSpPr>
        <p:spPr/>
        <p:txBody>
          <a:bodyPr/>
          <a:lstStyle/>
          <a:p>
            <a:r>
              <a:rPr lang="en-US" altLang="en-US" sz="2000">
                <a:latin typeface="Comic Sans MS" panose="030F0702030302020204" pitchFamily="66" charset="0"/>
              </a:rPr>
              <a:t>Using the interactive website link below, practice building atoms.</a:t>
            </a:r>
          </a:p>
          <a:p>
            <a:pPr algn="ctr">
              <a:buFontTx/>
              <a:buNone/>
            </a:pPr>
            <a:endParaRPr lang="en-US" altLang="en-US" sz="2000">
              <a:latin typeface="Comic Sans MS" panose="030F0702030302020204" pitchFamily="66" charset="0"/>
            </a:endParaRPr>
          </a:p>
          <a:p>
            <a:pPr algn="ctr"/>
            <a:r>
              <a:rPr lang="en-US" altLang="en-US" sz="1800">
                <a:latin typeface="Comic Sans MS" panose="030F0702030302020204" pitchFamily="66" charset="0"/>
                <a:hlinkClick r:id="rId2"/>
              </a:rPr>
              <a:t>http://www.pbs.org/wgbh/aso/tryit/atom/</a:t>
            </a:r>
            <a:endParaRPr lang="en-US" altLang="en-US" sz="1800">
              <a:latin typeface="Comic Sans MS" panose="030F0702030302020204" pitchFamily="66" charset="0"/>
            </a:endParaRPr>
          </a:p>
        </p:txBody>
      </p:sp>
      <p:pic>
        <p:nvPicPr>
          <p:cNvPr id="60445" name="Picture 29" descr="Atom Builder"/>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791200" y="1676400"/>
            <a:ext cx="2286000" cy="2173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44" name="Rectangle 28"/>
          <p:cNvSpPr>
            <a:spLocks noChangeArrowheads="1"/>
          </p:cNvSpPr>
          <p:nvPr/>
        </p:nvSpPr>
        <p:spPr bwMode="auto">
          <a:xfrm>
            <a:off x="4419600" y="4343400"/>
            <a:ext cx="4343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fontAlgn="base">
              <a:spcBef>
                <a:spcPct val="20000"/>
              </a:spcBef>
              <a:spcAft>
                <a:spcPct val="0"/>
              </a:spcAft>
              <a:buChar char="»"/>
              <a:defRPr sz="2000">
                <a:solidFill>
                  <a:schemeClr val="tx1"/>
                </a:solidFill>
                <a:latin typeface="Times New Roman" panose="02020603050405020304" pitchFamily="18" charset="0"/>
              </a:defRPr>
            </a:lvl6pPr>
            <a:lvl7pPr marL="2971800" indent="-228600" fontAlgn="base">
              <a:spcBef>
                <a:spcPct val="20000"/>
              </a:spcBef>
              <a:spcAft>
                <a:spcPct val="0"/>
              </a:spcAft>
              <a:buChar char="»"/>
              <a:defRPr sz="2000">
                <a:solidFill>
                  <a:schemeClr val="tx1"/>
                </a:solidFill>
                <a:latin typeface="Times New Roman" panose="02020603050405020304" pitchFamily="18" charset="0"/>
              </a:defRPr>
            </a:lvl7pPr>
            <a:lvl8pPr marL="3429000" indent="-228600" fontAlgn="base">
              <a:spcBef>
                <a:spcPct val="20000"/>
              </a:spcBef>
              <a:spcAft>
                <a:spcPct val="0"/>
              </a:spcAft>
              <a:buChar char="»"/>
              <a:defRPr sz="2000">
                <a:solidFill>
                  <a:schemeClr val="tx1"/>
                </a:solidFill>
                <a:latin typeface="Times New Roman" panose="02020603050405020304" pitchFamily="18" charset="0"/>
              </a:defRPr>
            </a:lvl8pPr>
            <a:lvl9pPr marL="3886200" indent="-228600" fontAlgn="base">
              <a:spcBef>
                <a:spcPct val="20000"/>
              </a:spcBef>
              <a:spcAft>
                <a:spcPct val="0"/>
              </a:spcAft>
              <a:buChar char="»"/>
              <a:defRPr sz="2000">
                <a:solidFill>
                  <a:schemeClr val="tx1"/>
                </a:solidFill>
                <a:latin typeface="Times New Roman" panose="02020603050405020304" pitchFamily="18" charset="0"/>
              </a:defRPr>
            </a:lvl9pPr>
          </a:lstStyle>
          <a:p>
            <a:r>
              <a:rPr lang="en-US" altLang="en-US" sz="2000">
                <a:latin typeface="Comic Sans MS" panose="030F0702030302020204" pitchFamily="66" charset="0"/>
              </a:rPr>
              <a:t>Using the classzone.com link below, click on the “Build an Atom” simulation and practice building atoms.</a:t>
            </a:r>
          </a:p>
          <a:p>
            <a:pPr>
              <a:buFontTx/>
              <a:buNone/>
            </a:pPr>
            <a:endParaRPr lang="en-US" altLang="en-US" sz="2000">
              <a:latin typeface="Comic Sans MS" panose="030F0702030302020204" pitchFamily="66" charset="0"/>
            </a:endParaRPr>
          </a:p>
          <a:p>
            <a:pPr algn="ctr">
              <a:buFontTx/>
              <a:buNone/>
            </a:pPr>
            <a:r>
              <a:rPr lang="en-US" altLang="en-US" sz="1400">
                <a:latin typeface="Comic Sans MS" panose="030F0702030302020204" pitchFamily="66" charset="0"/>
                <a:hlinkClick r:id="rId4"/>
              </a:rPr>
              <a:t>http://</a:t>
            </a:r>
            <a:r>
              <a:rPr lang="en-US" altLang="en-US" sz="1200">
                <a:latin typeface="Comic Sans MS" panose="030F0702030302020204" pitchFamily="66" charset="0"/>
                <a:hlinkClick r:id="rId4"/>
              </a:rPr>
              <a:t>www.classzone.com/books/ml_sci_physical/page_build.cfm?id=resour_ch1&amp;u=2##</a:t>
            </a:r>
            <a:r>
              <a:rPr lang="en-US" altLang="en-US" sz="1200">
                <a:latin typeface="Comic Sans MS" panose="030F0702030302020204" pitchFamily="66" charset="0"/>
              </a:rPr>
              <a:t> </a:t>
            </a:r>
          </a:p>
        </p:txBody>
      </p:sp>
      <p:pic>
        <p:nvPicPr>
          <p:cNvPr id="60447" name="Picture 31" descr="Build Atoms Yourself"/>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1295400" y="4419600"/>
            <a:ext cx="2209800" cy="1736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49" name="AutoShape 33"/>
          <p:cNvSpPr>
            <a:spLocks noChangeArrowheads="1"/>
          </p:cNvSpPr>
          <p:nvPr/>
        </p:nvSpPr>
        <p:spPr bwMode="auto">
          <a:xfrm>
            <a:off x="4724400" y="2438400"/>
            <a:ext cx="685800" cy="228600"/>
          </a:xfrm>
          <a:prstGeom prst="leftRightArrow">
            <a:avLst>
              <a:gd name="adj1" fmla="val 50000"/>
              <a:gd name="adj2" fmla="val 6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50" name="AutoShape 34"/>
          <p:cNvSpPr>
            <a:spLocks noChangeArrowheads="1"/>
          </p:cNvSpPr>
          <p:nvPr/>
        </p:nvSpPr>
        <p:spPr bwMode="auto">
          <a:xfrm>
            <a:off x="3657600" y="5181600"/>
            <a:ext cx="685800" cy="228600"/>
          </a:xfrm>
          <a:prstGeom prst="leftRightArrow">
            <a:avLst>
              <a:gd name="adj1" fmla="val 50000"/>
              <a:gd name="adj2" fmla="val 6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076341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60449"/>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6045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49" grpId="0" animBg="1"/>
      <p:bldP spid="6045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b="1">
                <a:latin typeface="Comic Sans MS" panose="030F0702030302020204" pitchFamily="66" charset="0"/>
              </a:rPr>
              <a:t>FORCES IN THE ATOM</a:t>
            </a:r>
          </a:p>
        </p:txBody>
      </p:sp>
      <p:sp>
        <p:nvSpPr>
          <p:cNvPr id="14339" name="Rectangle 3"/>
          <p:cNvSpPr>
            <a:spLocks noGrp="1" noChangeArrowheads="1"/>
          </p:cNvSpPr>
          <p:nvPr>
            <p:ph type="body" idx="1"/>
          </p:nvPr>
        </p:nvSpPr>
        <p:spPr/>
        <p:txBody>
          <a:bodyPr/>
          <a:lstStyle/>
          <a:p>
            <a:pPr algn="ctr"/>
            <a:r>
              <a:rPr lang="en-US" altLang="en-US" sz="4000">
                <a:latin typeface="Comic Sans MS" panose="030F0702030302020204" pitchFamily="66" charset="0"/>
              </a:rPr>
              <a:t>Gravitational Force</a:t>
            </a:r>
          </a:p>
          <a:p>
            <a:pPr algn="ctr"/>
            <a:r>
              <a:rPr lang="en-US" altLang="en-US" sz="4000">
                <a:latin typeface="Comic Sans MS" panose="030F0702030302020204" pitchFamily="66" charset="0"/>
              </a:rPr>
              <a:t>Electromagnetic Force</a:t>
            </a:r>
          </a:p>
          <a:p>
            <a:pPr algn="ctr"/>
            <a:r>
              <a:rPr lang="en-US" altLang="en-US" sz="4000">
                <a:latin typeface="Comic Sans MS" panose="030F0702030302020204" pitchFamily="66" charset="0"/>
              </a:rPr>
              <a:t>Strong Force</a:t>
            </a:r>
          </a:p>
          <a:p>
            <a:pPr algn="ctr"/>
            <a:r>
              <a:rPr lang="en-US" altLang="en-US" sz="4000">
                <a:latin typeface="Comic Sans MS" panose="030F0702030302020204" pitchFamily="66" charset="0"/>
              </a:rPr>
              <a:t>Weak Force</a:t>
            </a:r>
          </a:p>
        </p:txBody>
      </p:sp>
    </p:spTree>
    <p:extLst>
      <p:ext uri="{BB962C8B-B14F-4D97-AF65-F5344CB8AC3E}">
        <p14:creationId xmlns:p14="http://schemas.microsoft.com/office/powerpoint/2010/main" val="1638922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dissolve">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dissolve">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dissolve">
                                      <p:cBhvr>
                                        <p:cTn id="17" dur="500"/>
                                        <p:tgtEl>
                                          <p:spTgt spid="143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Effect transition="in" filter="dissolve">
                                      <p:cBhvr>
                                        <p:cTn id="22" dur="500"/>
                                        <p:tgtEl>
                                          <p:spTgt spid="14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latin typeface="Comic Sans MS" panose="030F0702030302020204" pitchFamily="66" charset="0"/>
              </a:rPr>
              <a:t>Gravitational Force</a:t>
            </a:r>
          </a:p>
        </p:txBody>
      </p:sp>
      <p:sp>
        <p:nvSpPr>
          <p:cNvPr id="15363" name="Rectangle 3"/>
          <p:cNvSpPr>
            <a:spLocks noGrp="1" noChangeArrowheads="1"/>
          </p:cNvSpPr>
          <p:nvPr>
            <p:ph type="body" idx="1"/>
          </p:nvPr>
        </p:nvSpPr>
        <p:spPr>
          <a:xfrm>
            <a:off x="1066800" y="1752600"/>
            <a:ext cx="3276600" cy="3352800"/>
          </a:xfrm>
        </p:spPr>
        <p:txBody>
          <a:bodyPr/>
          <a:lstStyle/>
          <a:p>
            <a:pPr>
              <a:lnSpc>
                <a:spcPct val="80000"/>
              </a:lnSpc>
            </a:pPr>
            <a:r>
              <a:rPr lang="en-US" altLang="en-US" sz="2400">
                <a:latin typeface="Comic Sans MS" panose="030F0702030302020204" pitchFamily="66" charset="0"/>
              </a:rPr>
              <a:t>The force of attraction of objects due to their masses</a:t>
            </a:r>
          </a:p>
          <a:p>
            <a:pPr>
              <a:lnSpc>
                <a:spcPct val="80000"/>
              </a:lnSpc>
            </a:pPr>
            <a:r>
              <a:rPr lang="en-US" altLang="en-US" sz="2400">
                <a:latin typeface="Comic Sans MS" panose="030F0702030302020204" pitchFamily="66" charset="0"/>
              </a:rPr>
              <a:t>The amount of gravity between objects depends on their masses and the distance between them</a:t>
            </a:r>
            <a:endParaRPr lang="en-US" altLang="en-US" sz="2400" i="1">
              <a:effectLst>
                <a:outerShdw blurRad="38100" dist="38100" dir="2700000" algn="tl">
                  <a:srgbClr val="FFFFFF"/>
                </a:outerShdw>
              </a:effectLst>
              <a:latin typeface="Comic Sans MS" panose="030F0702030302020204" pitchFamily="66" charset="0"/>
            </a:endParaRPr>
          </a:p>
        </p:txBody>
      </p:sp>
      <p:sp>
        <p:nvSpPr>
          <p:cNvPr id="18440" name="Text Box 8"/>
          <p:cNvSpPr txBox="1">
            <a:spLocks noChangeArrowheads="1"/>
          </p:cNvSpPr>
          <p:nvPr/>
        </p:nvSpPr>
        <p:spPr bwMode="auto">
          <a:xfrm>
            <a:off x="685800" y="5257800"/>
            <a:ext cx="8077200" cy="92333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smtClean="0">
                <a:latin typeface="Comic Sans MS" panose="030F0702030302020204" pitchFamily="66" charset="0"/>
              </a:rPr>
              <a:t>These are the weakest forces in nature.  Inside the nucleus of an atom the effects are very small compared to the effects due to the other forces</a:t>
            </a:r>
            <a:endParaRPr lang="en-US" altLang="en-US" dirty="0">
              <a:latin typeface="Comic Sans MS" panose="030F0702030302020204" pitchFamily="66" charset="0"/>
            </a:endParaRPr>
          </a:p>
        </p:txBody>
      </p:sp>
      <p:pic>
        <p:nvPicPr>
          <p:cNvPr id="18445" name="Picture 13" descr="j021908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752600"/>
            <a:ext cx="750888" cy="762000"/>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j01740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9718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8447" name="AutoShape 15"/>
          <p:cNvSpPr>
            <a:spLocks noChangeArrowheads="1"/>
          </p:cNvSpPr>
          <p:nvPr/>
        </p:nvSpPr>
        <p:spPr bwMode="auto">
          <a:xfrm rot="-2389665">
            <a:off x="6324600" y="3048000"/>
            <a:ext cx="609600" cy="228600"/>
          </a:xfrm>
          <a:prstGeom prst="rightArrow">
            <a:avLst>
              <a:gd name="adj1" fmla="val 50000"/>
              <a:gd name="adj2" fmla="val 6666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48" name="AutoShape 16"/>
          <p:cNvSpPr>
            <a:spLocks noChangeArrowheads="1"/>
          </p:cNvSpPr>
          <p:nvPr/>
        </p:nvSpPr>
        <p:spPr bwMode="auto">
          <a:xfrm rot="8281493">
            <a:off x="6934200" y="2514600"/>
            <a:ext cx="609600" cy="228600"/>
          </a:xfrm>
          <a:prstGeom prst="rightArrow">
            <a:avLst>
              <a:gd name="adj1" fmla="val 50000"/>
              <a:gd name="adj2" fmla="val 6666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0467847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dissolve">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dissolve">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46"/>
                                        </p:tgtEl>
                                        <p:attrNameLst>
                                          <p:attrName>style.visibility</p:attrName>
                                        </p:attrNameLst>
                                      </p:cBhvr>
                                      <p:to>
                                        <p:strVal val="visible"/>
                                      </p:to>
                                    </p:set>
                                    <p:animEffect transition="in" filter="dissolve">
                                      <p:cBhvr>
                                        <p:cTn id="17" dur="500"/>
                                        <p:tgtEl>
                                          <p:spTgt spid="18446"/>
                                        </p:tgtEl>
                                      </p:cBhvr>
                                    </p:animEffect>
                                  </p:childTnLst>
                                </p:cTn>
                              </p:par>
                              <p:par>
                                <p:cTn id="18" presetID="9" presetClass="entr" presetSubtype="0" fill="hold" nodeType="withEffect">
                                  <p:stCondLst>
                                    <p:cond delay="0"/>
                                  </p:stCondLst>
                                  <p:childTnLst>
                                    <p:set>
                                      <p:cBhvr>
                                        <p:cTn id="19" dur="1" fill="hold">
                                          <p:stCondLst>
                                            <p:cond delay="0"/>
                                          </p:stCondLst>
                                        </p:cTn>
                                        <p:tgtEl>
                                          <p:spTgt spid="18445"/>
                                        </p:tgtEl>
                                        <p:attrNameLst>
                                          <p:attrName>style.visibility</p:attrName>
                                        </p:attrNameLst>
                                      </p:cBhvr>
                                      <p:to>
                                        <p:strVal val="visible"/>
                                      </p:to>
                                    </p:set>
                                    <p:animEffect transition="in" filter="dissolve">
                                      <p:cBhvr>
                                        <p:cTn id="20" dur="500"/>
                                        <p:tgtEl>
                                          <p:spTgt spid="18445"/>
                                        </p:tgtEl>
                                      </p:cBhvr>
                                    </p:animEffect>
                                  </p:childTnLst>
                                </p:cTn>
                              </p:par>
                            </p:childTnLst>
                          </p:cTn>
                        </p:par>
                        <p:par>
                          <p:cTn id="21" fill="hold" nodeType="afterGroup">
                            <p:stCondLst>
                              <p:cond delay="500"/>
                            </p:stCondLst>
                            <p:childTnLst>
                              <p:par>
                                <p:cTn id="22" presetID="22" presetClass="entr" presetSubtype="4" repeatCount="indefinite" fill="hold" grpId="0" nodeType="afterEffect">
                                  <p:stCondLst>
                                    <p:cond delay="0"/>
                                  </p:stCondLst>
                                  <p:childTnLst>
                                    <p:set>
                                      <p:cBhvr>
                                        <p:cTn id="23" dur="1" fill="hold">
                                          <p:stCondLst>
                                            <p:cond delay="0"/>
                                          </p:stCondLst>
                                        </p:cTn>
                                        <p:tgtEl>
                                          <p:spTgt spid="18447"/>
                                        </p:tgtEl>
                                        <p:attrNameLst>
                                          <p:attrName>style.visibility</p:attrName>
                                        </p:attrNameLst>
                                      </p:cBhvr>
                                      <p:to>
                                        <p:strVal val="visible"/>
                                      </p:to>
                                    </p:set>
                                    <p:animEffect transition="in" filter="wipe(down)">
                                      <p:cBhvr>
                                        <p:cTn id="24" dur="500"/>
                                        <p:tgtEl>
                                          <p:spTgt spid="18447"/>
                                        </p:tgtEl>
                                      </p:cBhvr>
                                    </p:animEffect>
                                  </p:childTnLst>
                                </p:cTn>
                              </p:par>
                              <p:par>
                                <p:cTn id="25" presetID="22" presetClass="entr" presetSubtype="1" repeatCount="indefinite" fill="hold" grpId="0" nodeType="withEffect">
                                  <p:stCondLst>
                                    <p:cond delay="0"/>
                                  </p:stCondLst>
                                  <p:childTnLst>
                                    <p:set>
                                      <p:cBhvr>
                                        <p:cTn id="26" dur="1" fill="hold">
                                          <p:stCondLst>
                                            <p:cond delay="0"/>
                                          </p:stCondLst>
                                        </p:cTn>
                                        <p:tgtEl>
                                          <p:spTgt spid="18448"/>
                                        </p:tgtEl>
                                        <p:attrNameLst>
                                          <p:attrName>style.visibility</p:attrName>
                                        </p:attrNameLst>
                                      </p:cBhvr>
                                      <p:to>
                                        <p:strVal val="visible"/>
                                      </p:to>
                                    </p:set>
                                    <p:animEffect transition="in" filter="wipe(up)">
                                      <p:cBhvr>
                                        <p:cTn id="27" dur="500"/>
                                        <p:tgtEl>
                                          <p:spTgt spid="184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8440"/>
                                        </p:tgtEl>
                                        <p:attrNameLst>
                                          <p:attrName>style.visibility</p:attrName>
                                        </p:attrNameLst>
                                      </p:cBhvr>
                                      <p:to>
                                        <p:strVal val="visible"/>
                                      </p:to>
                                    </p:set>
                                    <p:animEffect transition="in" filter="box(in)">
                                      <p:cBhvr>
                                        <p:cTn id="32" dur="500"/>
                                        <p:tgtEl>
                                          <p:spTgt spid="1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0" grpId="0" animBg="1"/>
      <p:bldP spid="18447" grpId="0" animBg="1"/>
      <p:bldP spid="18448"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latin typeface="Comic Sans MS" panose="030F0702030302020204" pitchFamily="66" charset="0"/>
              </a:rPr>
              <a:t>Electromagnetic Force</a:t>
            </a:r>
          </a:p>
        </p:txBody>
      </p:sp>
      <p:sp>
        <p:nvSpPr>
          <p:cNvPr id="16387" name="Rectangle 3"/>
          <p:cNvSpPr>
            <a:spLocks noGrp="1" noChangeArrowheads="1"/>
          </p:cNvSpPr>
          <p:nvPr>
            <p:ph type="body" sz="half" idx="1"/>
          </p:nvPr>
        </p:nvSpPr>
        <p:spPr>
          <a:xfrm>
            <a:off x="990600" y="1752600"/>
            <a:ext cx="3657600" cy="3962400"/>
          </a:xfrm>
        </p:spPr>
        <p:txBody>
          <a:bodyPr/>
          <a:lstStyle/>
          <a:p>
            <a:r>
              <a:rPr lang="en-US" altLang="en-US" sz="2400">
                <a:latin typeface="Comic Sans MS" panose="030F0702030302020204" pitchFamily="66" charset="0"/>
              </a:rPr>
              <a:t>The force that results from the repulsion of like charges and the attraction of opposites</a:t>
            </a:r>
          </a:p>
          <a:p>
            <a:r>
              <a:rPr lang="en-US" altLang="en-US" sz="2400">
                <a:latin typeface="Comic Sans MS" panose="030F0702030302020204" pitchFamily="66" charset="0"/>
              </a:rPr>
              <a:t>The force that holds the electrons around the nucleus</a:t>
            </a:r>
            <a:endParaRPr lang="en-US" altLang="en-US" sz="2000" b="1">
              <a:effectLst>
                <a:outerShdw blurRad="38100" dist="38100" dir="2700000" algn="tl">
                  <a:srgbClr val="FFFFFF"/>
                </a:outerShdw>
              </a:effectLst>
              <a:latin typeface="Comic Sans MS" panose="030F0702030302020204" pitchFamily="66" charset="0"/>
            </a:endParaRPr>
          </a:p>
        </p:txBody>
      </p:sp>
      <p:sp>
        <p:nvSpPr>
          <p:cNvPr id="24588" name="Oval 1036"/>
          <p:cNvSpPr>
            <a:spLocks noChangeArrowheads="1"/>
          </p:cNvSpPr>
          <p:nvPr/>
        </p:nvSpPr>
        <p:spPr bwMode="auto">
          <a:xfrm>
            <a:off x="4800600" y="26670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24589" name="Oval 1037"/>
          <p:cNvSpPr>
            <a:spLocks noChangeArrowheads="1"/>
          </p:cNvSpPr>
          <p:nvPr/>
        </p:nvSpPr>
        <p:spPr bwMode="auto">
          <a:xfrm>
            <a:off x="6324600" y="17526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t>+</a:t>
            </a:r>
          </a:p>
        </p:txBody>
      </p:sp>
      <p:sp>
        <p:nvSpPr>
          <p:cNvPr id="24590" name="Oval 1038"/>
          <p:cNvSpPr>
            <a:spLocks noChangeArrowheads="1"/>
          </p:cNvSpPr>
          <p:nvPr/>
        </p:nvSpPr>
        <p:spPr bwMode="auto">
          <a:xfrm>
            <a:off x="7391400" y="25908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t>+</a:t>
            </a:r>
          </a:p>
        </p:txBody>
      </p:sp>
      <p:sp>
        <p:nvSpPr>
          <p:cNvPr id="24591" name="Oval 1039"/>
          <p:cNvSpPr>
            <a:spLocks noChangeArrowheads="1"/>
          </p:cNvSpPr>
          <p:nvPr/>
        </p:nvSpPr>
        <p:spPr bwMode="auto">
          <a:xfrm>
            <a:off x="5791200" y="17526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t>+</a:t>
            </a:r>
          </a:p>
        </p:txBody>
      </p:sp>
      <p:sp>
        <p:nvSpPr>
          <p:cNvPr id="24593" name="Oval 1041"/>
          <p:cNvSpPr>
            <a:spLocks noChangeArrowheads="1"/>
          </p:cNvSpPr>
          <p:nvPr/>
        </p:nvSpPr>
        <p:spPr bwMode="auto">
          <a:xfrm>
            <a:off x="6324600" y="34290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24594" name="Oval 1042"/>
          <p:cNvSpPr>
            <a:spLocks noChangeArrowheads="1"/>
          </p:cNvSpPr>
          <p:nvPr/>
        </p:nvSpPr>
        <p:spPr bwMode="auto">
          <a:xfrm>
            <a:off x="6019800" y="34290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24599" name="Text Box 1047"/>
          <p:cNvSpPr txBox="1">
            <a:spLocks noChangeArrowheads="1"/>
          </p:cNvSpPr>
          <p:nvPr/>
        </p:nvSpPr>
        <p:spPr bwMode="auto">
          <a:xfrm>
            <a:off x="5105400" y="3962400"/>
            <a:ext cx="2133600" cy="1406525"/>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400">
                <a:latin typeface="Comic Sans MS" panose="030F0702030302020204" pitchFamily="66" charset="0"/>
              </a:rPr>
              <a:t>Notice how the particles with the same charge move apart and the particles with different charges move together.</a:t>
            </a:r>
          </a:p>
        </p:txBody>
      </p:sp>
      <p:sp>
        <p:nvSpPr>
          <p:cNvPr id="24602" name="Text Box 1050"/>
          <p:cNvSpPr txBox="1">
            <a:spLocks noChangeArrowheads="1"/>
          </p:cNvSpPr>
          <p:nvPr/>
        </p:nvSpPr>
        <p:spPr bwMode="auto">
          <a:xfrm>
            <a:off x="1905000" y="5638800"/>
            <a:ext cx="3048000" cy="6794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a:latin typeface="Comic Sans MS" panose="030F0702030302020204" pitchFamily="66" charset="0"/>
              </a:rPr>
              <a:t>Why are neutrons not pictured above?</a:t>
            </a:r>
          </a:p>
        </p:txBody>
      </p:sp>
    </p:spTree>
    <p:extLst>
      <p:ext uri="{BB962C8B-B14F-4D97-AF65-F5344CB8AC3E}">
        <p14:creationId xmlns:p14="http://schemas.microsoft.com/office/powerpoint/2010/main" val="1930724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4591"/>
                                        </p:tgtEl>
                                        <p:attrNameLst>
                                          <p:attrName>style.visibility</p:attrName>
                                        </p:attrNameLst>
                                      </p:cBhvr>
                                      <p:to>
                                        <p:strVal val="visible"/>
                                      </p:to>
                                    </p:set>
                                    <p:animEffect transition="in" filter="circle(in)">
                                      <p:cBhvr>
                                        <p:cTn id="17" dur="1500"/>
                                        <p:tgtEl>
                                          <p:spTgt spid="2459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4589"/>
                                        </p:tgtEl>
                                        <p:attrNameLst>
                                          <p:attrName>style.visibility</p:attrName>
                                        </p:attrNameLst>
                                      </p:cBhvr>
                                      <p:to>
                                        <p:strVal val="visible"/>
                                      </p:to>
                                    </p:set>
                                    <p:animEffect transition="in" filter="circle(in)">
                                      <p:cBhvr>
                                        <p:cTn id="20" dur="1500"/>
                                        <p:tgtEl>
                                          <p:spTgt spid="24589"/>
                                        </p:tgtEl>
                                      </p:cBhvr>
                                    </p:animEffect>
                                  </p:childTnLst>
                                </p:cTn>
                              </p:par>
                            </p:childTnLst>
                          </p:cTn>
                        </p:par>
                        <p:par>
                          <p:cTn id="21" fill="hold" nodeType="afterGroup">
                            <p:stCondLst>
                              <p:cond delay="1500"/>
                            </p:stCondLst>
                            <p:childTnLst>
                              <p:par>
                                <p:cTn id="22" presetID="63" presetClass="path" presetSubtype="0" repeatCount="indefinite" accel="50000" decel="50000" fill="hold" grpId="1" nodeType="afterEffect">
                                  <p:stCondLst>
                                    <p:cond delay="0"/>
                                  </p:stCondLst>
                                  <p:childTnLst>
                                    <p:animMotion origin="layout" path="M 3.33333E-6 3.37349E-6 L 0.2 3.37349E-6 " pathEditMode="relative" rAng="0" ptsTypes="AA">
                                      <p:cBhvr>
                                        <p:cTn id="23" dur="2000" fill="hold"/>
                                        <p:tgtEl>
                                          <p:spTgt spid="24589"/>
                                        </p:tgtEl>
                                        <p:attrNameLst>
                                          <p:attrName>ppt_x</p:attrName>
                                          <p:attrName>ppt_y</p:attrName>
                                        </p:attrNameLst>
                                      </p:cBhvr>
                                      <p:rCtr x="10000" y="0"/>
                                    </p:animMotion>
                                  </p:childTnLst>
                                </p:cTn>
                              </p:par>
                              <p:par>
                                <p:cTn id="24" presetID="35" presetClass="path" presetSubtype="0" repeatCount="indefinite" accel="50000" decel="50000" fill="hold" grpId="1" nodeType="withEffect">
                                  <p:stCondLst>
                                    <p:cond delay="0"/>
                                  </p:stCondLst>
                                  <p:childTnLst>
                                    <p:animMotion origin="layout" path="M -3.33333E-6 3.37349E-6 L -0.2 3.37349E-6 " pathEditMode="relative" rAng="0" ptsTypes="AA">
                                      <p:cBhvr>
                                        <p:cTn id="25" dur="2000" fill="hold"/>
                                        <p:tgtEl>
                                          <p:spTgt spid="24591"/>
                                        </p:tgtEl>
                                        <p:attrNameLst>
                                          <p:attrName>ppt_x</p:attrName>
                                          <p:attrName>ppt_y</p:attrName>
                                        </p:attrNameLst>
                                      </p:cBhvr>
                                      <p:rCtr x="-10000" y="0"/>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4593"/>
                                        </p:tgtEl>
                                        <p:attrNameLst>
                                          <p:attrName>style.visibility</p:attrName>
                                        </p:attrNameLst>
                                      </p:cBhvr>
                                      <p:to>
                                        <p:strVal val="visible"/>
                                      </p:to>
                                    </p:set>
                                    <p:animEffect transition="in" filter="circle(in)">
                                      <p:cBhvr>
                                        <p:cTn id="30" dur="2000"/>
                                        <p:tgtEl>
                                          <p:spTgt spid="2459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4594"/>
                                        </p:tgtEl>
                                        <p:attrNameLst>
                                          <p:attrName>style.visibility</p:attrName>
                                        </p:attrNameLst>
                                      </p:cBhvr>
                                      <p:to>
                                        <p:strVal val="visible"/>
                                      </p:to>
                                    </p:set>
                                    <p:animEffect transition="in" filter="circle(in)">
                                      <p:cBhvr>
                                        <p:cTn id="33" dur="2000"/>
                                        <p:tgtEl>
                                          <p:spTgt spid="24594"/>
                                        </p:tgtEl>
                                      </p:cBhvr>
                                    </p:animEffect>
                                  </p:childTnLst>
                                </p:cTn>
                              </p:par>
                            </p:childTnLst>
                          </p:cTn>
                        </p:par>
                        <p:par>
                          <p:cTn id="34" fill="hold" nodeType="afterGroup">
                            <p:stCondLst>
                              <p:cond delay="2000"/>
                            </p:stCondLst>
                            <p:childTnLst>
                              <p:par>
                                <p:cTn id="35" presetID="63" presetClass="path" presetSubtype="0" repeatCount="indefinite" accel="50000" decel="50000" fill="hold" grpId="1" nodeType="afterEffect">
                                  <p:stCondLst>
                                    <p:cond delay="0"/>
                                  </p:stCondLst>
                                  <p:childTnLst>
                                    <p:animMotion origin="layout" path="M 3.33333E-6 4.4949E-6 L 0.2125 -0.00557 " pathEditMode="relative" rAng="0" ptsTypes="AA">
                                      <p:cBhvr>
                                        <p:cTn id="36" dur="2000" fill="hold"/>
                                        <p:tgtEl>
                                          <p:spTgt spid="24593"/>
                                        </p:tgtEl>
                                        <p:attrNameLst>
                                          <p:attrName>ppt_x</p:attrName>
                                          <p:attrName>ppt_y</p:attrName>
                                        </p:attrNameLst>
                                      </p:cBhvr>
                                      <p:rCtr x="10625" y="-278"/>
                                    </p:animMotion>
                                  </p:childTnLst>
                                </p:cTn>
                              </p:par>
                              <p:par>
                                <p:cTn id="37" presetID="35" presetClass="path" presetSubtype="0" repeatCount="indefinite" accel="50000" decel="50000" fill="hold" grpId="1" nodeType="withEffect">
                                  <p:stCondLst>
                                    <p:cond delay="0"/>
                                  </p:stCondLst>
                                  <p:childTnLst>
                                    <p:animMotion origin="layout" path="M -3.33333E-6 4.4949E-6 L -0.20416 -0.00557 " pathEditMode="relative" rAng="0" ptsTypes="AA">
                                      <p:cBhvr>
                                        <p:cTn id="38" dur="2000" fill="hold"/>
                                        <p:tgtEl>
                                          <p:spTgt spid="24594"/>
                                        </p:tgtEl>
                                        <p:attrNameLst>
                                          <p:attrName>ppt_x</p:attrName>
                                          <p:attrName>ppt_y</p:attrName>
                                        </p:attrNameLst>
                                      </p:cBhvr>
                                      <p:rCtr x="-10208" y="-278"/>
                                    </p:animMotion>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4588"/>
                                        </p:tgtEl>
                                        <p:attrNameLst>
                                          <p:attrName>style.visibility</p:attrName>
                                        </p:attrNameLst>
                                      </p:cBhvr>
                                      <p:to>
                                        <p:strVal val="visible"/>
                                      </p:to>
                                    </p:set>
                                    <p:animEffect transition="in" filter="circle(in)">
                                      <p:cBhvr>
                                        <p:cTn id="43" dur="1000"/>
                                        <p:tgtEl>
                                          <p:spTgt spid="24588"/>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4590"/>
                                        </p:tgtEl>
                                        <p:attrNameLst>
                                          <p:attrName>style.visibility</p:attrName>
                                        </p:attrNameLst>
                                      </p:cBhvr>
                                      <p:to>
                                        <p:strVal val="visible"/>
                                      </p:to>
                                    </p:set>
                                    <p:animEffect transition="in" filter="circle(in)">
                                      <p:cBhvr>
                                        <p:cTn id="46" dur="1000"/>
                                        <p:tgtEl>
                                          <p:spTgt spid="2459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63" presetClass="path" presetSubtype="0" repeatCount="indefinite" accel="50000" decel="50000" fill="hold" grpId="1" nodeType="clickEffect">
                                  <p:stCondLst>
                                    <p:cond delay="0"/>
                                  </p:stCondLst>
                                  <p:childTnLst>
                                    <p:animMotion origin="layout" path="M 0.0 -2.12234E-6 L 0.12083 0.00556 " pathEditMode="fixed" rAng="0" ptsTypes="AA">
                                      <p:cBhvr>
                                        <p:cTn id="50" dur="2000" fill="hold"/>
                                        <p:tgtEl>
                                          <p:spTgt spid="24588"/>
                                        </p:tgtEl>
                                        <p:attrNameLst>
                                          <p:attrName>ppt_x</p:attrName>
                                          <p:attrName>ppt_y</p:attrName>
                                        </p:attrNameLst>
                                      </p:cBhvr>
                                      <p:rCtr x="6042" y="278"/>
                                    </p:animMotion>
                                  </p:childTnLst>
                                </p:cTn>
                              </p:par>
                              <p:par>
                                <p:cTn id="51" presetID="35" presetClass="path" presetSubtype="0" repeatCount="indefinite" accel="50000" decel="50000" fill="hold" grpId="1" nodeType="withEffect">
                                  <p:stCondLst>
                                    <p:cond delay="0"/>
                                  </p:stCondLst>
                                  <p:childTnLst>
                                    <p:animMotion origin="layout" path="M 0.0 -2.12234E-6 L -0.125 -2.12234E-6 " pathEditMode="relative" rAng="0" ptsTypes="AA">
                                      <p:cBhvr>
                                        <p:cTn id="52" dur="2000" fill="hold"/>
                                        <p:tgtEl>
                                          <p:spTgt spid="24590"/>
                                        </p:tgtEl>
                                        <p:attrNameLst>
                                          <p:attrName>ppt_x</p:attrName>
                                          <p:attrName>ppt_y</p:attrName>
                                        </p:attrNameLst>
                                      </p:cBhvr>
                                      <p:rCtr x="-6250" y="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4599"/>
                                        </p:tgtEl>
                                        <p:attrNameLst>
                                          <p:attrName>style.visibility</p:attrName>
                                        </p:attrNameLst>
                                      </p:cBhvr>
                                      <p:to>
                                        <p:strVal val="visible"/>
                                      </p:to>
                                    </p:set>
                                    <p:animEffect transition="in" filter="box(in)">
                                      <p:cBhvr>
                                        <p:cTn id="57" dur="500"/>
                                        <p:tgtEl>
                                          <p:spTgt spid="2459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4602"/>
                                        </p:tgtEl>
                                        <p:attrNameLst>
                                          <p:attrName>style.visibility</p:attrName>
                                        </p:attrNameLst>
                                      </p:cBhvr>
                                      <p:to>
                                        <p:strVal val="visible"/>
                                      </p:to>
                                    </p:set>
                                    <p:animEffect transition="in" filter="box(in)">
                                      <p:cBhvr>
                                        <p:cTn id="62" dur="500"/>
                                        <p:tgtEl>
                                          <p:spTgt spid="24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8" grpId="0" animBg="1"/>
      <p:bldP spid="24588" grpId="1" animBg="1"/>
      <p:bldP spid="24589" grpId="0" animBg="1"/>
      <p:bldP spid="24589" grpId="1" animBg="1"/>
      <p:bldP spid="24590" grpId="0" animBg="1"/>
      <p:bldP spid="24590" grpId="1" animBg="1"/>
      <p:bldP spid="24591" grpId="0" animBg="1"/>
      <p:bldP spid="24591" grpId="1" animBg="1"/>
      <p:bldP spid="24593" grpId="0" animBg="1"/>
      <p:bldP spid="24593" grpId="1" animBg="1"/>
      <p:bldP spid="24594" grpId="0" animBg="1"/>
      <p:bldP spid="24594" grpId="1" animBg="1"/>
      <p:bldP spid="24599" grpId="0" animBg="1"/>
      <p:bldP spid="246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419600" y="304800"/>
            <a:ext cx="4038600" cy="1143000"/>
          </a:xfrm>
          <a:noFill/>
          <a:ln/>
        </p:spPr>
        <p:txBody>
          <a:bodyPr/>
          <a:lstStyle/>
          <a:p>
            <a:r>
              <a:rPr lang="en-US" sz="3200">
                <a:solidFill>
                  <a:srgbClr val="FFFF00"/>
                </a:solidFill>
                <a:effectLst>
                  <a:outerShdw blurRad="38100" dist="38100" dir="2700000" algn="tl">
                    <a:srgbClr val="000000"/>
                  </a:outerShdw>
                </a:effectLst>
                <a:latin typeface="Comic Sans MS" pitchFamily="66" charset="0"/>
              </a:rPr>
              <a:t>Excited Gases </a:t>
            </a:r>
            <a:br>
              <a:rPr lang="en-US" sz="3200">
                <a:solidFill>
                  <a:srgbClr val="FFFF00"/>
                </a:solidFill>
                <a:effectLst>
                  <a:outerShdw blurRad="38100" dist="38100" dir="2700000" algn="tl">
                    <a:srgbClr val="000000"/>
                  </a:outerShdw>
                </a:effectLst>
                <a:latin typeface="Comic Sans MS" pitchFamily="66" charset="0"/>
              </a:rPr>
            </a:br>
            <a:r>
              <a:rPr lang="en-US" sz="3200">
                <a:solidFill>
                  <a:srgbClr val="FFFF00"/>
                </a:solidFill>
                <a:effectLst>
                  <a:outerShdw blurRad="38100" dist="38100" dir="2700000" algn="tl">
                    <a:srgbClr val="000000"/>
                  </a:outerShdw>
                </a:effectLst>
                <a:latin typeface="Comic Sans MS" pitchFamily="66" charset="0"/>
              </a:rPr>
              <a:t>&amp; Atomic Structure</a:t>
            </a:r>
            <a:endParaRPr lang="en-US"/>
          </a:p>
        </p:txBody>
      </p:sp>
      <p:pic>
        <p:nvPicPr>
          <p:cNvPr id="171011" name="Picture 3"/>
          <p:cNvPicPr>
            <a:picLocks noChangeArrowheads="1"/>
          </p:cNvPicPr>
          <p:nvPr/>
        </p:nvPicPr>
        <p:blipFill>
          <a:blip r:embed="rId4"/>
          <a:srcRect/>
          <a:stretch>
            <a:fillRect/>
          </a:stretch>
        </p:blipFill>
        <p:spPr bwMode="auto">
          <a:xfrm>
            <a:off x="4051300" y="1631950"/>
            <a:ext cx="5092700" cy="3594100"/>
          </a:xfrm>
          <a:prstGeom prst="rect">
            <a:avLst/>
          </a:prstGeom>
          <a:noFill/>
          <a:ln w="25400">
            <a:solidFill>
              <a:srgbClr val="FCFEB9"/>
            </a:solidFill>
            <a:miter lim="800000"/>
            <a:headEnd/>
            <a:tailEnd/>
          </a:ln>
          <a:effectLst/>
        </p:spPr>
      </p:pic>
      <p:pic>
        <p:nvPicPr>
          <p:cNvPr id="171012" name="Picture 4"/>
          <p:cNvPicPr>
            <a:picLocks noChangeAspect="1" noChangeArrowheads="1"/>
          </p:cNvPicPr>
          <p:nvPr/>
        </p:nvPicPr>
        <p:blipFill>
          <a:blip r:embed="rId5"/>
          <a:srcRect/>
          <a:stretch>
            <a:fillRect/>
          </a:stretch>
        </p:blipFill>
        <p:spPr bwMode="auto">
          <a:xfrm>
            <a:off x="203200" y="152400"/>
            <a:ext cx="4216400" cy="4457700"/>
          </a:xfrm>
          <a:prstGeom prst="rect">
            <a:avLst/>
          </a:prstGeom>
          <a:noFill/>
          <a:ln w="6350">
            <a:solidFill>
              <a:schemeClr val="tx1"/>
            </a:solidFill>
            <a:miter lim="800000"/>
            <a:headEnd/>
            <a:tailEnd/>
          </a:ln>
          <a:effectLst/>
        </p:spPr>
      </p:pic>
      <p:pic>
        <p:nvPicPr>
          <p:cNvPr id="171013" name="firework.wav">
            <a:hlinkClick r:id="" action="ppaction://media"/>
          </p:cNvPr>
          <p:cNvPicPr>
            <a:picLocks noRot="1" noChangeAspect="1" noChangeArrowheads="1"/>
          </p:cNvPicPr>
          <p:nvPr>
            <a:audioFile r:link="rId1"/>
          </p:nvPr>
        </p:nvPicPr>
        <p:blipFill>
          <a:blip r:embed="rId6"/>
          <a:srcRect/>
          <a:stretch>
            <a:fillRect/>
          </a:stretch>
        </p:blipFill>
        <p:spPr bwMode="auto">
          <a:xfrm>
            <a:off x="8839200" y="6553200"/>
            <a:ext cx="304800" cy="304800"/>
          </a:xfrm>
          <a:prstGeom prst="rect">
            <a:avLst/>
          </a:prstGeom>
          <a:noFill/>
        </p:spPr>
      </p:pic>
      <p:pic>
        <p:nvPicPr>
          <p:cNvPr id="171014" name="07M01AN1.avi">
            <a:hlinkClick r:id="" action="ppaction://media"/>
          </p:cNvPr>
          <p:cNvPicPr>
            <a:picLocks noGrp="1" noRot="1" noChangeAspect="1" noChangeArrowheads="1"/>
          </p:cNvPicPr>
          <p:nvPr>
            <p:ph idx="1"/>
            <a:videoFile r:link="rId2"/>
          </p:nvPr>
        </p:nvPicPr>
        <p:blipFill>
          <a:blip r:embed="rId7"/>
          <a:srcRect/>
          <a:stretch>
            <a:fillRect/>
          </a:stretch>
        </p:blipFill>
        <p:spPr>
          <a:xfrm>
            <a:off x="381000" y="4800600"/>
            <a:ext cx="2667000" cy="1949450"/>
          </a:xfrm>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1013"/>
                                        </p:tgtEl>
                                      </p:cBhvr>
                                    </p:cmd>
                                  </p:childTnLst>
                                </p:cTn>
                              </p:par>
                              <p:par>
                                <p:cTn id="7" presetID="2" presetClass="mediacall" presetSubtype="0" fill="hold" nodeType="withEffect">
                                  <p:stCondLst>
                                    <p:cond delay="0"/>
                                  </p:stCondLst>
                                  <p:childTnLst>
                                    <p:cmd type="call" cmd="togglePause">
                                      <p:cBhvr>
                                        <p:cTn id="8" dur="1" fill="hold"/>
                                        <p:tgtEl>
                                          <p:spTgt spid="1710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Prev" delay="0">
                      <p:tgtEl>
                        <p:sldTgt/>
                      </p:tgtEl>
                    </p:cond>
                    <p:cond evt="onStopAudio" delay="0">
                      <p:tgtEl>
                        <p:sldTgt/>
                      </p:tgtEl>
                    </p:cond>
                  </p:endCondLst>
                </p:cTn>
                <p:tgtEl>
                  <p:spTgt spid="171013"/>
                </p:tgtEl>
              </p:cMediaNode>
            </p:audio>
            <p:video>
              <p:cMediaNode>
                <p:cTn id="10" repeatCount="indefinite" fill="hold" display="0">
                  <p:stCondLst>
                    <p:cond delay="indefinite"/>
                  </p:stCondLst>
                  <p:endCondLst>
                    <p:cond evt="onNext" delay="0">
                      <p:tgtEl>
                        <p:sldTgt/>
                      </p:tgtEl>
                    </p:cond>
                    <p:cond evt="onPrev" delay="0">
                      <p:tgtEl>
                        <p:sldTgt/>
                      </p:tgtEl>
                    </p:cond>
                  </p:endCondLst>
                </p:cTn>
                <p:tgtEl>
                  <p:spTgt spid="171014"/>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latin typeface="Comic Sans MS" panose="030F0702030302020204" pitchFamily="66" charset="0"/>
              </a:rPr>
              <a:t>Strong Force</a:t>
            </a:r>
          </a:p>
        </p:txBody>
      </p:sp>
      <p:sp>
        <p:nvSpPr>
          <p:cNvPr id="17411" name="Rectangle 3"/>
          <p:cNvSpPr>
            <a:spLocks noGrp="1" noChangeArrowheads="1"/>
          </p:cNvSpPr>
          <p:nvPr>
            <p:ph type="body" sz="half" idx="1"/>
          </p:nvPr>
        </p:nvSpPr>
        <p:spPr>
          <a:xfrm>
            <a:off x="1066800" y="1752600"/>
            <a:ext cx="3276600" cy="3200400"/>
          </a:xfrm>
        </p:spPr>
        <p:txBody>
          <a:bodyPr/>
          <a:lstStyle/>
          <a:p>
            <a:r>
              <a:rPr lang="en-US" altLang="en-US" sz="2400" dirty="0">
                <a:latin typeface="Comic Sans MS" panose="030F0702030302020204" pitchFamily="66" charset="0"/>
              </a:rPr>
              <a:t>The force that holds the atomic nucleus together</a:t>
            </a:r>
          </a:p>
          <a:p>
            <a:r>
              <a:rPr lang="en-US" altLang="en-US" sz="2400" dirty="0">
                <a:latin typeface="Comic Sans MS" panose="030F0702030302020204" pitchFamily="66" charset="0"/>
              </a:rPr>
              <a:t>The force that counteracts the electromagnetic force</a:t>
            </a:r>
            <a:endParaRPr lang="en-US" altLang="en-US" sz="2400" b="1" i="1" dirty="0">
              <a:effectLst>
                <a:outerShdw blurRad="38100" dist="38100" dir="2700000" algn="tl">
                  <a:srgbClr val="FFFFFF"/>
                </a:outerShdw>
              </a:effectLst>
              <a:latin typeface="Comic Sans MS" panose="030F0702030302020204" pitchFamily="66" charset="0"/>
            </a:endParaRPr>
          </a:p>
        </p:txBody>
      </p:sp>
      <p:pic>
        <p:nvPicPr>
          <p:cNvPr id="17415" name="Picture 7" descr="j0078746[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352800" y="4800600"/>
            <a:ext cx="1295400" cy="1192213"/>
          </a:xfrm>
          <a:extLst>
            <a:ext uri="{909E8E84-426E-40DD-AFC4-6F175D3DCCD1}">
              <a14:hiddenFill xmlns:a14="http://schemas.microsoft.com/office/drawing/2010/main">
                <a:solidFill>
                  <a:srgbClr val="FFFFFF"/>
                </a:solidFill>
              </a14:hiddenFill>
            </a:ext>
          </a:extLst>
        </p:spPr>
      </p:pic>
      <p:sp>
        <p:nvSpPr>
          <p:cNvPr id="17416" name="WordArt 8"/>
          <p:cNvSpPr>
            <a:spLocks noChangeArrowheads="1" noChangeShapeType="1" noTextEdit="1"/>
          </p:cNvSpPr>
          <p:nvPr/>
        </p:nvSpPr>
        <p:spPr bwMode="auto">
          <a:xfrm>
            <a:off x="3429000" y="6019800"/>
            <a:ext cx="1171575" cy="192088"/>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1384"/>
              </a:avLst>
            </a:prstTxWarp>
          </a:bodyPr>
          <a:lstStyle/>
          <a:p>
            <a:pPr algn="ctr"/>
            <a:endParaRPr lang="en-US" sz="2000" kern="10" dirty="0">
              <a:ln w="9525">
                <a:solidFill>
                  <a:srgbClr val="000000"/>
                </a:solidFill>
                <a:miter lim="800000"/>
                <a:headEnd/>
                <a:tailEnd/>
              </a:ln>
              <a:solidFill>
                <a:srgbClr val="000000"/>
              </a:solidFill>
              <a:latin typeface="Comic Sans MS" panose="030F0702030302020204" pitchFamily="66" charset="0"/>
            </a:endParaRPr>
          </a:p>
        </p:txBody>
      </p:sp>
      <p:sp>
        <p:nvSpPr>
          <p:cNvPr id="25606" name="Text Box 6"/>
          <p:cNvSpPr txBox="1">
            <a:spLocks noChangeArrowheads="1"/>
          </p:cNvSpPr>
          <p:nvPr/>
        </p:nvSpPr>
        <p:spPr bwMode="auto">
          <a:xfrm>
            <a:off x="1676400" y="5105400"/>
            <a:ext cx="1371600" cy="1754326"/>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smtClean="0">
                <a:latin typeface="Comic Sans MS" panose="030F0702030302020204" pitchFamily="66" charset="0"/>
              </a:rPr>
              <a:t>works only when protons are very close together</a:t>
            </a:r>
            <a:r>
              <a:rPr lang="en-US" altLang="en-US" sz="1200" dirty="0" smtClean="0">
                <a:latin typeface="Comic Sans MS" panose="030F0702030302020204" pitchFamily="66" charset="0"/>
              </a:rPr>
              <a:t>…</a:t>
            </a:r>
            <a:endParaRPr lang="en-US" altLang="en-US" sz="1200" dirty="0">
              <a:latin typeface="Comic Sans MS" panose="030F0702030302020204" pitchFamily="66" charset="0"/>
            </a:endParaRPr>
          </a:p>
        </p:txBody>
      </p:sp>
      <p:sp>
        <p:nvSpPr>
          <p:cNvPr id="25607" name="Oval 7"/>
          <p:cNvSpPr>
            <a:spLocks noChangeArrowheads="1"/>
          </p:cNvSpPr>
          <p:nvPr/>
        </p:nvSpPr>
        <p:spPr bwMode="auto">
          <a:xfrm>
            <a:off x="6248400" y="36576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t>+</a:t>
            </a:r>
          </a:p>
        </p:txBody>
      </p:sp>
      <p:sp>
        <p:nvSpPr>
          <p:cNvPr id="25612" name="Oval 12"/>
          <p:cNvSpPr>
            <a:spLocks noChangeArrowheads="1"/>
          </p:cNvSpPr>
          <p:nvPr/>
        </p:nvSpPr>
        <p:spPr bwMode="auto">
          <a:xfrm>
            <a:off x="5943600" y="3048000"/>
            <a:ext cx="1828800" cy="1676400"/>
          </a:xfrm>
          <a:prstGeom prst="ellipse">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5" name="Oval 15"/>
          <p:cNvSpPr>
            <a:spLocks noChangeArrowheads="1"/>
          </p:cNvSpPr>
          <p:nvPr/>
        </p:nvSpPr>
        <p:spPr bwMode="auto">
          <a:xfrm>
            <a:off x="6629400" y="32766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t>+</a:t>
            </a:r>
          </a:p>
        </p:txBody>
      </p:sp>
      <p:sp>
        <p:nvSpPr>
          <p:cNvPr id="25616" name="Oval 16"/>
          <p:cNvSpPr>
            <a:spLocks noChangeArrowheads="1"/>
          </p:cNvSpPr>
          <p:nvPr/>
        </p:nvSpPr>
        <p:spPr bwMode="auto">
          <a:xfrm>
            <a:off x="7010400" y="36576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t>+</a:t>
            </a:r>
          </a:p>
        </p:txBody>
      </p:sp>
      <p:sp>
        <p:nvSpPr>
          <p:cNvPr id="25617" name="Oval 17"/>
          <p:cNvSpPr>
            <a:spLocks noChangeArrowheads="1"/>
          </p:cNvSpPr>
          <p:nvPr/>
        </p:nvSpPr>
        <p:spPr bwMode="auto">
          <a:xfrm>
            <a:off x="6629400" y="4038600"/>
            <a:ext cx="457200" cy="457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t>+</a:t>
            </a:r>
          </a:p>
        </p:txBody>
      </p:sp>
      <p:sp>
        <p:nvSpPr>
          <p:cNvPr id="25618" name="Text Box 18"/>
          <p:cNvSpPr txBox="1">
            <a:spLocks noChangeArrowheads="1"/>
          </p:cNvSpPr>
          <p:nvPr/>
        </p:nvSpPr>
        <p:spPr bwMode="auto">
          <a:xfrm>
            <a:off x="5334000" y="1526726"/>
            <a:ext cx="3048000" cy="954107"/>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400" dirty="0">
                <a:latin typeface="Comic Sans MS" panose="030F0702030302020204" pitchFamily="66" charset="0"/>
              </a:rPr>
              <a:t>Notice how the electromagnetic force causes the protons to repel each other but, the strong force holds them together.</a:t>
            </a:r>
          </a:p>
        </p:txBody>
      </p:sp>
      <p:sp>
        <p:nvSpPr>
          <p:cNvPr id="25619" name="Text Box 19"/>
          <p:cNvSpPr txBox="1">
            <a:spLocks noChangeArrowheads="1"/>
          </p:cNvSpPr>
          <p:nvPr/>
        </p:nvSpPr>
        <p:spPr bwMode="auto">
          <a:xfrm>
            <a:off x="5334000" y="5334000"/>
            <a:ext cx="2971800" cy="954088"/>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a:latin typeface="Comic Sans MS" panose="030F0702030302020204" pitchFamily="66" charset="0"/>
              </a:rPr>
              <a:t>Would an atom have a nucleus if the strong force did not exist?  </a:t>
            </a:r>
          </a:p>
        </p:txBody>
      </p:sp>
      <p:sp>
        <p:nvSpPr>
          <p:cNvPr id="25620" name="AutoShape 20"/>
          <p:cNvSpPr>
            <a:spLocks noChangeArrowheads="1"/>
          </p:cNvSpPr>
          <p:nvPr/>
        </p:nvSpPr>
        <p:spPr bwMode="auto">
          <a:xfrm rot="-2219326">
            <a:off x="5486400" y="4419600"/>
            <a:ext cx="533400" cy="304800"/>
          </a:xfrm>
          <a:prstGeom prst="rightArrow">
            <a:avLst>
              <a:gd name="adj1" fmla="val 35417"/>
              <a:gd name="adj2" fmla="val 72917"/>
            </a:avLst>
          </a:prstGeom>
          <a:solidFill>
            <a:schemeClr val="tx2"/>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2" name="AutoShape 22"/>
          <p:cNvSpPr>
            <a:spLocks noChangeArrowheads="1"/>
          </p:cNvSpPr>
          <p:nvPr/>
        </p:nvSpPr>
        <p:spPr bwMode="auto">
          <a:xfrm rot="12851960">
            <a:off x="7696200" y="4419600"/>
            <a:ext cx="533400" cy="304800"/>
          </a:xfrm>
          <a:prstGeom prst="rightArrow">
            <a:avLst>
              <a:gd name="adj1" fmla="val 35417"/>
              <a:gd name="adj2" fmla="val 72917"/>
            </a:avLst>
          </a:prstGeom>
          <a:solidFill>
            <a:schemeClr val="tx2"/>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3" name="AutoShape 23"/>
          <p:cNvSpPr>
            <a:spLocks noChangeArrowheads="1"/>
          </p:cNvSpPr>
          <p:nvPr/>
        </p:nvSpPr>
        <p:spPr bwMode="auto">
          <a:xfrm rot="9083669">
            <a:off x="7696200" y="3048000"/>
            <a:ext cx="533400" cy="304800"/>
          </a:xfrm>
          <a:prstGeom prst="rightArrow">
            <a:avLst>
              <a:gd name="adj1" fmla="val 35417"/>
              <a:gd name="adj2" fmla="val 72917"/>
            </a:avLst>
          </a:prstGeom>
          <a:solidFill>
            <a:schemeClr val="tx2"/>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4" name="AutoShape 24"/>
          <p:cNvSpPr>
            <a:spLocks noChangeArrowheads="1"/>
          </p:cNvSpPr>
          <p:nvPr/>
        </p:nvSpPr>
        <p:spPr bwMode="auto">
          <a:xfrm rot="1779340">
            <a:off x="5486400" y="3048000"/>
            <a:ext cx="533400" cy="304800"/>
          </a:xfrm>
          <a:prstGeom prst="rightArrow">
            <a:avLst>
              <a:gd name="adj1" fmla="val 35417"/>
              <a:gd name="adj2" fmla="val 72917"/>
            </a:avLst>
          </a:prstGeom>
          <a:solidFill>
            <a:schemeClr val="tx2"/>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745722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ssolve">
                                      <p:cBhvr>
                                        <p:cTn id="7" dur="5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dissolve">
                                      <p:cBhvr>
                                        <p:cTn id="12" dur="500"/>
                                        <p:tgtEl>
                                          <p:spTgt spid="174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5607"/>
                                        </p:tgtEl>
                                        <p:attrNameLst>
                                          <p:attrName>style.visibility</p:attrName>
                                        </p:attrNameLst>
                                      </p:cBhvr>
                                      <p:to>
                                        <p:strVal val="visible"/>
                                      </p:to>
                                    </p:set>
                                    <p:animEffect transition="in" filter="circle(in)">
                                      <p:cBhvr>
                                        <p:cTn id="17" dur="1500"/>
                                        <p:tgtEl>
                                          <p:spTgt spid="2560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5615"/>
                                        </p:tgtEl>
                                        <p:attrNameLst>
                                          <p:attrName>style.visibility</p:attrName>
                                        </p:attrNameLst>
                                      </p:cBhvr>
                                      <p:to>
                                        <p:strVal val="visible"/>
                                      </p:to>
                                    </p:set>
                                    <p:animEffect transition="in" filter="circle(in)">
                                      <p:cBhvr>
                                        <p:cTn id="20" dur="1500"/>
                                        <p:tgtEl>
                                          <p:spTgt spid="2561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5616"/>
                                        </p:tgtEl>
                                        <p:attrNameLst>
                                          <p:attrName>style.visibility</p:attrName>
                                        </p:attrNameLst>
                                      </p:cBhvr>
                                      <p:to>
                                        <p:strVal val="visible"/>
                                      </p:to>
                                    </p:set>
                                    <p:animEffect transition="in" filter="circle(in)">
                                      <p:cBhvr>
                                        <p:cTn id="23" dur="1500"/>
                                        <p:tgtEl>
                                          <p:spTgt spid="2561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5617"/>
                                        </p:tgtEl>
                                        <p:attrNameLst>
                                          <p:attrName>style.visibility</p:attrName>
                                        </p:attrNameLst>
                                      </p:cBhvr>
                                      <p:to>
                                        <p:strVal val="visible"/>
                                      </p:to>
                                    </p:set>
                                    <p:animEffect transition="in" filter="circle(in)">
                                      <p:cBhvr>
                                        <p:cTn id="26" dur="1500"/>
                                        <p:tgtEl>
                                          <p:spTgt spid="25617"/>
                                        </p:tgtEl>
                                      </p:cBhvr>
                                    </p:animEffect>
                                  </p:childTnLst>
                                </p:cTn>
                              </p:par>
                            </p:childTnLst>
                          </p:cTn>
                        </p:par>
                        <p:par>
                          <p:cTn id="27" fill="hold" nodeType="afterGroup">
                            <p:stCondLst>
                              <p:cond delay="1500"/>
                            </p:stCondLst>
                            <p:childTnLst>
                              <p:par>
                                <p:cTn id="28" presetID="35" presetClass="path" presetSubtype="0" repeatCount="indefinite" autoRev="1" fill="hold" grpId="1" nodeType="afterEffect">
                                  <p:stCondLst>
                                    <p:cond delay="0"/>
                                  </p:stCondLst>
                                  <p:childTnLst>
                                    <p:animMotion origin="layout" path="M 3.33333E-6 -1.57553E-7 L -0.025 -1.57553E-7 " pathEditMode="relative" rAng="0" ptsTypes="AA">
                                      <p:cBhvr>
                                        <p:cTn id="29" dur="1000" fill="hold"/>
                                        <p:tgtEl>
                                          <p:spTgt spid="25607"/>
                                        </p:tgtEl>
                                        <p:attrNameLst>
                                          <p:attrName>ppt_x</p:attrName>
                                          <p:attrName>ppt_y</p:attrName>
                                        </p:attrNameLst>
                                      </p:cBhvr>
                                      <p:rCtr x="-1250" y="0"/>
                                    </p:animMotion>
                                  </p:childTnLst>
                                </p:cTn>
                              </p:par>
                              <p:par>
                                <p:cTn id="30" presetID="35" presetClass="path" presetSubtype="0" repeatCount="indefinite" autoRev="1" fill="hold" grpId="1" nodeType="withEffect">
                                  <p:stCondLst>
                                    <p:cond delay="0"/>
                                  </p:stCondLst>
                                  <p:childTnLst>
                                    <p:animMotion origin="layout" path="M 3.33333E-6 2.65987E-6 L 3.33333E-6 -0.03337 " pathEditMode="relative" rAng="0" ptsTypes="AA">
                                      <p:cBhvr>
                                        <p:cTn id="31" dur="1000" fill="hold"/>
                                        <p:tgtEl>
                                          <p:spTgt spid="25615"/>
                                        </p:tgtEl>
                                        <p:attrNameLst>
                                          <p:attrName>ppt_x</p:attrName>
                                          <p:attrName>ppt_y</p:attrName>
                                        </p:attrNameLst>
                                      </p:cBhvr>
                                      <p:rCtr x="0" y="-1668"/>
                                    </p:animMotion>
                                  </p:childTnLst>
                                </p:cTn>
                              </p:par>
                              <p:par>
                                <p:cTn id="32" presetID="35" presetClass="path" presetSubtype="0" repeatCount="indefinite" autoRev="1" fill="hold" grpId="1" nodeType="withEffect">
                                  <p:stCondLst>
                                    <p:cond delay="0"/>
                                  </p:stCondLst>
                                  <p:childTnLst>
                                    <p:animMotion origin="layout" path="M 0.025 -1.57553E-7 L -3.33333E-6 -1.57553E-7 " pathEditMode="relative" rAng="0" ptsTypes="AA">
                                      <p:cBhvr>
                                        <p:cTn id="33" dur="1000" spd="-100000" fill="hold"/>
                                        <p:tgtEl>
                                          <p:spTgt spid="25616"/>
                                        </p:tgtEl>
                                        <p:attrNameLst>
                                          <p:attrName>ppt_x</p:attrName>
                                          <p:attrName>ppt_y</p:attrName>
                                        </p:attrNameLst>
                                      </p:cBhvr>
                                      <p:rCtr x="-1250" y="0"/>
                                    </p:animMotion>
                                  </p:childTnLst>
                                </p:cTn>
                              </p:par>
                              <p:par>
                                <p:cTn id="34" presetID="35" presetClass="path" presetSubtype="0" repeatCount="indefinite" autoRev="1" fill="hold" grpId="1" nodeType="withEffect">
                                  <p:stCondLst>
                                    <p:cond delay="0"/>
                                  </p:stCondLst>
                                  <p:childTnLst>
                                    <p:animMotion origin="layout" path="M 3.33333E-6 0.03336 L 3.33333E-6 -2.96571E-7 " pathEditMode="relative" rAng="0" ptsTypes="AA">
                                      <p:cBhvr>
                                        <p:cTn id="35" dur="1000" spd="-100000" fill="hold"/>
                                        <p:tgtEl>
                                          <p:spTgt spid="25617"/>
                                        </p:tgtEl>
                                        <p:attrNameLst>
                                          <p:attrName>ppt_x</p:attrName>
                                          <p:attrName>ppt_y</p:attrName>
                                        </p:attrNameLst>
                                      </p:cBhvr>
                                      <p:rCtr x="0" y="-1668"/>
                                    </p:animMotion>
                                  </p:childTnLst>
                                </p:cTn>
                              </p:par>
                              <p:par>
                                <p:cTn id="36" presetID="1" presetClass="entr" presetSubtype="0" fill="hold" grpId="0" nodeType="withEffect">
                                  <p:stCondLst>
                                    <p:cond delay="500"/>
                                  </p:stCondLst>
                                  <p:childTnLst>
                                    <p:set>
                                      <p:cBhvr>
                                        <p:cTn id="37" dur="1" fill="hold">
                                          <p:stCondLst>
                                            <p:cond delay="0"/>
                                          </p:stCondLst>
                                        </p:cTn>
                                        <p:tgtEl>
                                          <p:spTgt spid="25612"/>
                                        </p:tgtEl>
                                        <p:attrNameLst>
                                          <p:attrName>style.visibility</p:attrName>
                                        </p:attrNameLst>
                                      </p:cBhvr>
                                      <p:to>
                                        <p:strVal val="visible"/>
                                      </p:to>
                                    </p:set>
                                  </p:childTnLst>
                                </p:cTn>
                              </p:par>
                              <p:par>
                                <p:cTn id="38" presetID="26" presetClass="emph" presetSubtype="0" repeatCount="indefinite" fill="hold" grpId="1" nodeType="withEffect">
                                  <p:stCondLst>
                                    <p:cond delay="0"/>
                                  </p:stCondLst>
                                  <p:childTnLst>
                                    <p:animEffect transition="out" filter="fade">
                                      <p:cBhvr>
                                        <p:cTn id="39" dur="2000" tmFilter="0, 0; .2, .5; .8, .5; 1, 0"/>
                                        <p:tgtEl>
                                          <p:spTgt spid="25612"/>
                                        </p:tgtEl>
                                      </p:cBhvr>
                                    </p:animEffect>
                                    <p:animScale>
                                      <p:cBhvr>
                                        <p:cTn id="40" dur="1000" autoRev="1" fill="hold"/>
                                        <p:tgtEl>
                                          <p:spTgt spid="25612"/>
                                        </p:tgtEl>
                                      </p:cBhvr>
                                      <p:by x="105000" y="105000"/>
                                    </p:animScale>
                                  </p:childTnLst>
                                </p:cTn>
                              </p:par>
                              <p:par>
                                <p:cTn id="41" presetID="1" presetClass="entr" presetSubtype="0" fill="hold" grpId="0" nodeType="withEffect">
                                  <p:stCondLst>
                                    <p:cond delay="0"/>
                                  </p:stCondLst>
                                  <p:childTnLst>
                                    <p:set>
                                      <p:cBhvr>
                                        <p:cTn id="42" dur="1" fill="hold">
                                          <p:stCondLst>
                                            <p:cond delay="0"/>
                                          </p:stCondLst>
                                        </p:cTn>
                                        <p:tgtEl>
                                          <p:spTgt spid="25620"/>
                                        </p:tgtEl>
                                        <p:attrNameLst>
                                          <p:attrName>style.visibility</p:attrName>
                                        </p:attrNameLst>
                                      </p:cBhvr>
                                      <p:to>
                                        <p:strVal val="visible"/>
                                      </p:to>
                                    </p:set>
                                  </p:childTnLst>
                                </p:cTn>
                              </p:par>
                              <p:par>
                                <p:cTn id="43" presetID="35" presetClass="emph" presetSubtype="0" repeatCount="indefinite" fill="hold" grpId="1" nodeType="withEffect">
                                  <p:stCondLst>
                                    <p:cond delay="0"/>
                                  </p:stCondLst>
                                  <p:childTnLst>
                                    <p:anim calcmode="discrete" valueType="str">
                                      <p:cBhvr>
                                        <p:cTn id="44" dur="2000" fill="hold"/>
                                        <p:tgtEl>
                                          <p:spTgt spid="25620"/>
                                        </p:tgtEl>
                                        <p:attrNameLst>
                                          <p:attrName>style.visibility</p:attrName>
                                        </p:attrNameLst>
                                      </p:cBhvr>
                                      <p:tavLst>
                                        <p:tav tm="0">
                                          <p:val>
                                            <p:strVal val="hidden"/>
                                          </p:val>
                                        </p:tav>
                                        <p:tav tm="50000">
                                          <p:val>
                                            <p:strVal val="visible"/>
                                          </p:val>
                                        </p:tav>
                                      </p:tavLst>
                                    </p:anim>
                                  </p:childTnLst>
                                </p:cTn>
                              </p:par>
                              <p:par>
                                <p:cTn id="45" presetID="1" presetClass="entr" presetSubtype="0" fill="hold" grpId="0" nodeType="withEffect">
                                  <p:stCondLst>
                                    <p:cond delay="0"/>
                                  </p:stCondLst>
                                  <p:childTnLst>
                                    <p:set>
                                      <p:cBhvr>
                                        <p:cTn id="46" dur="1" fill="hold">
                                          <p:stCondLst>
                                            <p:cond delay="0"/>
                                          </p:stCondLst>
                                        </p:cTn>
                                        <p:tgtEl>
                                          <p:spTgt spid="25622"/>
                                        </p:tgtEl>
                                        <p:attrNameLst>
                                          <p:attrName>style.visibility</p:attrName>
                                        </p:attrNameLst>
                                      </p:cBhvr>
                                      <p:to>
                                        <p:strVal val="visible"/>
                                      </p:to>
                                    </p:set>
                                  </p:childTnLst>
                                </p:cTn>
                              </p:par>
                              <p:par>
                                <p:cTn id="47" presetID="35" presetClass="emph" presetSubtype="0" repeatCount="indefinite" fill="hold" grpId="1" nodeType="withEffect">
                                  <p:stCondLst>
                                    <p:cond delay="0"/>
                                  </p:stCondLst>
                                  <p:childTnLst>
                                    <p:anim calcmode="discrete" valueType="str">
                                      <p:cBhvr>
                                        <p:cTn id="48" dur="2000" fill="hold"/>
                                        <p:tgtEl>
                                          <p:spTgt spid="25622"/>
                                        </p:tgtEl>
                                        <p:attrNameLst>
                                          <p:attrName>style.visibility</p:attrName>
                                        </p:attrNameLst>
                                      </p:cBhvr>
                                      <p:tavLst>
                                        <p:tav tm="0">
                                          <p:val>
                                            <p:strVal val="hidden"/>
                                          </p:val>
                                        </p:tav>
                                        <p:tav tm="50000">
                                          <p:val>
                                            <p:strVal val="visible"/>
                                          </p:val>
                                        </p:tav>
                                      </p:tavLst>
                                    </p:anim>
                                  </p:childTnLst>
                                </p:cTn>
                              </p:par>
                              <p:par>
                                <p:cTn id="49" presetID="1" presetClass="entr" presetSubtype="0" fill="hold" grpId="0" nodeType="withEffect">
                                  <p:stCondLst>
                                    <p:cond delay="0"/>
                                  </p:stCondLst>
                                  <p:childTnLst>
                                    <p:set>
                                      <p:cBhvr>
                                        <p:cTn id="50" dur="1" fill="hold">
                                          <p:stCondLst>
                                            <p:cond delay="0"/>
                                          </p:stCondLst>
                                        </p:cTn>
                                        <p:tgtEl>
                                          <p:spTgt spid="25623"/>
                                        </p:tgtEl>
                                        <p:attrNameLst>
                                          <p:attrName>style.visibility</p:attrName>
                                        </p:attrNameLst>
                                      </p:cBhvr>
                                      <p:to>
                                        <p:strVal val="visible"/>
                                      </p:to>
                                    </p:set>
                                  </p:childTnLst>
                                </p:cTn>
                              </p:par>
                              <p:par>
                                <p:cTn id="51" presetID="35" presetClass="emph" presetSubtype="0" repeatCount="indefinite" fill="hold" grpId="1" nodeType="withEffect">
                                  <p:stCondLst>
                                    <p:cond delay="0"/>
                                  </p:stCondLst>
                                  <p:childTnLst>
                                    <p:anim calcmode="discrete" valueType="str">
                                      <p:cBhvr>
                                        <p:cTn id="52" dur="2000" fill="hold"/>
                                        <p:tgtEl>
                                          <p:spTgt spid="25623"/>
                                        </p:tgtEl>
                                        <p:attrNameLst>
                                          <p:attrName>style.visibility</p:attrName>
                                        </p:attrNameLst>
                                      </p:cBhvr>
                                      <p:tavLst>
                                        <p:tav tm="0">
                                          <p:val>
                                            <p:strVal val="hidden"/>
                                          </p:val>
                                        </p:tav>
                                        <p:tav tm="50000">
                                          <p:val>
                                            <p:strVal val="visible"/>
                                          </p:val>
                                        </p:tav>
                                      </p:tavLst>
                                    </p:anim>
                                  </p:childTnLst>
                                </p:cTn>
                              </p:par>
                              <p:par>
                                <p:cTn id="53" presetID="1" presetClass="entr" presetSubtype="0" fill="hold" grpId="0" nodeType="withEffect">
                                  <p:stCondLst>
                                    <p:cond delay="0"/>
                                  </p:stCondLst>
                                  <p:childTnLst>
                                    <p:set>
                                      <p:cBhvr>
                                        <p:cTn id="54" dur="1" fill="hold">
                                          <p:stCondLst>
                                            <p:cond delay="0"/>
                                          </p:stCondLst>
                                        </p:cTn>
                                        <p:tgtEl>
                                          <p:spTgt spid="25624"/>
                                        </p:tgtEl>
                                        <p:attrNameLst>
                                          <p:attrName>style.visibility</p:attrName>
                                        </p:attrNameLst>
                                      </p:cBhvr>
                                      <p:to>
                                        <p:strVal val="visible"/>
                                      </p:to>
                                    </p:set>
                                  </p:childTnLst>
                                </p:cTn>
                              </p:par>
                              <p:par>
                                <p:cTn id="55" presetID="35" presetClass="emph" presetSubtype="0" repeatCount="indefinite" fill="hold" grpId="1" nodeType="withEffect">
                                  <p:stCondLst>
                                    <p:cond delay="0"/>
                                  </p:stCondLst>
                                  <p:childTnLst>
                                    <p:anim calcmode="discrete" valueType="str">
                                      <p:cBhvr>
                                        <p:cTn id="56" dur="2000" fill="hold"/>
                                        <p:tgtEl>
                                          <p:spTgt spid="25624"/>
                                        </p:tgtEl>
                                        <p:attrNameLst>
                                          <p:attrName>style.visibility</p:attrName>
                                        </p:attrNameLst>
                                      </p:cBhvr>
                                      <p:tavLst>
                                        <p:tav tm="0">
                                          <p:val>
                                            <p:strVal val="hidden"/>
                                          </p:val>
                                        </p:tav>
                                        <p:tav tm="50000">
                                          <p:val>
                                            <p:strVal val="visible"/>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5618"/>
                                        </p:tgtEl>
                                        <p:attrNameLst>
                                          <p:attrName>style.visibility</p:attrName>
                                        </p:attrNameLst>
                                      </p:cBhvr>
                                      <p:to>
                                        <p:strVal val="visible"/>
                                      </p:to>
                                    </p:set>
                                    <p:animEffect transition="in" filter="box(in)">
                                      <p:cBhvr>
                                        <p:cTn id="61" dur="500"/>
                                        <p:tgtEl>
                                          <p:spTgt spid="2561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25619"/>
                                        </p:tgtEl>
                                        <p:attrNameLst>
                                          <p:attrName>style.visibility</p:attrName>
                                        </p:attrNameLst>
                                      </p:cBhvr>
                                      <p:to>
                                        <p:strVal val="visible"/>
                                      </p:to>
                                    </p:set>
                                    <p:animEffect transition="in" filter="box(in)">
                                      <p:cBhvr>
                                        <p:cTn id="66" dur="500"/>
                                        <p:tgtEl>
                                          <p:spTgt spid="2561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25606"/>
                                        </p:tgtEl>
                                        <p:attrNameLst>
                                          <p:attrName>style.visibility</p:attrName>
                                        </p:attrNameLst>
                                      </p:cBhvr>
                                      <p:to>
                                        <p:strVal val="visible"/>
                                      </p:to>
                                    </p:set>
                                    <p:animEffect transition="in" filter="box(in)">
                                      <p:cBhvr>
                                        <p:cTn id="71" dur="500"/>
                                        <p:tgtEl>
                                          <p:spTgt spid="25606"/>
                                        </p:tgtEl>
                                      </p:cBhvr>
                                    </p:animEffect>
                                  </p:childTnLst>
                                </p:cTn>
                              </p:par>
                            </p:childTnLst>
                          </p:cTn>
                        </p:par>
                        <p:par>
                          <p:cTn id="72" fill="hold" nodeType="afterGroup">
                            <p:stCondLst>
                              <p:cond delay="500"/>
                            </p:stCondLst>
                            <p:childTnLst>
                              <p:par>
                                <p:cTn id="73" presetID="1" presetClass="entr" presetSubtype="0" fill="hold" nodeType="afterEffect">
                                  <p:stCondLst>
                                    <p:cond delay="0"/>
                                  </p:stCondLst>
                                  <p:childTnLst>
                                    <p:set>
                                      <p:cBhvr>
                                        <p:cTn id="74" dur="1" fill="hold">
                                          <p:stCondLst>
                                            <p:cond delay="0"/>
                                          </p:stCondLst>
                                        </p:cTn>
                                        <p:tgtEl>
                                          <p:spTgt spid="17415"/>
                                        </p:tgtEl>
                                        <p:attrNameLst>
                                          <p:attrName>style.visibility</p:attrName>
                                        </p:attrNameLst>
                                      </p:cBhvr>
                                      <p:to>
                                        <p:strVal val="visible"/>
                                      </p:to>
                                    </p:set>
                                  </p:childTnLst>
                                </p:cTn>
                              </p:par>
                              <p:par>
                                <p:cTn id="75" presetID="3" presetClass="entr" presetSubtype="0" fill="hold" grpId="0" nodeType="withEffect" nodePh="1">
                                  <p:stCondLst>
                                    <p:cond delay="0"/>
                                  </p:stCondLst>
                                  <p:endCondLst>
                                    <p:cond evt="begin" delay="0">
                                      <p:tn val="75"/>
                                    </p:cond>
                                  </p:endCondLst>
                                  <p:childTnLst>
                                    <p:set>
                                      <p:cBhvr>
                                        <p:cTn id="76"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animBg="1"/>
      <p:bldP spid="25606" grpId="0" animBg="1"/>
      <p:bldP spid="25607" grpId="0" animBg="1"/>
      <p:bldP spid="25607" grpId="1" animBg="1"/>
      <p:bldP spid="25612" grpId="0" animBg="1"/>
      <p:bldP spid="25612" grpId="1" animBg="1"/>
      <p:bldP spid="25615" grpId="0" animBg="1"/>
      <p:bldP spid="25615" grpId="1" animBg="1"/>
      <p:bldP spid="25616" grpId="0" animBg="1"/>
      <p:bldP spid="25616" grpId="1" animBg="1"/>
      <p:bldP spid="25617" grpId="0" animBg="1"/>
      <p:bldP spid="25617" grpId="1" animBg="1"/>
      <p:bldP spid="25618" grpId="0" animBg="1"/>
      <p:bldP spid="25619" grpId="0" animBg="1"/>
      <p:bldP spid="25620" grpId="0" animBg="1"/>
      <p:bldP spid="25620" grpId="1" animBg="1"/>
      <p:bldP spid="25622" grpId="0" animBg="1"/>
      <p:bldP spid="25622" grpId="1" animBg="1"/>
      <p:bldP spid="25623" grpId="0" animBg="1"/>
      <p:bldP spid="25623" grpId="1" animBg="1"/>
      <p:bldP spid="25624" grpId="0" animBg="1"/>
      <p:bldP spid="25624" grpId="1"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7" name="Oval 5"/>
          <p:cNvSpPr>
            <a:spLocks noChangeArrowheads="1"/>
          </p:cNvSpPr>
          <p:nvPr/>
        </p:nvSpPr>
        <p:spPr bwMode="auto">
          <a:xfrm>
            <a:off x="6172200" y="35052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4038" name="Oval 6"/>
          <p:cNvSpPr>
            <a:spLocks noChangeArrowheads="1"/>
          </p:cNvSpPr>
          <p:nvPr/>
        </p:nvSpPr>
        <p:spPr bwMode="auto">
          <a:xfrm>
            <a:off x="6172200" y="3200400"/>
            <a:ext cx="228600" cy="228600"/>
          </a:xfrm>
          <a:prstGeom prst="ellipse">
            <a:avLst/>
          </a:prstGeom>
          <a:solidFill>
            <a:srgbClr val="FF0000">
              <a:alpha val="39999"/>
            </a:srgbClr>
          </a:soli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400" b="1">
                <a:latin typeface="Comic Sans MS" panose="030F0702030302020204" pitchFamily="66" charset="0"/>
              </a:rPr>
              <a:t>n</a:t>
            </a:r>
          </a:p>
        </p:txBody>
      </p:sp>
      <p:sp>
        <p:nvSpPr>
          <p:cNvPr id="18434" name="Rectangle 2"/>
          <p:cNvSpPr>
            <a:spLocks noGrp="1" noChangeArrowheads="1"/>
          </p:cNvSpPr>
          <p:nvPr>
            <p:ph type="title"/>
          </p:nvPr>
        </p:nvSpPr>
        <p:spPr/>
        <p:txBody>
          <a:bodyPr/>
          <a:lstStyle/>
          <a:p>
            <a:r>
              <a:rPr lang="en-US" altLang="en-US">
                <a:latin typeface="Comic Sans MS" panose="030F0702030302020204" pitchFamily="66" charset="0"/>
              </a:rPr>
              <a:t>Weak Force</a:t>
            </a:r>
          </a:p>
        </p:txBody>
      </p:sp>
      <p:sp>
        <p:nvSpPr>
          <p:cNvPr id="18435" name="Rectangle 3"/>
          <p:cNvSpPr>
            <a:spLocks noGrp="1" noChangeArrowheads="1"/>
          </p:cNvSpPr>
          <p:nvPr>
            <p:ph type="body" sz="half" idx="1"/>
          </p:nvPr>
        </p:nvSpPr>
        <p:spPr>
          <a:xfrm>
            <a:off x="1066800" y="1905000"/>
            <a:ext cx="3429000" cy="4038600"/>
          </a:xfrm>
        </p:spPr>
        <p:txBody>
          <a:bodyPr/>
          <a:lstStyle/>
          <a:p>
            <a:pPr>
              <a:lnSpc>
                <a:spcPct val="80000"/>
              </a:lnSpc>
            </a:pPr>
            <a:r>
              <a:rPr lang="en-US" altLang="en-US" sz="2000">
                <a:latin typeface="Comic Sans MS" panose="030F0702030302020204" pitchFamily="66" charset="0"/>
              </a:rPr>
              <a:t>This force plays a key role in the possible change of sub-atomic particles.</a:t>
            </a:r>
          </a:p>
          <a:p>
            <a:pPr lvl="1">
              <a:lnSpc>
                <a:spcPct val="80000"/>
              </a:lnSpc>
            </a:pPr>
            <a:r>
              <a:rPr lang="en-US" altLang="en-US" sz="1800">
                <a:latin typeface="Comic Sans MS" panose="030F0702030302020204" pitchFamily="66" charset="0"/>
              </a:rPr>
              <a:t>For example, a neutron can change into a proton(+) and an electron(-)</a:t>
            </a:r>
          </a:p>
          <a:p>
            <a:pPr>
              <a:lnSpc>
                <a:spcPct val="80000"/>
              </a:lnSpc>
            </a:pPr>
            <a:r>
              <a:rPr lang="en-US" altLang="en-US" sz="2000">
                <a:latin typeface="Comic Sans MS" panose="030F0702030302020204" pitchFamily="66" charset="0"/>
              </a:rPr>
              <a:t>The force responsible for radioactive decay.</a:t>
            </a:r>
          </a:p>
          <a:p>
            <a:pPr lvl="1">
              <a:lnSpc>
                <a:spcPct val="80000"/>
              </a:lnSpc>
            </a:pPr>
            <a:r>
              <a:rPr lang="en-US" altLang="en-US" sz="1800" u="sng">
                <a:latin typeface="Comic Sans MS" panose="030F0702030302020204" pitchFamily="66" charset="0"/>
              </a:rPr>
              <a:t>Radioactive decay</a:t>
            </a:r>
            <a:r>
              <a:rPr lang="en-US" altLang="en-US" sz="1800">
                <a:latin typeface="Comic Sans MS" panose="030F0702030302020204" pitchFamily="66" charset="0"/>
              </a:rPr>
              <a:t> </a:t>
            </a:r>
            <a:r>
              <a:rPr lang="en-US" altLang="en-US" sz="1800">
                <a:latin typeface="Comic Sans MS" panose="030F0702030302020204" pitchFamily="66" charset="0"/>
                <a:sym typeface="Wingdings" panose="05000000000000000000" pitchFamily="2" charset="2"/>
              </a:rPr>
              <a:t></a:t>
            </a:r>
            <a:r>
              <a:rPr lang="en-US" altLang="en-US" sz="1800">
                <a:latin typeface="Comic Sans MS" panose="030F0702030302020204" pitchFamily="66" charset="0"/>
              </a:rPr>
              <a:t> process in which the nucleus of a radioactive (unstable) atom releases nuclear radiation.</a:t>
            </a:r>
          </a:p>
        </p:txBody>
      </p:sp>
      <p:sp>
        <p:nvSpPr>
          <p:cNvPr id="18438" name="WordArt 6"/>
          <p:cNvSpPr>
            <a:spLocks noChangeArrowheads="1" noChangeShapeType="1" noTextEdit="1"/>
          </p:cNvSpPr>
          <p:nvPr/>
        </p:nvSpPr>
        <p:spPr bwMode="auto">
          <a:xfrm>
            <a:off x="7315200" y="6172200"/>
            <a:ext cx="914400" cy="268288"/>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0"/>
              </a:avLst>
            </a:prstTxWarp>
          </a:bodyPr>
          <a:lstStyle/>
          <a:p>
            <a:pPr algn="ctr"/>
            <a:endParaRPr lang="en-US" sz="2000" kern="10" dirty="0">
              <a:ln w="9525">
                <a:solidFill>
                  <a:srgbClr val="000000"/>
                </a:solidFill>
                <a:miter lim="800000"/>
                <a:headEnd/>
                <a:tailEnd/>
              </a:ln>
              <a:solidFill>
                <a:srgbClr val="000000"/>
              </a:solidFill>
              <a:latin typeface="Comic Sans MS" panose="030F0702030302020204" pitchFamily="66" charset="0"/>
            </a:endParaRPr>
          </a:p>
        </p:txBody>
      </p:sp>
      <p:sp>
        <p:nvSpPr>
          <p:cNvPr id="44036" name="Oval 4"/>
          <p:cNvSpPr>
            <a:spLocks noChangeArrowheads="1"/>
          </p:cNvSpPr>
          <p:nvPr/>
        </p:nvSpPr>
        <p:spPr bwMode="auto">
          <a:xfrm>
            <a:off x="5638800" y="2895600"/>
            <a:ext cx="1219200" cy="12192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44039" name="Oval 7"/>
          <p:cNvSpPr>
            <a:spLocks noChangeArrowheads="1"/>
          </p:cNvSpPr>
          <p:nvPr/>
        </p:nvSpPr>
        <p:spPr bwMode="auto">
          <a:xfrm>
            <a:off x="5638800" y="2895600"/>
            <a:ext cx="1219200" cy="12192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200" b="1"/>
              <a:t>+</a:t>
            </a:r>
          </a:p>
        </p:txBody>
      </p:sp>
      <p:sp>
        <p:nvSpPr>
          <p:cNvPr id="44040" name="Text Box 8"/>
          <p:cNvSpPr txBox="1">
            <a:spLocks noChangeArrowheads="1"/>
          </p:cNvSpPr>
          <p:nvPr/>
        </p:nvSpPr>
        <p:spPr bwMode="auto">
          <a:xfrm>
            <a:off x="5181600" y="5105400"/>
            <a:ext cx="1371600" cy="1042988"/>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200">
                <a:latin typeface="Comic Sans MS" panose="030F0702030302020204" pitchFamily="66" charset="0"/>
              </a:rPr>
              <a:t>If you need help remembering weak force, just think of…</a:t>
            </a:r>
          </a:p>
        </p:txBody>
      </p:sp>
      <p:sp>
        <p:nvSpPr>
          <p:cNvPr id="44041" name="Text Box 9"/>
          <p:cNvSpPr txBox="1">
            <a:spLocks noChangeArrowheads="1"/>
          </p:cNvSpPr>
          <p:nvPr/>
        </p:nvSpPr>
        <p:spPr bwMode="auto">
          <a:xfrm>
            <a:off x="4953000" y="1905000"/>
            <a:ext cx="2667000" cy="7683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a:latin typeface="Comic Sans MS" panose="030F0702030302020204" pitchFamily="66" charset="0"/>
              </a:rPr>
              <a:t>Notice how the original particle changes to something new.</a:t>
            </a:r>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53000" y="4953000"/>
            <a:ext cx="1828800" cy="1644148"/>
          </a:xfrm>
        </p:spPr>
      </p:pic>
    </p:spTree>
    <p:extLst>
      <p:ext uri="{BB962C8B-B14F-4D97-AF65-F5344CB8AC3E}">
        <p14:creationId xmlns:p14="http://schemas.microsoft.com/office/powerpoint/2010/main" val="1056762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dissolve">
                                      <p:cBhvr>
                                        <p:cTn id="7" dur="500"/>
                                        <p:tgtEl>
                                          <p:spTgt spid="1843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40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4041"/>
                                        </p:tgtEl>
                                        <p:attrNameLst>
                                          <p:attrName>style.visibility</p:attrName>
                                        </p:attrNameLst>
                                      </p:cBhvr>
                                      <p:to>
                                        <p:strVal val="visible"/>
                                      </p:to>
                                    </p:set>
                                    <p:animEffect transition="in" filter="box(in)">
                                      <p:cBhvr>
                                        <p:cTn id="15" dur="500"/>
                                        <p:tgtEl>
                                          <p:spTgt spid="4404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44040"/>
                                        </p:tgtEl>
                                        <p:attrNameLst>
                                          <p:attrName>style.visibility</p:attrName>
                                        </p:attrNameLst>
                                      </p:cBhvr>
                                      <p:to>
                                        <p:strVal val="visible"/>
                                      </p:to>
                                    </p:set>
                                    <p:animEffect transition="in" filter="box(in)">
                                      <p:cBhvr>
                                        <p:cTn id="20" dur="500"/>
                                        <p:tgtEl>
                                          <p:spTgt spid="44040"/>
                                        </p:tgtEl>
                                      </p:cBhvr>
                                    </p:animEffect>
                                  </p:childTnLst>
                                </p:cTn>
                              </p:par>
                            </p:childTnLst>
                          </p:cTn>
                        </p:par>
                        <p:par>
                          <p:cTn id="21" fill="hold">
                            <p:stCondLst>
                              <p:cond delay="500"/>
                            </p:stCondLst>
                            <p:childTnLst>
                              <p:par>
                                <p:cTn id="22" presetID="1" presetClass="entr" presetSubtype="0" fill="hold" grpId="0" nodeType="afterEffect" nodePh="1">
                                  <p:stCondLst>
                                    <p:cond delay="0"/>
                                  </p:stCondLst>
                                  <p:endCondLst>
                                    <p:cond evt="begin" delay="0">
                                      <p:tn val="22"/>
                                    </p:cond>
                                  </p:endCondLst>
                                  <p:childTnLst>
                                    <p:set>
                                      <p:cBhvr>
                                        <p:cTn id="23" dur="1" fill="hold">
                                          <p:stCondLst>
                                            <p:cond delay="499"/>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utoUpdateAnimBg="0"/>
      <p:bldP spid="18438" grpId="0" autoUpdateAnimBg="0"/>
      <p:bldP spid="44039" grpId="0" animBg="1" autoUpdateAnimBg="0"/>
      <p:bldP spid="44040" grpId="0" animBg="1" autoUpdateAnimBg="0"/>
      <p:bldP spid="44041"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28" name="Oval 1068"/>
          <p:cNvSpPr>
            <a:spLocks noChangeArrowheads="1"/>
          </p:cNvSpPr>
          <p:nvPr/>
        </p:nvSpPr>
        <p:spPr bwMode="auto">
          <a:xfrm>
            <a:off x="7391400" y="4648200"/>
            <a:ext cx="609600" cy="6096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42029" name="Oval 1069"/>
          <p:cNvSpPr>
            <a:spLocks noChangeArrowheads="1"/>
          </p:cNvSpPr>
          <p:nvPr/>
        </p:nvSpPr>
        <p:spPr bwMode="auto">
          <a:xfrm>
            <a:off x="7162800" y="4495800"/>
            <a:ext cx="609600" cy="6096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42027" name="Oval 1067"/>
          <p:cNvSpPr>
            <a:spLocks noChangeArrowheads="1"/>
          </p:cNvSpPr>
          <p:nvPr/>
        </p:nvSpPr>
        <p:spPr bwMode="auto">
          <a:xfrm>
            <a:off x="4876800" y="4648200"/>
            <a:ext cx="609600" cy="6096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21506" name="Rectangle 2"/>
          <p:cNvSpPr>
            <a:spLocks noGrp="1" noChangeArrowheads="1"/>
          </p:cNvSpPr>
          <p:nvPr>
            <p:ph type="title"/>
          </p:nvPr>
        </p:nvSpPr>
        <p:spPr/>
        <p:txBody>
          <a:bodyPr/>
          <a:lstStyle/>
          <a:p>
            <a:r>
              <a:rPr lang="en-US" altLang="en-US">
                <a:latin typeface="Comic Sans MS" panose="030F0702030302020204" pitchFamily="66" charset="0"/>
              </a:rPr>
              <a:t>Isotopes</a:t>
            </a:r>
          </a:p>
        </p:txBody>
      </p:sp>
      <p:sp>
        <p:nvSpPr>
          <p:cNvPr id="21507" name="Rectangle 3"/>
          <p:cNvSpPr>
            <a:spLocks noGrp="1" noChangeArrowheads="1"/>
          </p:cNvSpPr>
          <p:nvPr>
            <p:ph type="body" idx="1"/>
          </p:nvPr>
        </p:nvSpPr>
        <p:spPr>
          <a:xfrm>
            <a:off x="1066800" y="1752600"/>
            <a:ext cx="7620000" cy="1905000"/>
          </a:xfrm>
        </p:spPr>
        <p:txBody>
          <a:bodyPr/>
          <a:lstStyle/>
          <a:p>
            <a:r>
              <a:rPr lang="en-US" altLang="en-US" sz="2400">
                <a:latin typeface="Comic Sans MS" panose="030F0702030302020204" pitchFamily="66" charset="0"/>
              </a:rPr>
              <a:t>Atoms that have the same number of protons, but have different numbers of neutrons</a:t>
            </a:r>
          </a:p>
          <a:p>
            <a:r>
              <a:rPr lang="en-US" altLang="en-US" sz="2400">
                <a:latin typeface="Comic Sans MS" panose="030F0702030302020204" pitchFamily="66" charset="0"/>
              </a:rPr>
              <a:t>Examples</a:t>
            </a:r>
          </a:p>
        </p:txBody>
      </p:sp>
      <p:sp>
        <p:nvSpPr>
          <p:cNvPr id="21524" name="Rectangle 20"/>
          <p:cNvSpPr>
            <a:spLocks noChangeArrowheads="1"/>
          </p:cNvSpPr>
          <p:nvPr/>
        </p:nvSpPr>
        <p:spPr bwMode="auto">
          <a:xfrm>
            <a:off x="1568450" y="2728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pic>
        <p:nvPicPr>
          <p:cNvPr id="21521" name="Picture 17" descr="http://www.colorado.edu/physics/2000/images/spacer.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68450" y="2774950"/>
            <a:ext cx="476250" cy="476250"/>
          </a:xfrm>
          <a:prstGeom prst="rect">
            <a:avLst/>
          </a:prstGeom>
          <a:noFill/>
          <a:extLst>
            <a:ext uri="{909E8E84-426E-40DD-AFC4-6F175D3DCCD1}">
              <a14:hiddenFill xmlns:a14="http://schemas.microsoft.com/office/drawing/2010/main">
                <a:solidFill>
                  <a:srgbClr val="FFFFFF"/>
                </a:solidFill>
              </a14:hiddenFill>
            </a:ext>
          </a:extLst>
        </p:spPr>
      </p:pic>
      <p:sp>
        <p:nvSpPr>
          <p:cNvPr id="21526" name="Rectangle 22"/>
          <p:cNvSpPr>
            <a:spLocks noChangeArrowheads="1"/>
          </p:cNvSpPr>
          <p:nvPr/>
        </p:nvSpPr>
        <p:spPr bwMode="auto">
          <a:xfrm>
            <a:off x="1568450" y="2728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21528" name="Rectangle 24"/>
          <p:cNvSpPr>
            <a:spLocks noChangeArrowheads="1"/>
          </p:cNvSpPr>
          <p:nvPr/>
        </p:nvSpPr>
        <p:spPr bwMode="auto">
          <a:xfrm>
            <a:off x="1568450" y="2728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pic>
        <p:nvPicPr>
          <p:cNvPr id="21519" name="Picture 15" descr="http://www.colorado.edu/physics/2000/images/spacer.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68450" y="277495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1530" name="Rectangle 26"/>
          <p:cNvSpPr>
            <a:spLocks noChangeArrowheads="1"/>
          </p:cNvSpPr>
          <p:nvPr/>
        </p:nvSpPr>
        <p:spPr bwMode="auto">
          <a:xfrm>
            <a:off x="1568450" y="2728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21532" name="Rectangle 28"/>
          <p:cNvSpPr>
            <a:spLocks noChangeArrowheads="1"/>
          </p:cNvSpPr>
          <p:nvPr/>
        </p:nvSpPr>
        <p:spPr bwMode="auto">
          <a:xfrm>
            <a:off x="1524000" y="266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42016" name="Oval 1056"/>
          <p:cNvSpPr>
            <a:spLocks noChangeArrowheads="1"/>
          </p:cNvSpPr>
          <p:nvPr/>
        </p:nvSpPr>
        <p:spPr bwMode="auto">
          <a:xfrm>
            <a:off x="2209800" y="4648200"/>
            <a:ext cx="609600" cy="6096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17" name="Oval 1057"/>
          <p:cNvSpPr>
            <a:spLocks noChangeArrowheads="1"/>
          </p:cNvSpPr>
          <p:nvPr/>
        </p:nvSpPr>
        <p:spPr bwMode="auto">
          <a:xfrm>
            <a:off x="2667000" y="38100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18" name="Oval 1058"/>
          <p:cNvSpPr>
            <a:spLocks noChangeArrowheads="1"/>
          </p:cNvSpPr>
          <p:nvPr/>
        </p:nvSpPr>
        <p:spPr bwMode="auto">
          <a:xfrm>
            <a:off x="1371600" y="3886200"/>
            <a:ext cx="2209800" cy="22098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9" name="Oval 1059"/>
          <p:cNvSpPr>
            <a:spLocks noChangeArrowheads="1"/>
          </p:cNvSpPr>
          <p:nvPr/>
        </p:nvSpPr>
        <p:spPr bwMode="auto">
          <a:xfrm>
            <a:off x="4572000" y="4648200"/>
            <a:ext cx="609600" cy="6096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20" name="Oval 1060"/>
          <p:cNvSpPr>
            <a:spLocks noChangeArrowheads="1"/>
          </p:cNvSpPr>
          <p:nvPr/>
        </p:nvSpPr>
        <p:spPr bwMode="auto">
          <a:xfrm>
            <a:off x="4495800" y="59436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22" name="Oval 1062"/>
          <p:cNvSpPr>
            <a:spLocks noChangeArrowheads="1"/>
          </p:cNvSpPr>
          <p:nvPr/>
        </p:nvSpPr>
        <p:spPr bwMode="auto">
          <a:xfrm>
            <a:off x="7162800" y="4724400"/>
            <a:ext cx="609600" cy="6096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23" name="Oval 1063"/>
          <p:cNvSpPr>
            <a:spLocks noChangeArrowheads="1"/>
          </p:cNvSpPr>
          <p:nvPr/>
        </p:nvSpPr>
        <p:spPr bwMode="auto">
          <a:xfrm>
            <a:off x="8458200" y="44958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25" name="Oval 1065"/>
          <p:cNvSpPr>
            <a:spLocks noChangeArrowheads="1"/>
          </p:cNvSpPr>
          <p:nvPr/>
        </p:nvSpPr>
        <p:spPr bwMode="auto">
          <a:xfrm>
            <a:off x="3886200" y="3886200"/>
            <a:ext cx="2209800" cy="22098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6" name="Oval 1066"/>
          <p:cNvSpPr>
            <a:spLocks noChangeArrowheads="1"/>
          </p:cNvSpPr>
          <p:nvPr/>
        </p:nvSpPr>
        <p:spPr bwMode="auto">
          <a:xfrm>
            <a:off x="6400800" y="3810000"/>
            <a:ext cx="2209800" cy="22098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30" name="Text Box 1070"/>
          <p:cNvSpPr txBox="1">
            <a:spLocks noChangeArrowheads="1"/>
          </p:cNvSpPr>
          <p:nvPr/>
        </p:nvSpPr>
        <p:spPr bwMode="auto">
          <a:xfrm>
            <a:off x="1447800" y="6096000"/>
            <a:ext cx="2071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latin typeface="Comic Sans MS" panose="030F0702030302020204" pitchFamily="66" charset="0"/>
              </a:rPr>
              <a:t>Hydrogen (Protium)</a:t>
            </a:r>
          </a:p>
        </p:txBody>
      </p:sp>
      <p:sp>
        <p:nvSpPr>
          <p:cNvPr id="42031" name="Text Box 1071"/>
          <p:cNvSpPr txBox="1">
            <a:spLocks noChangeArrowheads="1"/>
          </p:cNvSpPr>
          <p:nvPr/>
        </p:nvSpPr>
        <p:spPr bwMode="auto">
          <a:xfrm>
            <a:off x="3810000" y="6096000"/>
            <a:ext cx="2338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latin typeface="Comic Sans MS" panose="030F0702030302020204" pitchFamily="66" charset="0"/>
              </a:rPr>
              <a:t>Hydrogen (Deuterium)</a:t>
            </a:r>
          </a:p>
        </p:txBody>
      </p:sp>
      <p:sp>
        <p:nvSpPr>
          <p:cNvPr id="42032" name="Text Box 1072"/>
          <p:cNvSpPr txBox="1">
            <a:spLocks noChangeArrowheads="1"/>
          </p:cNvSpPr>
          <p:nvPr/>
        </p:nvSpPr>
        <p:spPr bwMode="auto">
          <a:xfrm>
            <a:off x="6477000" y="6096000"/>
            <a:ext cx="2055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latin typeface="Comic Sans MS" panose="030F0702030302020204" pitchFamily="66" charset="0"/>
              </a:rPr>
              <a:t>Hydrogen (Tritium)</a:t>
            </a:r>
          </a:p>
        </p:txBody>
      </p:sp>
      <p:sp>
        <p:nvSpPr>
          <p:cNvPr id="42033" name="Text Box 1073"/>
          <p:cNvSpPr txBox="1">
            <a:spLocks noChangeArrowheads="1"/>
          </p:cNvSpPr>
          <p:nvPr/>
        </p:nvSpPr>
        <p:spPr bwMode="auto">
          <a:xfrm>
            <a:off x="3429000" y="2743200"/>
            <a:ext cx="4495800" cy="76835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a:latin typeface="Comic Sans MS" panose="030F0702030302020204" pitchFamily="66" charset="0"/>
              </a:rPr>
              <a:t>Notice that each of these atoms have one proton; therefore they are all types of hydrogen.  They just have a different mass number (# of neutrons).</a:t>
            </a:r>
          </a:p>
        </p:txBody>
      </p:sp>
    </p:spTree>
    <p:extLst>
      <p:ext uri="{BB962C8B-B14F-4D97-AF65-F5344CB8AC3E}">
        <p14:creationId xmlns:p14="http://schemas.microsoft.com/office/powerpoint/2010/main" val="1628854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repeatCount="indefinite" fill="hold" grpId="0" nodeType="afterEffect">
                                  <p:stCondLst>
                                    <p:cond delay="0"/>
                                  </p:stCondLst>
                                  <p:childTnLst>
                                    <p:animMotion origin="layout" path="M -0.03403 -0.00556 C 0.03246 -0.00556 0.0875 0.06604 0.0875 0.1557 C 0.0875 0.24375 0.03246 0.31696 -0.03403 0.31696 C -0.1007 0.31696 -0.15417 0.24375 -0.15417 0.1557 C -0.15417 0.06604 -0.1007 -0.00556 -0.03403 -0.00556 Z " pathEditMode="fixed" rAng="0" ptsTypes="fffff">
                                      <p:cBhvr>
                                        <p:cTn id="6" dur="90" fill="hold"/>
                                        <p:tgtEl>
                                          <p:spTgt spid="42017"/>
                                        </p:tgtEl>
                                        <p:attrNameLst>
                                          <p:attrName>ppt_x</p:attrName>
                                          <p:attrName>ppt_y</p:attrName>
                                        </p:attrNameLst>
                                      </p:cBhvr>
                                      <p:rCtr x="69" y="16126"/>
                                    </p:animMotion>
                                  </p:childTnLst>
                                </p:cTn>
                              </p:par>
                            </p:childTnLst>
                          </p:cTn>
                        </p:par>
                        <p:par>
                          <p:cTn id="7" fill="hold" nodeType="afterGroup">
                            <p:stCondLst>
                              <p:cond delay="90"/>
                            </p:stCondLst>
                            <p:childTnLst>
                              <p:par>
                                <p:cTn id="8" presetID="1" presetClass="path" presetSubtype="0" repeatCount="indefinite" fill="hold" grpId="0" nodeType="afterEffect">
                                  <p:stCondLst>
                                    <p:cond delay="0"/>
                                  </p:stCondLst>
                                  <p:childTnLst>
                                    <p:animMotion origin="layout" path="M 0.04097 -0.31696 C 0.10746 -0.31696 0.1625 -0.24536 0.1625 -0.1557 C 0.1625 -0.06765 0.10746 0.00556 0.04097 0.00556 C -0.0257 0.00556 -0.07917 -0.06765 -0.07917 -0.1557 C -0.07917 -0.24536 -0.0257 -0.31696 0.04097 -0.31696 Z " pathEditMode="fixed" rAng="0" ptsTypes="fffff">
                                      <p:cBhvr>
                                        <p:cTn id="9" dur="90" fill="hold"/>
                                        <p:tgtEl>
                                          <p:spTgt spid="42020"/>
                                        </p:tgtEl>
                                        <p:attrNameLst>
                                          <p:attrName>ppt_x</p:attrName>
                                          <p:attrName>ppt_y</p:attrName>
                                        </p:attrNameLst>
                                      </p:cBhvr>
                                      <p:rCtr x="69" y="16126"/>
                                    </p:animMotion>
                                  </p:childTnLst>
                                </p:cTn>
                              </p:par>
                            </p:childTnLst>
                          </p:cTn>
                        </p:par>
                        <p:par>
                          <p:cTn id="10" fill="hold" nodeType="afterGroup">
                            <p:stCondLst>
                              <p:cond delay="180"/>
                            </p:stCondLst>
                            <p:childTnLst>
                              <p:par>
                                <p:cTn id="11" presetID="1" presetClass="path" presetSubtype="0" repeatCount="indefinite" fill="hold" grpId="0" nodeType="afterEffect">
                                  <p:stCondLst>
                                    <p:cond delay="0"/>
                                  </p:stCondLst>
                                  <p:childTnLst>
                                    <p:animMotion origin="layout" path="M -0.11736 -0.11678 C -0.05087 -0.11678 0.00417 -0.04519 0.00417 0.04448 C 0.00417 0.13253 -0.05087 0.20574 -0.11736 0.20574 C -0.18403 0.20574 -0.2375 0.13253 -0.2375 0.04448 C -0.2375 -0.04519 -0.18403 -0.11678 -0.11736 -0.11678 Z " pathEditMode="fixed" rAng="0" ptsTypes="fffff">
                                      <p:cBhvr>
                                        <p:cTn id="12" dur="90" fill="hold"/>
                                        <p:tgtEl>
                                          <p:spTgt spid="42023"/>
                                        </p:tgtEl>
                                        <p:attrNameLst>
                                          <p:attrName>ppt_x</p:attrName>
                                          <p:attrName>ppt_y</p:attrName>
                                        </p:attrNameLst>
                                      </p:cBhvr>
                                      <p:rCtr x="69" y="16126"/>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1507">
                                            <p:txEl>
                                              <p:pRg st="0" end="0"/>
                                            </p:txEl>
                                          </p:spTgt>
                                        </p:tgtEl>
                                        <p:attrNameLst>
                                          <p:attrName>style.visibility</p:attrName>
                                        </p:attrNameLst>
                                      </p:cBhvr>
                                      <p:to>
                                        <p:strVal val="visible"/>
                                      </p:to>
                                    </p:set>
                                    <p:animEffect transition="in" filter="dissolve">
                                      <p:cBhvr>
                                        <p:cTn id="17" dur="500"/>
                                        <p:tgtEl>
                                          <p:spTgt spid="2150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1507">
                                            <p:txEl>
                                              <p:pRg st="1" end="1"/>
                                            </p:txEl>
                                          </p:spTgt>
                                        </p:tgtEl>
                                        <p:attrNameLst>
                                          <p:attrName>style.visibility</p:attrName>
                                        </p:attrNameLst>
                                      </p:cBhvr>
                                      <p:to>
                                        <p:strVal val="visible"/>
                                      </p:to>
                                    </p:set>
                                    <p:animEffect transition="in" filter="dissolve">
                                      <p:cBhvr>
                                        <p:cTn id="22" dur="500"/>
                                        <p:tgtEl>
                                          <p:spTgt spid="2150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030"/>
                                        </p:tgtEl>
                                        <p:attrNameLst>
                                          <p:attrName>style.visibility</p:attrName>
                                        </p:attrNameLst>
                                      </p:cBhvr>
                                      <p:to>
                                        <p:strVal val="visible"/>
                                      </p:to>
                                    </p:set>
                                    <p:animEffect transition="in" filter="dissolve">
                                      <p:cBhvr>
                                        <p:cTn id="27" dur="500"/>
                                        <p:tgtEl>
                                          <p:spTgt spid="420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2031"/>
                                        </p:tgtEl>
                                        <p:attrNameLst>
                                          <p:attrName>style.visibility</p:attrName>
                                        </p:attrNameLst>
                                      </p:cBhvr>
                                      <p:to>
                                        <p:strVal val="visible"/>
                                      </p:to>
                                    </p:set>
                                    <p:animEffect transition="in" filter="dissolve">
                                      <p:cBhvr>
                                        <p:cTn id="32" dur="500"/>
                                        <p:tgtEl>
                                          <p:spTgt spid="420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2032"/>
                                        </p:tgtEl>
                                        <p:attrNameLst>
                                          <p:attrName>style.visibility</p:attrName>
                                        </p:attrNameLst>
                                      </p:cBhvr>
                                      <p:to>
                                        <p:strVal val="visible"/>
                                      </p:to>
                                    </p:set>
                                    <p:animEffect transition="in" filter="dissolve">
                                      <p:cBhvr>
                                        <p:cTn id="37" dur="500"/>
                                        <p:tgtEl>
                                          <p:spTgt spid="420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2033"/>
                                        </p:tgtEl>
                                        <p:attrNameLst>
                                          <p:attrName>style.visibility</p:attrName>
                                        </p:attrNameLst>
                                      </p:cBhvr>
                                      <p:to>
                                        <p:strVal val="visible"/>
                                      </p:to>
                                    </p:set>
                                    <p:animEffect transition="in" filter="box(in)">
                                      <p:cBhvr>
                                        <p:cTn id="42" dur="500"/>
                                        <p:tgtEl>
                                          <p:spTgt spid="42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7" grpId="0" animBg="1"/>
      <p:bldP spid="42020" grpId="0" animBg="1"/>
      <p:bldP spid="42023" grpId="0" animBg="1"/>
      <p:bldP spid="42030" grpId="0"/>
      <p:bldP spid="42031" grpId="0"/>
      <p:bldP spid="42032" grpId="0"/>
      <p:bldP spid="4203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28" name="Oval 1068"/>
          <p:cNvSpPr>
            <a:spLocks noChangeArrowheads="1"/>
          </p:cNvSpPr>
          <p:nvPr/>
        </p:nvSpPr>
        <p:spPr bwMode="auto">
          <a:xfrm>
            <a:off x="7391400" y="4648200"/>
            <a:ext cx="609600" cy="6096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42029" name="Oval 1069"/>
          <p:cNvSpPr>
            <a:spLocks noChangeArrowheads="1"/>
          </p:cNvSpPr>
          <p:nvPr/>
        </p:nvSpPr>
        <p:spPr bwMode="auto">
          <a:xfrm>
            <a:off x="7162800" y="4495800"/>
            <a:ext cx="609600" cy="6096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42027" name="Oval 1067"/>
          <p:cNvSpPr>
            <a:spLocks noChangeArrowheads="1"/>
          </p:cNvSpPr>
          <p:nvPr/>
        </p:nvSpPr>
        <p:spPr bwMode="auto">
          <a:xfrm>
            <a:off x="4876800" y="4648200"/>
            <a:ext cx="609600" cy="6096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21506" name="Rectangle 2"/>
          <p:cNvSpPr>
            <a:spLocks noGrp="1" noChangeArrowheads="1"/>
          </p:cNvSpPr>
          <p:nvPr>
            <p:ph type="title"/>
          </p:nvPr>
        </p:nvSpPr>
        <p:spPr/>
        <p:txBody>
          <a:bodyPr/>
          <a:lstStyle/>
          <a:p>
            <a:r>
              <a:rPr lang="en-US" altLang="en-US">
                <a:latin typeface="Comic Sans MS" panose="030F0702030302020204" pitchFamily="66" charset="0"/>
              </a:rPr>
              <a:t>Isotopes</a:t>
            </a:r>
          </a:p>
        </p:txBody>
      </p:sp>
      <p:sp>
        <p:nvSpPr>
          <p:cNvPr id="21507" name="Rectangle 3"/>
          <p:cNvSpPr>
            <a:spLocks noGrp="1" noChangeArrowheads="1"/>
          </p:cNvSpPr>
          <p:nvPr>
            <p:ph type="body" idx="1"/>
          </p:nvPr>
        </p:nvSpPr>
        <p:spPr>
          <a:xfrm>
            <a:off x="1066800" y="1752600"/>
            <a:ext cx="7620000" cy="1905000"/>
          </a:xfrm>
        </p:spPr>
        <p:txBody>
          <a:bodyPr>
            <a:normAutofit/>
          </a:bodyPr>
          <a:lstStyle/>
          <a:p>
            <a:r>
              <a:rPr lang="en-US" altLang="en-US" sz="2400" dirty="0" err="1" smtClean="0">
                <a:latin typeface="Comic Sans MS" panose="030F0702030302020204" pitchFamily="66" charset="0"/>
              </a:rPr>
              <a:t>Protium</a:t>
            </a:r>
            <a:r>
              <a:rPr lang="en-US" altLang="en-US" sz="2400" dirty="0" smtClean="0">
                <a:latin typeface="Comic Sans MS" panose="030F0702030302020204" pitchFamily="66" charset="0"/>
              </a:rPr>
              <a:t> makes up 99.98% of hydrogen, deuterium .015% and tritium is the radioactive form of hydrogen</a:t>
            </a:r>
            <a:endParaRPr lang="en-US" altLang="en-US" sz="2400" dirty="0">
              <a:latin typeface="Comic Sans MS" panose="030F0702030302020204" pitchFamily="66" charset="0"/>
            </a:endParaRPr>
          </a:p>
          <a:p>
            <a:r>
              <a:rPr lang="en-US" altLang="en-US" sz="2400" dirty="0">
                <a:latin typeface="Comic Sans MS" panose="030F0702030302020204" pitchFamily="66" charset="0"/>
              </a:rPr>
              <a:t>Examples</a:t>
            </a:r>
          </a:p>
        </p:txBody>
      </p:sp>
      <p:sp>
        <p:nvSpPr>
          <p:cNvPr id="21524" name="Rectangle 20"/>
          <p:cNvSpPr>
            <a:spLocks noChangeArrowheads="1"/>
          </p:cNvSpPr>
          <p:nvPr/>
        </p:nvSpPr>
        <p:spPr bwMode="auto">
          <a:xfrm>
            <a:off x="1568450" y="2728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pic>
        <p:nvPicPr>
          <p:cNvPr id="21521" name="Picture 17" descr="http://www.colorado.edu/physics/2000/images/spacer.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68450" y="2774950"/>
            <a:ext cx="476250" cy="476250"/>
          </a:xfrm>
          <a:prstGeom prst="rect">
            <a:avLst/>
          </a:prstGeom>
          <a:noFill/>
          <a:extLst>
            <a:ext uri="{909E8E84-426E-40DD-AFC4-6F175D3DCCD1}">
              <a14:hiddenFill xmlns:a14="http://schemas.microsoft.com/office/drawing/2010/main">
                <a:solidFill>
                  <a:srgbClr val="FFFFFF"/>
                </a:solidFill>
              </a14:hiddenFill>
            </a:ext>
          </a:extLst>
        </p:spPr>
      </p:pic>
      <p:sp>
        <p:nvSpPr>
          <p:cNvPr id="21526" name="Rectangle 22"/>
          <p:cNvSpPr>
            <a:spLocks noChangeArrowheads="1"/>
          </p:cNvSpPr>
          <p:nvPr/>
        </p:nvSpPr>
        <p:spPr bwMode="auto">
          <a:xfrm>
            <a:off x="1568450" y="2728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21528" name="Rectangle 24"/>
          <p:cNvSpPr>
            <a:spLocks noChangeArrowheads="1"/>
          </p:cNvSpPr>
          <p:nvPr/>
        </p:nvSpPr>
        <p:spPr bwMode="auto">
          <a:xfrm>
            <a:off x="1568450" y="2728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pic>
        <p:nvPicPr>
          <p:cNvPr id="21519" name="Picture 15" descr="http://www.colorado.edu/physics/2000/images/spacer.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68450" y="277495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1530" name="Rectangle 26"/>
          <p:cNvSpPr>
            <a:spLocks noChangeArrowheads="1"/>
          </p:cNvSpPr>
          <p:nvPr/>
        </p:nvSpPr>
        <p:spPr bwMode="auto">
          <a:xfrm>
            <a:off x="1568450" y="2728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21532" name="Rectangle 28"/>
          <p:cNvSpPr>
            <a:spLocks noChangeArrowheads="1"/>
          </p:cNvSpPr>
          <p:nvPr/>
        </p:nvSpPr>
        <p:spPr bwMode="auto">
          <a:xfrm>
            <a:off x="1524000" y="266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42016" name="Oval 1056"/>
          <p:cNvSpPr>
            <a:spLocks noChangeArrowheads="1"/>
          </p:cNvSpPr>
          <p:nvPr/>
        </p:nvSpPr>
        <p:spPr bwMode="auto">
          <a:xfrm>
            <a:off x="2209800" y="4648200"/>
            <a:ext cx="609600" cy="6096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17" name="Oval 1057"/>
          <p:cNvSpPr>
            <a:spLocks noChangeArrowheads="1"/>
          </p:cNvSpPr>
          <p:nvPr/>
        </p:nvSpPr>
        <p:spPr bwMode="auto">
          <a:xfrm>
            <a:off x="2667000" y="38100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18" name="Oval 1058"/>
          <p:cNvSpPr>
            <a:spLocks noChangeArrowheads="1"/>
          </p:cNvSpPr>
          <p:nvPr/>
        </p:nvSpPr>
        <p:spPr bwMode="auto">
          <a:xfrm>
            <a:off x="1371600" y="3886200"/>
            <a:ext cx="2209800" cy="22098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9" name="Oval 1059"/>
          <p:cNvSpPr>
            <a:spLocks noChangeArrowheads="1"/>
          </p:cNvSpPr>
          <p:nvPr/>
        </p:nvSpPr>
        <p:spPr bwMode="auto">
          <a:xfrm>
            <a:off x="4572000" y="4648200"/>
            <a:ext cx="609600" cy="6096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20" name="Oval 1060"/>
          <p:cNvSpPr>
            <a:spLocks noChangeArrowheads="1"/>
          </p:cNvSpPr>
          <p:nvPr/>
        </p:nvSpPr>
        <p:spPr bwMode="auto">
          <a:xfrm>
            <a:off x="4495800" y="59436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22" name="Oval 1062"/>
          <p:cNvSpPr>
            <a:spLocks noChangeArrowheads="1"/>
          </p:cNvSpPr>
          <p:nvPr/>
        </p:nvSpPr>
        <p:spPr bwMode="auto">
          <a:xfrm>
            <a:off x="7162800" y="4724400"/>
            <a:ext cx="609600" cy="6096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23" name="Oval 1063"/>
          <p:cNvSpPr>
            <a:spLocks noChangeArrowheads="1"/>
          </p:cNvSpPr>
          <p:nvPr/>
        </p:nvSpPr>
        <p:spPr bwMode="auto">
          <a:xfrm>
            <a:off x="8458200" y="44958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42025" name="Oval 1065"/>
          <p:cNvSpPr>
            <a:spLocks noChangeArrowheads="1"/>
          </p:cNvSpPr>
          <p:nvPr/>
        </p:nvSpPr>
        <p:spPr bwMode="auto">
          <a:xfrm>
            <a:off x="3886200" y="3886200"/>
            <a:ext cx="2209800" cy="22098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6" name="Oval 1066"/>
          <p:cNvSpPr>
            <a:spLocks noChangeArrowheads="1"/>
          </p:cNvSpPr>
          <p:nvPr/>
        </p:nvSpPr>
        <p:spPr bwMode="auto">
          <a:xfrm>
            <a:off x="6400800" y="3810000"/>
            <a:ext cx="2209800" cy="22098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30" name="Text Box 1070"/>
          <p:cNvSpPr txBox="1">
            <a:spLocks noChangeArrowheads="1"/>
          </p:cNvSpPr>
          <p:nvPr/>
        </p:nvSpPr>
        <p:spPr bwMode="auto">
          <a:xfrm>
            <a:off x="1447800" y="6096000"/>
            <a:ext cx="2071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latin typeface="Comic Sans MS" panose="030F0702030302020204" pitchFamily="66" charset="0"/>
              </a:rPr>
              <a:t>Hydrogen (Protium)</a:t>
            </a:r>
          </a:p>
        </p:txBody>
      </p:sp>
      <p:sp>
        <p:nvSpPr>
          <p:cNvPr id="42031" name="Text Box 1071"/>
          <p:cNvSpPr txBox="1">
            <a:spLocks noChangeArrowheads="1"/>
          </p:cNvSpPr>
          <p:nvPr/>
        </p:nvSpPr>
        <p:spPr bwMode="auto">
          <a:xfrm>
            <a:off x="3810000" y="6096000"/>
            <a:ext cx="2338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latin typeface="Comic Sans MS" panose="030F0702030302020204" pitchFamily="66" charset="0"/>
              </a:rPr>
              <a:t>Hydrogen (Deuterium)</a:t>
            </a:r>
          </a:p>
        </p:txBody>
      </p:sp>
      <p:sp>
        <p:nvSpPr>
          <p:cNvPr id="42032" name="Text Box 1072"/>
          <p:cNvSpPr txBox="1">
            <a:spLocks noChangeArrowheads="1"/>
          </p:cNvSpPr>
          <p:nvPr/>
        </p:nvSpPr>
        <p:spPr bwMode="auto">
          <a:xfrm>
            <a:off x="6477000" y="6096000"/>
            <a:ext cx="2055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latin typeface="Comic Sans MS" panose="030F0702030302020204" pitchFamily="66" charset="0"/>
              </a:rPr>
              <a:t>Hydrogen (Tritium)</a:t>
            </a:r>
          </a:p>
        </p:txBody>
      </p:sp>
      <p:sp>
        <p:nvSpPr>
          <p:cNvPr id="42033" name="Text Box 1073"/>
          <p:cNvSpPr txBox="1">
            <a:spLocks noChangeArrowheads="1"/>
          </p:cNvSpPr>
          <p:nvPr/>
        </p:nvSpPr>
        <p:spPr bwMode="auto">
          <a:xfrm>
            <a:off x="3352800" y="2743200"/>
            <a:ext cx="4495800" cy="954107"/>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dirty="0">
                <a:latin typeface="Comic Sans MS" panose="030F0702030302020204" pitchFamily="66" charset="0"/>
              </a:rPr>
              <a:t>Notice that each of these atoms have one proton; therefore they are all types of hydrogen.  They just have a different mass number (# of </a:t>
            </a:r>
            <a:r>
              <a:rPr lang="en-US" altLang="en-US" sz="1400" dirty="0" smtClean="0">
                <a:latin typeface="Comic Sans MS" panose="030F0702030302020204" pitchFamily="66" charset="0"/>
              </a:rPr>
              <a:t>neutrons: </a:t>
            </a:r>
            <a:r>
              <a:rPr lang="en-US" altLang="en-US" sz="1400" dirty="0" err="1" smtClean="0">
                <a:latin typeface="Comic Sans MS" panose="030F0702030302020204" pitchFamily="66" charset="0"/>
              </a:rPr>
              <a:t>protium</a:t>
            </a:r>
            <a:r>
              <a:rPr lang="en-US" altLang="en-US" sz="1400" dirty="0" smtClean="0">
                <a:latin typeface="Comic Sans MS" panose="030F0702030302020204" pitchFamily="66" charset="0"/>
              </a:rPr>
              <a:t> 0, deuterium 1, tritium 2.)</a:t>
            </a:r>
            <a:endParaRPr lang="en-US" altLang="en-US" sz="1400" dirty="0">
              <a:latin typeface="Comic Sans MS" panose="030F0702030302020204" pitchFamily="66" charset="0"/>
            </a:endParaRPr>
          </a:p>
        </p:txBody>
      </p:sp>
    </p:spTree>
    <p:extLst>
      <p:ext uri="{BB962C8B-B14F-4D97-AF65-F5344CB8AC3E}">
        <p14:creationId xmlns:p14="http://schemas.microsoft.com/office/powerpoint/2010/main" val="486066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repeatCount="indefinite" fill="hold" grpId="0" nodeType="afterEffect">
                                  <p:stCondLst>
                                    <p:cond delay="0"/>
                                  </p:stCondLst>
                                  <p:childTnLst>
                                    <p:animMotion origin="layout" path="M -0.03403 -0.00556 C 0.03246 -0.00556 0.0875 0.06604 0.0875 0.1557 C 0.0875 0.24375 0.03246 0.31696 -0.03403 0.31696 C -0.1007 0.31696 -0.15417 0.24375 -0.15417 0.1557 C -0.15417 0.06604 -0.1007 -0.00556 -0.03403 -0.00556 Z " pathEditMode="fixed" rAng="0" ptsTypes="fffff">
                                      <p:cBhvr>
                                        <p:cTn id="6" dur="90" fill="hold"/>
                                        <p:tgtEl>
                                          <p:spTgt spid="42017"/>
                                        </p:tgtEl>
                                        <p:attrNameLst>
                                          <p:attrName>ppt_x</p:attrName>
                                          <p:attrName>ppt_y</p:attrName>
                                        </p:attrNameLst>
                                      </p:cBhvr>
                                      <p:rCtr x="69" y="16126"/>
                                    </p:animMotion>
                                  </p:childTnLst>
                                </p:cTn>
                              </p:par>
                            </p:childTnLst>
                          </p:cTn>
                        </p:par>
                        <p:par>
                          <p:cTn id="7" fill="hold" nodeType="afterGroup">
                            <p:stCondLst>
                              <p:cond delay="90"/>
                            </p:stCondLst>
                            <p:childTnLst>
                              <p:par>
                                <p:cTn id="8" presetID="1" presetClass="path" presetSubtype="0" repeatCount="indefinite" fill="hold" grpId="0" nodeType="afterEffect">
                                  <p:stCondLst>
                                    <p:cond delay="0"/>
                                  </p:stCondLst>
                                  <p:childTnLst>
                                    <p:animMotion origin="layout" path="M 0.04097 -0.31696 C 0.10746 -0.31696 0.1625 -0.24536 0.1625 -0.1557 C 0.1625 -0.06765 0.10746 0.00556 0.04097 0.00556 C -0.0257 0.00556 -0.07917 -0.06765 -0.07917 -0.1557 C -0.07917 -0.24536 -0.0257 -0.31696 0.04097 -0.31696 Z " pathEditMode="fixed" rAng="0" ptsTypes="fffff">
                                      <p:cBhvr>
                                        <p:cTn id="9" dur="90" fill="hold"/>
                                        <p:tgtEl>
                                          <p:spTgt spid="42020"/>
                                        </p:tgtEl>
                                        <p:attrNameLst>
                                          <p:attrName>ppt_x</p:attrName>
                                          <p:attrName>ppt_y</p:attrName>
                                        </p:attrNameLst>
                                      </p:cBhvr>
                                      <p:rCtr x="69" y="16126"/>
                                    </p:animMotion>
                                  </p:childTnLst>
                                </p:cTn>
                              </p:par>
                            </p:childTnLst>
                          </p:cTn>
                        </p:par>
                        <p:par>
                          <p:cTn id="10" fill="hold" nodeType="afterGroup">
                            <p:stCondLst>
                              <p:cond delay="180"/>
                            </p:stCondLst>
                            <p:childTnLst>
                              <p:par>
                                <p:cTn id="11" presetID="1" presetClass="path" presetSubtype="0" repeatCount="indefinite" fill="hold" grpId="0" nodeType="afterEffect">
                                  <p:stCondLst>
                                    <p:cond delay="0"/>
                                  </p:stCondLst>
                                  <p:childTnLst>
                                    <p:animMotion origin="layout" path="M -0.11736 -0.11678 C -0.05087 -0.11678 0.00417 -0.04519 0.00417 0.04448 C 0.00417 0.13253 -0.05087 0.20574 -0.11736 0.20574 C -0.18403 0.20574 -0.2375 0.13253 -0.2375 0.04448 C -0.2375 -0.04519 -0.18403 -0.11678 -0.11736 -0.11678 Z " pathEditMode="fixed" rAng="0" ptsTypes="fffff">
                                      <p:cBhvr>
                                        <p:cTn id="12" dur="90" fill="hold"/>
                                        <p:tgtEl>
                                          <p:spTgt spid="42023"/>
                                        </p:tgtEl>
                                        <p:attrNameLst>
                                          <p:attrName>ppt_x</p:attrName>
                                          <p:attrName>ppt_y</p:attrName>
                                        </p:attrNameLst>
                                      </p:cBhvr>
                                      <p:rCtr x="69" y="16126"/>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1507">
                                            <p:txEl>
                                              <p:pRg st="0" end="0"/>
                                            </p:txEl>
                                          </p:spTgt>
                                        </p:tgtEl>
                                        <p:attrNameLst>
                                          <p:attrName>style.visibility</p:attrName>
                                        </p:attrNameLst>
                                      </p:cBhvr>
                                      <p:to>
                                        <p:strVal val="visible"/>
                                      </p:to>
                                    </p:set>
                                    <p:animEffect transition="in" filter="dissolve">
                                      <p:cBhvr>
                                        <p:cTn id="17" dur="500"/>
                                        <p:tgtEl>
                                          <p:spTgt spid="2150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1507">
                                            <p:txEl>
                                              <p:pRg st="1" end="1"/>
                                            </p:txEl>
                                          </p:spTgt>
                                        </p:tgtEl>
                                        <p:attrNameLst>
                                          <p:attrName>style.visibility</p:attrName>
                                        </p:attrNameLst>
                                      </p:cBhvr>
                                      <p:to>
                                        <p:strVal val="visible"/>
                                      </p:to>
                                    </p:set>
                                    <p:animEffect transition="in" filter="dissolve">
                                      <p:cBhvr>
                                        <p:cTn id="22" dur="500"/>
                                        <p:tgtEl>
                                          <p:spTgt spid="2150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030"/>
                                        </p:tgtEl>
                                        <p:attrNameLst>
                                          <p:attrName>style.visibility</p:attrName>
                                        </p:attrNameLst>
                                      </p:cBhvr>
                                      <p:to>
                                        <p:strVal val="visible"/>
                                      </p:to>
                                    </p:set>
                                    <p:animEffect transition="in" filter="dissolve">
                                      <p:cBhvr>
                                        <p:cTn id="27" dur="500"/>
                                        <p:tgtEl>
                                          <p:spTgt spid="420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2031"/>
                                        </p:tgtEl>
                                        <p:attrNameLst>
                                          <p:attrName>style.visibility</p:attrName>
                                        </p:attrNameLst>
                                      </p:cBhvr>
                                      <p:to>
                                        <p:strVal val="visible"/>
                                      </p:to>
                                    </p:set>
                                    <p:animEffect transition="in" filter="dissolve">
                                      <p:cBhvr>
                                        <p:cTn id="32" dur="500"/>
                                        <p:tgtEl>
                                          <p:spTgt spid="420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2032"/>
                                        </p:tgtEl>
                                        <p:attrNameLst>
                                          <p:attrName>style.visibility</p:attrName>
                                        </p:attrNameLst>
                                      </p:cBhvr>
                                      <p:to>
                                        <p:strVal val="visible"/>
                                      </p:to>
                                    </p:set>
                                    <p:animEffect transition="in" filter="dissolve">
                                      <p:cBhvr>
                                        <p:cTn id="37" dur="500"/>
                                        <p:tgtEl>
                                          <p:spTgt spid="420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2033"/>
                                        </p:tgtEl>
                                        <p:attrNameLst>
                                          <p:attrName>style.visibility</p:attrName>
                                        </p:attrNameLst>
                                      </p:cBhvr>
                                      <p:to>
                                        <p:strVal val="visible"/>
                                      </p:to>
                                    </p:set>
                                    <p:animEffect transition="in" filter="box(in)">
                                      <p:cBhvr>
                                        <p:cTn id="42" dur="500"/>
                                        <p:tgtEl>
                                          <p:spTgt spid="42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7" grpId="0" animBg="1"/>
      <p:bldP spid="42020" grpId="0" animBg="1"/>
      <p:bldP spid="42023" grpId="0" animBg="1"/>
      <p:bldP spid="42030" grpId="0"/>
      <p:bldP spid="42031" grpId="0"/>
      <p:bldP spid="42032" grpId="0"/>
      <p:bldP spid="4203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smtClean="0"/>
              <a:t>2 methods of designating isotopes</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Clr>
                <a:schemeClr val="accent6">
                  <a:lumMod val="50000"/>
                </a:schemeClr>
              </a:buClr>
              <a:buFont typeface="+mj-lt"/>
              <a:buAutoNum type="arabicPeriod"/>
              <a:defRPr/>
            </a:pPr>
            <a:r>
              <a:rPr lang="en-US" dirty="0" smtClean="0">
                <a:solidFill>
                  <a:schemeClr val="accent6">
                    <a:lumMod val="75000"/>
                  </a:schemeClr>
                </a:solidFill>
              </a:rPr>
              <a:t>To determine the composition of an isotope ex uranium 235 , first look uranium up on the periodic table, the atomic number is 92 thus 92 protons.</a:t>
            </a:r>
          </a:p>
          <a:p>
            <a:pPr fontAlgn="auto">
              <a:spcAft>
                <a:spcPts val="0"/>
              </a:spcAft>
              <a:buClr>
                <a:schemeClr val="accent6">
                  <a:lumMod val="50000"/>
                </a:schemeClr>
              </a:buClr>
              <a:buFont typeface="Arial" pitchFamily="34" charset="0"/>
              <a:buChar char="•"/>
              <a:defRPr/>
            </a:pPr>
            <a:r>
              <a:rPr lang="en-US" dirty="0" smtClean="0">
                <a:solidFill>
                  <a:schemeClr val="accent6">
                    <a:lumMod val="75000"/>
                  </a:schemeClr>
                </a:solidFill>
              </a:rPr>
              <a:t>Next subtract 92 from the mass number to get the number of neutrons 235-92=143 neutrons </a:t>
            </a:r>
          </a:p>
          <a:p>
            <a:pPr fontAlgn="auto">
              <a:spcAft>
                <a:spcPts val="0"/>
              </a:spcAft>
              <a:buClr>
                <a:schemeClr val="accent6">
                  <a:lumMod val="50000"/>
                </a:schemeClr>
              </a:buClr>
              <a:buFont typeface="Arial" pitchFamily="34" charset="0"/>
              <a:buChar char="•"/>
              <a:defRPr/>
            </a:pPr>
            <a:r>
              <a:rPr lang="en-US" dirty="0" smtClean="0">
                <a:solidFill>
                  <a:schemeClr val="accent6">
                    <a:lumMod val="75000"/>
                  </a:schemeClr>
                </a:solidFill>
              </a:rPr>
              <a:t>If the atomic mass does not match the mass on the periodic table, it is an isotope </a:t>
            </a:r>
            <a:endParaRPr lang="en-US" dirty="0">
              <a:solidFill>
                <a:schemeClr val="accent6">
                  <a:lumMod val="75000"/>
                </a:schemeClr>
              </a:solidFill>
            </a:endParaRPr>
          </a:p>
        </p:txBody>
      </p:sp>
    </p:spTree>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endParaRPr lang="en-US" smtClean="0"/>
          </a:p>
        </p:txBody>
      </p:sp>
      <p:sp>
        <p:nvSpPr>
          <p:cNvPr id="106498" name="Content Placeholder 2"/>
          <p:cNvSpPr>
            <a:spLocks noGrp="1"/>
          </p:cNvSpPr>
          <p:nvPr>
            <p:ph idx="1"/>
          </p:nvPr>
        </p:nvSpPr>
        <p:spPr/>
        <p:txBody>
          <a:bodyPr/>
          <a:lstStyle/>
          <a:p>
            <a:r>
              <a:rPr lang="en-US" b="1" smtClean="0"/>
              <a:t>Nuclide</a:t>
            </a:r>
            <a:r>
              <a:rPr lang="en-US" smtClean="0"/>
              <a:t>: general term for any isotope of all elements</a:t>
            </a:r>
          </a:p>
          <a:p>
            <a:endParaRPr lang="en-US" smtClean="0"/>
          </a:p>
          <a:p>
            <a:r>
              <a:rPr lang="en-US" smtClean="0"/>
              <a:t>The atomic number is added as a subscript and the mass number is a superscript</a:t>
            </a:r>
          </a:p>
          <a:p>
            <a:r>
              <a:rPr lang="en-US" smtClean="0"/>
              <a:t>Example:     </a:t>
            </a:r>
            <a:r>
              <a:rPr lang="en-US" baseline="30000" smtClean="0"/>
              <a:t>3</a:t>
            </a:r>
            <a:r>
              <a:rPr lang="en-US" baseline="-25000" smtClean="0"/>
              <a:t>1</a:t>
            </a:r>
            <a:r>
              <a:rPr lang="en-US" smtClean="0"/>
              <a:t>H </a:t>
            </a:r>
            <a:r>
              <a:rPr lang="en-US" sz="1600" b="1" smtClean="0"/>
              <a:t>mass number             </a:t>
            </a:r>
            <a:r>
              <a:rPr lang="en-US" baseline="30000" smtClean="0"/>
              <a:t>235</a:t>
            </a:r>
            <a:r>
              <a:rPr lang="en-US" baseline="-25000" smtClean="0"/>
              <a:t>92</a:t>
            </a:r>
            <a:r>
              <a:rPr lang="en-US" smtClean="0"/>
              <a:t>U</a:t>
            </a:r>
          </a:p>
          <a:p>
            <a:r>
              <a:rPr lang="en-US" smtClean="0"/>
              <a:t>                           </a:t>
            </a:r>
            <a:r>
              <a:rPr lang="en-US" sz="1600" b="1" smtClean="0"/>
              <a:t>atomic number</a:t>
            </a:r>
          </a:p>
        </p:txBody>
      </p:sp>
    </p:spTree>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smtClean="0"/>
              <a:t>How to Find the atomic mass of a compound</a:t>
            </a:r>
            <a:br>
              <a:rPr lang="en-US" smtClean="0"/>
            </a:br>
            <a:r>
              <a:rPr lang="en-US" smtClean="0"/>
              <a:t>  </a:t>
            </a:r>
          </a:p>
        </p:txBody>
      </p:sp>
      <p:sp>
        <p:nvSpPr>
          <p:cNvPr id="3" name="Content Placeholder 2"/>
          <p:cNvSpPr>
            <a:spLocks noGrp="1"/>
          </p:cNvSpPr>
          <p:nvPr>
            <p:ph idx="1"/>
          </p:nvPr>
        </p:nvSpPr>
        <p:spPr/>
        <p:txBody>
          <a:bodyPr rtlCol="0">
            <a:normAutofit/>
          </a:bodyPr>
          <a:lstStyle/>
          <a:p>
            <a:pPr fontAlgn="auto">
              <a:spcAft>
                <a:spcPts val="0"/>
              </a:spcAft>
              <a:buClr>
                <a:schemeClr val="accent6">
                  <a:lumMod val="50000"/>
                </a:schemeClr>
              </a:buClr>
              <a:buFont typeface="Arial" pitchFamily="34" charset="0"/>
              <a:buChar char="•"/>
              <a:defRPr/>
            </a:pPr>
            <a:endParaRPr lang="en-US" dirty="0" smtClean="0">
              <a:solidFill>
                <a:schemeClr val="accent6">
                  <a:lumMod val="75000"/>
                </a:schemeClr>
              </a:solidFill>
            </a:endParaRPr>
          </a:p>
          <a:p>
            <a:pPr marL="514350" indent="-514350" fontAlgn="auto">
              <a:spcAft>
                <a:spcPts val="0"/>
              </a:spcAft>
              <a:buClr>
                <a:schemeClr val="accent6">
                  <a:lumMod val="50000"/>
                </a:schemeClr>
              </a:buClr>
              <a:buFont typeface="+mj-lt"/>
              <a:buAutoNum type="arabicPeriod"/>
              <a:defRPr/>
            </a:pPr>
            <a:r>
              <a:rPr lang="en-US" dirty="0">
                <a:solidFill>
                  <a:schemeClr val="accent6">
                    <a:lumMod val="75000"/>
                  </a:schemeClr>
                </a:solidFill>
              </a:rPr>
              <a:t> </a:t>
            </a:r>
            <a:r>
              <a:rPr lang="en-US" dirty="0" smtClean="0">
                <a:solidFill>
                  <a:schemeClr val="accent6">
                    <a:lumMod val="75000"/>
                  </a:schemeClr>
                </a:solidFill>
              </a:rPr>
              <a:t>CaCO</a:t>
            </a:r>
            <a:r>
              <a:rPr lang="en-US" baseline="-25000" dirty="0" smtClean="0">
                <a:solidFill>
                  <a:schemeClr val="accent6">
                    <a:lumMod val="75000"/>
                  </a:schemeClr>
                </a:solidFill>
              </a:rPr>
              <a:t>3</a:t>
            </a:r>
          </a:p>
          <a:p>
            <a:pPr marL="514350" indent="-514350" fontAlgn="auto">
              <a:spcAft>
                <a:spcPts val="0"/>
              </a:spcAft>
              <a:buClr>
                <a:schemeClr val="accent6">
                  <a:lumMod val="50000"/>
                </a:schemeClr>
              </a:buClr>
              <a:buFont typeface="+mj-lt"/>
              <a:buAutoNum type="arabicPeriod"/>
              <a:defRPr/>
            </a:pPr>
            <a:r>
              <a:rPr lang="en-US" dirty="0" smtClean="0">
                <a:solidFill>
                  <a:schemeClr val="accent6">
                    <a:lumMod val="75000"/>
                  </a:schemeClr>
                </a:solidFill>
              </a:rPr>
              <a:t>C</a:t>
            </a:r>
            <a:r>
              <a:rPr lang="en-US" baseline="-25000" dirty="0" smtClean="0">
                <a:solidFill>
                  <a:schemeClr val="accent6">
                    <a:lumMod val="75000"/>
                  </a:schemeClr>
                </a:solidFill>
              </a:rPr>
              <a:t>9</a:t>
            </a:r>
            <a:r>
              <a:rPr lang="en-US" dirty="0" smtClean="0">
                <a:solidFill>
                  <a:schemeClr val="accent6">
                    <a:lumMod val="75000"/>
                  </a:schemeClr>
                </a:solidFill>
              </a:rPr>
              <a:t>H</a:t>
            </a:r>
            <a:r>
              <a:rPr lang="en-US" baseline="-25000" dirty="0" smtClean="0">
                <a:solidFill>
                  <a:schemeClr val="accent6">
                    <a:lumMod val="75000"/>
                  </a:schemeClr>
                </a:solidFill>
              </a:rPr>
              <a:t>8</a:t>
            </a:r>
            <a:r>
              <a:rPr lang="en-US" dirty="0" smtClean="0">
                <a:solidFill>
                  <a:schemeClr val="accent6">
                    <a:lumMod val="75000"/>
                  </a:schemeClr>
                </a:solidFill>
              </a:rPr>
              <a:t>O</a:t>
            </a:r>
            <a:r>
              <a:rPr lang="en-US" baseline="-25000" dirty="0" smtClean="0">
                <a:solidFill>
                  <a:schemeClr val="accent6">
                    <a:lumMod val="75000"/>
                  </a:schemeClr>
                </a:solidFill>
              </a:rPr>
              <a:t>4</a:t>
            </a:r>
            <a:endParaRPr lang="en-US" baseline="-25000" dirty="0">
              <a:solidFill>
                <a:schemeClr val="accent6">
                  <a:lumMod val="75000"/>
                </a:schemeClr>
              </a:solidFill>
            </a:endParaRPr>
          </a:p>
          <a:p>
            <a:pPr marL="514350" indent="-514350" fontAlgn="auto">
              <a:spcAft>
                <a:spcPts val="0"/>
              </a:spcAft>
              <a:buClr>
                <a:schemeClr val="accent6">
                  <a:lumMod val="50000"/>
                </a:schemeClr>
              </a:buClr>
              <a:buFont typeface="+mj-lt"/>
              <a:buAutoNum type="arabicPeriod"/>
              <a:defRPr/>
            </a:pPr>
            <a:r>
              <a:rPr lang="en-US" dirty="0" smtClean="0">
                <a:solidFill>
                  <a:schemeClr val="accent6">
                    <a:lumMod val="75000"/>
                  </a:schemeClr>
                </a:solidFill>
              </a:rPr>
              <a:t>Mg(OH)</a:t>
            </a:r>
            <a:r>
              <a:rPr lang="en-US" baseline="-25000" dirty="0" smtClean="0">
                <a:solidFill>
                  <a:schemeClr val="accent6">
                    <a:lumMod val="75000"/>
                  </a:schemeClr>
                </a:solidFill>
              </a:rPr>
              <a:t>2</a:t>
            </a:r>
          </a:p>
          <a:p>
            <a:pPr marL="514350" indent="-514350" fontAlgn="auto">
              <a:spcAft>
                <a:spcPts val="0"/>
              </a:spcAft>
              <a:buClr>
                <a:schemeClr val="accent6">
                  <a:lumMod val="50000"/>
                </a:schemeClr>
              </a:buClr>
              <a:buFont typeface="+mj-lt"/>
              <a:buAutoNum type="arabicPeriod"/>
              <a:defRPr/>
            </a:pPr>
            <a:r>
              <a:rPr lang="en-US" dirty="0" smtClean="0">
                <a:solidFill>
                  <a:schemeClr val="accent6">
                    <a:lumMod val="75000"/>
                  </a:schemeClr>
                </a:solidFill>
              </a:rPr>
              <a:t>C</a:t>
            </a:r>
            <a:r>
              <a:rPr lang="en-US" baseline="-25000" dirty="0" smtClean="0">
                <a:solidFill>
                  <a:schemeClr val="accent6">
                    <a:lumMod val="75000"/>
                  </a:schemeClr>
                </a:solidFill>
              </a:rPr>
              <a:t>7</a:t>
            </a:r>
            <a:r>
              <a:rPr lang="en-US" dirty="0" smtClean="0">
                <a:solidFill>
                  <a:schemeClr val="accent6">
                    <a:lumMod val="75000"/>
                  </a:schemeClr>
                </a:solidFill>
              </a:rPr>
              <a:t>H</a:t>
            </a:r>
            <a:r>
              <a:rPr lang="en-US" baseline="-25000" dirty="0" smtClean="0">
                <a:solidFill>
                  <a:schemeClr val="accent6">
                    <a:lumMod val="75000"/>
                  </a:schemeClr>
                </a:solidFill>
              </a:rPr>
              <a:t>5</a:t>
            </a:r>
            <a:r>
              <a:rPr lang="en-US" dirty="0" smtClean="0">
                <a:solidFill>
                  <a:schemeClr val="accent6">
                    <a:lumMod val="75000"/>
                  </a:schemeClr>
                </a:solidFill>
              </a:rPr>
              <a:t>(NO</a:t>
            </a:r>
            <a:r>
              <a:rPr lang="en-US" baseline="-25000" dirty="0" smtClean="0">
                <a:solidFill>
                  <a:schemeClr val="accent6">
                    <a:lumMod val="75000"/>
                  </a:schemeClr>
                </a:solidFill>
              </a:rPr>
              <a:t>3</a:t>
            </a:r>
            <a:r>
              <a:rPr lang="en-US" dirty="0" smtClean="0">
                <a:solidFill>
                  <a:schemeClr val="accent6">
                    <a:lumMod val="75000"/>
                  </a:schemeClr>
                </a:solidFill>
              </a:rPr>
              <a:t>)</a:t>
            </a:r>
            <a:r>
              <a:rPr lang="en-US" baseline="-25000" dirty="0" smtClean="0">
                <a:solidFill>
                  <a:schemeClr val="accent6">
                    <a:lumMod val="75000"/>
                  </a:schemeClr>
                </a:solidFill>
              </a:rPr>
              <a:t>3</a:t>
            </a:r>
          </a:p>
          <a:p>
            <a:pPr marL="514350" indent="-514350" fontAlgn="auto">
              <a:spcAft>
                <a:spcPts val="0"/>
              </a:spcAft>
              <a:buClr>
                <a:schemeClr val="accent6">
                  <a:lumMod val="50000"/>
                </a:schemeClr>
              </a:buClr>
              <a:buFont typeface="+mj-lt"/>
              <a:buAutoNum type="arabicPeriod"/>
              <a:defRPr/>
            </a:pPr>
            <a:r>
              <a:rPr lang="en-US" dirty="0" smtClean="0">
                <a:solidFill>
                  <a:schemeClr val="accent6">
                    <a:lumMod val="75000"/>
                  </a:schemeClr>
                </a:solidFill>
              </a:rPr>
              <a:t>C</a:t>
            </a:r>
            <a:r>
              <a:rPr lang="en-US" baseline="-25000" dirty="0" smtClean="0">
                <a:solidFill>
                  <a:schemeClr val="accent6">
                    <a:lumMod val="75000"/>
                  </a:schemeClr>
                </a:solidFill>
              </a:rPr>
              <a:t>6</a:t>
            </a:r>
            <a:r>
              <a:rPr lang="en-US" dirty="0" smtClean="0">
                <a:solidFill>
                  <a:schemeClr val="accent6">
                    <a:lumMod val="75000"/>
                  </a:schemeClr>
                </a:solidFill>
              </a:rPr>
              <a:t>H</a:t>
            </a:r>
            <a:r>
              <a:rPr lang="en-US" baseline="-25000" dirty="0" smtClean="0">
                <a:solidFill>
                  <a:schemeClr val="accent6">
                    <a:lumMod val="75000"/>
                  </a:schemeClr>
                </a:solidFill>
              </a:rPr>
              <a:t>7</a:t>
            </a:r>
            <a:r>
              <a:rPr lang="en-US" dirty="0" smtClean="0">
                <a:solidFill>
                  <a:schemeClr val="accent6">
                    <a:lumMod val="75000"/>
                  </a:schemeClr>
                </a:solidFill>
              </a:rPr>
              <a:t>O</a:t>
            </a:r>
            <a:r>
              <a:rPr lang="en-US" baseline="-25000" dirty="0" smtClean="0">
                <a:solidFill>
                  <a:schemeClr val="accent6">
                    <a:lumMod val="75000"/>
                  </a:schemeClr>
                </a:solidFill>
              </a:rPr>
              <a:t>2</a:t>
            </a:r>
            <a:r>
              <a:rPr lang="en-US" dirty="0" smtClean="0">
                <a:solidFill>
                  <a:schemeClr val="accent6">
                    <a:lumMod val="75000"/>
                  </a:schemeClr>
                </a:solidFill>
              </a:rPr>
              <a:t>(OH)</a:t>
            </a:r>
            <a:r>
              <a:rPr lang="en-US" baseline="-25000" dirty="0" smtClean="0">
                <a:solidFill>
                  <a:schemeClr val="accent6">
                    <a:lumMod val="75000"/>
                  </a:schemeClr>
                </a:solidFill>
              </a:rPr>
              <a:t>3</a:t>
            </a:r>
          </a:p>
          <a:p>
            <a:pPr marL="514350" indent="-514350" fontAlgn="auto">
              <a:spcAft>
                <a:spcPts val="0"/>
              </a:spcAft>
              <a:buClr>
                <a:schemeClr val="accent6">
                  <a:lumMod val="50000"/>
                </a:schemeClr>
              </a:buClr>
              <a:buFont typeface="+mj-lt"/>
              <a:buAutoNum type="arabicPeriod"/>
              <a:defRPr/>
            </a:pPr>
            <a:r>
              <a:rPr lang="en-US" dirty="0" smtClean="0">
                <a:solidFill>
                  <a:schemeClr val="accent6">
                    <a:lumMod val="75000"/>
                  </a:schemeClr>
                </a:solidFill>
              </a:rPr>
              <a:t>Ca(H</a:t>
            </a:r>
            <a:r>
              <a:rPr lang="en-US" baseline="-25000" dirty="0" smtClean="0">
                <a:solidFill>
                  <a:schemeClr val="accent6">
                    <a:lumMod val="75000"/>
                  </a:schemeClr>
                </a:solidFill>
              </a:rPr>
              <a:t>2</a:t>
            </a:r>
            <a:r>
              <a:rPr lang="en-US" dirty="0" smtClean="0">
                <a:solidFill>
                  <a:schemeClr val="accent6">
                    <a:lumMod val="75000"/>
                  </a:schemeClr>
                </a:solidFill>
              </a:rPr>
              <a:t>PO</a:t>
            </a:r>
            <a:r>
              <a:rPr lang="en-US" baseline="-25000" dirty="0" smtClean="0">
                <a:solidFill>
                  <a:schemeClr val="accent6">
                    <a:lumMod val="75000"/>
                  </a:schemeClr>
                </a:solidFill>
              </a:rPr>
              <a:t>4</a:t>
            </a:r>
            <a:r>
              <a:rPr lang="en-US" dirty="0" smtClean="0">
                <a:solidFill>
                  <a:schemeClr val="accent6">
                    <a:lumMod val="75000"/>
                  </a:schemeClr>
                </a:solidFill>
              </a:rPr>
              <a:t>)</a:t>
            </a:r>
            <a:r>
              <a:rPr lang="en-US" baseline="-25000" dirty="0" smtClean="0">
                <a:solidFill>
                  <a:schemeClr val="accent6">
                    <a:lumMod val="75000"/>
                  </a:schemeClr>
                </a:solidFill>
              </a:rPr>
              <a:t>2</a:t>
            </a:r>
            <a:endParaRPr lang="en-US" baseline="-25000" dirty="0">
              <a:solidFill>
                <a:schemeClr val="accent6">
                  <a:lumMod val="75000"/>
                </a:schemeClr>
              </a:solidFill>
            </a:endParaRPr>
          </a:p>
        </p:txBody>
      </p:sp>
    </p:spTree>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r>
              <a:rPr lang="en-US" smtClean="0"/>
              <a:t>Atomic Calculation</a:t>
            </a:r>
          </a:p>
        </p:txBody>
      </p:sp>
      <p:sp>
        <p:nvSpPr>
          <p:cNvPr id="108546" name="Content Placeholder 2"/>
          <p:cNvSpPr>
            <a:spLocks noGrp="1"/>
          </p:cNvSpPr>
          <p:nvPr>
            <p:ph idx="1"/>
          </p:nvPr>
        </p:nvSpPr>
        <p:spPr/>
        <p:txBody>
          <a:bodyPr/>
          <a:lstStyle/>
          <a:p>
            <a:r>
              <a:rPr lang="en-US" smtClean="0"/>
              <a:t>The molecular formula for sulfuric acid is H</a:t>
            </a:r>
            <a:r>
              <a:rPr lang="en-US" baseline="-25000" smtClean="0"/>
              <a:t>2</a:t>
            </a:r>
            <a:r>
              <a:rPr lang="en-US" smtClean="0"/>
              <a:t>SO</a:t>
            </a:r>
            <a:r>
              <a:rPr lang="en-US" baseline="-25000" smtClean="0"/>
              <a:t>4</a:t>
            </a:r>
            <a:r>
              <a:rPr lang="en-US" smtClean="0"/>
              <a:t>.  Find the molecular mass of a molecule of sulfuric acid</a:t>
            </a:r>
          </a:p>
          <a:p>
            <a:endParaRPr lang="en-US" smtClean="0"/>
          </a:p>
          <a:p>
            <a:r>
              <a:rPr lang="en-US" smtClean="0"/>
              <a:t>How many atoms make up the molecule of acetylsalicylic acid formula:  C</a:t>
            </a:r>
            <a:r>
              <a:rPr lang="en-US" baseline="-25000" smtClean="0"/>
              <a:t>6</a:t>
            </a:r>
            <a:r>
              <a:rPr lang="en-US" smtClean="0"/>
              <a:t>H</a:t>
            </a:r>
            <a:r>
              <a:rPr lang="en-US" baseline="-25000" smtClean="0"/>
              <a:t>4</a:t>
            </a:r>
            <a:r>
              <a:rPr lang="en-US" smtClean="0"/>
              <a:t>(COOH)OCOCH</a:t>
            </a:r>
            <a:r>
              <a:rPr lang="en-US" baseline="-25000" smtClean="0"/>
              <a:t>3</a:t>
            </a:r>
          </a:p>
        </p:txBody>
      </p:sp>
    </p:spTree>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latin typeface="Comic Sans MS" panose="030F0702030302020204" pitchFamily="66" charset="0"/>
              </a:rPr>
              <a:t>Atomic Mass</a:t>
            </a:r>
          </a:p>
        </p:txBody>
      </p:sp>
      <p:sp>
        <p:nvSpPr>
          <p:cNvPr id="23555" name="Rectangle 3"/>
          <p:cNvSpPr>
            <a:spLocks noGrp="1" noChangeArrowheads="1"/>
          </p:cNvSpPr>
          <p:nvPr>
            <p:ph type="body" idx="1"/>
          </p:nvPr>
        </p:nvSpPr>
        <p:spPr>
          <a:xfrm>
            <a:off x="1066800" y="1641475"/>
            <a:ext cx="7620000" cy="1295400"/>
          </a:xfrm>
        </p:spPr>
        <p:txBody>
          <a:bodyPr/>
          <a:lstStyle/>
          <a:p>
            <a:pPr>
              <a:lnSpc>
                <a:spcPct val="80000"/>
              </a:lnSpc>
            </a:pPr>
            <a:r>
              <a:rPr lang="en-US" altLang="en-US" sz="1600">
                <a:latin typeface="Comic Sans MS" panose="030F0702030302020204" pitchFamily="66" charset="0"/>
              </a:rPr>
              <a:t>The weighted average of the masses of all the naturally occurring isotopes of an element</a:t>
            </a:r>
          </a:p>
          <a:p>
            <a:pPr>
              <a:lnSpc>
                <a:spcPct val="80000"/>
              </a:lnSpc>
            </a:pPr>
            <a:r>
              <a:rPr lang="en-US" altLang="en-US" sz="1600">
                <a:latin typeface="Comic Sans MS" panose="030F0702030302020204" pitchFamily="66" charset="0"/>
              </a:rPr>
              <a:t>The average considers the percent abundance of each isotope in nature</a:t>
            </a:r>
          </a:p>
          <a:p>
            <a:pPr>
              <a:lnSpc>
                <a:spcPct val="80000"/>
              </a:lnSpc>
            </a:pPr>
            <a:r>
              <a:rPr lang="en-US" altLang="en-US" sz="1600">
                <a:latin typeface="Comic Sans MS" panose="030F0702030302020204" pitchFamily="66" charset="0"/>
              </a:rPr>
              <a:t>Found on the periodic table of elements</a:t>
            </a:r>
          </a:p>
          <a:p>
            <a:pPr>
              <a:lnSpc>
                <a:spcPct val="80000"/>
              </a:lnSpc>
            </a:pPr>
            <a:r>
              <a:rPr lang="en-US" altLang="en-US" sz="1600">
                <a:latin typeface="Comic Sans MS" panose="030F0702030302020204" pitchFamily="66" charset="0"/>
              </a:rPr>
              <a:t>Example</a:t>
            </a:r>
          </a:p>
        </p:txBody>
      </p:sp>
      <p:sp>
        <p:nvSpPr>
          <p:cNvPr id="86018" name="Oval 2"/>
          <p:cNvSpPr>
            <a:spLocks noChangeArrowheads="1"/>
          </p:cNvSpPr>
          <p:nvPr/>
        </p:nvSpPr>
        <p:spPr bwMode="auto">
          <a:xfrm>
            <a:off x="7391400" y="4114800"/>
            <a:ext cx="609600" cy="6096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6019" name="Oval 3"/>
          <p:cNvSpPr>
            <a:spLocks noChangeArrowheads="1"/>
          </p:cNvSpPr>
          <p:nvPr/>
        </p:nvSpPr>
        <p:spPr bwMode="auto">
          <a:xfrm>
            <a:off x="7162800" y="3962400"/>
            <a:ext cx="609600" cy="6096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6020" name="Oval 4"/>
          <p:cNvSpPr>
            <a:spLocks noChangeArrowheads="1"/>
          </p:cNvSpPr>
          <p:nvPr/>
        </p:nvSpPr>
        <p:spPr bwMode="auto">
          <a:xfrm>
            <a:off x="4876800" y="4038600"/>
            <a:ext cx="609600" cy="609600"/>
          </a:xfrm>
          <a:prstGeom prst="ellipse">
            <a:avLst/>
          </a:prstGeom>
          <a:gradFill rotWithShape="1">
            <a:gsLst>
              <a:gs pos="0">
                <a:srgbClr val="FFFFFF"/>
              </a:gs>
              <a:gs pos="100000">
                <a:srgbClr val="CC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5400" b="1"/>
          </a:p>
        </p:txBody>
      </p:sp>
      <p:sp>
        <p:nvSpPr>
          <p:cNvPr id="86021" name="Oval 5"/>
          <p:cNvSpPr>
            <a:spLocks noChangeArrowheads="1"/>
          </p:cNvSpPr>
          <p:nvPr/>
        </p:nvSpPr>
        <p:spPr bwMode="auto">
          <a:xfrm>
            <a:off x="2209800" y="3962400"/>
            <a:ext cx="609600" cy="6096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6022" name="Oval 6"/>
          <p:cNvSpPr>
            <a:spLocks noChangeArrowheads="1"/>
          </p:cNvSpPr>
          <p:nvPr/>
        </p:nvSpPr>
        <p:spPr bwMode="auto">
          <a:xfrm>
            <a:off x="2819400" y="32766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6023" name="Oval 7"/>
          <p:cNvSpPr>
            <a:spLocks noChangeArrowheads="1"/>
          </p:cNvSpPr>
          <p:nvPr/>
        </p:nvSpPr>
        <p:spPr bwMode="auto">
          <a:xfrm>
            <a:off x="1371600" y="3276600"/>
            <a:ext cx="2209800" cy="22098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4" name="Oval 8"/>
          <p:cNvSpPr>
            <a:spLocks noChangeArrowheads="1"/>
          </p:cNvSpPr>
          <p:nvPr/>
        </p:nvSpPr>
        <p:spPr bwMode="auto">
          <a:xfrm>
            <a:off x="4572000" y="4038600"/>
            <a:ext cx="609600" cy="6096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6025" name="Oval 9"/>
          <p:cNvSpPr>
            <a:spLocks noChangeArrowheads="1"/>
          </p:cNvSpPr>
          <p:nvPr/>
        </p:nvSpPr>
        <p:spPr bwMode="auto">
          <a:xfrm>
            <a:off x="4495800" y="53340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6026" name="Oval 10"/>
          <p:cNvSpPr>
            <a:spLocks noChangeArrowheads="1"/>
          </p:cNvSpPr>
          <p:nvPr/>
        </p:nvSpPr>
        <p:spPr bwMode="auto">
          <a:xfrm>
            <a:off x="7162800" y="4191000"/>
            <a:ext cx="609600" cy="609600"/>
          </a:xfrm>
          <a:prstGeom prst="ellipse">
            <a:avLst/>
          </a:prstGeom>
          <a:gradFill rotWithShape="1">
            <a:gsLst>
              <a:gs pos="0">
                <a:schemeClr val="bg1"/>
              </a:gs>
              <a:gs pos="100000">
                <a:srgbClr val="FFFF99"/>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6027" name="Oval 11"/>
          <p:cNvSpPr>
            <a:spLocks noChangeArrowheads="1"/>
          </p:cNvSpPr>
          <p:nvPr/>
        </p:nvSpPr>
        <p:spPr bwMode="auto">
          <a:xfrm>
            <a:off x="8458200" y="4495800"/>
            <a:ext cx="228600" cy="228600"/>
          </a:xfrm>
          <a:prstGeom prst="ellipse">
            <a:avLst/>
          </a:prstGeom>
          <a:gradFill rotWithShape="1">
            <a:gsLst>
              <a:gs pos="0">
                <a:srgbClr val="FFFFFF"/>
              </a:gs>
              <a:gs pos="100000">
                <a:schemeClr val="tx1"/>
              </a:gs>
            </a:gsLst>
            <a:path path="shape">
              <a:fillToRect l="50000" t="50000" r="50000" b="50000"/>
            </a:path>
          </a:grad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000" b="1"/>
              <a:t>-</a:t>
            </a:r>
          </a:p>
        </p:txBody>
      </p:sp>
      <p:sp>
        <p:nvSpPr>
          <p:cNvPr id="86028" name="Oval 12"/>
          <p:cNvSpPr>
            <a:spLocks noChangeArrowheads="1"/>
          </p:cNvSpPr>
          <p:nvPr/>
        </p:nvSpPr>
        <p:spPr bwMode="auto">
          <a:xfrm>
            <a:off x="3886200" y="3276600"/>
            <a:ext cx="2209800" cy="22098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29" name="Oval 13"/>
          <p:cNvSpPr>
            <a:spLocks noChangeArrowheads="1"/>
          </p:cNvSpPr>
          <p:nvPr/>
        </p:nvSpPr>
        <p:spPr bwMode="auto">
          <a:xfrm>
            <a:off x="6400800" y="3276600"/>
            <a:ext cx="2209800" cy="2209800"/>
          </a:xfrm>
          <a:prstGeom prst="ellipse">
            <a:avLst/>
          </a:prstGeom>
          <a:noFill/>
          <a:ln w="12700" cap="rnd">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0" name="Text Box 14"/>
          <p:cNvSpPr txBox="1">
            <a:spLocks noChangeArrowheads="1"/>
          </p:cNvSpPr>
          <p:nvPr/>
        </p:nvSpPr>
        <p:spPr bwMode="auto">
          <a:xfrm>
            <a:off x="1538288" y="5486400"/>
            <a:ext cx="18367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b="1">
                <a:latin typeface="Comic Sans MS" panose="030F0702030302020204" pitchFamily="66" charset="0"/>
              </a:rPr>
              <a:t>Hydrogen (Protium)</a:t>
            </a:r>
          </a:p>
          <a:p>
            <a:pPr algn="ctr"/>
            <a:r>
              <a:rPr lang="en-US" altLang="en-US" sz="1400" b="1">
                <a:latin typeface="Comic Sans MS" panose="030F0702030302020204" pitchFamily="66" charset="0"/>
              </a:rPr>
              <a:t>Mass # = 1 amu</a:t>
            </a:r>
          </a:p>
        </p:txBody>
      </p:sp>
      <p:sp>
        <p:nvSpPr>
          <p:cNvPr id="86031" name="Text Box 15"/>
          <p:cNvSpPr txBox="1">
            <a:spLocks noChangeArrowheads="1"/>
          </p:cNvSpPr>
          <p:nvPr/>
        </p:nvSpPr>
        <p:spPr bwMode="auto">
          <a:xfrm>
            <a:off x="3962400" y="5486400"/>
            <a:ext cx="20685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400" b="1">
                <a:latin typeface="Comic Sans MS" panose="030F0702030302020204" pitchFamily="66" charset="0"/>
              </a:rPr>
              <a:t>Hydrogen (Deuterium)</a:t>
            </a:r>
          </a:p>
          <a:p>
            <a:pPr algn="ctr"/>
            <a:r>
              <a:rPr lang="en-US" altLang="en-US" sz="1400" b="1">
                <a:latin typeface="Comic Sans MS" panose="030F0702030302020204" pitchFamily="66" charset="0"/>
              </a:rPr>
              <a:t>Mass # = 2 amu</a:t>
            </a:r>
          </a:p>
        </p:txBody>
      </p:sp>
      <p:sp>
        <p:nvSpPr>
          <p:cNvPr id="86032" name="Text Box 16"/>
          <p:cNvSpPr txBox="1">
            <a:spLocks noChangeArrowheads="1"/>
          </p:cNvSpPr>
          <p:nvPr/>
        </p:nvSpPr>
        <p:spPr bwMode="auto">
          <a:xfrm>
            <a:off x="6705600" y="5486400"/>
            <a:ext cx="18208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latin typeface="Comic Sans MS" panose="030F0702030302020204" pitchFamily="66" charset="0"/>
              </a:rPr>
              <a:t>Hydrogen (Tritium)</a:t>
            </a:r>
          </a:p>
          <a:p>
            <a:r>
              <a:rPr lang="en-US" altLang="en-US" sz="1400" b="1">
                <a:latin typeface="Comic Sans MS" panose="030F0702030302020204" pitchFamily="66" charset="0"/>
              </a:rPr>
              <a:t>Mass # = 3 amu</a:t>
            </a:r>
          </a:p>
        </p:txBody>
      </p:sp>
      <p:sp>
        <p:nvSpPr>
          <p:cNvPr id="86033" name="Text Box 17"/>
          <p:cNvSpPr txBox="1">
            <a:spLocks noChangeArrowheads="1"/>
          </p:cNvSpPr>
          <p:nvPr/>
        </p:nvSpPr>
        <p:spPr bwMode="auto">
          <a:xfrm>
            <a:off x="2133600" y="60198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86034" name="Text Box 18"/>
          <p:cNvSpPr txBox="1">
            <a:spLocks noChangeArrowheads="1"/>
          </p:cNvSpPr>
          <p:nvPr/>
        </p:nvSpPr>
        <p:spPr bwMode="auto">
          <a:xfrm>
            <a:off x="1185863" y="6029325"/>
            <a:ext cx="7551737" cy="4953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200" b="1">
                <a:latin typeface="Comic Sans MS" panose="030F0702030302020204" pitchFamily="66" charset="0"/>
              </a:rPr>
              <a:t>If you simply average the three, 2 amu (1 amu + 2 amu + 3 amu/3) would be the atomic mass, but since 99.9% of the Hydrogen is Protium, the atomic mass is around 1 amu (.999 x 1 amu)</a:t>
            </a:r>
          </a:p>
        </p:txBody>
      </p:sp>
      <p:sp>
        <p:nvSpPr>
          <p:cNvPr id="86035" name="Text Box 19"/>
          <p:cNvSpPr txBox="1">
            <a:spLocks noChangeArrowheads="1"/>
          </p:cNvSpPr>
          <p:nvPr/>
        </p:nvSpPr>
        <p:spPr bwMode="auto">
          <a:xfrm>
            <a:off x="2647950" y="2690813"/>
            <a:ext cx="5634038" cy="4953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latin typeface="Comic Sans MS" panose="030F0702030302020204" pitchFamily="66" charset="0"/>
              </a:rPr>
              <a:t>What would be the atomic mass (≈) of Hydrogen if these three isotopes</a:t>
            </a:r>
          </a:p>
          <a:p>
            <a:pPr algn="ctr"/>
            <a:r>
              <a:rPr lang="en-US" altLang="en-US" sz="1200" b="1">
                <a:latin typeface="Comic Sans MS" panose="030F0702030302020204" pitchFamily="66" charset="0"/>
              </a:rPr>
              <a:t> were found in the following percentages (99.9, 0.015, 0) respectively?</a:t>
            </a:r>
          </a:p>
        </p:txBody>
      </p:sp>
    </p:spTree>
    <p:extLst>
      <p:ext uri="{BB962C8B-B14F-4D97-AF65-F5344CB8AC3E}">
        <p14:creationId xmlns:p14="http://schemas.microsoft.com/office/powerpoint/2010/main" val="4011846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repeatCount="indefinite" fill="hold" grpId="0" nodeType="afterEffect">
                                  <p:stCondLst>
                                    <p:cond delay="0"/>
                                  </p:stCondLst>
                                  <p:childTnLst>
                                    <p:animMotion origin="layout" path="M -0.0507 -0.01668 C 0.01579 -0.01668 0.07083 0.05491 0.07083 0.14458 C 0.07083 0.23263 0.01579 0.30584 -0.0507 0.30584 C -0.11737 0.30584 -0.17084 0.23263 -0.17084 0.14458 C -0.17084 0.05491 -0.11737 -0.01668 -0.0507 -0.01668 Z " pathEditMode="fixed" rAng="0" ptsTypes="fffff">
                                      <p:cBhvr>
                                        <p:cTn id="6" dur="90" fill="hold"/>
                                        <p:tgtEl>
                                          <p:spTgt spid="86022"/>
                                        </p:tgtEl>
                                        <p:attrNameLst>
                                          <p:attrName>ppt_x</p:attrName>
                                          <p:attrName>ppt_y</p:attrName>
                                        </p:attrNameLst>
                                      </p:cBhvr>
                                      <p:rCtr x="69" y="16126"/>
                                    </p:animMotion>
                                  </p:childTnLst>
                                </p:cTn>
                              </p:par>
                            </p:childTnLst>
                          </p:cTn>
                        </p:par>
                        <p:par>
                          <p:cTn id="7" fill="hold" nodeType="afterGroup">
                            <p:stCondLst>
                              <p:cond delay="90"/>
                            </p:stCondLst>
                            <p:childTnLst>
                              <p:par>
                                <p:cTn id="8" presetID="1" presetClass="path" presetSubtype="0" repeatCount="indefinite" fill="hold" grpId="0" nodeType="afterEffect">
                                  <p:stCondLst>
                                    <p:cond delay="0"/>
                                  </p:stCondLst>
                                  <p:childTnLst>
                                    <p:animMotion origin="layout" path="M 0.04097 -0.31696 C 0.10746 -0.31696 0.1625 -0.24537 0.1625 -0.1557 C 0.1625 -0.06765 0.10746 0.00556 0.04097 0.00556 C -0.0257 0.00556 -0.07917 -0.06765 -0.07917 -0.1557 C -0.07917 -0.24537 -0.0257 -0.31696 0.04097 -0.31696 Z " pathEditMode="fixed" rAng="0" ptsTypes="fffff">
                                      <p:cBhvr>
                                        <p:cTn id="9" dur="90" fill="hold"/>
                                        <p:tgtEl>
                                          <p:spTgt spid="86025"/>
                                        </p:tgtEl>
                                        <p:attrNameLst>
                                          <p:attrName>ppt_x</p:attrName>
                                          <p:attrName>ppt_y</p:attrName>
                                        </p:attrNameLst>
                                      </p:cBhvr>
                                      <p:rCtr x="69" y="16126"/>
                                    </p:animMotion>
                                  </p:childTnLst>
                                </p:cTn>
                              </p:par>
                            </p:childTnLst>
                          </p:cTn>
                        </p:par>
                        <p:par>
                          <p:cTn id="10" fill="hold" nodeType="afterGroup">
                            <p:stCondLst>
                              <p:cond delay="180"/>
                            </p:stCondLst>
                            <p:childTnLst>
                              <p:par>
                                <p:cTn id="11" presetID="1" presetClass="path" presetSubtype="0" repeatCount="indefinite" fill="hold" grpId="0" nodeType="afterEffect">
                                  <p:stCondLst>
                                    <p:cond delay="0"/>
                                  </p:stCondLst>
                                  <p:childTnLst>
                                    <p:animMotion origin="layout" path="M -0.11736 -0.19463 C -0.05087 -0.19463 0.00417 -0.12304 0.00417 -0.03337 C 0.00417 0.05468 -0.05087 0.12789 -0.11736 0.12789 C -0.18403 0.12789 -0.2375 0.05468 -0.2375 -0.03337 C -0.2375 -0.12304 -0.18403 -0.19463 -0.11736 -0.19463 Z " pathEditMode="fixed" rAng="0" ptsTypes="fffff">
                                      <p:cBhvr>
                                        <p:cTn id="12" dur="90" fill="hold"/>
                                        <p:tgtEl>
                                          <p:spTgt spid="86027"/>
                                        </p:tgtEl>
                                        <p:attrNameLst>
                                          <p:attrName>ppt_x</p:attrName>
                                          <p:attrName>ppt_y</p:attrName>
                                        </p:attrNameLst>
                                      </p:cBhvr>
                                      <p:rCtr x="69" y="16126"/>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555">
                                            <p:txEl>
                                              <p:pRg st="0" end="0"/>
                                            </p:txEl>
                                          </p:spTgt>
                                        </p:tgtEl>
                                        <p:attrNameLst>
                                          <p:attrName>style.visibility</p:attrName>
                                        </p:attrNameLst>
                                      </p:cBhvr>
                                      <p:to>
                                        <p:strVal val="visible"/>
                                      </p:to>
                                    </p:set>
                                    <p:animEffect transition="in" filter="dissolve">
                                      <p:cBhvr>
                                        <p:cTn id="17" dur="500"/>
                                        <p:tgtEl>
                                          <p:spTgt spid="2355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555">
                                            <p:txEl>
                                              <p:pRg st="1" end="1"/>
                                            </p:txEl>
                                          </p:spTgt>
                                        </p:tgtEl>
                                        <p:attrNameLst>
                                          <p:attrName>style.visibility</p:attrName>
                                        </p:attrNameLst>
                                      </p:cBhvr>
                                      <p:to>
                                        <p:strVal val="visible"/>
                                      </p:to>
                                    </p:set>
                                    <p:animEffect transition="in" filter="dissolve">
                                      <p:cBhvr>
                                        <p:cTn id="22" dur="500"/>
                                        <p:tgtEl>
                                          <p:spTgt spid="2355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555">
                                            <p:txEl>
                                              <p:pRg st="2" end="2"/>
                                            </p:txEl>
                                          </p:spTgt>
                                        </p:tgtEl>
                                        <p:attrNameLst>
                                          <p:attrName>style.visibility</p:attrName>
                                        </p:attrNameLst>
                                      </p:cBhvr>
                                      <p:to>
                                        <p:strVal val="visible"/>
                                      </p:to>
                                    </p:set>
                                    <p:animEffect transition="in" filter="dissolve">
                                      <p:cBhvr>
                                        <p:cTn id="27" dur="500"/>
                                        <p:tgtEl>
                                          <p:spTgt spid="23555">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555">
                                            <p:txEl>
                                              <p:pRg st="3" end="3"/>
                                            </p:txEl>
                                          </p:spTgt>
                                        </p:tgtEl>
                                        <p:attrNameLst>
                                          <p:attrName>style.visibility</p:attrName>
                                        </p:attrNameLst>
                                      </p:cBhvr>
                                      <p:to>
                                        <p:strVal val="visible"/>
                                      </p:to>
                                    </p:set>
                                    <p:animEffect transition="in" filter="dissolve">
                                      <p:cBhvr>
                                        <p:cTn id="32" dur="500"/>
                                        <p:tgtEl>
                                          <p:spTgt spid="23555">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6030"/>
                                        </p:tgtEl>
                                        <p:attrNameLst>
                                          <p:attrName>style.visibility</p:attrName>
                                        </p:attrNameLst>
                                      </p:cBhvr>
                                      <p:to>
                                        <p:strVal val="visible"/>
                                      </p:to>
                                    </p:set>
                                    <p:animEffect transition="in" filter="dissolve">
                                      <p:cBhvr>
                                        <p:cTn id="37" dur="500"/>
                                        <p:tgtEl>
                                          <p:spTgt spid="860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6031"/>
                                        </p:tgtEl>
                                        <p:attrNameLst>
                                          <p:attrName>style.visibility</p:attrName>
                                        </p:attrNameLst>
                                      </p:cBhvr>
                                      <p:to>
                                        <p:strVal val="visible"/>
                                      </p:to>
                                    </p:set>
                                    <p:animEffect transition="in" filter="dissolve">
                                      <p:cBhvr>
                                        <p:cTn id="42" dur="500"/>
                                        <p:tgtEl>
                                          <p:spTgt spid="860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6032"/>
                                        </p:tgtEl>
                                        <p:attrNameLst>
                                          <p:attrName>style.visibility</p:attrName>
                                        </p:attrNameLst>
                                      </p:cBhvr>
                                      <p:to>
                                        <p:strVal val="visible"/>
                                      </p:to>
                                    </p:set>
                                    <p:animEffect transition="in" filter="dissolve">
                                      <p:cBhvr>
                                        <p:cTn id="47" dur="500"/>
                                        <p:tgtEl>
                                          <p:spTgt spid="8603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86035"/>
                                        </p:tgtEl>
                                        <p:attrNameLst>
                                          <p:attrName>style.visibility</p:attrName>
                                        </p:attrNameLst>
                                      </p:cBhvr>
                                      <p:to>
                                        <p:strVal val="visible"/>
                                      </p:to>
                                    </p:set>
                                    <p:animEffect transition="in" filter="box(in)">
                                      <p:cBhvr>
                                        <p:cTn id="52" dur="500"/>
                                        <p:tgtEl>
                                          <p:spTgt spid="860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86034"/>
                                        </p:tgtEl>
                                        <p:attrNameLst>
                                          <p:attrName>style.visibility</p:attrName>
                                        </p:attrNameLst>
                                      </p:cBhvr>
                                      <p:to>
                                        <p:strVal val="visible"/>
                                      </p:to>
                                    </p:set>
                                    <p:animEffect transition="in" filter="box(in)">
                                      <p:cBhvr>
                                        <p:cTn id="57" dur="500"/>
                                        <p:tgtEl>
                                          <p:spTgt spid="86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animBg="1"/>
      <p:bldP spid="86025" grpId="0" animBg="1"/>
      <p:bldP spid="86027" grpId="0" animBg="1"/>
      <p:bldP spid="86030" grpId="0"/>
      <p:bldP spid="86031" grpId="0"/>
      <p:bldP spid="86032" grpId="0"/>
      <p:bldP spid="86034" grpId="0" animBg="1"/>
      <p:bldP spid="8603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smtClean="0"/>
              <a:t>Isotope or Different Element</a:t>
            </a:r>
          </a:p>
        </p:txBody>
      </p:sp>
      <p:sp>
        <p:nvSpPr>
          <p:cNvPr id="109570" name="Content Placeholder 2"/>
          <p:cNvSpPr>
            <a:spLocks noGrp="1"/>
          </p:cNvSpPr>
          <p:nvPr>
            <p:ph idx="1"/>
          </p:nvPr>
        </p:nvSpPr>
        <p:spPr/>
        <p:txBody>
          <a:bodyPr/>
          <a:lstStyle/>
          <a:p>
            <a:r>
              <a:rPr lang="en-US" smtClean="0"/>
              <a:t>Determine the identity of the element  and whether it is an isotope or not</a:t>
            </a:r>
          </a:p>
          <a:p>
            <a:endParaRPr lang="en-US" smtClean="0"/>
          </a:p>
          <a:p>
            <a:r>
              <a:rPr lang="en-US" smtClean="0"/>
              <a:t>Element D has 6 protons and 7 neutrons</a:t>
            </a:r>
          </a:p>
          <a:p>
            <a:r>
              <a:rPr lang="en-US" smtClean="0"/>
              <a:t>Element F has 7 protons and 7 neutrons</a:t>
            </a:r>
          </a:p>
          <a:p>
            <a:r>
              <a:rPr lang="en-US" smtClean="0"/>
              <a:t>Element X has 17 protons and 18 neutrons</a:t>
            </a:r>
          </a:p>
          <a:p>
            <a:r>
              <a:rPr lang="en-US" smtClean="0"/>
              <a:t>Element Y has 18 protons and 17 neutrons</a:t>
            </a:r>
          </a:p>
          <a:p>
            <a:endParaRPr lang="en-US" smtClean="0"/>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www.PresenterMedia.com - atom molecule">
  <a:themeElements>
    <a:clrScheme name="Custom 1">
      <a:dk1>
        <a:sysClr val="windowText" lastClr="000000"/>
      </a:dk1>
      <a:lt1>
        <a:sysClr val="window" lastClr="FFFFFF"/>
      </a:lt1>
      <a:dk2>
        <a:srgbClr val="323232"/>
      </a:dk2>
      <a:lt2>
        <a:srgbClr val="E3DED1"/>
      </a:lt2>
      <a:accent1>
        <a:srgbClr val="F07F09"/>
      </a:accent1>
      <a:accent2>
        <a:srgbClr val="E7DD3B"/>
      </a:accent2>
      <a:accent3>
        <a:srgbClr val="1B587C"/>
      </a:accent3>
      <a:accent4>
        <a:srgbClr val="7BCD31"/>
      </a:accent4>
      <a:accent5>
        <a:srgbClr val="30C5A0"/>
      </a:accent5>
      <a:accent6>
        <a:srgbClr val="8931BB"/>
      </a:accent6>
      <a:hlink>
        <a:srgbClr val="6B9F25"/>
      </a:hlink>
      <a:folHlink>
        <a:srgbClr val="B26B0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Microsoft Office 98">
  <a:themeElements>
    <a:clrScheme name="">
      <a:dk1>
        <a:srgbClr val="000000"/>
      </a:dk1>
      <a:lt1>
        <a:srgbClr val="00279F"/>
      </a:lt1>
      <a:dk2>
        <a:srgbClr val="000000"/>
      </a:dk2>
      <a:lt2>
        <a:srgbClr val="919191"/>
      </a:lt2>
      <a:accent1>
        <a:srgbClr val="618FFD"/>
      </a:accent1>
      <a:accent2>
        <a:srgbClr val="00AE00"/>
      </a:accent2>
      <a:accent3>
        <a:srgbClr val="AAACCD"/>
      </a:accent3>
      <a:accent4>
        <a:srgbClr val="000000"/>
      </a:accent4>
      <a:accent5>
        <a:srgbClr val="B7C6FE"/>
      </a:accent5>
      <a:accent6>
        <a:srgbClr val="009D00"/>
      </a:accent6>
      <a:hlink>
        <a:srgbClr val="FC0128"/>
      </a:hlink>
      <a:folHlink>
        <a:srgbClr val="CECECE"/>
      </a:folHlink>
    </a:clrScheme>
    <a:fontScheme name="Microsoft Office 98">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859DFF-5CB2-4874-AADB-9CD9AD08B6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Atom molecule presentation</Template>
  <TotalTime>576</TotalTime>
  <Words>4161</Words>
  <Application>Microsoft Office PowerPoint</Application>
  <PresentationFormat>On-screen Show (4:3)</PresentationFormat>
  <Paragraphs>584</Paragraphs>
  <Slides>111</Slides>
  <Notes>4</Notes>
  <HiddenSlides>0</HiddenSlides>
  <MMClips>9</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111</vt:i4>
      </vt:variant>
    </vt:vector>
  </HeadingPairs>
  <TitlesOfParts>
    <vt:vector size="125" baseType="lpstr">
      <vt:lpstr>Calibri</vt:lpstr>
      <vt:lpstr>Helvetica</vt:lpstr>
      <vt:lpstr>Century Gothic</vt:lpstr>
      <vt:lpstr>Flat Brush</vt:lpstr>
      <vt:lpstr>Arial</vt:lpstr>
      <vt:lpstr>Segoe UI</vt:lpstr>
      <vt:lpstr>Times</vt:lpstr>
      <vt:lpstr>Perpetua</vt:lpstr>
      <vt:lpstr>Wingdings</vt:lpstr>
      <vt:lpstr>Symbol</vt:lpstr>
      <vt:lpstr>Comic Sans MS</vt:lpstr>
      <vt:lpstr>www.PresenterMedia.com - atom molecule</vt:lpstr>
      <vt:lpstr>Microsoft Office 98</vt:lpstr>
      <vt:lpstr>Bitmap Image</vt:lpstr>
      <vt:lpstr>Unit 3: Atom </vt:lpstr>
      <vt:lpstr>ELECTROMAGNETIC RADIATION</vt:lpstr>
      <vt:lpstr>Electromagnetic radiation.</vt:lpstr>
      <vt:lpstr>Electromagnetic Radiation</vt:lpstr>
      <vt:lpstr>Electromagnetic Radiation</vt:lpstr>
      <vt:lpstr>Electromagnetic Radiation</vt:lpstr>
      <vt:lpstr>Electromagnetic Spectrum</vt:lpstr>
      <vt:lpstr>Electromagnetic Spectrum</vt:lpstr>
      <vt:lpstr>Excited Gases  &amp; Atomic Structure</vt:lpstr>
      <vt:lpstr>Atomic Line Emission Spectra and Niels Bohr</vt:lpstr>
      <vt:lpstr>Spectrum of White Light</vt:lpstr>
      <vt:lpstr>Line Emission Spectra  of Excited Atoms</vt:lpstr>
      <vt:lpstr>Spectrum of  Excited Hydrogen Gas</vt:lpstr>
      <vt:lpstr>Line Spectra of Other Elements</vt:lpstr>
      <vt:lpstr>The Electric Pickle</vt:lpstr>
      <vt:lpstr>Light Spectrum Lab!</vt:lpstr>
      <vt:lpstr>Atomos: Not to Be Cut</vt:lpstr>
      <vt:lpstr>Atomic Models</vt:lpstr>
      <vt:lpstr>PowerPoint Presentation</vt:lpstr>
      <vt:lpstr>History of Chemistry</vt:lpstr>
      <vt:lpstr>Who are these men?</vt:lpstr>
      <vt:lpstr>Democritus</vt:lpstr>
      <vt:lpstr>Atomos</vt:lpstr>
      <vt:lpstr>Atomos</vt:lpstr>
      <vt:lpstr>PowerPoint Presentation</vt:lpstr>
      <vt:lpstr>Why?</vt:lpstr>
      <vt:lpstr>Aristotle (384-322 BC) </vt:lpstr>
      <vt:lpstr>PowerPoint Presentation</vt:lpstr>
      <vt:lpstr>PowerPoint Presentation</vt:lpstr>
      <vt:lpstr>Georg Baur : (german) </vt:lpstr>
      <vt:lpstr>Paracelsus: (swiss)</vt:lpstr>
      <vt:lpstr>PowerPoint Presentation</vt:lpstr>
      <vt:lpstr>PowerPoint Presentation</vt:lpstr>
      <vt:lpstr>Robert Boyle (1627-1691)</vt:lpstr>
      <vt:lpstr>Joseph Priestly: (1733-1804)</vt:lpstr>
      <vt:lpstr>Georg Stahl: (1660-1734) </vt:lpstr>
      <vt:lpstr>Fundamental Chemical laws</vt:lpstr>
      <vt:lpstr>1. Law of conservation of mass</vt:lpstr>
      <vt:lpstr>2.  Law of definite proportion</vt:lpstr>
      <vt:lpstr>3.  Law of multiple proportions</vt:lpstr>
      <vt:lpstr>PowerPoint Presentation</vt:lpstr>
      <vt:lpstr>Dalton’s Model</vt:lpstr>
      <vt:lpstr>Dalton’s Theory</vt:lpstr>
      <vt:lpstr>.</vt:lpstr>
      <vt:lpstr>Discovery of the Atomic Nucleus</vt:lpstr>
      <vt:lpstr>Thomson’s Plum Pudding Model</vt:lpstr>
      <vt:lpstr>Thomson Model</vt:lpstr>
      <vt:lpstr>Thomson Model</vt:lpstr>
      <vt:lpstr>Thomson Model</vt:lpstr>
      <vt:lpstr>PowerPoint Presentation</vt:lpstr>
      <vt:lpstr>George Stoney</vt:lpstr>
      <vt:lpstr>Robert Millikan 1909</vt:lpstr>
      <vt:lpstr>Rutherford’s Gold Foil Experiment</vt:lpstr>
      <vt:lpstr>PowerPoint Presentation</vt:lpstr>
      <vt:lpstr>PowerPoint Presentation</vt:lpstr>
      <vt:lpstr>PowerPoint Presentation</vt:lpstr>
      <vt:lpstr>PowerPoint Presentation</vt:lpstr>
      <vt:lpstr>Rutherford</vt:lpstr>
      <vt:lpstr>Bohr Model</vt:lpstr>
      <vt:lpstr>Bohr Model</vt:lpstr>
      <vt:lpstr>PowerPoint Presentation</vt:lpstr>
      <vt:lpstr>PowerPoint Presentation</vt:lpstr>
      <vt:lpstr>The Wave Model</vt:lpstr>
      <vt:lpstr>The Wave Model</vt:lpstr>
      <vt:lpstr>Louis de Broglie</vt:lpstr>
      <vt:lpstr>Werner Heisenberg</vt:lpstr>
      <vt:lpstr>Heisenberg</vt:lpstr>
      <vt:lpstr> Erwin Schrodinger</vt:lpstr>
      <vt:lpstr>Electron Cloud:</vt:lpstr>
      <vt:lpstr>Electron Cloud:</vt:lpstr>
      <vt:lpstr> Erwin Schrodinger</vt:lpstr>
      <vt:lpstr>James Chadwick 1932 discovered the neutron</vt:lpstr>
      <vt:lpstr>Albert Einstein</vt:lpstr>
      <vt:lpstr>Planck</vt:lpstr>
      <vt:lpstr>PowerPoint Presentation</vt:lpstr>
      <vt:lpstr>PowerPoint Presentation</vt:lpstr>
      <vt:lpstr>PowerPoint Presentation</vt:lpstr>
      <vt:lpstr>Structure of an atom</vt:lpstr>
      <vt:lpstr>PowerPoint Presentation</vt:lpstr>
      <vt:lpstr>An atom refresher</vt:lpstr>
      <vt:lpstr>PowerPoint Presentation</vt:lpstr>
      <vt:lpstr>PowerPoint Presentation</vt:lpstr>
      <vt:lpstr>Atomic Number</vt:lpstr>
      <vt:lpstr>Mass Number</vt:lpstr>
      <vt:lpstr>Building Atoms</vt:lpstr>
      <vt:lpstr>Atom Builder</vt:lpstr>
      <vt:lpstr>FORCES IN THE ATOM</vt:lpstr>
      <vt:lpstr>Gravitational Force</vt:lpstr>
      <vt:lpstr>Electromagnetic Force</vt:lpstr>
      <vt:lpstr>Strong Force</vt:lpstr>
      <vt:lpstr>Weak Force</vt:lpstr>
      <vt:lpstr>Isotopes</vt:lpstr>
      <vt:lpstr>Isotopes</vt:lpstr>
      <vt:lpstr>2 methods of designating isotopes</vt:lpstr>
      <vt:lpstr>PowerPoint Presentation</vt:lpstr>
      <vt:lpstr>How to Find the atomic mass of a compound   </vt:lpstr>
      <vt:lpstr>Atomic Calculation</vt:lpstr>
      <vt:lpstr>Atomic Mass</vt:lpstr>
      <vt:lpstr>Isotope or Different Element</vt:lpstr>
      <vt:lpstr>Relative Atomic mass</vt:lpstr>
      <vt:lpstr>PowerPoint Presentation</vt:lpstr>
      <vt:lpstr>Example:</vt:lpstr>
      <vt:lpstr>Mole, Avogadros number and Molar mass</vt:lpstr>
      <vt:lpstr>PowerPoint Presentation</vt:lpstr>
      <vt:lpstr>Example</vt:lpstr>
      <vt:lpstr>The mole: 3 important concepts</vt:lpstr>
      <vt:lpstr>Ion</vt:lpstr>
      <vt:lpstr>Building Ions</vt:lpstr>
      <vt:lpstr>The Atoms Family</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 Atom</dc:title>
  <dc:creator>kim owen</dc:creator>
  <cp:keywords/>
  <cp:lastModifiedBy>kim owen</cp:lastModifiedBy>
  <cp:revision>41</cp:revision>
  <dcterms:created xsi:type="dcterms:W3CDTF">2014-05-29T21:15:47Z</dcterms:created>
  <dcterms:modified xsi:type="dcterms:W3CDTF">2018-07-16T05:44:28Z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TC018572849991</vt:lpwstr>
  </property>
</Properties>
</file>