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700" r:id="rId4"/>
    <p:sldMasterId id="2147483712" r:id="rId5"/>
    <p:sldMasterId id="2147483908" r:id="rId6"/>
    <p:sldMasterId id="2147483920" r:id="rId7"/>
    <p:sldMasterId id="2147483934" r:id="rId8"/>
    <p:sldMasterId id="2147483946" r:id="rId9"/>
    <p:sldMasterId id="2147483959" r:id="rId10"/>
    <p:sldMasterId id="2147483983" r:id="rId11"/>
    <p:sldMasterId id="2147483995" r:id="rId12"/>
  </p:sldMasterIdLst>
  <p:notesMasterIdLst>
    <p:notesMasterId r:id="rId135"/>
  </p:notesMasterIdLst>
  <p:sldIdLst>
    <p:sldId id="542" r:id="rId13"/>
    <p:sldId id="543" r:id="rId14"/>
    <p:sldId id="544" r:id="rId15"/>
    <p:sldId id="545" r:id="rId16"/>
    <p:sldId id="546" r:id="rId17"/>
    <p:sldId id="547" r:id="rId18"/>
    <p:sldId id="548" r:id="rId19"/>
    <p:sldId id="550" r:id="rId20"/>
    <p:sldId id="557" r:id="rId21"/>
    <p:sldId id="551" r:id="rId22"/>
    <p:sldId id="622" r:id="rId23"/>
    <p:sldId id="552" r:id="rId24"/>
    <p:sldId id="553" r:id="rId25"/>
    <p:sldId id="563" r:id="rId26"/>
    <p:sldId id="554" r:id="rId27"/>
    <p:sldId id="555" r:id="rId28"/>
    <p:sldId id="623" r:id="rId29"/>
    <p:sldId id="458" r:id="rId30"/>
    <p:sldId id="452" r:id="rId31"/>
    <p:sldId id="556" r:id="rId32"/>
    <p:sldId id="453" r:id="rId33"/>
    <p:sldId id="454" r:id="rId34"/>
    <p:sldId id="455" r:id="rId35"/>
    <p:sldId id="456" r:id="rId36"/>
    <p:sldId id="457" r:id="rId37"/>
    <p:sldId id="258" r:id="rId38"/>
    <p:sldId id="609" r:id="rId39"/>
    <p:sldId id="559" r:id="rId40"/>
    <p:sldId id="560" r:id="rId41"/>
    <p:sldId id="558" r:id="rId42"/>
    <p:sldId id="561" r:id="rId43"/>
    <p:sldId id="562" r:id="rId44"/>
    <p:sldId id="564" r:id="rId45"/>
    <p:sldId id="565" r:id="rId46"/>
    <p:sldId id="566" r:id="rId47"/>
    <p:sldId id="567" r:id="rId48"/>
    <p:sldId id="588" r:id="rId49"/>
    <p:sldId id="589" r:id="rId50"/>
    <p:sldId id="590" r:id="rId51"/>
    <p:sldId id="591" r:id="rId52"/>
    <p:sldId id="603" r:id="rId53"/>
    <p:sldId id="604" r:id="rId54"/>
    <p:sldId id="605" r:id="rId55"/>
    <p:sldId id="606" r:id="rId56"/>
    <p:sldId id="607" r:id="rId57"/>
    <p:sldId id="592" r:id="rId58"/>
    <p:sldId id="593" r:id="rId59"/>
    <p:sldId id="594" r:id="rId60"/>
    <p:sldId id="595" r:id="rId61"/>
    <p:sldId id="596" r:id="rId62"/>
    <p:sldId id="597" r:id="rId63"/>
    <p:sldId id="598" r:id="rId64"/>
    <p:sldId id="599" r:id="rId65"/>
    <p:sldId id="600" r:id="rId66"/>
    <p:sldId id="601" r:id="rId67"/>
    <p:sldId id="602" r:id="rId68"/>
    <p:sldId id="349" r:id="rId69"/>
    <p:sldId id="350" r:id="rId70"/>
    <p:sldId id="351" r:id="rId71"/>
    <p:sldId id="612" r:id="rId72"/>
    <p:sldId id="613" r:id="rId73"/>
    <p:sldId id="614" r:id="rId74"/>
    <p:sldId id="615" r:id="rId75"/>
    <p:sldId id="616" r:id="rId76"/>
    <p:sldId id="617" r:id="rId77"/>
    <p:sldId id="618" r:id="rId78"/>
    <p:sldId id="619" r:id="rId79"/>
    <p:sldId id="620" r:id="rId80"/>
    <p:sldId id="621" r:id="rId81"/>
    <p:sldId id="352" r:id="rId82"/>
    <p:sldId id="353" r:id="rId83"/>
    <p:sldId id="354" r:id="rId84"/>
    <p:sldId id="355" r:id="rId85"/>
    <p:sldId id="356" r:id="rId86"/>
    <p:sldId id="275" r:id="rId87"/>
    <p:sldId id="357" r:id="rId88"/>
    <p:sldId id="358" r:id="rId89"/>
    <p:sldId id="359" r:id="rId90"/>
    <p:sldId id="360" r:id="rId91"/>
    <p:sldId id="361" r:id="rId92"/>
    <p:sldId id="362" r:id="rId93"/>
    <p:sldId id="363" r:id="rId94"/>
    <p:sldId id="364" r:id="rId95"/>
    <p:sldId id="365" r:id="rId96"/>
    <p:sldId id="366" r:id="rId97"/>
    <p:sldId id="367" r:id="rId98"/>
    <p:sldId id="368" r:id="rId99"/>
    <p:sldId id="370" r:id="rId100"/>
    <p:sldId id="372" r:id="rId101"/>
    <p:sldId id="373" r:id="rId102"/>
    <p:sldId id="374" r:id="rId103"/>
    <p:sldId id="375" r:id="rId104"/>
    <p:sldId id="376" r:id="rId105"/>
    <p:sldId id="377" r:id="rId106"/>
    <p:sldId id="389" r:id="rId107"/>
    <p:sldId id="627" r:id="rId108"/>
    <p:sldId id="390" r:id="rId109"/>
    <p:sldId id="391" r:id="rId110"/>
    <p:sldId id="392" r:id="rId111"/>
    <p:sldId id="624" r:id="rId112"/>
    <p:sldId id="625" r:id="rId113"/>
    <p:sldId id="393" r:id="rId114"/>
    <p:sldId id="394" r:id="rId115"/>
    <p:sldId id="395" r:id="rId116"/>
    <p:sldId id="626" r:id="rId117"/>
    <p:sldId id="396" r:id="rId118"/>
    <p:sldId id="397" r:id="rId119"/>
    <p:sldId id="519" r:id="rId120"/>
    <p:sldId id="398" r:id="rId121"/>
    <p:sldId id="399" r:id="rId122"/>
    <p:sldId id="400" r:id="rId123"/>
    <p:sldId id="401" r:id="rId124"/>
    <p:sldId id="520" r:id="rId125"/>
    <p:sldId id="521" r:id="rId126"/>
    <p:sldId id="522" r:id="rId127"/>
    <p:sldId id="530" r:id="rId128"/>
    <p:sldId id="531" r:id="rId129"/>
    <p:sldId id="532" r:id="rId130"/>
    <p:sldId id="540" r:id="rId131"/>
    <p:sldId id="541" r:id="rId132"/>
    <p:sldId id="629" r:id="rId133"/>
    <p:sldId id="628" r:id="rId13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sorterViewPr>
    <p:cViewPr varScale="1">
      <p:scale>
        <a:sx n="100" d="100"/>
        <a:sy n="100" d="100"/>
      </p:scale>
      <p:origin x="0" y="-540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theme" Target="theme/theme1.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slide" Target="slides/slide117.xml"/><Relationship Id="rId137"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slide" Target="slides/slide1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presProps" Target="presProp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13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image" Target="../media/image152.wmf"/><Relationship Id="rId1" Type="http://schemas.openxmlformats.org/officeDocument/2006/relationships/image" Target="../media/image15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image" Target="../media/image155.wmf"/><Relationship Id="rId5" Type="http://schemas.openxmlformats.org/officeDocument/2006/relationships/image" Target="../media/image159.wmf"/><Relationship Id="rId4" Type="http://schemas.openxmlformats.org/officeDocument/2006/relationships/image" Target="../media/image158.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6.png"/><Relationship Id="rId4" Type="http://schemas.openxmlformats.org/officeDocument/2006/relationships/image" Target="../media/image16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image" Target="../media/image156.png"/><Relationship Id="rId1" Type="http://schemas.openxmlformats.org/officeDocument/2006/relationships/image" Target="../media/image162.wmf"/><Relationship Id="rId4" Type="http://schemas.openxmlformats.org/officeDocument/2006/relationships/image" Target="../media/image16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F23D6-3553-4014-ACFE-2E0F90141980}" type="datetimeFigureOut">
              <a:rPr lang="en-US" smtClean="0"/>
              <a:t>5/26/2017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85F78-6AAC-45E1-8D03-FF0AEB0A3B6B}" type="slidenum">
              <a:rPr lang="en-US" smtClean="0"/>
              <a:t>‹#›</a:t>
            </a:fld>
            <a:endParaRPr lang="en-US"/>
          </a:p>
        </p:txBody>
      </p:sp>
    </p:spTree>
    <p:extLst>
      <p:ext uri="{BB962C8B-B14F-4D97-AF65-F5344CB8AC3E}">
        <p14:creationId xmlns:p14="http://schemas.microsoft.com/office/powerpoint/2010/main" val="88715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26041C-CE72-4401-AD51-3C1FEB01E73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532783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anose="02020603050405020304" pitchFamily="18" charset="0"/>
              </a:defRPr>
            </a:lvl1pPr>
            <a:lvl2pPr marL="742950" indent="-285750" defTabSz="930275" eaLnBrk="0" hangingPunct="0">
              <a:defRPr sz="2400">
                <a:solidFill>
                  <a:schemeClr val="tx1"/>
                </a:solidFill>
                <a:latin typeface="Times New Roman" panose="02020603050405020304" pitchFamily="18" charset="0"/>
              </a:defRPr>
            </a:lvl2pPr>
            <a:lvl3pPr marL="1143000" indent="-228600" defTabSz="930275" eaLnBrk="0" hangingPunct="0">
              <a:defRPr sz="2400">
                <a:solidFill>
                  <a:schemeClr val="tx1"/>
                </a:solidFill>
                <a:latin typeface="Times New Roman" panose="02020603050405020304" pitchFamily="18" charset="0"/>
              </a:defRPr>
            </a:lvl3pPr>
            <a:lvl4pPr marL="1600200" indent="-228600" defTabSz="930275" eaLnBrk="0" hangingPunct="0">
              <a:defRPr sz="2400">
                <a:solidFill>
                  <a:schemeClr val="tx1"/>
                </a:solidFill>
                <a:latin typeface="Times New Roman" panose="02020603050405020304" pitchFamily="18" charset="0"/>
              </a:defRPr>
            </a:lvl4pPr>
            <a:lvl5pPr marL="2057400" indent="-228600" defTabSz="930275" eaLnBrk="0" hangingPunct="0">
              <a:defRPr sz="2400">
                <a:solidFill>
                  <a:schemeClr val="tx1"/>
                </a:solidFill>
                <a:latin typeface="Times New Roman" panose="02020603050405020304" pitchFamily="18" charset="0"/>
              </a:defRPr>
            </a:lvl5pPr>
            <a:lvl6pPr marL="25146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9pPr>
          </a:lstStyle>
          <a:p>
            <a:fld id="{36FE2276-0A4D-46CE-AE0C-CDF9D9279CBB}" type="slidenum">
              <a:rPr lang="en-US" altLang="en-US" sz="1200">
                <a:solidFill>
                  <a:srgbClr val="000000"/>
                </a:solidFill>
              </a:rPr>
              <a:pPr/>
              <a:t>20</a:t>
            </a:fld>
            <a:endParaRPr lang="en-US" altLang="en-US" sz="1200">
              <a:solidFill>
                <a:srgbClr val="000000"/>
              </a:solidFill>
            </a:endParaRPr>
          </a:p>
        </p:txBody>
      </p:sp>
    </p:spTree>
    <p:extLst>
      <p:ext uri="{BB962C8B-B14F-4D97-AF65-F5344CB8AC3E}">
        <p14:creationId xmlns:p14="http://schemas.microsoft.com/office/powerpoint/2010/main" val="3471958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anose="02020603050405020304" pitchFamily="18" charset="0"/>
              </a:defRPr>
            </a:lvl1pPr>
            <a:lvl2pPr marL="742950" indent="-285750" defTabSz="930275" eaLnBrk="0" hangingPunct="0">
              <a:defRPr sz="2400">
                <a:solidFill>
                  <a:schemeClr val="tx1"/>
                </a:solidFill>
                <a:latin typeface="Times New Roman" panose="02020603050405020304" pitchFamily="18" charset="0"/>
              </a:defRPr>
            </a:lvl2pPr>
            <a:lvl3pPr marL="1143000" indent="-228600" defTabSz="930275" eaLnBrk="0" hangingPunct="0">
              <a:defRPr sz="2400">
                <a:solidFill>
                  <a:schemeClr val="tx1"/>
                </a:solidFill>
                <a:latin typeface="Times New Roman" panose="02020603050405020304" pitchFamily="18" charset="0"/>
              </a:defRPr>
            </a:lvl3pPr>
            <a:lvl4pPr marL="1600200" indent="-228600" defTabSz="930275" eaLnBrk="0" hangingPunct="0">
              <a:defRPr sz="2400">
                <a:solidFill>
                  <a:schemeClr val="tx1"/>
                </a:solidFill>
                <a:latin typeface="Times New Roman" panose="02020603050405020304" pitchFamily="18" charset="0"/>
              </a:defRPr>
            </a:lvl4pPr>
            <a:lvl5pPr marL="2057400" indent="-228600" defTabSz="930275" eaLnBrk="0" hangingPunct="0">
              <a:defRPr sz="2400">
                <a:solidFill>
                  <a:schemeClr val="tx1"/>
                </a:solidFill>
                <a:latin typeface="Times New Roman" panose="02020603050405020304" pitchFamily="18" charset="0"/>
              </a:defRPr>
            </a:lvl5pPr>
            <a:lvl6pPr marL="25146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9pPr>
          </a:lstStyle>
          <a:p>
            <a:fld id="{9C2746F6-C268-4FBE-A4FE-C8FBAE20CCBE}" type="slidenum">
              <a:rPr lang="en-US" altLang="en-US" sz="1200">
                <a:solidFill>
                  <a:srgbClr val="000000"/>
                </a:solidFill>
              </a:rPr>
              <a:pPr/>
              <a:t>53</a:t>
            </a:fld>
            <a:endParaRPr lang="en-US" altLang="en-US" sz="1200">
              <a:solidFill>
                <a:srgbClr val="000000"/>
              </a:solidFill>
            </a:endParaRPr>
          </a:p>
        </p:txBody>
      </p:sp>
    </p:spTree>
    <p:extLst>
      <p:ext uri="{BB962C8B-B14F-4D97-AF65-F5344CB8AC3E}">
        <p14:creationId xmlns:p14="http://schemas.microsoft.com/office/powerpoint/2010/main" val="349404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anose="02020603050405020304" pitchFamily="18" charset="0"/>
              </a:defRPr>
            </a:lvl1pPr>
            <a:lvl2pPr marL="742950" indent="-285750" defTabSz="930275" eaLnBrk="0" hangingPunct="0">
              <a:defRPr sz="2400">
                <a:solidFill>
                  <a:schemeClr val="tx1"/>
                </a:solidFill>
                <a:latin typeface="Times New Roman" panose="02020603050405020304" pitchFamily="18" charset="0"/>
              </a:defRPr>
            </a:lvl2pPr>
            <a:lvl3pPr marL="1143000" indent="-228600" defTabSz="930275" eaLnBrk="0" hangingPunct="0">
              <a:defRPr sz="2400">
                <a:solidFill>
                  <a:schemeClr val="tx1"/>
                </a:solidFill>
                <a:latin typeface="Times New Roman" panose="02020603050405020304" pitchFamily="18" charset="0"/>
              </a:defRPr>
            </a:lvl3pPr>
            <a:lvl4pPr marL="1600200" indent="-228600" defTabSz="930275" eaLnBrk="0" hangingPunct="0">
              <a:defRPr sz="2400">
                <a:solidFill>
                  <a:schemeClr val="tx1"/>
                </a:solidFill>
                <a:latin typeface="Times New Roman" panose="02020603050405020304" pitchFamily="18" charset="0"/>
              </a:defRPr>
            </a:lvl4pPr>
            <a:lvl5pPr marL="2057400" indent="-228600" defTabSz="930275" eaLnBrk="0" hangingPunct="0">
              <a:defRPr sz="2400">
                <a:solidFill>
                  <a:schemeClr val="tx1"/>
                </a:solidFill>
                <a:latin typeface="Times New Roman" panose="02020603050405020304" pitchFamily="18" charset="0"/>
              </a:defRPr>
            </a:lvl5pPr>
            <a:lvl6pPr marL="25146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9pPr>
          </a:lstStyle>
          <a:p>
            <a:fld id="{88CE7AF6-BC88-40CF-97C5-07CB91CD0C8F}" type="slidenum">
              <a:rPr lang="en-US" altLang="en-US" sz="1200">
                <a:solidFill>
                  <a:srgbClr val="000000"/>
                </a:solidFill>
              </a:rPr>
              <a:pPr/>
              <a:t>114</a:t>
            </a:fld>
            <a:endParaRPr lang="en-US" altLang="en-US" sz="1200">
              <a:solidFill>
                <a:srgbClr val="000000"/>
              </a:solidFill>
            </a:endParaRPr>
          </a:p>
        </p:txBody>
      </p:sp>
    </p:spTree>
    <p:extLst>
      <p:ext uri="{BB962C8B-B14F-4D97-AF65-F5344CB8AC3E}">
        <p14:creationId xmlns:p14="http://schemas.microsoft.com/office/powerpoint/2010/main" val="2599602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anose="02020603050405020304" pitchFamily="18" charset="0"/>
              </a:defRPr>
            </a:lvl1pPr>
            <a:lvl2pPr marL="742950" indent="-285750" defTabSz="930275" eaLnBrk="0" hangingPunct="0">
              <a:defRPr sz="2400">
                <a:solidFill>
                  <a:schemeClr val="tx1"/>
                </a:solidFill>
                <a:latin typeface="Times New Roman" panose="02020603050405020304" pitchFamily="18" charset="0"/>
              </a:defRPr>
            </a:lvl2pPr>
            <a:lvl3pPr marL="1143000" indent="-228600" defTabSz="930275" eaLnBrk="0" hangingPunct="0">
              <a:defRPr sz="2400">
                <a:solidFill>
                  <a:schemeClr val="tx1"/>
                </a:solidFill>
                <a:latin typeface="Times New Roman" panose="02020603050405020304" pitchFamily="18" charset="0"/>
              </a:defRPr>
            </a:lvl3pPr>
            <a:lvl4pPr marL="1600200" indent="-228600" defTabSz="930275" eaLnBrk="0" hangingPunct="0">
              <a:defRPr sz="2400">
                <a:solidFill>
                  <a:schemeClr val="tx1"/>
                </a:solidFill>
                <a:latin typeface="Times New Roman" panose="02020603050405020304" pitchFamily="18" charset="0"/>
              </a:defRPr>
            </a:lvl4pPr>
            <a:lvl5pPr marL="2057400" indent="-228600" defTabSz="930275" eaLnBrk="0" hangingPunct="0">
              <a:defRPr sz="2400">
                <a:solidFill>
                  <a:schemeClr val="tx1"/>
                </a:solidFill>
                <a:latin typeface="Times New Roman" panose="02020603050405020304" pitchFamily="18" charset="0"/>
              </a:defRPr>
            </a:lvl5pPr>
            <a:lvl6pPr marL="25146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9pPr>
          </a:lstStyle>
          <a:p>
            <a:fld id="{DE9FCE78-0BE3-4905-BEC7-14858CE9718E}" type="slidenum">
              <a:rPr lang="en-US" altLang="en-US" sz="1200">
                <a:solidFill>
                  <a:srgbClr val="000000"/>
                </a:solidFill>
              </a:rPr>
              <a:pPr/>
              <a:t>115</a:t>
            </a:fld>
            <a:endParaRPr lang="en-US" altLang="en-US" sz="1200">
              <a:solidFill>
                <a:srgbClr val="000000"/>
              </a:solidFill>
            </a:endParaRPr>
          </a:p>
        </p:txBody>
      </p:sp>
    </p:spTree>
    <p:extLst>
      <p:ext uri="{BB962C8B-B14F-4D97-AF65-F5344CB8AC3E}">
        <p14:creationId xmlns:p14="http://schemas.microsoft.com/office/powerpoint/2010/main" val="3207734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anose="02020603050405020304" pitchFamily="18" charset="0"/>
              </a:defRPr>
            </a:lvl1pPr>
            <a:lvl2pPr marL="742950" indent="-285750" defTabSz="930275" eaLnBrk="0" hangingPunct="0">
              <a:defRPr sz="2400">
                <a:solidFill>
                  <a:schemeClr val="tx1"/>
                </a:solidFill>
                <a:latin typeface="Times New Roman" panose="02020603050405020304" pitchFamily="18" charset="0"/>
              </a:defRPr>
            </a:lvl2pPr>
            <a:lvl3pPr marL="1143000" indent="-228600" defTabSz="930275" eaLnBrk="0" hangingPunct="0">
              <a:defRPr sz="2400">
                <a:solidFill>
                  <a:schemeClr val="tx1"/>
                </a:solidFill>
                <a:latin typeface="Times New Roman" panose="02020603050405020304" pitchFamily="18" charset="0"/>
              </a:defRPr>
            </a:lvl3pPr>
            <a:lvl4pPr marL="1600200" indent="-228600" defTabSz="930275" eaLnBrk="0" hangingPunct="0">
              <a:defRPr sz="2400">
                <a:solidFill>
                  <a:schemeClr val="tx1"/>
                </a:solidFill>
                <a:latin typeface="Times New Roman" panose="02020603050405020304" pitchFamily="18" charset="0"/>
              </a:defRPr>
            </a:lvl4pPr>
            <a:lvl5pPr marL="2057400" indent="-228600" defTabSz="930275" eaLnBrk="0" hangingPunct="0">
              <a:defRPr sz="2400">
                <a:solidFill>
                  <a:schemeClr val="tx1"/>
                </a:solidFill>
                <a:latin typeface="Times New Roman" panose="02020603050405020304" pitchFamily="18" charset="0"/>
              </a:defRPr>
            </a:lvl5pPr>
            <a:lvl6pPr marL="25146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defTabSz="930275" eaLnBrk="0" fontAlgn="base" hangingPunct="0">
              <a:spcBef>
                <a:spcPct val="20000"/>
              </a:spcBef>
              <a:spcAft>
                <a:spcPct val="0"/>
              </a:spcAft>
              <a:defRPr sz="2400">
                <a:solidFill>
                  <a:schemeClr val="tx1"/>
                </a:solidFill>
                <a:latin typeface="Times New Roman" panose="02020603050405020304" pitchFamily="18" charset="0"/>
              </a:defRPr>
            </a:lvl9pPr>
          </a:lstStyle>
          <a:p>
            <a:fld id="{D9D967E8-D7E2-4CE4-980B-69E183587E79}" type="slidenum">
              <a:rPr lang="en-US" altLang="en-US" sz="1200">
                <a:solidFill>
                  <a:srgbClr val="000000"/>
                </a:solidFill>
              </a:rPr>
              <a:pPr/>
              <a:t>118</a:t>
            </a:fld>
            <a:endParaRPr lang="en-US" altLang="en-US" sz="1200">
              <a:solidFill>
                <a:srgbClr val="000000"/>
              </a:solidFill>
            </a:endParaRPr>
          </a:p>
        </p:txBody>
      </p:sp>
    </p:spTree>
    <p:extLst>
      <p:ext uri="{BB962C8B-B14F-4D97-AF65-F5344CB8AC3E}">
        <p14:creationId xmlns:p14="http://schemas.microsoft.com/office/powerpoint/2010/main" val="1935145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1F2A95-D07D-49A4-9640-D10E2FB2FA90}"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ADC06F-5DDF-4DC2-963D-3DAF6A70785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C00369-A9FC-4087-93A9-5C16D59D5C67}"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ECE794-8E8F-4FA4-A82C-255FEAE96C48}"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9391E35-5BD8-4305-8E32-DEAC42CDAD5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868761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903862A-5081-485F-AF34-22758CB1505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941070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D3CBEAD-564F-4344-BBFD-BA740AD58ED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509674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6CF5B19-D2C1-4114-8BAA-5B242A3986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920502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D7C27D2-AFFC-4ADD-ABDD-9766E64259F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180503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AC52C6FC-F474-4872-B758-037B1442E96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496880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743097F-6466-4B9B-8F3C-7C5823C3311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088901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FAA5046-1559-43BE-8807-657C136F21D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34622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E7FF4A1-C667-4325-AC0E-C2AD99A707B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442581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67B1844-D50B-472B-AE01-8091D6E34B4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01771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802AFE-1158-4EEF-AE3D-0C0352763E63}"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715732-4018-4CD2-AFE8-91DF66D64062}"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30725"/>
          </a:xfrm>
        </p:spPr>
        <p:txBody>
          <a:bodyPr/>
          <a:lstStyle/>
          <a:p>
            <a:endParaRPr lang="en-US"/>
          </a:p>
        </p:txBody>
      </p:sp>
      <p:sp>
        <p:nvSpPr>
          <p:cNvPr id="4" name="Date Placeholder 3"/>
          <p:cNvSpPr>
            <a:spLocks noGrp="1"/>
          </p:cNvSpPr>
          <p:nvPr>
            <p:ph type="dt" sz="half" idx="10"/>
          </p:nvPr>
        </p:nvSpPr>
        <p:spPr>
          <a:xfrm>
            <a:off x="609600" y="6248400"/>
            <a:ext cx="2844800" cy="45720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8737600" y="6248400"/>
            <a:ext cx="2844800" cy="457200"/>
          </a:xfrm>
        </p:spPr>
        <p:txBody>
          <a:bodyPr/>
          <a:lstStyle>
            <a:lvl1pPr>
              <a:defRPr/>
            </a:lvl1pPr>
          </a:lstStyle>
          <a:p>
            <a:fld id="{EE4FD017-E1D1-4A5F-B61E-08BE17D79DE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493549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2192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37394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953389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236879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853656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33812761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2123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07261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3452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1201261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3" cy="432"/>
              </a:xfrm>
              <a:prstGeom prst="rect">
                <a:avLst/>
              </a:prstGeom>
              <a:solidFill>
                <a:schemeClr val="folHlink"/>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13" name="Rectangle 5"/>
              <p:cNvSpPr>
                <a:spLocks noChangeArrowheads="1"/>
              </p:cNvSpPr>
              <p:nvPr/>
            </p:nvSpPr>
            <p:spPr bwMode="auto">
              <a:xfrm>
                <a:off x="1055" y="336"/>
                <a:ext cx="288" cy="432"/>
              </a:xfrm>
              <a:prstGeom prst="rect">
                <a:avLst/>
              </a:prstGeom>
              <a:gradFill rotWithShape="0">
                <a:gsLst>
                  <a:gs pos="0">
                    <a:schemeClr val="folHlink"/>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sp>
        <p:nvSpPr>
          <p:cNvPr id="53260" name="Rectangle 12"/>
          <p:cNvSpPr>
            <a:spLocks noGrp="1" noChangeArrowheads="1"/>
          </p:cNvSpPr>
          <p:nvPr>
            <p:ph type="ctrTitle"/>
          </p:nvPr>
        </p:nvSpPr>
        <p:spPr>
          <a:xfrm>
            <a:off x="1320800" y="1828800"/>
            <a:ext cx="10363200" cy="1143000"/>
          </a:xfrm>
        </p:spPr>
        <p:txBody>
          <a:bodyPr/>
          <a:lstStyle>
            <a:lvl1pPr>
              <a:defRPr/>
            </a:lvl1pPr>
          </a:lstStyle>
          <a:p>
            <a:pPr lvl="0"/>
            <a:r>
              <a:rPr lang="en-US" noProof="0" smtClean="0"/>
              <a:t>Click to edit Master title style</a:t>
            </a:r>
          </a:p>
        </p:txBody>
      </p:sp>
      <p:sp>
        <p:nvSpPr>
          <p:cNvPr id="53261"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14" name="Rectangle 14"/>
          <p:cNvSpPr>
            <a:spLocks noGrp="1" noChangeArrowheads="1"/>
          </p:cNvSpPr>
          <p:nvPr>
            <p:ph type="dt" sz="half" idx="10"/>
          </p:nvPr>
        </p:nvSpPr>
        <p:spPr>
          <a:xfrm>
            <a:off x="1320800" y="6248400"/>
            <a:ext cx="2540000" cy="457200"/>
          </a:xfrm>
        </p:spPr>
        <p:txBody>
          <a:bodyPr/>
          <a:lstStyle>
            <a:lvl1pPr fontAlgn="auto">
              <a:spcBef>
                <a:spcPts val="0"/>
              </a:spcBef>
              <a:spcAft>
                <a:spcPts val="0"/>
              </a:spcAft>
              <a:defRPr>
                <a:solidFill>
                  <a:srgbClr val="1C1C1C"/>
                </a:solidFill>
                <a:latin typeface="+mn-lt"/>
              </a:defRPr>
            </a:lvl1pPr>
          </a:lstStyle>
          <a:p>
            <a:pPr>
              <a:defRPr/>
            </a:pPr>
            <a:endParaRPr lang="en-US"/>
          </a:p>
        </p:txBody>
      </p:sp>
      <p:sp>
        <p:nvSpPr>
          <p:cNvPr id="15" name="Rectangle 15"/>
          <p:cNvSpPr>
            <a:spLocks noGrp="1" noChangeArrowheads="1"/>
          </p:cNvSpPr>
          <p:nvPr>
            <p:ph type="ftr" sz="quarter" idx="11"/>
          </p:nvPr>
        </p:nvSpPr>
        <p:spPr>
          <a:xfrm>
            <a:off x="4572000" y="6248400"/>
            <a:ext cx="3860800" cy="457200"/>
          </a:xfrm>
        </p:spPr>
        <p:txBody>
          <a:bodyPr/>
          <a:lstStyle>
            <a:lvl1pPr fontAlgn="auto">
              <a:spcBef>
                <a:spcPts val="0"/>
              </a:spcBef>
              <a:spcAft>
                <a:spcPts val="0"/>
              </a:spcAft>
              <a:defRPr>
                <a:solidFill>
                  <a:srgbClr val="1C1C1C"/>
                </a:solidFill>
                <a:latin typeface="+mn-lt"/>
              </a:defRPr>
            </a:lvl1pPr>
          </a:lstStyle>
          <a:p>
            <a:pPr>
              <a:defRPr/>
            </a:pPr>
            <a:endParaRPr lang="en-US"/>
          </a:p>
        </p:txBody>
      </p:sp>
      <p:sp>
        <p:nvSpPr>
          <p:cNvPr id="16" name="Rectangle 16"/>
          <p:cNvSpPr>
            <a:spLocks noGrp="1" noChangeArrowheads="1"/>
          </p:cNvSpPr>
          <p:nvPr>
            <p:ph type="sldNum" sz="quarter" idx="12"/>
          </p:nvPr>
        </p:nvSpPr>
        <p:spPr>
          <a:xfrm>
            <a:off x="9144000" y="6248400"/>
            <a:ext cx="2540000" cy="457200"/>
          </a:xfrm>
        </p:spPr>
        <p:txBody>
          <a:bodyPr/>
          <a:lstStyle>
            <a:lvl1pPr fontAlgn="auto">
              <a:spcBef>
                <a:spcPts val="0"/>
              </a:spcBef>
              <a:spcAft>
                <a:spcPts val="0"/>
              </a:spcAft>
              <a:defRPr>
                <a:solidFill>
                  <a:srgbClr val="1C1C1C"/>
                </a:solidFill>
                <a:latin typeface="+mn-lt"/>
              </a:defRPr>
            </a:lvl1pPr>
          </a:lstStyle>
          <a:p>
            <a:pPr>
              <a:defRPr/>
            </a:pPr>
            <a:fld id="{D59AD18D-5BCD-4ED1-AF43-7E324D5DFC6A}"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054881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225211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704851" y="201613"/>
            <a:ext cx="11197167"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6pPr>
            <a:lvl7pPr marL="29718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7pPr>
            <a:lvl8pPr marL="34290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8pPr>
            <a:lvl9pPr marL="38862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9pPr>
          </a:lstStyle>
          <a:p>
            <a:pPr algn="ctr" eaLnBrk="1" hangingPunct="1">
              <a:defRPr/>
            </a:pPr>
            <a:endParaRPr kumimoji="1" lang="en-US" sz="2400" b="0" smtClean="0">
              <a:solidFill>
                <a:srgbClr val="000000"/>
              </a:solidFill>
              <a:latin typeface="Times New Roman" panose="02020603050405020304" pitchFamily="18" charset="0"/>
              <a:cs typeface="+mn-cs"/>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5748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795867" y="4130675"/>
            <a:ext cx="1388533"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6pPr>
            <a:lvl7pPr marL="29718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7pPr>
            <a:lvl8pPr marL="34290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8pPr>
            <a:lvl9pPr marL="38862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9pPr>
          </a:lstStyle>
          <a:p>
            <a:pPr algn="ctr" eaLnBrk="1" hangingPunct="1">
              <a:defRPr/>
            </a:pPr>
            <a:endParaRPr kumimoji="1" lang="en-US" sz="2400" b="0" smtClean="0">
              <a:solidFill>
                <a:srgbClr val="000000"/>
              </a:solidFill>
              <a:latin typeface="Times New Roman" panose="02020603050405020304" pitchFamily="18" charset="0"/>
              <a:cs typeface="+mn-cs"/>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574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6"/>
          <p:cNvSpPr>
            <a:spLocks noGrp="1" noChangeArrowheads="1"/>
          </p:cNvSpPr>
          <p:nvPr>
            <p:ph type="ctrTitle"/>
          </p:nvPr>
        </p:nvSpPr>
        <p:spPr>
          <a:xfrm>
            <a:off x="1219200" y="2057400"/>
            <a:ext cx="10295467" cy="1143000"/>
          </a:xfrm>
        </p:spPr>
        <p:txBody>
          <a:bodyPr/>
          <a:lstStyle>
            <a:lvl1pPr>
              <a:defRPr/>
            </a:lvl1pPr>
          </a:lstStyle>
          <a:p>
            <a:r>
              <a:rPr lang="en-US"/>
              <a:t>Click to edit Master title style</a:t>
            </a:r>
          </a:p>
        </p:txBody>
      </p:sp>
      <p:sp>
        <p:nvSpPr>
          <p:cNvPr id="70663" name="Rectangle 7"/>
          <p:cNvSpPr>
            <a:spLocks noGrp="1" noChangeArrowheads="1"/>
          </p:cNvSpPr>
          <p:nvPr>
            <p:ph type="subTitle" idx="1"/>
          </p:nvPr>
        </p:nvSpPr>
        <p:spPr>
          <a:xfrm>
            <a:off x="2167467" y="3886200"/>
            <a:ext cx="85344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445684" y="6096000"/>
            <a:ext cx="2540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4696884" y="6096000"/>
            <a:ext cx="38608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9268884" y="6096000"/>
            <a:ext cx="2540000" cy="457200"/>
          </a:xfrm>
        </p:spPr>
        <p:txBody>
          <a:bodyPr/>
          <a:lstStyle>
            <a:lvl1pPr>
              <a:defRPr/>
            </a:lvl1pPr>
          </a:lstStyle>
          <a:p>
            <a:fld id="{1C8C1485-D814-410C-A4C7-DA906C5BE18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67495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fld id="{2480C818-3814-4537-99A4-D96F071318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1175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fld id="{E95DCEB5-4956-4E6F-974A-B2276E6223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48297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22400" y="17526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4000" y="17526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fld id="{3F146D47-B34A-486B-A6EC-445B469AE3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91352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fld id="{DEF67B9D-FF6F-438B-983B-2C5C91055B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14155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fld id="{7A98C494-6BCC-4511-8AA2-7B8C47FCF6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1645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fld id="{7B331962-1783-4AEC-B766-8C3470A552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21619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fld id="{E8BAE52D-C5D7-43F6-A4A7-BEB9CB1B87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4220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C76144B2-97AF-4D7C-AF04-C4605D510630}"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fld id="{646F3507-2A1B-47DB-963E-E13DF6F93C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96380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fld id="{CC7BDF8A-3D9B-451A-B469-46E296257D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61064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381000"/>
            <a:ext cx="2540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22400" y="381000"/>
            <a:ext cx="74168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fld id="{A30E0BC8-0042-4845-A2E2-A9E9C2F857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7140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4" y="4267200"/>
            <a:ext cx="12187767"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grpSp>
        </p:grpSp>
      </p:grpSp>
      <p:sp>
        <p:nvSpPr>
          <p:cNvPr id="7234" name="Rectangle 66"/>
          <p:cNvSpPr>
            <a:spLocks noGrp="1" noChangeArrowheads="1"/>
          </p:cNvSpPr>
          <p:nvPr>
            <p:ph type="ctrTitle" sz="quarter"/>
          </p:nvPr>
        </p:nvSpPr>
        <p:spPr>
          <a:xfrm>
            <a:off x="914400" y="1692276"/>
            <a:ext cx="10363200" cy="1736725"/>
          </a:xfrm>
        </p:spPr>
        <p:txBody>
          <a:bodyPr anchor="b"/>
          <a:lstStyle>
            <a:lvl1pPr>
              <a:defRPr sz="5400"/>
            </a:lvl1pPr>
          </a:lstStyle>
          <a:p>
            <a:r>
              <a:rPr lang="en-US" smtClean="0"/>
              <a:t>Click to edit Master title style</a:t>
            </a:r>
            <a:endParaRPr lang="en-US"/>
          </a:p>
        </p:txBody>
      </p:sp>
      <p:sp>
        <p:nvSpPr>
          <p:cNvPr id="7235" name="Rectangle 67"/>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68" name="Rectangle 68"/>
          <p:cNvSpPr>
            <a:spLocks noGrp="1" noChangeArrowheads="1"/>
          </p:cNvSpPr>
          <p:nvPr>
            <p:ph type="dt" sz="quarter" idx="10"/>
          </p:nvPr>
        </p:nvSpPr>
        <p:spPr>
          <a:xfrm>
            <a:off x="609600" y="6248400"/>
            <a:ext cx="2844800" cy="457200"/>
          </a:xfrm>
        </p:spPr>
        <p:txBody>
          <a:bodyPr/>
          <a:lstStyle>
            <a:lvl1pPr>
              <a:defRPr smtClean="0"/>
            </a:lvl1pPr>
          </a:lstStyle>
          <a:p>
            <a:pPr>
              <a:defRPr/>
            </a:pPr>
            <a:fld id="{F89116B2-9990-4F6F-8372-AFC8433A8B99}" type="datetimeFigureOut">
              <a:rPr lang="en-US">
                <a:solidFill>
                  <a:srgbClr val="FFFFFF"/>
                </a:solidFill>
              </a:rPr>
              <a:pPr>
                <a:defRPr/>
              </a:pPr>
              <a:t>5/26/2017</a:t>
            </a:fld>
            <a:endParaRPr lang="en-US">
              <a:solidFill>
                <a:srgbClr val="FFFFFF"/>
              </a:solidFill>
            </a:endParaRPr>
          </a:p>
        </p:txBody>
      </p:sp>
      <p:sp>
        <p:nvSpPr>
          <p:cNvPr id="69" name="Rectangle 69"/>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8737600" y="6248400"/>
            <a:ext cx="2844800" cy="457200"/>
          </a:xfrm>
        </p:spPr>
        <p:txBody>
          <a:bodyPr/>
          <a:lstStyle>
            <a:lvl1pPr>
              <a:defRPr/>
            </a:lvl1pPr>
          </a:lstStyle>
          <a:p>
            <a:fld id="{9469548F-DA51-493B-9418-95EA0656D1A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307962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fld id="{0EDD86D3-8F39-454F-A18D-6A5C369BF861}" type="datetimeFigureOut">
              <a:rPr lang="en-US">
                <a:solidFill>
                  <a:srgbClr val="FFFFFF"/>
                </a:solidFill>
              </a:rPr>
              <a:pPr>
                <a:defRPr/>
              </a:pPr>
              <a:t>5/26/2017</a:t>
            </a:fld>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fld id="{DDF02B3C-D9F4-4624-923F-387FA065D05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032211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fld id="{485D31E9-C70D-4F3E-BB25-A750917BEDEE}" type="datetimeFigureOut">
              <a:rPr lang="en-US">
                <a:solidFill>
                  <a:srgbClr val="FFFFFF"/>
                </a:solidFill>
              </a:rPr>
              <a:pPr>
                <a:defRPr/>
              </a:pPr>
              <a:t>5/26/2017</a:t>
            </a:fld>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fld id="{C10E09D3-46DE-4843-BBD4-7B6B7321EA8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201404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fld id="{D9AD951C-4B92-414F-9586-510CEA0B8EF2}" type="datetimeFigureOut">
              <a:rPr lang="en-US">
                <a:solidFill>
                  <a:srgbClr val="FFFFFF"/>
                </a:solidFill>
              </a:rPr>
              <a:pPr>
                <a:defRPr/>
              </a:pPr>
              <a:t>5/26/2017</a:t>
            </a:fld>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fld id="{0B597AB8-2479-4728-BA3D-0EF7CDAFB27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354186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fld id="{A13EB228-0D89-4DB0-A3E2-2FEAACB8EDCE}" type="datetimeFigureOut">
              <a:rPr lang="en-US">
                <a:solidFill>
                  <a:srgbClr val="FFFFFF"/>
                </a:solidFill>
              </a:rPr>
              <a:pPr>
                <a:defRPr/>
              </a:pPr>
              <a:t>5/26/2017</a:t>
            </a:fld>
            <a:endParaRPr 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fld id="{5925DBF1-7117-434A-A309-9B8646548D7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05863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fld id="{99208980-AF44-4230-89EC-76AB7D1D51B3}" type="datetimeFigureOut">
              <a:rPr lang="en-US">
                <a:solidFill>
                  <a:srgbClr val="FFFFFF"/>
                </a:solidFill>
              </a:rPr>
              <a:pPr>
                <a:defRPr/>
              </a:pPr>
              <a:t>5/26/2017</a:t>
            </a:fld>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fld id="{BF965DAD-83BB-43B0-A7A4-379CE83F1A7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704713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fld id="{BF35451F-5D7E-496B-9B55-1262F1983AA2}" type="datetimeFigureOut">
              <a:rPr lang="en-US">
                <a:solidFill>
                  <a:srgbClr val="FFFFFF"/>
                </a:solidFill>
              </a:rPr>
              <a:pPr>
                <a:defRPr/>
              </a:pPr>
              <a:t>5/26/2017</a:t>
            </a:fld>
            <a:endParaRPr lang="en-US">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fld id="{B00F8680-40B3-44CB-B31E-A04B1989C35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11156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8417F63E-C6F8-4D5B-B8BD-8C4532BAFBC2}"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fld id="{D2BFCBD0-F4C2-48AB-BCED-0AE58BADE06C}" type="datetimeFigureOut">
              <a:rPr lang="en-US">
                <a:solidFill>
                  <a:srgbClr val="FFFFFF"/>
                </a:solidFill>
              </a:rPr>
              <a:pPr>
                <a:defRPr/>
              </a:pPr>
              <a:t>5/26/2017</a:t>
            </a:fld>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fld id="{072560CD-33AE-42A4-8053-722BFBF7447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256038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fld id="{0F629B5D-4EA8-409D-A62A-B28BE0D3D102}" type="datetimeFigureOut">
              <a:rPr lang="en-US">
                <a:solidFill>
                  <a:srgbClr val="FFFFFF"/>
                </a:solidFill>
              </a:rPr>
              <a:pPr>
                <a:defRPr/>
              </a:pPr>
              <a:t>5/26/2017</a:t>
            </a:fld>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fld id="{69C22863-5515-457C-BC79-99A9F40BF5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194134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fld id="{F7CCF0EB-224B-43A7-8F43-CE895AA3AE60}" type="datetimeFigureOut">
              <a:rPr lang="en-US">
                <a:solidFill>
                  <a:srgbClr val="FFFFFF"/>
                </a:solidFill>
              </a:rPr>
              <a:pPr>
                <a:defRPr/>
              </a:pPr>
              <a:t>5/26/2017</a:t>
            </a:fld>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fld id="{AF5B9681-9228-4C5E-9519-960403454A6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800441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fld id="{846A7C7D-E631-4AAC-9170-1A0FBF65AF18}" type="datetimeFigureOut">
              <a:rPr lang="en-US">
                <a:solidFill>
                  <a:srgbClr val="FFFFFF"/>
                </a:solidFill>
              </a:rPr>
              <a:pPr>
                <a:defRPr/>
              </a:pPr>
              <a:t>5/26/2017</a:t>
            </a:fld>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fld id="{EC7082F4-7C56-47E4-B2D7-1850FB0ADBE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44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601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AA7244E9-6128-47B3-8D7F-FCA52461CF45}"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06A2A08E-076B-4D79-AD5C-D86D148CB55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4D6EF49D-7D1B-4B10-9117-28FB0AA5742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160DD739-D09E-4C44-804D-B9F436B7EF25}"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400FACBB-35EE-43DD-967A-C9FAFFDCB43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D16793-4D1B-403E-A7A1-390DA7933B81}"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8D6A15-59E2-4210-A447-21E12E6284B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F1BF067F-56BE-4293-9517-12F8166434FE}"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C99E14A8-9CE1-4A90-8066-BFA134C8EE9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617539"/>
            <a:ext cx="2601384"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4584" y="617539"/>
            <a:ext cx="7600949"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23E3E906-CF7A-4804-8FB6-81A9EDB1BEF8}"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6860117" y="2017713"/>
            <a:ext cx="5080000" cy="4114800"/>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C6369CF4-917B-431B-8F6D-910D56A09D1B}"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76917" y="4151313"/>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B42D8BE0-0FC2-45D9-BE35-14B298A2329E}"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1201261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3" cy="432"/>
              </a:xfrm>
              <a:prstGeom prst="rect">
                <a:avLst/>
              </a:prstGeom>
              <a:solidFill>
                <a:schemeClr val="folHlink"/>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13" name="Rectangle 5"/>
              <p:cNvSpPr>
                <a:spLocks noChangeArrowheads="1"/>
              </p:cNvSpPr>
              <p:nvPr/>
            </p:nvSpPr>
            <p:spPr bwMode="auto">
              <a:xfrm>
                <a:off x="1055" y="336"/>
                <a:ext cx="288" cy="432"/>
              </a:xfrm>
              <a:prstGeom prst="rect">
                <a:avLst/>
              </a:prstGeom>
              <a:gradFill rotWithShape="0">
                <a:gsLst>
                  <a:gs pos="0">
                    <a:schemeClr val="folHlink"/>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sp>
        <p:nvSpPr>
          <p:cNvPr id="59404" name="Rectangle 12"/>
          <p:cNvSpPr>
            <a:spLocks noGrp="1" noChangeArrowheads="1"/>
          </p:cNvSpPr>
          <p:nvPr>
            <p:ph type="ctrTitle"/>
          </p:nvPr>
        </p:nvSpPr>
        <p:spPr>
          <a:xfrm>
            <a:off x="1320800" y="1828800"/>
            <a:ext cx="10363200" cy="1143000"/>
          </a:xfrm>
        </p:spPr>
        <p:txBody>
          <a:bodyPr/>
          <a:lstStyle>
            <a:lvl1pPr>
              <a:defRPr/>
            </a:lvl1pPr>
          </a:lstStyle>
          <a:p>
            <a:pPr lvl="0"/>
            <a:r>
              <a:rPr lang="en-US" noProof="0" smtClean="0"/>
              <a:t>Click to edit Master title style</a:t>
            </a:r>
          </a:p>
        </p:txBody>
      </p:sp>
      <p:sp>
        <p:nvSpPr>
          <p:cNvPr id="59405"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14" name="Rectangle 14"/>
          <p:cNvSpPr>
            <a:spLocks noGrp="1" noChangeArrowheads="1"/>
          </p:cNvSpPr>
          <p:nvPr>
            <p:ph type="dt" sz="half" idx="10"/>
          </p:nvPr>
        </p:nvSpPr>
        <p:spPr>
          <a:xfrm>
            <a:off x="1320800" y="6248400"/>
            <a:ext cx="2540000" cy="457200"/>
          </a:xfrm>
        </p:spPr>
        <p:txBody>
          <a:bodyPr/>
          <a:lstStyle>
            <a:lvl1pPr fontAlgn="auto">
              <a:spcBef>
                <a:spcPts val="0"/>
              </a:spcBef>
              <a:spcAft>
                <a:spcPts val="0"/>
              </a:spcAft>
              <a:defRPr>
                <a:solidFill>
                  <a:srgbClr val="1C1C1C"/>
                </a:solidFill>
                <a:latin typeface="+mn-lt"/>
              </a:defRPr>
            </a:lvl1pPr>
          </a:lstStyle>
          <a:p>
            <a:pPr>
              <a:defRPr/>
            </a:pPr>
            <a:endParaRPr lang="en-US"/>
          </a:p>
        </p:txBody>
      </p:sp>
      <p:sp>
        <p:nvSpPr>
          <p:cNvPr id="15" name="Rectangle 15"/>
          <p:cNvSpPr>
            <a:spLocks noGrp="1" noChangeArrowheads="1"/>
          </p:cNvSpPr>
          <p:nvPr>
            <p:ph type="ftr" sz="quarter" idx="11"/>
          </p:nvPr>
        </p:nvSpPr>
        <p:spPr>
          <a:xfrm>
            <a:off x="4572000" y="6248400"/>
            <a:ext cx="3860800" cy="457200"/>
          </a:xfrm>
        </p:spPr>
        <p:txBody>
          <a:bodyPr/>
          <a:lstStyle>
            <a:lvl1pPr fontAlgn="auto">
              <a:spcBef>
                <a:spcPts val="0"/>
              </a:spcBef>
              <a:spcAft>
                <a:spcPts val="0"/>
              </a:spcAft>
              <a:defRPr>
                <a:solidFill>
                  <a:srgbClr val="1C1C1C"/>
                </a:solidFill>
                <a:latin typeface="+mn-lt"/>
              </a:defRPr>
            </a:lvl1pPr>
          </a:lstStyle>
          <a:p>
            <a:pPr>
              <a:defRPr/>
            </a:pPr>
            <a:endParaRPr lang="en-US"/>
          </a:p>
        </p:txBody>
      </p:sp>
      <p:sp>
        <p:nvSpPr>
          <p:cNvPr id="16" name="Rectangle 16"/>
          <p:cNvSpPr>
            <a:spLocks noGrp="1" noChangeArrowheads="1"/>
          </p:cNvSpPr>
          <p:nvPr>
            <p:ph type="sldNum" sz="quarter" idx="12"/>
          </p:nvPr>
        </p:nvSpPr>
        <p:spPr>
          <a:xfrm>
            <a:off x="9144000" y="6248400"/>
            <a:ext cx="2540000" cy="457200"/>
          </a:xfrm>
        </p:spPr>
        <p:txBody>
          <a:bodyPr/>
          <a:lstStyle>
            <a:lvl1pPr fontAlgn="auto">
              <a:spcBef>
                <a:spcPts val="0"/>
              </a:spcBef>
              <a:spcAft>
                <a:spcPts val="0"/>
              </a:spcAft>
              <a:defRPr>
                <a:solidFill>
                  <a:srgbClr val="1C1C1C"/>
                </a:solidFill>
                <a:latin typeface="+mn-lt"/>
              </a:defRPr>
            </a:lvl1pPr>
          </a:lstStyle>
          <a:p>
            <a:pPr>
              <a:defRPr/>
            </a:pPr>
            <a:fld id="{12E25544-81CB-4B76-83C4-8CF86F76AE91}"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F1DB0A08-C90B-409E-A5DB-A4454A246B05}"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880CE969-12A8-4388-A326-246C293C03C8}"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601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58221934-4F24-4EEA-A319-2A352823EFF7}"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4BCFB001-47C9-4F8B-BD0B-60AA4046F81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2F4CB00-6D95-4E36-A302-34E55BA9371B}"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E0D6A3-CF15-4957-A448-38C9A2C4555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3E4178A4-5E48-42EB-A656-D299A6B8AC35}"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1DE43B5F-2C7E-4000-9495-C4EFCB83F86A}"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6F2230C3-CAF4-4204-A90C-DB7FFE6462D9}"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A32837BB-ACFF-4BF7-ABC5-3D5FEC7037B4}"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0808B6F1-B7E5-4104-9DC9-AA33091D053E}"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617539"/>
            <a:ext cx="2601384"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4584" y="617539"/>
            <a:ext cx="7600949"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989350CE-C78E-4122-B015-69CDCF86EF0D}"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6860117" y="2017713"/>
            <a:ext cx="5080000" cy="4114800"/>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43176223-E7C8-401A-8205-6BDDC648450B}"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76917" y="4151313"/>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A2E2578B-16B5-49DC-9E95-9549D9CCD66D}"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6D4A588-64BC-4A82-A0BE-972F0F6C2647}"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0078B63-C4D8-4DAA-AB89-B39B16B2DB0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17F665-ADF1-4035-AC81-0E343B5D7F6B}" type="datetimeFigureOut">
              <a:rPr lang="en-US"/>
              <a:pPr>
                <a:defRPr/>
              </a:pPr>
              <a:t>5/26/2017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E5B83A1-18FA-4BB9-B40E-064702BBEEF9}"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6E552E8-B6DB-48DE-B68B-9EF067555BCF}"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1444BFD-4A69-4169-B4C1-51BC950FA3B0}"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A7C4438E-01E8-42EB-A812-69EE4FD33116}"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99C495B2-2AD0-487B-BA0D-47721E1B5605}"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5BA298D6-4362-47D8-8B8D-76F4C43AA7DC}"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5CB9595-F83D-42EA-AECB-D6255EB19DC5}"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7A9BC5B7-F8E7-443C-8AE4-E3246F9DFE30}"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ECF34C93-53B7-4C08-920E-9FC8DB7311D7}"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E05DDC20-94BF-4FCF-8B88-9FA64388FBAD}"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p:spPr>
        <p:txBody>
          <a:bodyPr/>
          <a:lstStyle/>
          <a:p>
            <a:pPr>
              <a:defRPr/>
            </a:pPr>
            <a:endParaRPr lang="en-US">
              <a:solidFill>
                <a:srgbClr val="000000"/>
              </a:solidFill>
              <a:latin typeface="+mn-lt"/>
              <a:cs typeface="+mn-cs"/>
            </a:endParaRPr>
          </a:p>
        </p:txBody>
      </p:sp>
      <p:sp>
        <p:nvSpPr>
          <p:cNvPr id="5" name="Line 8"/>
          <p:cNvSpPr>
            <a:spLocks noChangeShapeType="1"/>
          </p:cNvSpPr>
          <p:nvPr/>
        </p:nvSpPr>
        <p:spPr bwMode="auto">
          <a:xfrm>
            <a:off x="2641600" y="3962400"/>
            <a:ext cx="8682038" cy="0"/>
          </a:xfrm>
          <a:prstGeom prst="line">
            <a:avLst/>
          </a:prstGeom>
          <a:noFill/>
          <a:ln w="19050">
            <a:solidFill>
              <a:schemeClr val="accent1"/>
            </a:solidFill>
            <a:round/>
            <a:headEnd/>
            <a:tailEnd/>
          </a:ln>
          <a:effectLst/>
          <a:extLst/>
        </p:spPr>
        <p:txBody>
          <a:bodyPr/>
          <a:lstStyle/>
          <a:p>
            <a:pPr>
              <a:defRPr/>
            </a:pPr>
            <a:endParaRPr lang="en-US">
              <a:solidFill>
                <a:srgbClr val="000000"/>
              </a:solidFill>
              <a:latin typeface="+mn-lt"/>
              <a:cs typeface="+mn-cs"/>
            </a:endParaRPr>
          </a:p>
        </p:txBody>
      </p:sp>
      <p:sp>
        <p:nvSpPr>
          <p:cNvPr id="5122" name="Rectangle 2"/>
          <p:cNvSpPr>
            <a:spLocks noGrp="1" noChangeArrowheads="1"/>
          </p:cNvSpPr>
          <p:nvPr>
            <p:ph type="ctrTitle"/>
          </p:nvPr>
        </p:nvSpPr>
        <p:spPr>
          <a:xfrm>
            <a:off x="1219201" y="1524000"/>
            <a:ext cx="10164233" cy="1752600"/>
          </a:xfrm>
        </p:spPr>
        <p:txBody>
          <a:bodyPr/>
          <a:lstStyle>
            <a:lvl1pPr>
              <a:defRPr sz="5000"/>
            </a:lvl1pPr>
          </a:lstStyle>
          <a:p>
            <a:pPr lvl="0"/>
            <a:r>
              <a:rPr lang="en-US" altLang="en-US" noProof="0" smtClean="0"/>
              <a:t>Click to edit Master title style</a:t>
            </a:r>
          </a:p>
        </p:txBody>
      </p:sp>
      <p:sp>
        <p:nvSpPr>
          <p:cNvPr id="5123" name="Rectangle 3"/>
          <p:cNvSpPr>
            <a:spLocks noGrp="1" noChangeArrowheads="1"/>
          </p:cNvSpPr>
          <p:nvPr>
            <p:ph type="subTitle" idx="1"/>
          </p:nvPr>
        </p:nvSpPr>
        <p:spPr>
          <a:xfrm>
            <a:off x="2641600" y="3962400"/>
            <a:ext cx="8737600" cy="1752600"/>
          </a:xfrm>
        </p:spPr>
        <p:txBody>
          <a:bodyPr/>
          <a:lstStyle>
            <a:lvl1pPr marL="0" indent="0">
              <a:buFont typeface="Wingdings" panose="05000000000000000000" pitchFamily="2" charset="2"/>
              <a:buNone/>
              <a:defRPr sz="2800"/>
            </a:lvl1pPr>
          </a:lstStyle>
          <a:p>
            <a:pPr lvl="0"/>
            <a:r>
              <a:rPr lang="en-US" altLang="en-US" noProof="0" smtClean="0"/>
              <a:t>Click to edit Master subtitle style</a:t>
            </a:r>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7" name="Rectangle 5"/>
          <p:cNvSpPr>
            <a:spLocks noGrp="1" noChangeArrowheads="1"/>
          </p:cNvSpPr>
          <p:nvPr>
            <p:ph type="ftr" sz="quarter" idx="11"/>
          </p:nvPr>
        </p:nvSpPr>
        <p:spPr>
          <a:xfrm>
            <a:off x="4165600" y="6243638"/>
            <a:ext cx="3860800" cy="457200"/>
          </a:xfrm>
        </p:spPr>
        <p:txBody>
          <a:bodyPr/>
          <a:lstStyle>
            <a:lvl1pPr fontAlgn="auto">
              <a:spcBef>
                <a:spcPts val="0"/>
              </a:spcBef>
              <a:spcAft>
                <a:spcPts val="0"/>
              </a:spcAft>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8F37B3C-8080-49FB-A11E-9D1B6A33AAC0}"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E48F89B-7A21-4FEA-BB56-2B975CC12252}" type="datetimeFigureOut">
              <a:rPr lang="en-US"/>
              <a:pPr>
                <a:defRPr/>
              </a:pPr>
              <a:t>5/26/2017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689B120-9F5D-4A3C-BAFD-5EA02B19C74B}"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7840362-033E-4D4C-8E96-AA4BFA675BF3}" type="slidenum">
              <a:rPr lang="en-US" altLang="en-US"/>
              <a:pPr>
                <a:defRPr/>
              </a:pPr>
              <a:t>‹#›</a:t>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3BF4733-8B85-476A-906C-7F1E1EB68678}" type="slidenum">
              <a:rPr lang="en-US" altLang="en-US"/>
              <a:pPr>
                <a:defRPr/>
              </a:pPr>
              <a:t>‹#›</a:t>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CE15125-7E48-4DAA-9B39-79C8404E4827}" type="slidenum">
              <a:rPr lang="en-US" altLang="en-US"/>
              <a:pPr>
                <a:defRPr/>
              </a:pPr>
              <a:t>‹#›</a:t>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84B7CB9E-A627-442F-9157-3D3158D92E7A}" type="slidenum">
              <a:rPr lang="en-US" altLang="en-US"/>
              <a:pPr>
                <a:defRPr/>
              </a:pPr>
              <a:t>‹#›</a:t>
            </a:fld>
            <a:endParaRPr lang="en-US"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F0D92DE7-FE4E-48BA-BB4D-A056A5A5913C}" type="slidenum">
              <a:rPr lang="en-US" altLang="en-US"/>
              <a:pPr>
                <a:defRPr/>
              </a:pPr>
              <a:t>‹#›</a:t>
            </a:fld>
            <a:endParaRPr lang="en-US"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530519F7-613F-43B9-92A6-DDC8A473A229}" type="slidenum">
              <a:rPr lang="en-US" altLang="en-US"/>
              <a:pPr>
                <a:defRPr/>
              </a:pPr>
              <a:t>‹#›</a:t>
            </a:fld>
            <a:endParaRPr lang="en-US"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D9D986D9-D17C-4DEC-A25D-FC19EC49D27E}" type="slidenum">
              <a:rPr lang="en-US" altLang="en-US"/>
              <a:pPr>
                <a:defRPr/>
              </a:pPr>
              <a:t>‹#›</a:t>
            </a:fld>
            <a:endParaRPr lang="en-US"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648F03BB-E80A-4047-B0DF-8B5895240AFF}" type="slidenum">
              <a:rPr lang="en-US" altLang="en-US"/>
              <a:pPr>
                <a:defRPr/>
              </a:pPr>
              <a:t>‹#›</a:t>
            </a:fld>
            <a:endParaRPr lang="en-US"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5153BCC5-1F28-4482-80DE-4330FC6842F1}" type="slidenum">
              <a:rPr lang="en-US" altLang="en-US"/>
              <a:pPr>
                <a:defRPr/>
              </a:pPr>
              <a:t>‹#›</a:t>
            </a:fld>
            <a:endParaRPr lang="en-US"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DE682E2-4EF4-40D4-A6D3-F01B3E2396E1}"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30A9C48-7BED-4896-9119-A91C6691163A}" type="datetimeFigureOut">
              <a:rPr lang="en-US"/>
              <a:pPr>
                <a:defRPr/>
              </a:pPr>
              <a:t>5/26/2017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015D2A8-9AE2-4B41-9D0B-4DBF630CBF7D}"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25F43509-964D-4C51-95B8-03E417092CAA}" type="slidenum">
              <a:rPr lang="en-US" altLang="en-US"/>
              <a:pPr>
                <a:defRPr/>
              </a:pPr>
              <a:t>‹#›</a:t>
            </a:fld>
            <a:endParaRPr lang="en-US"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0C9D9D1-36C2-415C-85CF-85958DB40E73}" type="slidenum">
              <a:rPr lang="en-US" altLang="en-US"/>
              <a:pPr>
                <a:defRPr/>
              </a:pPr>
              <a:t>‹#›</a:t>
            </a:fld>
            <a:endParaRPr lang="en-US"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4286BE11-0603-49E7-A5E7-DFD30792B00B}" type="slidenum">
              <a:rPr lang="en-US" altLang="en-US"/>
              <a:pPr>
                <a:defRPr/>
              </a:pPr>
              <a:t>‹#›</a:t>
            </a:fld>
            <a:endParaRPr lang="en-US"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4"/>
            <a:ext cx="109728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2E5B3837-9EF2-4756-B3A2-B4FD37BBFD8B}" type="slidenum">
              <a:rPr lang="en-US" altLang="en-US"/>
              <a:pPr>
                <a:defRPr/>
              </a:pPr>
              <a:t>‹#›</a:t>
            </a:fld>
            <a:endParaRPr lang="en-US"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auto">
                  <a:spcBef>
                    <a:spcPts val="0"/>
                  </a:spcBef>
                  <a:spcAft>
                    <a:spcPts val="0"/>
                  </a:spcAft>
                  <a:defRPr/>
                </a:pPr>
                <a:endParaRPr lang="en-US">
                  <a:solidFill>
                    <a:srgbClr val="FFFFFF"/>
                  </a:solidFill>
                  <a:latin typeface="Garamond"/>
                  <a:cs typeface="Aria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auto">
                  <a:spcBef>
                    <a:spcPts val="0"/>
                  </a:spcBef>
                  <a:spcAft>
                    <a:spcPts val="0"/>
                  </a:spcAft>
                  <a:defRPr/>
                </a:pPr>
                <a:endParaRPr lang="en-US">
                  <a:solidFill>
                    <a:srgbClr val="FFFFFF"/>
                  </a:solidFill>
                  <a:latin typeface="Garamond"/>
                  <a:cs typeface="Aria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Garamond"/>
                  <a:cs typeface="Aria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auto">
                  <a:spcBef>
                    <a:spcPts val="0"/>
                  </a:spcBef>
                  <a:spcAft>
                    <a:spcPts val="0"/>
                  </a:spcAft>
                  <a:defRPr/>
                </a:pPr>
                <a:endParaRPr lang="en-US">
                  <a:solidFill>
                    <a:srgbClr val="FFFFFF"/>
                  </a:solidFill>
                  <a:latin typeface="Garamond"/>
                  <a:cs typeface="Aria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auto">
                  <a:spcBef>
                    <a:spcPts val="0"/>
                  </a:spcBef>
                  <a:spcAft>
                    <a:spcPts val="0"/>
                  </a:spcAft>
                  <a:defRPr/>
                </a:pPr>
                <a:endParaRPr lang="en-US">
                  <a:solidFill>
                    <a:srgbClr val="FFFFFF"/>
                  </a:solidFill>
                  <a:latin typeface="Garamond"/>
                  <a:cs typeface="Aria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auto">
                <a:spcBef>
                  <a:spcPts val="0"/>
                </a:spcBef>
                <a:spcAft>
                  <a:spcPts val="0"/>
                </a:spcAft>
                <a:defRPr/>
              </a:pPr>
              <a:endParaRPr lang="en-US">
                <a:solidFill>
                  <a:srgbClr val="FFFFFF"/>
                </a:solidFill>
                <a:latin typeface="Garamond"/>
                <a:cs typeface="Aria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Garamond"/>
                <a:cs typeface="Arial"/>
              </a:endParaRPr>
            </a:p>
          </p:txBody>
        </p:sp>
      </p:grpSp>
      <p:sp>
        <p:nvSpPr>
          <p:cNvPr id="5131"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smtClean="0"/>
              <a:t>Click to edit Master title style</a:t>
            </a:r>
            <a:endParaRPr lang="en-US"/>
          </a:p>
        </p:txBody>
      </p:sp>
      <p:sp>
        <p:nvSpPr>
          <p:cNvPr id="5132"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a:defRPr/>
            </a:pPr>
            <a:fld id="{DA13712D-4671-4560-8117-0507B707525A}" type="datetimeFigureOut">
              <a:rPr lang="en-US">
                <a:solidFill>
                  <a:srgbClr val="FFFFFF"/>
                </a:solidFill>
              </a:rPr>
              <a:pPr>
                <a:defRPr/>
              </a:pPr>
              <a:t>5/26/2017</a:t>
            </a:fld>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a:lvl1pPr>
          </a:lstStyle>
          <a:p>
            <a:fld id="{DDFB3BDB-1D97-48F3-8FDF-D0D34A4B6B5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349070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4330B666-8AD6-4371-90A3-2AEA9267DEC5}" type="datetimeFigureOut">
              <a:rPr lang="en-US">
                <a:solidFill>
                  <a:srgbClr val="FFFFFF"/>
                </a:solidFill>
              </a:rPr>
              <a:pPr>
                <a:defRPr/>
              </a:pPr>
              <a:t>5/26/2017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D0C88FE7-5706-490B-A984-9B9105498881}"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339877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3171913A-18E1-42D7-A2BB-BB4F85D9DF8F}" type="datetimeFigureOut">
              <a:rPr lang="en-US">
                <a:solidFill>
                  <a:srgbClr val="FFFFFF"/>
                </a:solidFill>
              </a:rPr>
              <a:pPr>
                <a:defRPr/>
              </a:pPr>
              <a:t>5/26/2017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20F4BF0-9DED-4D40-B934-D0D60D3EE845}"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697363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15BBF084-CFC3-41B3-9784-952D24B40FD5}" type="datetimeFigureOut">
              <a:rPr lang="en-US">
                <a:solidFill>
                  <a:srgbClr val="FFFFFF"/>
                </a:solidFill>
              </a:rPr>
              <a:pPr>
                <a:defRPr/>
              </a:pPr>
              <a:t>5/26/2017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CCFEDDBC-3463-46F0-AC16-00FCDE1A9096}"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111770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17FEBA4B-764D-468A-A6EB-CE513CDEFDDC}" type="datetimeFigureOut">
              <a:rPr lang="en-US">
                <a:solidFill>
                  <a:srgbClr val="FFFFFF"/>
                </a:solidFill>
              </a:rPr>
              <a:pPr>
                <a:defRPr/>
              </a:pPr>
              <a:t>5/26/2017</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8150ADFC-7B4B-4171-8A81-FAC1232E7DE2}" type="slidenum">
              <a:rPr lang="en-US" altLang="en-US">
                <a:solidFill>
                  <a:srgbClr val="FFFFFF"/>
                </a:solidFill>
              </a:rPr>
              <a:pPr/>
              <a:t>‹#›</a:t>
            </a:fld>
            <a:endParaRPr lang="en-US" alt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24734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fld id="{241E4322-C4A3-4C52-BA67-53A9E7D1B60F}" type="datetimeFigureOut">
              <a:rPr lang="en-US">
                <a:solidFill>
                  <a:srgbClr val="FFFFFF"/>
                </a:solidFill>
              </a:rPr>
              <a:pPr>
                <a:defRPr/>
              </a:pPr>
              <a:t>5/26/2017</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A3D6F538-3D20-427E-9552-B88E8569E7F9}" type="slidenum">
              <a:rPr lang="en-US" altLang="en-US">
                <a:solidFill>
                  <a:srgbClr val="FFFFFF"/>
                </a:solidFill>
              </a:rPr>
              <a:pPr/>
              <a:t>‹#›</a:t>
            </a:fld>
            <a:endParaRPr lang="en-US" alt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96718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EA6B350-7AAC-4ED6-B6CD-95DD8FEAABE1}" type="datetimeFigureOut">
              <a:rPr lang="en-US"/>
              <a:pPr>
                <a:defRPr/>
              </a:pPr>
              <a:t>5/26/2017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BF7BEFB-786E-4B7F-AAFD-77D881603972}"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AF85B7F6-A77C-4E08-86F6-B049D79E87EC}" type="datetimeFigureOut">
              <a:rPr lang="en-US">
                <a:solidFill>
                  <a:srgbClr val="FFFFFF"/>
                </a:solidFill>
              </a:rPr>
              <a:pPr>
                <a:defRPr/>
              </a:pPr>
              <a:t>5/26/2017</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ECB3CD9A-45C2-4B0D-A448-19EE45AC2FA7}" type="slidenum">
              <a:rPr lang="en-US" altLang="en-US">
                <a:solidFill>
                  <a:srgbClr val="FFFFFF"/>
                </a:solidFill>
              </a:rPr>
              <a:pPr/>
              <a:t>‹#›</a:t>
            </a:fld>
            <a:endParaRPr lang="en-US" alt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537538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0D7C3B48-B7FF-4092-8414-BCD3B4E3A7A6}" type="datetimeFigureOut">
              <a:rPr lang="en-US">
                <a:solidFill>
                  <a:srgbClr val="FFFFFF"/>
                </a:solidFill>
              </a:rPr>
              <a:pPr>
                <a:defRPr/>
              </a:pPr>
              <a:t>5/26/2017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D395421D-C347-4CA9-8CA5-C8D535609B66}"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908232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BA212770-3303-4E71-B6B7-C42E000A9EAF}" type="datetimeFigureOut">
              <a:rPr lang="en-US">
                <a:solidFill>
                  <a:srgbClr val="FFFFFF"/>
                </a:solidFill>
              </a:rPr>
              <a:pPr>
                <a:defRPr/>
              </a:pPr>
              <a:t>5/26/2017</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C12B21B3-FBDE-4A19-8292-F208DD038136}"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386553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C46F6179-3B64-446A-8AA4-773B22535792}" type="datetimeFigureOut">
              <a:rPr lang="en-US">
                <a:solidFill>
                  <a:srgbClr val="FFFFFF"/>
                </a:solidFill>
              </a:rPr>
              <a:pPr>
                <a:defRPr/>
              </a:pPr>
              <a:t>5/26/2017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9A7C6B17-D10A-402F-B58D-5D6F81EA6404}"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074471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8F79C4FC-57E9-45EF-B321-36874FE34204}" type="datetimeFigureOut">
              <a:rPr lang="en-US">
                <a:solidFill>
                  <a:srgbClr val="FFFFFF"/>
                </a:solidFill>
              </a:rPr>
              <a:pPr>
                <a:defRPr/>
              </a:pPr>
              <a:t>5/26/2017</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D7FA1DA7-659E-4FCC-AD4E-DFA3001D0AB7}"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03675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8B6AC70-6578-41DB-BDE4-4E6BF8114F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17377"/>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C07530A-BC5E-415D-ADA1-9EEAE530CC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5813487"/>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C66382-BA4D-466E-87EB-C594DD356E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8272486"/>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8018C3A-58FD-445A-82E3-3CE4C311FC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0615617"/>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2A7E22B-D1FE-4BAB-A7D0-CBA0945A07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142225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C2FE5A4-6720-49C6-A554-65AF5220F4C8}" type="datetimeFigureOut">
              <a:rPr lang="en-US"/>
              <a:pPr>
                <a:defRPr/>
              </a:pPr>
              <a:t>5/26/2017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AED6DE-182D-4995-B5A0-FBEE85684BA5}"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5C25E9A-61BD-40DC-A452-1596986FC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7541866"/>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DB5770F-E86A-440A-940B-CB653FC670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450154"/>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3919C0C-86DE-4AC6-BFB3-C13B08FAD4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1218442"/>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6ADE8AF-D9B5-4D93-8CD9-908BA6D57E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653054"/>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1AC8F9-BEF8-4E29-8FFB-38EE0E6C66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9042641"/>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944429-1664-4DFC-AA6E-6784F0BE12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1687741"/>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8ACA171-B60F-43C2-968E-75EAB9EFE2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0378273"/>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354C144D-FCE5-401F-929A-24BCFC973B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5255808"/>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0" hangingPunct="0">
              <a:defRPr/>
            </a:pPr>
            <a:endParaRPr lang="en-US">
              <a:solidFill>
                <a:srgbClr val="FFFFFF"/>
              </a:solidFill>
              <a:cs typeface="+mn-cs"/>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p:spPr>
        <p:txBody>
          <a:bodyPr/>
          <a:lstStyle/>
          <a:p>
            <a:pPr eaLnBrk="0" hangingPunct="0">
              <a:defRPr/>
            </a:pPr>
            <a:endParaRPr lang="en-US">
              <a:solidFill>
                <a:srgbClr val="FFFFFF"/>
              </a:solidFill>
              <a:cs typeface="+mn-cs"/>
            </a:endParaRPr>
          </a:p>
        </p:txBody>
      </p:sp>
      <p:sp>
        <p:nvSpPr>
          <p:cNvPr id="36866" name="Rectangle 2"/>
          <p:cNvSpPr>
            <a:spLocks noGrp="1" noChangeArrowheads="1"/>
          </p:cNvSpPr>
          <p:nvPr>
            <p:ph type="ctrTitle"/>
          </p:nvPr>
        </p:nvSpPr>
        <p:spPr>
          <a:xfrm>
            <a:off x="1219201" y="1524000"/>
            <a:ext cx="10164233" cy="1752600"/>
          </a:xfrm>
        </p:spPr>
        <p:txBody>
          <a:bodyPr/>
          <a:lstStyle>
            <a:lvl1pPr>
              <a:defRPr sz="5000"/>
            </a:lvl1pPr>
          </a:lstStyle>
          <a:p>
            <a:r>
              <a:rPr lang="en-US" altLang="en-US"/>
              <a:t>Click to edit Master title style</a:t>
            </a:r>
          </a:p>
        </p:txBody>
      </p:sp>
      <p:sp>
        <p:nvSpPr>
          <p:cNvPr id="36867"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srgbClr val="FFFFFF"/>
              </a:solidFill>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en-US" altLang="en-US">
              <a:solidFill>
                <a:srgbClr val="FFFFFF"/>
              </a:solidFill>
            </a:endParaRPr>
          </a:p>
        </p:txBody>
      </p:sp>
      <p:sp>
        <p:nvSpPr>
          <p:cNvPr id="8" name="Rectangle 6"/>
          <p:cNvSpPr>
            <a:spLocks noGrp="1" noChangeArrowheads="1"/>
          </p:cNvSpPr>
          <p:nvPr>
            <p:ph type="sldNum" sz="quarter" idx="12"/>
          </p:nvPr>
        </p:nvSpPr>
        <p:spPr/>
        <p:txBody>
          <a:bodyPr/>
          <a:lstStyle>
            <a:lvl1pPr>
              <a:defRPr/>
            </a:lvl1pPr>
          </a:lstStyle>
          <a:p>
            <a:fld id="{59471859-396C-4880-A2CD-ABC3B7C62C8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40926472"/>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B9C3E8B-7903-4907-BC07-91ECDA933EC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56575071"/>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9C8EC0-BD09-4236-88D9-59E30FE5F37B}" type="datetimeFigureOut">
              <a:rPr lang="en-US"/>
              <a:pPr>
                <a:defRPr/>
              </a:pPr>
              <a:t>5/26/2017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67E1F8-73EB-4491-9567-3D614E02B24F}"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BFD2E89-FD6C-4C53-9213-9FD494BBC46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41956002"/>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EB04639-FD2A-45EF-8720-F1EAD13A52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71385943"/>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B3F31C35-39DC-43FD-971D-5C151B07E13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00028444"/>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15386C37-7963-495D-8E4C-39B0B6EA628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30449403"/>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BF23B859-5718-4B8E-86AD-539D2E2D6A5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41043278"/>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BB4260D-7E7C-4418-8489-030EFC74A5A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39889872"/>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FBCD8126-93EB-4EF0-BC2A-7B00FC0E885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54630409"/>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C9B974E-29B4-485D-8EFB-27460E8F81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93944814"/>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8354282-B306-4756-88A5-AD842536BA7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64538118"/>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194" name="Group 2"/>
          <p:cNvGrpSpPr>
            <a:grpSpLocks/>
          </p:cNvGrpSpPr>
          <p:nvPr/>
        </p:nvGrpSpPr>
        <p:grpSpPr bwMode="auto">
          <a:xfrm>
            <a:off x="1" y="3902076"/>
            <a:ext cx="4533900" cy="2949575"/>
            <a:chOff x="0" y="2458"/>
            <a:chExt cx="2142" cy="1858"/>
          </a:xfrm>
        </p:grpSpPr>
        <p:sp>
          <p:nvSpPr>
            <p:cNvPr id="81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81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81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81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81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82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82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grpSp>
      <p:sp>
        <p:nvSpPr>
          <p:cNvPr id="8202"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smtClean="0"/>
              <a:t>Click to edit Master title style</a:t>
            </a:r>
          </a:p>
        </p:txBody>
      </p:sp>
      <p:sp>
        <p:nvSpPr>
          <p:cNvPr id="8203"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8204" name="Rectangle 12"/>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8205" name="Rectangle 13"/>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8206" name="Rectangle 14"/>
          <p:cNvSpPr>
            <a:spLocks noGrp="1" noChangeArrowheads="1"/>
          </p:cNvSpPr>
          <p:nvPr>
            <p:ph type="sldNum" sz="quarter" idx="4"/>
          </p:nvPr>
        </p:nvSpPr>
        <p:spPr/>
        <p:txBody>
          <a:bodyPr/>
          <a:lstStyle>
            <a:lvl1pPr>
              <a:defRPr/>
            </a:lvl1pPr>
          </a:lstStyle>
          <a:p>
            <a:fld id="{13C1BC2B-A206-45B6-97F3-9BB3233485A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198398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3.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4.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97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697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92E5A52-D962-46D5-B97B-B9B5183AC0BB}" type="datetimeFigureOut">
              <a:rPr lang="en-US"/>
              <a:pPr>
                <a:defRPr/>
              </a:pPr>
              <a:t>5/26/2017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74380EF-93C8-42F6-90BE-EA13EB7772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4" r:id="rId1"/>
    <p:sldLayoutId id="2147483843" r:id="rId2"/>
    <p:sldLayoutId id="2147483842" r:id="rId3"/>
    <p:sldLayoutId id="2147483841" r:id="rId4"/>
    <p:sldLayoutId id="2147483840" r:id="rId5"/>
    <p:sldLayoutId id="2147483839" r:id="rId6"/>
    <p:sldLayoutId id="2147483838" r:id="rId7"/>
    <p:sldLayoutId id="2147483837" r:id="rId8"/>
    <p:sldLayoutId id="2147483836" r:id="rId9"/>
    <p:sldLayoutId id="2147483835" r:id="rId10"/>
    <p:sldLayoutId id="2147483834"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94002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Blip>
          <a:blip r:embed="rId15"/>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812801" y="228601"/>
            <a:ext cx="10985500"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6pPr>
            <a:lvl7pPr marL="29718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7pPr>
            <a:lvl8pPr marL="34290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8pPr>
            <a:lvl9pPr marL="38862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9pPr>
          </a:lstStyle>
          <a:p>
            <a:pPr algn="ctr" eaLnBrk="1" hangingPunct="1">
              <a:defRPr/>
            </a:pPr>
            <a:endParaRPr kumimoji="1" lang="en-US" sz="2400" b="0" smtClean="0">
              <a:solidFill>
                <a:srgbClr val="000000"/>
              </a:solidFill>
              <a:latin typeface="Times New Roman" panose="02020603050405020304" pitchFamily="18" charset="0"/>
              <a:cs typeface="+mn-cs"/>
            </a:endParaRPr>
          </a:p>
        </p:txBody>
      </p:sp>
      <p:sp>
        <p:nvSpPr>
          <p:cNvPr id="1027" name="Line 3"/>
          <p:cNvSpPr>
            <a:spLocks noChangeShapeType="1"/>
          </p:cNvSpPr>
          <p:nvPr/>
        </p:nvSpPr>
        <p:spPr bwMode="ltGray">
          <a:xfrm>
            <a:off x="1354667" y="1600200"/>
            <a:ext cx="10227733"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400" b="1" smtClean="0">
              <a:solidFill>
                <a:srgbClr val="000000"/>
              </a:solidFill>
              <a:latin typeface="Arial" panose="020B0604020202020204" pitchFamily="34" charset="0"/>
              <a:cs typeface="+mn-cs"/>
            </a:endParaRPr>
          </a:p>
        </p:txBody>
      </p:sp>
      <p:pic>
        <p:nvPicPr>
          <p:cNvPr id="1028"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5748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574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422400" y="381000"/>
            <a:ext cx="1016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1" name="Rectangle 7"/>
          <p:cNvSpPr>
            <a:spLocks noGrp="1" noChangeArrowheads="1"/>
          </p:cNvSpPr>
          <p:nvPr>
            <p:ph type="body" idx="1"/>
          </p:nvPr>
        </p:nvSpPr>
        <p:spPr bwMode="auto">
          <a:xfrm>
            <a:off x="1422400" y="1752600"/>
            <a:ext cx="1016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9640" name="Rectangle 8"/>
          <p:cNvSpPr>
            <a:spLocks noGrp="1" noChangeArrowheads="1"/>
          </p:cNvSpPr>
          <p:nvPr>
            <p:ph type="dt" sz="half" idx="2"/>
          </p:nvPr>
        </p:nvSpPr>
        <p:spPr bwMode="auto">
          <a:xfrm>
            <a:off x="1352551" y="6107113"/>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latin typeface="+mn-lt"/>
              </a:defRPr>
            </a:lvl1pPr>
          </a:lstStyle>
          <a:p>
            <a:pPr>
              <a:defRPr/>
            </a:pPr>
            <a:endParaRPr lang="en-US">
              <a:solidFill>
                <a:srgbClr val="000000"/>
              </a:solidFill>
              <a:cs typeface="+mn-cs"/>
            </a:endParaRPr>
          </a:p>
        </p:txBody>
      </p:sp>
      <p:sp>
        <p:nvSpPr>
          <p:cNvPr id="69641" name="Rectangle 9"/>
          <p:cNvSpPr>
            <a:spLocks noGrp="1" noChangeArrowheads="1"/>
          </p:cNvSpPr>
          <p:nvPr>
            <p:ph type="ftr" sz="quarter" idx="3"/>
          </p:nvPr>
        </p:nvSpPr>
        <p:spPr bwMode="auto">
          <a:xfrm>
            <a:off x="4603751" y="6107113"/>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latin typeface="+mn-lt"/>
              </a:defRPr>
            </a:lvl1pPr>
          </a:lstStyle>
          <a:p>
            <a:pPr>
              <a:defRPr/>
            </a:pPr>
            <a:endParaRPr lang="en-US">
              <a:solidFill>
                <a:srgbClr val="000000"/>
              </a:solidFill>
              <a:cs typeface="+mn-cs"/>
            </a:endParaRPr>
          </a:p>
        </p:txBody>
      </p:sp>
      <p:sp>
        <p:nvSpPr>
          <p:cNvPr id="69642" name="Rectangle 10"/>
          <p:cNvSpPr>
            <a:spLocks noGrp="1" noChangeArrowheads="1"/>
          </p:cNvSpPr>
          <p:nvPr>
            <p:ph type="sldNum" sz="quarter" idx="4"/>
          </p:nvPr>
        </p:nvSpPr>
        <p:spPr bwMode="auto">
          <a:xfrm>
            <a:off x="9175751" y="6107113"/>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defRPr>
            </a:lvl1pPr>
          </a:lstStyle>
          <a:p>
            <a:fld id="{C88C4B34-B41D-451B-9494-1E15A9550516}" type="slidenum">
              <a:rPr lang="en-US" altLang="en-US" smtClean="0">
                <a:solidFill>
                  <a:srgbClr val="000000"/>
                </a:solidFill>
                <a:cs typeface="+mn-cs"/>
              </a:rPr>
              <a:pPr/>
              <a:t>‹#›</a:t>
            </a:fld>
            <a:endParaRPr lang="en-US" altLang="en-US" smtClean="0">
              <a:solidFill>
                <a:srgbClr val="000000"/>
              </a:solidFill>
              <a:cs typeface="+mn-cs"/>
            </a:endParaRPr>
          </a:p>
        </p:txBody>
      </p:sp>
    </p:spTree>
    <p:extLst>
      <p:ext uri="{BB962C8B-B14F-4D97-AF65-F5344CB8AC3E}">
        <p14:creationId xmlns:p14="http://schemas.microsoft.com/office/powerpoint/2010/main" val="1245397566"/>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Freeform 2"/>
          <p:cNvSpPr>
            <a:spLocks/>
          </p:cNvSpPr>
          <p:nvPr/>
        </p:nvSpPr>
        <p:spPr bwMode="hidden">
          <a:xfrm>
            <a:off x="8837084" y="6429375"/>
            <a:ext cx="38100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grpSp>
        <p:nvGrpSpPr>
          <p:cNvPr id="1027" name="Group 3"/>
          <p:cNvGrpSpPr>
            <a:grpSpLocks/>
          </p:cNvGrpSpPr>
          <p:nvPr/>
        </p:nvGrpSpPr>
        <p:grpSpPr bwMode="auto">
          <a:xfrm>
            <a:off x="4234" y="4267200"/>
            <a:ext cx="12187767" cy="2590800"/>
            <a:chOff x="2" y="2688"/>
            <a:chExt cx="5758" cy="1632"/>
          </a:xfrm>
        </p:grpSpPr>
        <p:sp>
          <p:nvSpPr>
            <p:cNvPr id="6148"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grpSp>
          <p:nvGrpSpPr>
            <p:cNvPr id="1034" name="Group 5"/>
            <p:cNvGrpSpPr>
              <a:grpSpLocks/>
            </p:cNvGrpSpPr>
            <p:nvPr userDrawn="1"/>
          </p:nvGrpSpPr>
          <p:grpSpPr bwMode="auto">
            <a:xfrm>
              <a:off x="3528" y="3715"/>
              <a:ext cx="792" cy="521"/>
              <a:chOff x="3527" y="3715"/>
              <a:chExt cx="792" cy="521"/>
            </a:xfrm>
          </p:grpSpPr>
          <p:sp>
            <p:nvSpPr>
              <p:cNvPr id="615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5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5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5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5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55"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56"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57"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58"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59"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6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6162"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63"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64"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65"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66"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67"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68"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69"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70"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1"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2"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3"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4"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5"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6"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7"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8"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9"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6181"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2"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3"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4"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5"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6"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7"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8"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9"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90"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91"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9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9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9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9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9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9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grpSp>
        <p:grpSp>
          <p:nvGrpSpPr>
            <p:cNvPr id="1037" name="Group 54"/>
            <p:cNvGrpSpPr>
              <a:grpSpLocks/>
            </p:cNvGrpSpPr>
            <p:nvPr userDrawn="1"/>
          </p:nvGrpSpPr>
          <p:grpSpPr bwMode="auto">
            <a:xfrm>
              <a:off x="5280" y="3024"/>
              <a:ext cx="425" cy="258"/>
              <a:chOff x="5280" y="3024"/>
              <a:chExt cx="425" cy="258"/>
            </a:xfrm>
          </p:grpSpPr>
          <p:sp>
            <p:nvSpPr>
              <p:cNvPr id="6199"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200"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201"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202"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203"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204"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205"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grpSp>
            <p:nvGrpSpPr>
              <p:cNvPr id="1045" name="Group 62"/>
              <p:cNvGrpSpPr>
                <a:grpSpLocks/>
              </p:cNvGrpSpPr>
              <p:nvPr/>
            </p:nvGrpSpPr>
            <p:grpSpPr bwMode="auto">
              <a:xfrm>
                <a:off x="5381" y="3085"/>
                <a:ext cx="227" cy="132"/>
                <a:chOff x="5381" y="3085"/>
                <a:chExt cx="227" cy="132"/>
              </a:xfrm>
            </p:grpSpPr>
            <p:sp>
              <p:nvSpPr>
                <p:cNvPr id="6207"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208"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209"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210"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grpSp>
        </p:grpSp>
      </p:grpSp>
      <p:sp>
        <p:nvSpPr>
          <p:cNvPr id="6211" name="Rectangle 67"/>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212" name="Rectangle 68"/>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213" name="Rectangle 69"/>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sz="1400" smtClean="0">
                <a:effectLst>
                  <a:outerShdw blurRad="38100" dist="38100" dir="2700000" algn="tl">
                    <a:srgbClr val="000000"/>
                  </a:outerShdw>
                </a:effectLst>
                <a:latin typeface="+mn-lt"/>
                <a:cs typeface="+mn-cs"/>
              </a:defRPr>
            </a:lvl1pPr>
          </a:lstStyle>
          <a:p>
            <a:pPr>
              <a:defRPr/>
            </a:pPr>
            <a:fld id="{14A7ECF4-4C94-45A0-BC2E-F8E4E60CF6D7}" type="datetimeFigureOut">
              <a:rPr lang="en-US">
                <a:solidFill>
                  <a:srgbClr val="FFFFFF"/>
                </a:solidFill>
              </a:rPr>
              <a:pPr>
                <a:defRPr/>
              </a:pPr>
              <a:t>5/26/2017</a:t>
            </a:fld>
            <a:endParaRPr lang="en-US">
              <a:solidFill>
                <a:srgbClr val="FFFFFF"/>
              </a:solidFill>
            </a:endParaRPr>
          </a:p>
        </p:txBody>
      </p:sp>
      <p:sp>
        <p:nvSpPr>
          <p:cNvPr id="6214" name="Rectangle 70"/>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effectLst>
                  <a:outerShdw blurRad="38100" dist="38100" dir="2700000" algn="tl">
                    <a:srgbClr val="000000"/>
                  </a:outerShdw>
                </a:effectLst>
                <a:latin typeface="+mn-lt"/>
                <a:cs typeface="+mn-cs"/>
              </a:defRPr>
            </a:lvl1pPr>
          </a:lstStyle>
          <a:p>
            <a:pPr>
              <a:defRPr/>
            </a:pPr>
            <a:endParaRPr lang="en-US">
              <a:solidFill>
                <a:srgbClr val="FFFFFF"/>
              </a:solidFill>
            </a:endParaRPr>
          </a:p>
        </p:txBody>
      </p:sp>
      <p:sp>
        <p:nvSpPr>
          <p:cNvPr id="6215" name="Rectangle 71"/>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C0B35FA8-9837-4CA3-9228-73F4997E1E7E}" type="slidenum">
              <a:rPr lang="en-US" altLang="en-US">
                <a:solidFill>
                  <a:srgbClr val="FFFFFF"/>
                </a:solidFill>
                <a:latin typeface="Arial" panose="020B0604020202020204" pitchFamily="34" charset="0"/>
                <a:cs typeface="Arial" panose="020B0604020202020204" pitchFamily="34" charset="0"/>
              </a:rPr>
              <a:pPr/>
              <a:t>‹#›</a:t>
            </a:fld>
            <a:endParaRPr lang="en-US" alt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0478665"/>
      </p:ext>
    </p:extLst>
  </p:cSld>
  <p:clrMap bg1="dk2" tx1="lt1" bg2="dk1"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1026"/>
          <p:cNvSpPr>
            <a:spLocks noChangeArrowheads="1"/>
          </p:cNvSpPr>
          <p:nvPr/>
        </p:nvSpPr>
        <p:spPr bwMode="ltGray">
          <a:xfrm>
            <a:off x="557213" y="1098550"/>
            <a:ext cx="584200" cy="474663"/>
          </a:xfrm>
          <a:prstGeom prst="rect">
            <a:avLst/>
          </a:prstGeom>
          <a:solidFill>
            <a:schemeClr val="accent2"/>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2227" name="Rectangle 1027"/>
          <p:cNvSpPr>
            <a:spLocks noChangeArrowheads="1"/>
          </p:cNvSpPr>
          <p:nvPr/>
        </p:nvSpPr>
        <p:spPr bwMode="ltGray">
          <a:xfrm>
            <a:off x="1066800" y="1098550"/>
            <a:ext cx="438150" cy="474663"/>
          </a:xfrm>
          <a:prstGeom prst="rect">
            <a:avLst/>
          </a:prstGeom>
          <a:gradFill rotWithShape="0">
            <a:gsLst>
              <a:gs pos="0">
                <a:schemeClr val="accent2"/>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2228" name="Rectangle 1028"/>
          <p:cNvSpPr>
            <a:spLocks noChangeArrowheads="1"/>
          </p:cNvSpPr>
          <p:nvPr/>
        </p:nvSpPr>
        <p:spPr bwMode="ltGray">
          <a:xfrm>
            <a:off x="722313" y="1520825"/>
            <a:ext cx="561975" cy="474663"/>
          </a:xfrm>
          <a:prstGeom prst="rect">
            <a:avLst/>
          </a:prstGeom>
          <a:solidFill>
            <a:schemeClr val="folHlink"/>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2229" name="Rectangle 1029"/>
          <p:cNvSpPr>
            <a:spLocks noChangeArrowheads="1"/>
          </p:cNvSpPr>
          <p:nvPr/>
        </p:nvSpPr>
        <p:spPr bwMode="ltGray">
          <a:xfrm>
            <a:off x="1214438" y="1520825"/>
            <a:ext cx="492125" cy="474663"/>
          </a:xfrm>
          <a:prstGeom prst="rect">
            <a:avLst/>
          </a:prstGeom>
          <a:gradFill rotWithShape="0">
            <a:gsLst>
              <a:gs pos="0">
                <a:schemeClr val="folHlink"/>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2230" name="Rectangle 1030"/>
          <p:cNvSpPr>
            <a:spLocks noChangeArrowheads="1"/>
          </p:cNvSpPr>
          <p:nvPr/>
        </p:nvSpPr>
        <p:spPr bwMode="ltGray">
          <a:xfrm>
            <a:off x="169863" y="1447800"/>
            <a:ext cx="746125" cy="422275"/>
          </a:xfrm>
          <a:prstGeom prst="rect">
            <a:avLst/>
          </a:prstGeom>
          <a:gradFill rotWithShape="0">
            <a:gsLst>
              <a:gs pos="0">
                <a:schemeClr val="bg1"/>
              </a:gs>
              <a:gs pos="100000">
                <a:schemeClr val="hlink"/>
              </a:gs>
            </a:gsLst>
            <a:lin ang="1890000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2231" name="Rectangle 1031"/>
          <p:cNvSpPr>
            <a:spLocks noChangeArrowheads="1"/>
          </p:cNvSpPr>
          <p:nvPr/>
        </p:nvSpPr>
        <p:spPr bwMode="gray">
          <a:xfrm>
            <a:off x="1016000" y="990600"/>
            <a:ext cx="42863" cy="1052513"/>
          </a:xfrm>
          <a:prstGeom prst="rect">
            <a:avLst/>
          </a:prstGeom>
          <a:solidFill>
            <a:schemeClr val="bg2"/>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2232" name="Rectangle 1032"/>
          <p:cNvSpPr>
            <a:spLocks noChangeArrowheads="1"/>
          </p:cNvSpPr>
          <p:nvPr/>
        </p:nvSpPr>
        <p:spPr bwMode="gray">
          <a:xfrm>
            <a:off x="590550" y="1781175"/>
            <a:ext cx="10968038" cy="31750"/>
          </a:xfrm>
          <a:prstGeom prst="rect">
            <a:avLst/>
          </a:prstGeom>
          <a:gradFill rotWithShape="0">
            <a:gsLst>
              <a:gs pos="0">
                <a:schemeClr val="bg2"/>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184329" name="Rectangle 1033"/>
          <p:cNvSpPr>
            <a:spLocks noGrp="1" noChangeArrowheads="1"/>
          </p:cNvSpPr>
          <p:nvPr>
            <p:ph type="title"/>
          </p:nvPr>
        </p:nvSpPr>
        <p:spPr bwMode="auto">
          <a:xfrm>
            <a:off x="1535113" y="617538"/>
            <a:ext cx="1039018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84330" name="Rectangle 1034"/>
          <p:cNvSpPr>
            <a:spLocks noGrp="1" noChangeArrowheads="1"/>
          </p:cNvSpPr>
          <p:nvPr>
            <p:ph type="body" idx="1"/>
          </p:nvPr>
        </p:nvSpPr>
        <p:spPr bwMode="auto">
          <a:xfrm>
            <a:off x="1576388" y="2017713"/>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235" name="Rectangle 1035"/>
          <p:cNvSpPr>
            <a:spLocks noGrp="1" noChangeArrowheads="1"/>
          </p:cNvSpPr>
          <p:nvPr>
            <p:ph type="dt" sz="half" idx="2"/>
          </p:nvPr>
        </p:nvSpPr>
        <p:spPr bwMode="auto">
          <a:xfrm>
            <a:off x="1219200" y="6324600"/>
            <a:ext cx="2540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400">
                <a:solidFill>
                  <a:srgbClr val="000000"/>
                </a:solidFill>
                <a:latin typeface="Tahoma" panose="020B0604030504040204" pitchFamily="34" charset="0"/>
                <a:cs typeface="+mn-cs"/>
              </a:defRPr>
            </a:lvl1pPr>
          </a:lstStyle>
          <a:p>
            <a:pPr>
              <a:defRPr/>
            </a:pPr>
            <a:endParaRPr lang="en-US"/>
          </a:p>
        </p:txBody>
      </p:sp>
      <p:sp>
        <p:nvSpPr>
          <p:cNvPr id="52236" name="Rectangle 1036"/>
          <p:cNvSpPr>
            <a:spLocks noGrp="1" noChangeArrowheads="1"/>
          </p:cNvSpPr>
          <p:nvPr>
            <p:ph type="ftr" sz="quarter" idx="3"/>
          </p:nvPr>
        </p:nvSpPr>
        <p:spPr bwMode="auto">
          <a:xfrm>
            <a:off x="4470400" y="6324600"/>
            <a:ext cx="3860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Tahoma" panose="020B0604030504040204" pitchFamily="34" charset="0"/>
                <a:cs typeface="+mn-cs"/>
              </a:defRPr>
            </a:lvl1pPr>
          </a:lstStyle>
          <a:p>
            <a:pPr>
              <a:defRPr/>
            </a:pPr>
            <a:endParaRPr lang="en-US"/>
          </a:p>
        </p:txBody>
      </p:sp>
      <p:sp>
        <p:nvSpPr>
          <p:cNvPr id="52237" name="Rectangle 1037"/>
          <p:cNvSpPr>
            <a:spLocks noGrp="1" noChangeArrowheads="1"/>
          </p:cNvSpPr>
          <p:nvPr>
            <p:ph type="sldNum" sz="quarter" idx="4"/>
          </p:nvPr>
        </p:nvSpPr>
        <p:spPr bwMode="auto">
          <a:xfrm>
            <a:off x="9042400" y="6324600"/>
            <a:ext cx="2540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a:solidFill>
                  <a:srgbClr val="000000"/>
                </a:solidFill>
                <a:latin typeface="Tahoma" panose="020B0604030504040204" pitchFamily="34" charset="0"/>
                <a:cs typeface="+mn-cs"/>
              </a:defRPr>
            </a:lvl1pPr>
          </a:lstStyle>
          <a:p>
            <a:pPr>
              <a:defRPr/>
            </a:pPr>
            <a:fld id="{14265F27-DEB6-4770-8A6B-C8D0CA6111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Verdana" panose="020B0604030504040204" pitchFamily="34" charset="0"/>
        </a:defRPr>
      </a:lvl2pPr>
      <a:lvl3pPr algn="l" rtl="0" eaLnBrk="0" fontAlgn="base" hangingPunct="0">
        <a:spcBef>
          <a:spcPct val="0"/>
        </a:spcBef>
        <a:spcAft>
          <a:spcPct val="0"/>
        </a:spcAft>
        <a:defRPr sz="4400">
          <a:solidFill>
            <a:schemeClr val="tx2"/>
          </a:solidFill>
          <a:latin typeface="Verdana" panose="020B0604030504040204" pitchFamily="34" charset="0"/>
        </a:defRPr>
      </a:lvl3pPr>
      <a:lvl4pPr algn="l" rtl="0" eaLnBrk="0" fontAlgn="base" hangingPunct="0">
        <a:spcBef>
          <a:spcPct val="0"/>
        </a:spcBef>
        <a:spcAft>
          <a:spcPct val="0"/>
        </a:spcAft>
        <a:defRPr sz="4400">
          <a:solidFill>
            <a:schemeClr val="tx2"/>
          </a:solidFill>
          <a:latin typeface="Verdana" panose="020B0604030504040204" pitchFamily="34" charset="0"/>
        </a:defRPr>
      </a:lvl4pPr>
      <a:lvl5pPr algn="l" rtl="0" eaLnBrk="0" fontAlgn="base" hangingPunct="0">
        <a:spcBef>
          <a:spcPct val="0"/>
        </a:spcBef>
        <a:spcAft>
          <a:spcPct val="0"/>
        </a:spcAft>
        <a:defRPr sz="4400">
          <a:solidFill>
            <a:schemeClr val="tx2"/>
          </a:solidFill>
          <a:latin typeface="Verdana" panose="020B0604030504040204" pitchFamily="34" charset="0"/>
        </a:defRPr>
      </a:lvl5pPr>
      <a:lvl6pPr marL="457200" algn="l" rtl="0" fontAlgn="base">
        <a:spcBef>
          <a:spcPct val="0"/>
        </a:spcBef>
        <a:spcAft>
          <a:spcPct val="0"/>
        </a:spcAft>
        <a:defRPr sz="4400">
          <a:solidFill>
            <a:schemeClr val="tx2"/>
          </a:solidFill>
          <a:latin typeface="Verdana" panose="020B0604030504040204" pitchFamily="34" charset="0"/>
        </a:defRPr>
      </a:lvl6pPr>
      <a:lvl7pPr marL="914400" algn="l" rtl="0" fontAlgn="base">
        <a:spcBef>
          <a:spcPct val="0"/>
        </a:spcBef>
        <a:spcAft>
          <a:spcPct val="0"/>
        </a:spcAft>
        <a:defRPr sz="4400">
          <a:solidFill>
            <a:schemeClr val="tx2"/>
          </a:solidFill>
          <a:latin typeface="Verdana" panose="020B0604030504040204" pitchFamily="34" charset="0"/>
        </a:defRPr>
      </a:lvl7pPr>
      <a:lvl8pPr marL="1371600" algn="l" rtl="0" fontAlgn="base">
        <a:spcBef>
          <a:spcPct val="0"/>
        </a:spcBef>
        <a:spcAft>
          <a:spcPct val="0"/>
        </a:spcAft>
        <a:defRPr sz="4400">
          <a:solidFill>
            <a:schemeClr val="tx2"/>
          </a:solidFill>
          <a:latin typeface="Verdana" panose="020B0604030504040204" pitchFamily="34" charset="0"/>
        </a:defRPr>
      </a:lvl8pPr>
      <a:lvl9pPr marL="1828800" algn="l" rtl="0" fontAlgn="base">
        <a:spcBef>
          <a:spcPct val="0"/>
        </a:spcBef>
        <a:spcAft>
          <a:spcPct val="0"/>
        </a:spcAft>
        <a:defRPr sz="4400">
          <a:solidFill>
            <a:schemeClr val="tx2"/>
          </a:solidFill>
          <a:latin typeface="Verdan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ChangeArrowheads="1"/>
          </p:cNvSpPr>
          <p:nvPr/>
        </p:nvSpPr>
        <p:spPr bwMode="ltGray">
          <a:xfrm>
            <a:off x="557213" y="1098550"/>
            <a:ext cx="584200" cy="474663"/>
          </a:xfrm>
          <a:prstGeom prst="rect">
            <a:avLst/>
          </a:prstGeom>
          <a:solidFill>
            <a:schemeClr val="accent2"/>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8371" name="Rectangle 3"/>
          <p:cNvSpPr>
            <a:spLocks noChangeArrowheads="1"/>
          </p:cNvSpPr>
          <p:nvPr/>
        </p:nvSpPr>
        <p:spPr bwMode="ltGray">
          <a:xfrm>
            <a:off x="1066800" y="1098550"/>
            <a:ext cx="438150" cy="474663"/>
          </a:xfrm>
          <a:prstGeom prst="rect">
            <a:avLst/>
          </a:prstGeom>
          <a:gradFill rotWithShape="0">
            <a:gsLst>
              <a:gs pos="0">
                <a:schemeClr val="accent2"/>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8372" name="Rectangle 4"/>
          <p:cNvSpPr>
            <a:spLocks noChangeArrowheads="1"/>
          </p:cNvSpPr>
          <p:nvPr/>
        </p:nvSpPr>
        <p:spPr bwMode="ltGray">
          <a:xfrm>
            <a:off x="722313" y="1520825"/>
            <a:ext cx="561975" cy="474663"/>
          </a:xfrm>
          <a:prstGeom prst="rect">
            <a:avLst/>
          </a:prstGeom>
          <a:solidFill>
            <a:schemeClr val="folHlink"/>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8373" name="Rectangle 5"/>
          <p:cNvSpPr>
            <a:spLocks noChangeArrowheads="1"/>
          </p:cNvSpPr>
          <p:nvPr/>
        </p:nvSpPr>
        <p:spPr bwMode="ltGray">
          <a:xfrm>
            <a:off x="1214438" y="1520825"/>
            <a:ext cx="492125" cy="474663"/>
          </a:xfrm>
          <a:prstGeom prst="rect">
            <a:avLst/>
          </a:prstGeom>
          <a:gradFill rotWithShape="0">
            <a:gsLst>
              <a:gs pos="0">
                <a:schemeClr val="folHlink"/>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8374" name="Rectangle 6"/>
          <p:cNvSpPr>
            <a:spLocks noChangeArrowheads="1"/>
          </p:cNvSpPr>
          <p:nvPr/>
        </p:nvSpPr>
        <p:spPr bwMode="ltGray">
          <a:xfrm>
            <a:off x="169863" y="1447800"/>
            <a:ext cx="746125" cy="422275"/>
          </a:xfrm>
          <a:prstGeom prst="rect">
            <a:avLst/>
          </a:prstGeom>
          <a:gradFill rotWithShape="0">
            <a:gsLst>
              <a:gs pos="0">
                <a:schemeClr val="bg1"/>
              </a:gs>
              <a:gs pos="100000">
                <a:schemeClr val="hlink"/>
              </a:gs>
            </a:gsLst>
            <a:lin ang="1890000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8375" name="Rectangle 7"/>
          <p:cNvSpPr>
            <a:spLocks noChangeArrowheads="1"/>
          </p:cNvSpPr>
          <p:nvPr/>
        </p:nvSpPr>
        <p:spPr bwMode="gray">
          <a:xfrm>
            <a:off x="1016000" y="990600"/>
            <a:ext cx="42863" cy="1052513"/>
          </a:xfrm>
          <a:prstGeom prst="rect">
            <a:avLst/>
          </a:prstGeom>
          <a:solidFill>
            <a:schemeClr val="bg2"/>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8376" name="Rectangle 8"/>
          <p:cNvSpPr>
            <a:spLocks noChangeArrowheads="1"/>
          </p:cNvSpPr>
          <p:nvPr/>
        </p:nvSpPr>
        <p:spPr bwMode="gray">
          <a:xfrm>
            <a:off x="590550" y="1781175"/>
            <a:ext cx="10968038" cy="31750"/>
          </a:xfrm>
          <a:prstGeom prst="rect">
            <a:avLst/>
          </a:prstGeom>
          <a:gradFill rotWithShape="0">
            <a:gsLst>
              <a:gs pos="0">
                <a:schemeClr val="bg2"/>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277513" name="Rectangle 9"/>
          <p:cNvSpPr>
            <a:spLocks noGrp="1" noChangeArrowheads="1"/>
          </p:cNvSpPr>
          <p:nvPr>
            <p:ph type="title"/>
          </p:nvPr>
        </p:nvSpPr>
        <p:spPr bwMode="auto">
          <a:xfrm>
            <a:off x="1535113" y="617538"/>
            <a:ext cx="1039018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7514" name="Rectangle 10"/>
          <p:cNvSpPr>
            <a:spLocks noGrp="1" noChangeArrowheads="1"/>
          </p:cNvSpPr>
          <p:nvPr>
            <p:ph type="body" idx="1"/>
          </p:nvPr>
        </p:nvSpPr>
        <p:spPr bwMode="auto">
          <a:xfrm>
            <a:off x="1576388" y="2017713"/>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9" name="Rectangle 11"/>
          <p:cNvSpPr>
            <a:spLocks noGrp="1" noChangeArrowheads="1"/>
          </p:cNvSpPr>
          <p:nvPr>
            <p:ph type="dt" sz="half" idx="2"/>
          </p:nvPr>
        </p:nvSpPr>
        <p:spPr bwMode="auto">
          <a:xfrm>
            <a:off x="1219200" y="6324600"/>
            <a:ext cx="2540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400">
                <a:solidFill>
                  <a:srgbClr val="000000"/>
                </a:solidFill>
                <a:latin typeface="Tahoma" panose="020B0604030504040204" pitchFamily="34" charset="0"/>
                <a:cs typeface="+mn-cs"/>
              </a:defRPr>
            </a:lvl1pPr>
          </a:lstStyle>
          <a:p>
            <a:pPr>
              <a:defRPr/>
            </a:pPr>
            <a:endParaRPr lang="en-US"/>
          </a:p>
        </p:txBody>
      </p:sp>
      <p:sp>
        <p:nvSpPr>
          <p:cNvPr id="58380" name="Rectangle 12"/>
          <p:cNvSpPr>
            <a:spLocks noGrp="1" noChangeArrowheads="1"/>
          </p:cNvSpPr>
          <p:nvPr>
            <p:ph type="ftr" sz="quarter" idx="3"/>
          </p:nvPr>
        </p:nvSpPr>
        <p:spPr bwMode="auto">
          <a:xfrm>
            <a:off x="4470400" y="6324600"/>
            <a:ext cx="3860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Tahoma" panose="020B0604030504040204" pitchFamily="34" charset="0"/>
                <a:cs typeface="+mn-cs"/>
              </a:defRPr>
            </a:lvl1pPr>
          </a:lstStyle>
          <a:p>
            <a:pPr>
              <a:defRPr/>
            </a:pPr>
            <a:endParaRPr lang="en-US"/>
          </a:p>
        </p:txBody>
      </p:sp>
      <p:sp>
        <p:nvSpPr>
          <p:cNvPr id="58381" name="Rectangle 13"/>
          <p:cNvSpPr>
            <a:spLocks noGrp="1" noChangeArrowheads="1"/>
          </p:cNvSpPr>
          <p:nvPr>
            <p:ph type="sldNum" sz="quarter" idx="4"/>
          </p:nvPr>
        </p:nvSpPr>
        <p:spPr bwMode="auto">
          <a:xfrm>
            <a:off x="9042400" y="6324600"/>
            <a:ext cx="2540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a:solidFill>
                  <a:srgbClr val="000000"/>
                </a:solidFill>
                <a:latin typeface="Tahoma" panose="020B0604030504040204" pitchFamily="34" charset="0"/>
                <a:cs typeface="+mn-cs"/>
              </a:defRPr>
            </a:lvl1pPr>
          </a:lstStyle>
          <a:p>
            <a:pPr>
              <a:defRPr/>
            </a:pPr>
            <a:fld id="{117CE1EE-CF0B-400A-89FE-62E7E16667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Verdana" panose="020B0604030504040204" pitchFamily="34" charset="0"/>
        </a:defRPr>
      </a:lvl2pPr>
      <a:lvl3pPr algn="l" rtl="0" eaLnBrk="0" fontAlgn="base" hangingPunct="0">
        <a:spcBef>
          <a:spcPct val="0"/>
        </a:spcBef>
        <a:spcAft>
          <a:spcPct val="0"/>
        </a:spcAft>
        <a:defRPr sz="4400">
          <a:solidFill>
            <a:schemeClr val="tx2"/>
          </a:solidFill>
          <a:latin typeface="Verdana" panose="020B0604030504040204" pitchFamily="34" charset="0"/>
        </a:defRPr>
      </a:lvl3pPr>
      <a:lvl4pPr algn="l" rtl="0" eaLnBrk="0" fontAlgn="base" hangingPunct="0">
        <a:spcBef>
          <a:spcPct val="0"/>
        </a:spcBef>
        <a:spcAft>
          <a:spcPct val="0"/>
        </a:spcAft>
        <a:defRPr sz="4400">
          <a:solidFill>
            <a:schemeClr val="tx2"/>
          </a:solidFill>
          <a:latin typeface="Verdana" panose="020B0604030504040204" pitchFamily="34" charset="0"/>
        </a:defRPr>
      </a:lvl4pPr>
      <a:lvl5pPr algn="l" rtl="0" eaLnBrk="0" fontAlgn="base" hangingPunct="0">
        <a:spcBef>
          <a:spcPct val="0"/>
        </a:spcBef>
        <a:spcAft>
          <a:spcPct val="0"/>
        </a:spcAft>
        <a:defRPr sz="4400">
          <a:solidFill>
            <a:schemeClr val="tx2"/>
          </a:solidFill>
          <a:latin typeface="Verdana" panose="020B0604030504040204" pitchFamily="34" charset="0"/>
        </a:defRPr>
      </a:lvl5pPr>
      <a:lvl6pPr marL="457200" algn="l" rtl="0" fontAlgn="base">
        <a:spcBef>
          <a:spcPct val="0"/>
        </a:spcBef>
        <a:spcAft>
          <a:spcPct val="0"/>
        </a:spcAft>
        <a:defRPr sz="4400">
          <a:solidFill>
            <a:schemeClr val="tx2"/>
          </a:solidFill>
          <a:latin typeface="Verdana" panose="020B0604030504040204" pitchFamily="34" charset="0"/>
        </a:defRPr>
      </a:lvl6pPr>
      <a:lvl7pPr marL="914400" algn="l" rtl="0" fontAlgn="base">
        <a:spcBef>
          <a:spcPct val="0"/>
        </a:spcBef>
        <a:spcAft>
          <a:spcPct val="0"/>
        </a:spcAft>
        <a:defRPr sz="4400">
          <a:solidFill>
            <a:schemeClr val="tx2"/>
          </a:solidFill>
          <a:latin typeface="Verdana" panose="020B0604030504040204" pitchFamily="34" charset="0"/>
        </a:defRPr>
      </a:lvl7pPr>
      <a:lvl8pPr marL="1371600" algn="l" rtl="0" fontAlgn="base">
        <a:spcBef>
          <a:spcPct val="0"/>
        </a:spcBef>
        <a:spcAft>
          <a:spcPct val="0"/>
        </a:spcAft>
        <a:defRPr sz="4400">
          <a:solidFill>
            <a:schemeClr val="tx2"/>
          </a:solidFill>
          <a:latin typeface="Verdana" panose="020B0604030504040204" pitchFamily="34" charset="0"/>
        </a:defRPr>
      </a:lvl8pPr>
      <a:lvl9pPr marL="1828800" algn="l" rtl="0" fontAlgn="base">
        <a:spcBef>
          <a:spcPct val="0"/>
        </a:spcBef>
        <a:spcAft>
          <a:spcPct val="0"/>
        </a:spcAft>
        <a:defRPr sz="4400">
          <a:solidFill>
            <a:schemeClr val="tx2"/>
          </a:solidFill>
          <a:latin typeface="Verdan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5331" name="Rectangle 3"/>
          <p:cNvSpPr>
            <a:spLocks noGrp="1" noChangeArrowheads="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cs typeface="+mn-cs"/>
              </a:defRPr>
            </a:lvl1pPr>
          </a:lstStyle>
          <a:p>
            <a:pPr>
              <a:defRPr/>
            </a:pPr>
            <a:fld id="{75A667D5-0AF9-4C30-BCE5-A557CD0F7432}" type="slidenum">
              <a:rPr lang="en-US"/>
              <a:pPr>
                <a:defRPr/>
              </a:pPr>
              <a:t>‹#›</a:t>
            </a:fld>
            <a:endParaRPr lang="en-US"/>
          </a:p>
        </p:txBody>
      </p:sp>
      <p:sp>
        <p:nvSpPr>
          <p:cNvPr id="1031" name="Rectangle 7"/>
          <p:cNvSpPr>
            <a:spLocks noChangeArrowheads="1"/>
          </p:cNvSpPr>
          <p:nvPr userDrawn="1"/>
        </p:nvSpPr>
        <p:spPr bwMode="auto">
          <a:xfrm>
            <a:off x="0" y="6626225"/>
            <a:ext cx="7112000" cy="228600"/>
          </a:xfrm>
          <a:prstGeom prst="rect">
            <a:avLst/>
          </a:prstGeom>
          <a:noFill/>
          <a:ln>
            <a:noFill/>
          </a:ln>
          <a:effectLst/>
          <a:extLst/>
        </p:spPr>
        <p:txBody>
          <a:bodyPr/>
          <a:lstStyle/>
          <a:p>
            <a:pPr eaLnBrk="0" hangingPunct="0">
              <a:defRPr/>
            </a:pPr>
            <a:r>
              <a:rPr lang="en-US" sz="1000">
                <a:solidFill>
                  <a:srgbClr val="000000"/>
                </a:solidFill>
                <a:latin typeface="Times New Roman" panose="02020603050405020304" pitchFamily="18" charset="0"/>
                <a:cs typeface="+mn-cs"/>
              </a:rPr>
              <a:t>Copyright © 2010 Pearson Education, Inc.</a:t>
            </a:r>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09600" y="277813"/>
            <a:ext cx="109728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66563" name="Rectangle 3"/>
          <p:cNvSpPr>
            <a:spLocks noGrp="1" noChangeArrowheads="1"/>
          </p:cNvSpPr>
          <p:nvPr>
            <p:ph type="body" idx="1"/>
          </p:nvPr>
        </p:nvSpPr>
        <p:spPr bwMode="auto">
          <a:xfrm>
            <a:off x="609600" y="1600200"/>
            <a:ext cx="109728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609600" y="6243638"/>
            <a:ext cx="2844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000000"/>
                </a:solidFill>
                <a:latin typeface="+mj-lt"/>
                <a:cs typeface="+mn-cs"/>
              </a:defRPr>
            </a:lvl1pPr>
          </a:lstStyle>
          <a:p>
            <a:pPr>
              <a:defRPr/>
            </a:pPr>
            <a:endParaRPr lang="en-US" altLang="en-US"/>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cs typeface="+mn-cs"/>
              </a:defRPr>
            </a:lvl1pPr>
          </a:lstStyle>
          <a:p>
            <a:pPr>
              <a:defRPr/>
            </a:pPr>
            <a:endParaRPr lang="en-US" altLang="en-US"/>
          </a:p>
        </p:txBody>
      </p:sp>
      <p:sp>
        <p:nvSpPr>
          <p:cNvPr id="4102" name="Rectangle 6"/>
          <p:cNvSpPr>
            <a:spLocks noGrp="1" noChangeArrowheads="1"/>
          </p:cNvSpPr>
          <p:nvPr>
            <p:ph type="sldNum" sz="quarter" idx="4"/>
          </p:nvPr>
        </p:nvSpPr>
        <p:spPr bwMode="auto">
          <a:xfrm>
            <a:off x="8737600" y="6243638"/>
            <a:ext cx="2844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000000"/>
                </a:solidFill>
                <a:latin typeface="+mj-lt"/>
                <a:cs typeface="+mn-cs"/>
              </a:defRPr>
            </a:lvl1pPr>
          </a:lstStyle>
          <a:p>
            <a:pPr>
              <a:defRPr/>
            </a:pPr>
            <a:fld id="{9D78237E-910C-4060-8CB5-5D1E5399114F}" type="slidenum">
              <a:rPr lang="en-US" altLang="en-US"/>
              <a:pPr>
                <a:defRPr/>
              </a:pPr>
              <a:t>‹#›</a:t>
            </a:fld>
            <a:endParaRPr lang="en-US" altLang="en-US"/>
          </a:p>
        </p:txBody>
      </p:sp>
      <p:sp>
        <p:nvSpPr>
          <p:cNvPr id="4103" name="Freeform 7"/>
          <p:cNvSpPr>
            <a:spLocks noChangeArrowheads="1"/>
          </p:cNvSpPr>
          <p:nvPr/>
        </p:nvSpPr>
        <p:spPr bwMode="auto">
          <a:xfrm>
            <a:off x="508000" y="228600"/>
            <a:ext cx="109728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p:spPr>
        <p:txBody>
          <a:bodyPr/>
          <a:lstStyle/>
          <a:p>
            <a:pPr>
              <a:defRPr/>
            </a:pPr>
            <a:endParaRPr lang="en-US">
              <a:solidFill>
                <a:srgbClr val="000000"/>
              </a:solidFill>
              <a:latin typeface="+mn-lt"/>
              <a:cs typeface="+mn-cs"/>
            </a:endParaRPr>
          </a:p>
        </p:txBody>
      </p:sp>
      <p:sp>
        <p:nvSpPr>
          <p:cNvPr id="4104"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p:spPr>
        <p:txBody>
          <a:bodyPr/>
          <a:lstStyle/>
          <a:p>
            <a:pPr>
              <a:defRPr/>
            </a:pPr>
            <a:endParaRPr lang="en-US">
              <a:solidFill>
                <a:srgbClr val="000000"/>
              </a:solidFill>
              <a:latin typeface="+mn-lt"/>
              <a:cs typeface="+mn-cs"/>
            </a:endParaRPr>
          </a:p>
        </p:txBody>
      </p:sp>
    </p:spTree>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anose="02020404030301010803" pitchFamily="18" charset="0"/>
        </a:defRPr>
      </a:lvl2pPr>
      <a:lvl3pPr algn="l" rtl="0" eaLnBrk="0" fontAlgn="base" hangingPunct="0">
        <a:spcBef>
          <a:spcPct val="0"/>
        </a:spcBef>
        <a:spcAft>
          <a:spcPct val="0"/>
        </a:spcAft>
        <a:defRPr sz="4200">
          <a:solidFill>
            <a:schemeClr val="tx2"/>
          </a:solidFill>
          <a:latin typeface="Garamond" panose="02020404030301010803" pitchFamily="18" charset="0"/>
        </a:defRPr>
      </a:lvl3pPr>
      <a:lvl4pPr algn="l" rtl="0" eaLnBrk="0" fontAlgn="base" hangingPunct="0">
        <a:spcBef>
          <a:spcPct val="0"/>
        </a:spcBef>
        <a:spcAft>
          <a:spcPct val="0"/>
        </a:spcAft>
        <a:defRPr sz="4200">
          <a:solidFill>
            <a:schemeClr val="tx2"/>
          </a:solidFill>
          <a:latin typeface="Garamond" panose="02020404030301010803" pitchFamily="18" charset="0"/>
        </a:defRPr>
      </a:lvl4pPr>
      <a:lvl5pPr algn="l" rtl="0" eaLnBrk="0" fontAlgn="base" hangingPunct="0">
        <a:spcBef>
          <a:spcPct val="0"/>
        </a:spcBef>
        <a:spcAft>
          <a:spcPct val="0"/>
        </a:spcAft>
        <a:defRPr sz="4200">
          <a:solidFill>
            <a:schemeClr val="tx2"/>
          </a:solidFill>
          <a:latin typeface="Garamond" panose="02020404030301010803" pitchFamily="18" charset="0"/>
        </a:defRPr>
      </a:lvl5pPr>
      <a:lvl6pPr marL="457200" algn="l" rtl="0" fontAlgn="base">
        <a:spcBef>
          <a:spcPct val="0"/>
        </a:spcBef>
        <a:spcAft>
          <a:spcPct val="0"/>
        </a:spcAft>
        <a:defRPr sz="4200">
          <a:solidFill>
            <a:schemeClr val="tx2"/>
          </a:solidFill>
          <a:latin typeface="Garamond" panose="02020404030301010803" pitchFamily="18" charset="0"/>
        </a:defRPr>
      </a:lvl6pPr>
      <a:lvl7pPr marL="914400" algn="l" rtl="0" fontAlgn="base">
        <a:spcBef>
          <a:spcPct val="0"/>
        </a:spcBef>
        <a:spcAft>
          <a:spcPct val="0"/>
        </a:spcAft>
        <a:defRPr sz="4200">
          <a:solidFill>
            <a:schemeClr val="tx2"/>
          </a:solidFill>
          <a:latin typeface="Garamond" panose="02020404030301010803" pitchFamily="18" charset="0"/>
        </a:defRPr>
      </a:lvl7pPr>
      <a:lvl8pPr marL="1371600" algn="l" rtl="0" fontAlgn="base">
        <a:spcBef>
          <a:spcPct val="0"/>
        </a:spcBef>
        <a:spcAft>
          <a:spcPct val="0"/>
        </a:spcAft>
        <a:defRPr sz="4200">
          <a:solidFill>
            <a:schemeClr val="tx2"/>
          </a:solidFill>
          <a:latin typeface="Garamond" panose="02020404030301010803" pitchFamily="18" charset="0"/>
        </a:defRPr>
      </a:lvl8pPr>
      <a:lvl9pPr marL="1828800" algn="l" rtl="0" fontAlgn="base">
        <a:spcBef>
          <a:spcPct val="0"/>
        </a:spcBef>
        <a:spcAft>
          <a:spcPct val="0"/>
        </a:spcAft>
        <a:defRPr sz="42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latin typeface="Arial" charset="0"/>
                <a:cs typeface="+mn-cs"/>
              </a:defRPr>
            </a:lvl1pPr>
          </a:lstStyle>
          <a:p>
            <a:pPr>
              <a:defRPr/>
            </a:pPr>
            <a:fld id="{A81118F5-A693-4D81-BBD8-019D1D77E67B}" type="datetimeFigureOut">
              <a:rPr lang="en-US">
                <a:solidFill>
                  <a:srgbClr val="FFFFFF"/>
                </a:solidFill>
              </a:rPr>
              <a:pPr>
                <a:defRPr/>
              </a:pPr>
              <a:t>5/26/2017</a:t>
            </a:fld>
            <a:endParaRPr lang="en-US">
              <a:solidFill>
                <a:srgbClr val="FFFFFF"/>
              </a:solidFill>
            </a:endParaRPr>
          </a:p>
        </p:txBody>
      </p:sp>
      <p:sp>
        <p:nvSpPr>
          <p:cNvPr id="4099" name="Rectangle 3"/>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F339796-CADE-4E20-AEC4-B1606259615D}" type="slidenum">
              <a:rPr lang="en-US" altLang="en-US">
                <a:solidFill>
                  <a:srgbClr val="FFFFFF"/>
                </a:solidFill>
                <a:latin typeface="Arial" panose="020B0604020202020204" pitchFamily="34" charset="0"/>
                <a:cs typeface="Arial" panose="020B0604020202020204" pitchFamily="34" charset="0"/>
              </a:rPr>
              <a:pPr/>
              <a:t>‹#›</a:t>
            </a:fld>
            <a:endParaRPr lang="en-US" altLang="en-US">
              <a:solidFill>
                <a:srgbClr val="FFFFFF"/>
              </a:solidFill>
              <a:latin typeface="Arial" panose="020B0604020202020204" pitchFamily="34" charset="0"/>
              <a:cs typeface="Arial" panose="020B0604020202020204" pitchFamily="34" charset="0"/>
            </a:endParaRPr>
          </a:p>
        </p:txBody>
      </p:sp>
      <p:grpSp>
        <p:nvGrpSpPr>
          <p:cNvPr id="1028" name="Group 4"/>
          <p:cNvGrpSpPr>
            <a:grpSpLocks/>
          </p:cNvGrpSpPr>
          <p:nvPr/>
        </p:nvGrpSpPr>
        <p:grpSpPr bwMode="auto">
          <a:xfrm>
            <a:off x="1" y="1"/>
            <a:ext cx="12187767"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410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auto">
                  <a:spcBef>
                    <a:spcPts val="0"/>
                  </a:spcBef>
                  <a:spcAft>
                    <a:spcPts val="0"/>
                  </a:spcAft>
                  <a:defRPr/>
                </a:pPr>
                <a:endParaRPr lang="en-US">
                  <a:solidFill>
                    <a:srgbClr val="FFFFFF"/>
                  </a:solidFill>
                  <a:latin typeface="Garamond"/>
                  <a:cs typeface="Arial"/>
                </a:endParaRPr>
              </a:p>
            </p:txBody>
          </p:sp>
          <p:sp>
            <p:nvSpPr>
              <p:cNvPr id="410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auto">
                  <a:spcBef>
                    <a:spcPts val="0"/>
                  </a:spcBef>
                  <a:spcAft>
                    <a:spcPts val="0"/>
                  </a:spcAft>
                  <a:defRPr/>
                </a:pPr>
                <a:endParaRPr lang="en-US">
                  <a:solidFill>
                    <a:srgbClr val="FFFFFF"/>
                  </a:solidFill>
                  <a:latin typeface="Garamond"/>
                  <a:cs typeface="Arial"/>
                </a:endParaRPr>
              </a:p>
            </p:txBody>
          </p:sp>
          <p:sp>
            <p:nvSpPr>
              <p:cNvPr id="410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Garamond"/>
                  <a:cs typeface="Arial"/>
                </a:endParaRPr>
              </a:p>
            </p:txBody>
          </p:sp>
          <p:sp>
            <p:nvSpPr>
              <p:cNvPr id="410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auto">
                  <a:spcBef>
                    <a:spcPts val="0"/>
                  </a:spcBef>
                  <a:spcAft>
                    <a:spcPts val="0"/>
                  </a:spcAft>
                  <a:defRPr/>
                </a:pPr>
                <a:endParaRPr lang="en-US">
                  <a:solidFill>
                    <a:srgbClr val="FFFFFF"/>
                  </a:solidFill>
                  <a:latin typeface="Garamond"/>
                  <a:cs typeface="Arial"/>
                </a:endParaRPr>
              </a:p>
            </p:txBody>
          </p:sp>
          <p:sp>
            <p:nvSpPr>
              <p:cNvPr id="410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auto">
                  <a:spcBef>
                    <a:spcPts val="0"/>
                  </a:spcBef>
                  <a:spcAft>
                    <a:spcPts val="0"/>
                  </a:spcAft>
                  <a:defRPr/>
                </a:pPr>
                <a:endParaRPr lang="en-US">
                  <a:solidFill>
                    <a:srgbClr val="FFFFFF"/>
                  </a:solidFill>
                  <a:latin typeface="Garamond"/>
                  <a:cs typeface="Arial"/>
                </a:endParaRPr>
              </a:p>
            </p:txBody>
          </p:sp>
        </p:grpSp>
        <p:sp>
          <p:nvSpPr>
            <p:cNvPr id="410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auto">
                <a:spcBef>
                  <a:spcPts val="0"/>
                </a:spcBef>
                <a:spcAft>
                  <a:spcPts val="0"/>
                </a:spcAft>
                <a:defRPr/>
              </a:pPr>
              <a:endParaRPr lang="en-US">
                <a:solidFill>
                  <a:srgbClr val="FFFFFF"/>
                </a:solidFill>
                <a:latin typeface="Garamond"/>
                <a:cs typeface="Arial"/>
              </a:endParaRPr>
            </a:p>
          </p:txBody>
        </p:sp>
        <p:sp>
          <p:nvSpPr>
            <p:cNvPr id="410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Garamond"/>
                <a:cs typeface="Arial"/>
              </a:endParaRPr>
            </a:p>
          </p:txBody>
        </p:sp>
      </p:grpSp>
      <p:sp>
        <p:nvSpPr>
          <p:cNvPr id="4109" name="Rectangle 13"/>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10"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latin typeface="Arial" charset="0"/>
                <a:cs typeface="+mn-cs"/>
              </a:defRPr>
            </a:lvl1pPr>
          </a:lstStyle>
          <a:p>
            <a:pPr>
              <a:defRPr/>
            </a:pPr>
            <a:endParaRPr lang="en-US">
              <a:solidFill>
                <a:srgbClr val="FFFFFF"/>
              </a:solidFill>
            </a:endParaRPr>
          </a:p>
        </p:txBody>
      </p:sp>
      <p:sp>
        <p:nvSpPr>
          <p:cNvPr id="4111" name="Rectangle 15"/>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786879141"/>
      </p:ext>
    </p:extLst>
  </p:cSld>
  <p:clrMap bg1="dk2" tx1="lt1" bg2="dk1" tx2="lt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50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solidFill>
                <a:srgbClr val="000000"/>
              </a:solidFill>
              <a:cs typeface="+mn-cs"/>
            </a:endParaRPr>
          </a:p>
        </p:txBody>
      </p:sp>
      <p:sp>
        <p:nvSpPr>
          <p:cNvPr id="2150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solidFill>
                <a:srgbClr val="000000"/>
              </a:solidFill>
              <a:cs typeface="+mn-cs"/>
            </a:endParaRPr>
          </a:p>
        </p:txBody>
      </p:sp>
      <p:sp>
        <p:nvSpPr>
          <p:cNvPr id="2151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24613EC-0AB3-44D8-827A-02FE8771ED6F}" type="slidenum">
              <a:rPr lang="en-US" altLang="en-US" smtClean="0">
                <a:solidFill>
                  <a:srgbClr val="000000"/>
                </a:solidFill>
                <a:latin typeface="Arial" panose="020B0604020202020204" pitchFamily="34" charset="0"/>
                <a:cs typeface="+mn-cs"/>
              </a:rPr>
              <a:pPr/>
              <a:t>‹#›</a:t>
            </a:fld>
            <a:endParaRPr lang="en-US" altLang="en-US" smtClean="0">
              <a:solidFill>
                <a:srgbClr val="000000"/>
              </a:solidFill>
              <a:latin typeface="Arial" panose="020B0604020202020204" pitchFamily="34" charset="0"/>
              <a:cs typeface="+mn-cs"/>
            </a:endParaRPr>
          </a:p>
        </p:txBody>
      </p:sp>
    </p:spTree>
    <p:extLst>
      <p:ext uri="{BB962C8B-B14F-4D97-AF65-F5344CB8AC3E}">
        <p14:creationId xmlns:p14="http://schemas.microsoft.com/office/powerpoint/2010/main" val="1346666551"/>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7814"/>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1"/>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5844" name="Rectangle 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endParaRPr lang="en-US" altLang="en-US">
              <a:solidFill>
                <a:srgbClr val="FFFFFF"/>
              </a:solidFill>
              <a:cs typeface="+mn-cs"/>
            </a:endParaRPr>
          </a:p>
        </p:txBody>
      </p:sp>
      <p:sp>
        <p:nvSpPr>
          <p:cNvPr id="3584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endParaRPr lang="en-US" altLang="en-US">
              <a:solidFill>
                <a:srgbClr val="FFFFFF"/>
              </a:solidFill>
              <a:cs typeface="+mn-cs"/>
            </a:endParaRPr>
          </a:p>
        </p:txBody>
      </p:sp>
      <p:sp>
        <p:nvSpPr>
          <p:cNvPr id="35846" name="Rectangle 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fld id="{72214460-FFB5-42EC-8974-4CEAB307B9B9}" type="slidenum">
              <a:rPr lang="en-US" altLang="en-US" smtClean="0">
                <a:solidFill>
                  <a:srgbClr val="FFFFFF"/>
                </a:solidFill>
                <a:cs typeface="+mn-cs"/>
              </a:rPr>
              <a:pPr/>
              <a:t>‹#›</a:t>
            </a:fld>
            <a:endParaRPr lang="en-US" altLang="en-US" smtClean="0">
              <a:solidFill>
                <a:srgbClr val="FFFFFF"/>
              </a:solidFill>
              <a:cs typeface="+mn-cs"/>
            </a:endParaRPr>
          </a:p>
        </p:txBody>
      </p:sp>
      <p:sp>
        <p:nvSpPr>
          <p:cNvPr id="35847" name="Freeform 7"/>
          <p:cNvSpPr>
            <a:spLocks noChangeArrowheads="1"/>
          </p:cNvSpPr>
          <p:nvPr/>
        </p:nvSpPr>
        <p:spPr bwMode="auto">
          <a:xfrm>
            <a:off x="508000" y="2286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0" hangingPunct="0">
              <a:defRPr/>
            </a:pPr>
            <a:endParaRPr lang="en-US">
              <a:solidFill>
                <a:srgbClr val="FFFFFF"/>
              </a:solidFill>
              <a:cs typeface="+mn-cs"/>
            </a:endParaRPr>
          </a:p>
        </p:txBody>
      </p:sp>
      <p:sp>
        <p:nvSpPr>
          <p:cNvPr id="35848"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a:lstStyle/>
          <a:p>
            <a:pPr eaLnBrk="0" hangingPunct="0">
              <a:defRPr/>
            </a:pPr>
            <a:endParaRPr lang="en-US">
              <a:solidFill>
                <a:srgbClr val="FFFFFF"/>
              </a:solidFill>
              <a:cs typeface="+mn-cs"/>
            </a:endParaRPr>
          </a:p>
        </p:txBody>
      </p:sp>
    </p:spTree>
    <p:extLst>
      <p:ext uri="{BB962C8B-B14F-4D97-AF65-F5344CB8AC3E}">
        <p14:creationId xmlns:p14="http://schemas.microsoft.com/office/powerpoint/2010/main" val="27536508"/>
      </p:ext>
    </p:extLst>
  </p:cSld>
  <p:clrMap bg1="dk2" tx1="lt1" bg2="dk1"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ransition>
    <p:random/>
  </p:transition>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1" y="3902076"/>
            <a:ext cx="4533900" cy="2949575"/>
            <a:chOff x="0" y="2458"/>
            <a:chExt cx="2142" cy="1858"/>
          </a:xfrm>
        </p:grpSpPr>
        <p:sp>
          <p:nvSpPr>
            <p:cNvPr id="717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717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717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717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717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717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717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grpSp>
      <p:sp>
        <p:nvSpPr>
          <p:cNvPr id="7178" name="Rectangle 10"/>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smtClean="0"/>
              <a:t>Click to edit Master title style</a:t>
            </a:r>
          </a:p>
        </p:txBody>
      </p:sp>
      <p:sp>
        <p:nvSpPr>
          <p:cNvPr id="7179" name="Rectangle 11"/>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80" name="Rectangle 12"/>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smtClean="0">
              <a:solidFill>
                <a:srgbClr val="FFFFFF"/>
              </a:solidFill>
              <a:latin typeface="Arial" panose="020B0604020202020204" pitchFamily="34" charset="0"/>
              <a:cs typeface="+mn-cs"/>
            </a:endParaRPr>
          </a:p>
        </p:txBody>
      </p:sp>
      <p:sp>
        <p:nvSpPr>
          <p:cNvPr id="7181" name="Rectangle 13"/>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smtClean="0">
              <a:solidFill>
                <a:srgbClr val="FFFFFF"/>
              </a:solidFill>
              <a:latin typeface="Arial" panose="020B0604020202020204" pitchFamily="34" charset="0"/>
              <a:cs typeface="+mn-cs"/>
            </a:endParaRPr>
          </a:p>
        </p:txBody>
      </p:sp>
      <p:sp>
        <p:nvSpPr>
          <p:cNvPr id="7182" name="Rectangle 14"/>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D9D0AD9C-48E6-48FD-B161-D93C2DEC445E}" type="slidenum">
              <a:rPr lang="en-US" altLang="en-US" smtClean="0">
                <a:solidFill>
                  <a:srgbClr val="FFFFFF"/>
                </a:solidFill>
                <a:latin typeface="Arial" panose="020B0604020202020204" pitchFamily="34" charset="0"/>
                <a:cs typeface="+mn-cs"/>
              </a:rPr>
              <a:pPr/>
              <a:t>‹#›</a:t>
            </a:fld>
            <a:endParaRPr lang="en-US" altLang="en-US" smtClean="0">
              <a:solidFill>
                <a:srgbClr val="FFFFFF"/>
              </a:solidFill>
              <a:latin typeface="Arial" panose="020B0604020202020204" pitchFamily="34" charset="0"/>
              <a:cs typeface="+mn-cs"/>
            </a:endParaRPr>
          </a:p>
        </p:txBody>
      </p:sp>
    </p:spTree>
    <p:extLst>
      <p:ext uri="{BB962C8B-B14F-4D97-AF65-F5344CB8AC3E}">
        <p14:creationId xmlns:p14="http://schemas.microsoft.com/office/powerpoint/2010/main" val="1591124650"/>
      </p:ext>
    </p:extLst>
  </p:cSld>
  <p:clrMap bg1="dk2" tx1="lt1" bg2="dk1"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p:timing>
    <p:tnLst>
      <p:par>
        <p:cTn id="1" dur="indefinite" restart="never" nodeType="tmRoot"/>
      </p:par>
    </p:tnLst>
  </p:timing>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wmf"/><Relationship Id="rId1" Type="http://schemas.openxmlformats.org/officeDocument/2006/relationships/slideLayout" Target="../slideLayouts/slideLayout44.xml"/></Relationships>
</file>

<file path=ppt/slides/_rels/slide10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76.xml"/></Relationships>
</file>

<file path=ppt/slides/_rels/slide101.x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slideLayout" Target="../slideLayouts/slideLayout104.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61.xml"/><Relationship Id="rId1" Type="http://schemas.openxmlformats.org/officeDocument/2006/relationships/vmlDrawing" Target="../drawings/vmlDrawing9.vml"/><Relationship Id="rId5" Type="http://schemas.openxmlformats.org/officeDocument/2006/relationships/image" Target="../media/image139.wmf"/><Relationship Id="rId4" Type="http://schemas.openxmlformats.org/officeDocument/2006/relationships/oleObject" Target="../embeddings/oleObject9.bin"/></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141.wmf"/><Relationship Id="rId2" Type="http://schemas.openxmlformats.org/officeDocument/2006/relationships/slideLayout" Target="../slideLayouts/slideLayout52.xml"/><Relationship Id="rId1" Type="http://schemas.openxmlformats.org/officeDocument/2006/relationships/vmlDrawing" Target="../drawings/vmlDrawing10.vml"/><Relationship Id="rId6" Type="http://schemas.openxmlformats.org/officeDocument/2006/relationships/oleObject" Target="../embeddings/oleObject11.bin"/><Relationship Id="rId5" Type="http://schemas.openxmlformats.org/officeDocument/2006/relationships/image" Target="../media/image142.png"/><Relationship Id="rId4" Type="http://schemas.openxmlformats.org/officeDocument/2006/relationships/image" Target="../media/image139.wmf"/></Relationships>
</file>

<file path=ppt/slides/_rels/slide10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0.xml"/></Relationships>
</file>

<file path=ppt/slides/_rels/slide10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6.xml"/></Relationships>
</file>

<file path=ppt/slides/_rels/slide106.xml.rels><?xml version="1.0" encoding="UTF-8" standalone="yes"?>
<Relationships xmlns="http://schemas.openxmlformats.org/package/2006/relationships"><Relationship Id="rId3" Type="http://schemas.openxmlformats.org/officeDocument/2006/relationships/image" Target="../media/image147.gif"/><Relationship Id="rId2" Type="http://schemas.openxmlformats.org/officeDocument/2006/relationships/slideLayout" Target="../slideLayouts/slideLayout61.xml"/><Relationship Id="rId1" Type="http://schemas.openxmlformats.org/officeDocument/2006/relationships/vmlDrawing" Target="../drawings/vmlDrawing11.vml"/><Relationship Id="rId6" Type="http://schemas.openxmlformats.org/officeDocument/2006/relationships/image" Target="../media/image146.wmf"/><Relationship Id="rId5" Type="http://schemas.openxmlformats.org/officeDocument/2006/relationships/oleObject" Target="../embeddings/oleObject12.bin"/><Relationship Id="rId4" Type="http://schemas.openxmlformats.org/officeDocument/2006/relationships/image" Target="../media/image148.png"/></Relationships>
</file>

<file path=ppt/slides/_rels/slide10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50.xml"/><Relationship Id="rId1" Type="http://schemas.openxmlformats.org/officeDocument/2006/relationships/vmlDrawing" Target="../drawings/vmlDrawing12.vml"/><Relationship Id="rId5" Type="http://schemas.openxmlformats.org/officeDocument/2006/relationships/image" Target="../media/image149.wmf"/><Relationship Id="rId4" Type="http://schemas.openxmlformats.org/officeDocument/2006/relationships/oleObject" Target="../embeddings/oleObject13.bin"/></Relationships>
</file>

<file path=ppt/slides/_rels/slide108.x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slideLayout" Target="../slideLayouts/slideLayout104.xml"/></Relationships>
</file>

<file path=ppt/slides/_rels/slide109.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oleObject" Target="../embeddings/oleObject14.bin"/><Relationship Id="rId7" Type="http://schemas.openxmlformats.org/officeDocument/2006/relationships/image" Target="../media/image154.png"/><Relationship Id="rId2" Type="http://schemas.openxmlformats.org/officeDocument/2006/relationships/slideLayout" Target="../slideLayouts/slideLayout62.xml"/><Relationship Id="rId1" Type="http://schemas.openxmlformats.org/officeDocument/2006/relationships/vmlDrawing" Target="../drawings/vmlDrawing13.vml"/><Relationship Id="rId6" Type="http://schemas.openxmlformats.org/officeDocument/2006/relationships/image" Target="../media/image152.wmf"/><Relationship Id="rId5" Type="http://schemas.openxmlformats.org/officeDocument/2006/relationships/oleObject" Target="../embeddings/oleObject15.bin"/><Relationship Id="rId4" Type="http://schemas.openxmlformats.org/officeDocument/2006/relationships/image" Target="../media/image151.wmf"/><Relationship Id="rId9" Type="http://schemas.openxmlformats.org/officeDocument/2006/relationships/image" Target="../media/image153.w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wmf"/><Relationship Id="rId1" Type="http://schemas.openxmlformats.org/officeDocument/2006/relationships/slideLayout" Target="../slideLayouts/slideLayout50.xml"/></Relationships>
</file>

<file path=ppt/slides/_rels/slide110.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oleObject" Target="../embeddings/oleObject17.bin"/><Relationship Id="rId7" Type="http://schemas.openxmlformats.org/officeDocument/2006/relationships/oleObject" Target="../embeddings/oleObject19.bin"/><Relationship Id="rId12" Type="http://schemas.openxmlformats.org/officeDocument/2006/relationships/image" Target="../media/image159.wmf"/><Relationship Id="rId2" Type="http://schemas.openxmlformats.org/officeDocument/2006/relationships/slideLayout" Target="../slideLayouts/slideLayout63.xml"/><Relationship Id="rId1" Type="http://schemas.openxmlformats.org/officeDocument/2006/relationships/vmlDrawing" Target="../drawings/vmlDrawing14.vml"/><Relationship Id="rId6" Type="http://schemas.openxmlformats.org/officeDocument/2006/relationships/image" Target="../media/image156.png"/><Relationship Id="rId11" Type="http://schemas.openxmlformats.org/officeDocument/2006/relationships/oleObject" Target="../embeddings/oleObject21.bin"/><Relationship Id="rId5" Type="http://schemas.openxmlformats.org/officeDocument/2006/relationships/oleObject" Target="../embeddings/oleObject18.bin"/><Relationship Id="rId10" Type="http://schemas.openxmlformats.org/officeDocument/2006/relationships/image" Target="../media/image158.png"/><Relationship Id="rId4" Type="http://schemas.openxmlformats.org/officeDocument/2006/relationships/image" Target="../media/image155.wmf"/><Relationship Id="rId9" Type="http://schemas.openxmlformats.org/officeDocument/2006/relationships/oleObject" Target="../embeddings/oleObject20.bin"/></Relationships>
</file>

<file path=ppt/slides/_rels/slide111.xml.rels><?xml version="1.0" encoding="UTF-8" standalone="yes"?>
<Relationships xmlns="http://schemas.openxmlformats.org/package/2006/relationships"><Relationship Id="rId8" Type="http://schemas.openxmlformats.org/officeDocument/2006/relationships/image" Target="../media/image160.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63.xml"/><Relationship Id="rId1" Type="http://schemas.openxmlformats.org/officeDocument/2006/relationships/vmlDrawing" Target="../drawings/vmlDrawing15.vml"/><Relationship Id="rId6" Type="http://schemas.openxmlformats.org/officeDocument/2006/relationships/image" Target="../media/image159.wmf"/><Relationship Id="rId5" Type="http://schemas.openxmlformats.org/officeDocument/2006/relationships/oleObject" Target="../embeddings/oleObject23.bin"/><Relationship Id="rId10" Type="http://schemas.openxmlformats.org/officeDocument/2006/relationships/image" Target="../media/image161.wmf"/><Relationship Id="rId4" Type="http://schemas.openxmlformats.org/officeDocument/2006/relationships/image" Target="../media/image156.png"/><Relationship Id="rId9" Type="http://schemas.openxmlformats.org/officeDocument/2006/relationships/oleObject" Target="../embeddings/oleObject25.bin"/></Relationships>
</file>

<file path=ppt/slides/_rels/slide112.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63.xml"/><Relationship Id="rId1" Type="http://schemas.openxmlformats.org/officeDocument/2006/relationships/vmlDrawing" Target="../drawings/vmlDrawing16.vml"/><Relationship Id="rId6" Type="http://schemas.openxmlformats.org/officeDocument/2006/relationships/image" Target="../media/image156.png"/><Relationship Id="rId11" Type="http://schemas.openxmlformats.org/officeDocument/2006/relationships/image" Target="../media/image165.gif"/><Relationship Id="rId5" Type="http://schemas.openxmlformats.org/officeDocument/2006/relationships/oleObject" Target="../embeddings/oleObject27.bin"/><Relationship Id="rId10" Type="http://schemas.openxmlformats.org/officeDocument/2006/relationships/image" Target="../media/image164.wmf"/><Relationship Id="rId4" Type="http://schemas.openxmlformats.org/officeDocument/2006/relationships/image" Target="../media/image162.wmf"/><Relationship Id="rId9" Type="http://schemas.openxmlformats.org/officeDocument/2006/relationships/oleObject" Target="../embeddings/oleObject29.bin"/></Relationships>
</file>

<file path=ppt/slides/_rels/slide11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5.xml"/></Relationships>
</file>

<file path=ppt/slides/_rels/slide11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xml"/><Relationship Id="rId1" Type="http://schemas.openxmlformats.org/officeDocument/2006/relationships/slideLayout" Target="../slideLayouts/slideLayout11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jpeg"/></Relationships>
</file>

<file path=ppt/slides/_rels/slide115.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png"/><Relationship Id="rId2" Type="http://schemas.openxmlformats.org/officeDocument/2006/relationships/notesSlide" Target="../notesSlides/notesSlide5.xml"/><Relationship Id="rId1" Type="http://schemas.openxmlformats.org/officeDocument/2006/relationships/slideLayout" Target="../slideLayouts/slideLayout11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jpeg"/></Relationships>
</file>

<file path=ppt/slides/_rels/slide11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6.xml"/></Relationships>
</file>

<file path=ppt/slides/_rels/slide11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76.xml"/></Relationships>
</file>

<file path=ppt/slides/_rels/slide11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xml"/><Relationship Id="rId1" Type="http://schemas.openxmlformats.org/officeDocument/2006/relationships/slideLayout" Target="../slideLayouts/slideLayout112.xml"/><Relationship Id="rId5" Type="http://schemas.openxmlformats.org/officeDocument/2006/relationships/image" Target="../media/image177.png"/><Relationship Id="rId4" Type="http://schemas.openxmlformats.org/officeDocument/2006/relationships/image" Target="../media/image176.png"/></Relationships>
</file>

<file path=ppt/slides/_rels/slide11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4.xml"/></Relationships>
</file>

<file path=ppt/slides/_rels/slide12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34.xml"/><Relationship Id="rId5" Type="http://schemas.openxmlformats.org/officeDocument/2006/relationships/image" Target="../media/image183.png"/><Relationship Id="rId4" Type="http://schemas.openxmlformats.org/officeDocument/2006/relationships/image" Target="../media/image182.png"/></Relationships>
</file>

<file path=ppt/slides/_rels/slide121.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13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pn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gif"/><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3.xml"/><Relationship Id="rId1" Type="http://schemas.openxmlformats.org/officeDocument/2006/relationships/vmlDrawing" Target="../drawings/vmlDrawing1.v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3.xml"/><Relationship Id="rId1" Type="http://schemas.openxmlformats.org/officeDocument/2006/relationships/vmlDrawing" Target="../drawings/vmlDrawing2.v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89.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6.xml"/><Relationship Id="rId1" Type="http://schemas.openxmlformats.org/officeDocument/2006/relationships/vmlDrawing" Target="../drawings/vmlDrawing3.vml"/><Relationship Id="rId4" Type="http://schemas.openxmlformats.org/officeDocument/2006/relationships/image" Target="../media/image4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6.xml"/><Relationship Id="rId1" Type="http://schemas.openxmlformats.org/officeDocument/2006/relationships/vmlDrawing" Target="../drawings/vmlDrawing4.v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8.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wmf"/><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6.xml"/><Relationship Id="rId1" Type="http://schemas.openxmlformats.org/officeDocument/2006/relationships/vmlDrawing" Target="../drawings/vmlDrawing5.v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audio" Target="../media/audio1.wav"/><Relationship Id="rId1" Type="http://schemas.openxmlformats.org/officeDocument/2006/relationships/slideLayout" Target="../slideLayouts/slideLayout10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8.xml.rels><?xml version="1.0" encoding="UTF-8" standalone="yes"?>
<Relationships xmlns="http://schemas.openxmlformats.org/package/2006/relationships"><Relationship Id="rId3" Type="http://schemas.openxmlformats.org/officeDocument/2006/relationships/hyperlink" Target="http://images.google.com/imgres?imgurl=www.ukbikestore.co.uk/acatalog/6f22_140.jpg&amp;imgrefurl=http://www.ukbikestore.co.uk/acatalog/BATTERIES.html&amp;h=223&amp;w=140&amp;sz=23&amp;tbnid=uQVkUzJCtx0J:&amp;tbnh=101&amp;tbnw=64&amp;prev=/images?q=battery+duracell&amp;imgsz=small|medium|large|xlarge&amp;hl=en&amp;lr=&amp;ie=UTF-8&amp;oe=UTF-8" TargetMode="External"/><Relationship Id="rId2" Type="http://schemas.openxmlformats.org/officeDocument/2006/relationships/image" Target="../media/image57.gif"/><Relationship Id="rId1" Type="http://schemas.openxmlformats.org/officeDocument/2006/relationships/slideLayout" Target="../slideLayouts/slideLayout76.xml"/><Relationship Id="rId5" Type="http://schemas.openxmlformats.org/officeDocument/2006/relationships/image" Target="../media/image59.jpeg"/><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89.xml"/><Relationship Id="rId1" Type="http://schemas.openxmlformats.org/officeDocument/2006/relationships/themeOverride" Target="../theme/themeOverride2.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76.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54.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slideLayout" Target="../slideLayouts/slideLayout44.xml"/><Relationship Id="rId4" Type="http://schemas.openxmlformats.org/officeDocument/2006/relationships/image" Target="../media/image69.wmf"/></Relationships>
</file>

<file path=ppt/slides/_rels/slide58.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slideLayout" Target="../slideLayouts/slideLayout44.xml"/><Relationship Id="rId4" Type="http://schemas.openxmlformats.org/officeDocument/2006/relationships/image" Target="../media/image72.gif"/></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hyperlink" Target="http://www.animationlibrary.com/a-l/?n=image.php3&amp;image_id=2651" TargetMode="External"/><Relationship Id="rId1" Type="http://schemas.openxmlformats.org/officeDocument/2006/relationships/slideLayout" Target="../slideLayouts/slideLayout76.xml"/><Relationship Id="rId4" Type="http://schemas.openxmlformats.org/officeDocument/2006/relationships/image" Target="../media/image14.gif"/></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1.xml"/><Relationship Id="rId1" Type="http://schemas.openxmlformats.org/officeDocument/2006/relationships/vmlDrawing" Target="../drawings/vmlDrawing6.v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4.xml"/><Relationship Id="rId5" Type="http://schemas.openxmlformats.org/officeDocument/2006/relationships/image" Target="../media/image82.png"/><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67.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png"/><Relationship Id="rId1" Type="http://schemas.openxmlformats.org/officeDocument/2006/relationships/slideLayout" Target="../slideLayouts/slideLayout134.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gif"/><Relationship Id="rId1" Type="http://schemas.openxmlformats.org/officeDocument/2006/relationships/slideLayout" Target="../slideLayouts/slideLayout134.xml"/><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animationlibrary.com/a-l/?n=image.php3&amp;image_id=2652" TargetMode="External"/><Relationship Id="rId2" Type="http://schemas.openxmlformats.org/officeDocument/2006/relationships/slideLayout" Target="../slideLayouts/slideLayout76.xml"/><Relationship Id="rId1" Type="http://schemas.openxmlformats.org/officeDocument/2006/relationships/themeOverride" Target="../theme/themeOverride3.xml"/><Relationship Id="rId4" Type="http://schemas.openxmlformats.org/officeDocument/2006/relationships/image" Target="../media/image15.gif"/></Relationships>
</file>

<file path=ppt/slides/_rels/slide7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6.xml"/></Relationships>
</file>

<file path=ppt/slides/_rels/slide8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wmf"/><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slideLayout" Target="../slideLayouts/slideLayout44.xml"/></Relationships>
</file>

<file path=ppt/slides/_rels/slide8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wmf"/><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wmf"/><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100.xml"/></Relationships>
</file>

<file path=ppt/slides/_rels/slide90.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slideLayout" Target="../slideLayouts/slideLayout44.xml"/><Relationship Id="rId5" Type="http://schemas.openxmlformats.org/officeDocument/2006/relationships/image" Target="../media/image117.wmf"/><Relationship Id="rId4" Type="http://schemas.openxmlformats.org/officeDocument/2006/relationships/image" Target="../media/image116.wmf"/></Relationships>
</file>

<file path=ppt/slides/_rels/slide9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4.xml"/></Relationships>
</file>

<file path=ppt/slides/_rels/slide92.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png"/><Relationship Id="rId1" Type="http://schemas.openxmlformats.org/officeDocument/2006/relationships/slideLayout" Target="../slideLayouts/slideLayout44.xml"/></Relationships>
</file>

<file path=ppt/slides/_rels/slide93.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slideLayout" Target="../slideLayouts/slideLayout44.xml"/><Relationship Id="rId5" Type="http://schemas.openxmlformats.org/officeDocument/2006/relationships/image" Target="../media/image124.gif"/><Relationship Id="rId4" Type="http://schemas.openxmlformats.org/officeDocument/2006/relationships/image" Target="../media/image123.wmf"/></Relationships>
</file>

<file path=ppt/slides/_rels/slide94.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44.xml"/></Relationships>
</file>

<file path=ppt/slides/_rels/slide95.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slideLayout" Target="../slideLayouts/slideLayout50.xml"/></Relationships>
</file>

<file path=ppt/slides/_rels/slide96.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image" Target="../media/image128.png"/><Relationship Id="rId1" Type="http://schemas.openxmlformats.org/officeDocument/2006/relationships/slideLayout" Target="../slideLayouts/slideLayout76.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1.xml"/><Relationship Id="rId1" Type="http://schemas.openxmlformats.org/officeDocument/2006/relationships/vmlDrawing" Target="../drawings/vmlDrawing7.vml"/><Relationship Id="rId5" Type="http://schemas.openxmlformats.org/officeDocument/2006/relationships/image" Target="../media/image131.png"/><Relationship Id="rId4" Type="http://schemas.openxmlformats.org/officeDocument/2006/relationships/image" Target="../media/image130.png"/></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50.xml"/><Relationship Id="rId1" Type="http://schemas.openxmlformats.org/officeDocument/2006/relationships/vmlDrawing" Target="../drawings/vmlDrawing8.vml"/><Relationship Id="rId5" Type="http://schemas.openxmlformats.org/officeDocument/2006/relationships/image" Target="../media/image133.png"/><Relationship Id="rId4" Type="http://schemas.openxmlformats.org/officeDocument/2006/relationships/image" Target="../media/image132.png"/></Relationships>
</file>

<file path=ppt/slides/_rels/slide9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86000" y="685800"/>
            <a:ext cx="7772400" cy="2133600"/>
          </a:xfrm>
        </p:spPr>
        <p:txBody>
          <a:bodyPr/>
          <a:lstStyle/>
          <a:p>
            <a:pPr eaLnBrk="1" hangingPunct="1">
              <a:defRPr/>
            </a:pPr>
            <a:r>
              <a:rPr lang="en-US" sz="8000" dirty="0" smtClean="0"/>
              <a:t>Unit 12: Direct Current  Circuits</a:t>
            </a:r>
            <a:endParaRPr lang="en-US" sz="8000" dirty="0"/>
          </a:p>
        </p:txBody>
      </p:sp>
      <p:sp>
        <p:nvSpPr>
          <p:cNvPr id="3" name="Subtitle 2"/>
          <p:cNvSpPr>
            <a:spLocks noGrp="1"/>
          </p:cNvSpPr>
          <p:nvPr>
            <p:ph type="subTitle" sz="quarter" idx="1"/>
          </p:nvPr>
        </p:nvSpPr>
        <p:spPr>
          <a:xfrm>
            <a:off x="2971800" y="4572000"/>
            <a:ext cx="6400800" cy="1752600"/>
          </a:xfrm>
        </p:spPr>
        <p:txBody>
          <a:bodyPr/>
          <a:lstStyle/>
          <a:p>
            <a:pPr eaLnBrk="1" hangingPunct="1">
              <a:defRPr/>
            </a:pPr>
            <a:endParaRPr lang="en-US" sz="96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3124200"/>
            <a:ext cx="4572000" cy="2571750"/>
          </a:xfrm>
          <a:prstGeom prst="rect">
            <a:avLst/>
          </a:prstGeom>
        </p:spPr>
      </p:pic>
    </p:spTree>
    <p:extLst>
      <p:ext uri="{BB962C8B-B14F-4D97-AF65-F5344CB8AC3E}">
        <p14:creationId xmlns:p14="http://schemas.microsoft.com/office/powerpoint/2010/main" val="1029596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Electric Current</a:t>
            </a:r>
          </a:p>
        </p:txBody>
      </p:sp>
      <p:sp>
        <p:nvSpPr>
          <p:cNvPr id="222210" name="Text Box 4"/>
          <p:cNvSpPr txBox="1">
            <a:spLocks noChangeArrowheads="1"/>
          </p:cNvSpPr>
          <p:nvPr/>
        </p:nvSpPr>
        <p:spPr bwMode="auto">
          <a:xfrm>
            <a:off x="1738313" y="855663"/>
            <a:ext cx="8715375"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Electric current is the flow of electric charge from one place to another. </a:t>
            </a:r>
          </a:p>
        </p:txBody>
      </p:sp>
      <p:pic>
        <p:nvPicPr>
          <p:cNvPr id="222211" name="Picture 5"/>
          <p:cNvPicPr>
            <a:picLocks noChangeAspect="1" noChangeArrowheads="1"/>
          </p:cNvPicPr>
          <p:nvPr/>
        </p:nvPicPr>
        <p:blipFill>
          <a:blip r:embed="rId2"/>
          <a:srcRect/>
          <a:stretch>
            <a:fillRect/>
          </a:stretch>
        </p:blipFill>
        <p:spPr bwMode="auto">
          <a:xfrm>
            <a:off x="2057400" y="2251075"/>
            <a:ext cx="7697788" cy="2036763"/>
          </a:xfrm>
          <a:prstGeom prst="rect">
            <a:avLst/>
          </a:prstGeom>
          <a:noFill/>
          <a:ln w="9525">
            <a:noFill/>
            <a:miter lim="800000"/>
            <a:headEnd/>
            <a:tailEnd/>
          </a:ln>
        </p:spPr>
      </p:pic>
      <p:sp>
        <p:nvSpPr>
          <p:cNvPr id="222212" name="Text Box 6"/>
          <p:cNvSpPr txBox="1">
            <a:spLocks noChangeArrowheads="1"/>
          </p:cNvSpPr>
          <p:nvPr/>
        </p:nvSpPr>
        <p:spPr bwMode="auto">
          <a:xfrm>
            <a:off x="1820863" y="4630738"/>
            <a:ext cx="8205787" cy="1373187"/>
          </a:xfrm>
          <a:prstGeom prst="rect">
            <a:avLst/>
          </a:prstGeom>
          <a:noFill/>
          <a:ln w="9525">
            <a:noFill/>
            <a:miter lim="800000"/>
            <a:headEnd/>
            <a:tailEnd/>
          </a:ln>
        </p:spPr>
        <p:txBody>
          <a:bodyPr>
            <a:spAutoFit/>
          </a:bodyPr>
          <a:lstStyle/>
          <a:p>
            <a:pPr>
              <a:spcBef>
                <a:spcPct val="50000"/>
              </a:spcBef>
            </a:pPr>
            <a:r>
              <a:rPr lang="en-US" sz="2800" b="1" dirty="0">
                <a:solidFill>
                  <a:srgbClr val="000000"/>
                </a:solidFill>
              </a:rPr>
              <a:t>A closed path through which charge can flow, returning to its starting point, is called an </a:t>
            </a:r>
            <a:r>
              <a:rPr lang="en-US" sz="2800" b="1" dirty="0">
                <a:solidFill>
                  <a:srgbClr val="FF0000"/>
                </a:solidFill>
              </a:rPr>
              <a:t>electric circuit</a:t>
            </a:r>
            <a:r>
              <a:rPr lang="en-US" sz="2800" b="1" dirty="0">
                <a:solidFill>
                  <a:srgbClr val="000000"/>
                </a:solidFill>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2775" y="1442434"/>
            <a:ext cx="3137076" cy="2352807"/>
          </a:xfrm>
          <a:prstGeom prst="rect">
            <a:avLst/>
          </a:prstGeom>
        </p:spPr>
      </p:pic>
    </p:spTree>
    <p:extLst>
      <p:ext uri="{BB962C8B-B14F-4D97-AF65-F5344CB8AC3E}">
        <p14:creationId xmlns:p14="http://schemas.microsoft.com/office/powerpoint/2010/main" val="24784308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981200" y="274638"/>
            <a:ext cx="8229600" cy="900112"/>
          </a:xfrm>
        </p:spPr>
        <p:txBody>
          <a:bodyPr/>
          <a:lstStyle/>
          <a:p>
            <a:pPr eaLnBrk="1" hangingPunct="1"/>
            <a:r>
              <a:rPr lang="en-US" altLang="en-US" u="sng" smtClean="0"/>
              <a:t>Series Circuit</a:t>
            </a:r>
          </a:p>
        </p:txBody>
      </p:sp>
      <p:sp>
        <p:nvSpPr>
          <p:cNvPr id="48131" name="Rectangle 3"/>
          <p:cNvSpPr>
            <a:spLocks noGrp="1" noChangeArrowheads="1"/>
          </p:cNvSpPr>
          <p:nvPr>
            <p:ph type="body" idx="1"/>
          </p:nvPr>
        </p:nvSpPr>
        <p:spPr>
          <a:xfrm>
            <a:off x="1524000" y="1219200"/>
            <a:ext cx="5334000" cy="5334000"/>
          </a:xfrm>
        </p:spPr>
        <p:txBody>
          <a:bodyPr/>
          <a:lstStyle/>
          <a:p>
            <a:pPr eaLnBrk="1" hangingPunct="1"/>
            <a:r>
              <a:rPr lang="en-US" altLang="en-US" sz="3100"/>
              <a:t>A </a:t>
            </a:r>
            <a:r>
              <a:rPr lang="en-US" altLang="en-US" sz="3100" u="sng"/>
              <a:t>series circuit</a:t>
            </a:r>
            <a:r>
              <a:rPr lang="en-US" altLang="en-US" sz="3100"/>
              <a:t> is one which has only 1 pathway for electricity to flow.  All devices are located along this single pathway, and any break in the circuit will stop the flow of electricity.</a:t>
            </a:r>
          </a:p>
          <a:p>
            <a:pPr eaLnBrk="1" hangingPunct="1">
              <a:buFontTx/>
              <a:buNone/>
            </a:pPr>
            <a:endParaRPr lang="en-US" altLang="en-US" sz="1400"/>
          </a:p>
          <a:p>
            <a:pPr eaLnBrk="1" hangingPunct="1"/>
            <a:r>
              <a:rPr lang="en-US" altLang="en-US" sz="3100"/>
              <a:t>Ex.:  old type Christmas tree lights</a:t>
            </a:r>
          </a:p>
        </p:txBody>
      </p:sp>
      <p:pic>
        <p:nvPicPr>
          <p:cNvPr id="48132" name="Picture 5" descr="A4se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264570"/>
            <a:ext cx="3613150" cy="4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7333" y="0"/>
            <a:ext cx="22764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788401"/>
      </p:ext>
    </p:extLst>
  </p:cSld>
  <p:clrMapOvr>
    <a:masterClrMapping/>
  </p:clrMapOvr>
  <p:transition>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Series Circuit</a:t>
            </a:r>
          </a:p>
        </p:txBody>
      </p:sp>
      <p:pic>
        <p:nvPicPr>
          <p:cNvPr id="39940" name="Picture 4" descr="j027889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4257675"/>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39945" name="Freeform 9"/>
          <p:cNvSpPr>
            <a:spLocks/>
          </p:cNvSpPr>
          <p:nvPr/>
        </p:nvSpPr>
        <p:spPr bwMode="auto">
          <a:xfrm>
            <a:off x="2971800" y="3886200"/>
            <a:ext cx="7493000" cy="1676400"/>
          </a:xfrm>
          <a:custGeom>
            <a:avLst/>
            <a:gdLst>
              <a:gd name="T0" fmla="*/ 0 w 4720"/>
              <a:gd name="T1" fmla="*/ 720 h 1056"/>
              <a:gd name="T2" fmla="*/ 528 w 4720"/>
              <a:gd name="T3" fmla="*/ 96 h 1056"/>
              <a:gd name="T4" fmla="*/ 1440 w 4720"/>
              <a:gd name="T5" fmla="*/ 144 h 1056"/>
              <a:gd name="T6" fmla="*/ 2352 w 4720"/>
              <a:gd name="T7" fmla="*/ 144 h 1056"/>
              <a:gd name="T8" fmla="*/ 3264 w 4720"/>
              <a:gd name="T9" fmla="*/ 144 h 1056"/>
              <a:gd name="T10" fmla="*/ 4128 w 4720"/>
              <a:gd name="T11" fmla="*/ 144 h 1056"/>
              <a:gd name="T12" fmla="*/ 4128 w 4720"/>
              <a:gd name="T13" fmla="*/ 960 h 1056"/>
              <a:gd name="T14" fmla="*/ 576 w 4720"/>
              <a:gd name="T15" fmla="*/ 720 h 10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20" h="1056">
                <a:moveTo>
                  <a:pt x="0" y="720"/>
                </a:moveTo>
                <a:cubicBezTo>
                  <a:pt x="144" y="456"/>
                  <a:pt x="288" y="192"/>
                  <a:pt x="528" y="96"/>
                </a:cubicBezTo>
                <a:cubicBezTo>
                  <a:pt x="768" y="0"/>
                  <a:pt x="1136" y="136"/>
                  <a:pt x="1440" y="144"/>
                </a:cubicBezTo>
                <a:cubicBezTo>
                  <a:pt x="1744" y="152"/>
                  <a:pt x="2048" y="144"/>
                  <a:pt x="2352" y="144"/>
                </a:cubicBezTo>
                <a:cubicBezTo>
                  <a:pt x="2656" y="144"/>
                  <a:pt x="2968" y="144"/>
                  <a:pt x="3264" y="144"/>
                </a:cubicBezTo>
                <a:cubicBezTo>
                  <a:pt x="3560" y="144"/>
                  <a:pt x="3984" y="8"/>
                  <a:pt x="4128" y="144"/>
                </a:cubicBezTo>
                <a:cubicBezTo>
                  <a:pt x="4272" y="280"/>
                  <a:pt x="4720" y="864"/>
                  <a:pt x="4128" y="960"/>
                </a:cubicBezTo>
                <a:cubicBezTo>
                  <a:pt x="3536" y="1056"/>
                  <a:pt x="1160" y="760"/>
                  <a:pt x="576" y="72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mtClean="0">
              <a:solidFill>
                <a:srgbClr val="FFFFFF"/>
              </a:solidFill>
              <a:latin typeface="Arial" panose="020B0604020202020204" pitchFamily="34" charset="0"/>
            </a:endParaRPr>
          </a:p>
        </p:txBody>
      </p:sp>
      <p:sp>
        <p:nvSpPr>
          <p:cNvPr id="39941" name="Litebulb"/>
          <p:cNvSpPr>
            <a:spLocks noEditPoints="1" noChangeArrowheads="1"/>
          </p:cNvSpPr>
          <p:nvPr/>
        </p:nvSpPr>
        <p:spPr bwMode="auto">
          <a:xfrm>
            <a:off x="4876800" y="3048001"/>
            <a:ext cx="776288" cy="124301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00"/>
          </a:solidFill>
          <a:ln w="57150">
            <a:solidFill>
              <a:srgbClr val="000000"/>
            </a:solidFill>
            <a:miter lim="800000"/>
            <a:headEnd/>
            <a:tailEnd/>
          </a:ln>
        </p:spPr>
        <p:txBody>
          <a:bodyPr/>
          <a:lstStyle/>
          <a:p>
            <a:pPr eaLnBrk="0" hangingPunct="0"/>
            <a:endParaRPr lang="en-US" smtClean="0">
              <a:solidFill>
                <a:srgbClr val="FFFFFF"/>
              </a:solidFill>
              <a:latin typeface="Arial" panose="020B0604020202020204" pitchFamily="34" charset="0"/>
            </a:endParaRPr>
          </a:p>
        </p:txBody>
      </p:sp>
      <p:sp>
        <p:nvSpPr>
          <p:cNvPr id="39942" name="Litebulb"/>
          <p:cNvSpPr>
            <a:spLocks noEditPoints="1" noChangeArrowheads="1"/>
          </p:cNvSpPr>
          <p:nvPr/>
        </p:nvSpPr>
        <p:spPr bwMode="auto">
          <a:xfrm>
            <a:off x="6324600" y="3124201"/>
            <a:ext cx="776288" cy="124301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00"/>
          </a:solidFill>
          <a:ln w="57150">
            <a:solidFill>
              <a:srgbClr val="000000"/>
            </a:solidFill>
            <a:miter lim="800000"/>
            <a:headEnd/>
            <a:tailEnd/>
          </a:ln>
        </p:spPr>
        <p:txBody>
          <a:bodyPr/>
          <a:lstStyle/>
          <a:p>
            <a:pPr eaLnBrk="0" hangingPunct="0"/>
            <a:endParaRPr lang="en-US" smtClean="0">
              <a:solidFill>
                <a:srgbClr val="FFFFFF"/>
              </a:solidFill>
              <a:latin typeface="Arial" panose="020B0604020202020204" pitchFamily="34" charset="0"/>
            </a:endParaRPr>
          </a:p>
        </p:txBody>
      </p:sp>
      <p:sp>
        <p:nvSpPr>
          <p:cNvPr id="39943" name="Litebulb"/>
          <p:cNvSpPr>
            <a:spLocks noEditPoints="1" noChangeArrowheads="1"/>
          </p:cNvSpPr>
          <p:nvPr/>
        </p:nvSpPr>
        <p:spPr bwMode="auto">
          <a:xfrm>
            <a:off x="7772400" y="3124201"/>
            <a:ext cx="776288" cy="124301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00"/>
          </a:solidFill>
          <a:ln w="57150">
            <a:solidFill>
              <a:srgbClr val="000000"/>
            </a:solidFill>
            <a:miter lim="800000"/>
            <a:headEnd/>
            <a:tailEnd/>
          </a:ln>
        </p:spPr>
        <p:txBody>
          <a:bodyPr/>
          <a:lstStyle/>
          <a:p>
            <a:pPr eaLnBrk="0" hangingPunct="0"/>
            <a:endParaRPr lang="en-US" smtClean="0">
              <a:solidFill>
                <a:srgbClr val="FFFFFF"/>
              </a:solidFill>
              <a:latin typeface="Arial" panose="020B0604020202020204" pitchFamily="34" charset="0"/>
            </a:endParaRPr>
          </a:p>
        </p:txBody>
      </p:sp>
      <p:sp>
        <p:nvSpPr>
          <p:cNvPr id="39944" name="Litebulb"/>
          <p:cNvSpPr>
            <a:spLocks noEditPoints="1" noChangeArrowheads="1"/>
          </p:cNvSpPr>
          <p:nvPr/>
        </p:nvSpPr>
        <p:spPr bwMode="auto">
          <a:xfrm>
            <a:off x="9144000" y="3048001"/>
            <a:ext cx="776288" cy="124301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00"/>
          </a:solidFill>
          <a:ln w="57150">
            <a:solidFill>
              <a:srgbClr val="000000"/>
            </a:solidFill>
            <a:miter lim="800000"/>
            <a:headEnd/>
            <a:tailEnd/>
          </a:ln>
        </p:spPr>
        <p:txBody>
          <a:bodyPr/>
          <a:lstStyle/>
          <a:p>
            <a:pPr eaLnBrk="0" hangingPunct="0"/>
            <a:endParaRPr lang="en-US" smtClean="0">
              <a:solidFill>
                <a:srgbClr val="FFFFFF"/>
              </a:solidFill>
              <a:latin typeface="Arial" panose="020B0604020202020204" pitchFamily="34" charset="0"/>
            </a:endParaRPr>
          </a:p>
        </p:txBody>
      </p:sp>
    </p:spTree>
    <p:extLst>
      <p:ext uri="{BB962C8B-B14F-4D97-AF65-F5344CB8AC3E}">
        <p14:creationId xmlns:p14="http://schemas.microsoft.com/office/powerpoint/2010/main" val="414266197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609600" y="277813"/>
            <a:ext cx="10972800" cy="1139825"/>
          </a:xfrm>
        </p:spPr>
        <p:txBody>
          <a:bodyPr/>
          <a:lstStyle/>
          <a:p>
            <a:pPr eaLnBrk="1" hangingPunct="1"/>
            <a:r>
              <a:rPr lang="en-US" smtClean="0"/>
              <a:t>Series Circuit</a:t>
            </a:r>
          </a:p>
        </p:txBody>
      </p:sp>
      <p:sp>
        <p:nvSpPr>
          <p:cNvPr id="29701" name="Rectangle 3"/>
          <p:cNvSpPr>
            <a:spLocks noGrp="1" noChangeArrowheads="1"/>
          </p:cNvSpPr>
          <p:nvPr>
            <p:ph type="body" sz="half" idx="1"/>
          </p:nvPr>
        </p:nvSpPr>
        <p:spPr>
          <a:xfrm>
            <a:off x="2057400" y="1219200"/>
            <a:ext cx="4038600" cy="4530725"/>
          </a:xfrm>
        </p:spPr>
        <p:txBody>
          <a:bodyPr/>
          <a:lstStyle/>
          <a:p>
            <a:pPr eaLnBrk="1" hangingPunct="1">
              <a:buFont typeface="Wingdings" pitchFamily="2" charset="2"/>
              <a:buNone/>
            </a:pPr>
            <a:r>
              <a:rPr lang="en-US" sz="2200" smtClean="0"/>
              <a:t>In in series circuit, the resistors are wired one after another. Since they are all part of the SAME LOOP they each experience the SAME AMOUNT of current. In figure, however, you see that they all exist BETWEEN the terminals of the battery, meaning they SHARE the potential (voltage).</a:t>
            </a:r>
          </a:p>
        </p:txBody>
      </p:sp>
      <p:pic>
        <p:nvPicPr>
          <p:cNvPr id="29702" name="Picture 4"/>
          <p:cNvPicPr>
            <a:picLocks noChangeAspect="1" noChangeArrowheads="1"/>
          </p:cNvPicPr>
          <p:nvPr/>
        </p:nvPicPr>
        <p:blipFill>
          <a:blip r:embed="rId3"/>
          <a:srcRect/>
          <a:stretch>
            <a:fillRect/>
          </a:stretch>
        </p:blipFill>
        <p:spPr bwMode="auto">
          <a:xfrm>
            <a:off x="7239000" y="609600"/>
            <a:ext cx="2571750" cy="1933575"/>
          </a:xfrm>
          <a:prstGeom prst="rect">
            <a:avLst/>
          </a:prstGeom>
          <a:noFill/>
          <a:ln w="9525">
            <a:noFill/>
            <a:miter lim="800000"/>
            <a:headEnd/>
            <a:tailEnd/>
          </a:ln>
        </p:spPr>
      </p:pic>
      <p:graphicFrame>
        <p:nvGraphicFramePr>
          <p:cNvPr id="29699" name="Object 3"/>
          <p:cNvGraphicFramePr>
            <a:graphicFrameLocks noGrp="1" noChangeAspect="1"/>
          </p:cNvGraphicFramePr>
          <p:nvPr>
            <p:ph sz="half" idx="2"/>
          </p:nvPr>
        </p:nvGraphicFramePr>
        <p:xfrm>
          <a:off x="6172200" y="3179763"/>
          <a:ext cx="4038600" cy="1370012"/>
        </p:xfrm>
        <a:graphic>
          <a:graphicData uri="http://schemas.openxmlformats.org/presentationml/2006/ole">
            <mc:AlternateContent xmlns:mc="http://schemas.openxmlformats.org/markup-compatibility/2006">
              <mc:Choice xmlns:v="urn:schemas-microsoft-com:vml" Requires="v">
                <p:oleObj spid="_x0000_s29704" name="Equation" r:id="rId4" imgW="1422400" imgH="482600" progId="Equation.3">
                  <p:embed/>
                </p:oleObj>
              </mc:Choice>
              <mc:Fallback>
                <p:oleObj name="Equation" r:id="rId4" imgW="1422400" imgH="4826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179763"/>
                        <a:ext cx="4038600" cy="1370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Rectangle 2"/>
          <p:cNvSpPr>
            <a:spLocks noGrp="1" noChangeArrowheads="1"/>
          </p:cNvSpPr>
          <p:nvPr>
            <p:ph type="title"/>
          </p:nvPr>
        </p:nvSpPr>
        <p:spPr/>
        <p:txBody>
          <a:bodyPr/>
          <a:lstStyle/>
          <a:p>
            <a:pPr eaLnBrk="1" hangingPunct="1"/>
            <a:r>
              <a:rPr lang="en-US" smtClean="0"/>
              <a:t>Series Circuit</a:t>
            </a:r>
          </a:p>
        </p:txBody>
      </p:sp>
      <p:graphicFrame>
        <p:nvGraphicFramePr>
          <p:cNvPr id="30724" name="Object 4"/>
          <p:cNvGraphicFramePr>
            <a:graphicFrameLocks noGrp="1" noChangeAspect="1"/>
          </p:cNvGraphicFramePr>
          <p:nvPr>
            <p:ph sz="half" idx="1"/>
          </p:nvPr>
        </p:nvGraphicFramePr>
        <p:xfrm>
          <a:off x="1905000" y="1219200"/>
          <a:ext cx="3035300" cy="1030288"/>
        </p:xfrm>
        <a:graphic>
          <a:graphicData uri="http://schemas.openxmlformats.org/presentationml/2006/ole">
            <mc:AlternateContent xmlns:mc="http://schemas.openxmlformats.org/markup-compatibility/2006">
              <mc:Choice xmlns:v="urn:schemas-microsoft-com:vml" Requires="v">
                <p:oleObj spid="_x0000_s30734" name="Equation" r:id="rId3" imgW="1422400" imgH="482600" progId="Equation.3">
                  <p:embed/>
                </p:oleObj>
              </mc:Choice>
              <mc:Fallback>
                <p:oleObj name="Equation" r:id="rId3" imgW="1422400" imgH="4826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219200"/>
                        <a:ext cx="3035300" cy="1030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27" name="Picture 4"/>
          <p:cNvPicPr>
            <a:picLocks noChangeAspect="1" noChangeArrowheads="1"/>
          </p:cNvPicPr>
          <p:nvPr/>
        </p:nvPicPr>
        <p:blipFill>
          <a:blip r:embed="rId5"/>
          <a:srcRect/>
          <a:stretch>
            <a:fillRect/>
          </a:stretch>
        </p:blipFill>
        <p:spPr bwMode="auto">
          <a:xfrm>
            <a:off x="4953000" y="457200"/>
            <a:ext cx="5334000" cy="2347913"/>
          </a:xfrm>
          <a:prstGeom prst="rect">
            <a:avLst/>
          </a:prstGeom>
          <a:noFill/>
          <a:ln w="9525">
            <a:noFill/>
            <a:miter lim="800000"/>
            <a:headEnd/>
            <a:tailEnd/>
          </a:ln>
        </p:spPr>
      </p:pic>
      <p:sp>
        <p:nvSpPr>
          <p:cNvPr id="30728" name="Text Box 7"/>
          <p:cNvSpPr txBox="1">
            <a:spLocks noChangeArrowheads="1"/>
          </p:cNvSpPr>
          <p:nvPr/>
        </p:nvSpPr>
        <p:spPr bwMode="auto">
          <a:xfrm>
            <a:off x="1981200" y="2667000"/>
            <a:ext cx="8550275" cy="915988"/>
          </a:xfrm>
          <a:prstGeom prst="rect">
            <a:avLst/>
          </a:prstGeom>
          <a:noFill/>
          <a:ln w="9525">
            <a:noFill/>
            <a:miter lim="800000"/>
            <a:headEnd/>
            <a:tailEnd/>
          </a:ln>
        </p:spPr>
        <p:txBody>
          <a:bodyPr>
            <a:spAutoFit/>
          </a:bodyPr>
          <a:lstStyle/>
          <a:p>
            <a:r>
              <a:rPr lang="en-US">
                <a:solidFill>
                  <a:srgbClr val="000000"/>
                </a:solidFill>
              </a:rPr>
              <a:t>As the current goes through the circuit, the charges must USE ENERGY to get through the resistor. So each individual resistor will get its own individual potential voltage). We call this </a:t>
            </a:r>
            <a:r>
              <a:rPr lang="en-US">
                <a:solidFill>
                  <a:srgbClr val="FF0000"/>
                </a:solidFill>
              </a:rPr>
              <a:t>VOLTAGE DROP</a:t>
            </a:r>
            <a:r>
              <a:rPr lang="en-US">
                <a:solidFill>
                  <a:srgbClr val="000000"/>
                </a:solidFill>
              </a:rPr>
              <a:t>. </a:t>
            </a:r>
          </a:p>
        </p:txBody>
      </p:sp>
      <p:graphicFrame>
        <p:nvGraphicFramePr>
          <p:cNvPr id="30725" name="Object 5"/>
          <p:cNvGraphicFramePr>
            <a:graphicFrameLocks noGrp="1" noChangeAspect="1"/>
          </p:cNvGraphicFramePr>
          <p:nvPr>
            <p:ph sz="half" idx="2"/>
          </p:nvPr>
        </p:nvGraphicFramePr>
        <p:xfrm>
          <a:off x="2057400" y="3657600"/>
          <a:ext cx="5410200" cy="2462213"/>
        </p:xfrm>
        <a:graphic>
          <a:graphicData uri="http://schemas.openxmlformats.org/presentationml/2006/ole">
            <mc:AlternateContent xmlns:mc="http://schemas.openxmlformats.org/markup-compatibility/2006">
              <mc:Choice xmlns:v="urn:schemas-microsoft-com:vml" Requires="v">
                <p:oleObj spid="_x0000_s30735" name="Equation" r:id="rId6" imgW="2120900" imgH="965200" progId="Equation.3">
                  <p:embed/>
                </p:oleObj>
              </mc:Choice>
              <mc:Fallback>
                <p:oleObj name="Equation" r:id="rId6" imgW="2120900" imgH="96520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3657600"/>
                        <a:ext cx="5410200" cy="2462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9" name="Text Box 10"/>
          <p:cNvSpPr txBox="1">
            <a:spLocks noChangeArrowheads="1"/>
          </p:cNvSpPr>
          <p:nvPr/>
        </p:nvSpPr>
        <p:spPr bwMode="auto">
          <a:xfrm>
            <a:off x="7239000" y="4267200"/>
            <a:ext cx="2835275" cy="1190625"/>
          </a:xfrm>
          <a:prstGeom prst="rect">
            <a:avLst/>
          </a:prstGeom>
          <a:noFill/>
          <a:ln w="9525">
            <a:noFill/>
            <a:miter lim="800000"/>
            <a:headEnd/>
            <a:tailEnd/>
          </a:ln>
        </p:spPr>
        <p:txBody>
          <a:bodyPr>
            <a:spAutoFit/>
          </a:bodyPr>
          <a:lstStyle/>
          <a:p>
            <a:r>
              <a:rPr lang="en-US">
                <a:solidFill>
                  <a:srgbClr val="FF0000"/>
                </a:solidFill>
              </a:rPr>
              <a:t>Note:</a:t>
            </a:r>
            <a:r>
              <a:rPr lang="en-US">
                <a:solidFill>
                  <a:srgbClr val="000000"/>
                </a:solidFill>
              </a:rPr>
              <a:t> They may use the terms “effective” or “equivalent” to mean TOTAL!</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ChangeArrowheads="1"/>
          </p:cNvSpPr>
          <p:nvPr>
            <p:ph type="title"/>
          </p:nvPr>
        </p:nvSpPr>
        <p:spPr/>
        <p:txBody>
          <a:bodyPr/>
          <a:lstStyle/>
          <a:p>
            <a:pPr eaLnBrk="1" hangingPunct="1"/>
            <a:r>
              <a:rPr lang="en-US" smtClean="0"/>
              <a:t>Example</a:t>
            </a:r>
          </a:p>
        </p:txBody>
      </p:sp>
      <p:sp>
        <p:nvSpPr>
          <p:cNvPr id="285698" name="Rectangle 3"/>
          <p:cNvSpPr>
            <a:spLocks noGrp="1" noChangeArrowheads="1"/>
          </p:cNvSpPr>
          <p:nvPr>
            <p:ph type="body" idx="1"/>
          </p:nvPr>
        </p:nvSpPr>
        <p:spPr>
          <a:xfrm>
            <a:off x="4800600" y="609600"/>
            <a:ext cx="5562600" cy="4530725"/>
          </a:xfrm>
        </p:spPr>
        <p:txBody>
          <a:bodyPr/>
          <a:lstStyle/>
          <a:p>
            <a:pPr marL="495300" indent="-495300" eaLnBrk="1" hangingPunct="1">
              <a:lnSpc>
                <a:spcPct val="90000"/>
              </a:lnSpc>
              <a:buFont typeface="Wingdings" pitchFamily="2" charset="2"/>
              <a:buNone/>
            </a:pPr>
            <a:r>
              <a:rPr lang="en-US" sz="2600" smtClean="0"/>
              <a:t>A series circuit is shown to the left. </a:t>
            </a:r>
          </a:p>
          <a:p>
            <a:pPr marL="495300" indent="-495300" eaLnBrk="1" hangingPunct="1">
              <a:lnSpc>
                <a:spcPct val="90000"/>
              </a:lnSpc>
              <a:buClr>
                <a:srgbClr val="FF0000"/>
              </a:buClr>
              <a:buFont typeface="Wingdings" pitchFamily="2" charset="2"/>
              <a:buAutoNum type="alphaLcParenR"/>
            </a:pPr>
            <a:r>
              <a:rPr lang="en-US" sz="2600" smtClean="0"/>
              <a:t>What is the total resistance?</a:t>
            </a:r>
          </a:p>
          <a:p>
            <a:pPr marL="495300" indent="-495300" eaLnBrk="1" hangingPunct="1">
              <a:lnSpc>
                <a:spcPct val="90000"/>
              </a:lnSpc>
              <a:buClr>
                <a:srgbClr val="FF0000"/>
              </a:buClr>
              <a:buFont typeface="Wingdings" pitchFamily="2" charset="2"/>
              <a:buAutoNum type="alphaLcParenR"/>
            </a:pPr>
            <a:endParaRPr lang="en-US" sz="2600" smtClean="0"/>
          </a:p>
          <a:p>
            <a:pPr marL="495300" indent="-495300" eaLnBrk="1" hangingPunct="1">
              <a:lnSpc>
                <a:spcPct val="90000"/>
              </a:lnSpc>
              <a:buClr>
                <a:srgbClr val="FF0000"/>
              </a:buClr>
              <a:buFont typeface="Wingdings" pitchFamily="2" charset="2"/>
              <a:buAutoNum type="alphaLcParenR"/>
            </a:pPr>
            <a:r>
              <a:rPr lang="en-US" sz="2600" smtClean="0"/>
              <a:t>What is the total current?</a:t>
            </a:r>
          </a:p>
          <a:p>
            <a:pPr marL="495300" indent="-495300" eaLnBrk="1" hangingPunct="1">
              <a:lnSpc>
                <a:spcPct val="90000"/>
              </a:lnSpc>
              <a:buClr>
                <a:srgbClr val="FF0000"/>
              </a:buClr>
              <a:buFont typeface="Wingdings" pitchFamily="2" charset="2"/>
              <a:buAutoNum type="alphaLcParenR"/>
            </a:pPr>
            <a:endParaRPr lang="en-US" sz="2600" smtClean="0"/>
          </a:p>
          <a:p>
            <a:pPr marL="495300" indent="-495300" eaLnBrk="1" hangingPunct="1">
              <a:lnSpc>
                <a:spcPct val="90000"/>
              </a:lnSpc>
              <a:buClr>
                <a:srgbClr val="FF0000"/>
              </a:buClr>
              <a:buFont typeface="Wingdings" pitchFamily="2" charset="2"/>
              <a:buAutoNum type="alphaLcParenR"/>
            </a:pPr>
            <a:r>
              <a:rPr lang="en-US" sz="2600" smtClean="0"/>
              <a:t>What is the current across EACH resistor? </a:t>
            </a:r>
            <a:br>
              <a:rPr lang="en-US" sz="2600" smtClean="0"/>
            </a:br>
            <a:r>
              <a:rPr lang="en-US" sz="2600" smtClean="0"/>
              <a:t> </a:t>
            </a:r>
          </a:p>
          <a:p>
            <a:pPr marL="495300" indent="-495300" eaLnBrk="1" hangingPunct="1">
              <a:lnSpc>
                <a:spcPct val="90000"/>
              </a:lnSpc>
              <a:buClr>
                <a:srgbClr val="FF0000"/>
              </a:buClr>
              <a:buFont typeface="Wingdings" pitchFamily="2" charset="2"/>
              <a:buAutoNum type="alphaLcParenR"/>
            </a:pPr>
            <a:r>
              <a:rPr lang="en-US" sz="2600" smtClean="0"/>
              <a:t>What is the voltage drop across each resistor?( Apply Ohm's law to each resistor separately) </a:t>
            </a:r>
          </a:p>
        </p:txBody>
      </p:sp>
      <p:pic>
        <p:nvPicPr>
          <p:cNvPr id="285699" name="Picture 4"/>
          <p:cNvPicPr>
            <a:picLocks noChangeAspect="1" noChangeArrowheads="1"/>
          </p:cNvPicPr>
          <p:nvPr/>
        </p:nvPicPr>
        <p:blipFill>
          <a:blip r:embed="rId2"/>
          <a:srcRect/>
          <a:stretch>
            <a:fillRect/>
          </a:stretch>
        </p:blipFill>
        <p:spPr bwMode="auto">
          <a:xfrm>
            <a:off x="2057400" y="1295400"/>
            <a:ext cx="2590800" cy="2382838"/>
          </a:xfrm>
          <a:prstGeom prst="rect">
            <a:avLst/>
          </a:prstGeom>
          <a:noFill/>
          <a:ln w="9525">
            <a:noFill/>
            <a:miter lim="800000"/>
            <a:headEnd/>
            <a:tailEnd/>
          </a:ln>
        </p:spPr>
      </p:pic>
      <p:sp>
        <p:nvSpPr>
          <p:cNvPr id="31749" name="Text Box 5"/>
          <p:cNvSpPr txBox="1">
            <a:spLocks noChangeArrowheads="1"/>
          </p:cNvSpPr>
          <p:nvPr/>
        </p:nvSpPr>
        <p:spPr bwMode="auto">
          <a:xfrm>
            <a:off x="6019800" y="1524000"/>
            <a:ext cx="2887663" cy="366713"/>
          </a:xfrm>
          <a:prstGeom prst="rect">
            <a:avLst/>
          </a:prstGeom>
          <a:noFill/>
          <a:ln w="9525">
            <a:noFill/>
            <a:miter lim="800000"/>
            <a:headEnd/>
            <a:tailEnd/>
          </a:ln>
        </p:spPr>
        <p:txBody>
          <a:bodyPr wrap="none">
            <a:spAutoFit/>
          </a:bodyPr>
          <a:lstStyle/>
          <a:p>
            <a:r>
              <a:rPr lang="en-US" b="1">
                <a:solidFill>
                  <a:srgbClr val="FF0000"/>
                </a:solidFill>
              </a:rPr>
              <a:t>R(series) = 1 + 2 + 3 = 6</a:t>
            </a:r>
            <a:r>
              <a:rPr lang="en-US" b="1">
                <a:solidFill>
                  <a:srgbClr val="FF0000"/>
                </a:solidFill>
                <a:latin typeface="Symbol" pitchFamily="18" charset="2"/>
              </a:rPr>
              <a:t>W</a:t>
            </a:r>
          </a:p>
        </p:txBody>
      </p:sp>
      <p:sp>
        <p:nvSpPr>
          <p:cNvPr id="31750" name="Text Box 6"/>
          <p:cNvSpPr txBox="1">
            <a:spLocks noChangeArrowheads="1"/>
          </p:cNvSpPr>
          <p:nvPr/>
        </p:nvSpPr>
        <p:spPr bwMode="auto">
          <a:xfrm>
            <a:off x="6019800" y="2362200"/>
            <a:ext cx="2882900" cy="366713"/>
          </a:xfrm>
          <a:prstGeom prst="rect">
            <a:avLst/>
          </a:prstGeom>
          <a:noFill/>
          <a:ln w="9525">
            <a:noFill/>
            <a:miter lim="800000"/>
            <a:headEnd/>
            <a:tailEnd/>
          </a:ln>
        </p:spPr>
        <p:txBody>
          <a:bodyPr wrap="none">
            <a:spAutoFit/>
          </a:bodyPr>
          <a:lstStyle/>
          <a:p>
            <a:r>
              <a:rPr lang="en-US" b="1">
                <a:solidFill>
                  <a:srgbClr val="FF0000"/>
                </a:solidFill>
                <a:latin typeface="Symbol" pitchFamily="18" charset="2"/>
              </a:rPr>
              <a:t>D</a:t>
            </a:r>
            <a:r>
              <a:rPr lang="en-US" b="1">
                <a:solidFill>
                  <a:srgbClr val="FF0000"/>
                </a:solidFill>
              </a:rPr>
              <a:t>V=IR      12=I(6)     I = 2A</a:t>
            </a:r>
          </a:p>
        </p:txBody>
      </p:sp>
      <p:sp>
        <p:nvSpPr>
          <p:cNvPr id="31751" name="Text Box 7"/>
          <p:cNvSpPr txBox="1">
            <a:spLocks noChangeArrowheads="1"/>
          </p:cNvSpPr>
          <p:nvPr/>
        </p:nvSpPr>
        <p:spPr bwMode="auto">
          <a:xfrm>
            <a:off x="6858000" y="3352800"/>
            <a:ext cx="2762250" cy="366713"/>
          </a:xfrm>
          <a:prstGeom prst="rect">
            <a:avLst/>
          </a:prstGeom>
          <a:noFill/>
          <a:ln w="9525">
            <a:noFill/>
            <a:miter lim="800000"/>
            <a:headEnd/>
            <a:tailEnd/>
          </a:ln>
        </p:spPr>
        <p:txBody>
          <a:bodyPr wrap="none">
            <a:spAutoFit/>
          </a:bodyPr>
          <a:lstStyle/>
          <a:p>
            <a:r>
              <a:rPr lang="en-US" b="1">
                <a:solidFill>
                  <a:srgbClr val="FF0000"/>
                </a:solidFill>
              </a:rPr>
              <a:t>They EACH get 2 amps!</a:t>
            </a:r>
          </a:p>
        </p:txBody>
      </p:sp>
      <p:sp>
        <p:nvSpPr>
          <p:cNvPr id="31752" name="Text Box 8"/>
          <p:cNvSpPr txBox="1">
            <a:spLocks noChangeArrowheads="1"/>
          </p:cNvSpPr>
          <p:nvPr/>
        </p:nvSpPr>
        <p:spPr bwMode="auto">
          <a:xfrm>
            <a:off x="2971800" y="5105400"/>
            <a:ext cx="5670550" cy="366713"/>
          </a:xfrm>
          <a:prstGeom prst="rect">
            <a:avLst/>
          </a:prstGeom>
          <a:noFill/>
          <a:ln w="9525">
            <a:noFill/>
            <a:miter lim="800000"/>
            <a:headEnd/>
            <a:tailEnd/>
          </a:ln>
        </p:spPr>
        <p:txBody>
          <a:bodyPr wrap="none">
            <a:spAutoFit/>
          </a:bodyPr>
          <a:lstStyle/>
          <a:p>
            <a:r>
              <a:rPr lang="en-US" b="1">
                <a:solidFill>
                  <a:srgbClr val="FF0000"/>
                </a:solidFill>
              </a:rPr>
              <a:t>V</a:t>
            </a:r>
            <a:r>
              <a:rPr lang="en-US" sz="1600" b="1" baseline="-25000">
                <a:solidFill>
                  <a:srgbClr val="FF0000"/>
                </a:solidFill>
              </a:rPr>
              <a:t>1</a:t>
            </a:r>
            <a:r>
              <a:rPr lang="en-US" sz="1600" b="1" baseline="-25000">
                <a:solidFill>
                  <a:srgbClr val="FF0000"/>
                </a:solidFill>
                <a:latin typeface="Symbol" pitchFamily="18" charset="2"/>
              </a:rPr>
              <a:t>W</a:t>
            </a:r>
            <a:r>
              <a:rPr lang="en-US" sz="1600" b="1">
                <a:solidFill>
                  <a:srgbClr val="FF0000"/>
                </a:solidFill>
                <a:latin typeface="Symbol" pitchFamily="18" charset="2"/>
              </a:rPr>
              <a:t>=(2)(1)= </a:t>
            </a:r>
            <a:r>
              <a:rPr lang="en-US" sz="1600" b="1">
                <a:solidFill>
                  <a:srgbClr val="0000FF"/>
                </a:solidFill>
              </a:rPr>
              <a:t>2 V</a:t>
            </a:r>
            <a:r>
              <a:rPr lang="en-US" sz="1600" b="1">
                <a:solidFill>
                  <a:srgbClr val="FF0000"/>
                </a:solidFill>
              </a:rPr>
              <a:t>	V</a:t>
            </a:r>
            <a:r>
              <a:rPr lang="en-US" sz="1600" b="1" baseline="-25000">
                <a:solidFill>
                  <a:srgbClr val="FF0000"/>
                </a:solidFill>
              </a:rPr>
              <a:t>3</a:t>
            </a:r>
            <a:r>
              <a:rPr lang="en-US" sz="1600" b="1" baseline="-25000">
                <a:solidFill>
                  <a:srgbClr val="FF0000"/>
                </a:solidFill>
                <a:latin typeface="Symbol" pitchFamily="18" charset="2"/>
              </a:rPr>
              <a:t>W</a:t>
            </a:r>
            <a:r>
              <a:rPr lang="en-US" sz="1600" b="1">
                <a:solidFill>
                  <a:srgbClr val="FF0000"/>
                </a:solidFill>
              </a:rPr>
              <a:t>=(2)(3)= </a:t>
            </a:r>
            <a:r>
              <a:rPr lang="en-US" sz="1600" b="1">
                <a:solidFill>
                  <a:srgbClr val="0000FF"/>
                </a:solidFill>
              </a:rPr>
              <a:t>6V</a:t>
            </a:r>
            <a:r>
              <a:rPr lang="en-US" sz="1600" b="1">
                <a:solidFill>
                  <a:srgbClr val="FF0000"/>
                </a:solidFill>
              </a:rPr>
              <a:t>	V</a:t>
            </a:r>
            <a:r>
              <a:rPr lang="en-US" sz="1600" b="1" baseline="-25000">
                <a:solidFill>
                  <a:srgbClr val="FF0000"/>
                </a:solidFill>
              </a:rPr>
              <a:t>2</a:t>
            </a:r>
            <a:r>
              <a:rPr lang="en-US" sz="1600" b="1" baseline="-25000">
                <a:solidFill>
                  <a:srgbClr val="FF0000"/>
                </a:solidFill>
                <a:latin typeface="Symbol" pitchFamily="18" charset="2"/>
              </a:rPr>
              <a:t>W</a:t>
            </a:r>
            <a:r>
              <a:rPr lang="en-US" sz="1600" b="1">
                <a:solidFill>
                  <a:srgbClr val="FF0000"/>
                </a:solidFill>
              </a:rPr>
              <a:t>=(2)(2)= </a:t>
            </a:r>
            <a:r>
              <a:rPr lang="en-US" sz="1600" b="1">
                <a:solidFill>
                  <a:srgbClr val="0000FF"/>
                </a:solidFill>
              </a:rPr>
              <a:t>4V</a:t>
            </a:r>
            <a:r>
              <a:rPr lang="en-US" sz="1600" b="1">
                <a:solidFill>
                  <a:srgbClr val="FF0000"/>
                </a:solidFill>
              </a:rPr>
              <a:t>	</a:t>
            </a:r>
            <a:endParaRPr lang="en-US" b="1">
              <a:solidFill>
                <a:srgbClr val="FF0000"/>
              </a:solidFill>
            </a:endParaRPr>
          </a:p>
        </p:txBody>
      </p:sp>
      <p:sp>
        <p:nvSpPr>
          <p:cNvPr id="31753" name="Text Box 9"/>
          <p:cNvSpPr txBox="1">
            <a:spLocks noChangeArrowheads="1"/>
          </p:cNvSpPr>
          <p:nvPr/>
        </p:nvSpPr>
        <p:spPr bwMode="auto">
          <a:xfrm>
            <a:off x="2041525" y="5599113"/>
            <a:ext cx="7423150" cy="366712"/>
          </a:xfrm>
          <a:prstGeom prst="rect">
            <a:avLst/>
          </a:prstGeom>
          <a:noFill/>
          <a:ln w="9525">
            <a:noFill/>
            <a:miter lim="800000"/>
            <a:headEnd/>
            <a:tailEnd/>
          </a:ln>
        </p:spPr>
        <p:txBody>
          <a:bodyPr wrap="none">
            <a:spAutoFit/>
          </a:bodyPr>
          <a:lstStyle/>
          <a:p>
            <a:r>
              <a:rPr lang="en-US" b="1">
                <a:solidFill>
                  <a:srgbClr val="0000FF"/>
                </a:solidFill>
              </a:rPr>
              <a:t>Notice that the individual VOLTAGE DROPS add up to the TOTAL!!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500" fill="hold"/>
                                        <p:tgtEl>
                                          <p:spTgt spid="31749"/>
                                        </p:tgtEl>
                                        <p:attrNameLst>
                                          <p:attrName>ppt_x</p:attrName>
                                        </p:attrNameLst>
                                      </p:cBhvr>
                                      <p:tavLst>
                                        <p:tav tm="0">
                                          <p:val>
                                            <p:strVal val="#ppt_x"/>
                                          </p:val>
                                        </p:tav>
                                        <p:tav tm="100000">
                                          <p:val>
                                            <p:strVal val="#ppt_x"/>
                                          </p:val>
                                        </p:tav>
                                      </p:tavLst>
                                    </p:anim>
                                    <p:anim calcmode="lin" valueType="num">
                                      <p:cBhvr additive="base">
                                        <p:cTn id="8" dur="500" fill="hold"/>
                                        <p:tgtEl>
                                          <p:spTgt spid="317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750">
                                            <p:txEl>
                                              <p:pRg st="0" end="0"/>
                                            </p:txEl>
                                          </p:spTgt>
                                        </p:tgtEl>
                                        <p:attrNameLst>
                                          <p:attrName>style.visibility</p:attrName>
                                        </p:attrNameLst>
                                      </p:cBhvr>
                                      <p:to>
                                        <p:strVal val="visible"/>
                                      </p:to>
                                    </p:set>
                                    <p:anim calcmode="lin" valueType="num">
                                      <p:cBhvr additive="base">
                                        <p:cTn id="13" dur="500" fill="hold"/>
                                        <p:tgtEl>
                                          <p:spTgt spid="3175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751"/>
                                        </p:tgtEl>
                                        <p:attrNameLst>
                                          <p:attrName>style.visibility</p:attrName>
                                        </p:attrNameLst>
                                      </p:cBhvr>
                                      <p:to>
                                        <p:strVal val="visible"/>
                                      </p:to>
                                    </p:set>
                                    <p:anim calcmode="lin" valueType="num">
                                      <p:cBhvr additive="base">
                                        <p:cTn id="19" dur="500" fill="hold"/>
                                        <p:tgtEl>
                                          <p:spTgt spid="31751"/>
                                        </p:tgtEl>
                                        <p:attrNameLst>
                                          <p:attrName>ppt_x</p:attrName>
                                        </p:attrNameLst>
                                      </p:cBhvr>
                                      <p:tavLst>
                                        <p:tav tm="0">
                                          <p:val>
                                            <p:strVal val="#ppt_x"/>
                                          </p:val>
                                        </p:tav>
                                        <p:tav tm="100000">
                                          <p:val>
                                            <p:strVal val="#ppt_x"/>
                                          </p:val>
                                        </p:tav>
                                      </p:tavLst>
                                    </p:anim>
                                    <p:anim calcmode="lin" valueType="num">
                                      <p:cBhvr additive="base">
                                        <p:cTn id="20" dur="500" fill="hold"/>
                                        <p:tgtEl>
                                          <p:spTgt spid="3175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752"/>
                                        </p:tgtEl>
                                        <p:attrNameLst>
                                          <p:attrName>style.visibility</p:attrName>
                                        </p:attrNameLst>
                                      </p:cBhvr>
                                      <p:to>
                                        <p:strVal val="visible"/>
                                      </p:to>
                                    </p:set>
                                    <p:anim calcmode="lin" valueType="num">
                                      <p:cBhvr additive="base">
                                        <p:cTn id="25" dur="500" fill="hold"/>
                                        <p:tgtEl>
                                          <p:spTgt spid="31752"/>
                                        </p:tgtEl>
                                        <p:attrNameLst>
                                          <p:attrName>ppt_x</p:attrName>
                                        </p:attrNameLst>
                                      </p:cBhvr>
                                      <p:tavLst>
                                        <p:tav tm="0">
                                          <p:val>
                                            <p:strVal val="#ppt_x"/>
                                          </p:val>
                                        </p:tav>
                                        <p:tav tm="100000">
                                          <p:val>
                                            <p:strVal val="#ppt_x"/>
                                          </p:val>
                                        </p:tav>
                                      </p:tavLst>
                                    </p:anim>
                                    <p:anim calcmode="lin" valueType="num">
                                      <p:cBhvr additive="base">
                                        <p:cTn id="26" dur="500" fill="hold"/>
                                        <p:tgtEl>
                                          <p:spTgt spid="3175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1753"/>
                                        </p:tgtEl>
                                        <p:attrNameLst>
                                          <p:attrName>style.visibility</p:attrName>
                                        </p:attrNameLst>
                                      </p:cBhvr>
                                      <p:to>
                                        <p:strVal val="visible"/>
                                      </p:to>
                                    </p:set>
                                    <p:animEffect transition="in" filter="checkerboard(across)">
                                      <p:cBhvr>
                                        <p:cTn id="31" dur="500"/>
                                        <p:tgtEl>
                                          <p:spTgt spid="3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P spid="31751" grpId="0"/>
      <p:bldP spid="31752" grpId="0"/>
      <p:bldP spid="3175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981200" y="274638"/>
            <a:ext cx="8229600" cy="715962"/>
          </a:xfrm>
        </p:spPr>
        <p:txBody>
          <a:bodyPr/>
          <a:lstStyle/>
          <a:p>
            <a:pPr eaLnBrk="1" hangingPunct="1"/>
            <a:r>
              <a:rPr lang="en-US" altLang="en-US" sz="4000" u="sng">
                <a:solidFill>
                  <a:srgbClr val="E20000"/>
                </a:solidFill>
              </a:rPr>
              <a:t>Parallel Circuits</a:t>
            </a:r>
          </a:p>
        </p:txBody>
      </p:sp>
      <p:sp>
        <p:nvSpPr>
          <p:cNvPr id="49155" name="Rectangle 3"/>
          <p:cNvSpPr>
            <a:spLocks noGrp="1" noChangeArrowheads="1"/>
          </p:cNvSpPr>
          <p:nvPr>
            <p:ph type="body" idx="1"/>
          </p:nvPr>
        </p:nvSpPr>
        <p:spPr>
          <a:xfrm>
            <a:off x="1524000" y="1066800"/>
            <a:ext cx="5105400" cy="5791200"/>
          </a:xfrm>
        </p:spPr>
        <p:txBody>
          <a:bodyPr/>
          <a:lstStyle/>
          <a:p>
            <a:pPr eaLnBrk="1" hangingPunct="1"/>
            <a:r>
              <a:rPr lang="en-US" altLang="en-US" sz="3000">
                <a:solidFill>
                  <a:srgbClr val="E20000"/>
                </a:solidFill>
              </a:rPr>
              <a:t>A </a:t>
            </a:r>
            <a:r>
              <a:rPr lang="en-US" altLang="en-US" sz="3000" u="sng">
                <a:solidFill>
                  <a:srgbClr val="E20000"/>
                </a:solidFill>
              </a:rPr>
              <a:t>parallel circuit</a:t>
            </a:r>
            <a:r>
              <a:rPr lang="en-US" altLang="en-US" sz="3000">
                <a:solidFill>
                  <a:srgbClr val="E20000"/>
                </a:solidFill>
              </a:rPr>
              <a:t> has multiple paths which the electricity can travel down, with different devices along the different paths.</a:t>
            </a:r>
          </a:p>
          <a:p>
            <a:pPr eaLnBrk="1" hangingPunct="1"/>
            <a:r>
              <a:rPr lang="en-US" altLang="en-US" sz="3000">
                <a:solidFill>
                  <a:srgbClr val="E20000"/>
                </a:solidFill>
              </a:rPr>
              <a:t>If one pathway is open or broken, the others can still carry electricity.</a:t>
            </a:r>
          </a:p>
          <a:p>
            <a:pPr eaLnBrk="1" hangingPunct="1">
              <a:buFontTx/>
              <a:buNone/>
            </a:pPr>
            <a:r>
              <a:rPr lang="en-US" altLang="en-US" sz="3000">
                <a:solidFill>
                  <a:srgbClr val="E20000"/>
                </a:solidFill>
              </a:rPr>
              <a:t>	Ex.:  newer Christmas tree lights, household circuits</a:t>
            </a:r>
          </a:p>
        </p:txBody>
      </p:sp>
      <p:pic>
        <p:nvPicPr>
          <p:cNvPr id="49156" name="Picture 5" descr="parall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6886" y="990601"/>
            <a:ext cx="46482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6000" y="4939393"/>
            <a:ext cx="2667000" cy="190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242457"/>
      </p:ext>
    </p:extLst>
  </p:cSld>
  <p:clrMapOvr>
    <a:masterClrMapping/>
  </p:clrMapOvr>
  <p:transition>
    <p:rand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609600" y="277813"/>
            <a:ext cx="10972800" cy="1139825"/>
          </a:xfrm>
        </p:spPr>
        <p:txBody>
          <a:bodyPr/>
          <a:lstStyle/>
          <a:p>
            <a:pPr eaLnBrk="1" hangingPunct="1"/>
            <a:r>
              <a:rPr lang="en-US" smtClean="0"/>
              <a:t>Parallel Circuit</a:t>
            </a:r>
          </a:p>
        </p:txBody>
      </p:sp>
      <p:sp>
        <p:nvSpPr>
          <p:cNvPr id="31749" name="Rectangle 3"/>
          <p:cNvSpPr>
            <a:spLocks noGrp="1" noChangeArrowheads="1"/>
          </p:cNvSpPr>
          <p:nvPr>
            <p:ph type="body" sz="half" idx="1"/>
          </p:nvPr>
        </p:nvSpPr>
        <p:spPr>
          <a:xfrm>
            <a:off x="1752600" y="1066800"/>
            <a:ext cx="4038600" cy="1981200"/>
          </a:xfrm>
        </p:spPr>
        <p:txBody>
          <a:bodyPr/>
          <a:lstStyle/>
          <a:p>
            <a:pPr eaLnBrk="1" hangingPunct="1">
              <a:lnSpc>
                <a:spcPct val="90000"/>
              </a:lnSpc>
              <a:buFont typeface="Wingdings" pitchFamily="2" charset="2"/>
              <a:buNone/>
            </a:pPr>
            <a:r>
              <a:rPr lang="en-US" sz="2400" smtClean="0"/>
              <a:t>In a parallel circuit, we have multiple loops. So the current splits up among the loops with the individual loop currents </a:t>
            </a:r>
            <a:r>
              <a:rPr lang="en-US" sz="2400" b="1" smtClean="0">
                <a:solidFill>
                  <a:srgbClr val="FF0000"/>
                </a:solidFill>
              </a:rPr>
              <a:t>adding</a:t>
            </a:r>
            <a:r>
              <a:rPr lang="en-US" sz="2400" smtClean="0"/>
              <a:t> to the total current</a:t>
            </a:r>
          </a:p>
        </p:txBody>
      </p:sp>
      <p:pic>
        <p:nvPicPr>
          <p:cNvPr id="31750" name="Picture 4" descr="a17_1"/>
          <p:cNvPicPr>
            <a:picLocks noChangeAspect="1" noChangeArrowheads="1" noCrop="1"/>
          </p:cNvPicPr>
          <p:nvPr/>
        </p:nvPicPr>
        <p:blipFill>
          <a:blip r:embed="rId3"/>
          <a:srcRect/>
          <a:stretch>
            <a:fillRect/>
          </a:stretch>
        </p:blipFill>
        <p:spPr bwMode="auto">
          <a:xfrm>
            <a:off x="5638800" y="381000"/>
            <a:ext cx="4629150" cy="1733550"/>
          </a:xfrm>
          <a:prstGeom prst="rect">
            <a:avLst/>
          </a:prstGeom>
          <a:noFill/>
          <a:ln w="9525">
            <a:noFill/>
            <a:miter lim="800000"/>
            <a:headEnd/>
            <a:tailEnd/>
          </a:ln>
        </p:spPr>
      </p:pic>
      <p:pic>
        <p:nvPicPr>
          <p:cNvPr id="31751" name="Picture 5"/>
          <p:cNvPicPr>
            <a:picLocks noChangeAspect="1" noChangeArrowheads="1"/>
          </p:cNvPicPr>
          <p:nvPr/>
        </p:nvPicPr>
        <p:blipFill>
          <a:blip r:embed="rId4"/>
          <a:srcRect/>
          <a:stretch>
            <a:fillRect/>
          </a:stretch>
        </p:blipFill>
        <p:spPr bwMode="auto">
          <a:xfrm>
            <a:off x="2895600" y="3733800"/>
            <a:ext cx="2619375" cy="1905000"/>
          </a:xfrm>
          <a:prstGeom prst="rect">
            <a:avLst/>
          </a:prstGeom>
          <a:noFill/>
          <a:ln w="9525">
            <a:noFill/>
            <a:miter lim="800000"/>
            <a:headEnd/>
            <a:tailEnd/>
          </a:ln>
        </p:spPr>
      </p:pic>
      <p:sp>
        <p:nvSpPr>
          <p:cNvPr id="31752" name="Text Box 6"/>
          <p:cNvSpPr txBox="1">
            <a:spLocks noChangeArrowheads="1"/>
          </p:cNvSpPr>
          <p:nvPr/>
        </p:nvSpPr>
        <p:spPr bwMode="auto">
          <a:xfrm>
            <a:off x="5715000" y="2286000"/>
            <a:ext cx="4283075" cy="2289175"/>
          </a:xfrm>
          <a:prstGeom prst="rect">
            <a:avLst/>
          </a:prstGeom>
          <a:noFill/>
          <a:ln w="9525">
            <a:noFill/>
            <a:miter lim="800000"/>
            <a:headEnd/>
            <a:tailEnd/>
          </a:ln>
        </p:spPr>
        <p:txBody>
          <a:bodyPr>
            <a:spAutoFit/>
          </a:bodyPr>
          <a:lstStyle/>
          <a:p>
            <a:r>
              <a:rPr lang="en-US">
                <a:solidFill>
                  <a:srgbClr val="000000"/>
                </a:solidFill>
              </a:rPr>
              <a:t>It is important to understand that parallel circuits will all have some position where the current splits and comes back together. We call these </a:t>
            </a:r>
            <a:r>
              <a:rPr lang="en-US" b="1">
                <a:solidFill>
                  <a:srgbClr val="FF0000"/>
                </a:solidFill>
              </a:rPr>
              <a:t>JUNCTIONS</a:t>
            </a:r>
            <a:r>
              <a:rPr lang="en-US">
                <a:solidFill>
                  <a:srgbClr val="000000"/>
                </a:solidFill>
              </a:rPr>
              <a:t>. </a:t>
            </a:r>
          </a:p>
          <a:p>
            <a:endParaRPr lang="en-US">
              <a:solidFill>
                <a:srgbClr val="000000"/>
              </a:solidFill>
            </a:endParaRPr>
          </a:p>
          <a:p>
            <a:r>
              <a:rPr lang="en-US">
                <a:solidFill>
                  <a:srgbClr val="000000"/>
                </a:solidFill>
              </a:rPr>
              <a:t>The current going IN to a junction will always equal the current going OUT of a junction. </a:t>
            </a:r>
          </a:p>
        </p:txBody>
      </p:sp>
      <p:sp>
        <p:nvSpPr>
          <p:cNvPr id="31753" name="Oval 7"/>
          <p:cNvSpPr>
            <a:spLocks noChangeArrowheads="1"/>
          </p:cNvSpPr>
          <p:nvPr/>
        </p:nvSpPr>
        <p:spPr bwMode="auto">
          <a:xfrm>
            <a:off x="4724400" y="4114800"/>
            <a:ext cx="457200" cy="685800"/>
          </a:xfrm>
          <a:prstGeom prst="ellipse">
            <a:avLst/>
          </a:prstGeom>
          <a:solidFill>
            <a:schemeClr val="accent1">
              <a:alpha val="0"/>
            </a:schemeClr>
          </a:solidFill>
          <a:ln w="25400">
            <a:solidFill>
              <a:srgbClr val="0000FF"/>
            </a:solidFill>
            <a:round/>
            <a:headEnd/>
            <a:tailEnd/>
          </a:ln>
        </p:spPr>
        <p:txBody>
          <a:bodyPr wrap="none" anchor="ctr"/>
          <a:lstStyle/>
          <a:p>
            <a:endParaRPr lang="en-US">
              <a:solidFill>
                <a:srgbClr val="000000"/>
              </a:solidFill>
            </a:endParaRPr>
          </a:p>
        </p:txBody>
      </p:sp>
      <p:sp>
        <p:nvSpPr>
          <p:cNvPr id="31754" name="Oval 8"/>
          <p:cNvSpPr>
            <a:spLocks noChangeArrowheads="1"/>
          </p:cNvSpPr>
          <p:nvPr/>
        </p:nvSpPr>
        <p:spPr bwMode="auto">
          <a:xfrm>
            <a:off x="3276600" y="4114800"/>
            <a:ext cx="457200" cy="685800"/>
          </a:xfrm>
          <a:prstGeom prst="ellipse">
            <a:avLst/>
          </a:prstGeom>
          <a:solidFill>
            <a:schemeClr val="accent1">
              <a:alpha val="0"/>
            </a:schemeClr>
          </a:solidFill>
          <a:ln w="25400">
            <a:solidFill>
              <a:srgbClr val="0000FF"/>
            </a:solidFill>
            <a:round/>
            <a:headEnd/>
            <a:tailEnd/>
          </a:ln>
        </p:spPr>
        <p:txBody>
          <a:bodyPr wrap="none" anchor="ctr"/>
          <a:lstStyle/>
          <a:p>
            <a:endParaRPr lang="en-US">
              <a:solidFill>
                <a:srgbClr val="000000"/>
              </a:solidFill>
            </a:endParaRPr>
          </a:p>
        </p:txBody>
      </p:sp>
      <p:sp>
        <p:nvSpPr>
          <p:cNvPr id="31755" name="Line 9"/>
          <p:cNvSpPr>
            <a:spLocks noChangeShapeType="1"/>
          </p:cNvSpPr>
          <p:nvPr/>
        </p:nvSpPr>
        <p:spPr bwMode="auto">
          <a:xfrm>
            <a:off x="3505200" y="4572000"/>
            <a:ext cx="457200" cy="1219200"/>
          </a:xfrm>
          <a:prstGeom prst="line">
            <a:avLst/>
          </a:prstGeom>
          <a:noFill/>
          <a:ln w="25400">
            <a:solidFill>
              <a:srgbClr val="0000FF"/>
            </a:solidFill>
            <a:round/>
            <a:headEnd/>
            <a:tailEnd type="triangle" w="med" len="med"/>
          </a:ln>
        </p:spPr>
        <p:txBody>
          <a:bodyPr/>
          <a:lstStyle/>
          <a:p>
            <a:endParaRPr lang="en-US"/>
          </a:p>
        </p:txBody>
      </p:sp>
      <p:sp>
        <p:nvSpPr>
          <p:cNvPr id="31756" name="Line 10"/>
          <p:cNvSpPr>
            <a:spLocks noChangeShapeType="1"/>
          </p:cNvSpPr>
          <p:nvPr/>
        </p:nvSpPr>
        <p:spPr bwMode="auto">
          <a:xfrm flipH="1">
            <a:off x="4343400" y="4572000"/>
            <a:ext cx="533400" cy="1219200"/>
          </a:xfrm>
          <a:prstGeom prst="line">
            <a:avLst/>
          </a:prstGeom>
          <a:noFill/>
          <a:ln w="25400">
            <a:solidFill>
              <a:srgbClr val="0000FF"/>
            </a:solidFill>
            <a:round/>
            <a:headEnd/>
            <a:tailEnd type="triangle" w="med" len="med"/>
          </a:ln>
        </p:spPr>
        <p:txBody>
          <a:bodyPr/>
          <a:lstStyle/>
          <a:p>
            <a:endParaRPr lang="en-US"/>
          </a:p>
        </p:txBody>
      </p:sp>
      <p:sp>
        <p:nvSpPr>
          <p:cNvPr id="31757" name="Text Box 11"/>
          <p:cNvSpPr txBox="1">
            <a:spLocks noChangeArrowheads="1"/>
          </p:cNvSpPr>
          <p:nvPr/>
        </p:nvSpPr>
        <p:spPr bwMode="auto">
          <a:xfrm>
            <a:off x="3717925" y="5751513"/>
            <a:ext cx="1263650" cy="366712"/>
          </a:xfrm>
          <a:prstGeom prst="rect">
            <a:avLst/>
          </a:prstGeom>
          <a:noFill/>
          <a:ln w="9525">
            <a:noFill/>
            <a:miter lim="800000"/>
            <a:headEnd/>
            <a:tailEnd/>
          </a:ln>
        </p:spPr>
        <p:txBody>
          <a:bodyPr wrap="none">
            <a:spAutoFit/>
          </a:bodyPr>
          <a:lstStyle/>
          <a:p>
            <a:r>
              <a:rPr lang="en-US" b="1">
                <a:solidFill>
                  <a:srgbClr val="0000FF"/>
                </a:solidFill>
              </a:rPr>
              <a:t>Junctions</a:t>
            </a:r>
          </a:p>
        </p:txBody>
      </p:sp>
      <p:graphicFrame>
        <p:nvGraphicFramePr>
          <p:cNvPr id="31747" name="Object 3"/>
          <p:cNvGraphicFramePr>
            <a:graphicFrameLocks noGrp="1" noChangeAspect="1"/>
          </p:cNvGraphicFramePr>
          <p:nvPr>
            <p:ph sz="half" idx="2"/>
          </p:nvPr>
        </p:nvGraphicFramePr>
        <p:xfrm>
          <a:off x="6705600" y="4343400"/>
          <a:ext cx="3505200" cy="1662113"/>
        </p:xfrm>
        <a:graphic>
          <a:graphicData uri="http://schemas.openxmlformats.org/presentationml/2006/ole">
            <mc:AlternateContent xmlns:mc="http://schemas.openxmlformats.org/markup-compatibility/2006">
              <mc:Choice xmlns:v="urn:schemas-microsoft-com:vml" Requires="v">
                <p:oleObj spid="_x0000_s31752" name="Equation" r:id="rId5" imgW="1473200" imgH="698500" progId="Equation.3">
                  <p:embed/>
                </p:oleObj>
              </mc:Choice>
              <mc:Fallback>
                <p:oleObj name="Equation" r:id="rId5" imgW="1473200" imgH="6985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343400"/>
                        <a:ext cx="3505200" cy="166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5"/>
          <p:cNvSpPr>
            <a:spLocks noGrp="1" noChangeArrowheads="1"/>
          </p:cNvSpPr>
          <p:nvPr>
            <p:ph type="title"/>
          </p:nvPr>
        </p:nvSpPr>
        <p:spPr/>
        <p:txBody>
          <a:bodyPr/>
          <a:lstStyle/>
          <a:p>
            <a:pPr eaLnBrk="1" hangingPunct="1"/>
            <a:r>
              <a:rPr lang="en-US" smtClean="0"/>
              <a:t>Parallel Circuit</a:t>
            </a:r>
          </a:p>
        </p:txBody>
      </p:sp>
      <p:pic>
        <p:nvPicPr>
          <p:cNvPr id="32773" name="Picture 8"/>
          <p:cNvPicPr>
            <a:picLocks noChangeAspect="1" noChangeArrowheads="1"/>
          </p:cNvPicPr>
          <p:nvPr/>
        </p:nvPicPr>
        <p:blipFill>
          <a:blip r:embed="rId3"/>
          <a:srcRect/>
          <a:stretch>
            <a:fillRect/>
          </a:stretch>
        </p:blipFill>
        <p:spPr bwMode="auto">
          <a:xfrm>
            <a:off x="2133600" y="1371600"/>
            <a:ext cx="2619375" cy="1905000"/>
          </a:xfrm>
          <a:prstGeom prst="rect">
            <a:avLst/>
          </a:prstGeom>
          <a:noFill/>
          <a:ln w="9525">
            <a:noFill/>
            <a:miter lim="800000"/>
            <a:headEnd/>
            <a:tailEnd/>
          </a:ln>
        </p:spPr>
      </p:pic>
      <p:sp>
        <p:nvSpPr>
          <p:cNvPr id="32774" name="Text Box 9"/>
          <p:cNvSpPr txBox="1">
            <a:spLocks noChangeArrowheads="1"/>
          </p:cNvSpPr>
          <p:nvPr/>
        </p:nvSpPr>
        <p:spPr bwMode="auto">
          <a:xfrm>
            <a:off x="5410200" y="609600"/>
            <a:ext cx="4664075" cy="1739900"/>
          </a:xfrm>
          <a:prstGeom prst="rect">
            <a:avLst/>
          </a:prstGeom>
          <a:noFill/>
          <a:ln w="9525">
            <a:noFill/>
            <a:miter lim="800000"/>
            <a:headEnd/>
            <a:tailEnd/>
          </a:ln>
        </p:spPr>
        <p:txBody>
          <a:bodyPr>
            <a:spAutoFit/>
          </a:bodyPr>
          <a:lstStyle/>
          <a:p>
            <a:r>
              <a:rPr lang="en-US">
                <a:solidFill>
                  <a:srgbClr val="000000"/>
                </a:solidFill>
              </a:rPr>
              <a:t>Notice that the JUNCTIONS both touch the POSTIVE and NEGATIVE terminals of the battery.  That means you have the SAME potential difference down EACH individual branch of the parallel circuit. This means that the individual voltages drops are equal.</a:t>
            </a:r>
          </a:p>
        </p:txBody>
      </p:sp>
      <p:sp>
        <p:nvSpPr>
          <p:cNvPr id="32775" name="Oval 10"/>
          <p:cNvSpPr>
            <a:spLocks noChangeArrowheads="1"/>
          </p:cNvSpPr>
          <p:nvPr/>
        </p:nvSpPr>
        <p:spPr bwMode="auto">
          <a:xfrm>
            <a:off x="2590800" y="1905000"/>
            <a:ext cx="228600" cy="381000"/>
          </a:xfrm>
          <a:prstGeom prst="ellipse">
            <a:avLst/>
          </a:prstGeom>
          <a:solidFill>
            <a:schemeClr val="accent1">
              <a:alpha val="0"/>
            </a:schemeClr>
          </a:solidFill>
          <a:ln w="25400">
            <a:solidFill>
              <a:srgbClr val="0000FF"/>
            </a:solidFill>
            <a:round/>
            <a:headEnd/>
            <a:tailEnd/>
          </a:ln>
        </p:spPr>
        <p:txBody>
          <a:bodyPr wrap="none" anchor="ctr"/>
          <a:lstStyle/>
          <a:p>
            <a:endParaRPr lang="en-US">
              <a:solidFill>
                <a:srgbClr val="000000"/>
              </a:solidFill>
            </a:endParaRPr>
          </a:p>
        </p:txBody>
      </p:sp>
      <p:sp>
        <p:nvSpPr>
          <p:cNvPr id="32776" name="Line 11"/>
          <p:cNvSpPr>
            <a:spLocks noChangeShapeType="1"/>
          </p:cNvSpPr>
          <p:nvPr/>
        </p:nvSpPr>
        <p:spPr bwMode="auto">
          <a:xfrm flipH="1">
            <a:off x="2514600" y="2133600"/>
            <a:ext cx="152400" cy="1676400"/>
          </a:xfrm>
          <a:prstGeom prst="line">
            <a:avLst/>
          </a:prstGeom>
          <a:noFill/>
          <a:ln w="25400">
            <a:solidFill>
              <a:srgbClr val="0000FF"/>
            </a:solidFill>
            <a:round/>
            <a:headEnd/>
            <a:tailEnd type="triangle" w="med" len="med"/>
          </a:ln>
        </p:spPr>
        <p:txBody>
          <a:bodyPr/>
          <a:lstStyle/>
          <a:p>
            <a:endParaRPr lang="en-US"/>
          </a:p>
        </p:txBody>
      </p:sp>
      <p:sp>
        <p:nvSpPr>
          <p:cNvPr id="32777" name="Oval 12"/>
          <p:cNvSpPr>
            <a:spLocks noChangeArrowheads="1"/>
          </p:cNvSpPr>
          <p:nvPr/>
        </p:nvSpPr>
        <p:spPr bwMode="auto">
          <a:xfrm>
            <a:off x="4114800" y="1905000"/>
            <a:ext cx="228600" cy="381000"/>
          </a:xfrm>
          <a:prstGeom prst="ellipse">
            <a:avLst/>
          </a:prstGeom>
          <a:solidFill>
            <a:schemeClr val="accent1">
              <a:alpha val="0"/>
            </a:schemeClr>
          </a:solidFill>
          <a:ln w="25400">
            <a:solidFill>
              <a:srgbClr val="0000FF"/>
            </a:solidFill>
            <a:round/>
            <a:headEnd/>
            <a:tailEnd/>
          </a:ln>
        </p:spPr>
        <p:txBody>
          <a:bodyPr wrap="none" anchor="ctr"/>
          <a:lstStyle/>
          <a:p>
            <a:endParaRPr lang="en-US">
              <a:solidFill>
                <a:srgbClr val="000000"/>
              </a:solidFill>
            </a:endParaRPr>
          </a:p>
        </p:txBody>
      </p:sp>
      <p:sp>
        <p:nvSpPr>
          <p:cNvPr id="32778" name="Line 13"/>
          <p:cNvSpPr>
            <a:spLocks noChangeShapeType="1"/>
          </p:cNvSpPr>
          <p:nvPr/>
        </p:nvSpPr>
        <p:spPr bwMode="auto">
          <a:xfrm>
            <a:off x="4191000" y="2209800"/>
            <a:ext cx="76200" cy="1676400"/>
          </a:xfrm>
          <a:prstGeom prst="line">
            <a:avLst/>
          </a:prstGeom>
          <a:noFill/>
          <a:ln w="25400">
            <a:solidFill>
              <a:srgbClr val="0000FF"/>
            </a:solidFill>
            <a:round/>
            <a:headEnd/>
            <a:tailEnd type="triangle" w="med" len="med"/>
          </a:ln>
        </p:spPr>
        <p:txBody>
          <a:bodyPr/>
          <a:lstStyle/>
          <a:p>
            <a:endParaRPr lang="en-US"/>
          </a:p>
        </p:txBody>
      </p:sp>
      <p:sp>
        <p:nvSpPr>
          <p:cNvPr id="32779" name="Text Box 14"/>
          <p:cNvSpPr txBox="1">
            <a:spLocks noChangeArrowheads="1"/>
          </p:cNvSpPr>
          <p:nvPr/>
        </p:nvSpPr>
        <p:spPr bwMode="auto">
          <a:xfrm>
            <a:off x="1828800" y="3886200"/>
            <a:ext cx="1616075" cy="1190625"/>
          </a:xfrm>
          <a:prstGeom prst="rect">
            <a:avLst/>
          </a:prstGeom>
          <a:noFill/>
          <a:ln w="9525">
            <a:noFill/>
            <a:miter lim="800000"/>
            <a:headEnd/>
            <a:tailEnd/>
          </a:ln>
        </p:spPr>
        <p:txBody>
          <a:bodyPr>
            <a:spAutoFit/>
          </a:bodyPr>
          <a:lstStyle/>
          <a:p>
            <a:r>
              <a:rPr lang="en-US">
                <a:solidFill>
                  <a:srgbClr val="000000"/>
                </a:solidFill>
              </a:rPr>
              <a:t>This junction touches the </a:t>
            </a:r>
            <a:r>
              <a:rPr lang="en-US" b="1">
                <a:solidFill>
                  <a:srgbClr val="0000FF"/>
                </a:solidFill>
              </a:rPr>
              <a:t>POSITIVE </a:t>
            </a:r>
            <a:r>
              <a:rPr lang="en-US">
                <a:solidFill>
                  <a:srgbClr val="000000"/>
                </a:solidFill>
              </a:rPr>
              <a:t>terminal</a:t>
            </a:r>
          </a:p>
        </p:txBody>
      </p:sp>
      <p:sp>
        <p:nvSpPr>
          <p:cNvPr id="32780" name="Text Box 15"/>
          <p:cNvSpPr txBox="1">
            <a:spLocks noChangeArrowheads="1"/>
          </p:cNvSpPr>
          <p:nvPr/>
        </p:nvSpPr>
        <p:spPr bwMode="auto">
          <a:xfrm>
            <a:off x="3505200" y="3962400"/>
            <a:ext cx="1616075" cy="1190625"/>
          </a:xfrm>
          <a:prstGeom prst="rect">
            <a:avLst/>
          </a:prstGeom>
          <a:noFill/>
          <a:ln w="9525">
            <a:noFill/>
            <a:miter lim="800000"/>
            <a:headEnd/>
            <a:tailEnd/>
          </a:ln>
        </p:spPr>
        <p:txBody>
          <a:bodyPr>
            <a:spAutoFit/>
          </a:bodyPr>
          <a:lstStyle/>
          <a:p>
            <a:r>
              <a:rPr lang="en-US">
                <a:solidFill>
                  <a:srgbClr val="000000"/>
                </a:solidFill>
              </a:rPr>
              <a:t>This junction touches the </a:t>
            </a:r>
            <a:r>
              <a:rPr lang="en-US" b="1">
                <a:solidFill>
                  <a:srgbClr val="0000FF"/>
                </a:solidFill>
              </a:rPr>
              <a:t>NEGATIVE </a:t>
            </a:r>
            <a:r>
              <a:rPr lang="en-US">
                <a:solidFill>
                  <a:srgbClr val="000000"/>
                </a:solidFill>
              </a:rPr>
              <a:t>terminal</a:t>
            </a:r>
          </a:p>
        </p:txBody>
      </p:sp>
      <p:sp>
        <p:nvSpPr>
          <p:cNvPr id="32781" name="Line 16"/>
          <p:cNvSpPr>
            <a:spLocks noChangeShapeType="1"/>
          </p:cNvSpPr>
          <p:nvPr/>
        </p:nvSpPr>
        <p:spPr bwMode="auto">
          <a:xfrm>
            <a:off x="2895600" y="2133600"/>
            <a:ext cx="1066800" cy="0"/>
          </a:xfrm>
          <a:prstGeom prst="line">
            <a:avLst/>
          </a:prstGeom>
          <a:noFill/>
          <a:ln w="25400">
            <a:solidFill>
              <a:schemeClr val="tx1"/>
            </a:solidFill>
            <a:round/>
            <a:headEnd type="triangle" w="med" len="med"/>
            <a:tailEnd type="triangle" w="med" len="med"/>
          </a:ln>
        </p:spPr>
        <p:txBody>
          <a:bodyPr/>
          <a:lstStyle/>
          <a:p>
            <a:endParaRPr lang="en-US"/>
          </a:p>
        </p:txBody>
      </p:sp>
      <p:sp>
        <p:nvSpPr>
          <p:cNvPr id="32782" name="Text Box 17"/>
          <p:cNvSpPr txBox="1">
            <a:spLocks noChangeArrowheads="1"/>
          </p:cNvSpPr>
          <p:nvPr/>
        </p:nvSpPr>
        <p:spPr bwMode="auto">
          <a:xfrm>
            <a:off x="3200400" y="1828800"/>
            <a:ext cx="476250" cy="366713"/>
          </a:xfrm>
          <a:prstGeom prst="rect">
            <a:avLst/>
          </a:prstGeom>
          <a:noFill/>
          <a:ln w="9525">
            <a:noFill/>
            <a:miter lim="800000"/>
            <a:headEnd/>
            <a:tailEnd/>
          </a:ln>
        </p:spPr>
        <p:txBody>
          <a:bodyPr wrap="none">
            <a:spAutoFit/>
          </a:bodyPr>
          <a:lstStyle/>
          <a:p>
            <a:r>
              <a:rPr lang="en-US" b="1">
                <a:solidFill>
                  <a:srgbClr val="000000"/>
                </a:solidFill>
                <a:latin typeface="Symbol" pitchFamily="18" charset="2"/>
              </a:rPr>
              <a:t>D</a:t>
            </a:r>
            <a:r>
              <a:rPr lang="en-US" b="1">
                <a:solidFill>
                  <a:srgbClr val="000000"/>
                </a:solidFill>
              </a:rPr>
              <a:t>V</a:t>
            </a:r>
          </a:p>
        </p:txBody>
      </p:sp>
      <p:graphicFrame>
        <p:nvGraphicFramePr>
          <p:cNvPr id="32771" name="Object 3"/>
          <p:cNvGraphicFramePr>
            <a:graphicFrameLocks noGrp="1" noChangeAspect="1"/>
          </p:cNvGraphicFramePr>
          <p:nvPr>
            <p:ph idx="1"/>
          </p:nvPr>
        </p:nvGraphicFramePr>
        <p:xfrm>
          <a:off x="5410200" y="2362200"/>
          <a:ext cx="4267200" cy="3703638"/>
        </p:xfrm>
        <a:graphic>
          <a:graphicData uri="http://schemas.openxmlformats.org/presentationml/2006/ole">
            <mc:AlternateContent xmlns:mc="http://schemas.openxmlformats.org/markup-compatibility/2006">
              <mc:Choice xmlns:v="urn:schemas-microsoft-com:vml" Requires="v">
                <p:oleObj spid="_x0000_s32776" name="Equation" r:id="rId4" imgW="2108200" imgH="1828800" progId="Equation.3">
                  <p:embed/>
                </p:oleObj>
              </mc:Choice>
              <mc:Fallback>
                <p:oleObj name="Equation" r:id="rId4" imgW="2108200" imgH="18288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362200"/>
                        <a:ext cx="4267200" cy="3703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j027889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44958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6642" name="Line 18"/>
          <p:cNvSpPr>
            <a:spLocks noChangeShapeType="1"/>
          </p:cNvSpPr>
          <p:nvPr/>
        </p:nvSpPr>
        <p:spPr bwMode="auto">
          <a:xfrm>
            <a:off x="3276600" y="5257800"/>
            <a:ext cx="6324600" cy="0"/>
          </a:xfrm>
          <a:prstGeom prst="line">
            <a:avLst/>
          </a:prstGeom>
          <a:noFill/>
          <a:ln w="762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26643" name="Line 19"/>
          <p:cNvSpPr>
            <a:spLocks noChangeShapeType="1"/>
          </p:cNvSpPr>
          <p:nvPr/>
        </p:nvSpPr>
        <p:spPr bwMode="auto">
          <a:xfrm flipV="1">
            <a:off x="4038600" y="3505200"/>
            <a:ext cx="0" cy="1752600"/>
          </a:xfrm>
          <a:prstGeom prst="line">
            <a:avLst/>
          </a:prstGeom>
          <a:noFill/>
          <a:ln w="762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26644" name="Line 20"/>
          <p:cNvSpPr>
            <a:spLocks noChangeShapeType="1"/>
          </p:cNvSpPr>
          <p:nvPr/>
        </p:nvSpPr>
        <p:spPr bwMode="auto">
          <a:xfrm flipV="1">
            <a:off x="5867400" y="3429000"/>
            <a:ext cx="0" cy="1828800"/>
          </a:xfrm>
          <a:prstGeom prst="line">
            <a:avLst/>
          </a:prstGeom>
          <a:noFill/>
          <a:ln w="762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26645" name="Line 21"/>
          <p:cNvSpPr>
            <a:spLocks noChangeShapeType="1"/>
          </p:cNvSpPr>
          <p:nvPr/>
        </p:nvSpPr>
        <p:spPr bwMode="auto">
          <a:xfrm flipV="1">
            <a:off x="7924800" y="3429000"/>
            <a:ext cx="0" cy="1828800"/>
          </a:xfrm>
          <a:prstGeom prst="line">
            <a:avLst/>
          </a:prstGeom>
          <a:noFill/>
          <a:ln w="762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26646" name="Line 22"/>
          <p:cNvSpPr>
            <a:spLocks noChangeShapeType="1"/>
          </p:cNvSpPr>
          <p:nvPr/>
        </p:nvSpPr>
        <p:spPr bwMode="auto">
          <a:xfrm flipV="1">
            <a:off x="9601200" y="3429000"/>
            <a:ext cx="0" cy="1828800"/>
          </a:xfrm>
          <a:prstGeom prst="line">
            <a:avLst/>
          </a:prstGeom>
          <a:noFill/>
          <a:ln w="762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26647" name="Line 23"/>
          <p:cNvSpPr>
            <a:spLocks noChangeShapeType="1"/>
          </p:cNvSpPr>
          <p:nvPr/>
        </p:nvSpPr>
        <p:spPr bwMode="auto">
          <a:xfrm flipV="1">
            <a:off x="2362200" y="1676400"/>
            <a:ext cx="0" cy="35814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26648" name="Line 24"/>
          <p:cNvSpPr>
            <a:spLocks noChangeShapeType="1"/>
          </p:cNvSpPr>
          <p:nvPr/>
        </p:nvSpPr>
        <p:spPr bwMode="auto">
          <a:xfrm>
            <a:off x="2362200" y="1676400"/>
            <a:ext cx="72390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26649" name="Line 25"/>
          <p:cNvSpPr>
            <a:spLocks noChangeShapeType="1"/>
          </p:cNvSpPr>
          <p:nvPr/>
        </p:nvSpPr>
        <p:spPr bwMode="auto">
          <a:xfrm flipV="1">
            <a:off x="4038600" y="1676400"/>
            <a:ext cx="0" cy="17526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26650" name="Line 26"/>
          <p:cNvSpPr>
            <a:spLocks noChangeShapeType="1"/>
          </p:cNvSpPr>
          <p:nvPr/>
        </p:nvSpPr>
        <p:spPr bwMode="auto">
          <a:xfrm flipV="1">
            <a:off x="5867400" y="1676400"/>
            <a:ext cx="0" cy="16764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26651" name="Line 27"/>
          <p:cNvSpPr>
            <a:spLocks noChangeShapeType="1"/>
          </p:cNvSpPr>
          <p:nvPr/>
        </p:nvSpPr>
        <p:spPr bwMode="auto">
          <a:xfrm flipV="1">
            <a:off x="7924800" y="1676400"/>
            <a:ext cx="0" cy="16764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26652" name="Line 28"/>
          <p:cNvSpPr>
            <a:spLocks noChangeShapeType="1"/>
          </p:cNvSpPr>
          <p:nvPr/>
        </p:nvSpPr>
        <p:spPr bwMode="auto">
          <a:xfrm flipV="1">
            <a:off x="9601200" y="1676400"/>
            <a:ext cx="0" cy="16764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mtClean="0">
              <a:solidFill>
                <a:srgbClr val="FFFFFF"/>
              </a:solidFill>
              <a:latin typeface="Arial" panose="020B0604020202020204" pitchFamily="34" charset="0"/>
              <a:cs typeface="+mn-cs"/>
            </a:endParaRPr>
          </a:p>
        </p:txBody>
      </p:sp>
      <p:sp>
        <p:nvSpPr>
          <p:cNvPr id="26653" name="Rectangle 29"/>
          <p:cNvSpPr>
            <a:spLocks noGrp="1" noChangeArrowheads="1"/>
          </p:cNvSpPr>
          <p:nvPr>
            <p:ph type="title"/>
          </p:nvPr>
        </p:nvSpPr>
        <p:spPr/>
        <p:txBody>
          <a:bodyPr/>
          <a:lstStyle/>
          <a:p>
            <a:r>
              <a:rPr lang="en-US" altLang="en-US"/>
              <a:t>Parallel Circuit</a:t>
            </a:r>
          </a:p>
        </p:txBody>
      </p:sp>
      <p:sp>
        <p:nvSpPr>
          <p:cNvPr id="26632" name="Litebulb"/>
          <p:cNvSpPr>
            <a:spLocks noEditPoints="1" noChangeArrowheads="1"/>
          </p:cNvSpPr>
          <p:nvPr/>
        </p:nvSpPr>
        <p:spPr bwMode="auto">
          <a:xfrm rot="5400000">
            <a:off x="4119563" y="2890838"/>
            <a:ext cx="776288" cy="124301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00"/>
          </a:solidFill>
          <a:ln w="57150">
            <a:solidFill>
              <a:srgbClr val="000000"/>
            </a:solidFill>
            <a:miter lim="800000"/>
            <a:headEnd/>
            <a:tailEnd/>
          </a:ln>
        </p:spPr>
        <p:txBody>
          <a:bodyPr/>
          <a:lstStyle/>
          <a:p>
            <a:pPr eaLnBrk="0" hangingPunct="0"/>
            <a:endParaRPr lang="en-US" smtClean="0">
              <a:solidFill>
                <a:srgbClr val="FFFFFF"/>
              </a:solidFill>
              <a:latin typeface="Arial" panose="020B0604020202020204" pitchFamily="34" charset="0"/>
              <a:cs typeface="+mn-cs"/>
            </a:endParaRPr>
          </a:p>
        </p:txBody>
      </p:sp>
      <p:sp>
        <p:nvSpPr>
          <p:cNvPr id="26631" name="Litebulb"/>
          <p:cNvSpPr>
            <a:spLocks noEditPoints="1" noChangeArrowheads="1"/>
          </p:cNvSpPr>
          <p:nvPr/>
        </p:nvSpPr>
        <p:spPr bwMode="auto">
          <a:xfrm rot="5400000">
            <a:off x="5948363" y="2738438"/>
            <a:ext cx="776288" cy="124301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00"/>
          </a:solidFill>
          <a:ln w="57150">
            <a:solidFill>
              <a:srgbClr val="000000"/>
            </a:solidFill>
            <a:miter lim="800000"/>
            <a:headEnd/>
            <a:tailEnd/>
          </a:ln>
        </p:spPr>
        <p:txBody>
          <a:bodyPr/>
          <a:lstStyle/>
          <a:p>
            <a:pPr eaLnBrk="0" hangingPunct="0"/>
            <a:endParaRPr lang="en-US" smtClean="0">
              <a:solidFill>
                <a:srgbClr val="FFFFFF"/>
              </a:solidFill>
              <a:latin typeface="Arial" panose="020B0604020202020204" pitchFamily="34" charset="0"/>
              <a:cs typeface="+mn-cs"/>
            </a:endParaRPr>
          </a:p>
        </p:txBody>
      </p:sp>
      <p:sp>
        <p:nvSpPr>
          <p:cNvPr id="26630" name="Litebulb"/>
          <p:cNvSpPr>
            <a:spLocks noEditPoints="1" noChangeArrowheads="1"/>
          </p:cNvSpPr>
          <p:nvPr/>
        </p:nvSpPr>
        <p:spPr bwMode="auto">
          <a:xfrm rot="5189264">
            <a:off x="7929563" y="2738438"/>
            <a:ext cx="776288" cy="124301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00"/>
          </a:solidFill>
          <a:ln w="57150">
            <a:solidFill>
              <a:srgbClr val="000000"/>
            </a:solidFill>
            <a:miter lim="800000"/>
            <a:headEnd/>
            <a:tailEnd/>
          </a:ln>
        </p:spPr>
        <p:txBody>
          <a:bodyPr/>
          <a:lstStyle/>
          <a:p>
            <a:pPr eaLnBrk="0" hangingPunct="0"/>
            <a:endParaRPr lang="en-US" smtClean="0">
              <a:solidFill>
                <a:srgbClr val="FFFFFF"/>
              </a:solidFill>
              <a:latin typeface="Arial" panose="020B0604020202020204" pitchFamily="34" charset="0"/>
              <a:cs typeface="+mn-cs"/>
            </a:endParaRPr>
          </a:p>
        </p:txBody>
      </p:sp>
      <p:sp>
        <p:nvSpPr>
          <p:cNvPr id="26629" name="Litebulb"/>
          <p:cNvSpPr>
            <a:spLocks noEditPoints="1" noChangeArrowheads="1"/>
          </p:cNvSpPr>
          <p:nvPr/>
        </p:nvSpPr>
        <p:spPr bwMode="auto">
          <a:xfrm rot="5400000">
            <a:off x="9658350" y="2738438"/>
            <a:ext cx="776288" cy="1243012"/>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00"/>
          </a:solidFill>
          <a:ln w="57150">
            <a:solidFill>
              <a:srgbClr val="000000"/>
            </a:solidFill>
            <a:miter lim="800000"/>
            <a:headEnd/>
            <a:tailEnd/>
          </a:ln>
        </p:spPr>
        <p:txBody>
          <a:bodyPr/>
          <a:lstStyle/>
          <a:p>
            <a:pPr eaLnBrk="0" hangingPunct="0"/>
            <a:endParaRPr lang="en-US" smtClean="0">
              <a:solidFill>
                <a:srgbClr val="FFFFFF"/>
              </a:solidFill>
              <a:latin typeface="Arial" panose="020B0604020202020204" pitchFamily="34" charset="0"/>
              <a:cs typeface="+mn-cs"/>
            </a:endParaRPr>
          </a:p>
        </p:txBody>
      </p:sp>
    </p:spTree>
    <p:extLst>
      <p:ext uri="{BB962C8B-B14F-4D97-AF65-F5344CB8AC3E}">
        <p14:creationId xmlns:p14="http://schemas.microsoft.com/office/powerpoint/2010/main" val="423177930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Rectangle 5"/>
          <p:cNvSpPr>
            <a:spLocks noGrp="1" noChangeArrowheads="1"/>
          </p:cNvSpPr>
          <p:nvPr>
            <p:ph type="title"/>
          </p:nvPr>
        </p:nvSpPr>
        <p:spPr>
          <a:xfrm>
            <a:off x="609600" y="277813"/>
            <a:ext cx="10972800" cy="1139825"/>
          </a:xfrm>
        </p:spPr>
        <p:txBody>
          <a:bodyPr/>
          <a:lstStyle/>
          <a:p>
            <a:pPr eaLnBrk="1" hangingPunct="1"/>
            <a:r>
              <a:rPr lang="en-US" smtClean="0"/>
              <a:t>Example</a:t>
            </a:r>
          </a:p>
        </p:txBody>
      </p:sp>
      <p:graphicFrame>
        <p:nvGraphicFramePr>
          <p:cNvPr id="33797" name="Object 5"/>
          <p:cNvGraphicFramePr>
            <a:graphicFrameLocks noGrp="1" noChangeAspect="1"/>
          </p:cNvGraphicFramePr>
          <p:nvPr>
            <p:ph sz="half" idx="1"/>
          </p:nvPr>
        </p:nvGraphicFramePr>
        <p:xfrm>
          <a:off x="4648200" y="1447800"/>
          <a:ext cx="2971800" cy="1497013"/>
        </p:xfrm>
        <a:graphic>
          <a:graphicData uri="http://schemas.openxmlformats.org/presentationml/2006/ole">
            <mc:AlternateContent xmlns:mc="http://schemas.openxmlformats.org/markup-compatibility/2006">
              <mc:Choice xmlns:v="urn:schemas-microsoft-com:vml" Requires="v">
                <p:oleObj spid="_x0000_s33812" name="Equation" r:id="rId3" imgW="1765300" imgH="889000" progId="Equation.3">
                  <p:embed/>
                </p:oleObj>
              </mc:Choice>
              <mc:Fallback>
                <p:oleObj name="Equation" r:id="rId3" imgW="1765300" imgH="889000" progId="Equation.3">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447800"/>
                        <a:ext cx="2971800" cy="1497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8" name="Object 6"/>
          <p:cNvGraphicFramePr>
            <a:graphicFrameLocks noGrp="1" noChangeAspect="1"/>
          </p:cNvGraphicFramePr>
          <p:nvPr>
            <p:ph sz="quarter" idx="2"/>
          </p:nvPr>
        </p:nvGraphicFramePr>
        <p:xfrm>
          <a:off x="7620000" y="2895600"/>
          <a:ext cx="1136650" cy="728663"/>
        </p:xfrm>
        <a:graphic>
          <a:graphicData uri="http://schemas.openxmlformats.org/presentationml/2006/ole">
            <mc:AlternateContent xmlns:mc="http://schemas.openxmlformats.org/markup-compatibility/2006">
              <mc:Choice xmlns:v="urn:schemas-microsoft-com:vml" Requires="v">
                <p:oleObj spid="_x0000_s33813" name="Equation" r:id="rId5" imgW="672808" imgH="431613" progId="Equation.3">
                  <p:embed/>
                </p:oleObj>
              </mc:Choice>
              <mc:Fallback>
                <p:oleObj name="Equation" r:id="rId5" imgW="672808" imgH="431613"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2895600"/>
                        <a:ext cx="1136650" cy="72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801" name="Picture 8"/>
          <p:cNvPicPr>
            <a:picLocks noChangeAspect="1" noChangeArrowheads="1"/>
          </p:cNvPicPr>
          <p:nvPr/>
        </p:nvPicPr>
        <p:blipFill>
          <a:blip r:embed="rId7"/>
          <a:srcRect/>
          <a:stretch>
            <a:fillRect/>
          </a:stretch>
        </p:blipFill>
        <p:spPr bwMode="auto">
          <a:xfrm>
            <a:off x="1981200" y="1219200"/>
            <a:ext cx="2132013" cy="2514600"/>
          </a:xfrm>
          <a:prstGeom prst="rect">
            <a:avLst/>
          </a:prstGeom>
          <a:noFill/>
          <a:ln w="9525">
            <a:noFill/>
            <a:miter lim="800000"/>
            <a:headEnd/>
            <a:tailEnd/>
          </a:ln>
        </p:spPr>
      </p:pic>
      <p:sp>
        <p:nvSpPr>
          <p:cNvPr id="33802" name="Text Box 9"/>
          <p:cNvSpPr txBox="1">
            <a:spLocks noChangeArrowheads="1"/>
          </p:cNvSpPr>
          <p:nvPr/>
        </p:nvSpPr>
        <p:spPr bwMode="auto">
          <a:xfrm>
            <a:off x="4572000" y="685800"/>
            <a:ext cx="5257800" cy="4211638"/>
          </a:xfrm>
          <a:prstGeom prst="rect">
            <a:avLst/>
          </a:prstGeom>
          <a:noFill/>
          <a:ln w="9525">
            <a:noFill/>
            <a:miter lim="800000"/>
            <a:headEnd/>
            <a:tailEnd/>
          </a:ln>
        </p:spPr>
        <p:txBody>
          <a:bodyPr>
            <a:spAutoFit/>
          </a:bodyPr>
          <a:lstStyle/>
          <a:p>
            <a:r>
              <a:rPr lang="en-US">
                <a:solidFill>
                  <a:srgbClr val="000000"/>
                </a:solidFill>
              </a:rPr>
              <a:t>To the left is an example of a parallel circuit. </a:t>
            </a:r>
            <a:br>
              <a:rPr lang="en-US">
                <a:solidFill>
                  <a:srgbClr val="000000"/>
                </a:solidFill>
              </a:rPr>
            </a:br>
            <a:r>
              <a:rPr lang="en-US">
                <a:solidFill>
                  <a:srgbClr val="000000"/>
                </a:solidFill>
              </a:rPr>
              <a:t>a) What is the total resistance? </a:t>
            </a:r>
            <a:br>
              <a:rPr lang="en-US">
                <a:solidFill>
                  <a:srgbClr val="000000"/>
                </a:solidFill>
              </a:rPr>
            </a:br>
            <a:r>
              <a:rPr lang="en-US">
                <a:solidFill>
                  <a:srgbClr val="000000"/>
                </a:solidFill>
              </a:rPr>
              <a:t>  </a:t>
            </a:r>
            <a:br>
              <a:rPr lang="en-US">
                <a:solidFill>
                  <a:srgbClr val="000000"/>
                </a:solidFill>
              </a:rPr>
            </a:br>
            <a:endParaRPr lang="en-US">
              <a:solidFill>
                <a:srgbClr val="000000"/>
              </a:solidFill>
            </a:endParaRPr>
          </a:p>
          <a:p>
            <a:endParaRPr lang="en-US">
              <a:solidFill>
                <a:srgbClr val="000000"/>
              </a:solidFill>
            </a:endParaRPr>
          </a:p>
          <a:p>
            <a:endParaRPr lang="en-US">
              <a:solidFill>
                <a:srgbClr val="000000"/>
              </a:solidFill>
            </a:endParaRPr>
          </a:p>
          <a:p>
            <a:endParaRPr lang="en-US">
              <a:solidFill>
                <a:srgbClr val="000000"/>
              </a:solidFill>
            </a:endParaRPr>
          </a:p>
          <a:p>
            <a:endParaRPr lang="en-US">
              <a:solidFill>
                <a:srgbClr val="000000"/>
              </a:solidFill>
            </a:endParaRPr>
          </a:p>
          <a:p>
            <a:r>
              <a:rPr lang="en-US">
                <a:solidFill>
                  <a:srgbClr val="000000"/>
                </a:solidFill>
              </a:rPr>
              <a:t>b) What is the total current? </a:t>
            </a:r>
            <a:br>
              <a:rPr lang="en-US">
                <a:solidFill>
                  <a:srgbClr val="000000"/>
                </a:solidFill>
              </a:rPr>
            </a:br>
            <a:r>
              <a:rPr lang="en-US">
                <a:solidFill>
                  <a:srgbClr val="000000"/>
                </a:solidFill>
              </a:rPr>
              <a:t>  </a:t>
            </a:r>
            <a:br>
              <a:rPr lang="en-US">
                <a:solidFill>
                  <a:srgbClr val="000000"/>
                </a:solidFill>
              </a:rPr>
            </a:br>
            <a:endParaRPr lang="en-US">
              <a:solidFill>
                <a:srgbClr val="000000"/>
              </a:solidFill>
            </a:endParaRPr>
          </a:p>
          <a:p>
            <a:r>
              <a:rPr lang="en-US">
                <a:solidFill>
                  <a:srgbClr val="000000"/>
                </a:solidFill>
              </a:rPr>
              <a:t>c) What is the voltage across EACH resistor? </a:t>
            </a:r>
            <a:br>
              <a:rPr lang="en-US">
                <a:solidFill>
                  <a:srgbClr val="000000"/>
                </a:solidFill>
              </a:rPr>
            </a:br>
            <a:r>
              <a:rPr lang="en-US">
                <a:solidFill>
                  <a:srgbClr val="000000"/>
                </a:solidFill>
              </a:rPr>
              <a:t>  </a:t>
            </a:r>
          </a:p>
          <a:p>
            <a:r>
              <a:rPr lang="en-US">
                <a:solidFill>
                  <a:srgbClr val="000000"/>
                </a:solidFill>
              </a:rPr>
              <a:t>d) What is the current drop across each resistor? (Apply Ohm's law to each resistor separately) </a:t>
            </a:r>
          </a:p>
        </p:txBody>
      </p:sp>
      <p:sp>
        <p:nvSpPr>
          <p:cNvPr id="36876" name="Text Box 12"/>
          <p:cNvSpPr txBox="1">
            <a:spLocks noChangeArrowheads="1"/>
          </p:cNvSpPr>
          <p:nvPr/>
        </p:nvSpPr>
        <p:spPr bwMode="auto">
          <a:xfrm>
            <a:off x="7772400" y="2209800"/>
            <a:ext cx="868363" cy="366713"/>
          </a:xfrm>
          <a:prstGeom prst="rect">
            <a:avLst/>
          </a:prstGeom>
          <a:noFill/>
          <a:ln w="9525">
            <a:noFill/>
            <a:miter lim="800000"/>
            <a:headEnd/>
            <a:tailEnd/>
          </a:ln>
        </p:spPr>
        <p:txBody>
          <a:bodyPr wrap="none">
            <a:spAutoFit/>
          </a:bodyPr>
          <a:lstStyle/>
          <a:p>
            <a:r>
              <a:rPr lang="en-US" b="1">
                <a:solidFill>
                  <a:srgbClr val="FF0000"/>
                </a:solidFill>
              </a:rPr>
              <a:t>2.20 </a:t>
            </a:r>
            <a:r>
              <a:rPr lang="en-US" b="1">
                <a:solidFill>
                  <a:srgbClr val="FF0000"/>
                </a:solidFill>
                <a:latin typeface="Symbol" pitchFamily="18" charset="2"/>
              </a:rPr>
              <a:t>W</a:t>
            </a:r>
          </a:p>
        </p:txBody>
      </p:sp>
      <p:sp>
        <p:nvSpPr>
          <p:cNvPr id="36879" name="Text Box 15"/>
          <p:cNvSpPr txBox="1">
            <a:spLocks noChangeArrowheads="1"/>
          </p:cNvSpPr>
          <p:nvPr/>
        </p:nvSpPr>
        <p:spPr bwMode="auto">
          <a:xfrm>
            <a:off x="8763000" y="3276600"/>
            <a:ext cx="857250" cy="366713"/>
          </a:xfrm>
          <a:prstGeom prst="rect">
            <a:avLst/>
          </a:prstGeom>
          <a:noFill/>
          <a:ln w="9525">
            <a:noFill/>
            <a:miter lim="800000"/>
            <a:headEnd/>
            <a:tailEnd/>
          </a:ln>
        </p:spPr>
        <p:txBody>
          <a:bodyPr wrap="none">
            <a:spAutoFit/>
          </a:bodyPr>
          <a:lstStyle/>
          <a:p>
            <a:r>
              <a:rPr lang="en-US" b="1">
                <a:solidFill>
                  <a:srgbClr val="FF0000"/>
                </a:solidFill>
              </a:rPr>
              <a:t>3.64 A</a:t>
            </a:r>
          </a:p>
        </p:txBody>
      </p:sp>
      <p:sp>
        <p:nvSpPr>
          <p:cNvPr id="36880" name="Text Box 16"/>
          <p:cNvSpPr txBox="1">
            <a:spLocks noChangeArrowheads="1"/>
          </p:cNvSpPr>
          <p:nvPr/>
        </p:nvSpPr>
        <p:spPr bwMode="auto">
          <a:xfrm>
            <a:off x="6324600" y="4038600"/>
            <a:ext cx="1187450" cy="366713"/>
          </a:xfrm>
          <a:prstGeom prst="rect">
            <a:avLst/>
          </a:prstGeom>
          <a:noFill/>
          <a:ln w="9525">
            <a:noFill/>
            <a:miter lim="800000"/>
            <a:headEnd/>
            <a:tailEnd/>
          </a:ln>
        </p:spPr>
        <p:txBody>
          <a:bodyPr wrap="none">
            <a:spAutoFit/>
          </a:bodyPr>
          <a:lstStyle/>
          <a:p>
            <a:r>
              <a:rPr lang="en-US" b="1">
                <a:solidFill>
                  <a:srgbClr val="FF0000"/>
                </a:solidFill>
              </a:rPr>
              <a:t>8 V each!</a:t>
            </a:r>
          </a:p>
        </p:txBody>
      </p:sp>
      <p:graphicFrame>
        <p:nvGraphicFramePr>
          <p:cNvPr id="36881" name="Object 7"/>
          <p:cNvGraphicFramePr>
            <a:graphicFrameLocks noGrp="1" noChangeAspect="1"/>
          </p:cNvGraphicFramePr>
          <p:nvPr>
            <p:ph sz="quarter" idx="3"/>
          </p:nvPr>
        </p:nvGraphicFramePr>
        <p:xfrm>
          <a:off x="2057400" y="4876800"/>
          <a:ext cx="4953000" cy="1136650"/>
        </p:xfrm>
        <a:graphic>
          <a:graphicData uri="http://schemas.openxmlformats.org/presentationml/2006/ole">
            <mc:AlternateContent xmlns:mc="http://schemas.openxmlformats.org/markup-compatibility/2006">
              <mc:Choice xmlns:v="urn:schemas-microsoft-com:vml" Requires="v">
                <p:oleObj spid="_x0000_s33814" name="Equation" r:id="rId8" imgW="2654300" imgH="609600" progId="Equation.3">
                  <p:embed/>
                </p:oleObj>
              </mc:Choice>
              <mc:Fallback>
                <p:oleObj name="Equation" r:id="rId8" imgW="2654300" imgH="609600"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4876800"/>
                        <a:ext cx="4953000" cy="113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83" name="Text Box 19"/>
          <p:cNvSpPr txBox="1">
            <a:spLocks noChangeArrowheads="1"/>
          </p:cNvSpPr>
          <p:nvPr/>
        </p:nvSpPr>
        <p:spPr bwMode="auto">
          <a:xfrm>
            <a:off x="3124200" y="5410200"/>
            <a:ext cx="730250" cy="366713"/>
          </a:xfrm>
          <a:prstGeom prst="rect">
            <a:avLst/>
          </a:prstGeom>
          <a:noFill/>
          <a:ln w="9525">
            <a:noFill/>
            <a:miter lim="800000"/>
            <a:headEnd/>
            <a:tailEnd/>
          </a:ln>
        </p:spPr>
        <p:txBody>
          <a:bodyPr wrap="none">
            <a:spAutoFit/>
          </a:bodyPr>
          <a:lstStyle/>
          <a:p>
            <a:r>
              <a:rPr lang="en-US" b="1">
                <a:solidFill>
                  <a:srgbClr val="FF0000"/>
                </a:solidFill>
              </a:rPr>
              <a:t>1.6 A</a:t>
            </a:r>
          </a:p>
        </p:txBody>
      </p:sp>
      <p:sp>
        <p:nvSpPr>
          <p:cNvPr id="36884" name="Text Box 20"/>
          <p:cNvSpPr txBox="1">
            <a:spLocks noChangeArrowheads="1"/>
          </p:cNvSpPr>
          <p:nvPr/>
        </p:nvSpPr>
        <p:spPr bwMode="auto">
          <a:xfrm>
            <a:off x="4953000" y="5410200"/>
            <a:ext cx="857250" cy="366713"/>
          </a:xfrm>
          <a:prstGeom prst="rect">
            <a:avLst/>
          </a:prstGeom>
          <a:noFill/>
          <a:ln w="9525">
            <a:noFill/>
            <a:miter lim="800000"/>
            <a:headEnd/>
            <a:tailEnd/>
          </a:ln>
        </p:spPr>
        <p:txBody>
          <a:bodyPr wrap="none">
            <a:spAutoFit/>
          </a:bodyPr>
          <a:lstStyle/>
          <a:p>
            <a:r>
              <a:rPr lang="en-US" b="1">
                <a:solidFill>
                  <a:srgbClr val="FF0000"/>
                </a:solidFill>
              </a:rPr>
              <a:t>1.14 A</a:t>
            </a:r>
          </a:p>
        </p:txBody>
      </p:sp>
      <p:sp>
        <p:nvSpPr>
          <p:cNvPr id="36885" name="Text Box 21"/>
          <p:cNvSpPr txBox="1">
            <a:spLocks noChangeArrowheads="1"/>
          </p:cNvSpPr>
          <p:nvPr/>
        </p:nvSpPr>
        <p:spPr bwMode="auto">
          <a:xfrm>
            <a:off x="6934200" y="5410200"/>
            <a:ext cx="857250" cy="366713"/>
          </a:xfrm>
          <a:prstGeom prst="rect">
            <a:avLst/>
          </a:prstGeom>
          <a:noFill/>
          <a:ln w="9525">
            <a:noFill/>
            <a:miter lim="800000"/>
            <a:headEnd/>
            <a:tailEnd/>
          </a:ln>
        </p:spPr>
        <p:txBody>
          <a:bodyPr wrap="none">
            <a:spAutoFit/>
          </a:bodyPr>
          <a:lstStyle/>
          <a:p>
            <a:r>
              <a:rPr lang="en-US" b="1">
                <a:solidFill>
                  <a:srgbClr val="FF0000"/>
                </a:solidFill>
              </a:rPr>
              <a:t>0.90 A</a:t>
            </a:r>
          </a:p>
        </p:txBody>
      </p:sp>
      <p:sp>
        <p:nvSpPr>
          <p:cNvPr id="36886" name="Text Box 22"/>
          <p:cNvSpPr txBox="1">
            <a:spLocks noChangeArrowheads="1"/>
          </p:cNvSpPr>
          <p:nvPr/>
        </p:nvSpPr>
        <p:spPr bwMode="auto">
          <a:xfrm>
            <a:off x="8077200" y="4953000"/>
            <a:ext cx="2209800" cy="915988"/>
          </a:xfrm>
          <a:prstGeom prst="rect">
            <a:avLst/>
          </a:prstGeom>
          <a:noFill/>
          <a:ln w="9525">
            <a:noFill/>
            <a:miter lim="800000"/>
            <a:headEnd/>
            <a:tailEnd/>
          </a:ln>
        </p:spPr>
        <p:txBody>
          <a:bodyPr>
            <a:spAutoFit/>
          </a:bodyPr>
          <a:lstStyle/>
          <a:p>
            <a:r>
              <a:rPr lang="en-US">
                <a:solidFill>
                  <a:srgbClr val="000000"/>
                </a:solidFill>
              </a:rPr>
              <a:t>Notice that the individual currents </a:t>
            </a:r>
            <a:r>
              <a:rPr lang="en-US">
                <a:solidFill>
                  <a:srgbClr val="FF0000"/>
                </a:solidFill>
              </a:rPr>
              <a:t>ADD</a:t>
            </a:r>
            <a:r>
              <a:rPr lang="en-US">
                <a:solidFill>
                  <a:srgbClr val="000000"/>
                </a:solidFill>
              </a:rPr>
              <a:t> to the total.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76"/>
                                        </p:tgtEl>
                                        <p:attrNameLst>
                                          <p:attrName>style.visibility</p:attrName>
                                        </p:attrNameLst>
                                      </p:cBhvr>
                                      <p:to>
                                        <p:strVal val="visible"/>
                                      </p:to>
                                    </p:set>
                                    <p:anim calcmode="lin" valueType="num">
                                      <p:cBhvr additive="base">
                                        <p:cTn id="7" dur="500" fill="hold"/>
                                        <p:tgtEl>
                                          <p:spTgt spid="36876"/>
                                        </p:tgtEl>
                                        <p:attrNameLst>
                                          <p:attrName>ppt_x</p:attrName>
                                        </p:attrNameLst>
                                      </p:cBhvr>
                                      <p:tavLst>
                                        <p:tav tm="0">
                                          <p:val>
                                            <p:strVal val="#ppt_x"/>
                                          </p:val>
                                        </p:tav>
                                        <p:tav tm="100000">
                                          <p:val>
                                            <p:strVal val="#ppt_x"/>
                                          </p:val>
                                        </p:tav>
                                      </p:tavLst>
                                    </p:anim>
                                    <p:anim calcmode="lin" valueType="num">
                                      <p:cBhvr additive="base">
                                        <p:cTn id="8" dur="500" fill="hold"/>
                                        <p:tgtEl>
                                          <p:spTgt spid="3687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79"/>
                                        </p:tgtEl>
                                        <p:attrNameLst>
                                          <p:attrName>style.visibility</p:attrName>
                                        </p:attrNameLst>
                                      </p:cBhvr>
                                      <p:to>
                                        <p:strVal val="visible"/>
                                      </p:to>
                                    </p:set>
                                    <p:anim calcmode="lin" valueType="num">
                                      <p:cBhvr additive="base">
                                        <p:cTn id="13" dur="500" fill="hold"/>
                                        <p:tgtEl>
                                          <p:spTgt spid="36879"/>
                                        </p:tgtEl>
                                        <p:attrNameLst>
                                          <p:attrName>ppt_x</p:attrName>
                                        </p:attrNameLst>
                                      </p:cBhvr>
                                      <p:tavLst>
                                        <p:tav tm="0">
                                          <p:val>
                                            <p:strVal val="#ppt_x"/>
                                          </p:val>
                                        </p:tav>
                                        <p:tav tm="100000">
                                          <p:val>
                                            <p:strVal val="#ppt_x"/>
                                          </p:val>
                                        </p:tav>
                                      </p:tavLst>
                                    </p:anim>
                                    <p:anim calcmode="lin" valueType="num">
                                      <p:cBhvr additive="base">
                                        <p:cTn id="14" dur="500" fill="hold"/>
                                        <p:tgtEl>
                                          <p:spTgt spid="3687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880"/>
                                        </p:tgtEl>
                                        <p:attrNameLst>
                                          <p:attrName>style.visibility</p:attrName>
                                        </p:attrNameLst>
                                      </p:cBhvr>
                                      <p:to>
                                        <p:strVal val="visible"/>
                                      </p:to>
                                    </p:set>
                                    <p:anim calcmode="lin" valueType="num">
                                      <p:cBhvr additive="base">
                                        <p:cTn id="19" dur="500" fill="hold"/>
                                        <p:tgtEl>
                                          <p:spTgt spid="36880"/>
                                        </p:tgtEl>
                                        <p:attrNameLst>
                                          <p:attrName>ppt_x</p:attrName>
                                        </p:attrNameLst>
                                      </p:cBhvr>
                                      <p:tavLst>
                                        <p:tav tm="0">
                                          <p:val>
                                            <p:strVal val="#ppt_x"/>
                                          </p:val>
                                        </p:tav>
                                        <p:tav tm="100000">
                                          <p:val>
                                            <p:strVal val="#ppt_x"/>
                                          </p:val>
                                        </p:tav>
                                      </p:tavLst>
                                    </p:anim>
                                    <p:anim calcmode="lin" valueType="num">
                                      <p:cBhvr additive="base">
                                        <p:cTn id="20" dur="500" fill="hold"/>
                                        <p:tgtEl>
                                          <p:spTgt spid="3688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36881"/>
                                        </p:tgtEl>
                                        <p:attrNameLst>
                                          <p:attrName>style.visibility</p:attrName>
                                        </p:attrNameLst>
                                      </p:cBhvr>
                                      <p:to>
                                        <p:strVal val="visible"/>
                                      </p:to>
                                    </p:set>
                                    <p:animEffect transition="in" filter="box(in)">
                                      <p:cBhvr>
                                        <p:cTn id="25" dur="500"/>
                                        <p:tgtEl>
                                          <p:spTgt spid="3688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6883"/>
                                        </p:tgtEl>
                                        <p:attrNameLst>
                                          <p:attrName>style.visibility</p:attrName>
                                        </p:attrNameLst>
                                      </p:cBhvr>
                                      <p:to>
                                        <p:strVal val="visible"/>
                                      </p:to>
                                    </p:set>
                                    <p:anim calcmode="lin" valueType="num">
                                      <p:cBhvr additive="base">
                                        <p:cTn id="30" dur="500" fill="hold"/>
                                        <p:tgtEl>
                                          <p:spTgt spid="36883"/>
                                        </p:tgtEl>
                                        <p:attrNameLst>
                                          <p:attrName>ppt_x</p:attrName>
                                        </p:attrNameLst>
                                      </p:cBhvr>
                                      <p:tavLst>
                                        <p:tav tm="0">
                                          <p:val>
                                            <p:strVal val="#ppt_x"/>
                                          </p:val>
                                        </p:tav>
                                        <p:tav tm="100000">
                                          <p:val>
                                            <p:strVal val="#ppt_x"/>
                                          </p:val>
                                        </p:tav>
                                      </p:tavLst>
                                    </p:anim>
                                    <p:anim calcmode="lin" valueType="num">
                                      <p:cBhvr additive="base">
                                        <p:cTn id="31" dur="500" fill="hold"/>
                                        <p:tgtEl>
                                          <p:spTgt spid="36883"/>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6884"/>
                                        </p:tgtEl>
                                        <p:attrNameLst>
                                          <p:attrName>style.visibility</p:attrName>
                                        </p:attrNameLst>
                                      </p:cBhvr>
                                      <p:to>
                                        <p:strVal val="visible"/>
                                      </p:to>
                                    </p:set>
                                    <p:anim calcmode="lin" valueType="num">
                                      <p:cBhvr additive="base">
                                        <p:cTn id="36" dur="500" fill="hold"/>
                                        <p:tgtEl>
                                          <p:spTgt spid="36884"/>
                                        </p:tgtEl>
                                        <p:attrNameLst>
                                          <p:attrName>ppt_x</p:attrName>
                                        </p:attrNameLst>
                                      </p:cBhvr>
                                      <p:tavLst>
                                        <p:tav tm="0">
                                          <p:val>
                                            <p:strVal val="#ppt_x"/>
                                          </p:val>
                                        </p:tav>
                                        <p:tav tm="100000">
                                          <p:val>
                                            <p:strVal val="#ppt_x"/>
                                          </p:val>
                                        </p:tav>
                                      </p:tavLst>
                                    </p:anim>
                                    <p:anim calcmode="lin" valueType="num">
                                      <p:cBhvr additive="base">
                                        <p:cTn id="37" dur="500" fill="hold"/>
                                        <p:tgtEl>
                                          <p:spTgt spid="36884"/>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6885"/>
                                        </p:tgtEl>
                                        <p:attrNameLst>
                                          <p:attrName>style.visibility</p:attrName>
                                        </p:attrNameLst>
                                      </p:cBhvr>
                                      <p:to>
                                        <p:strVal val="visible"/>
                                      </p:to>
                                    </p:set>
                                    <p:anim calcmode="lin" valueType="num">
                                      <p:cBhvr additive="base">
                                        <p:cTn id="42" dur="500" fill="hold"/>
                                        <p:tgtEl>
                                          <p:spTgt spid="36885"/>
                                        </p:tgtEl>
                                        <p:attrNameLst>
                                          <p:attrName>ppt_x</p:attrName>
                                        </p:attrNameLst>
                                      </p:cBhvr>
                                      <p:tavLst>
                                        <p:tav tm="0">
                                          <p:val>
                                            <p:strVal val="#ppt_x"/>
                                          </p:val>
                                        </p:tav>
                                        <p:tav tm="100000">
                                          <p:val>
                                            <p:strVal val="#ppt_x"/>
                                          </p:val>
                                        </p:tav>
                                      </p:tavLst>
                                    </p:anim>
                                    <p:anim calcmode="lin" valueType="num">
                                      <p:cBhvr additive="base">
                                        <p:cTn id="43" dur="500" fill="hold"/>
                                        <p:tgtEl>
                                          <p:spTgt spid="36885"/>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6886"/>
                                        </p:tgtEl>
                                        <p:attrNameLst>
                                          <p:attrName>style.visibility</p:attrName>
                                        </p:attrNameLst>
                                      </p:cBhvr>
                                      <p:to>
                                        <p:strVal val="visible"/>
                                      </p:to>
                                    </p:set>
                                    <p:animEffect transition="in" filter="checkerboard(across)">
                                      <p:cBhvr>
                                        <p:cTn id="48" dur="500"/>
                                        <p:tgtEl>
                                          <p:spTgt spid="36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6" grpId="0"/>
      <p:bldP spid="36879" grpId="0"/>
      <p:bldP spid="36880" grpId="0"/>
      <p:bldP spid="36883" grpId="0"/>
      <p:bldP spid="36884" grpId="0"/>
      <p:bldP spid="36885" grpId="0"/>
      <p:bldP spid="3688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p:nvPr>
        </p:nvSpPr>
        <p:spPr/>
        <p:txBody>
          <a:bodyPr/>
          <a:lstStyle/>
          <a:p>
            <a:pPr eaLnBrk="1" hangingPunct="1"/>
            <a:r>
              <a:rPr lang="en-US" smtClean="0"/>
              <a:t>Current</a:t>
            </a:r>
          </a:p>
        </p:txBody>
      </p:sp>
      <p:sp>
        <p:nvSpPr>
          <p:cNvPr id="266242" name="Rectangle 3"/>
          <p:cNvSpPr>
            <a:spLocks noGrp="1" noChangeArrowheads="1"/>
          </p:cNvSpPr>
          <p:nvPr>
            <p:ph type="body" idx="1"/>
          </p:nvPr>
        </p:nvSpPr>
        <p:spPr>
          <a:xfrm>
            <a:off x="1905000" y="1066800"/>
            <a:ext cx="8229600" cy="4530725"/>
          </a:xfrm>
        </p:spPr>
        <p:txBody>
          <a:bodyPr/>
          <a:lstStyle/>
          <a:p>
            <a:pPr eaLnBrk="1" hangingPunct="1">
              <a:lnSpc>
                <a:spcPct val="90000"/>
              </a:lnSpc>
              <a:buFont typeface="Wingdings" pitchFamily="2" charset="2"/>
              <a:buNone/>
            </a:pPr>
            <a:r>
              <a:rPr lang="en-US" smtClean="0"/>
              <a:t>Current is defined as the rate at which charge flows through a surface.</a:t>
            </a:r>
          </a:p>
          <a:p>
            <a:pPr eaLnBrk="1" hangingPunct="1">
              <a:lnSpc>
                <a:spcPct val="90000"/>
              </a:lnSpc>
              <a:buFont typeface="Wingdings" pitchFamily="2" charset="2"/>
              <a:buNone/>
            </a:pPr>
            <a:endParaRPr lang="en-US" smtClean="0"/>
          </a:p>
          <a:p>
            <a:pPr eaLnBrk="1" hangingPunct="1">
              <a:lnSpc>
                <a:spcPct val="90000"/>
              </a:lnSpc>
              <a:buFont typeface="Wingdings" pitchFamily="2" charset="2"/>
              <a:buNone/>
            </a:pPr>
            <a:endParaRPr lang="en-US" smtClean="0"/>
          </a:p>
          <a:p>
            <a:pPr eaLnBrk="1" hangingPunct="1">
              <a:lnSpc>
                <a:spcPct val="90000"/>
              </a:lnSpc>
              <a:buFont typeface="Wingdings" pitchFamily="2" charset="2"/>
              <a:buNone/>
            </a:pPr>
            <a:r>
              <a:rPr lang="en-US" smtClean="0"/>
              <a:t>The current is in the same direction as the flow of positive charge (for this course)</a:t>
            </a:r>
          </a:p>
          <a:p>
            <a:pPr eaLnBrk="1" hangingPunct="1">
              <a:lnSpc>
                <a:spcPct val="90000"/>
              </a:lnSpc>
              <a:buFont typeface="Wingdings" pitchFamily="2" charset="2"/>
              <a:buNone/>
            </a:pPr>
            <a:endParaRPr lang="en-US" smtClean="0"/>
          </a:p>
          <a:p>
            <a:pPr eaLnBrk="1" hangingPunct="1">
              <a:lnSpc>
                <a:spcPct val="90000"/>
              </a:lnSpc>
              <a:buFont typeface="Wingdings" pitchFamily="2" charset="2"/>
              <a:buNone/>
            </a:pPr>
            <a:r>
              <a:rPr lang="en-US" smtClean="0">
                <a:solidFill>
                  <a:srgbClr val="FF0000"/>
                </a:solidFill>
              </a:rPr>
              <a:t>Note:</a:t>
            </a:r>
            <a:r>
              <a:rPr lang="en-US" smtClean="0"/>
              <a:t> The “I” stands</a:t>
            </a:r>
          </a:p>
          <a:p>
            <a:pPr eaLnBrk="1" hangingPunct="1">
              <a:lnSpc>
                <a:spcPct val="90000"/>
              </a:lnSpc>
              <a:buFont typeface="Wingdings" pitchFamily="2" charset="2"/>
              <a:buNone/>
            </a:pPr>
            <a:r>
              <a:rPr lang="en-US" smtClean="0"/>
              <a:t>for </a:t>
            </a:r>
            <a:r>
              <a:rPr lang="en-US" i="1" smtClean="0"/>
              <a:t>intensity</a:t>
            </a:r>
          </a:p>
        </p:txBody>
      </p:sp>
      <p:pic>
        <p:nvPicPr>
          <p:cNvPr id="266243" name="Picture 4"/>
          <p:cNvPicPr>
            <a:picLocks noChangeAspect="1" noChangeArrowheads="1"/>
          </p:cNvPicPr>
          <p:nvPr/>
        </p:nvPicPr>
        <p:blipFill>
          <a:blip r:embed="rId2"/>
          <a:srcRect/>
          <a:stretch>
            <a:fillRect/>
          </a:stretch>
        </p:blipFill>
        <p:spPr bwMode="auto">
          <a:xfrm>
            <a:off x="2209800" y="1905000"/>
            <a:ext cx="7620000" cy="1120775"/>
          </a:xfrm>
          <a:prstGeom prst="rect">
            <a:avLst/>
          </a:prstGeom>
          <a:noFill/>
          <a:ln w="9525">
            <a:noFill/>
            <a:miter lim="800000"/>
            <a:headEnd/>
            <a:tailEnd/>
          </a:ln>
        </p:spPr>
      </p:pic>
      <p:pic>
        <p:nvPicPr>
          <p:cNvPr id="266244" name="Picture 6"/>
          <p:cNvPicPr>
            <a:picLocks noChangeAspect="1" noChangeArrowheads="1"/>
          </p:cNvPicPr>
          <p:nvPr/>
        </p:nvPicPr>
        <p:blipFill>
          <a:blip r:embed="rId3"/>
          <a:srcRect/>
          <a:stretch>
            <a:fillRect/>
          </a:stretch>
        </p:blipFill>
        <p:spPr bwMode="auto">
          <a:xfrm>
            <a:off x="6096000" y="4267200"/>
            <a:ext cx="3400425" cy="1735138"/>
          </a:xfrm>
          <a:prstGeom prst="rect">
            <a:avLst/>
          </a:prstGeom>
          <a:noFill/>
          <a:ln w="9525">
            <a:noFill/>
            <a:miter lim="800000"/>
            <a:headEnd/>
            <a:tailEnd/>
          </a:ln>
        </p:spPr>
      </p:pic>
    </p:spTree>
    <p:extLst>
      <p:ext uri="{BB962C8B-B14F-4D97-AF65-F5344CB8AC3E}">
        <p14:creationId xmlns:p14="http://schemas.microsoft.com/office/powerpoint/2010/main" val="214284261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8"/>
          <p:cNvSpPr>
            <a:spLocks noGrp="1" noChangeArrowheads="1"/>
          </p:cNvSpPr>
          <p:nvPr>
            <p:ph type="title" sz="quarter"/>
          </p:nvPr>
        </p:nvSpPr>
        <p:spPr>
          <a:xfrm>
            <a:off x="609600" y="277813"/>
            <a:ext cx="10972800" cy="1139825"/>
          </a:xfrm>
        </p:spPr>
        <p:txBody>
          <a:bodyPr/>
          <a:lstStyle/>
          <a:p>
            <a:pPr eaLnBrk="1" hangingPunct="1"/>
            <a:r>
              <a:rPr lang="en-US" smtClean="0"/>
              <a:t>Compound (Complex) Circuits</a:t>
            </a:r>
          </a:p>
        </p:txBody>
      </p:sp>
      <p:graphicFrame>
        <p:nvGraphicFramePr>
          <p:cNvPr id="34823" name="Object 7"/>
          <p:cNvGraphicFramePr>
            <a:graphicFrameLocks noGrp="1" noChangeAspect="1"/>
          </p:cNvGraphicFramePr>
          <p:nvPr>
            <p:ph sz="quarter" idx="1"/>
          </p:nvPr>
        </p:nvGraphicFramePr>
        <p:xfrm>
          <a:off x="3543300" y="2586038"/>
          <a:ext cx="914400" cy="215900"/>
        </p:xfrm>
        <a:graphic>
          <a:graphicData uri="http://schemas.openxmlformats.org/presentationml/2006/ole">
            <mc:AlternateContent xmlns:mc="http://schemas.openxmlformats.org/markup-compatibility/2006">
              <mc:Choice xmlns:v="urn:schemas-microsoft-com:vml" Requires="v">
                <p:oleObj spid="_x0000_s34848" name="Equation" r:id="rId3" imgW="391303" imgH="739129" progId="Equation.3">
                  <p:embed/>
                </p:oleObj>
              </mc:Choice>
              <mc:Fallback>
                <p:oleObj name="Equation" r:id="rId3" imgW="391303" imgH="739129" progId="Equation.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00" y="2586038"/>
                        <a:ext cx="914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24" name="Object 8"/>
          <p:cNvGraphicFramePr>
            <a:graphicFrameLocks noGrp="1" noChangeAspect="1"/>
          </p:cNvGraphicFramePr>
          <p:nvPr>
            <p:ph sz="quarter" idx="2"/>
          </p:nvPr>
        </p:nvGraphicFramePr>
        <p:xfrm>
          <a:off x="2209800" y="1676400"/>
          <a:ext cx="3629025" cy="1687513"/>
        </p:xfrm>
        <a:graphic>
          <a:graphicData uri="http://schemas.openxmlformats.org/presentationml/2006/ole">
            <mc:AlternateContent xmlns:mc="http://schemas.openxmlformats.org/markup-compatibility/2006">
              <mc:Choice xmlns:v="urn:schemas-microsoft-com:vml" Requires="v">
                <p:oleObj spid="_x0000_s34849" name="Paint Shop Pro Image" r:id="rId5" imgW="3629268" imgH="1688262" progId="">
                  <p:embed/>
                </p:oleObj>
              </mc:Choice>
              <mc:Fallback>
                <p:oleObj name="Paint Shop Pro Image" r:id="rId5" imgW="3629268" imgH="1688262" progId="">
                  <p:embed/>
                  <p:pic>
                    <p:nvPicPr>
                      <p:cNvPr id="0" name="Picture 8"/>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676400"/>
                        <a:ext cx="3629025"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5" name="Object 9"/>
          <p:cNvGraphicFramePr>
            <a:graphicFrameLocks noGrp="1" noChangeAspect="1"/>
          </p:cNvGraphicFramePr>
          <p:nvPr>
            <p:ph sz="quarter" idx="3"/>
          </p:nvPr>
        </p:nvGraphicFramePr>
        <p:xfrm>
          <a:off x="1981200" y="3886200"/>
          <a:ext cx="2244725" cy="1423988"/>
        </p:xfrm>
        <a:graphic>
          <a:graphicData uri="http://schemas.openxmlformats.org/presentationml/2006/ole">
            <mc:AlternateContent xmlns:mc="http://schemas.openxmlformats.org/markup-compatibility/2006">
              <mc:Choice xmlns:v="urn:schemas-microsoft-com:vml" Requires="v">
                <p:oleObj spid="_x0000_s34850" name="Paint Shop Pro Image" r:id="rId7" imgW="2244511" imgH="1424390" progId="">
                  <p:embed/>
                </p:oleObj>
              </mc:Choice>
              <mc:Fallback>
                <p:oleObj name="Paint Shop Pro Image" r:id="rId7" imgW="2244511" imgH="1424390" progId="">
                  <p:embed/>
                  <p:pic>
                    <p:nvPicPr>
                      <p:cNvPr id="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3886200"/>
                        <a:ext cx="2244725"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9" name="Text Box 12"/>
          <p:cNvSpPr txBox="1">
            <a:spLocks noChangeArrowheads="1"/>
          </p:cNvSpPr>
          <p:nvPr/>
        </p:nvSpPr>
        <p:spPr bwMode="auto">
          <a:xfrm>
            <a:off x="2362200" y="1219200"/>
            <a:ext cx="6699250" cy="366713"/>
          </a:xfrm>
          <a:prstGeom prst="rect">
            <a:avLst/>
          </a:prstGeom>
          <a:noFill/>
          <a:ln w="9525">
            <a:noFill/>
            <a:miter lim="800000"/>
            <a:headEnd/>
            <a:tailEnd/>
          </a:ln>
        </p:spPr>
        <p:txBody>
          <a:bodyPr wrap="none">
            <a:spAutoFit/>
          </a:bodyPr>
          <a:lstStyle/>
          <a:p>
            <a:r>
              <a:rPr lang="en-US">
                <a:solidFill>
                  <a:srgbClr val="000000"/>
                </a:solidFill>
              </a:rPr>
              <a:t>Many times you will have series and parallel in the SAME circuit.</a:t>
            </a:r>
          </a:p>
        </p:txBody>
      </p:sp>
      <p:sp>
        <p:nvSpPr>
          <p:cNvPr id="34830" name="Text Box 16"/>
          <p:cNvSpPr txBox="1">
            <a:spLocks noChangeArrowheads="1"/>
          </p:cNvSpPr>
          <p:nvPr/>
        </p:nvSpPr>
        <p:spPr bwMode="auto">
          <a:xfrm>
            <a:off x="7010400" y="1981200"/>
            <a:ext cx="2911475" cy="1465263"/>
          </a:xfrm>
          <a:prstGeom prst="rect">
            <a:avLst/>
          </a:prstGeom>
          <a:noFill/>
          <a:ln w="9525">
            <a:noFill/>
            <a:miter lim="800000"/>
            <a:headEnd/>
            <a:tailEnd/>
          </a:ln>
        </p:spPr>
        <p:txBody>
          <a:bodyPr>
            <a:spAutoFit/>
          </a:bodyPr>
          <a:lstStyle/>
          <a:p>
            <a:r>
              <a:rPr lang="en-US">
                <a:solidFill>
                  <a:srgbClr val="000000"/>
                </a:solidFill>
              </a:rPr>
              <a:t>Solve this type of circuit from the inside out.</a:t>
            </a:r>
          </a:p>
          <a:p>
            <a:endParaRPr lang="en-US">
              <a:solidFill>
                <a:srgbClr val="000000"/>
              </a:solidFill>
            </a:endParaRPr>
          </a:p>
          <a:p>
            <a:r>
              <a:rPr lang="en-US" b="1">
                <a:solidFill>
                  <a:srgbClr val="FF0000"/>
                </a:solidFill>
              </a:rPr>
              <a:t>WHAT IS THE TOTAL RESISTANCE?</a:t>
            </a:r>
          </a:p>
        </p:txBody>
      </p:sp>
      <p:sp>
        <p:nvSpPr>
          <p:cNvPr id="34831" name="Line 25"/>
          <p:cNvSpPr>
            <a:spLocks noChangeShapeType="1"/>
          </p:cNvSpPr>
          <p:nvPr/>
        </p:nvSpPr>
        <p:spPr bwMode="auto">
          <a:xfrm flipH="1">
            <a:off x="3429000" y="3200400"/>
            <a:ext cx="762000" cy="609600"/>
          </a:xfrm>
          <a:prstGeom prst="line">
            <a:avLst/>
          </a:prstGeom>
          <a:noFill/>
          <a:ln w="34925">
            <a:solidFill>
              <a:schemeClr val="tx1"/>
            </a:solidFill>
            <a:round/>
            <a:headEnd/>
            <a:tailEnd type="triangle" w="med" len="med"/>
          </a:ln>
        </p:spPr>
        <p:txBody>
          <a:bodyPr/>
          <a:lstStyle/>
          <a:p>
            <a:endParaRPr lang="en-US"/>
          </a:p>
        </p:txBody>
      </p:sp>
      <p:sp>
        <p:nvSpPr>
          <p:cNvPr id="34832" name="Line 26"/>
          <p:cNvSpPr>
            <a:spLocks noChangeShapeType="1"/>
          </p:cNvSpPr>
          <p:nvPr/>
        </p:nvSpPr>
        <p:spPr bwMode="auto">
          <a:xfrm>
            <a:off x="4267200" y="4572000"/>
            <a:ext cx="762000" cy="0"/>
          </a:xfrm>
          <a:prstGeom prst="line">
            <a:avLst/>
          </a:prstGeom>
          <a:noFill/>
          <a:ln w="34925">
            <a:solidFill>
              <a:schemeClr val="tx1"/>
            </a:solidFill>
            <a:round/>
            <a:headEnd/>
            <a:tailEnd type="triangle" w="med" len="med"/>
          </a:ln>
        </p:spPr>
        <p:txBody>
          <a:bodyPr/>
          <a:lstStyle/>
          <a:p>
            <a:endParaRPr lang="en-US"/>
          </a:p>
        </p:txBody>
      </p:sp>
      <p:graphicFrame>
        <p:nvGraphicFramePr>
          <p:cNvPr id="34826" name="Object 10"/>
          <p:cNvGraphicFramePr>
            <a:graphicFrameLocks noGrp="1" noChangeAspect="1"/>
          </p:cNvGraphicFramePr>
          <p:nvPr>
            <p:ph sz="quarter" idx="4"/>
          </p:nvPr>
        </p:nvGraphicFramePr>
        <p:xfrm>
          <a:off x="5029200" y="3810000"/>
          <a:ext cx="2244725" cy="1423988"/>
        </p:xfrm>
        <a:graphic>
          <a:graphicData uri="http://schemas.openxmlformats.org/presentationml/2006/ole">
            <mc:AlternateContent xmlns:mc="http://schemas.openxmlformats.org/markup-compatibility/2006">
              <mc:Choice xmlns:v="urn:schemas-microsoft-com:vml" Requires="v">
                <p:oleObj spid="_x0000_s34851" name="Paint Shop Pro Image" r:id="rId9" imgW="2244511" imgH="1424390" progId="">
                  <p:embed/>
                </p:oleObj>
              </mc:Choice>
              <mc:Fallback>
                <p:oleObj name="Paint Shop Pro Image" r:id="rId9" imgW="2244511" imgH="1424390" progId="">
                  <p:embed/>
                  <p:pic>
                    <p:nvPicPr>
                      <p:cNvPr id="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810000"/>
                        <a:ext cx="2244725"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41" name="Object 11"/>
          <p:cNvGraphicFramePr>
            <a:graphicFrameLocks noChangeAspect="1"/>
          </p:cNvGraphicFramePr>
          <p:nvPr/>
        </p:nvGraphicFramePr>
        <p:xfrm>
          <a:off x="7315200" y="3886200"/>
          <a:ext cx="2819400" cy="1011238"/>
        </p:xfrm>
        <a:graphic>
          <a:graphicData uri="http://schemas.openxmlformats.org/presentationml/2006/ole">
            <mc:AlternateContent xmlns:mc="http://schemas.openxmlformats.org/markup-compatibility/2006">
              <mc:Choice xmlns:v="urn:schemas-microsoft-com:vml" Requires="v">
                <p:oleObj spid="_x0000_s34852" name="Equation" r:id="rId11" imgW="1841500" imgH="660400" progId="Equation.3">
                  <p:embed/>
                </p:oleObj>
              </mc:Choice>
              <mc:Fallback>
                <p:oleObj name="Equation" r:id="rId11" imgW="1841500" imgH="660400" progId="Equation.3">
                  <p:embed/>
                  <p:pic>
                    <p:nvPicPr>
                      <p:cNvPr id="0"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5200" y="3886200"/>
                        <a:ext cx="2819400" cy="1011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8941"/>
                                        </p:tgtEl>
                                        <p:attrNameLst>
                                          <p:attrName>style.visibility</p:attrName>
                                        </p:attrNameLst>
                                      </p:cBhvr>
                                      <p:to>
                                        <p:strVal val="visible"/>
                                      </p:to>
                                    </p:set>
                                    <p:animEffect transition="in" filter="checkerboard(across)">
                                      <p:cBhvr>
                                        <p:cTn id="7" dur="500"/>
                                        <p:tgtEl>
                                          <p:spTgt spid="38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0" name="Rectangle 5"/>
          <p:cNvSpPr>
            <a:spLocks noGrp="1" noChangeArrowheads="1"/>
          </p:cNvSpPr>
          <p:nvPr>
            <p:ph type="title" sz="quarter"/>
          </p:nvPr>
        </p:nvSpPr>
        <p:spPr>
          <a:xfrm>
            <a:off x="609600" y="277813"/>
            <a:ext cx="10972800" cy="1139825"/>
          </a:xfrm>
        </p:spPr>
        <p:txBody>
          <a:bodyPr/>
          <a:lstStyle/>
          <a:p>
            <a:pPr eaLnBrk="1" hangingPunct="1"/>
            <a:r>
              <a:rPr lang="en-US" smtClean="0"/>
              <a:t>Compound (Complex) Circuits</a:t>
            </a:r>
          </a:p>
        </p:txBody>
      </p:sp>
      <p:graphicFrame>
        <p:nvGraphicFramePr>
          <p:cNvPr id="35846" name="Object 6"/>
          <p:cNvGraphicFramePr>
            <a:graphicFrameLocks noGrp="1" noChangeAspect="1"/>
          </p:cNvGraphicFramePr>
          <p:nvPr>
            <p:ph sz="quarter" idx="1"/>
          </p:nvPr>
        </p:nvGraphicFramePr>
        <p:xfrm>
          <a:off x="1981200" y="1066800"/>
          <a:ext cx="3629025" cy="1687513"/>
        </p:xfrm>
        <a:graphic>
          <a:graphicData uri="http://schemas.openxmlformats.org/presentationml/2006/ole">
            <mc:AlternateContent xmlns:mc="http://schemas.openxmlformats.org/markup-compatibility/2006">
              <mc:Choice xmlns:v="urn:schemas-microsoft-com:vml" Requires="v">
                <p:oleObj spid="_x0000_s35866" name="Paint Shop Pro Image" r:id="rId3" imgW="3629268" imgH="1688262" progId="">
                  <p:embed/>
                </p:oleObj>
              </mc:Choice>
              <mc:Fallback>
                <p:oleObj name="Paint Shop Pro Image" r:id="rId3" imgW="3629268" imgH="1688262"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066800"/>
                        <a:ext cx="3629025"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7" name="Object 7"/>
          <p:cNvGraphicFramePr>
            <a:graphicFrameLocks noGrp="1" noChangeAspect="1"/>
          </p:cNvGraphicFramePr>
          <p:nvPr>
            <p:ph sz="quarter" idx="2"/>
          </p:nvPr>
        </p:nvGraphicFramePr>
        <p:xfrm>
          <a:off x="5943600" y="1219200"/>
          <a:ext cx="3276600" cy="1174750"/>
        </p:xfrm>
        <a:graphic>
          <a:graphicData uri="http://schemas.openxmlformats.org/presentationml/2006/ole">
            <mc:AlternateContent xmlns:mc="http://schemas.openxmlformats.org/markup-compatibility/2006">
              <mc:Choice xmlns:v="urn:schemas-microsoft-com:vml" Requires="v">
                <p:oleObj spid="_x0000_s35867" name="Equation" r:id="rId5" imgW="1841500" imgH="660400" progId="Equation.3">
                  <p:embed/>
                </p:oleObj>
              </mc:Choice>
              <mc:Fallback>
                <p:oleObj name="Equation" r:id="rId5" imgW="1841500" imgH="660400" progId="Equation.3">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219200"/>
                        <a:ext cx="3276600" cy="1174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848" name="Object 8"/>
          <p:cNvGraphicFramePr>
            <a:graphicFrameLocks noGrp="1" noChangeAspect="1"/>
          </p:cNvGraphicFramePr>
          <p:nvPr>
            <p:ph sz="quarter" idx="3"/>
          </p:nvPr>
        </p:nvGraphicFramePr>
        <p:xfrm>
          <a:off x="3276600" y="3581400"/>
          <a:ext cx="1676400" cy="1176338"/>
        </p:xfrm>
        <a:graphic>
          <a:graphicData uri="http://schemas.openxmlformats.org/presentationml/2006/ole">
            <mc:AlternateContent xmlns:mc="http://schemas.openxmlformats.org/markup-compatibility/2006">
              <mc:Choice xmlns:v="urn:schemas-microsoft-com:vml" Requires="v">
                <p:oleObj spid="_x0000_s35868" name="Equation" r:id="rId7" imgW="977900" imgH="685800" progId="Equation.3">
                  <p:embed/>
                </p:oleObj>
              </mc:Choice>
              <mc:Fallback>
                <p:oleObj name="Equation" r:id="rId7" imgW="977900" imgH="685800" progId="Equation.3">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581400"/>
                        <a:ext cx="1676400" cy="1176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51" name="Text Box 13"/>
          <p:cNvSpPr txBox="1">
            <a:spLocks noChangeArrowheads="1"/>
          </p:cNvSpPr>
          <p:nvPr/>
        </p:nvSpPr>
        <p:spPr bwMode="auto">
          <a:xfrm>
            <a:off x="2117725" y="3084513"/>
            <a:ext cx="8169275" cy="671512"/>
          </a:xfrm>
          <a:prstGeom prst="rect">
            <a:avLst/>
          </a:prstGeom>
          <a:noFill/>
          <a:ln w="9525">
            <a:noFill/>
            <a:miter lim="800000"/>
            <a:headEnd/>
            <a:tailEnd/>
          </a:ln>
        </p:spPr>
        <p:txBody>
          <a:bodyPr>
            <a:spAutoFit/>
          </a:bodyPr>
          <a:lstStyle/>
          <a:p>
            <a:r>
              <a:rPr lang="en-US">
                <a:solidFill>
                  <a:srgbClr val="000000"/>
                </a:solidFill>
              </a:rPr>
              <a:t>Suppose the potential difference (voltage) is equal to </a:t>
            </a:r>
            <a:r>
              <a:rPr lang="en-US" sz="2000" b="1">
                <a:solidFill>
                  <a:srgbClr val="0000FF"/>
                </a:solidFill>
              </a:rPr>
              <a:t>120V</a:t>
            </a:r>
            <a:r>
              <a:rPr lang="en-US">
                <a:solidFill>
                  <a:srgbClr val="000000"/>
                </a:solidFill>
              </a:rPr>
              <a:t>. What is the total current?</a:t>
            </a:r>
          </a:p>
        </p:txBody>
      </p:sp>
      <p:sp>
        <p:nvSpPr>
          <p:cNvPr id="46096" name="Text Box 16"/>
          <p:cNvSpPr txBox="1">
            <a:spLocks noChangeArrowheads="1"/>
          </p:cNvSpPr>
          <p:nvPr/>
        </p:nvSpPr>
        <p:spPr bwMode="auto">
          <a:xfrm>
            <a:off x="3810000" y="4419600"/>
            <a:ext cx="857250" cy="366713"/>
          </a:xfrm>
          <a:prstGeom prst="rect">
            <a:avLst/>
          </a:prstGeom>
          <a:noFill/>
          <a:ln w="9525">
            <a:noFill/>
            <a:miter lim="800000"/>
            <a:headEnd/>
            <a:tailEnd/>
          </a:ln>
        </p:spPr>
        <p:txBody>
          <a:bodyPr wrap="none">
            <a:spAutoFit/>
          </a:bodyPr>
          <a:lstStyle/>
          <a:p>
            <a:r>
              <a:rPr lang="en-US" b="1">
                <a:solidFill>
                  <a:srgbClr val="FF0000"/>
                </a:solidFill>
              </a:rPr>
              <a:t>1.06 A</a:t>
            </a:r>
          </a:p>
        </p:txBody>
      </p:sp>
      <p:sp>
        <p:nvSpPr>
          <p:cNvPr id="46097" name="Text Box 17"/>
          <p:cNvSpPr txBox="1">
            <a:spLocks noChangeArrowheads="1"/>
          </p:cNvSpPr>
          <p:nvPr/>
        </p:nvSpPr>
        <p:spPr bwMode="auto">
          <a:xfrm>
            <a:off x="2117725" y="5062538"/>
            <a:ext cx="5745163" cy="366712"/>
          </a:xfrm>
          <a:prstGeom prst="rect">
            <a:avLst/>
          </a:prstGeom>
          <a:noFill/>
          <a:ln w="9525">
            <a:noFill/>
            <a:miter lim="800000"/>
            <a:headEnd/>
            <a:tailEnd/>
          </a:ln>
        </p:spPr>
        <p:txBody>
          <a:bodyPr wrap="none">
            <a:spAutoFit/>
          </a:bodyPr>
          <a:lstStyle/>
          <a:p>
            <a:r>
              <a:rPr lang="en-US">
                <a:solidFill>
                  <a:srgbClr val="000000"/>
                </a:solidFill>
              </a:rPr>
              <a:t>What is the VOLTAGE DROP across the 80</a:t>
            </a:r>
            <a:r>
              <a:rPr lang="en-US">
                <a:solidFill>
                  <a:srgbClr val="000000"/>
                </a:solidFill>
                <a:latin typeface="Symbol" pitchFamily="18" charset="2"/>
              </a:rPr>
              <a:t>W</a:t>
            </a:r>
            <a:r>
              <a:rPr lang="en-US">
                <a:solidFill>
                  <a:srgbClr val="000000"/>
                </a:solidFill>
              </a:rPr>
              <a:t> resistor?</a:t>
            </a:r>
          </a:p>
        </p:txBody>
      </p:sp>
      <p:graphicFrame>
        <p:nvGraphicFramePr>
          <p:cNvPr id="46098" name="Object 9"/>
          <p:cNvGraphicFramePr>
            <a:graphicFrameLocks noGrp="1" noChangeAspect="1"/>
          </p:cNvGraphicFramePr>
          <p:nvPr>
            <p:ph sz="quarter" idx="4"/>
          </p:nvPr>
        </p:nvGraphicFramePr>
        <p:xfrm>
          <a:off x="7848600" y="4419600"/>
          <a:ext cx="1981200" cy="1289050"/>
        </p:xfrm>
        <a:graphic>
          <a:graphicData uri="http://schemas.openxmlformats.org/presentationml/2006/ole">
            <mc:AlternateContent xmlns:mc="http://schemas.openxmlformats.org/markup-compatibility/2006">
              <mc:Choice xmlns:v="urn:schemas-microsoft-com:vml" Requires="v">
                <p:oleObj spid="_x0000_s35869" name="Equation" r:id="rId9" imgW="1054100" imgH="685800" progId="Equation.3">
                  <p:embed/>
                </p:oleObj>
              </mc:Choice>
              <mc:Fallback>
                <p:oleObj name="Equation" r:id="rId9" imgW="1054100" imgH="685800" progId="Equation.3">
                  <p:embed/>
                  <p:pic>
                    <p:nvPicPr>
                      <p:cNvPr id="0"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8600" y="4419600"/>
                        <a:ext cx="1981200" cy="1289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100" name="Text Box 20"/>
          <p:cNvSpPr txBox="1">
            <a:spLocks noChangeArrowheads="1"/>
          </p:cNvSpPr>
          <p:nvPr/>
        </p:nvSpPr>
        <p:spPr bwMode="auto">
          <a:xfrm>
            <a:off x="8686800" y="5334000"/>
            <a:ext cx="844550" cy="366713"/>
          </a:xfrm>
          <a:prstGeom prst="rect">
            <a:avLst/>
          </a:prstGeom>
          <a:noFill/>
          <a:ln w="9525">
            <a:noFill/>
            <a:miter lim="800000"/>
            <a:headEnd/>
            <a:tailEnd/>
          </a:ln>
        </p:spPr>
        <p:txBody>
          <a:bodyPr wrap="none">
            <a:spAutoFit/>
          </a:bodyPr>
          <a:lstStyle/>
          <a:p>
            <a:r>
              <a:rPr lang="en-US" b="1">
                <a:solidFill>
                  <a:srgbClr val="FF0000"/>
                </a:solidFill>
              </a:rPr>
              <a:t>84.8 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96"/>
                                        </p:tgtEl>
                                        <p:attrNameLst>
                                          <p:attrName>style.visibility</p:attrName>
                                        </p:attrNameLst>
                                      </p:cBhvr>
                                      <p:to>
                                        <p:strVal val="visible"/>
                                      </p:to>
                                    </p:set>
                                    <p:anim calcmode="lin" valueType="num">
                                      <p:cBhvr additive="base">
                                        <p:cTn id="7" dur="500" fill="hold"/>
                                        <p:tgtEl>
                                          <p:spTgt spid="46096"/>
                                        </p:tgtEl>
                                        <p:attrNameLst>
                                          <p:attrName>ppt_x</p:attrName>
                                        </p:attrNameLst>
                                      </p:cBhvr>
                                      <p:tavLst>
                                        <p:tav tm="0">
                                          <p:val>
                                            <p:strVal val="#ppt_x"/>
                                          </p:val>
                                        </p:tav>
                                        <p:tav tm="100000">
                                          <p:val>
                                            <p:strVal val="#ppt_x"/>
                                          </p:val>
                                        </p:tav>
                                      </p:tavLst>
                                    </p:anim>
                                    <p:anim calcmode="lin" valueType="num">
                                      <p:cBhvr additive="base">
                                        <p:cTn id="8" dur="500" fill="hold"/>
                                        <p:tgtEl>
                                          <p:spTgt spid="4609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6097"/>
                                        </p:tgtEl>
                                        <p:attrNameLst>
                                          <p:attrName>style.visibility</p:attrName>
                                        </p:attrNameLst>
                                      </p:cBhvr>
                                      <p:to>
                                        <p:strVal val="visible"/>
                                      </p:to>
                                    </p:set>
                                    <p:animEffect transition="in" filter="checkerboard(across)">
                                      <p:cBhvr>
                                        <p:cTn id="13" dur="500"/>
                                        <p:tgtEl>
                                          <p:spTgt spid="4609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46098"/>
                                        </p:tgtEl>
                                        <p:attrNameLst>
                                          <p:attrName>style.visibility</p:attrName>
                                        </p:attrNameLst>
                                      </p:cBhvr>
                                      <p:to>
                                        <p:strVal val="visible"/>
                                      </p:to>
                                    </p:set>
                                    <p:animEffect transition="in" filter="checkerboard(across)">
                                      <p:cBhvr>
                                        <p:cTn id="18" dur="500"/>
                                        <p:tgtEl>
                                          <p:spTgt spid="4609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6100"/>
                                        </p:tgtEl>
                                        <p:attrNameLst>
                                          <p:attrName>style.visibility</p:attrName>
                                        </p:attrNameLst>
                                      </p:cBhvr>
                                      <p:to>
                                        <p:strVal val="visible"/>
                                      </p:to>
                                    </p:set>
                                    <p:anim calcmode="lin" valueType="num">
                                      <p:cBhvr additive="base">
                                        <p:cTn id="23" dur="500" fill="hold"/>
                                        <p:tgtEl>
                                          <p:spTgt spid="46100"/>
                                        </p:tgtEl>
                                        <p:attrNameLst>
                                          <p:attrName>ppt_x</p:attrName>
                                        </p:attrNameLst>
                                      </p:cBhvr>
                                      <p:tavLst>
                                        <p:tav tm="0">
                                          <p:val>
                                            <p:strVal val="#ppt_x"/>
                                          </p:val>
                                        </p:tav>
                                        <p:tav tm="100000">
                                          <p:val>
                                            <p:strVal val="#ppt_x"/>
                                          </p:val>
                                        </p:tav>
                                      </p:tavLst>
                                    </p:anim>
                                    <p:anim calcmode="lin" valueType="num">
                                      <p:cBhvr additive="base">
                                        <p:cTn id="24" dur="500" fill="hold"/>
                                        <p:tgtEl>
                                          <p:spTgt spid="46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6" grpId="0"/>
      <p:bldP spid="46097" grpId="0"/>
      <p:bldP spid="4610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4" name="Rectangle 5"/>
          <p:cNvSpPr>
            <a:spLocks noGrp="1" noChangeArrowheads="1"/>
          </p:cNvSpPr>
          <p:nvPr>
            <p:ph type="title" sz="quarter"/>
          </p:nvPr>
        </p:nvSpPr>
        <p:spPr>
          <a:xfrm>
            <a:off x="1905000" y="304800"/>
            <a:ext cx="8229600" cy="1139825"/>
          </a:xfrm>
        </p:spPr>
        <p:txBody>
          <a:bodyPr/>
          <a:lstStyle/>
          <a:p>
            <a:pPr eaLnBrk="1" hangingPunct="1"/>
            <a:r>
              <a:rPr lang="en-US" smtClean="0"/>
              <a:t>Compound (Complex) Circuits</a:t>
            </a:r>
          </a:p>
        </p:txBody>
      </p:sp>
      <p:graphicFrame>
        <p:nvGraphicFramePr>
          <p:cNvPr id="36870" name="Object 6"/>
          <p:cNvGraphicFramePr>
            <a:graphicFrameLocks noGrp="1" noChangeAspect="1"/>
          </p:cNvGraphicFramePr>
          <p:nvPr>
            <p:ph sz="quarter" idx="1"/>
          </p:nvPr>
        </p:nvGraphicFramePr>
        <p:xfrm>
          <a:off x="2133600" y="1066800"/>
          <a:ext cx="1509713" cy="2122488"/>
        </p:xfrm>
        <a:graphic>
          <a:graphicData uri="http://schemas.openxmlformats.org/presentationml/2006/ole">
            <mc:AlternateContent xmlns:mc="http://schemas.openxmlformats.org/markup-compatibility/2006">
              <mc:Choice xmlns:v="urn:schemas-microsoft-com:vml" Requires="v">
                <p:oleObj spid="_x0000_s36894" name="Equation" r:id="rId3" imgW="812800" imgH="1143000" progId="Equation.3">
                  <p:embed/>
                </p:oleObj>
              </mc:Choice>
              <mc:Fallback>
                <p:oleObj name="Equation" r:id="rId3" imgW="812800" imgH="114300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066800"/>
                        <a:ext cx="1509713" cy="2122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71" name="Object 7"/>
          <p:cNvGraphicFramePr>
            <a:graphicFrameLocks noGrp="1" noChangeAspect="1"/>
          </p:cNvGraphicFramePr>
          <p:nvPr>
            <p:ph sz="quarter" idx="2"/>
          </p:nvPr>
        </p:nvGraphicFramePr>
        <p:xfrm>
          <a:off x="3962400" y="1219200"/>
          <a:ext cx="3629025" cy="1687513"/>
        </p:xfrm>
        <a:graphic>
          <a:graphicData uri="http://schemas.openxmlformats.org/presentationml/2006/ole">
            <mc:AlternateContent xmlns:mc="http://schemas.openxmlformats.org/markup-compatibility/2006">
              <mc:Choice xmlns:v="urn:schemas-microsoft-com:vml" Requires="v">
                <p:oleObj spid="_x0000_s36895" name="Paint Shop Pro Image" r:id="rId5" imgW="3629268" imgH="1688262" progId="">
                  <p:embed/>
                </p:oleObj>
              </mc:Choice>
              <mc:Fallback>
                <p:oleObj name="Paint Shop Pro Image" r:id="rId5" imgW="3629268" imgH="1688262" progId="">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219200"/>
                        <a:ext cx="3629025"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65" name="Object 8"/>
          <p:cNvGraphicFramePr>
            <a:graphicFrameLocks noGrp="1" noChangeAspect="1"/>
          </p:cNvGraphicFramePr>
          <p:nvPr>
            <p:ph sz="quarter" idx="3"/>
          </p:nvPr>
        </p:nvGraphicFramePr>
        <p:xfrm>
          <a:off x="2057400" y="4156075"/>
          <a:ext cx="2057400" cy="1690688"/>
        </p:xfrm>
        <a:graphic>
          <a:graphicData uri="http://schemas.openxmlformats.org/presentationml/2006/ole">
            <mc:AlternateContent xmlns:mc="http://schemas.openxmlformats.org/markup-compatibility/2006">
              <mc:Choice xmlns:v="urn:schemas-microsoft-com:vml" Requires="v">
                <p:oleObj spid="_x0000_s36896" name="Equation" r:id="rId7" imgW="1143000" imgH="939800" progId="Equation.3">
                  <p:embed/>
                </p:oleObj>
              </mc:Choice>
              <mc:Fallback>
                <p:oleObj name="Equation" r:id="rId7" imgW="1143000" imgH="939800" progId="Equation.3">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4156075"/>
                        <a:ext cx="2057400" cy="169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875" name="Text Box 12"/>
          <p:cNvSpPr txBox="1">
            <a:spLocks noChangeArrowheads="1"/>
          </p:cNvSpPr>
          <p:nvPr/>
        </p:nvSpPr>
        <p:spPr bwMode="auto">
          <a:xfrm>
            <a:off x="1981200" y="3429000"/>
            <a:ext cx="3978275" cy="641350"/>
          </a:xfrm>
          <a:prstGeom prst="rect">
            <a:avLst/>
          </a:prstGeom>
          <a:noFill/>
          <a:ln w="9525">
            <a:noFill/>
            <a:miter lim="800000"/>
            <a:headEnd/>
            <a:tailEnd/>
          </a:ln>
        </p:spPr>
        <p:txBody>
          <a:bodyPr>
            <a:spAutoFit/>
          </a:bodyPr>
          <a:lstStyle/>
          <a:p>
            <a:r>
              <a:rPr lang="en-US">
                <a:solidFill>
                  <a:srgbClr val="000000"/>
                </a:solidFill>
              </a:rPr>
              <a:t>What is the VOLTAGE DROP across the 100</a:t>
            </a:r>
            <a:r>
              <a:rPr lang="en-US">
                <a:solidFill>
                  <a:srgbClr val="000000"/>
                </a:solidFill>
                <a:latin typeface="Symbol" pitchFamily="18" charset="2"/>
              </a:rPr>
              <a:t>W</a:t>
            </a:r>
            <a:r>
              <a:rPr lang="en-US">
                <a:solidFill>
                  <a:srgbClr val="000000"/>
                </a:solidFill>
              </a:rPr>
              <a:t> and 50</a:t>
            </a:r>
            <a:r>
              <a:rPr lang="en-US">
                <a:solidFill>
                  <a:srgbClr val="000000"/>
                </a:solidFill>
                <a:latin typeface="Symbol" pitchFamily="18" charset="2"/>
              </a:rPr>
              <a:t>W</a:t>
            </a:r>
            <a:r>
              <a:rPr lang="en-US">
                <a:solidFill>
                  <a:srgbClr val="000000"/>
                </a:solidFill>
              </a:rPr>
              <a:t> resistor?</a:t>
            </a:r>
          </a:p>
        </p:txBody>
      </p:sp>
      <p:sp>
        <p:nvSpPr>
          <p:cNvPr id="49167" name="Text Box 15"/>
          <p:cNvSpPr txBox="1">
            <a:spLocks noChangeArrowheads="1"/>
          </p:cNvSpPr>
          <p:nvPr/>
        </p:nvSpPr>
        <p:spPr bwMode="auto">
          <a:xfrm>
            <a:off x="2895600" y="5486400"/>
            <a:ext cx="1530350" cy="366713"/>
          </a:xfrm>
          <a:prstGeom prst="rect">
            <a:avLst/>
          </a:prstGeom>
          <a:noFill/>
          <a:ln w="9525">
            <a:noFill/>
            <a:miter lim="800000"/>
            <a:headEnd/>
            <a:tailEnd/>
          </a:ln>
        </p:spPr>
        <p:txBody>
          <a:bodyPr wrap="none">
            <a:spAutoFit/>
          </a:bodyPr>
          <a:lstStyle/>
          <a:p>
            <a:r>
              <a:rPr lang="en-US" b="1">
                <a:solidFill>
                  <a:srgbClr val="FF0000"/>
                </a:solidFill>
              </a:rPr>
              <a:t>35.2 V Each!</a:t>
            </a:r>
          </a:p>
        </p:txBody>
      </p:sp>
      <p:graphicFrame>
        <p:nvGraphicFramePr>
          <p:cNvPr id="49168" name="Object 9"/>
          <p:cNvGraphicFramePr>
            <a:graphicFrameLocks noGrp="1" noChangeAspect="1"/>
          </p:cNvGraphicFramePr>
          <p:nvPr>
            <p:ph sz="quarter" idx="4"/>
          </p:nvPr>
        </p:nvGraphicFramePr>
        <p:xfrm>
          <a:off x="6172200" y="3505200"/>
          <a:ext cx="2152650" cy="2514600"/>
        </p:xfrm>
        <a:graphic>
          <a:graphicData uri="http://schemas.openxmlformats.org/presentationml/2006/ole">
            <mc:AlternateContent xmlns:mc="http://schemas.openxmlformats.org/markup-compatibility/2006">
              <mc:Choice xmlns:v="urn:schemas-microsoft-com:vml" Requires="v">
                <p:oleObj spid="_x0000_s36897" name="Equation" r:id="rId9" imgW="1129810" imgH="1320227" progId="Equation.3">
                  <p:embed/>
                </p:oleObj>
              </mc:Choice>
              <mc:Fallback>
                <p:oleObj name="Equation" r:id="rId9" imgW="1129810" imgH="1320227" progId="Equation.3">
                  <p:embed/>
                  <p:pic>
                    <p:nvPicPr>
                      <p:cNvPr id="0"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3505200"/>
                        <a:ext cx="2152650" cy="251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70" name="Text Box 18"/>
          <p:cNvSpPr txBox="1">
            <a:spLocks noChangeArrowheads="1"/>
          </p:cNvSpPr>
          <p:nvPr/>
        </p:nvSpPr>
        <p:spPr bwMode="auto">
          <a:xfrm>
            <a:off x="6096000" y="2743200"/>
            <a:ext cx="3749675" cy="641350"/>
          </a:xfrm>
          <a:prstGeom prst="rect">
            <a:avLst/>
          </a:prstGeom>
          <a:noFill/>
          <a:ln w="9525">
            <a:noFill/>
            <a:miter lim="800000"/>
            <a:headEnd/>
            <a:tailEnd/>
          </a:ln>
        </p:spPr>
        <p:txBody>
          <a:bodyPr>
            <a:spAutoFit/>
          </a:bodyPr>
          <a:lstStyle/>
          <a:p>
            <a:r>
              <a:rPr lang="en-US">
                <a:solidFill>
                  <a:srgbClr val="000000"/>
                </a:solidFill>
              </a:rPr>
              <a:t>What is the current across the 100</a:t>
            </a:r>
            <a:r>
              <a:rPr lang="en-US">
                <a:solidFill>
                  <a:srgbClr val="000000"/>
                </a:solidFill>
                <a:latin typeface="Symbol" pitchFamily="18" charset="2"/>
              </a:rPr>
              <a:t>W</a:t>
            </a:r>
            <a:r>
              <a:rPr lang="en-US">
                <a:solidFill>
                  <a:srgbClr val="000000"/>
                </a:solidFill>
              </a:rPr>
              <a:t> and 50</a:t>
            </a:r>
            <a:r>
              <a:rPr lang="en-US">
                <a:solidFill>
                  <a:srgbClr val="000000"/>
                </a:solidFill>
                <a:latin typeface="Symbol" pitchFamily="18" charset="2"/>
              </a:rPr>
              <a:t>W</a:t>
            </a:r>
            <a:r>
              <a:rPr lang="en-US">
                <a:solidFill>
                  <a:srgbClr val="000000"/>
                </a:solidFill>
              </a:rPr>
              <a:t> resistor?</a:t>
            </a:r>
          </a:p>
        </p:txBody>
      </p:sp>
      <p:sp>
        <p:nvSpPr>
          <p:cNvPr id="49171" name="Text Box 19"/>
          <p:cNvSpPr txBox="1">
            <a:spLocks noChangeArrowheads="1"/>
          </p:cNvSpPr>
          <p:nvPr/>
        </p:nvSpPr>
        <p:spPr bwMode="auto">
          <a:xfrm>
            <a:off x="7848600" y="4648200"/>
            <a:ext cx="895350" cy="336550"/>
          </a:xfrm>
          <a:prstGeom prst="rect">
            <a:avLst/>
          </a:prstGeom>
          <a:noFill/>
          <a:ln w="9525">
            <a:noFill/>
            <a:miter lim="800000"/>
            <a:headEnd/>
            <a:tailEnd/>
          </a:ln>
        </p:spPr>
        <p:txBody>
          <a:bodyPr wrap="none">
            <a:spAutoFit/>
          </a:bodyPr>
          <a:lstStyle/>
          <a:p>
            <a:r>
              <a:rPr lang="en-US" sz="1600" b="1">
                <a:solidFill>
                  <a:srgbClr val="FF0000"/>
                </a:solidFill>
              </a:rPr>
              <a:t>0.352 A</a:t>
            </a:r>
          </a:p>
        </p:txBody>
      </p:sp>
      <p:sp>
        <p:nvSpPr>
          <p:cNvPr id="49172" name="Text Box 20"/>
          <p:cNvSpPr txBox="1">
            <a:spLocks noChangeArrowheads="1"/>
          </p:cNvSpPr>
          <p:nvPr/>
        </p:nvSpPr>
        <p:spPr bwMode="auto">
          <a:xfrm>
            <a:off x="7772400" y="5486400"/>
            <a:ext cx="895350" cy="336550"/>
          </a:xfrm>
          <a:prstGeom prst="rect">
            <a:avLst/>
          </a:prstGeom>
          <a:noFill/>
          <a:ln w="9525">
            <a:noFill/>
            <a:miter lim="800000"/>
            <a:headEnd/>
            <a:tailEnd/>
          </a:ln>
        </p:spPr>
        <p:txBody>
          <a:bodyPr wrap="none">
            <a:spAutoFit/>
          </a:bodyPr>
          <a:lstStyle/>
          <a:p>
            <a:r>
              <a:rPr lang="en-US" sz="1600" b="1">
                <a:solidFill>
                  <a:srgbClr val="FF0000"/>
                </a:solidFill>
              </a:rPr>
              <a:t>0.704 A</a:t>
            </a:r>
          </a:p>
        </p:txBody>
      </p:sp>
      <p:sp>
        <p:nvSpPr>
          <p:cNvPr id="49173" name="Oval 21"/>
          <p:cNvSpPr>
            <a:spLocks noChangeArrowheads="1"/>
          </p:cNvSpPr>
          <p:nvPr/>
        </p:nvSpPr>
        <p:spPr bwMode="auto">
          <a:xfrm>
            <a:off x="7848600" y="4419600"/>
            <a:ext cx="838200" cy="762000"/>
          </a:xfrm>
          <a:prstGeom prst="ellipse">
            <a:avLst/>
          </a:prstGeom>
          <a:solidFill>
            <a:schemeClr val="accent1">
              <a:alpha val="0"/>
            </a:schemeClr>
          </a:solidFill>
          <a:ln w="25400">
            <a:solidFill>
              <a:srgbClr val="0000FF"/>
            </a:solidFill>
            <a:round/>
            <a:headEnd/>
            <a:tailEnd/>
          </a:ln>
        </p:spPr>
        <p:txBody>
          <a:bodyPr wrap="none" anchor="ctr"/>
          <a:lstStyle/>
          <a:p>
            <a:endParaRPr lang="en-US">
              <a:solidFill>
                <a:srgbClr val="000000"/>
              </a:solidFill>
            </a:endParaRPr>
          </a:p>
        </p:txBody>
      </p:sp>
      <p:sp>
        <p:nvSpPr>
          <p:cNvPr id="49174" name="Oval 22"/>
          <p:cNvSpPr>
            <a:spLocks noChangeArrowheads="1"/>
          </p:cNvSpPr>
          <p:nvPr/>
        </p:nvSpPr>
        <p:spPr bwMode="auto">
          <a:xfrm>
            <a:off x="7848600" y="5257800"/>
            <a:ext cx="838200" cy="762000"/>
          </a:xfrm>
          <a:prstGeom prst="ellipse">
            <a:avLst/>
          </a:prstGeom>
          <a:solidFill>
            <a:schemeClr val="accent1">
              <a:alpha val="0"/>
            </a:schemeClr>
          </a:solidFill>
          <a:ln w="25400">
            <a:solidFill>
              <a:srgbClr val="0000FF"/>
            </a:solidFill>
            <a:round/>
            <a:headEnd/>
            <a:tailEnd/>
          </a:ln>
        </p:spPr>
        <p:txBody>
          <a:bodyPr wrap="none" anchor="ctr"/>
          <a:lstStyle/>
          <a:p>
            <a:endParaRPr lang="en-US">
              <a:solidFill>
                <a:srgbClr val="000000"/>
              </a:solidFill>
            </a:endParaRPr>
          </a:p>
        </p:txBody>
      </p:sp>
      <p:sp>
        <p:nvSpPr>
          <p:cNvPr id="49175" name="Line 23"/>
          <p:cNvSpPr>
            <a:spLocks noChangeShapeType="1"/>
          </p:cNvSpPr>
          <p:nvPr/>
        </p:nvSpPr>
        <p:spPr bwMode="auto">
          <a:xfrm>
            <a:off x="8763000" y="4876800"/>
            <a:ext cx="457200" cy="304800"/>
          </a:xfrm>
          <a:prstGeom prst="line">
            <a:avLst/>
          </a:prstGeom>
          <a:noFill/>
          <a:ln w="9525">
            <a:solidFill>
              <a:schemeClr val="tx1"/>
            </a:solidFill>
            <a:round/>
            <a:headEnd/>
            <a:tailEnd type="triangle" w="med" len="med"/>
          </a:ln>
        </p:spPr>
        <p:txBody>
          <a:bodyPr/>
          <a:lstStyle/>
          <a:p>
            <a:endParaRPr lang="en-US"/>
          </a:p>
        </p:txBody>
      </p:sp>
      <p:sp>
        <p:nvSpPr>
          <p:cNvPr id="49176" name="Line 24"/>
          <p:cNvSpPr>
            <a:spLocks noChangeShapeType="1"/>
          </p:cNvSpPr>
          <p:nvPr/>
        </p:nvSpPr>
        <p:spPr bwMode="auto">
          <a:xfrm flipV="1">
            <a:off x="8763000" y="5410200"/>
            <a:ext cx="533400" cy="304800"/>
          </a:xfrm>
          <a:prstGeom prst="line">
            <a:avLst/>
          </a:prstGeom>
          <a:noFill/>
          <a:ln w="9525">
            <a:solidFill>
              <a:schemeClr val="tx1"/>
            </a:solidFill>
            <a:round/>
            <a:headEnd/>
            <a:tailEnd type="triangle" w="med" len="med"/>
          </a:ln>
        </p:spPr>
        <p:txBody>
          <a:bodyPr/>
          <a:lstStyle/>
          <a:p>
            <a:endParaRPr lang="en-US"/>
          </a:p>
        </p:txBody>
      </p:sp>
      <p:sp>
        <p:nvSpPr>
          <p:cNvPr id="49177" name="Text Box 25"/>
          <p:cNvSpPr txBox="1">
            <a:spLocks noChangeArrowheads="1"/>
          </p:cNvSpPr>
          <p:nvPr/>
        </p:nvSpPr>
        <p:spPr bwMode="auto">
          <a:xfrm>
            <a:off x="9372600" y="4953000"/>
            <a:ext cx="930275" cy="641350"/>
          </a:xfrm>
          <a:prstGeom prst="rect">
            <a:avLst/>
          </a:prstGeom>
          <a:noFill/>
          <a:ln w="9525">
            <a:noFill/>
            <a:miter lim="800000"/>
            <a:headEnd/>
            <a:tailEnd/>
          </a:ln>
        </p:spPr>
        <p:txBody>
          <a:bodyPr>
            <a:spAutoFit/>
          </a:bodyPr>
          <a:lstStyle/>
          <a:p>
            <a:r>
              <a:rPr lang="en-US" b="1">
                <a:solidFill>
                  <a:srgbClr val="FF0000"/>
                </a:solidFill>
              </a:rPr>
              <a:t>Add to 1.06A</a:t>
            </a:r>
          </a:p>
        </p:txBody>
      </p:sp>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750" y="338887"/>
            <a:ext cx="3040380" cy="25278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9165"/>
                                        </p:tgtEl>
                                        <p:attrNameLst>
                                          <p:attrName>style.visibility</p:attrName>
                                        </p:attrNameLst>
                                      </p:cBhvr>
                                      <p:to>
                                        <p:strVal val="visible"/>
                                      </p:to>
                                    </p:set>
                                    <p:animEffect transition="in" filter="box(in)">
                                      <p:cBhvr>
                                        <p:cTn id="7" dur="500"/>
                                        <p:tgtEl>
                                          <p:spTgt spid="491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9167"/>
                                        </p:tgtEl>
                                        <p:attrNameLst>
                                          <p:attrName>style.visibility</p:attrName>
                                        </p:attrNameLst>
                                      </p:cBhvr>
                                      <p:to>
                                        <p:strVal val="visible"/>
                                      </p:to>
                                    </p:set>
                                    <p:anim calcmode="lin" valueType="num">
                                      <p:cBhvr additive="base">
                                        <p:cTn id="12" dur="500" fill="hold"/>
                                        <p:tgtEl>
                                          <p:spTgt spid="49167"/>
                                        </p:tgtEl>
                                        <p:attrNameLst>
                                          <p:attrName>ppt_x</p:attrName>
                                        </p:attrNameLst>
                                      </p:cBhvr>
                                      <p:tavLst>
                                        <p:tav tm="0">
                                          <p:val>
                                            <p:strVal val="#ppt_x"/>
                                          </p:val>
                                        </p:tav>
                                        <p:tav tm="100000">
                                          <p:val>
                                            <p:strVal val="#ppt_x"/>
                                          </p:val>
                                        </p:tav>
                                      </p:tavLst>
                                    </p:anim>
                                    <p:anim calcmode="lin" valueType="num">
                                      <p:cBhvr additive="base">
                                        <p:cTn id="13" dur="500" fill="hold"/>
                                        <p:tgtEl>
                                          <p:spTgt spid="4916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9170"/>
                                        </p:tgtEl>
                                        <p:attrNameLst>
                                          <p:attrName>style.visibility</p:attrName>
                                        </p:attrNameLst>
                                      </p:cBhvr>
                                      <p:to>
                                        <p:strVal val="visible"/>
                                      </p:to>
                                    </p:set>
                                    <p:animEffect transition="in" filter="checkerboard(across)">
                                      <p:cBhvr>
                                        <p:cTn id="18" dur="500"/>
                                        <p:tgtEl>
                                          <p:spTgt spid="4917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49168"/>
                                        </p:tgtEl>
                                        <p:attrNameLst>
                                          <p:attrName>style.visibility</p:attrName>
                                        </p:attrNameLst>
                                      </p:cBhvr>
                                      <p:to>
                                        <p:strVal val="visible"/>
                                      </p:to>
                                    </p:set>
                                    <p:animEffect transition="in" filter="box(in)">
                                      <p:cBhvr>
                                        <p:cTn id="23" dur="500"/>
                                        <p:tgtEl>
                                          <p:spTgt spid="4916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9171"/>
                                        </p:tgtEl>
                                        <p:attrNameLst>
                                          <p:attrName>style.visibility</p:attrName>
                                        </p:attrNameLst>
                                      </p:cBhvr>
                                      <p:to>
                                        <p:strVal val="visible"/>
                                      </p:to>
                                    </p:set>
                                    <p:anim calcmode="lin" valueType="num">
                                      <p:cBhvr additive="base">
                                        <p:cTn id="28" dur="500" fill="hold"/>
                                        <p:tgtEl>
                                          <p:spTgt spid="49171"/>
                                        </p:tgtEl>
                                        <p:attrNameLst>
                                          <p:attrName>ppt_x</p:attrName>
                                        </p:attrNameLst>
                                      </p:cBhvr>
                                      <p:tavLst>
                                        <p:tav tm="0">
                                          <p:val>
                                            <p:strVal val="#ppt_x"/>
                                          </p:val>
                                        </p:tav>
                                        <p:tav tm="100000">
                                          <p:val>
                                            <p:strVal val="#ppt_x"/>
                                          </p:val>
                                        </p:tav>
                                      </p:tavLst>
                                    </p:anim>
                                    <p:anim calcmode="lin" valueType="num">
                                      <p:cBhvr additive="base">
                                        <p:cTn id="29" dur="500" fill="hold"/>
                                        <p:tgtEl>
                                          <p:spTgt spid="49171"/>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9172"/>
                                        </p:tgtEl>
                                        <p:attrNameLst>
                                          <p:attrName>style.visibility</p:attrName>
                                        </p:attrNameLst>
                                      </p:cBhvr>
                                      <p:to>
                                        <p:strVal val="visible"/>
                                      </p:to>
                                    </p:set>
                                    <p:anim calcmode="lin" valueType="num">
                                      <p:cBhvr additive="base">
                                        <p:cTn id="34" dur="500" fill="hold"/>
                                        <p:tgtEl>
                                          <p:spTgt spid="49172"/>
                                        </p:tgtEl>
                                        <p:attrNameLst>
                                          <p:attrName>ppt_x</p:attrName>
                                        </p:attrNameLst>
                                      </p:cBhvr>
                                      <p:tavLst>
                                        <p:tav tm="0">
                                          <p:val>
                                            <p:strVal val="#ppt_x"/>
                                          </p:val>
                                        </p:tav>
                                        <p:tav tm="100000">
                                          <p:val>
                                            <p:strVal val="#ppt_x"/>
                                          </p:val>
                                        </p:tav>
                                      </p:tavLst>
                                    </p:anim>
                                    <p:anim calcmode="lin" valueType="num">
                                      <p:cBhvr additive="base">
                                        <p:cTn id="35" dur="500" fill="hold"/>
                                        <p:tgtEl>
                                          <p:spTgt spid="49172"/>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49173"/>
                                        </p:tgtEl>
                                        <p:attrNameLst>
                                          <p:attrName>style.visibility</p:attrName>
                                        </p:attrNameLst>
                                      </p:cBhvr>
                                      <p:to>
                                        <p:strVal val="visible"/>
                                      </p:to>
                                    </p:set>
                                    <p:animEffect transition="in" filter="checkerboard(across)">
                                      <p:cBhvr>
                                        <p:cTn id="40" dur="500"/>
                                        <p:tgtEl>
                                          <p:spTgt spid="49173"/>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49174"/>
                                        </p:tgtEl>
                                        <p:attrNameLst>
                                          <p:attrName>style.visibility</p:attrName>
                                        </p:attrNameLst>
                                      </p:cBhvr>
                                      <p:to>
                                        <p:strVal val="visible"/>
                                      </p:to>
                                    </p:set>
                                    <p:animEffect transition="in" filter="checkerboard(across)">
                                      <p:cBhvr>
                                        <p:cTn id="43" dur="500"/>
                                        <p:tgtEl>
                                          <p:spTgt spid="49174"/>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49175"/>
                                        </p:tgtEl>
                                        <p:attrNameLst>
                                          <p:attrName>style.visibility</p:attrName>
                                        </p:attrNameLst>
                                      </p:cBhvr>
                                      <p:to>
                                        <p:strVal val="visible"/>
                                      </p:to>
                                    </p:set>
                                    <p:animEffect transition="in" filter="checkerboard(across)">
                                      <p:cBhvr>
                                        <p:cTn id="46" dur="500"/>
                                        <p:tgtEl>
                                          <p:spTgt spid="49175"/>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49176"/>
                                        </p:tgtEl>
                                        <p:attrNameLst>
                                          <p:attrName>style.visibility</p:attrName>
                                        </p:attrNameLst>
                                      </p:cBhvr>
                                      <p:to>
                                        <p:strVal val="visible"/>
                                      </p:to>
                                    </p:set>
                                    <p:animEffect transition="in" filter="checkerboard(across)">
                                      <p:cBhvr>
                                        <p:cTn id="49" dur="500"/>
                                        <p:tgtEl>
                                          <p:spTgt spid="49176"/>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49177"/>
                                        </p:tgtEl>
                                        <p:attrNameLst>
                                          <p:attrName>style.visibility</p:attrName>
                                        </p:attrNameLst>
                                      </p:cBhvr>
                                      <p:to>
                                        <p:strVal val="visible"/>
                                      </p:to>
                                    </p:set>
                                    <p:animEffect transition="in" filter="checkerboard(across)">
                                      <p:cBhvr>
                                        <p:cTn id="52" dur="500"/>
                                        <p:tgtEl>
                                          <p:spTgt spid="49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7" grpId="0"/>
      <p:bldP spid="49170" grpId="0"/>
      <p:bldP spid="49171" grpId="0"/>
      <p:bldP spid="49172" grpId="0"/>
      <p:bldP spid="49173" grpId="0" animBg="1"/>
      <p:bldP spid="49174" grpId="0" animBg="1"/>
      <p:bldP spid="49175" grpId="0" animBg="1"/>
      <p:bldP spid="49176" grpId="0" animBg="1"/>
      <p:bldP spid="4917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pPr eaLnBrk="1" hangingPunct="1">
              <a:defRPr/>
            </a:pPr>
            <a:endParaRPr lang="en-US" dirty="0">
              <a:solidFill>
                <a:srgbClr val="FFFF00"/>
              </a:solidFill>
            </a:endParaRPr>
          </a:p>
        </p:txBody>
      </p:sp>
      <p:sp>
        <p:nvSpPr>
          <p:cNvPr id="3" name="Content Placeholder 2"/>
          <p:cNvSpPr>
            <a:spLocks noGrp="1"/>
          </p:cNvSpPr>
          <p:nvPr>
            <p:ph idx="1"/>
          </p:nvPr>
        </p:nvSpPr>
        <p:spPr>
          <a:xfrm>
            <a:off x="1981200" y="914400"/>
            <a:ext cx="8229600" cy="1981200"/>
          </a:xfrm>
        </p:spPr>
        <p:txBody>
          <a:bodyPr/>
          <a:lstStyle/>
          <a:p>
            <a:pPr eaLnBrk="1" hangingPunct="1">
              <a:defRPr/>
            </a:pPr>
            <a:endParaRPr lang="en-US" sz="2400" dirty="0"/>
          </a:p>
        </p:txBody>
      </p:sp>
      <p:pic>
        <p:nvPicPr>
          <p:cNvPr id="194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029"/>
            <a:ext cx="9144000" cy="682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71370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85" descr="steam-train-south-africa"/>
          <p:cNvPicPr>
            <a:picLocks noChangeAspect="1" noChangeArrowheads="1"/>
          </p:cNvPicPr>
          <p:nvPr/>
        </p:nvPicPr>
        <p:blipFill>
          <a:blip r:embed="rId3">
            <a:lum bright="48000" contrast="-18000"/>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22888647"/>
          <p:cNvPicPr>
            <a:picLocks noChangeAspect="1" noChangeArrowheads="1"/>
          </p:cNvPicPr>
          <p:nvPr/>
        </p:nvPicPr>
        <p:blipFill>
          <a:blip r:embed="rId4">
            <a:lum bright="48000" contrast="6000"/>
            <a:extLst>
              <a:ext uri="{28A0092B-C50C-407E-A947-70E740481C1C}">
                <a14:useLocalDpi xmlns:a14="http://schemas.microsoft.com/office/drawing/2010/main" val="0"/>
              </a:ext>
            </a:extLst>
          </a:blip>
          <a:srcRect/>
          <a:stretch>
            <a:fillRect/>
          </a:stretch>
        </p:blipFill>
        <p:spPr bwMode="auto">
          <a:xfrm>
            <a:off x="59436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8950" y="685800"/>
            <a:ext cx="38036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52400"/>
            <a:ext cx="3602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61166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5106" name="Picture 2" descr="steam-train-south-africa"/>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3" descr="22888647"/>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5943600" y="57150"/>
            <a:ext cx="47244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8950" y="685800"/>
            <a:ext cx="38036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6477000" y="152400"/>
            <a:ext cx="3602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6"/>
          <p:cNvSpPr txBox="1">
            <a:spLocks noChangeArrowheads="1"/>
          </p:cNvSpPr>
          <p:nvPr/>
        </p:nvSpPr>
        <p:spPr bwMode="auto">
          <a:xfrm>
            <a:off x="8061325" y="2667000"/>
            <a:ext cx="7318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spcBef>
                <a:spcPct val="20000"/>
              </a:spcBef>
            </a:pPr>
            <a:r>
              <a:rPr lang="en-US" altLang="en-US" sz="1400">
                <a:solidFill>
                  <a:srgbClr val="000000"/>
                </a:solidFill>
                <a:cs typeface="Arial" panose="020B0604020202020204" pitchFamily="34" charset="0"/>
              </a:rPr>
              <a:t>Lamp 1</a:t>
            </a:r>
          </a:p>
        </p:txBody>
      </p:sp>
      <p:sp>
        <p:nvSpPr>
          <p:cNvPr id="5127" name="Text Box 7"/>
          <p:cNvSpPr txBox="1">
            <a:spLocks noChangeArrowheads="1"/>
          </p:cNvSpPr>
          <p:nvPr/>
        </p:nvSpPr>
        <p:spPr bwMode="auto">
          <a:xfrm>
            <a:off x="8945564" y="2667000"/>
            <a:ext cx="7318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spcBef>
                <a:spcPct val="20000"/>
              </a:spcBef>
            </a:pPr>
            <a:r>
              <a:rPr lang="en-US" altLang="en-US" sz="1400">
                <a:solidFill>
                  <a:srgbClr val="000000"/>
                </a:solidFill>
                <a:cs typeface="Arial" panose="020B0604020202020204" pitchFamily="34" charset="0"/>
              </a:rPr>
              <a:t>Lamp 2</a:t>
            </a:r>
          </a:p>
        </p:txBody>
      </p:sp>
      <p:sp>
        <p:nvSpPr>
          <p:cNvPr id="5128" name="Text Box 8"/>
          <p:cNvSpPr txBox="1">
            <a:spLocks noChangeArrowheads="1"/>
          </p:cNvSpPr>
          <p:nvPr/>
        </p:nvSpPr>
        <p:spPr bwMode="auto">
          <a:xfrm>
            <a:off x="7981951" y="1447800"/>
            <a:ext cx="811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spcBef>
                <a:spcPct val="20000"/>
              </a:spcBef>
            </a:pPr>
            <a:r>
              <a:rPr lang="en-US" altLang="en-US" sz="1400">
                <a:solidFill>
                  <a:srgbClr val="000000"/>
                </a:solidFill>
                <a:cs typeface="Arial" panose="020B0604020202020204" pitchFamily="34" charset="0"/>
              </a:rPr>
              <a:t>Switch 1</a:t>
            </a:r>
          </a:p>
        </p:txBody>
      </p:sp>
      <p:sp>
        <p:nvSpPr>
          <p:cNvPr id="5129" name="Text Box 9"/>
          <p:cNvSpPr txBox="1">
            <a:spLocks noChangeArrowheads="1"/>
          </p:cNvSpPr>
          <p:nvPr/>
        </p:nvSpPr>
        <p:spPr bwMode="auto">
          <a:xfrm>
            <a:off x="8866188" y="1447800"/>
            <a:ext cx="811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spcBef>
                <a:spcPct val="20000"/>
              </a:spcBef>
            </a:pPr>
            <a:r>
              <a:rPr lang="en-US" altLang="en-US" sz="1400">
                <a:solidFill>
                  <a:srgbClr val="000000"/>
                </a:solidFill>
                <a:cs typeface="Arial" panose="020B0604020202020204" pitchFamily="34" charset="0"/>
              </a:rPr>
              <a:t>Switch 2</a:t>
            </a:r>
          </a:p>
        </p:txBody>
      </p:sp>
      <p:pic>
        <p:nvPicPr>
          <p:cNvPr id="17511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7800" y="6477000"/>
            <a:ext cx="304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5867400"/>
            <a:ext cx="304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Rectangle 12"/>
          <p:cNvSpPr>
            <a:spLocks noChangeArrowheads="1"/>
          </p:cNvSpPr>
          <p:nvPr/>
        </p:nvSpPr>
        <p:spPr bwMode="auto">
          <a:xfrm>
            <a:off x="7086600" y="1066800"/>
            <a:ext cx="4572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spcBef>
                <a:spcPct val="20000"/>
              </a:spcBef>
            </a:pPr>
            <a:endParaRPr lang="en-GB" altLang="en-US">
              <a:solidFill>
                <a:srgbClr val="000000"/>
              </a:solidFill>
              <a:cs typeface="Arial" panose="020B0604020202020204" pitchFamily="34" charset="0"/>
            </a:endParaRPr>
          </a:p>
        </p:txBody>
      </p:sp>
      <p:sp>
        <p:nvSpPr>
          <p:cNvPr id="5133" name="Rectangle 13"/>
          <p:cNvSpPr>
            <a:spLocks noChangeArrowheads="1"/>
          </p:cNvSpPr>
          <p:nvPr/>
        </p:nvSpPr>
        <p:spPr bwMode="auto">
          <a:xfrm>
            <a:off x="4876800" y="1752600"/>
            <a:ext cx="5334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spcBef>
                <a:spcPct val="20000"/>
              </a:spcBef>
            </a:pPr>
            <a:endParaRPr lang="en-GB" altLang="en-US">
              <a:solidFill>
                <a:srgbClr val="000000"/>
              </a:solidFill>
              <a:cs typeface="Arial" panose="020B0604020202020204" pitchFamily="34" charset="0"/>
            </a:endParaRPr>
          </a:p>
        </p:txBody>
      </p:sp>
      <p:sp>
        <p:nvSpPr>
          <p:cNvPr id="5134" name="Rectangle 14"/>
          <p:cNvSpPr>
            <a:spLocks noChangeArrowheads="1"/>
          </p:cNvSpPr>
          <p:nvPr/>
        </p:nvSpPr>
        <p:spPr bwMode="auto">
          <a:xfrm>
            <a:off x="2362200" y="4114800"/>
            <a:ext cx="5334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spcBef>
                <a:spcPct val="20000"/>
              </a:spcBef>
            </a:pPr>
            <a:endParaRPr lang="en-GB" altLang="en-US">
              <a:solidFill>
                <a:srgbClr val="000000"/>
              </a:solidFill>
              <a:cs typeface="Arial" panose="020B0604020202020204" pitchFamily="34" charset="0"/>
            </a:endParaRPr>
          </a:p>
        </p:txBody>
      </p:sp>
      <p:sp>
        <p:nvSpPr>
          <p:cNvPr id="5135" name="Line 15"/>
          <p:cNvSpPr>
            <a:spLocks noChangeShapeType="1"/>
          </p:cNvSpPr>
          <p:nvPr/>
        </p:nvSpPr>
        <p:spPr bwMode="auto">
          <a:xfrm flipV="1">
            <a:off x="2895600" y="4191000"/>
            <a:ext cx="0" cy="685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algn="ctr">
              <a:spcBef>
                <a:spcPct val="20000"/>
              </a:spcBef>
            </a:pPr>
            <a:endParaRPr lang="en-US" sz="2400">
              <a:solidFill>
                <a:srgbClr val="000000"/>
              </a:solidFill>
              <a:latin typeface="Times New Roman" panose="02020603050405020304" pitchFamily="18" charset="0"/>
              <a:cs typeface="Arial" panose="020B0604020202020204" pitchFamily="34" charset="0"/>
            </a:endParaRPr>
          </a:p>
        </p:txBody>
      </p:sp>
      <p:sp>
        <p:nvSpPr>
          <p:cNvPr id="5136" name="Line 16"/>
          <p:cNvSpPr>
            <a:spLocks noChangeShapeType="1"/>
          </p:cNvSpPr>
          <p:nvPr/>
        </p:nvSpPr>
        <p:spPr bwMode="auto">
          <a:xfrm flipV="1">
            <a:off x="5410200" y="1828800"/>
            <a:ext cx="0" cy="685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algn="ctr">
              <a:spcBef>
                <a:spcPct val="20000"/>
              </a:spcBef>
            </a:pPr>
            <a:endParaRPr lang="en-US" sz="2400">
              <a:solidFill>
                <a:srgbClr val="000000"/>
              </a:solidFill>
              <a:latin typeface="Times New Roman" panose="02020603050405020304" pitchFamily="18" charset="0"/>
              <a:cs typeface="Arial" panose="020B0604020202020204" pitchFamily="34" charset="0"/>
            </a:endParaRPr>
          </a:p>
        </p:txBody>
      </p:sp>
      <p:sp>
        <p:nvSpPr>
          <p:cNvPr id="5137" name="Line 17"/>
          <p:cNvSpPr>
            <a:spLocks noChangeShapeType="1"/>
          </p:cNvSpPr>
          <p:nvPr/>
        </p:nvSpPr>
        <p:spPr bwMode="auto">
          <a:xfrm flipV="1">
            <a:off x="7543800" y="1143000"/>
            <a:ext cx="0" cy="60960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algn="ctr">
              <a:spcBef>
                <a:spcPct val="20000"/>
              </a:spcBef>
            </a:pPr>
            <a:endParaRPr lang="en-US" sz="2400">
              <a:solidFill>
                <a:srgbClr val="000000"/>
              </a:solidFill>
              <a:latin typeface="Times New Roman" panose="02020603050405020304" pitchFamily="18" charset="0"/>
              <a:cs typeface="Arial" panose="020B0604020202020204" pitchFamily="34" charset="0"/>
            </a:endParaRPr>
          </a:p>
        </p:txBody>
      </p:sp>
      <p:pic>
        <p:nvPicPr>
          <p:cNvPr id="17512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7800" y="6477000"/>
            <a:ext cx="304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3"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5867400"/>
            <a:ext cx="304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4"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7800" y="6477000"/>
            <a:ext cx="304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5"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5867400"/>
            <a:ext cx="304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6"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7800" y="6477000"/>
            <a:ext cx="304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7"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5867400"/>
            <a:ext cx="304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8"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7800" y="6477000"/>
            <a:ext cx="304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9"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5867400"/>
            <a:ext cx="304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919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xit" presetSubtype="0" fill="hold" nodeType="withEffect">
                                  <p:stCondLst>
                                    <p:cond delay="1000"/>
                                  </p:stCondLst>
                                  <p:iterate type="lt">
                                    <p:tmPct val="5000"/>
                                  </p:iterate>
                                  <p:childTnLst>
                                    <p:anim calcmode="lin" valueType="num">
                                      <p:cBhvr>
                                        <p:cTn id="6" dur="5000"/>
                                        <p:tgtEl>
                                          <p:spTgt spid="175106"/>
                                        </p:tgtEl>
                                        <p:attrNameLst>
                                          <p:attrName>ppt_w</p:attrName>
                                        </p:attrNameLst>
                                      </p:cBhvr>
                                      <p:tavLst>
                                        <p:tav tm="0">
                                          <p:val>
                                            <p:strVal val="ppt_w"/>
                                          </p:val>
                                        </p:tav>
                                        <p:tav tm="100000">
                                          <p:val>
                                            <p:fltVal val="0"/>
                                          </p:val>
                                        </p:tav>
                                      </p:tavLst>
                                    </p:anim>
                                    <p:anim calcmode="lin" valueType="num">
                                      <p:cBhvr>
                                        <p:cTn id="7" dur="5000"/>
                                        <p:tgtEl>
                                          <p:spTgt spid="175106"/>
                                        </p:tgtEl>
                                        <p:attrNameLst>
                                          <p:attrName>ppt_h</p:attrName>
                                        </p:attrNameLst>
                                      </p:cBhvr>
                                      <p:tavLst>
                                        <p:tav tm="0">
                                          <p:val>
                                            <p:strVal val="ppt_h"/>
                                          </p:val>
                                        </p:tav>
                                        <p:tav tm="100000">
                                          <p:val>
                                            <p:fltVal val="0"/>
                                          </p:val>
                                        </p:tav>
                                      </p:tavLst>
                                    </p:anim>
                                    <p:anim calcmode="lin" valueType="num">
                                      <p:cBhvr>
                                        <p:cTn id="8" dur="5000"/>
                                        <p:tgtEl>
                                          <p:spTgt spid="175106"/>
                                        </p:tgtEl>
                                        <p:attrNameLst>
                                          <p:attrName>style.rotation</p:attrName>
                                        </p:attrNameLst>
                                      </p:cBhvr>
                                      <p:tavLst>
                                        <p:tav tm="0">
                                          <p:val>
                                            <p:fltVal val="0"/>
                                          </p:val>
                                        </p:tav>
                                        <p:tav tm="100000">
                                          <p:val>
                                            <p:fltVal val="90"/>
                                          </p:val>
                                        </p:tav>
                                      </p:tavLst>
                                    </p:anim>
                                    <p:animEffect transition="out" filter="fade">
                                      <p:cBhvr>
                                        <p:cTn id="9" dur="5000"/>
                                        <p:tgtEl>
                                          <p:spTgt spid="175106"/>
                                        </p:tgtEl>
                                      </p:cBhvr>
                                    </p:animEffect>
                                    <p:set>
                                      <p:cBhvr>
                                        <p:cTn id="10" dur="1" fill="hold">
                                          <p:stCondLst>
                                            <p:cond delay="4999"/>
                                          </p:stCondLst>
                                        </p:cTn>
                                        <p:tgtEl>
                                          <p:spTgt spid="175106"/>
                                        </p:tgtEl>
                                        <p:attrNameLst>
                                          <p:attrName>style.visibility</p:attrName>
                                        </p:attrNameLst>
                                      </p:cBhvr>
                                      <p:to>
                                        <p:strVal val="hidden"/>
                                      </p:to>
                                    </p:set>
                                  </p:childTnLst>
                                </p:cTn>
                              </p:par>
                              <p:par>
                                <p:cTn id="11" presetID="31" presetClass="exit" presetSubtype="0" fill="hold" nodeType="withEffect">
                                  <p:stCondLst>
                                    <p:cond delay="1300"/>
                                  </p:stCondLst>
                                  <p:iterate type="lt">
                                    <p:tmPct val="5000"/>
                                  </p:iterate>
                                  <p:childTnLst>
                                    <p:anim calcmode="lin" valueType="num">
                                      <p:cBhvr>
                                        <p:cTn id="12" dur="5000"/>
                                        <p:tgtEl>
                                          <p:spTgt spid="175107"/>
                                        </p:tgtEl>
                                        <p:attrNameLst>
                                          <p:attrName>ppt_w</p:attrName>
                                        </p:attrNameLst>
                                      </p:cBhvr>
                                      <p:tavLst>
                                        <p:tav tm="0">
                                          <p:val>
                                            <p:strVal val="ppt_w"/>
                                          </p:val>
                                        </p:tav>
                                        <p:tav tm="100000">
                                          <p:val>
                                            <p:fltVal val="0"/>
                                          </p:val>
                                        </p:tav>
                                      </p:tavLst>
                                    </p:anim>
                                    <p:anim calcmode="lin" valueType="num">
                                      <p:cBhvr>
                                        <p:cTn id="13" dur="5000"/>
                                        <p:tgtEl>
                                          <p:spTgt spid="175107"/>
                                        </p:tgtEl>
                                        <p:attrNameLst>
                                          <p:attrName>ppt_h</p:attrName>
                                        </p:attrNameLst>
                                      </p:cBhvr>
                                      <p:tavLst>
                                        <p:tav tm="0">
                                          <p:val>
                                            <p:strVal val="ppt_h"/>
                                          </p:val>
                                        </p:tav>
                                        <p:tav tm="100000">
                                          <p:val>
                                            <p:fltVal val="0"/>
                                          </p:val>
                                        </p:tav>
                                      </p:tavLst>
                                    </p:anim>
                                    <p:anim calcmode="lin" valueType="num">
                                      <p:cBhvr>
                                        <p:cTn id="14" dur="5000"/>
                                        <p:tgtEl>
                                          <p:spTgt spid="175107"/>
                                        </p:tgtEl>
                                        <p:attrNameLst>
                                          <p:attrName>style.rotation</p:attrName>
                                        </p:attrNameLst>
                                      </p:cBhvr>
                                      <p:tavLst>
                                        <p:tav tm="0">
                                          <p:val>
                                            <p:fltVal val="0"/>
                                          </p:val>
                                        </p:tav>
                                        <p:tav tm="100000">
                                          <p:val>
                                            <p:fltVal val="90"/>
                                          </p:val>
                                        </p:tav>
                                      </p:tavLst>
                                    </p:anim>
                                    <p:animEffect transition="out" filter="fade">
                                      <p:cBhvr>
                                        <p:cTn id="15" dur="5000"/>
                                        <p:tgtEl>
                                          <p:spTgt spid="175107"/>
                                        </p:tgtEl>
                                      </p:cBhvr>
                                    </p:animEffect>
                                    <p:set>
                                      <p:cBhvr>
                                        <p:cTn id="16" dur="1" fill="hold">
                                          <p:stCondLst>
                                            <p:cond delay="4999"/>
                                          </p:stCondLst>
                                        </p:cTn>
                                        <p:tgtEl>
                                          <p:spTgt spid="175107"/>
                                        </p:tgtEl>
                                        <p:attrNameLst>
                                          <p:attrName>style.visibility</p:attrName>
                                        </p:attrNameLst>
                                      </p:cBhvr>
                                      <p:to>
                                        <p:strVal val="hidden"/>
                                      </p:to>
                                    </p:set>
                                  </p:childTnLst>
                                </p:cTn>
                              </p:par>
                              <p:par>
                                <p:cTn id="17" presetID="0" presetClass="path" presetSubtype="0" repeatCount="indefinite" fill="hold" nodeType="withEffect">
                                  <p:stCondLst>
                                    <p:cond delay="0"/>
                                  </p:stCondLst>
                                  <p:childTnLst>
                                    <p:animMotion origin="layout" path="M 3.33333E-6 8.14815E-6 L 0.08333 8.14815E-6 L 0.08333 -0.93333 L -0.175 -0.93333 L -0.175 -0.52222 L -0.25 -0.51134 L -0.225 -0.48888 L -0.20834 -0.50022 L -0.24167 -0.50022 L -0.25834 -0.48888 L -0.25 -0.47777 L -0.23334 -0.47777 L -0.21667 -0.48888 L -0.23334 -0.48888 L -0.25834 -0.47777 L -0.25834 -0.45555 L -0.175 -0.45555 L -0.175 8.14815E-6 L -0.075 8.14815E-6 " pathEditMode="relative" ptsTypes="AAAAAAAAAAAAAAAAAAA">
                                      <p:cBhvr>
                                        <p:cTn id="18" dur="6000" fill="hold"/>
                                        <p:tgtEl>
                                          <p:spTgt spid="175114"/>
                                        </p:tgtEl>
                                        <p:attrNameLst>
                                          <p:attrName>ppt_x</p:attrName>
                                          <p:attrName>ppt_y</p:attrName>
                                        </p:attrNameLst>
                                      </p:cBhvr>
                                    </p:animMotion>
                                  </p:childTnLst>
                                </p:cTn>
                              </p:par>
                              <p:par>
                                <p:cTn id="19" presetID="0" presetClass="path" presetSubtype="0" repeatCount="indefinite" fill="hold" nodeType="withEffect">
                                  <p:stCondLst>
                                    <p:cond delay="0"/>
                                  </p:stCondLst>
                                  <p:childTnLst>
                                    <p:animMotion origin="layout" path="M 3.33333E-6 -1.85185E-6 L 0.11666 -0.01111 L 0.10833 -0.15556 L 0.04166 -0.15556 L 0.025 -0.17778 L 0.05833 -0.18889 L 0.03333 -0.17778 L 0.025 -0.18889 L 0.03333 -0.21111 C 0.06389 -0.20209 0.07361 -0.20232 0.06163 -0.20232 L 0.03333 -0.2 L 0.03333 -0.22222 C 0.04461 -0.2338 0.03663 -0.22662 0.05173 -0.22662 L 0.075 -0.22222 C 0.06666 -0.21852 0.05868 -0.21343 0.05 -0.21111 C 0.04774 -0.21042 0.0434 -0.21343 0.0434 -0.21343 L 0.025 -0.22222 L 0.03333 -0.23334 L 0.10833 -0.24445 L 0.10833 -0.77778 L -0.16667 -0.77778 L -0.16667 -0.64445 L -0.25 -0.63334 L -0.25 -0.61111 L -0.21667 -0.6 L -0.20834 -0.62222 L -0.24167 -0.61111 L -0.25 -0.6 L -0.23334 -0.57778 L -0.2 -0.6 L -0.225 -0.6 L -0.25 -0.57778 L -0.20834 -0.57778 L -0.2 -0.58889 L -0.225 -0.58889 L -0.25 -0.56667 L -0.225 -0.55556 L -0.16667 -0.56667 L -0.15834 -0.01111 L -0.05834 -0.01111 " pathEditMode="relative" ptsTypes="AAAAAAAAfAAfAffAAAAAAAAAAAAAAAAAAAAAAAAA">
                                      <p:cBhvr>
                                        <p:cTn id="20" dur="5000" fill="hold"/>
                                        <p:tgtEl>
                                          <p:spTgt spid="175115"/>
                                        </p:tgtEl>
                                        <p:attrNameLst>
                                          <p:attrName>ppt_x</p:attrName>
                                          <p:attrName>ppt_y</p:attrName>
                                        </p:attrNameLst>
                                      </p:cBhvr>
                                    </p:animMotion>
                                  </p:childTnLst>
                                </p:cTn>
                              </p:par>
                              <p:par>
                                <p:cTn id="21" presetID="0" presetClass="path" presetSubtype="0" repeatCount="indefinite" fill="hold" nodeType="withEffect">
                                  <p:stCondLst>
                                    <p:cond delay="2000"/>
                                  </p:stCondLst>
                                  <p:childTnLst>
                                    <p:animMotion origin="layout" path="M 3.33333E-6 8.14815E-6 L 0.08333 8.14815E-6 L 0.08333 -0.93333 L -0.175 -0.93333 L -0.175 -0.52222 L -0.25 -0.51134 L -0.225 -0.48888 L -0.20834 -0.50022 L -0.24167 -0.50022 L -0.25834 -0.48888 L -0.25 -0.47777 L -0.23334 -0.47777 L -0.21667 -0.48888 L -0.23334 -0.48888 L -0.25834 -0.47777 L -0.25834 -0.45555 L -0.175 -0.45555 L -0.175 8.14815E-6 L -0.075 8.14815E-6 " pathEditMode="relative" ptsTypes="AAAAAAAAAAAAAAAAAAA">
                                      <p:cBhvr>
                                        <p:cTn id="22" dur="6000" fill="hold"/>
                                        <p:tgtEl>
                                          <p:spTgt spid="175122"/>
                                        </p:tgtEl>
                                        <p:attrNameLst>
                                          <p:attrName>ppt_x</p:attrName>
                                          <p:attrName>ppt_y</p:attrName>
                                        </p:attrNameLst>
                                      </p:cBhvr>
                                    </p:animMotion>
                                  </p:childTnLst>
                                </p:cTn>
                              </p:par>
                              <p:par>
                                <p:cTn id="23" presetID="0" presetClass="path" presetSubtype="0" repeatCount="indefinite" fill="hold" nodeType="withEffect">
                                  <p:stCondLst>
                                    <p:cond delay="2000"/>
                                  </p:stCondLst>
                                  <p:childTnLst>
                                    <p:animMotion origin="layout" path="M 3.33333E-6 -1.85185E-6 L 0.11666 -0.01111 L 0.10833 -0.15556 L 0.04166 -0.15556 L 0.025 -0.17778 L 0.05833 -0.18889 L 0.03333 -0.17778 L 0.025 -0.18889 L 0.03333 -0.21111 C 0.06389 -0.20209 0.07361 -0.20232 0.06163 -0.20232 L 0.03333 -0.2 L 0.03333 -0.22222 C 0.04461 -0.2338 0.03663 -0.22662 0.05173 -0.22662 L 0.075 -0.22222 C 0.06666 -0.21852 0.05868 -0.21343 0.05 -0.21111 C 0.04774 -0.21042 0.0434 -0.21343 0.0434 -0.21343 L 0.025 -0.22222 L 0.03333 -0.23334 L 0.10833 -0.24445 L 0.10833 -0.77778 L -0.16667 -0.77778 L -0.16667 -0.64445 L -0.25 -0.63334 L -0.25 -0.61111 L -0.21667 -0.6 L -0.20834 -0.62222 L -0.24167 -0.61111 L -0.25 -0.6 L -0.23334 -0.57778 L -0.2 -0.6 L -0.225 -0.6 L -0.25 -0.57778 L -0.20834 -0.57778 L -0.2 -0.58889 L -0.225 -0.58889 L -0.25 -0.56667 L -0.225 -0.55556 L -0.16667 -0.56667 L -0.15834 -0.01111 L -0.05834 -0.01111 " pathEditMode="relative" ptsTypes="AAAAAAAAfAAfAffAAAAAAAAAAAAAAAAAAAAAAAAA">
                                      <p:cBhvr>
                                        <p:cTn id="24" dur="5000" fill="hold"/>
                                        <p:tgtEl>
                                          <p:spTgt spid="175123"/>
                                        </p:tgtEl>
                                        <p:attrNameLst>
                                          <p:attrName>ppt_x</p:attrName>
                                          <p:attrName>ppt_y</p:attrName>
                                        </p:attrNameLst>
                                      </p:cBhvr>
                                    </p:animMotion>
                                  </p:childTnLst>
                                </p:cTn>
                              </p:par>
                              <p:par>
                                <p:cTn id="25" presetID="0" presetClass="path" presetSubtype="0" repeatCount="indefinite" fill="hold" nodeType="withEffect">
                                  <p:stCondLst>
                                    <p:cond delay="1000"/>
                                  </p:stCondLst>
                                  <p:childTnLst>
                                    <p:animMotion origin="layout" path="M 3.33333E-6 8.14815E-6 L 0.08333 8.14815E-6 L 0.08333 -0.93333 L -0.175 -0.93333 L -0.175 -0.52222 L -0.25 -0.51134 L -0.225 -0.48888 L -0.20834 -0.50022 L -0.24167 -0.50022 L -0.25834 -0.48888 L -0.25 -0.47777 L -0.23334 -0.47777 L -0.21667 -0.48888 L -0.23334 -0.48888 L -0.25834 -0.47777 L -0.25834 -0.45555 L -0.175 -0.45555 L -0.175 8.14815E-6 L -0.075 8.14815E-6 " pathEditMode="relative" ptsTypes="AAAAAAAAAAAAAAAAAAA">
                                      <p:cBhvr>
                                        <p:cTn id="26" dur="6000" fill="hold"/>
                                        <p:tgtEl>
                                          <p:spTgt spid="175124"/>
                                        </p:tgtEl>
                                        <p:attrNameLst>
                                          <p:attrName>ppt_x</p:attrName>
                                          <p:attrName>ppt_y</p:attrName>
                                        </p:attrNameLst>
                                      </p:cBhvr>
                                    </p:animMotion>
                                  </p:childTnLst>
                                </p:cTn>
                              </p:par>
                              <p:par>
                                <p:cTn id="27" presetID="0" presetClass="path" presetSubtype="0" repeatCount="indefinite" fill="hold" nodeType="withEffect">
                                  <p:stCondLst>
                                    <p:cond delay="1000"/>
                                  </p:stCondLst>
                                  <p:childTnLst>
                                    <p:animMotion origin="layout" path="M 3.33333E-6 -1.85185E-6 L 0.11666 -0.01111 L 0.10833 -0.15556 L 0.04166 -0.15556 L 0.025 -0.17778 L 0.05833 -0.18889 L 0.03333 -0.17778 L 0.025 -0.18889 L 0.03333 -0.21111 C 0.06389 -0.20209 0.07361 -0.20232 0.06163 -0.20232 L 0.03333 -0.2 L 0.03333 -0.22222 C 0.04461 -0.2338 0.03663 -0.22662 0.05173 -0.22662 L 0.075 -0.22222 C 0.06666 -0.21852 0.05868 -0.21343 0.05 -0.21111 C 0.04774 -0.21042 0.0434 -0.21343 0.0434 -0.21343 L 0.025 -0.22222 L 0.03333 -0.23334 L 0.10833 -0.24445 L 0.10833 -0.77778 L -0.16667 -0.77778 L -0.16667 -0.64445 L -0.25 -0.63334 L -0.25 -0.61111 L -0.21667 -0.6 L -0.20834 -0.62222 L -0.24167 -0.61111 L -0.25 -0.6 L -0.23334 -0.57778 L -0.2 -0.6 L -0.225 -0.6 L -0.25 -0.57778 L -0.20834 -0.57778 L -0.2 -0.58889 L -0.225 -0.58889 L -0.25 -0.56667 L -0.225 -0.55556 L -0.16667 -0.56667 L -0.15834 -0.01111 L -0.05834 -0.01111 " pathEditMode="relative" ptsTypes="AAAAAAAAfAAfAffAAAAAAAAAAAAAAAAAAAAAAAAA">
                                      <p:cBhvr>
                                        <p:cTn id="28" dur="5000" fill="hold"/>
                                        <p:tgtEl>
                                          <p:spTgt spid="175125"/>
                                        </p:tgtEl>
                                        <p:attrNameLst>
                                          <p:attrName>ppt_x</p:attrName>
                                          <p:attrName>ppt_y</p:attrName>
                                        </p:attrNameLst>
                                      </p:cBhvr>
                                    </p:animMotion>
                                  </p:childTnLst>
                                </p:cTn>
                              </p:par>
                              <p:par>
                                <p:cTn id="29" presetID="0" presetClass="path" presetSubtype="0" repeatCount="indefinite" fill="hold" nodeType="withEffect">
                                  <p:stCondLst>
                                    <p:cond delay="3000"/>
                                  </p:stCondLst>
                                  <p:childTnLst>
                                    <p:animMotion origin="layout" path="M 3.33333E-6 8.14815E-6 L 0.08333 8.14815E-6 L 0.08333 -0.93333 L -0.175 -0.93333 L -0.175 -0.52222 L -0.25 -0.51134 L -0.225 -0.48888 L -0.20834 -0.50022 L -0.24167 -0.50022 L -0.25834 -0.48888 L -0.25 -0.47777 L -0.23334 -0.47777 L -0.21667 -0.48888 L -0.23334 -0.48888 L -0.25834 -0.47777 L -0.25834 -0.45555 L -0.175 -0.45555 L -0.175 8.14815E-6 L -0.075 8.14815E-6 " pathEditMode="relative" ptsTypes="AAAAAAAAAAAAAAAAAAA">
                                      <p:cBhvr>
                                        <p:cTn id="30" dur="6000" fill="hold"/>
                                        <p:tgtEl>
                                          <p:spTgt spid="175126"/>
                                        </p:tgtEl>
                                        <p:attrNameLst>
                                          <p:attrName>ppt_x</p:attrName>
                                          <p:attrName>ppt_y</p:attrName>
                                        </p:attrNameLst>
                                      </p:cBhvr>
                                    </p:animMotion>
                                  </p:childTnLst>
                                </p:cTn>
                              </p:par>
                              <p:par>
                                <p:cTn id="31" presetID="0" presetClass="path" presetSubtype="0" repeatCount="indefinite" fill="hold" nodeType="withEffect">
                                  <p:stCondLst>
                                    <p:cond delay="3000"/>
                                  </p:stCondLst>
                                  <p:childTnLst>
                                    <p:animMotion origin="layout" path="M 3.33333E-6 -1.85185E-6 L 0.11666 -0.01111 L 0.10833 -0.15556 L 0.04166 -0.15556 L 0.025 -0.17778 L 0.05833 -0.18889 L 0.03333 -0.17778 L 0.025 -0.18889 L 0.03333 -0.21111 C 0.06389 -0.20209 0.07361 -0.20232 0.06163 -0.20232 L 0.03333 -0.2 L 0.03333 -0.22222 C 0.04461 -0.2338 0.03663 -0.22662 0.05173 -0.22662 L 0.075 -0.22222 C 0.06666 -0.21852 0.05868 -0.21343 0.05 -0.21111 C 0.04774 -0.21042 0.0434 -0.21343 0.0434 -0.21343 L 0.025 -0.22222 L 0.03333 -0.23334 L 0.10833 -0.24445 L 0.10833 -0.77778 L -0.16667 -0.77778 L -0.16667 -0.64445 L -0.25 -0.63334 L -0.25 -0.61111 L -0.21667 -0.6 L -0.20834 -0.62222 L -0.24167 -0.61111 L -0.25 -0.6 L -0.23334 -0.57778 L -0.2 -0.6 L -0.225 -0.6 L -0.25 -0.57778 L -0.20834 -0.57778 L -0.2 -0.58889 L -0.225 -0.58889 L -0.25 -0.56667 L -0.225 -0.55556 L -0.16667 -0.56667 L -0.15834 -0.01111 L -0.05834 -0.01111 " pathEditMode="relative" ptsTypes="AAAAAAAAfAAfAffAAAAAAAAAAAAAAAAAAAAAAAAA">
                                      <p:cBhvr>
                                        <p:cTn id="32" dur="5000" fill="hold"/>
                                        <p:tgtEl>
                                          <p:spTgt spid="175127"/>
                                        </p:tgtEl>
                                        <p:attrNameLst>
                                          <p:attrName>ppt_x</p:attrName>
                                          <p:attrName>ppt_y</p:attrName>
                                        </p:attrNameLst>
                                      </p:cBhvr>
                                    </p:animMotion>
                                  </p:childTnLst>
                                </p:cTn>
                              </p:par>
                              <p:par>
                                <p:cTn id="33" presetID="0" presetClass="path" presetSubtype="0" repeatCount="indefinite" fill="hold" nodeType="withEffect">
                                  <p:stCondLst>
                                    <p:cond delay="4000"/>
                                  </p:stCondLst>
                                  <p:childTnLst>
                                    <p:animMotion origin="layout" path="M 3.33333E-6 8.14815E-6 L 0.08333 8.14815E-6 L 0.08333 -0.93333 L -0.175 -0.93333 L -0.175 -0.52222 L -0.25 -0.51134 L -0.225 -0.48888 L -0.20834 -0.50022 L -0.24167 -0.50022 L -0.25834 -0.48888 L -0.25 -0.47777 L -0.23334 -0.47777 L -0.21667 -0.48888 L -0.23334 -0.48888 L -0.25834 -0.47777 L -0.25834 -0.45555 L -0.175 -0.45555 L -0.175 8.14815E-6 L -0.075 8.14815E-6 " pathEditMode="relative" ptsTypes="AAAAAAAAAAAAAAAAAAA">
                                      <p:cBhvr>
                                        <p:cTn id="34" dur="6000" fill="hold"/>
                                        <p:tgtEl>
                                          <p:spTgt spid="175128"/>
                                        </p:tgtEl>
                                        <p:attrNameLst>
                                          <p:attrName>ppt_x</p:attrName>
                                          <p:attrName>ppt_y</p:attrName>
                                        </p:attrNameLst>
                                      </p:cBhvr>
                                    </p:animMotion>
                                  </p:childTnLst>
                                </p:cTn>
                              </p:par>
                              <p:par>
                                <p:cTn id="35" presetID="0" presetClass="path" presetSubtype="0" repeatCount="indefinite" fill="hold" nodeType="withEffect">
                                  <p:stCondLst>
                                    <p:cond delay="4000"/>
                                  </p:stCondLst>
                                  <p:childTnLst>
                                    <p:animMotion origin="layout" path="M 3.33333E-6 -1.85185E-6 L 0.11666 -0.01111 L 0.10833 -0.15556 L 0.04166 -0.15556 L 0.025 -0.17778 L 0.05833 -0.18889 L 0.03333 -0.17778 L 0.025 -0.18889 L 0.03333 -0.21111 C 0.06389 -0.20209 0.07361 -0.20232 0.06163 -0.20232 L 0.03333 -0.2 L 0.03333 -0.22222 C 0.04461 -0.2338 0.03663 -0.22662 0.05173 -0.22662 L 0.075 -0.22222 C 0.06666 -0.21852 0.05868 -0.21343 0.05 -0.21111 C 0.04774 -0.21042 0.0434 -0.21343 0.0434 -0.21343 L 0.025 -0.22222 L 0.03333 -0.23334 L 0.10833 -0.24445 L 0.10833 -0.77778 L -0.16667 -0.77778 L -0.16667 -0.64445 L -0.25 -0.63334 L -0.25 -0.61111 L -0.21667 -0.6 L -0.20834 -0.62222 L -0.24167 -0.61111 L -0.25 -0.6 L -0.23334 -0.57778 L -0.2 -0.6 L -0.225 -0.6 L -0.25 -0.57778 L -0.20834 -0.57778 L -0.2 -0.58889 L -0.225 -0.58889 L -0.25 -0.56667 L -0.225 -0.55556 L -0.16667 -0.56667 L -0.15834 -0.01111 L -0.05834 -0.01111 " pathEditMode="relative" ptsTypes="AAAAAAAAfAAfAffAAAAAAAAAAAAAAAAAAAAAAAAA">
                                      <p:cBhvr>
                                        <p:cTn id="36" dur="5000" fill="hold"/>
                                        <p:tgtEl>
                                          <p:spTgt spid="1751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C8CEF8"/>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81200" y="274638"/>
            <a:ext cx="8229600" cy="106362"/>
          </a:xfrm>
        </p:spPr>
        <p:txBody>
          <a:bodyPr/>
          <a:lstStyle/>
          <a:p>
            <a:pPr eaLnBrk="1" hangingPunct="1"/>
            <a:endParaRPr lang="en-US" altLang="en-US" sz="4000"/>
          </a:p>
        </p:txBody>
      </p:sp>
      <p:sp>
        <p:nvSpPr>
          <p:cNvPr id="54275" name="Rectangle 3"/>
          <p:cNvSpPr>
            <a:spLocks noGrp="1" noChangeArrowheads="1"/>
          </p:cNvSpPr>
          <p:nvPr>
            <p:ph type="body" idx="1"/>
          </p:nvPr>
        </p:nvSpPr>
        <p:spPr>
          <a:xfrm>
            <a:off x="1524000" y="609600"/>
            <a:ext cx="8458200" cy="3276600"/>
          </a:xfrm>
        </p:spPr>
        <p:txBody>
          <a:bodyPr/>
          <a:lstStyle/>
          <a:p>
            <a:pPr eaLnBrk="1" hangingPunct="1">
              <a:lnSpc>
                <a:spcPct val="90000"/>
              </a:lnSpc>
            </a:pPr>
            <a:r>
              <a:rPr lang="en-US" altLang="en-US" sz="3000"/>
              <a:t>A </a:t>
            </a:r>
            <a:r>
              <a:rPr lang="en-US" altLang="en-US" sz="3000" u="sng"/>
              <a:t>circuit breaker</a:t>
            </a:r>
            <a:r>
              <a:rPr lang="en-US" altLang="en-US" sz="3000"/>
              <a:t> is a device which prevents too much electricity from flowing through a circuit.  Breakers can be reset usually with the flip of a switch.</a:t>
            </a:r>
          </a:p>
        </p:txBody>
      </p:sp>
      <p:pic>
        <p:nvPicPr>
          <p:cNvPr id="54276" name="Picture 5" descr="breakerfa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438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466319"/>
      </p:ext>
    </p:extLst>
  </p:cSld>
  <p:clrMapOvr>
    <a:masterClrMapping/>
  </p:clrMapOvr>
  <p:transition>
    <p:rand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E1F4FF"/>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981200" y="274638"/>
            <a:ext cx="8229600" cy="182562"/>
          </a:xfrm>
        </p:spPr>
        <p:txBody>
          <a:bodyPr/>
          <a:lstStyle/>
          <a:p>
            <a:pPr eaLnBrk="1" hangingPunct="1"/>
            <a:endParaRPr lang="en-US" altLang="en-US" sz="4000"/>
          </a:p>
        </p:txBody>
      </p:sp>
      <p:sp>
        <p:nvSpPr>
          <p:cNvPr id="55299" name="Rectangle 3"/>
          <p:cNvSpPr>
            <a:spLocks noGrp="1" noChangeArrowheads="1"/>
          </p:cNvSpPr>
          <p:nvPr>
            <p:ph type="body" idx="1"/>
          </p:nvPr>
        </p:nvSpPr>
        <p:spPr>
          <a:xfrm>
            <a:off x="1524000" y="381000"/>
            <a:ext cx="8686800" cy="2895600"/>
          </a:xfrm>
        </p:spPr>
        <p:txBody>
          <a:bodyPr/>
          <a:lstStyle/>
          <a:p>
            <a:pPr eaLnBrk="1" hangingPunct="1"/>
            <a:r>
              <a:rPr lang="en-US" altLang="en-US" sz="3000" u="sng"/>
              <a:t>Fuses</a:t>
            </a:r>
            <a:r>
              <a:rPr lang="en-US" altLang="en-US" sz="3000"/>
              <a:t> do the same thing as a breaker, but they use a small wire connector which will burn out if the flow of electricity is too high.  Fuses usually have to be replaced after they burn out.  Fuses are often found in electric appliances also.</a:t>
            </a:r>
          </a:p>
          <a:p>
            <a:pPr eaLnBrk="1" hangingPunct="1"/>
            <a:endParaRPr lang="en-US" altLang="en-US" sz="3000"/>
          </a:p>
        </p:txBody>
      </p:sp>
      <p:pic>
        <p:nvPicPr>
          <p:cNvPr id="55300" name="Picture 4" descr="dsc0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063876"/>
            <a:ext cx="510540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f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96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388998"/>
      </p:ext>
    </p:extLst>
  </p:cSld>
  <p:clrMapOvr>
    <a:masterClrMapping/>
  </p:clrMapOvr>
  <p:transition>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457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85876"/>
            <a:ext cx="6713538"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338" y="1143001"/>
            <a:ext cx="6713538"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Rectangle 5"/>
          <p:cNvSpPr>
            <a:spLocks noGrp="1" noChangeArrowheads="1"/>
          </p:cNvSpPr>
          <p:nvPr>
            <p:ph type="title"/>
          </p:nvPr>
        </p:nvSpPr>
        <p:spPr bwMode="auto">
          <a:xfrm>
            <a:off x="1524000" y="0"/>
            <a:ext cx="8991600" cy="3657600"/>
          </a:xfrm>
          <a:ln>
            <a:miter lim="800000"/>
            <a:headEnd/>
            <a:tailEnd/>
          </a:ln>
          <a:effectLst>
            <a:outerShdw dist="35921" dir="2700000" algn="ctr" rotWithShape="0">
              <a:srgbClr val="FFCC00"/>
            </a:outerShdw>
          </a:effectLst>
        </p:spPr>
        <p:txBody>
          <a:bodyPr vert="horz" wrap="square" lIns="91440" tIns="45720" rIns="91440" bIns="45720" numCol="1" anchor="t" anchorCtr="0" compatLnSpc="1">
            <a:prstTxWarp prst="textNoShape">
              <a:avLst/>
            </a:prstTxWarp>
          </a:bodyPr>
          <a:lstStyle/>
          <a:p>
            <a:pPr algn="r" eaLnBrk="1" hangingPunct="1">
              <a:defRPr/>
            </a:pPr>
            <a:r>
              <a:rPr lang="en-US" sz="5400" b="1">
                <a:solidFill>
                  <a:schemeClr val="tx1"/>
                </a:solidFill>
              </a:rPr>
              <a:t>A Capacitor holds a charge on its plates. </a:t>
            </a:r>
          </a:p>
        </p:txBody>
      </p:sp>
      <p:pic>
        <p:nvPicPr>
          <p:cNvPr id="13312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3950" y="1371601"/>
            <a:ext cx="4762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8"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2232026"/>
            <a:ext cx="4762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9"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3146426"/>
            <a:ext cx="4762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0"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137026"/>
            <a:ext cx="4762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1"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3950" y="5127626"/>
            <a:ext cx="4762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2"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5813426"/>
            <a:ext cx="4762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4" name="PubCross"/>
          <p:cNvSpPr>
            <a:spLocks noEditPoints="1" noChangeArrowheads="1"/>
          </p:cNvSpPr>
          <p:nvPr/>
        </p:nvSpPr>
        <p:spPr bwMode="auto">
          <a:xfrm>
            <a:off x="6324600" y="1600200"/>
            <a:ext cx="990600" cy="914400"/>
          </a:xfrm>
          <a:custGeom>
            <a:avLst/>
            <a:gdLst>
              <a:gd name="G0" fmla="+- 0 0 0"/>
              <a:gd name="G1" fmla="+- 5400 0 0"/>
              <a:gd name="G2" fmla="+- 21600 0 5400"/>
              <a:gd name="G3" fmla="+- 5400 0 0"/>
              <a:gd name="G4" fmla="+- 21600 0 5400"/>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5400" y="0"/>
                </a:moveTo>
                <a:lnTo>
                  <a:pt x="5400" y="5400"/>
                </a:lnTo>
                <a:lnTo>
                  <a:pt x="0" y="5400"/>
                </a:lnTo>
                <a:lnTo>
                  <a:pt x="0" y="16200"/>
                </a:lnTo>
                <a:lnTo>
                  <a:pt x="5400" y="16200"/>
                </a:lnTo>
                <a:lnTo>
                  <a:pt x="5400" y="21600"/>
                </a:lnTo>
                <a:lnTo>
                  <a:pt x="16200" y="21600"/>
                </a:lnTo>
                <a:lnTo>
                  <a:pt x="16200" y="16200"/>
                </a:lnTo>
                <a:lnTo>
                  <a:pt x="21600" y="16200"/>
                </a:lnTo>
                <a:lnTo>
                  <a:pt x="21600" y="5400"/>
                </a:lnTo>
                <a:lnTo>
                  <a:pt x="16200" y="5400"/>
                </a:lnTo>
                <a:lnTo>
                  <a:pt x="16200" y="0"/>
                </a:lnTo>
                <a:close/>
              </a:path>
            </a:pathLst>
          </a:custGeom>
          <a:solidFill>
            <a:srgbClr val="FF0000">
              <a:alpha val="52000"/>
            </a:srgbClr>
          </a:solidFill>
          <a:ln w="9525">
            <a:solidFill>
              <a:srgbClr val="800000"/>
            </a:solidFill>
            <a:miter lim="800000"/>
            <a:headEnd/>
            <a:tailEnd/>
          </a:ln>
          <a:effectLst>
            <a:outerShdw dist="107763" dir="2700000" algn="ctr" rotWithShape="0">
              <a:srgbClr val="808080"/>
            </a:outerShdw>
          </a:effectLst>
        </p:spPr>
        <p:txBody>
          <a:bodyPr/>
          <a:lstStyle/>
          <a:p>
            <a:pPr algn="ctr">
              <a:spcBef>
                <a:spcPct val="20000"/>
              </a:spcBef>
              <a:defRPr/>
            </a:pPr>
            <a:endParaRPr lang="en-GB" sz="2400">
              <a:solidFill>
                <a:srgbClr val="000000"/>
              </a:solidFill>
              <a:latin typeface="Times New Roman" panose="02020603050405020304" pitchFamily="18" charset="0"/>
              <a:cs typeface="+mn-cs"/>
            </a:endParaRPr>
          </a:p>
        </p:txBody>
      </p:sp>
      <p:sp>
        <p:nvSpPr>
          <p:cNvPr id="133145" name="PubCross"/>
          <p:cNvSpPr>
            <a:spLocks noEditPoints="1" noChangeArrowheads="1"/>
          </p:cNvSpPr>
          <p:nvPr/>
        </p:nvSpPr>
        <p:spPr bwMode="auto">
          <a:xfrm>
            <a:off x="6324600" y="2667000"/>
            <a:ext cx="990600" cy="914400"/>
          </a:xfrm>
          <a:custGeom>
            <a:avLst/>
            <a:gdLst>
              <a:gd name="G0" fmla="+- 0 0 0"/>
              <a:gd name="G1" fmla="+- 5400 0 0"/>
              <a:gd name="G2" fmla="+- 21600 0 5400"/>
              <a:gd name="G3" fmla="+- 5400 0 0"/>
              <a:gd name="G4" fmla="+- 21600 0 5400"/>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5400" y="0"/>
                </a:moveTo>
                <a:lnTo>
                  <a:pt x="5400" y="5400"/>
                </a:lnTo>
                <a:lnTo>
                  <a:pt x="0" y="5400"/>
                </a:lnTo>
                <a:lnTo>
                  <a:pt x="0" y="16200"/>
                </a:lnTo>
                <a:lnTo>
                  <a:pt x="5400" y="16200"/>
                </a:lnTo>
                <a:lnTo>
                  <a:pt x="5400" y="21600"/>
                </a:lnTo>
                <a:lnTo>
                  <a:pt x="16200" y="21600"/>
                </a:lnTo>
                <a:lnTo>
                  <a:pt x="16200" y="16200"/>
                </a:lnTo>
                <a:lnTo>
                  <a:pt x="21600" y="16200"/>
                </a:lnTo>
                <a:lnTo>
                  <a:pt x="21600" y="5400"/>
                </a:lnTo>
                <a:lnTo>
                  <a:pt x="16200" y="5400"/>
                </a:lnTo>
                <a:lnTo>
                  <a:pt x="16200" y="0"/>
                </a:lnTo>
                <a:close/>
              </a:path>
            </a:pathLst>
          </a:custGeom>
          <a:solidFill>
            <a:srgbClr val="FF0000">
              <a:alpha val="52000"/>
            </a:srgbClr>
          </a:solidFill>
          <a:ln w="9525">
            <a:solidFill>
              <a:srgbClr val="800000"/>
            </a:solidFill>
            <a:miter lim="800000"/>
            <a:headEnd/>
            <a:tailEnd/>
          </a:ln>
          <a:effectLst>
            <a:outerShdw dist="107763" dir="2700000" algn="ctr" rotWithShape="0">
              <a:srgbClr val="808080"/>
            </a:outerShdw>
          </a:effectLst>
        </p:spPr>
        <p:txBody>
          <a:bodyPr/>
          <a:lstStyle/>
          <a:p>
            <a:pPr algn="ctr">
              <a:spcBef>
                <a:spcPct val="20000"/>
              </a:spcBef>
              <a:defRPr/>
            </a:pPr>
            <a:endParaRPr lang="en-GB" sz="2400">
              <a:solidFill>
                <a:srgbClr val="000000"/>
              </a:solidFill>
              <a:latin typeface="Times New Roman" panose="02020603050405020304" pitchFamily="18" charset="0"/>
              <a:cs typeface="+mn-cs"/>
            </a:endParaRPr>
          </a:p>
        </p:txBody>
      </p:sp>
      <p:sp>
        <p:nvSpPr>
          <p:cNvPr id="133146" name="PubCross"/>
          <p:cNvSpPr>
            <a:spLocks noEditPoints="1" noChangeArrowheads="1"/>
          </p:cNvSpPr>
          <p:nvPr/>
        </p:nvSpPr>
        <p:spPr bwMode="auto">
          <a:xfrm>
            <a:off x="6324600" y="3886200"/>
            <a:ext cx="990600" cy="914400"/>
          </a:xfrm>
          <a:custGeom>
            <a:avLst/>
            <a:gdLst>
              <a:gd name="G0" fmla="+- 0 0 0"/>
              <a:gd name="G1" fmla="+- 5400 0 0"/>
              <a:gd name="G2" fmla="+- 21600 0 5400"/>
              <a:gd name="G3" fmla="+- 5400 0 0"/>
              <a:gd name="G4" fmla="+- 21600 0 5400"/>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5400" y="0"/>
                </a:moveTo>
                <a:lnTo>
                  <a:pt x="5400" y="5400"/>
                </a:lnTo>
                <a:lnTo>
                  <a:pt x="0" y="5400"/>
                </a:lnTo>
                <a:lnTo>
                  <a:pt x="0" y="16200"/>
                </a:lnTo>
                <a:lnTo>
                  <a:pt x="5400" y="16200"/>
                </a:lnTo>
                <a:lnTo>
                  <a:pt x="5400" y="21600"/>
                </a:lnTo>
                <a:lnTo>
                  <a:pt x="16200" y="21600"/>
                </a:lnTo>
                <a:lnTo>
                  <a:pt x="16200" y="16200"/>
                </a:lnTo>
                <a:lnTo>
                  <a:pt x="21600" y="16200"/>
                </a:lnTo>
                <a:lnTo>
                  <a:pt x="21600" y="5400"/>
                </a:lnTo>
                <a:lnTo>
                  <a:pt x="16200" y="5400"/>
                </a:lnTo>
                <a:lnTo>
                  <a:pt x="16200" y="0"/>
                </a:lnTo>
                <a:close/>
              </a:path>
            </a:pathLst>
          </a:custGeom>
          <a:solidFill>
            <a:srgbClr val="FF0000">
              <a:alpha val="52000"/>
            </a:srgbClr>
          </a:solidFill>
          <a:ln w="9525">
            <a:solidFill>
              <a:srgbClr val="800000"/>
            </a:solidFill>
            <a:miter lim="800000"/>
            <a:headEnd/>
            <a:tailEnd/>
          </a:ln>
          <a:effectLst>
            <a:outerShdw dist="107763" dir="2700000" algn="ctr" rotWithShape="0">
              <a:srgbClr val="808080"/>
            </a:outerShdw>
          </a:effectLst>
        </p:spPr>
        <p:txBody>
          <a:bodyPr/>
          <a:lstStyle/>
          <a:p>
            <a:pPr algn="ctr">
              <a:spcBef>
                <a:spcPct val="20000"/>
              </a:spcBef>
              <a:defRPr/>
            </a:pPr>
            <a:endParaRPr lang="en-US" sz="2400">
              <a:solidFill>
                <a:srgbClr val="000000"/>
              </a:solidFill>
              <a:latin typeface="Times New Roman" panose="02020603050405020304" pitchFamily="18" charset="0"/>
              <a:cs typeface="+mn-cs"/>
            </a:endParaRPr>
          </a:p>
        </p:txBody>
      </p:sp>
      <p:sp>
        <p:nvSpPr>
          <p:cNvPr id="133147" name="PubCross"/>
          <p:cNvSpPr>
            <a:spLocks noEditPoints="1" noChangeArrowheads="1"/>
          </p:cNvSpPr>
          <p:nvPr/>
        </p:nvSpPr>
        <p:spPr bwMode="auto">
          <a:xfrm>
            <a:off x="6324600" y="5334000"/>
            <a:ext cx="990600" cy="914400"/>
          </a:xfrm>
          <a:custGeom>
            <a:avLst/>
            <a:gdLst>
              <a:gd name="G0" fmla="+- 0 0 0"/>
              <a:gd name="G1" fmla="+- 5400 0 0"/>
              <a:gd name="G2" fmla="+- 21600 0 5400"/>
              <a:gd name="G3" fmla="+- 5400 0 0"/>
              <a:gd name="G4" fmla="+- 21600 0 5400"/>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5400" y="0"/>
                </a:moveTo>
                <a:lnTo>
                  <a:pt x="5400" y="5400"/>
                </a:lnTo>
                <a:lnTo>
                  <a:pt x="0" y="5400"/>
                </a:lnTo>
                <a:lnTo>
                  <a:pt x="0" y="16200"/>
                </a:lnTo>
                <a:lnTo>
                  <a:pt x="5400" y="16200"/>
                </a:lnTo>
                <a:lnTo>
                  <a:pt x="5400" y="21600"/>
                </a:lnTo>
                <a:lnTo>
                  <a:pt x="16200" y="21600"/>
                </a:lnTo>
                <a:lnTo>
                  <a:pt x="16200" y="16200"/>
                </a:lnTo>
                <a:lnTo>
                  <a:pt x="21600" y="16200"/>
                </a:lnTo>
                <a:lnTo>
                  <a:pt x="21600" y="5400"/>
                </a:lnTo>
                <a:lnTo>
                  <a:pt x="16200" y="5400"/>
                </a:lnTo>
                <a:lnTo>
                  <a:pt x="16200" y="0"/>
                </a:lnTo>
                <a:close/>
              </a:path>
            </a:pathLst>
          </a:custGeom>
          <a:solidFill>
            <a:srgbClr val="FF0000">
              <a:alpha val="52000"/>
            </a:srgbClr>
          </a:solidFill>
          <a:ln w="9525">
            <a:solidFill>
              <a:srgbClr val="800000"/>
            </a:solidFill>
            <a:miter lim="800000"/>
            <a:headEnd/>
            <a:tailEnd/>
          </a:ln>
          <a:effectLst>
            <a:outerShdw dist="107763" dir="2700000" algn="ctr" rotWithShape="0">
              <a:srgbClr val="808080"/>
            </a:outerShdw>
          </a:effectLst>
        </p:spPr>
        <p:txBody>
          <a:bodyPr/>
          <a:lstStyle/>
          <a:p>
            <a:pPr algn="ctr">
              <a:spcBef>
                <a:spcPct val="20000"/>
              </a:spcBef>
              <a:defRPr/>
            </a:pPr>
            <a:endParaRPr lang="en-GB" sz="2400">
              <a:solidFill>
                <a:srgbClr val="000000"/>
              </a:solidFill>
              <a:latin typeface="Times New Roman" panose="02020603050405020304" pitchFamily="18" charset="0"/>
              <a:cs typeface="+mn-cs"/>
            </a:endParaRPr>
          </a:p>
        </p:txBody>
      </p:sp>
    </p:spTree>
    <p:extLst>
      <p:ext uri="{BB962C8B-B14F-4D97-AF65-F5344CB8AC3E}">
        <p14:creationId xmlns:p14="http://schemas.microsoft.com/office/powerpoint/2010/main" val="2966626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8" presetClass="path" presetSubtype="0" repeatCount="indefinite" accel="50000" decel="50000" autoRev="1" fill="hold" nodeType="withEffect">
                                  <p:stCondLst>
                                    <p:cond delay="0"/>
                                  </p:stCondLst>
                                  <p:childTnLst>
                                    <p:animMotion origin="layout" path="M 1.66667E-6 3.7037E-6 L 0.01146 0.02106 C 0.01406 0.02569 0.01562 0.0324 0.01562 0.03935 C 0.01562 0.04722 0.01406 0.05347 0.01146 0.0581 L 1.66667E-6 0.07939 " pathEditMode="relative" rAng="0" ptsTypes="FffFF">
                                      <p:cBhvr>
                                        <p:cTn id="6" dur="1200" fill="hold"/>
                                        <p:tgtEl>
                                          <p:spTgt spid="133129"/>
                                        </p:tgtEl>
                                        <p:attrNameLst>
                                          <p:attrName>ppt_x</p:attrName>
                                          <p:attrName>ppt_y</p:attrName>
                                        </p:attrNameLst>
                                      </p:cBhvr>
                                      <p:rCtr x="781" y="3958"/>
                                    </p:animMotion>
                                  </p:childTnLst>
                                </p:cTn>
                              </p:par>
                              <p:par>
                                <p:cTn id="7" presetID="58" presetClass="path" presetSubtype="0" repeatCount="indefinite" accel="50000" decel="50000" autoRev="1" fill="hold" nodeType="withEffect">
                                  <p:stCondLst>
                                    <p:cond delay="0"/>
                                  </p:stCondLst>
                                  <p:childTnLst>
                                    <p:animMotion origin="layout" path="M 1.66667E-6 3.7037E-6 L 0.01146 0.02106 C 0.01406 0.02569 0.01562 0.0324 0.01562 0.03935 C 0.01562 0.04722 0.01406 0.05347 0.01146 0.0581 L 1.66667E-6 0.07939 " pathEditMode="relative" rAng="0" ptsTypes="FffFF">
                                      <p:cBhvr>
                                        <p:cTn id="8" dur="1000" fill="hold"/>
                                        <p:tgtEl>
                                          <p:spTgt spid="133138"/>
                                        </p:tgtEl>
                                        <p:attrNameLst>
                                          <p:attrName>ppt_x</p:attrName>
                                          <p:attrName>ppt_y</p:attrName>
                                        </p:attrNameLst>
                                      </p:cBhvr>
                                      <p:rCtr x="781" y="3958"/>
                                    </p:animMotion>
                                  </p:childTnLst>
                                </p:cTn>
                              </p:par>
                              <p:par>
                                <p:cTn id="9" presetID="58" presetClass="path" presetSubtype="0" repeatCount="indefinite" accel="50000" decel="50000" autoRev="1" fill="hold" nodeType="withEffect">
                                  <p:stCondLst>
                                    <p:cond delay="0"/>
                                  </p:stCondLst>
                                  <p:childTnLst>
                                    <p:animMotion origin="layout" path="M 1.66667E-6 3.7037E-6 L 0.01146 0.02106 C 0.01406 0.02569 0.01562 0.0324 0.01562 0.03935 C 0.01562 0.04722 0.01406 0.05347 0.01146 0.0581 L 1.66667E-6 0.07939 " pathEditMode="relative" rAng="0" ptsTypes="FffFF">
                                      <p:cBhvr>
                                        <p:cTn id="10" dur="1100" fill="hold"/>
                                        <p:tgtEl>
                                          <p:spTgt spid="133139"/>
                                        </p:tgtEl>
                                        <p:attrNameLst>
                                          <p:attrName>ppt_x</p:attrName>
                                          <p:attrName>ppt_y</p:attrName>
                                        </p:attrNameLst>
                                      </p:cBhvr>
                                      <p:rCtr x="781" y="3958"/>
                                    </p:animMotion>
                                  </p:childTnLst>
                                </p:cTn>
                              </p:par>
                              <p:par>
                                <p:cTn id="11" presetID="58" presetClass="path" presetSubtype="0" repeatCount="indefinite" accel="50000" decel="50000" autoRev="1" fill="hold" nodeType="withEffect">
                                  <p:stCondLst>
                                    <p:cond delay="0"/>
                                  </p:stCondLst>
                                  <p:childTnLst>
                                    <p:animMotion origin="layout" path="M 1.66667E-6 3.7037E-6 L 0.01146 0.02106 C 0.01406 0.02569 0.01562 0.0324 0.01562 0.03935 C 0.01562 0.04722 0.01406 0.05347 0.01146 0.0581 L 1.66667E-6 0.07939 " pathEditMode="relative" rAng="0" ptsTypes="FffFF">
                                      <p:cBhvr>
                                        <p:cTn id="12" dur="900" fill="hold"/>
                                        <p:tgtEl>
                                          <p:spTgt spid="133140"/>
                                        </p:tgtEl>
                                        <p:attrNameLst>
                                          <p:attrName>ppt_x</p:attrName>
                                          <p:attrName>ppt_y</p:attrName>
                                        </p:attrNameLst>
                                      </p:cBhvr>
                                      <p:rCtr x="781" y="3958"/>
                                    </p:animMotion>
                                  </p:childTnLst>
                                </p:cTn>
                              </p:par>
                              <p:par>
                                <p:cTn id="13" presetID="58" presetClass="path" presetSubtype="0" repeatCount="indefinite" accel="50000" decel="50000" autoRev="1" fill="hold" nodeType="withEffect">
                                  <p:stCondLst>
                                    <p:cond delay="0"/>
                                  </p:stCondLst>
                                  <p:childTnLst>
                                    <p:animMotion origin="layout" path="M 1.66667E-6 3.7037E-6 L 0.01146 0.02106 C 0.01406 0.02569 0.01562 0.0324 0.01562 0.03935 C 0.01562 0.04722 0.01406 0.05347 0.01146 0.0581 L 1.66667E-6 0.07939 " pathEditMode="relative" rAng="0" ptsTypes="FffFF">
                                      <p:cBhvr>
                                        <p:cTn id="14" dur="1000" fill="hold"/>
                                        <p:tgtEl>
                                          <p:spTgt spid="133141"/>
                                        </p:tgtEl>
                                        <p:attrNameLst>
                                          <p:attrName>ppt_x</p:attrName>
                                          <p:attrName>ppt_y</p:attrName>
                                        </p:attrNameLst>
                                      </p:cBhvr>
                                      <p:rCtr x="781" y="3958"/>
                                    </p:animMotion>
                                  </p:childTnLst>
                                </p:cTn>
                              </p:par>
                              <p:par>
                                <p:cTn id="15" presetID="58" presetClass="path" presetSubtype="0" repeatCount="indefinite" accel="50000" decel="50000" autoRev="1" fill="hold" nodeType="withEffect">
                                  <p:stCondLst>
                                    <p:cond delay="0"/>
                                  </p:stCondLst>
                                  <p:childTnLst>
                                    <p:animMotion origin="layout" path="M 1.66667E-6 3.7037E-6 L 0.01146 0.02106 C 0.01406 0.02569 0.01562 0.0324 0.01562 0.03935 C 0.01562 0.04722 0.01406 0.05347 0.01146 0.0581 L 1.66667E-6 0.07939 " pathEditMode="relative" rAng="0" ptsTypes="FffFF">
                                      <p:cBhvr>
                                        <p:cTn id="16" dur="800" fill="hold"/>
                                        <p:tgtEl>
                                          <p:spTgt spid="133142"/>
                                        </p:tgtEl>
                                        <p:attrNameLst>
                                          <p:attrName>ppt_x</p:attrName>
                                          <p:attrName>ppt_y</p:attrName>
                                        </p:attrNameLst>
                                      </p:cBhvr>
                                      <p:rCtr x="781" y="3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Thermocouple: </a:t>
            </a:r>
            <a:r>
              <a:rPr lang="en-US" sz="3200" dirty="0"/>
              <a:t>changes heat energy into electrical energy.  2 Types:</a:t>
            </a:r>
          </a:p>
        </p:txBody>
      </p:sp>
      <p:sp>
        <p:nvSpPr>
          <p:cNvPr id="3" name="Content Placeholder 2"/>
          <p:cNvSpPr>
            <a:spLocks noGrp="1"/>
          </p:cNvSpPr>
          <p:nvPr>
            <p:ph idx="1"/>
          </p:nvPr>
        </p:nvSpPr>
        <p:spPr/>
        <p:txBody>
          <a:bodyPr/>
          <a:lstStyle/>
          <a:p>
            <a:r>
              <a:rPr lang="en-US" b="1" u="sng" dirty="0" smtClean="0"/>
              <a:t>1.  </a:t>
            </a:r>
            <a:r>
              <a:rPr lang="en-US" b="1" u="sng" dirty="0">
                <a:solidFill>
                  <a:srgbClr val="FF0000"/>
                </a:solidFill>
                <a:latin typeface="Times-Bold"/>
              </a:rPr>
              <a:t>Dry Cell </a:t>
            </a:r>
            <a:r>
              <a:rPr lang="en-US" b="1" dirty="0">
                <a:latin typeface="Times-Roman"/>
              </a:rPr>
              <a:t>– the electrolyte is not really dry; but is a paste</a:t>
            </a:r>
          </a:p>
          <a:p>
            <a:pPr lvl="1">
              <a:defRPr/>
            </a:pPr>
            <a:r>
              <a:rPr lang="en-US" sz="3200" dirty="0">
                <a:latin typeface="Times-Roman"/>
              </a:rPr>
              <a:t> Standard AA, C, D type batteries, electrolyte is a paste. The “+” terminal is zinc</a:t>
            </a:r>
            <a:endParaRPr lang="en-US" sz="3200" dirty="0"/>
          </a:p>
          <a:p>
            <a:endParaRPr lang="en-US" b="1" u="sng" dirty="0" smtClean="0"/>
          </a:p>
          <a:p>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249955"/>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657" y="3733801"/>
            <a:ext cx="4267200" cy="333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894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FG21_02"/>
          <p:cNvPicPr>
            <a:picLocks noChangeAspect="1" noChangeArrowheads="1"/>
          </p:cNvPicPr>
          <p:nvPr/>
        </p:nvPicPr>
        <p:blipFill>
          <a:blip r:embed="rId2"/>
          <a:srcRect l="17723" r="16704"/>
          <a:stretch>
            <a:fillRect/>
          </a:stretch>
        </p:blipFill>
        <p:spPr bwMode="auto">
          <a:xfrm>
            <a:off x="1833563" y="3132317"/>
            <a:ext cx="3133725" cy="3584575"/>
          </a:xfrm>
          <a:prstGeom prst="rect">
            <a:avLst/>
          </a:prstGeom>
          <a:noFill/>
          <a:ln w="9525">
            <a:noFill/>
            <a:miter lim="800000"/>
            <a:headEnd/>
            <a:tailEnd/>
          </a:ln>
        </p:spPr>
      </p:pic>
      <p:sp>
        <p:nvSpPr>
          <p:cNvPr id="223234"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Electric Current</a:t>
            </a:r>
          </a:p>
        </p:txBody>
      </p:sp>
      <p:sp>
        <p:nvSpPr>
          <p:cNvPr id="223235" name="Text Box 3"/>
          <p:cNvSpPr txBox="1">
            <a:spLocks noChangeArrowheads="1"/>
          </p:cNvSpPr>
          <p:nvPr/>
        </p:nvSpPr>
        <p:spPr bwMode="auto">
          <a:xfrm>
            <a:off x="1809750" y="866775"/>
            <a:ext cx="8420100" cy="2654300"/>
          </a:xfrm>
          <a:prstGeom prst="rect">
            <a:avLst/>
          </a:prstGeom>
          <a:noFill/>
          <a:ln w="9525">
            <a:noFill/>
            <a:miter lim="800000"/>
            <a:headEnd/>
            <a:tailEnd/>
          </a:ln>
        </p:spPr>
        <p:txBody>
          <a:bodyPr>
            <a:spAutoFit/>
          </a:bodyPr>
          <a:lstStyle/>
          <a:p>
            <a:pPr algn="ctr">
              <a:spcBef>
                <a:spcPct val="50000"/>
              </a:spcBef>
            </a:pPr>
            <a:r>
              <a:rPr lang="en-US" sz="2800" b="1">
                <a:solidFill>
                  <a:srgbClr val="000000"/>
                </a:solidFill>
              </a:rPr>
              <a:t>A battery uses chemical reactions to produce a potential difference between its terminals. It causes current to flow through the flashlight bulb similar to the way the person lifting the water causes the water to flow through the paddle wheel.</a:t>
            </a:r>
          </a:p>
        </p:txBody>
      </p:sp>
      <p:pic>
        <p:nvPicPr>
          <p:cNvPr id="223236" name="Picture 5" descr="FG21_03"/>
          <p:cNvPicPr>
            <a:picLocks noChangeAspect="1" noChangeArrowheads="1"/>
          </p:cNvPicPr>
          <p:nvPr/>
        </p:nvPicPr>
        <p:blipFill>
          <a:blip r:embed="rId3"/>
          <a:srcRect t="11746" b="11433"/>
          <a:stretch>
            <a:fillRect/>
          </a:stretch>
        </p:blipFill>
        <p:spPr bwMode="auto">
          <a:xfrm>
            <a:off x="5810250" y="3738563"/>
            <a:ext cx="4311650" cy="2484437"/>
          </a:xfrm>
          <a:prstGeom prst="rect">
            <a:avLst/>
          </a:prstGeom>
          <a:noFill/>
          <a:ln w="9525">
            <a:noFill/>
            <a:miter lim="800000"/>
            <a:headEnd/>
            <a:tailEnd/>
          </a:ln>
        </p:spPr>
      </p:pic>
    </p:spTree>
    <p:extLst>
      <p:ext uri="{BB962C8B-B14F-4D97-AF65-F5344CB8AC3E}">
        <p14:creationId xmlns:p14="http://schemas.microsoft.com/office/powerpoint/2010/main" val="269790946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814"/>
            <a:ext cx="8229600" cy="636587"/>
          </a:xfrm>
        </p:spPr>
        <p:txBody>
          <a:bodyPr/>
          <a:lstStyle/>
          <a:p>
            <a:pPr>
              <a:defRPr/>
            </a:pPr>
            <a:r>
              <a:rPr lang="en-US" b="1" dirty="0" smtClean="0"/>
              <a:t>2. Wet cell</a:t>
            </a:r>
            <a:endParaRPr lang="en-US" dirty="0"/>
          </a:p>
        </p:txBody>
      </p:sp>
      <p:sp>
        <p:nvSpPr>
          <p:cNvPr id="3" name="Content Placeholder 2"/>
          <p:cNvSpPr>
            <a:spLocks noGrp="1"/>
          </p:cNvSpPr>
          <p:nvPr>
            <p:ph idx="1"/>
          </p:nvPr>
        </p:nvSpPr>
        <p:spPr>
          <a:xfrm>
            <a:off x="1981200" y="990600"/>
            <a:ext cx="8229600" cy="2743200"/>
          </a:xfrm>
        </p:spPr>
        <p:txBody>
          <a:bodyPr/>
          <a:lstStyle/>
          <a:p>
            <a:pPr>
              <a:defRPr/>
            </a:pPr>
            <a:r>
              <a:rPr lang="en-US" sz="2800" b="1" dirty="0">
                <a:solidFill>
                  <a:srgbClr val="FF0000"/>
                </a:solidFill>
                <a:latin typeface="Times-Bold"/>
              </a:rPr>
              <a:t>Wet Cell </a:t>
            </a:r>
            <a:r>
              <a:rPr lang="en-US" sz="2800" b="1" dirty="0">
                <a:latin typeface="Times-Roman"/>
              </a:rPr>
              <a:t>– the electrolyte is a liquid (car battery)</a:t>
            </a:r>
          </a:p>
          <a:p>
            <a:pPr lvl="1">
              <a:defRPr/>
            </a:pPr>
            <a:r>
              <a:rPr lang="en-US" dirty="0" smtClean="0">
                <a:latin typeface="Times-Roman"/>
              </a:rPr>
              <a:t> In a car battery, Electrolyte is sulfuric acid the “+” terminal is lead oxide and the “-“ terminal is lead metal</a:t>
            </a:r>
          </a:p>
        </p:txBody>
      </p:sp>
      <p:pic>
        <p:nvPicPr>
          <p:cNvPr id="2048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9098" y="4096512"/>
            <a:ext cx="11493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290" y="3315462"/>
            <a:ext cx="505291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3372612"/>
            <a:ext cx="152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876800"/>
            <a:ext cx="19050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48690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X-Men: Storm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2155" y="1314605"/>
            <a:ext cx="4018961" cy="5543395"/>
          </a:xfrm>
        </p:spPr>
      </p:pic>
    </p:spTree>
    <p:extLst>
      <p:ext uri="{BB962C8B-B14F-4D97-AF65-F5344CB8AC3E}">
        <p14:creationId xmlns:p14="http://schemas.microsoft.com/office/powerpoint/2010/main" val="34983337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Storm</a:t>
            </a:r>
            <a:endParaRPr lang="en-US" dirty="0"/>
          </a:p>
        </p:txBody>
      </p:sp>
      <p:sp>
        <p:nvSpPr>
          <p:cNvPr id="3" name="Content Placeholder 2"/>
          <p:cNvSpPr>
            <a:spLocks noGrp="1"/>
          </p:cNvSpPr>
          <p:nvPr>
            <p:ph idx="1"/>
          </p:nvPr>
        </p:nvSpPr>
        <p:spPr/>
        <p:txBody>
          <a:bodyPr/>
          <a:lstStyle/>
          <a:p>
            <a:r>
              <a:rPr lang="en-US" dirty="0" smtClean="0"/>
              <a:t>where does storm get her energy needed to perform her superhuman feat</a:t>
            </a:r>
          </a:p>
          <a:p>
            <a:r>
              <a:rPr lang="en-US" dirty="0" smtClean="0"/>
              <a:t>In the X-men movies, the mutant Storm is able to generate a bolt of lightning at will.  </a:t>
            </a:r>
          </a:p>
          <a:p>
            <a:r>
              <a:rPr lang="en-US" dirty="0" smtClean="0"/>
              <a:t>The energy released in a normal lightning bolt is about 500 million joules, which is equivalent to 120,000 food calories.</a:t>
            </a:r>
          </a:p>
          <a:p>
            <a:r>
              <a:rPr lang="en-US" dirty="0" smtClean="0"/>
              <a:t>To produce even a single lightning bolt, Storm would have to eat at least 60 times the recommended daily amount for an adult female</a:t>
            </a:r>
            <a:endParaRPr lang="en-US" dirty="0"/>
          </a:p>
        </p:txBody>
      </p:sp>
    </p:spTree>
    <p:extLst>
      <p:ext uri="{BB962C8B-B14F-4D97-AF65-F5344CB8AC3E}">
        <p14:creationId xmlns:p14="http://schemas.microsoft.com/office/powerpoint/2010/main" val="3045704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Electric Current</a:t>
            </a:r>
          </a:p>
        </p:txBody>
      </p:sp>
      <p:sp>
        <p:nvSpPr>
          <p:cNvPr id="224258" name="Text Box 3"/>
          <p:cNvSpPr txBox="1">
            <a:spLocks noChangeArrowheads="1"/>
          </p:cNvSpPr>
          <p:nvPr/>
        </p:nvSpPr>
        <p:spPr bwMode="auto">
          <a:xfrm>
            <a:off x="1820863" y="1163638"/>
            <a:ext cx="8609012" cy="1800225"/>
          </a:xfrm>
          <a:prstGeom prst="rect">
            <a:avLst/>
          </a:prstGeom>
          <a:noFill/>
          <a:ln w="9525">
            <a:noFill/>
            <a:miter lim="800000"/>
            <a:headEnd/>
            <a:tailEnd/>
          </a:ln>
        </p:spPr>
        <p:txBody>
          <a:bodyPr>
            <a:spAutoFit/>
          </a:bodyPr>
          <a:lstStyle/>
          <a:p>
            <a:pPr>
              <a:spcBef>
                <a:spcPct val="50000"/>
              </a:spcBef>
            </a:pPr>
            <a:r>
              <a:rPr lang="en-US" sz="2800" b="1" dirty="0">
                <a:solidFill>
                  <a:srgbClr val="000000"/>
                </a:solidFill>
              </a:rPr>
              <a:t>A battery that is disconnected from any circuit has an electric potential difference between its terminals that is called the </a:t>
            </a:r>
            <a:r>
              <a:rPr lang="en-US" sz="2800" b="1" dirty="0">
                <a:solidFill>
                  <a:srgbClr val="FF0000"/>
                </a:solidFill>
              </a:rPr>
              <a:t>electromotive force or </a:t>
            </a:r>
            <a:r>
              <a:rPr lang="en-US" sz="2800" b="1" i="1" dirty="0" err="1">
                <a:solidFill>
                  <a:srgbClr val="FF0000"/>
                </a:solidFill>
                <a:latin typeface="Times New Roman" pitchFamily="18" charset="0"/>
              </a:rPr>
              <a:t>emf</a:t>
            </a:r>
            <a:r>
              <a:rPr lang="en-US" sz="2800" b="1" dirty="0">
                <a:solidFill>
                  <a:srgbClr val="FF0000"/>
                </a:solidFill>
              </a:rPr>
              <a:t>:</a:t>
            </a:r>
          </a:p>
        </p:txBody>
      </p:sp>
      <p:pic>
        <p:nvPicPr>
          <p:cNvPr id="224259" name="Picture 4"/>
          <p:cNvPicPr>
            <a:picLocks noChangeAspect="1" noChangeArrowheads="1"/>
          </p:cNvPicPr>
          <p:nvPr/>
        </p:nvPicPr>
        <p:blipFill>
          <a:blip r:embed="rId2"/>
          <a:srcRect/>
          <a:stretch>
            <a:fillRect/>
          </a:stretch>
        </p:blipFill>
        <p:spPr bwMode="auto">
          <a:xfrm>
            <a:off x="5256213" y="2776538"/>
            <a:ext cx="1130300" cy="466725"/>
          </a:xfrm>
          <a:prstGeom prst="rect">
            <a:avLst/>
          </a:prstGeom>
          <a:noFill/>
          <a:ln w="9525">
            <a:noFill/>
            <a:miter lim="800000"/>
            <a:headEnd/>
            <a:tailEnd/>
          </a:ln>
        </p:spPr>
      </p:pic>
      <p:sp>
        <p:nvSpPr>
          <p:cNvPr id="224260" name="Text Box 5"/>
          <p:cNvSpPr txBox="1">
            <a:spLocks noChangeArrowheads="1"/>
          </p:cNvSpPr>
          <p:nvPr/>
        </p:nvSpPr>
        <p:spPr bwMode="auto">
          <a:xfrm>
            <a:off x="1927225" y="3514725"/>
            <a:ext cx="8361363" cy="2014538"/>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Remember – despite its name, the </a:t>
            </a:r>
            <a:r>
              <a:rPr lang="en-US" sz="2800" b="1" i="1">
                <a:solidFill>
                  <a:srgbClr val="000000"/>
                </a:solidFill>
                <a:latin typeface="Times New Roman" pitchFamily="18" charset="0"/>
              </a:rPr>
              <a:t>emf</a:t>
            </a:r>
            <a:r>
              <a:rPr lang="en-US" sz="2800" b="1">
                <a:solidFill>
                  <a:srgbClr val="000000"/>
                </a:solidFill>
              </a:rPr>
              <a:t> is an electric potential, not a force. </a:t>
            </a:r>
          </a:p>
          <a:p>
            <a:pPr>
              <a:spcBef>
                <a:spcPct val="50000"/>
              </a:spcBef>
            </a:pPr>
            <a:r>
              <a:rPr lang="en-US" sz="2800" b="1">
                <a:solidFill>
                  <a:srgbClr val="000000"/>
                </a:solidFill>
              </a:rPr>
              <a:t>The amount of work it takes to move a charge </a:t>
            </a:r>
            <a:r>
              <a:rPr lang="el-GR" sz="2800" b="1">
                <a:solidFill>
                  <a:srgbClr val="000000"/>
                </a:solidFill>
              </a:rPr>
              <a:t>Δ</a:t>
            </a:r>
            <a:r>
              <a:rPr lang="en-US" sz="2800" b="1" i="1">
                <a:solidFill>
                  <a:srgbClr val="000000"/>
                </a:solidFill>
                <a:latin typeface="Times New Roman" pitchFamily="18" charset="0"/>
              </a:rPr>
              <a:t>Q</a:t>
            </a:r>
            <a:r>
              <a:rPr lang="en-US" sz="2800" b="1">
                <a:solidFill>
                  <a:srgbClr val="000000"/>
                </a:solidFill>
              </a:rPr>
              <a:t> from one terminal to the other is:</a:t>
            </a:r>
            <a:endParaRPr lang="el-GR" sz="2800" b="1">
              <a:solidFill>
                <a:srgbClr val="000000"/>
              </a:solidFill>
            </a:endParaRPr>
          </a:p>
        </p:txBody>
      </p:sp>
      <p:pic>
        <p:nvPicPr>
          <p:cNvPr id="224261" name="Picture 6"/>
          <p:cNvPicPr>
            <a:picLocks noChangeAspect="1" noChangeArrowheads="1"/>
          </p:cNvPicPr>
          <p:nvPr/>
        </p:nvPicPr>
        <p:blipFill>
          <a:blip r:embed="rId3"/>
          <a:srcRect/>
          <a:stretch>
            <a:fillRect/>
          </a:stretch>
        </p:blipFill>
        <p:spPr bwMode="auto">
          <a:xfrm>
            <a:off x="5021263" y="5621338"/>
            <a:ext cx="1889125" cy="571500"/>
          </a:xfrm>
          <a:prstGeom prst="rect">
            <a:avLst/>
          </a:prstGeom>
          <a:noFill/>
          <a:ln w="9525">
            <a:noFill/>
            <a:miter lim="800000"/>
            <a:headEnd/>
            <a:tailEnd/>
          </a:ln>
        </p:spPr>
      </p:pic>
    </p:spTree>
    <p:extLst>
      <p:ext uri="{BB962C8B-B14F-4D97-AF65-F5344CB8AC3E}">
        <p14:creationId xmlns:p14="http://schemas.microsoft.com/office/powerpoint/2010/main" val="46589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p:txBody>
          <a:bodyPr/>
          <a:lstStyle/>
          <a:p>
            <a:pPr eaLnBrk="1" hangingPunct="1"/>
            <a:r>
              <a:rPr lang="en-US" dirty="0" smtClean="0"/>
              <a:t>Potential Difference =Voltage=EMF</a:t>
            </a:r>
          </a:p>
        </p:txBody>
      </p:sp>
      <p:sp>
        <p:nvSpPr>
          <p:cNvPr id="263170" name="Rectangle 3"/>
          <p:cNvSpPr>
            <a:spLocks noGrp="1" noChangeArrowheads="1"/>
          </p:cNvSpPr>
          <p:nvPr>
            <p:ph type="body" idx="1"/>
          </p:nvPr>
        </p:nvSpPr>
        <p:spPr>
          <a:xfrm>
            <a:off x="5638800" y="1143000"/>
            <a:ext cx="4495800" cy="4530725"/>
          </a:xfrm>
        </p:spPr>
        <p:txBody>
          <a:bodyPr/>
          <a:lstStyle/>
          <a:p>
            <a:pPr eaLnBrk="1" hangingPunct="1">
              <a:lnSpc>
                <a:spcPct val="90000"/>
              </a:lnSpc>
              <a:buFont typeface="Wingdings" pitchFamily="2" charset="2"/>
              <a:buNone/>
            </a:pPr>
            <a:r>
              <a:rPr lang="en-US" sz="2100" smtClean="0"/>
              <a:t>In a battery, a series of chemical reactions occur in which electrons are transferred from one terminal to another. There is a </a:t>
            </a:r>
            <a:r>
              <a:rPr lang="en-US" sz="2100" b="1" smtClean="0"/>
              <a:t>potential difference (voltage) </a:t>
            </a:r>
            <a:r>
              <a:rPr lang="en-US" sz="2100" smtClean="0"/>
              <a:t>between these poles.</a:t>
            </a:r>
          </a:p>
          <a:p>
            <a:pPr eaLnBrk="1" hangingPunct="1">
              <a:lnSpc>
                <a:spcPct val="90000"/>
              </a:lnSpc>
              <a:buFont typeface="Wingdings" pitchFamily="2" charset="2"/>
              <a:buNone/>
            </a:pPr>
            <a:endParaRPr lang="en-US" sz="2100" smtClean="0"/>
          </a:p>
          <a:p>
            <a:pPr eaLnBrk="1" hangingPunct="1">
              <a:lnSpc>
                <a:spcPct val="90000"/>
              </a:lnSpc>
              <a:buFont typeface="Wingdings" pitchFamily="2" charset="2"/>
              <a:buNone/>
            </a:pPr>
            <a:r>
              <a:rPr lang="en-US" sz="2100" smtClean="0"/>
              <a:t>The </a:t>
            </a:r>
            <a:r>
              <a:rPr lang="en-US" sz="2100" b="1" u="sng" smtClean="0"/>
              <a:t>maximum</a:t>
            </a:r>
            <a:r>
              <a:rPr lang="en-US" sz="2100" b="1" smtClean="0"/>
              <a:t> potential difference </a:t>
            </a:r>
            <a:r>
              <a:rPr lang="en-US" sz="2100" smtClean="0"/>
              <a:t>a power source can have is called the </a:t>
            </a:r>
            <a:r>
              <a:rPr lang="en-US" sz="2100" b="1" smtClean="0"/>
              <a:t>electromotive force or (EMF), </a:t>
            </a:r>
            <a:r>
              <a:rPr lang="en-US" sz="2100" smtClean="0">
                <a:latin typeface="Symbol" pitchFamily="18" charset="2"/>
              </a:rPr>
              <a:t>e</a:t>
            </a:r>
            <a:r>
              <a:rPr lang="en-US" sz="2100" smtClean="0"/>
              <a:t>. The term isn't actually a force, simply the amount of energy per charge (J/C or V)</a:t>
            </a:r>
          </a:p>
        </p:txBody>
      </p:sp>
      <p:pic>
        <p:nvPicPr>
          <p:cNvPr id="263171" name="Picture 4" descr="battery"/>
          <p:cNvPicPr>
            <a:picLocks noChangeAspect="1" noChangeArrowheads="1" noCrop="1"/>
          </p:cNvPicPr>
          <p:nvPr/>
        </p:nvPicPr>
        <p:blipFill>
          <a:blip r:embed="rId2"/>
          <a:srcRect/>
          <a:stretch>
            <a:fillRect/>
          </a:stretch>
        </p:blipFill>
        <p:spPr bwMode="auto">
          <a:xfrm>
            <a:off x="2133600" y="1219200"/>
            <a:ext cx="3429000" cy="2743200"/>
          </a:xfrm>
          <a:prstGeom prst="rect">
            <a:avLst/>
          </a:prstGeom>
          <a:noFill/>
          <a:ln w="9525">
            <a:noFill/>
            <a:miter lim="800000"/>
            <a:headEnd/>
            <a:tailEnd/>
          </a:ln>
        </p:spPr>
      </p:pic>
      <p:pic>
        <p:nvPicPr>
          <p:cNvPr id="263172" name="Picture 5"/>
          <p:cNvPicPr>
            <a:picLocks noChangeAspect="1" noChangeArrowheads="1"/>
          </p:cNvPicPr>
          <p:nvPr/>
        </p:nvPicPr>
        <p:blipFill>
          <a:blip r:embed="rId3"/>
          <a:srcRect/>
          <a:stretch>
            <a:fillRect/>
          </a:stretch>
        </p:blipFill>
        <p:spPr bwMode="auto">
          <a:xfrm>
            <a:off x="2133600" y="4876800"/>
            <a:ext cx="3702050" cy="654050"/>
          </a:xfrm>
          <a:prstGeom prst="rect">
            <a:avLst/>
          </a:prstGeom>
          <a:noFill/>
          <a:ln w="9525">
            <a:noFill/>
            <a:miter lim="800000"/>
            <a:headEnd/>
            <a:tailEnd/>
          </a:ln>
        </p:spPr>
      </p:pic>
    </p:spTree>
    <p:extLst>
      <p:ext uri="{BB962C8B-B14F-4D97-AF65-F5344CB8AC3E}">
        <p14:creationId xmlns:p14="http://schemas.microsoft.com/office/powerpoint/2010/main" val="42862435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Electric Current</a:t>
            </a:r>
          </a:p>
        </p:txBody>
      </p:sp>
      <p:sp>
        <p:nvSpPr>
          <p:cNvPr id="225282" name="Text Box 3"/>
          <p:cNvSpPr txBox="1">
            <a:spLocks noChangeArrowheads="1"/>
          </p:cNvSpPr>
          <p:nvPr/>
        </p:nvSpPr>
        <p:spPr bwMode="auto">
          <a:xfrm>
            <a:off x="1916113" y="996950"/>
            <a:ext cx="8550275" cy="2227263"/>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The direction of current flow – from the positive terminal to the negative one – was decided before it was realized that electrons are negatively charged. Therefore, current flows around a circuit in the direction a positive charge</a:t>
            </a:r>
          </a:p>
        </p:txBody>
      </p:sp>
      <p:pic>
        <p:nvPicPr>
          <p:cNvPr id="225283" name="Picture 4" descr="FG21_04"/>
          <p:cNvPicPr>
            <a:picLocks noChangeAspect="1" noChangeArrowheads="1"/>
          </p:cNvPicPr>
          <p:nvPr/>
        </p:nvPicPr>
        <p:blipFill>
          <a:blip r:embed="rId2"/>
          <a:srcRect t="10056" b="10318"/>
          <a:stretch>
            <a:fillRect/>
          </a:stretch>
        </p:blipFill>
        <p:spPr bwMode="auto">
          <a:xfrm>
            <a:off x="5006975" y="3225800"/>
            <a:ext cx="5661025" cy="3381375"/>
          </a:xfrm>
          <a:prstGeom prst="rect">
            <a:avLst/>
          </a:prstGeom>
          <a:noFill/>
          <a:ln w="9525">
            <a:noFill/>
            <a:miter lim="800000"/>
            <a:headEnd/>
            <a:tailEnd/>
          </a:ln>
        </p:spPr>
      </p:pic>
      <p:sp>
        <p:nvSpPr>
          <p:cNvPr id="225284" name="Text Box 5"/>
          <p:cNvSpPr txBox="1">
            <a:spLocks noChangeArrowheads="1"/>
          </p:cNvSpPr>
          <p:nvPr/>
        </p:nvSpPr>
        <p:spPr bwMode="auto">
          <a:xfrm>
            <a:off x="1916113" y="3097213"/>
            <a:ext cx="3149600" cy="265430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would move; electrons move the other way. However, this does not matter in most circuits.</a:t>
            </a:r>
          </a:p>
        </p:txBody>
      </p:sp>
    </p:spTree>
    <p:extLst>
      <p:ext uri="{BB962C8B-B14F-4D97-AF65-F5344CB8AC3E}">
        <p14:creationId xmlns:p14="http://schemas.microsoft.com/office/powerpoint/2010/main" val="1469081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Electric </a:t>
            </a:r>
            <a:r>
              <a:rPr lang="en-US" sz="3200" b="1" dirty="0">
                <a:solidFill>
                  <a:srgbClr val="000000"/>
                </a:solidFill>
              </a:rPr>
              <a:t>Current</a:t>
            </a:r>
          </a:p>
        </p:txBody>
      </p:sp>
      <p:sp>
        <p:nvSpPr>
          <p:cNvPr id="226306" name="Text Box 3"/>
          <p:cNvSpPr txBox="1">
            <a:spLocks noChangeArrowheads="1"/>
          </p:cNvSpPr>
          <p:nvPr/>
        </p:nvSpPr>
        <p:spPr bwMode="auto">
          <a:xfrm>
            <a:off x="1963738" y="1104900"/>
            <a:ext cx="8288337" cy="265430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Finally, the actual motion of electrons along a wire is quite slow; the electrons spend most of their time bouncing around randomly, and have only a small velocity component opposite to the direction of the current. (The electric </a:t>
            </a:r>
            <a:r>
              <a:rPr lang="en-US" sz="2800" b="1" i="1">
                <a:solidFill>
                  <a:srgbClr val="000000"/>
                </a:solidFill>
              </a:rPr>
              <a:t>signal</a:t>
            </a:r>
            <a:r>
              <a:rPr lang="en-US" sz="2800" b="1">
                <a:solidFill>
                  <a:srgbClr val="000000"/>
                </a:solidFill>
              </a:rPr>
              <a:t> propagates much more quickly!)</a:t>
            </a:r>
          </a:p>
        </p:txBody>
      </p:sp>
      <p:pic>
        <p:nvPicPr>
          <p:cNvPr id="226307" name="Picture 4" descr="FG21_05"/>
          <p:cNvPicPr>
            <a:picLocks noChangeAspect="1" noChangeArrowheads="1"/>
          </p:cNvPicPr>
          <p:nvPr/>
        </p:nvPicPr>
        <p:blipFill>
          <a:blip r:embed="rId2"/>
          <a:srcRect t="37961" b="37224"/>
          <a:stretch>
            <a:fillRect/>
          </a:stretch>
        </p:blipFill>
        <p:spPr bwMode="auto">
          <a:xfrm>
            <a:off x="2068513" y="4384675"/>
            <a:ext cx="8331200" cy="1550988"/>
          </a:xfrm>
          <a:prstGeom prst="rect">
            <a:avLst/>
          </a:prstGeom>
          <a:noFill/>
          <a:ln w="9525">
            <a:noFill/>
            <a:miter lim="800000"/>
            <a:headEnd/>
            <a:tailEnd/>
          </a:ln>
        </p:spPr>
      </p:pic>
    </p:spTree>
    <p:extLst>
      <p:ext uri="{BB962C8B-B14F-4D97-AF65-F5344CB8AC3E}">
        <p14:creationId xmlns:p14="http://schemas.microsoft.com/office/powerpoint/2010/main" val="2505997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6402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Drift velocity</a:t>
            </a:r>
            <a:endParaRPr lang="en-US" dirty="0"/>
          </a:p>
        </p:txBody>
      </p:sp>
      <p:sp>
        <p:nvSpPr>
          <p:cNvPr id="3" name="Content Placeholder 2"/>
          <p:cNvSpPr>
            <a:spLocks noGrp="1"/>
          </p:cNvSpPr>
          <p:nvPr>
            <p:ph idx="1"/>
          </p:nvPr>
        </p:nvSpPr>
        <p:spPr/>
        <p:txBody>
          <a:bodyPr/>
          <a:lstStyle/>
          <a:p>
            <a:r>
              <a:rPr lang="en-US" dirty="0" smtClean="0"/>
              <a:t>The free electrons move in the direction of the accelerating force with an average velocity called </a:t>
            </a:r>
            <a:r>
              <a:rPr lang="en-US" b="1" u="sng" dirty="0" smtClean="0"/>
              <a:t>drift velocity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448" y="3957313"/>
            <a:ext cx="4762500" cy="2638425"/>
          </a:xfrm>
          <a:prstGeom prst="rect">
            <a:avLst/>
          </a:prstGeom>
        </p:spPr>
      </p:pic>
    </p:spTree>
    <p:extLst>
      <p:ext uri="{BB962C8B-B14F-4D97-AF65-F5344CB8AC3E}">
        <p14:creationId xmlns:p14="http://schemas.microsoft.com/office/powerpoint/2010/main" val="35473907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ChangeArrowheads="1"/>
          </p:cNvSpPr>
          <p:nvPr>
            <p:ph type="title"/>
          </p:nvPr>
        </p:nvSpPr>
        <p:spPr/>
        <p:txBody>
          <a:bodyPr/>
          <a:lstStyle/>
          <a:p>
            <a:pPr eaLnBrk="1" hangingPunct="1"/>
            <a:r>
              <a:rPr lang="en-US" smtClean="0"/>
              <a:t>Electric Current, cont</a:t>
            </a:r>
          </a:p>
        </p:txBody>
      </p:sp>
      <p:sp>
        <p:nvSpPr>
          <p:cNvPr id="162818" name="Rectangle 3"/>
          <p:cNvSpPr>
            <a:spLocks noGrp="1" noChangeArrowheads="1"/>
          </p:cNvSpPr>
          <p:nvPr>
            <p:ph type="body" idx="1"/>
          </p:nvPr>
        </p:nvSpPr>
        <p:spPr/>
        <p:txBody>
          <a:bodyPr/>
          <a:lstStyle/>
          <a:p>
            <a:pPr eaLnBrk="1" hangingPunct="1"/>
            <a:r>
              <a:rPr lang="en-US" sz="2800" dirty="0" smtClean="0"/>
              <a:t>The direction of the current is the direction positive charge would flow</a:t>
            </a:r>
          </a:p>
          <a:p>
            <a:pPr lvl="1" eaLnBrk="1" hangingPunct="1"/>
            <a:r>
              <a:rPr lang="en-US" sz="2400" dirty="0" smtClean="0"/>
              <a:t>This is known as </a:t>
            </a:r>
            <a:r>
              <a:rPr lang="en-US" sz="2400" b="1" i="1" dirty="0" smtClean="0">
                <a:solidFill>
                  <a:srgbClr val="FF0000"/>
                </a:solidFill>
              </a:rPr>
              <a:t>conventional current direction</a:t>
            </a:r>
            <a:endParaRPr lang="en-US" sz="2400" b="1" dirty="0" smtClean="0">
              <a:solidFill>
                <a:srgbClr val="FF0000"/>
              </a:solidFill>
            </a:endParaRPr>
          </a:p>
          <a:p>
            <a:pPr lvl="2" eaLnBrk="1" hangingPunct="1"/>
            <a:r>
              <a:rPr lang="en-US" sz="2000" dirty="0" smtClean="0"/>
              <a:t>In a common conductor, such as copper, the current is due to the motion of the negatively charged electrons</a:t>
            </a:r>
          </a:p>
          <a:p>
            <a:pPr eaLnBrk="1" hangingPunct="1"/>
            <a:r>
              <a:rPr lang="en-US" sz="2800" dirty="0" smtClean="0"/>
              <a:t>It is common to refer to a moving charge as a </a:t>
            </a:r>
            <a:r>
              <a:rPr lang="en-US" sz="2800" b="1" dirty="0" smtClean="0"/>
              <a:t>mobile </a:t>
            </a:r>
            <a:r>
              <a:rPr lang="en-US" sz="2800" b="1" i="1" dirty="0" smtClean="0"/>
              <a:t>charge carrier</a:t>
            </a:r>
            <a:endParaRPr lang="en-US" sz="2800" b="1" dirty="0" smtClean="0"/>
          </a:p>
          <a:p>
            <a:pPr lvl="1" eaLnBrk="1" hangingPunct="1"/>
            <a:r>
              <a:rPr lang="en-US" sz="2400" dirty="0" smtClean="0"/>
              <a:t>A charge carrier can be positive or negative</a:t>
            </a:r>
          </a:p>
        </p:txBody>
      </p:sp>
    </p:spTree>
    <p:extLst>
      <p:ext uri="{BB962C8B-B14F-4D97-AF65-F5344CB8AC3E}">
        <p14:creationId xmlns:p14="http://schemas.microsoft.com/office/powerpoint/2010/main" val="8985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1676400" y="762000"/>
            <a:ext cx="8534400" cy="4800600"/>
          </a:xfrm>
        </p:spPr>
        <p:txBody>
          <a:bodyPr/>
          <a:lstStyle/>
          <a:p>
            <a:pPr eaLnBrk="1" hangingPunct="1"/>
            <a:r>
              <a:rPr lang="en-US" altLang="en-US" dirty="0" smtClean="0"/>
              <a:t>Yes, we all know what electricity is, but exactly </a:t>
            </a:r>
            <a:r>
              <a:rPr lang="en-US" altLang="en-US" u="sng" dirty="0" smtClean="0"/>
              <a:t>what</a:t>
            </a:r>
            <a:r>
              <a:rPr lang="en-US" altLang="en-US" dirty="0" smtClean="0"/>
              <a:t> is it?</a:t>
            </a:r>
          </a:p>
          <a:p>
            <a:pPr eaLnBrk="1" hangingPunct="1">
              <a:buFontTx/>
              <a:buNone/>
            </a:pPr>
            <a:endParaRPr lang="en-US" altLang="en-US" sz="3600" dirty="0"/>
          </a:p>
          <a:p>
            <a:pPr eaLnBrk="1" hangingPunct="1">
              <a:buFontTx/>
              <a:buNone/>
            </a:pPr>
            <a:r>
              <a:rPr lang="en-US" altLang="en-US" dirty="0" smtClean="0"/>
              <a:t>		-where does it come from</a:t>
            </a:r>
          </a:p>
          <a:p>
            <a:pPr eaLnBrk="1" hangingPunct="1">
              <a:buFontTx/>
              <a:buNone/>
            </a:pPr>
            <a:endParaRPr lang="en-US" altLang="en-US" sz="1000" dirty="0"/>
          </a:p>
          <a:p>
            <a:pPr eaLnBrk="1" hangingPunct="1">
              <a:buFontTx/>
              <a:buNone/>
            </a:pPr>
            <a:r>
              <a:rPr lang="en-US" altLang="en-US" dirty="0" smtClean="0"/>
              <a:t>		-can you see it</a:t>
            </a:r>
          </a:p>
          <a:p>
            <a:pPr eaLnBrk="1" hangingPunct="1">
              <a:buFontTx/>
              <a:buNone/>
            </a:pPr>
            <a:endParaRPr lang="en-US" altLang="en-US" sz="1000" dirty="0"/>
          </a:p>
          <a:p>
            <a:pPr eaLnBrk="1" hangingPunct="1">
              <a:buFontTx/>
              <a:buNone/>
            </a:pPr>
            <a:r>
              <a:rPr lang="en-US" altLang="en-US" dirty="0" smtClean="0"/>
              <a:t>		-how is it created</a:t>
            </a:r>
          </a:p>
          <a:p>
            <a:pPr eaLnBrk="1" hangingPunct="1">
              <a:buFontTx/>
              <a:buNone/>
            </a:pPr>
            <a:r>
              <a:rPr lang="en-US" altLang="en-US" dirty="0" smtClean="0"/>
              <a:t>		</a:t>
            </a:r>
          </a:p>
        </p:txBody>
      </p:sp>
      <p:pic>
        <p:nvPicPr>
          <p:cNvPr id="14339" name="Picture 5" descr="thinking%20cap%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6426" y="3276600"/>
            <a:ext cx="30908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243378"/>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41239">
            <a:off x="5791200" y="16002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16002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1148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7541">
            <a:off x="3352800" y="41148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41148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41239">
            <a:off x="3352800" y="16002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41239">
            <a:off x="990600" y="16002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41239">
            <a:off x="990600" y="40386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 Box 10"/>
          <p:cNvSpPr txBox="1">
            <a:spLocks noChangeArrowheads="1"/>
          </p:cNvSpPr>
          <p:nvPr/>
        </p:nvSpPr>
        <p:spPr bwMode="auto">
          <a:xfrm>
            <a:off x="1600200" y="1"/>
            <a:ext cx="8991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r>
              <a:rPr lang="en-US" altLang="en-US" sz="3600" b="1" dirty="0">
                <a:solidFill>
                  <a:srgbClr val="000000"/>
                </a:solidFill>
                <a:latin typeface="Arial" panose="020B0604020202020204" pitchFamily="34" charset="0"/>
                <a:cs typeface="+mn-cs"/>
              </a:rPr>
              <a:t>Electric current - electrons moving through a metal wire. </a:t>
            </a:r>
            <a:r>
              <a:rPr lang="en-US" altLang="en-US" sz="3600" b="1" dirty="0">
                <a:solidFill>
                  <a:srgbClr val="FF0000"/>
                </a:solidFill>
                <a:latin typeface="Arial" panose="020B0604020202020204" pitchFamily="34" charset="0"/>
                <a:cs typeface="+mn-cs"/>
              </a:rPr>
              <a:t>Symbol “I”</a:t>
            </a:r>
            <a:endParaRPr lang="en-US" altLang="en-US" sz="3600" b="1" u="sng" dirty="0">
              <a:solidFill>
                <a:srgbClr val="FF0000"/>
              </a:solidFill>
              <a:latin typeface="Arial" panose="020B0604020202020204" pitchFamily="34" charset="0"/>
              <a:cs typeface="+mn-cs"/>
            </a:endParaRPr>
          </a:p>
        </p:txBody>
      </p:sp>
      <p:pic>
        <p:nvPicPr>
          <p:cNvPr id="1546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447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396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485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fill="hold" nodeType="withEffect">
                                  <p:stCondLst>
                                    <p:cond delay="0"/>
                                  </p:stCondLst>
                                  <p:childTnLst>
                                    <p:animMotion origin="layout" path="M -0.12691 0.15376 C -0.11684 0.10959 -0.1066 0.06566 -0.08577 0.03745 C -0.06493 0.00925 -0.02795 -0.01318 -0.00157 -0.01526 C 0.02482 -0.01734 0.05347 0.00277 0.07309 0.02474 C 0.09271 0.0467 0.10573 0.08578 0.1158 0.11584 C 0.12586 0.14589 0.12586 0.17572 0.13333 0.20462 C 0.1408 0.23352 0.14618 0.26682 0.16024 0.28902 C 0.1743 0.31121 0.19687 0.32855 0.21753 0.3378 C 0.23819 0.34705 0.26441 0.34936 0.2842 0.34404 C 0.30399 0.33873 0.3217 0.32324 0.33646 0.30589 C 0.35121 0.28855 0.36319 0.26312 0.37309 0.24046 C 0.38298 0.2178 0.38871 0.19214 0.39531 0.17063 C 0.40191 0.14913 0.40347 0.13503 0.41267 0.11144 C 0.42187 0.08786 0.43593 0.0474 0.45069 0.02913 C 0.46562 0.01087 0.48732 0.00647 0.50156 0.00162 C 0.5158 -0.00324 0.52448 -0.00231 0.53628 -0.00046 C 0.54843 0.00139 0.55937 0.00231 0.57309 0.01225 C 0.5868 0.02219 0.60607 0.04 0.61909 0.05873 C 0.63211 0.07745 0.64271 0.10034 0.65086 0.12416 C 0.65902 0.14797 0.66007 0.17549 0.66823 0.20231 C 0.67639 0.22913 0.68489 0.2615 0.7 0.28485 C 0.7151 0.30821 0.73698 0.33248 0.75868 0.34196 C 0.78038 0.35144 0.80989 0.34751 0.83021 0.34196 C 0.85052 0.33641 0.86423 0.32832 0.8809 0.30821 C 0.89757 0.28809 0.91562 0.25364 0.93021 0.2215 C 0.94479 0.18936 0.96198 0.13341 0.96823 0.11584 " pathEditMode="relative" ptsTypes="aaaaaaaaaaaaaaaaaaaaaaaaaA">
                                      <p:cBhvr>
                                        <p:cTn id="6" dur="1200" fill="hold"/>
                                        <p:tgtEl>
                                          <p:spTgt spid="154635"/>
                                        </p:tgtEl>
                                        <p:attrNameLst>
                                          <p:attrName>ppt_x</p:attrName>
                                          <p:attrName>ppt_y</p:attrName>
                                        </p:attrNameLst>
                                      </p:cBhvr>
                                    </p:animMotion>
                                  </p:childTnLst>
                                </p:cTn>
                              </p:par>
                              <p:par>
                                <p:cTn id="7" presetID="0" presetClass="path" presetSubtype="0" repeatCount="indefinite" fill="hold" nodeType="withEffect">
                                  <p:stCondLst>
                                    <p:cond delay="200"/>
                                  </p:stCondLst>
                                  <p:childTnLst>
                                    <p:animMotion origin="layout" path="M -0.12691 0.15376 C -0.11684 0.10959 -0.1066 0.06566 -0.08577 0.03745 C -0.06493 0.00925 -0.02795 -0.01318 -0.00157 -0.01526 C 0.02482 -0.01734 0.05347 0.00277 0.07309 0.02474 C 0.09271 0.0467 0.10573 0.08578 0.1158 0.11584 C 0.12586 0.14589 0.12586 0.17572 0.13333 0.20462 C 0.1408 0.23352 0.14618 0.26682 0.16024 0.28902 C 0.1743 0.31121 0.19687 0.32855 0.21753 0.3378 C 0.23819 0.34705 0.26441 0.34936 0.2842 0.34404 C 0.30399 0.33873 0.3217 0.32324 0.33646 0.30589 C 0.35121 0.28855 0.36319 0.26312 0.37309 0.24046 C 0.38298 0.2178 0.38871 0.19214 0.39531 0.17063 C 0.40191 0.14913 0.40347 0.13503 0.41267 0.11144 C 0.42187 0.08786 0.43593 0.0474 0.45069 0.02913 C 0.46562 0.01087 0.48732 0.00647 0.50156 0.00162 C 0.5158 -0.00324 0.52448 -0.00231 0.53628 -0.00046 C 0.54843 0.00139 0.55937 0.00231 0.57309 0.01225 C 0.5868 0.02219 0.60607 0.04 0.61909 0.05873 C 0.63211 0.07745 0.64271 0.10034 0.65086 0.12416 C 0.65902 0.14797 0.66007 0.17549 0.66823 0.20231 C 0.67639 0.22913 0.68489 0.2615 0.7 0.28485 C 0.7151 0.30821 0.73698 0.33248 0.75868 0.34196 C 0.78038 0.35144 0.80989 0.34751 0.83021 0.34196 C 0.85052 0.33641 0.86423 0.32832 0.8809 0.30821 C 0.89757 0.28809 0.91562 0.25364 0.93021 0.2215 C 0.94479 0.18936 0.96198 0.13341 0.96823 0.11584 " pathEditMode="relative" ptsTypes="aaaaaaaaaaaaaaaaaaaaaaaaaA">
                                      <p:cBhvr>
                                        <p:cTn id="8" dur="1000" fill="hold"/>
                                        <p:tgtEl>
                                          <p:spTgt spid="15463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1026"/>
          <p:cNvSpPr>
            <a:spLocks noGrp="1" noChangeArrowheads="1"/>
          </p:cNvSpPr>
          <p:nvPr>
            <p:ph type="title"/>
          </p:nvPr>
        </p:nvSpPr>
        <p:spPr>
          <a:xfrm>
            <a:off x="1535113" y="617538"/>
            <a:ext cx="10390187" cy="1143000"/>
          </a:xfrm>
        </p:spPr>
        <p:txBody>
          <a:bodyPr/>
          <a:lstStyle/>
          <a:p>
            <a:pPr eaLnBrk="1" hangingPunct="1"/>
            <a:r>
              <a:rPr lang="en-US" smtClean="0"/>
              <a:t>Current and Drift Speed</a:t>
            </a:r>
          </a:p>
        </p:txBody>
      </p:sp>
      <p:sp>
        <p:nvSpPr>
          <p:cNvPr id="7173" name="Rectangle 1027"/>
          <p:cNvSpPr>
            <a:spLocks noGrp="1" noChangeArrowheads="1"/>
          </p:cNvSpPr>
          <p:nvPr>
            <p:ph type="body" sz="half" idx="1"/>
          </p:nvPr>
        </p:nvSpPr>
        <p:spPr>
          <a:xfrm>
            <a:off x="1981200" y="2209800"/>
            <a:ext cx="3810000" cy="4114800"/>
          </a:xfrm>
        </p:spPr>
        <p:txBody>
          <a:bodyPr/>
          <a:lstStyle/>
          <a:p>
            <a:pPr eaLnBrk="1" hangingPunct="1"/>
            <a:r>
              <a:rPr lang="en-US" sz="2400" dirty="0" smtClean="0"/>
              <a:t>Charged particles move through a conductor of cross-sectional area A</a:t>
            </a:r>
          </a:p>
          <a:p>
            <a:pPr eaLnBrk="1" hangingPunct="1"/>
            <a:r>
              <a:rPr lang="en-US" sz="2400" b="1" dirty="0" smtClean="0">
                <a:solidFill>
                  <a:srgbClr val="FF0000"/>
                </a:solidFill>
              </a:rPr>
              <a:t>n</a:t>
            </a:r>
            <a:r>
              <a:rPr lang="en-US" sz="2400" dirty="0" smtClean="0"/>
              <a:t> is the number of charge carriers per unit volume</a:t>
            </a:r>
          </a:p>
          <a:p>
            <a:pPr eaLnBrk="1" hangingPunct="1"/>
            <a:r>
              <a:rPr lang="en-US" sz="2400" b="1" dirty="0" smtClean="0">
                <a:solidFill>
                  <a:srgbClr val="FF0000"/>
                </a:solidFill>
              </a:rPr>
              <a:t>n A </a:t>
            </a:r>
            <a:r>
              <a:rPr lang="en-US" sz="2400" b="1" dirty="0" err="1" smtClean="0">
                <a:solidFill>
                  <a:srgbClr val="FF0000"/>
                </a:solidFill>
                <a:cs typeface="Tahoma" pitchFamily="34" charset="0"/>
              </a:rPr>
              <a:t>Δx</a:t>
            </a:r>
            <a:r>
              <a:rPr lang="en-US" sz="2400" b="1" dirty="0" smtClean="0">
                <a:solidFill>
                  <a:srgbClr val="FF0000"/>
                </a:solidFill>
                <a:cs typeface="Tahoma" pitchFamily="34" charset="0"/>
              </a:rPr>
              <a:t> </a:t>
            </a:r>
            <a:r>
              <a:rPr lang="en-US" sz="2400" dirty="0" smtClean="0">
                <a:cs typeface="Tahoma" pitchFamily="34" charset="0"/>
              </a:rPr>
              <a:t>is the total number of charge carriers</a:t>
            </a:r>
            <a:endParaRPr lang="en-US" sz="2400" dirty="0" smtClean="0"/>
          </a:p>
        </p:txBody>
      </p:sp>
      <p:graphicFrame>
        <p:nvGraphicFramePr>
          <p:cNvPr id="7171" name="Object 3"/>
          <p:cNvGraphicFramePr>
            <a:graphicFrameLocks noChangeAspect="1"/>
          </p:cNvGraphicFramePr>
          <p:nvPr/>
        </p:nvGraphicFramePr>
        <p:xfrm>
          <a:off x="5638800" y="2292350"/>
          <a:ext cx="4724400" cy="3651250"/>
        </p:xfrm>
        <a:graphic>
          <a:graphicData uri="http://schemas.openxmlformats.org/presentationml/2006/ole">
            <mc:AlternateContent xmlns:mc="http://schemas.openxmlformats.org/markup-compatibility/2006">
              <mc:Choice xmlns:v="urn:schemas-microsoft-com:vml" Requires="v">
                <p:oleObj spid="_x0000_s60423" name="Photo Editor Photo" r:id="rId3" imgW="9523810" imgH="7361905" progId="">
                  <p:embed/>
                </p:oleObj>
              </mc:Choice>
              <mc:Fallback>
                <p:oleObj name="Photo Editor Photo" r:id="rId3" imgW="9523810" imgH="736190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292350"/>
                        <a:ext cx="4724400"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411625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p:txBody>
          <a:bodyPr/>
          <a:lstStyle/>
          <a:p>
            <a:pPr eaLnBrk="1" hangingPunct="1"/>
            <a:r>
              <a:rPr lang="en-US" smtClean="0"/>
              <a:t>Current and Drift Speed, cont</a:t>
            </a:r>
          </a:p>
        </p:txBody>
      </p:sp>
      <p:sp>
        <p:nvSpPr>
          <p:cNvPr id="165890" name="Rectangle 3"/>
          <p:cNvSpPr>
            <a:spLocks noGrp="1" noChangeArrowheads="1"/>
          </p:cNvSpPr>
          <p:nvPr>
            <p:ph type="body" idx="1"/>
          </p:nvPr>
        </p:nvSpPr>
        <p:spPr/>
        <p:txBody>
          <a:bodyPr/>
          <a:lstStyle/>
          <a:p>
            <a:pPr eaLnBrk="1" hangingPunct="1"/>
            <a:r>
              <a:rPr lang="en-US" sz="2800" dirty="0" smtClean="0"/>
              <a:t>The total charge is the number of carriers times the charge per carrier, q</a:t>
            </a:r>
          </a:p>
          <a:p>
            <a:pPr lvl="1" eaLnBrk="1" hangingPunct="1"/>
            <a:r>
              <a:rPr lang="en-US" sz="2400" b="1" dirty="0" smtClean="0">
                <a:solidFill>
                  <a:srgbClr val="FF0000"/>
                </a:solidFill>
                <a:cs typeface="Tahoma" pitchFamily="34" charset="0"/>
              </a:rPr>
              <a:t>Δ</a:t>
            </a:r>
            <a:r>
              <a:rPr lang="en-US" sz="2400" b="1" dirty="0" smtClean="0">
                <a:solidFill>
                  <a:srgbClr val="FF0000"/>
                </a:solidFill>
              </a:rPr>
              <a:t>Q = (n A </a:t>
            </a:r>
            <a:r>
              <a:rPr lang="en-US" sz="2400" b="1" dirty="0" err="1" smtClean="0">
                <a:solidFill>
                  <a:srgbClr val="FF0000"/>
                </a:solidFill>
                <a:cs typeface="Tahoma" pitchFamily="34" charset="0"/>
              </a:rPr>
              <a:t>Δx</a:t>
            </a:r>
            <a:r>
              <a:rPr lang="en-US" sz="2400" b="1" dirty="0" smtClean="0">
                <a:solidFill>
                  <a:srgbClr val="FF0000"/>
                </a:solidFill>
                <a:cs typeface="Tahoma" pitchFamily="34" charset="0"/>
              </a:rPr>
              <a:t>) q</a:t>
            </a:r>
          </a:p>
          <a:p>
            <a:pPr eaLnBrk="1" hangingPunct="1"/>
            <a:r>
              <a:rPr lang="en-US" sz="2800" dirty="0" smtClean="0"/>
              <a:t>The drift speed, </a:t>
            </a:r>
            <a:r>
              <a:rPr lang="en-US" sz="2800" dirty="0" err="1" smtClean="0"/>
              <a:t>v</a:t>
            </a:r>
            <a:r>
              <a:rPr lang="en-US" sz="2800" baseline="-25000" dirty="0" err="1" smtClean="0"/>
              <a:t>d</a:t>
            </a:r>
            <a:r>
              <a:rPr lang="en-US" sz="2800" dirty="0" smtClean="0"/>
              <a:t>, is the speed at which the carriers move</a:t>
            </a:r>
          </a:p>
          <a:p>
            <a:pPr lvl="1" eaLnBrk="1" hangingPunct="1"/>
            <a:r>
              <a:rPr lang="en-US" sz="2400" b="1" dirty="0" err="1" smtClean="0">
                <a:solidFill>
                  <a:srgbClr val="FF0000"/>
                </a:solidFill>
              </a:rPr>
              <a:t>v</a:t>
            </a:r>
            <a:r>
              <a:rPr lang="en-US" sz="2400" b="1" baseline="-25000" dirty="0" err="1" smtClean="0">
                <a:solidFill>
                  <a:srgbClr val="FF0000"/>
                </a:solidFill>
              </a:rPr>
              <a:t>d</a:t>
            </a:r>
            <a:r>
              <a:rPr lang="en-US" sz="2400" b="1" dirty="0" smtClean="0">
                <a:solidFill>
                  <a:srgbClr val="FF0000"/>
                </a:solidFill>
              </a:rPr>
              <a:t> = </a:t>
            </a:r>
            <a:r>
              <a:rPr lang="en-US" sz="2400" b="1" dirty="0" err="1" smtClean="0">
                <a:solidFill>
                  <a:srgbClr val="FF0000"/>
                </a:solidFill>
                <a:cs typeface="Tahoma" pitchFamily="34" charset="0"/>
              </a:rPr>
              <a:t>Δx</a:t>
            </a:r>
            <a:r>
              <a:rPr lang="en-US" sz="2400" b="1" dirty="0" smtClean="0">
                <a:solidFill>
                  <a:srgbClr val="FF0000"/>
                </a:solidFill>
                <a:cs typeface="Tahoma" pitchFamily="34" charset="0"/>
              </a:rPr>
              <a:t>/ </a:t>
            </a:r>
            <a:r>
              <a:rPr lang="en-US" sz="2400" b="1" dirty="0" err="1" smtClean="0">
                <a:solidFill>
                  <a:srgbClr val="FF0000"/>
                </a:solidFill>
                <a:cs typeface="Tahoma" pitchFamily="34" charset="0"/>
              </a:rPr>
              <a:t>Δt</a:t>
            </a:r>
            <a:endParaRPr lang="en-US" sz="2400" b="1" dirty="0" smtClean="0">
              <a:solidFill>
                <a:srgbClr val="FF0000"/>
              </a:solidFill>
            </a:endParaRPr>
          </a:p>
          <a:p>
            <a:pPr eaLnBrk="1" hangingPunct="1"/>
            <a:r>
              <a:rPr lang="en-US" sz="2800" dirty="0" smtClean="0"/>
              <a:t>Rewritten</a:t>
            </a:r>
            <a:r>
              <a:rPr lang="en-US" sz="2800" b="1" dirty="0" smtClean="0"/>
              <a:t>: </a:t>
            </a:r>
            <a:r>
              <a:rPr lang="en-US" sz="2800" b="1" dirty="0" smtClean="0">
                <a:cs typeface="Tahoma" pitchFamily="34" charset="0"/>
              </a:rPr>
              <a:t>Δ</a:t>
            </a:r>
            <a:r>
              <a:rPr lang="en-US" sz="2800" b="1" dirty="0" smtClean="0"/>
              <a:t>Q = (n A </a:t>
            </a:r>
            <a:r>
              <a:rPr lang="en-US" sz="2800" b="1" dirty="0" err="1" smtClean="0">
                <a:cs typeface="Tahoma" pitchFamily="34" charset="0"/>
              </a:rPr>
              <a:t>v</a:t>
            </a:r>
            <a:r>
              <a:rPr lang="en-US" sz="2800" b="1" baseline="-25000" dirty="0" err="1" smtClean="0">
                <a:cs typeface="Tahoma" pitchFamily="34" charset="0"/>
              </a:rPr>
              <a:t>d</a:t>
            </a:r>
            <a:r>
              <a:rPr lang="en-US" sz="2800" b="1" dirty="0" smtClean="0">
                <a:cs typeface="Tahoma" pitchFamily="34" charset="0"/>
              </a:rPr>
              <a:t> </a:t>
            </a:r>
            <a:r>
              <a:rPr lang="en-US" sz="2800" b="1" dirty="0" err="1" smtClean="0">
                <a:cs typeface="Tahoma" pitchFamily="34" charset="0"/>
              </a:rPr>
              <a:t>Δt</a:t>
            </a:r>
            <a:r>
              <a:rPr lang="en-US" sz="2800" b="1" dirty="0" smtClean="0">
                <a:cs typeface="Tahoma" pitchFamily="34" charset="0"/>
              </a:rPr>
              <a:t>) q</a:t>
            </a:r>
          </a:p>
          <a:p>
            <a:pPr eaLnBrk="1" hangingPunct="1"/>
            <a:r>
              <a:rPr lang="en-US" sz="2800" b="1" dirty="0" smtClean="0"/>
              <a:t>Finally, current, I = </a:t>
            </a:r>
            <a:r>
              <a:rPr lang="en-US" sz="2800" b="1" dirty="0" smtClean="0">
                <a:cs typeface="Tahoma" pitchFamily="34" charset="0"/>
              </a:rPr>
              <a:t>ΔQ/</a:t>
            </a:r>
            <a:r>
              <a:rPr lang="en-US" sz="2800" b="1" dirty="0" err="1" smtClean="0">
                <a:cs typeface="Tahoma" pitchFamily="34" charset="0"/>
              </a:rPr>
              <a:t>Δt</a:t>
            </a:r>
            <a:r>
              <a:rPr lang="en-US" sz="2800" b="1" dirty="0" smtClean="0">
                <a:cs typeface="Tahoma" pitchFamily="34" charset="0"/>
              </a:rPr>
              <a:t> = </a:t>
            </a:r>
            <a:r>
              <a:rPr lang="en-US" sz="2800" b="1" dirty="0" err="1" smtClean="0">
                <a:cs typeface="Tahoma" pitchFamily="34" charset="0"/>
              </a:rPr>
              <a:t>nqv</a:t>
            </a:r>
            <a:r>
              <a:rPr lang="en-US" sz="2800" b="1" baseline="-25000" dirty="0" err="1" smtClean="0">
                <a:cs typeface="Tahoma" pitchFamily="34" charset="0"/>
              </a:rPr>
              <a:t>d</a:t>
            </a:r>
            <a:r>
              <a:rPr lang="en-US" sz="2800" b="1" dirty="0" err="1" smtClean="0">
                <a:cs typeface="Tahoma" pitchFamily="34" charset="0"/>
              </a:rPr>
              <a:t>A</a:t>
            </a:r>
            <a:endParaRPr lang="en-US" sz="2800" b="1" dirty="0" smtClean="0"/>
          </a:p>
          <a:p>
            <a:pPr eaLnBrk="1" hangingPunct="1"/>
            <a:endParaRPr lang="en-US" sz="2800" dirty="0" smtClean="0"/>
          </a:p>
        </p:txBody>
      </p:sp>
    </p:spTree>
    <p:extLst>
      <p:ext uri="{BB962C8B-B14F-4D97-AF65-F5344CB8AC3E}">
        <p14:creationId xmlns:p14="http://schemas.microsoft.com/office/powerpoint/2010/main" val="42736230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p:txBody>
          <a:bodyPr/>
          <a:lstStyle/>
          <a:p>
            <a:pPr eaLnBrk="1" hangingPunct="1"/>
            <a:r>
              <a:rPr lang="en-US" smtClean="0"/>
              <a:t>Current and Drift Speed, final</a:t>
            </a:r>
          </a:p>
        </p:txBody>
      </p:sp>
      <p:sp>
        <p:nvSpPr>
          <p:cNvPr id="166914" name="Rectangle 3"/>
          <p:cNvSpPr>
            <a:spLocks noGrp="1" noChangeArrowheads="1"/>
          </p:cNvSpPr>
          <p:nvPr>
            <p:ph type="body" idx="1"/>
          </p:nvPr>
        </p:nvSpPr>
        <p:spPr/>
        <p:txBody>
          <a:bodyPr/>
          <a:lstStyle/>
          <a:p>
            <a:pPr eaLnBrk="1" hangingPunct="1"/>
            <a:r>
              <a:rPr lang="en-US" smtClean="0"/>
              <a:t>If the conductor is isolated, the electrons undergo random motion</a:t>
            </a:r>
          </a:p>
          <a:p>
            <a:pPr eaLnBrk="1" hangingPunct="1"/>
            <a:r>
              <a:rPr lang="en-US" smtClean="0"/>
              <a:t>When an electric field is set up in the conductor, it creates an electric force on the electrons and hence a current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4152900"/>
            <a:ext cx="3657600" cy="2705100"/>
          </a:xfrm>
          <a:prstGeom prst="rect">
            <a:avLst/>
          </a:prstGeom>
        </p:spPr>
      </p:pic>
    </p:spTree>
    <p:extLst>
      <p:ext uri="{BB962C8B-B14F-4D97-AF65-F5344CB8AC3E}">
        <p14:creationId xmlns:p14="http://schemas.microsoft.com/office/powerpoint/2010/main" val="10851714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1535113" y="617538"/>
            <a:ext cx="10390187" cy="1143000"/>
          </a:xfrm>
        </p:spPr>
        <p:txBody>
          <a:bodyPr/>
          <a:lstStyle/>
          <a:p>
            <a:pPr eaLnBrk="1" hangingPunct="1"/>
            <a:r>
              <a:rPr lang="en-US" smtClean="0"/>
              <a:t>Charge Carrier Motion in a Conductor</a:t>
            </a:r>
          </a:p>
        </p:txBody>
      </p:sp>
      <p:sp>
        <p:nvSpPr>
          <p:cNvPr id="8197" name="Rectangle 3"/>
          <p:cNvSpPr>
            <a:spLocks noGrp="1" noChangeArrowheads="1"/>
          </p:cNvSpPr>
          <p:nvPr>
            <p:ph type="body" sz="half" idx="1"/>
          </p:nvPr>
        </p:nvSpPr>
        <p:spPr>
          <a:xfrm>
            <a:off x="2209800" y="1981200"/>
            <a:ext cx="3810000" cy="4419600"/>
          </a:xfrm>
        </p:spPr>
        <p:txBody>
          <a:bodyPr/>
          <a:lstStyle/>
          <a:p>
            <a:pPr eaLnBrk="1" hangingPunct="1">
              <a:lnSpc>
                <a:spcPct val="90000"/>
              </a:lnSpc>
            </a:pPr>
            <a:r>
              <a:rPr lang="en-US" sz="2400" smtClean="0"/>
              <a:t>The zig-zag black line represents the motion of charge carrier in a conductor</a:t>
            </a:r>
          </a:p>
          <a:p>
            <a:pPr lvl="1" eaLnBrk="1" hangingPunct="1">
              <a:lnSpc>
                <a:spcPct val="90000"/>
              </a:lnSpc>
            </a:pPr>
            <a:r>
              <a:rPr lang="en-US" sz="2000" smtClean="0"/>
              <a:t>The net drift speed is small</a:t>
            </a:r>
          </a:p>
          <a:p>
            <a:pPr eaLnBrk="1" hangingPunct="1">
              <a:lnSpc>
                <a:spcPct val="90000"/>
              </a:lnSpc>
            </a:pPr>
            <a:r>
              <a:rPr lang="en-US" sz="2400" smtClean="0"/>
              <a:t>The sharp changes in direction are due to collisions</a:t>
            </a:r>
          </a:p>
          <a:p>
            <a:pPr eaLnBrk="1" hangingPunct="1">
              <a:lnSpc>
                <a:spcPct val="90000"/>
              </a:lnSpc>
            </a:pPr>
            <a:r>
              <a:rPr lang="en-US" sz="2400" smtClean="0"/>
              <a:t>The net motion of electrons is opposite the direction of the electric field</a:t>
            </a:r>
          </a:p>
        </p:txBody>
      </p:sp>
      <p:graphicFrame>
        <p:nvGraphicFramePr>
          <p:cNvPr id="8195" name="Object 3"/>
          <p:cNvGraphicFramePr>
            <a:graphicFrameLocks noChangeAspect="1"/>
          </p:cNvGraphicFramePr>
          <p:nvPr/>
        </p:nvGraphicFramePr>
        <p:xfrm>
          <a:off x="5867400" y="2208213"/>
          <a:ext cx="4724400" cy="3354387"/>
        </p:xfrm>
        <a:graphic>
          <a:graphicData uri="http://schemas.openxmlformats.org/presentationml/2006/ole">
            <mc:AlternateContent xmlns:mc="http://schemas.openxmlformats.org/markup-compatibility/2006">
              <mc:Choice xmlns:v="urn:schemas-microsoft-com:vml" Requires="v">
                <p:oleObj spid="_x0000_s61446" name="Photo Editor Photo" r:id="rId3" imgW="9523810" imgH="6761905" progId="">
                  <p:embed/>
                </p:oleObj>
              </mc:Choice>
              <mc:Fallback>
                <p:oleObj name="Photo Editor Photo" r:id="rId3" imgW="9523810" imgH="676190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208213"/>
                        <a:ext cx="4724400" cy="335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7740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p:txBody>
          <a:bodyPr/>
          <a:lstStyle/>
          <a:p>
            <a:pPr eaLnBrk="1" hangingPunct="1"/>
            <a:r>
              <a:rPr lang="en-US" smtClean="0"/>
              <a:t>Electrons in a Circuit</a:t>
            </a:r>
          </a:p>
        </p:txBody>
      </p:sp>
      <p:sp>
        <p:nvSpPr>
          <p:cNvPr id="169986" name="Rectangle 3"/>
          <p:cNvSpPr>
            <a:spLocks noGrp="1" noChangeArrowheads="1"/>
          </p:cNvSpPr>
          <p:nvPr>
            <p:ph type="body" idx="1"/>
          </p:nvPr>
        </p:nvSpPr>
        <p:spPr/>
        <p:txBody>
          <a:bodyPr/>
          <a:lstStyle/>
          <a:p>
            <a:pPr eaLnBrk="1" hangingPunct="1"/>
            <a:r>
              <a:rPr lang="en-US" sz="2800" smtClean="0"/>
              <a:t>The drift speed is much smaller than the average speed between collisions</a:t>
            </a:r>
          </a:p>
          <a:p>
            <a:pPr eaLnBrk="1" hangingPunct="1"/>
            <a:r>
              <a:rPr lang="en-US" sz="2800" smtClean="0"/>
              <a:t>When a circuit is completed, the electric field travels with a speed close to the speed of light</a:t>
            </a:r>
          </a:p>
          <a:p>
            <a:pPr eaLnBrk="1" hangingPunct="1"/>
            <a:r>
              <a:rPr lang="en-US" sz="2800" smtClean="0"/>
              <a:t>Although the drift speed is on the order of 10</a:t>
            </a:r>
            <a:r>
              <a:rPr lang="en-US" sz="2800" baseline="30000" smtClean="0"/>
              <a:t>-4</a:t>
            </a:r>
            <a:r>
              <a:rPr lang="en-US" sz="2800" smtClean="0"/>
              <a:t> m/s the effect of the electric field is felt on the order of 10</a:t>
            </a:r>
            <a:r>
              <a:rPr lang="en-US" sz="2800" baseline="30000" smtClean="0"/>
              <a:t>8</a:t>
            </a:r>
            <a:r>
              <a:rPr lang="en-US" sz="2800" smtClean="0"/>
              <a:t> m/s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915" y="0"/>
            <a:ext cx="2878696" cy="2043874"/>
          </a:xfrm>
          <a:prstGeom prst="rect">
            <a:avLst/>
          </a:prstGeom>
        </p:spPr>
      </p:pic>
    </p:spTree>
    <p:extLst>
      <p:ext uri="{BB962C8B-B14F-4D97-AF65-F5344CB8AC3E}">
        <p14:creationId xmlns:p14="http://schemas.microsoft.com/office/powerpoint/2010/main" val="1235873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pPr eaLnBrk="1" hangingPunct="1"/>
            <a:r>
              <a:rPr lang="en-US" smtClean="0"/>
              <a:t>Sources of emf</a:t>
            </a:r>
          </a:p>
        </p:txBody>
      </p:sp>
      <p:sp>
        <p:nvSpPr>
          <p:cNvPr id="114690" name="Rectangle 3"/>
          <p:cNvSpPr>
            <a:spLocks noGrp="1" noChangeArrowheads="1"/>
          </p:cNvSpPr>
          <p:nvPr>
            <p:ph type="body" idx="1"/>
          </p:nvPr>
        </p:nvSpPr>
        <p:spPr>
          <a:xfrm>
            <a:off x="1576388" y="2030592"/>
            <a:ext cx="10363200" cy="4114800"/>
          </a:xfrm>
        </p:spPr>
        <p:txBody>
          <a:bodyPr/>
          <a:lstStyle/>
          <a:p>
            <a:pPr eaLnBrk="1" hangingPunct="1"/>
            <a:r>
              <a:rPr lang="en-US" sz="2800" dirty="0" smtClean="0"/>
              <a:t>The source that maintains the current in a closed circuit is called a source of </a:t>
            </a:r>
            <a:r>
              <a:rPr lang="en-US" sz="2800" i="1" dirty="0" err="1" smtClean="0"/>
              <a:t>emf</a:t>
            </a:r>
            <a:endParaRPr lang="en-US" sz="2800" dirty="0" smtClean="0"/>
          </a:p>
          <a:p>
            <a:pPr lvl="1" eaLnBrk="1" hangingPunct="1"/>
            <a:r>
              <a:rPr lang="en-US" sz="2400" dirty="0" smtClean="0"/>
              <a:t>Any devices that increase the potential energy of charges circulating in circuits are sources of </a:t>
            </a:r>
            <a:r>
              <a:rPr lang="en-US" sz="2400" dirty="0" err="1" smtClean="0"/>
              <a:t>emf</a:t>
            </a:r>
            <a:endParaRPr lang="en-US" sz="2400" dirty="0" smtClean="0"/>
          </a:p>
          <a:p>
            <a:pPr lvl="1" eaLnBrk="1" hangingPunct="1"/>
            <a:r>
              <a:rPr lang="en-US" sz="2400" b="1" dirty="0" smtClean="0"/>
              <a:t>Examples include batteries and generators</a:t>
            </a:r>
          </a:p>
          <a:p>
            <a:pPr eaLnBrk="1" hangingPunct="1"/>
            <a:r>
              <a:rPr lang="en-US" sz="2800" b="1" dirty="0" smtClean="0"/>
              <a:t>SI units are Volts</a:t>
            </a:r>
          </a:p>
          <a:p>
            <a:pPr lvl="1" eaLnBrk="1" hangingPunct="1"/>
            <a:r>
              <a:rPr lang="en-US" sz="2400" b="1" dirty="0" smtClean="0"/>
              <a:t>The </a:t>
            </a:r>
            <a:r>
              <a:rPr lang="en-US" sz="2400" b="1" dirty="0" err="1" smtClean="0"/>
              <a:t>emf</a:t>
            </a:r>
            <a:r>
              <a:rPr lang="en-US" sz="2400" b="1" dirty="0" smtClean="0"/>
              <a:t> is the work done per unit charge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8437"/>
            <a:ext cx="5155983" cy="657650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769" y="0"/>
            <a:ext cx="5894231" cy="6483654"/>
          </a:xfrm>
          <a:prstGeom prst="rect">
            <a:avLst/>
          </a:prstGeom>
        </p:spPr>
      </p:pic>
    </p:spTree>
    <p:extLst>
      <p:ext uri="{BB962C8B-B14F-4D97-AF65-F5344CB8AC3E}">
        <p14:creationId xmlns:p14="http://schemas.microsoft.com/office/powerpoint/2010/main" val="2449532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What is Voltage?</a:t>
            </a:r>
          </a:p>
        </p:txBody>
      </p:sp>
      <p:sp>
        <p:nvSpPr>
          <p:cNvPr id="31747" name="Rectangle 3"/>
          <p:cNvSpPr>
            <a:spLocks noGrp="1" noChangeArrowheads="1"/>
          </p:cNvSpPr>
          <p:nvPr>
            <p:ph type="body" idx="1"/>
          </p:nvPr>
        </p:nvSpPr>
        <p:spPr/>
        <p:txBody>
          <a:bodyPr/>
          <a:lstStyle/>
          <a:p>
            <a:r>
              <a:rPr lang="en-US" altLang="en-US" sz="4000"/>
              <a:t>The </a:t>
            </a:r>
            <a:r>
              <a:rPr lang="en-US" altLang="en-US" sz="4000">
                <a:solidFill>
                  <a:srgbClr val="FFFF00"/>
                </a:solidFill>
                <a:effectLst>
                  <a:outerShdw blurRad="38100" dist="38100" dir="2700000" algn="tl">
                    <a:srgbClr val="FFFFFF"/>
                  </a:outerShdw>
                </a:effectLst>
              </a:rPr>
              <a:t>measure of energy</a:t>
            </a:r>
            <a:r>
              <a:rPr lang="en-US" altLang="en-US" sz="4000"/>
              <a:t> given to the charge flowing in a circuit.</a:t>
            </a:r>
          </a:p>
          <a:p>
            <a:r>
              <a:rPr lang="en-US" altLang="en-US" sz="4000"/>
              <a:t>The </a:t>
            </a:r>
            <a:r>
              <a:rPr lang="en-US" altLang="en-US" sz="4000">
                <a:solidFill>
                  <a:srgbClr val="FFFF00"/>
                </a:solidFill>
                <a:effectLst>
                  <a:outerShdw blurRad="38100" dist="38100" dir="2700000" algn="tl">
                    <a:srgbClr val="FFFFFF"/>
                  </a:outerShdw>
                </a:effectLst>
              </a:rPr>
              <a:t>greater</a:t>
            </a:r>
            <a:r>
              <a:rPr lang="en-US" altLang="en-US" sz="4000"/>
              <a:t> the voltage, the </a:t>
            </a:r>
            <a:r>
              <a:rPr lang="en-US" altLang="en-US" sz="4000">
                <a:solidFill>
                  <a:srgbClr val="FFFF00"/>
                </a:solidFill>
                <a:effectLst>
                  <a:outerShdw blurRad="38100" dist="38100" dir="2700000" algn="tl">
                    <a:srgbClr val="FFFFFF"/>
                  </a:outerShdw>
                </a:effectLst>
              </a:rPr>
              <a:t>greater the force or “pressure”</a:t>
            </a:r>
            <a:r>
              <a:rPr lang="en-US" altLang="en-US" sz="4000"/>
              <a:t> that drives the charge through the circuit.</a:t>
            </a:r>
          </a:p>
        </p:txBody>
      </p:sp>
    </p:spTree>
    <p:extLst>
      <p:ext uri="{BB962C8B-B14F-4D97-AF65-F5344CB8AC3E}">
        <p14:creationId xmlns:p14="http://schemas.microsoft.com/office/powerpoint/2010/main" val="2751240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Difference b/t Volts and Amps</a:t>
            </a:r>
          </a:p>
        </p:txBody>
      </p:sp>
      <p:sp>
        <p:nvSpPr>
          <p:cNvPr id="32771" name="Rectangle 3"/>
          <p:cNvSpPr>
            <a:spLocks noGrp="1" noChangeArrowheads="1"/>
          </p:cNvSpPr>
          <p:nvPr>
            <p:ph type="body" idx="1"/>
          </p:nvPr>
        </p:nvSpPr>
        <p:spPr/>
        <p:txBody>
          <a:bodyPr/>
          <a:lstStyle/>
          <a:p>
            <a:r>
              <a:rPr lang="en-US" altLang="en-US" sz="4000"/>
              <a:t>Example – you could say that…</a:t>
            </a:r>
          </a:p>
          <a:p>
            <a:pPr lvl="1"/>
            <a:r>
              <a:rPr lang="en-US" altLang="en-US" sz="3600">
                <a:solidFill>
                  <a:srgbClr val="FFFF00"/>
                </a:solidFill>
                <a:effectLst>
                  <a:outerShdw blurRad="38100" dist="38100" dir="2700000" algn="tl">
                    <a:srgbClr val="FFFFFF"/>
                  </a:outerShdw>
                </a:effectLst>
              </a:rPr>
              <a:t>Amps</a:t>
            </a:r>
            <a:r>
              <a:rPr lang="en-US" altLang="en-US" sz="3600"/>
              <a:t> measure </a:t>
            </a:r>
            <a:r>
              <a:rPr lang="en-US" altLang="en-US" sz="3600">
                <a:solidFill>
                  <a:srgbClr val="FFFF00"/>
                </a:solidFill>
                <a:effectLst>
                  <a:outerShdw blurRad="38100" dist="38100" dir="2700000" algn="tl">
                    <a:srgbClr val="FFFFFF"/>
                  </a:outerShdw>
                </a:effectLst>
              </a:rPr>
              <a:t>how much</a:t>
            </a:r>
            <a:r>
              <a:rPr lang="en-US" altLang="en-US" sz="3600"/>
              <a:t> water comes out of a hose.</a:t>
            </a:r>
          </a:p>
          <a:p>
            <a:pPr lvl="1"/>
            <a:r>
              <a:rPr lang="en-US" altLang="en-US" sz="3600">
                <a:solidFill>
                  <a:srgbClr val="FFFF00"/>
                </a:solidFill>
                <a:effectLst>
                  <a:outerShdw blurRad="38100" dist="38100" dir="2700000" algn="tl">
                    <a:srgbClr val="FFFFFF"/>
                  </a:outerShdw>
                </a:effectLst>
              </a:rPr>
              <a:t>Volts</a:t>
            </a:r>
            <a:r>
              <a:rPr lang="en-US" altLang="en-US" sz="3600"/>
              <a:t> measure </a:t>
            </a:r>
            <a:r>
              <a:rPr lang="en-US" altLang="en-US" sz="3600">
                <a:solidFill>
                  <a:srgbClr val="FFFF00"/>
                </a:solidFill>
                <a:effectLst>
                  <a:outerShdw blurRad="38100" dist="38100" dir="2700000" algn="tl">
                    <a:srgbClr val="FFFFFF"/>
                  </a:outerShdw>
                </a:effectLst>
              </a:rPr>
              <a:t>how hard</a:t>
            </a:r>
            <a:r>
              <a:rPr lang="en-US" altLang="en-US" sz="3600"/>
              <a:t> the water comes out of a hose.</a:t>
            </a:r>
          </a:p>
        </p:txBody>
      </p:sp>
    </p:spTree>
    <p:extLst>
      <p:ext uri="{BB962C8B-B14F-4D97-AF65-F5344CB8AC3E}">
        <p14:creationId xmlns:p14="http://schemas.microsoft.com/office/powerpoint/2010/main" val="3730647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u="sng" smtClean="0">
                <a:solidFill>
                  <a:schemeClr val="tx1"/>
                </a:solidFill>
                <a:latin typeface="Verdana" panose="020B0604030504040204" pitchFamily="34" charset="0"/>
              </a:rPr>
              <a:t>History of Electricity</a:t>
            </a:r>
          </a:p>
        </p:txBody>
      </p:sp>
      <p:sp>
        <p:nvSpPr>
          <p:cNvPr id="58371" name="Rectangle 3"/>
          <p:cNvSpPr>
            <a:spLocks noGrp="1" noChangeArrowheads="1"/>
          </p:cNvSpPr>
          <p:nvPr>
            <p:ph type="body" idx="1"/>
          </p:nvPr>
        </p:nvSpPr>
        <p:spPr>
          <a:xfrm>
            <a:off x="1752600" y="1219200"/>
            <a:ext cx="6019800" cy="4800600"/>
          </a:xfrm>
        </p:spPr>
        <p:txBody>
          <a:bodyPr/>
          <a:lstStyle/>
          <a:p>
            <a:pPr eaLnBrk="1" hangingPunct="1"/>
            <a:r>
              <a:rPr lang="en-US" altLang="en-US" smtClean="0"/>
              <a:t>600 B.C.-Thales discovered static electricity.</a:t>
            </a:r>
          </a:p>
          <a:p>
            <a:pPr eaLnBrk="1" hangingPunct="1">
              <a:buFont typeface="Wingdings" panose="05000000000000000000" pitchFamily="2" charset="2"/>
              <a:buNone/>
            </a:pPr>
            <a:endParaRPr lang="en-US" altLang="en-US" sz="900"/>
          </a:p>
          <a:p>
            <a:pPr eaLnBrk="1" hangingPunct="1"/>
            <a:r>
              <a:rPr lang="en-US" altLang="en-US" smtClean="0"/>
              <a:t>1600 - William Gilbert names the force electricity</a:t>
            </a:r>
          </a:p>
          <a:p>
            <a:pPr eaLnBrk="1" hangingPunct="1">
              <a:buFont typeface="Wingdings" panose="05000000000000000000" pitchFamily="2" charset="2"/>
              <a:buNone/>
            </a:pPr>
            <a:endParaRPr lang="en-US" altLang="en-US" sz="1000"/>
          </a:p>
          <a:p>
            <a:pPr eaLnBrk="1" hangingPunct="1"/>
            <a:r>
              <a:rPr lang="en-US" altLang="en-US" smtClean="0"/>
              <a:t>Mid 1700's - Ben Franklin shows that lightning is made of electricity, and does numerous  experiments</a:t>
            </a:r>
          </a:p>
          <a:p>
            <a:pPr eaLnBrk="1" hangingPunct="1"/>
            <a:endParaRPr lang="en-US" altLang="en-US" smtClean="0"/>
          </a:p>
          <a:p>
            <a:pPr eaLnBrk="1" hangingPunct="1">
              <a:buFont typeface="Wingdings" panose="05000000000000000000" pitchFamily="2" charset="2"/>
              <a:buNone/>
            </a:pPr>
            <a:endParaRPr lang="en-US" altLang="en-US" smtClean="0"/>
          </a:p>
        </p:txBody>
      </p:sp>
      <p:pic>
        <p:nvPicPr>
          <p:cNvPr id="58372" name="Picture 9" descr="k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200" y="1371600"/>
            <a:ext cx="2413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900215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Current</a:t>
            </a:r>
            <a:endParaRPr lang="en-US" dirty="0"/>
          </a:p>
        </p:txBody>
      </p:sp>
      <p:sp>
        <p:nvSpPr>
          <p:cNvPr id="3" name="Content Placeholder 2"/>
          <p:cNvSpPr>
            <a:spLocks noGrp="1"/>
          </p:cNvSpPr>
          <p:nvPr>
            <p:ph idx="1"/>
          </p:nvPr>
        </p:nvSpPr>
        <p:spPr/>
        <p:txBody>
          <a:bodyPr/>
          <a:lstStyle/>
          <a:p>
            <a:pPr lvl="0">
              <a:buClr>
                <a:srgbClr val="FFCC00"/>
              </a:buClr>
              <a:buSzPct val="70000"/>
              <a:buFont typeface="Wingdings" panose="05000000000000000000" pitchFamily="2" charset="2"/>
              <a:buChar char="n"/>
              <a:defRPr/>
            </a:pPr>
            <a:r>
              <a:rPr lang="en-US" sz="4000" kern="0" dirty="0">
                <a:solidFill>
                  <a:srgbClr val="FFFFFF"/>
                </a:solidFill>
                <a:effectLst>
                  <a:outerShdw blurRad="38100" dist="38100" dir="2700000" algn="tl">
                    <a:srgbClr val="000000"/>
                  </a:outerShdw>
                </a:effectLst>
                <a:latin typeface="Times-Roman"/>
                <a:cs typeface="Arial"/>
              </a:rPr>
              <a:t>Amount of Electrical Current ( amps) depends on more than just Voltage, it depends on the Resistance found in the circuit.</a:t>
            </a:r>
            <a:endParaRPr lang="en-US" sz="4000" kern="0" dirty="0">
              <a:solidFill>
                <a:srgbClr val="FFFFFF"/>
              </a:solidFill>
              <a:effectLst>
                <a:outerShdw blurRad="38100" dist="38100" dir="2700000" algn="tl">
                  <a:srgbClr val="000000"/>
                </a:outerShdw>
              </a:effectLst>
              <a:latin typeface="Garamond"/>
              <a:cs typeface="Arial"/>
            </a:endParaRPr>
          </a:p>
          <a:p>
            <a:endParaRPr lang="en-US" sz="4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267200"/>
            <a:ext cx="2133600" cy="2348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342914"/>
            <a:ext cx="2438400" cy="227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7591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What is Resistance?</a:t>
            </a:r>
          </a:p>
        </p:txBody>
      </p:sp>
      <p:sp>
        <p:nvSpPr>
          <p:cNvPr id="30723" name="Rectangle 3"/>
          <p:cNvSpPr>
            <a:spLocks noGrp="1" noChangeArrowheads="1"/>
          </p:cNvSpPr>
          <p:nvPr>
            <p:ph type="body" idx="1"/>
          </p:nvPr>
        </p:nvSpPr>
        <p:spPr/>
        <p:txBody>
          <a:bodyPr/>
          <a:lstStyle/>
          <a:p>
            <a:pPr>
              <a:lnSpc>
                <a:spcPct val="90000"/>
              </a:lnSpc>
            </a:pPr>
            <a:r>
              <a:rPr lang="en-US" altLang="en-US" sz="4000"/>
              <a:t>The </a:t>
            </a:r>
            <a:r>
              <a:rPr lang="en-US" altLang="en-US" sz="4000">
                <a:solidFill>
                  <a:srgbClr val="FFFF00"/>
                </a:solidFill>
                <a:effectLst>
                  <a:outerShdw blurRad="38100" dist="38100" dir="2700000" algn="tl">
                    <a:srgbClr val="FFFFFF"/>
                  </a:outerShdw>
                </a:effectLst>
              </a:rPr>
              <a:t>opposition</a:t>
            </a:r>
            <a:r>
              <a:rPr lang="en-US" altLang="en-US" sz="4000"/>
              <a:t> to the flow of an electric current, producing </a:t>
            </a:r>
            <a:r>
              <a:rPr lang="en-US" altLang="en-US" sz="4000">
                <a:solidFill>
                  <a:srgbClr val="FFFF00"/>
                </a:solidFill>
                <a:effectLst>
                  <a:outerShdw blurRad="38100" dist="38100" dir="2700000" algn="tl">
                    <a:srgbClr val="FFFFFF"/>
                  </a:outerShdw>
                </a:effectLst>
              </a:rPr>
              <a:t>heat</a:t>
            </a:r>
            <a:r>
              <a:rPr lang="en-US" altLang="en-US" sz="4000"/>
              <a:t>.</a:t>
            </a:r>
          </a:p>
          <a:p>
            <a:pPr>
              <a:lnSpc>
                <a:spcPct val="90000"/>
              </a:lnSpc>
            </a:pPr>
            <a:r>
              <a:rPr lang="en-US" altLang="en-US" sz="4000"/>
              <a:t>The </a:t>
            </a:r>
            <a:r>
              <a:rPr lang="en-US" altLang="en-US" sz="4000">
                <a:solidFill>
                  <a:srgbClr val="FFFF00"/>
                </a:solidFill>
                <a:effectLst>
                  <a:outerShdw blurRad="38100" dist="38100" dir="2700000" algn="tl">
                    <a:srgbClr val="FFFFFF"/>
                  </a:outerShdw>
                </a:effectLst>
              </a:rPr>
              <a:t>greater</a:t>
            </a:r>
            <a:r>
              <a:rPr lang="en-US" altLang="en-US" sz="4000"/>
              <a:t> the resistance, the </a:t>
            </a:r>
            <a:r>
              <a:rPr lang="en-US" altLang="en-US" sz="4000">
                <a:solidFill>
                  <a:srgbClr val="FFFF00"/>
                </a:solidFill>
                <a:effectLst>
                  <a:outerShdw blurRad="38100" dist="38100" dir="2700000" algn="tl">
                    <a:srgbClr val="FFFFFF"/>
                  </a:outerShdw>
                </a:effectLst>
              </a:rPr>
              <a:t>less</a:t>
            </a:r>
            <a:r>
              <a:rPr lang="en-US" altLang="en-US" sz="4000"/>
              <a:t> current gets through.</a:t>
            </a:r>
          </a:p>
          <a:p>
            <a:pPr>
              <a:lnSpc>
                <a:spcPct val="90000"/>
              </a:lnSpc>
            </a:pPr>
            <a:r>
              <a:rPr lang="en-US" altLang="en-US" sz="4000">
                <a:solidFill>
                  <a:srgbClr val="FFFF00"/>
                </a:solidFill>
                <a:effectLst>
                  <a:outerShdw blurRad="38100" dist="38100" dir="2700000" algn="tl">
                    <a:srgbClr val="FFFFFF"/>
                  </a:outerShdw>
                </a:effectLst>
              </a:rPr>
              <a:t>Good</a:t>
            </a:r>
            <a:r>
              <a:rPr lang="en-US" altLang="en-US" sz="4000"/>
              <a:t> conductors have </a:t>
            </a:r>
            <a:r>
              <a:rPr lang="en-US" altLang="en-US" sz="4000">
                <a:solidFill>
                  <a:srgbClr val="FFFF00"/>
                </a:solidFill>
                <a:effectLst>
                  <a:outerShdw blurRad="38100" dist="38100" dir="2700000" algn="tl">
                    <a:srgbClr val="FFFFFF"/>
                  </a:outerShdw>
                </a:effectLst>
              </a:rPr>
              <a:t>low</a:t>
            </a:r>
            <a:r>
              <a:rPr lang="en-US" altLang="en-US" sz="4000"/>
              <a:t> resistance.</a:t>
            </a:r>
          </a:p>
          <a:p>
            <a:pPr>
              <a:lnSpc>
                <a:spcPct val="90000"/>
              </a:lnSpc>
            </a:pPr>
            <a:r>
              <a:rPr lang="en-US" altLang="en-US" sz="4000"/>
              <a:t>Measured in </a:t>
            </a:r>
            <a:r>
              <a:rPr lang="en-US" altLang="en-US" sz="4000">
                <a:solidFill>
                  <a:srgbClr val="FFFF00"/>
                </a:solidFill>
                <a:effectLst>
                  <a:outerShdw blurRad="38100" dist="38100" dir="2700000" algn="tl">
                    <a:srgbClr val="FFFFFF"/>
                  </a:outerShdw>
                </a:effectLst>
              </a:rPr>
              <a:t>ohms.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5140325"/>
            <a:ext cx="103366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62155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What Influences Resistance?</a:t>
            </a:r>
          </a:p>
        </p:txBody>
      </p:sp>
      <p:sp>
        <p:nvSpPr>
          <p:cNvPr id="34819" name="Rectangle 3"/>
          <p:cNvSpPr>
            <a:spLocks noGrp="1" noChangeArrowheads="1"/>
          </p:cNvSpPr>
          <p:nvPr>
            <p:ph type="body" idx="1"/>
          </p:nvPr>
        </p:nvSpPr>
        <p:spPr/>
        <p:txBody>
          <a:bodyPr/>
          <a:lstStyle/>
          <a:p>
            <a:pPr>
              <a:lnSpc>
                <a:spcPct val="90000"/>
              </a:lnSpc>
            </a:pPr>
            <a:r>
              <a:rPr lang="en-US" altLang="en-US" sz="3600">
                <a:solidFill>
                  <a:srgbClr val="FFFF00"/>
                </a:solidFill>
                <a:effectLst>
                  <a:outerShdw blurRad="38100" dist="38100" dir="2700000" algn="tl">
                    <a:srgbClr val="FFFFFF"/>
                  </a:outerShdw>
                </a:effectLst>
              </a:rPr>
              <a:t>Material of wire</a:t>
            </a:r>
            <a:r>
              <a:rPr lang="en-US" altLang="en-US" sz="3600"/>
              <a:t> – aluminum and copper have low resistance</a:t>
            </a:r>
          </a:p>
          <a:p>
            <a:pPr>
              <a:lnSpc>
                <a:spcPct val="90000"/>
              </a:lnSpc>
            </a:pPr>
            <a:r>
              <a:rPr lang="en-US" altLang="en-US" sz="3600">
                <a:solidFill>
                  <a:srgbClr val="FFFF00"/>
                </a:solidFill>
                <a:effectLst>
                  <a:outerShdw blurRad="38100" dist="38100" dir="2700000" algn="tl">
                    <a:srgbClr val="FFFFFF"/>
                  </a:outerShdw>
                </a:effectLst>
              </a:rPr>
              <a:t>Thickness</a:t>
            </a:r>
            <a:r>
              <a:rPr lang="en-US" altLang="en-US" sz="3600"/>
              <a:t> – the thicker the wire the lower the resistance</a:t>
            </a:r>
          </a:p>
          <a:p>
            <a:pPr>
              <a:lnSpc>
                <a:spcPct val="90000"/>
              </a:lnSpc>
            </a:pPr>
            <a:r>
              <a:rPr lang="en-US" altLang="en-US" sz="3600">
                <a:solidFill>
                  <a:srgbClr val="FFFF00"/>
                </a:solidFill>
                <a:effectLst>
                  <a:outerShdw blurRad="38100" dist="38100" dir="2700000" algn="tl">
                    <a:srgbClr val="FFFFFF"/>
                  </a:outerShdw>
                </a:effectLst>
              </a:rPr>
              <a:t>Length</a:t>
            </a:r>
            <a:r>
              <a:rPr lang="en-US" altLang="en-US" sz="3600"/>
              <a:t> – shorter wire has lower resistance</a:t>
            </a:r>
          </a:p>
          <a:p>
            <a:pPr>
              <a:lnSpc>
                <a:spcPct val="90000"/>
              </a:lnSpc>
            </a:pPr>
            <a:r>
              <a:rPr lang="en-US" altLang="en-US" sz="3600">
                <a:solidFill>
                  <a:srgbClr val="FFFF00"/>
                </a:solidFill>
                <a:effectLst>
                  <a:outerShdw blurRad="38100" dist="38100" dir="2700000" algn="tl">
                    <a:srgbClr val="FFFFFF"/>
                  </a:outerShdw>
                </a:effectLst>
              </a:rPr>
              <a:t>Temperature</a:t>
            </a:r>
            <a:r>
              <a:rPr lang="en-US" altLang="en-US" sz="3600"/>
              <a:t> – lower temperature has lower resistance</a:t>
            </a:r>
          </a:p>
        </p:txBody>
      </p:sp>
    </p:spTree>
    <p:extLst>
      <p:ext uri="{BB962C8B-B14F-4D97-AF65-F5344CB8AC3E}">
        <p14:creationId xmlns:p14="http://schemas.microsoft.com/office/powerpoint/2010/main" val="40097743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eaLnBrk="1" hangingPunct="1"/>
            <a:r>
              <a:rPr lang="en-US" smtClean="0"/>
              <a:t>Resistance</a:t>
            </a:r>
          </a:p>
        </p:txBody>
      </p:sp>
      <p:sp>
        <p:nvSpPr>
          <p:cNvPr id="9221" name="Rectangle 3"/>
          <p:cNvSpPr>
            <a:spLocks noGrp="1" noChangeArrowheads="1"/>
          </p:cNvSpPr>
          <p:nvPr>
            <p:ph type="body" idx="1"/>
          </p:nvPr>
        </p:nvSpPr>
        <p:spPr/>
        <p:txBody>
          <a:bodyPr/>
          <a:lstStyle/>
          <a:p>
            <a:pPr eaLnBrk="1" hangingPunct="1"/>
            <a:r>
              <a:rPr lang="en-US" smtClean="0"/>
              <a:t>In a conductor, the voltage applied across the ends of the conductor is proportional to the current through the conductor</a:t>
            </a:r>
          </a:p>
          <a:p>
            <a:pPr eaLnBrk="1" hangingPunct="1"/>
            <a:r>
              <a:rPr lang="en-US" smtClean="0"/>
              <a:t>The constant of proportionality is the </a:t>
            </a:r>
            <a:r>
              <a:rPr lang="en-US" i="1" smtClean="0"/>
              <a:t>resistance</a:t>
            </a:r>
            <a:r>
              <a:rPr lang="en-US" smtClean="0"/>
              <a:t> of the conductor</a:t>
            </a:r>
          </a:p>
          <a:p>
            <a:pPr lvl="1" eaLnBrk="1" hangingPunct="1"/>
            <a:endParaRPr lang="en-US" smtClean="0"/>
          </a:p>
        </p:txBody>
      </p:sp>
      <p:graphicFrame>
        <p:nvGraphicFramePr>
          <p:cNvPr id="9219" name="Object 3"/>
          <p:cNvGraphicFramePr>
            <a:graphicFrameLocks noChangeAspect="1"/>
          </p:cNvGraphicFramePr>
          <p:nvPr/>
        </p:nvGraphicFramePr>
        <p:xfrm>
          <a:off x="4275138" y="5089525"/>
          <a:ext cx="1585912" cy="1101725"/>
        </p:xfrm>
        <a:graphic>
          <a:graphicData uri="http://schemas.openxmlformats.org/presentationml/2006/ole">
            <mc:AlternateContent xmlns:mc="http://schemas.openxmlformats.org/markup-compatibility/2006">
              <mc:Choice xmlns:v="urn:schemas-microsoft-com:vml" Requires="v">
                <p:oleObj spid="_x0000_s62469" name="Equation" r:id="rId3" imgW="543960" imgH="381960" progId="">
                  <p:embed/>
                </p:oleObj>
              </mc:Choice>
              <mc:Fallback>
                <p:oleObj name="Equation" r:id="rId3" imgW="543960" imgH="3819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5138" y="5089525"/>
                        <a:ext cx="1585912" cy="1101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063386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p:txBody>
          <a:bodyPr/>
          <a:lstStyle/>
          <a:p>
            <a:pPr eaLnBrk="1" hangingPunct="1"/>
            <a:r>
              <a:rPr lang="en-US" smtClean="0"/>
              <a:t>Resistance, cont</a:t>
            </a:r>
          </a:p>
        </p:txBody>
      </p:sp>
      <p:sp>
        <p:nvSpPr>
          <p:cNvPr id="175106" name="Rectangle 3"/>
          <p:cNvSpPr>
            <a:spLocks noGrp="1" noChangeArrowheads="1"/>
          </p:cNvSpPr>
          <p:nvPr>
            <p:ph type="body" idx="1"/>
          </p:nvPr>
        </p:nvSpPr>
        <p:spPr/>
        <p:txBody>
          <a:bodyPr/>
          <a:lstStyle/>
          <a:p>
            <a:pPr eaLnBrk="1" hangingPunct="1"/>
            <a:r>
              <a:rPr lang="en-US" smtClean="0"/>
              <a:t>Units of resistance are </a:t>
            </a:r>
            <a:r>
              <a:rPr lang="en-US" i="1" smtClean="0"/>
              <a:t>ohms</a:t>
            </a:r>
            <a:r>
              <a:rPr lang="en-US" smtClean="0"/>
              <a:t> (</a:t>
            </a:r>
            <a:r>
              <a:rPr lang="en-US" smtClean="0">
                <a:cs typeface="Tahoma" pitchFamily="34" charset="0"/>
              </a:rPr>
              <a:t>Ω)</a:t>
            </a:r>
          </a:p>
          <a:p>
            <a:pPr lvl="1" eaLnBrk="1" hangingPunct="1"/>
            <a:r>
              <a:rPr lang="en-US" smtClean="0"/>
              <a:t>1 </a:t>
            </a:r>
            <a:r>
              <a:rPr lang="en-US" smtClean="0">
                <a:cs typeface="Tahoma" pitchFamily="34" charset="0"/>
              </a:rPr>
              <a:t>Ω = 1 V / A</a:t>
            </a:r>
          </a:p>
          <a:p>
            <a:pPr eaLnBrk="1" hangingPunct="1"/>
            <a:r>
              <a:rPr lang="en-US" smtClean="0">
                <a:cs typeface="Tahoma" pitchFamily="34" charset="0"/>
              </a:rPr>
              <a:t>Resistance in a circuit arises due to collisions between the electrons carrying the current with the fixed atoms inside the conductor</a:t>
            </a:r>
          </a:p>
        </p:txBody>
      </p:sp>
    </p:spTree>
    <p:extLst>
      <p:ext uri="{BB962C8B-B14F-4D97-AF65-F5344CB8AC3E}">
        <p14:creationId xmlns:p14="http://schemas.microsoft.com/office/powerpoint/2010/main" val="11761980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1535113" y="617538"/>
            <a:ext cx="10390187" cy="1143000"/>
          </a:xfrm>
        </p:spPr>
        <p:txBody>
          <a:bodyPr/>
          <a:lstStyle/>
          <a:p>
            <a:pPr eaLnBrk="1" hangingPunct="1"/>
            <a:r>
              <a:rPr lang="en-US" smtClean="0"/>
              <a:t>Georg Simon Ohm</a:t>
            </a:r>
          </a:p>
        </p:txBody>
      </p:sp>
      <p:sp>
        <p:nvSpPr>
          <p:cNvPr id="10245" name="Rectangle 3"/>
          <p:cNvSpPr>
            <a:spLocks noGrp="1" noChangeArrowheads="1"/>
          </p:cNvSpPr>
          <p:nvPr>
            <p:ph type="body" sz="half" idx="1"/>
          </p:nvPr>
        </p:nvSpPr>
        <p:spPr>
          <a:xfrm>
            <a:off x="1576388" y="2017713"/>
            <a:ext cx="5080000" cy="4114800"/>
          </a:xfrm>
        </p:spPr>
        <p:txBody>
          <a:bodyPr/>
          <a:lstStyle/>
          <a:p>
            <a:pPr eaLnBrk="1" hangingPunct="1"/>
            <a:r>
              <a:rPr lang="en-US" sz="2800" smtClean="0"/>
              <a:t>1787 – 1854</a:t>
            </a:r>
          </a:p>
          <a:p>
            <a:pPr eaLnBrk="1" hangingPunct="1"/>
            <a:r>
              <a:rPr lang="en-US" sz="2800" smtClean="0"/>
              <a:t>Formulated the concept of resistance</a:t>
            </a:r>
          </a:p>
          <a:p>
            <a:pPr eaLnBrk="1" hangingPunct="1"/>
            <a:r>
              <a:rPr lang="en-US" sz="2800" smtClean="0"/>
              <a:t>Discovered the proportionality between current and voltages</a:t>
            </a:r>
          </a:p>
        </p:txBody>
      </p:sp>
      <p:graphicFrame>
        <p:nvGraphicFramePr>
          <p:cNvPr id="10243" name="Object 3"/>
          <p:cNvGraphicFramePr>
            <a:graphicFrameLocks noChangeAspect="1"/>
          </p:cNvGraphicFramePr>
          <p:nvPr/>
        </p:nvGraphicFramePr>
        <p:xfrm>
          <a:off x="6342063" y="1828800"/>
          <a:ext cx="3335337" cy="4953000"/>
        </p:xfrm>
        <a:graphic>
          <a:graphicData uri="http://schemas.openxmlformats.org/presentationml/2006/ole">
            <mc:AlternateContent xmlns:mc="http://schemas.openxmlformats.org/markup-compatibility/2006">
              <mc:Choice xmlns:v="urn:schemas-microsoft-com:vml" Requires="v">
                <p:oleObj spid="_x0000_s63493" name="Photo Editor Photo" r:id="rId3" imgW="4866667" imgH="7228571" progId="">
                  <p:embed/>
                </p:oleObj>
              </mc:Choice>
              <mc:Fallback>
                <p:oleObj name="Photo Editor Photo" r:id="rId3" imgW="4866667" imgH="722857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063" y="1828800"/>
                        <a:ext cx="3335337"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58157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p:txBody>
          <a:bodyPr/>
          <a:lstStyle/>
          <a:p>
            <a:pPr eaLnBrk="1" hangingPunct="1"/>
            <a:r>
              <a:rPr lang="en-US" dirty="0" smtClean="0"/>
              <a:t>Ohm’s Law</a:t>
            </a:r>
          </a:p>
        </p:txBody>
      </p:sp>
      <p:sp>
        <p:nvSpPr>
          <p:cNvPr id="178178" name="Rectangle 3"/>
          <p:cNvSpPr>
            <a:spLocks noGrp="1" noChangeArrowheads="1"/>
          </p:cNvSpPr>
          <p:nvPr>
            <p:ph type="body" idx="1"/>
          </p:nvPr>
        </p:nvSpPr>
        <p:spPr/>
        <p:txBody>
          <a:bodyPr/>
          <a:lstStyle/>
          <a:p>
            <a:pPr eaLnBrk="1" hangingPunct="1">
              <a:lnSpc>
                <a:spcPct val="90000"/>
              </a:lnSpc>
            </a:pPr>
            <a:r>
              <a:rPr lang="en-US" sz="2800" smtClean="0"/>
              <a:t>Experiments show that for many materials, including most metals, the resistance remains constant over a wide range of applied voltages or currents</a:t>
            </a:r>
          </a:p>
          <a:p>
            <a:pPr eaLnBrk="1" hangingPunct="1">
              <a:lnSpc>
                <a:spcPct val="90000"/>
              </a:lnSpc>
            </a:pPr>
            <a:r>
              <a:rPr lang="en-US" sz="2800" smtClean="0"/>
              <a:t>This statement has become known as </a:t>
            </a:r>
            <a:r>
              <a:rPr lang="en-US" sz="2800" i="1" smtClean="0"/>
              <a:t>Ohm’s Law</a:t>
            </a:r>
            <a:endParaRPr lang="en-US" sz="2800" smtClean="0"/>
          </a:p>
          <a:p>
            <a:pPr lvl="1" eaLnBrk="1" hangingPunct="1">
              <a:lnSpc>
                <a:spcPct val="90000"/>
              </a:lnSpc>
            </a:pPr>
            <a:r>
              <a:rPr lang="en-US" sz="2400" smtClean="0">
                <a:cs typeface="Tahoma" pitchFamily="34" charset="0"/>
              </a:rPr>
              <a:t>ΔV = I R</a:t>
            </a:r>
          </a:p>
          <a:p>
            <a:pPr eaLnBrk="1" hangingPunct="1">
              <a:lnSpc>
                <a:spcPct val="90000"/>
              </a:lnSpc>
            </a:pPr>
            <a:r>
              <a:rPr lang="en-US" sz="2800" smtClean="0"/>
              <a:t>Ohm’s Law is an empirical relationship that is valid only for certain materials</a:t>
            </a:r>
          </a:p>
          <a:p>
            <a:pPr lvl="1" eaLnBrk="1" hangingPunct="1">
              <a:lnSpc>
                <a:spcPct val="90000"/>
              </a:lnSpc>
            </a:pPr>
            <a:r>
              <a:rPr lang="en-US" sz="2400" smtClean="0"/>
              <a:t>Materials that obey Ohm’s Law are said to be </a:t>
            </a:r>
            <a:r>
              <a:rPr lang="en-US" sz="2400" i="1" smtClean="0"/>
              <a:t>ohmic</a:t>
            </a:r>
            <a:endParaRPr lang="en-US" sz="240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726" y="-14467"/>
            <a:ext cx="2664317" cy="2220264"/>
          </a:xfrm>
          <a:prstGeom prst="rect">
            <a:avLst/>
          </a:prstGeom>
        </p:spPr>
      </p:pic>
      <p:sp>
        <p:nvSpPr>
          <p:cNvPr id="3" name="TextBox 2"/>
          <p:cNvSpPr txBox="1"/>
          <p:nvPr/>
        </p:nvSpPr>
        <p:spPr>
          <a:xfrm>
            <a:off x="5803827" y="865872"/>
            <a:ext cx="1326004" cy="646331"/>
          </a:xfrm>
          <a:prstGeom prst="rect">
            <a:avLst/>
          </a:prstGeom>
          <a:noFill/>
        </p:spPr>
        <p:txBody>
          <a:bodyPr wrap="none" rtlCol="0">
            <a:spAutoFit/>
          </a:bodyPr>
          <a:lstStyle/>
          <a:p>
            <a:r>
              <a:rPr lang="en-US" dirty="0" smtClean="0"/>
              <a:t>Ohm</a:t>
            </a:r>
          </a:p>
          <a:p>
            <a:r>
              <a:rPr lang="en-US" dirty="0" smtClean="0"/>
              <a:t>Resistance</a:t>
            </a:r>
            <a:endParaRPr lang="en-US" dirty="0"/>
          </a:p>
        </p:txBody>
      </p:sp>
      <p:sp>
        <p:nvSpPr>
          <p:cNvPr id="4" name="TextBox 3"/>
          <p:cNvSpPr txBox="1"/>
          <p:nvPr/>
        </p:nvSpPr>
        <p:spPr>
          <a:xfrm>
            <a:off x="9901043" y="432872"/>
            <a:ext cx="2052678" cy="369332"/>
          </a:xfrm>
          <a:prstGeom prst="rect">
            <a:avLst/>
          </a:prstGeom>
          <a:noFill/>
        </p:spPr>
        <p:txBody>
          <a:bodyPr wrap="none" rtlCol="0">
            <a:spAutoFit/>
          </a:bodyPr>
          <a:lstStyle/>
          <a:p>
            <a:r>
              <a:rPr lang="en-US" b="1"/>
              <a:t>Alessandro Volta</a:t>
            </a:r>
            <a:endParaRPr lang="en-US" dirty="0"/>
          </a:p>
        </p:txBody>
      </p:sp>
      <p:sp>
        <p:nvSpPr>
          <p:cNvPr id="7" name="TextBox 6"/>
          <p:cNvSpPr txBox="1"/>
          <p:nvPr/>
        </p:nvSpPr>
        <p:spPr>
          <a:xfrm>
            <a:off x="9704419" y="1490363"/>
            <a:ext cx="2445926" cy="369332"/>
          </a:xfrm>
          <a:prstGeom prst="rect">
            <a:avLst/>
          </a:prstGeom>
          <a:noFill/>
        </p:spPr>
        <p:txBody>
          <a:bodyPr wrap="none" rtlCol="0">
            <a:spAutoFit/>
          </a:bodyPr>
          <a:lstStyle/>
          <a:p>
            <a:r>
              <a:rPr lang="en-US" b="1"/>
              <a:t>André-Marie Ampère</a:t>
            </a:r>
            <a:endParaRPr lang="en-US" dirty="0"/>
          </a:p>
        </p:txBody>
      </p:sp>
    </p:spTree>
    <p:extLst>
      <p:ext uri="{BB962C8B-B14F-4D97-AF65-F5344CB8AC3E}">
        <p14:creationId xmlns:p14="http://schemas.microsoft.com/office/powerpoint/2010/main" val="38316663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514600" y="60960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3600" b="1" dirty="0">
              <a:solidFill>
                <a:srgbClr val="221304"/>
              </a:solidFill>
              <a:latin typeface="Arial" panose="020B0604020202020204" pitchFamily="34" charset="0"/>
              <a:cs typeface="Times New Roman" panose="02020603050405020304" pitchFamily="18" charset="0"/>
            </a:endParaRPr>
          </a:p>
        </p:txBody>
      </p:sp>
      <p:sp>
        <p:nvSpPr>
          <p:cNvPr id="21507" name="Rectangle 3"/>
          <p:cNvSpPr>
            <a:spLocks noChangeArrowheads="1"/>
          </p:cNvSpPr>
          <p:nvPr/>
        </p:nvSpPr>
        <p:spPr bwMode="auto">
          <a:xfrm>
            <a:off x="1990725" y="7604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1508" name="Rectangle 4"/>
          <p:cNvSpPr>
            <a:spLocks noChangeArrowheads="1"/>
          </p:cNvSpPr>
          <p:nvPr/>
        </p:nvSpPr>
        <p:spPr bwMode="auto">
          <a:xfrm>
            <a:off x="1990725" y="7604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1509" name="Text Box 5"/>
          <p:cNvSpPr txBox="1">
            <a:spLocks noChangeArrowheads="1"/>
          </p:cNvSpPr>
          <p:nvPr/>
        </p:nvSpPr>
        <p:spPr bwMode="auto">
          <a:xfrm>
            <a:off x="2819400" y="3505200"/>
            <a:ext cx="2667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75000"/>
              </a:lnSpc>
              <a:spcBef>
                <a:spcPct val="50000"/>
              </a:spcBef>
              <a:buFontTx/>
              <a:buNone/>
            </a:pPr>
            <a:r>
              <a:rPr lang="en-US" altLang="en-US" sz="2400" b="1">
                <a:solidFill>
                  <a:srgbClr val="000000"/>
                </a:solidFill>
                <a:latin typeface="Arial" panose="020B0604020202020204" pitchFamily="34" charset="0"/>
                <a:cs typeface="Times New Roman" panose="02020603050405020304" pitchFamily="18" charset="0"/>
                <a:hlinkClick r:id="" action="ppaction://noaction"/>
              </a:rPr>
              <a:t>Resistance</a:t>
            </a:r>
            <a:r>
              <a:rPr lang="en-US" altLang="en-US" sz="2400">
                <a:solidFill>
                  <a:srgbClr val="000000"/>
                </a:solidFill>
                <a:latin typeface="Arial" panose="020B0604020202020204" pitchFamily="34" charset="0"/>
                <a:cs typeface="Times New Roman" panose="02020603050405020304" pitchFamily="18" charset="0"/>
              </a:rPr>
              <a:t> is a measure of opposition to the flow of charge and is measured in ohms (</a:t>
            </a:r>
            <a:r>
              <a:rPr lang="en-US" altLang="en-US" sz="2400">
                <a:solidFill>
                  <a:srgbClr val="000000"/>
                </a:solidFill>
                <a:latin typeface="Arial" panose="020B0604020202020204" pitchFamily="34" charset="0"/>
                <a:cs typeface="Times New Roman" panose="02020603050405020304" pitchFamily="18" charset="0"/>
                <a:sym typeface="Symbol" panose="05050102010706020507" pitchFamily="18" charset="2"/>
              </a:rPr>
              <a:t>)</a:t>
            </a:r>
            <a:endParaRPr lang="en-US" altLang="en-US"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21510" name="Text Box 6"/>
          <p:cNvSpPr txBox="1">
            <a:spLocks noChangeArrowheads="1"/>
          </p:cNvSpPr>
          <p:nvPr/>
        </p:nvSpPr>
        <p:spPr bwMode="auto">
          <a:xfrm>
            <a:off x="3352800" y="2209800"/>
            <a:ext cx="1371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75000"/>
              </a:lnSpc>
              <a:spcBef>
                <a:spcPct val="50000"/>
              </a:spcBef>
              <a:buFontTx/>
              <a:buNone/>
            </a:pPr>
            <a:r>
              <a:rPr lang="en-US" altLang="en-US" sz="2400" b="1">
                <a:solidFill>
                  <a:srgbClr val="000000"/>
                </a:solidFill>
                <a:latin typeface="Arial" panose="020B0604020202020204" pitchFamily="34" charset="0"/>
                <a:cs typeface="Arial" panose="020B0604020202020204" pitchFamily="34" charset="0"/>
              </a:rPr>
              <a:t>      V</a:t>
            </a:r>
            <a:br>
              <a:rPr lang="en-US" altLang="en-US" sz="2400" b="1">
                <a:solidFill>
                  <a:srgbClr val="000000"/>
                </a:solidFill>
                <a:latin typeface="Arial" panose="020B0604020202020204" pitchFamily="34" charset="0"/>
                <a:cs typeface="Arial" panose="020B0604020202020204" pitchFamily="34" charset="0"/>
              </a:rPr>
            </a:br>
            <a:r>
              <a:rPr lang="en-US" altLang="en-US" sz="2400" b="1">
                <a:solidFill>
                  <a:srgbClr val="000000"/>
                </a:solidFill>
                <a:latin typeface="Arial" panose="020B0604020202020204" pitchFamily="34" charset="0"/>
                <a:cs typeface="Arial" panose="020B0604020202020204" pitchFamily="34" charset="0"/>
              </a:rPr>
              <a:t>I = ----</a:t>
            </a:r>
            <a:br>
              <a:rPr lang="en-US" altLang="en-US" sz="2400" b="1">
                <a:solidFill>
                  <a:srgbClr val="000000"/>
                </a:solidFill>
                <a:latin typeface="Arial" panose="020B0604020202020204" pitchFamily="34" charset="0"/>
                <a:cs typeface="Arial" panose="020B0604020202020204" pitchFamily="34" charset="0"/>
              </a:rPr>
            </a:br>
            <a:r>
              <a:rPr lang="en-US" altLang="en-US" sz="2400" b="1">
                <a:solidFill>
                  <a:srgbClr val="000000"/>
                </a:solidFill>
                <a:latin typeface="Arial" panose="020B0604020202020204" pitchFamily="34" charset="0"/>
                <a:cs typeface="Arial" panose="020B0604020202020204" pitchFamily="34" charset="0"/>
              </a:rPr>
              <a:t>      R</a:t>
            </a:r>
          </a:p>
        </p:txBody>
      </p:sp>
      <p:sp>
        <p:nvSpPr>
          <p:cNvPr id="21511" name="Rectangle 7"/>
          <p:cNvSpPr>
            <a:spLocks noChangeArrowheads="1"/>
          </p:cNvSpPr>
          <p:nvPr/>
        </p:nvSpPr>
        <p:spPr bwMode="auto">
          <a:xfrm>
            <a:off x="1735138" y="21320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1512" name="Rectangle 8"/>
          <p:cNvSpPr>
            <a:spLocks noChangeArrowheads="1"/>
          </p:cNvSpPr>
          <p:nvPr/>
        </p:nvSpPr>
        <p:spPr bwMode="auto">
          <a:xfrm>
            <a:off x="1730375" y="215423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pic>
        <p:nvPicPr>
          <p:cNvPr id="21513" name="Picture 10" descr="tam5s6_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362201"/>
            <a:ext cx="45720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1" descr="kra50105_05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304800"/>
            <a:ext cx="11620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Text Box 12"/>
          <p:cNvSpPr txBox="1">
            <a:spLocks noChangeArrowheads="1"/>
          </p:cNvSpPr>
          <p:nvPr/>
        </p:nvSpPr>
        <p:spPr bwMode="auto">
          <a:xfrm>
            <a:off x="7848600" y="1981201"/>
            <a:ext cx="23622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r>
              <a:rPr lang="en-US" altLang="en-US" sz="1400" b="1">
                <a:solidFill>
                  <a:srgbClr val="000000"/>
                </a:solidFill>
                <a:latin typeface="Arial" panose="020B0604020202020204" pitchFamily="34" charset="0"/>
                <a:cs typeface="Arial" panose="020B0604020202020204" pitchFamily="34" charset="0"/>
              </a:rPr>
              <a:t>Georg Ohm (1787-1854)</a:t>
            </a:r>
          </a:p>
        </p:txBody>
      </p:sp>
    </p:spTree>
    <p:extLst>
      <p:ext uri="{BB962C8B-B14F-4D97-AF65-F5344CB8AC3E}">
        <p14:creationId xmlns:p14="http://schemas.microsoft.com/office/powerpoint/2010/main" val="20139985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ra50105_05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133601"/>
            <a:ext cx="7373938"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idx="4294967295"/>
          </p:nvPr>
        </p:nvSpPr>
        <p:spPr/>
        <p:txBody>
          <a:bodyPr/>
          <a:lstStyle/>
          <a:p>
            <a:pPr eaLnBrk="1" hangingPunct="1"/>
            <a:endParaRPr lang="en-US" altLang="en-US" dirty="0" smtClean="0"/>
          </a:p>
        </p:txBody>
      </p:sp>
    </p:spTree>
    <p:extLst>
      <p:ext uri="{BB962C8B-B14F-4D97-AF65-F5344CB8AC3E}">
        <p14:creationId xmlns:p14="http://schemas.microsoft.com/office/powerpoint/2010/main" val="12909726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6"/>
          <p:cNvSpPr>
            <a:spLocks noChangeArrowheads="1"/>
          </p:cNvSpPr>
          <p:nvPr/>
        </p:nvSpPr>
        <p:spPr bwMode="auto">
          <a:xfrm>
            <a:off x="3352800" y="3733800"/>
            <a:ext cx="5562600" cy="990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33796" name="Rectangle 4"/>
          <p:cNvSpPr>
            <a:spLocks noChangeArrowheads="1"/>
          </p:cNvSpPr>
          <p:nvPr/>
        </p:nvSpPr>
        <p:spPr bwMode="auto">
          <a:xfrm>
            <a:off x="1981200" y="2057400"/>
            <a:ext cx="82296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33794" name="Rectangle 2"/>
          <p:cNvSpPr>
            <a:spLocks noGrp="1" noChangeArrowheads="1"/>
          </p:cNvSpPr>
          <p:nvPr>
            <p:ph type="title"/>
          </p:nvPr>
        </p:nvSpPr>
        <p:spPr/>
        <p:txBody>
          <a:bodyPr/>
          <a:lstStyle/>
          <a:p>
            <a:r>
              <a:rPr lang="en-US" altLang="en-US" dirty="0"/>
              <a:t>Ohm’s </a:t>
            </a:r>
            <a:r>
              <a:rPr lang="en-US" altLang="en-US" dirty="0" smtClean="0"/>
              <a:t>Law: </a:t>
            </a:r>
            <a:r>
              <a:rPr lang="en-US" altLang="en-US" sz="3200" dirty="0"/>
              <a:t>the current in a wire is equal to voltage divided by resistance</a:t>
            </a:r>
          </a:p>
        </p:txBody>
      </p:sp>
      <p:sp>
        <p:nvSpPr>
          <p:cNvPr id="33795" name="Rectangle 3"/>
          <p:cNvSpPr>
            <a:spLocks noGrp="1" noChangeArrowheads="1"/>
          </p:cNvSpPr>
          <p:nvPr>
            <p:ph type="body" idx="1"/>
          </p:nvPr>
        </p:nvSpPr>
        <p:spPr>
          <a:xfrm>
            <a:off x="1835150" y="1367519"/>
            <a:ext cx="8229600" cy="4530725"/>
          </a:xfrm>
        </p:spPr>
        <p:txBody>
          <a:bodyPr/>
          <a:lstStyle/>
          <a:p>
            <a:pPr>
              <a:buFont typeface="Wingdings" panose="05000000000000000000" pitchFamily="2" charset="2"/>
              <a:buNone/>
            </a:pPr>
            <a:endParaRPr lang="en-US" altLang="en-US" sz="4000" dirty="0"/>
          </a:p>
          <a:p>
            <a:pPr algn="ctr"/>
            <a:r>
              <a:rPr lang="en-US" altLang="en-US" sz="4000" dirty="0"/>
              <a:t>Resistance = Voltage / Current</a:t>
            </a:r>
          </a:p>
          <a:p>
            <a:pPr algn="ctr"/>
            <a:endParaRPr lang="en-US" altLang="en-US" sz="4000" dirty="0"/>
          </a:p>
          <a:p>
            <a:pPr algn="ctr"/>
            <a:r>
              <a:rPr lang="en-US" altLang="en-US" sz="4000" dirty="0"/>
              <a:t>Ohms = Volts / Amps</a:t>
            </a:r>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33" y="5019613"/>
            <a:ext cx="3587735" cy="175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036" y="4986734"/>
            <a:ext cx="4806965" cy="182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700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981200" y="277814"/>
            <a:ext cx="8229600" cy="103187"/>
          </a:xfrm>
        </p:spPr>
        <p:txBody>
          <a:bodyPr/>
          <a:lstStyle/>
          <a:p>
            <a:pPr eaLnBrk="1" hangingPunct="1"/>
            <a:endParaRPr lang="en-US" altLang="en-US" smtClean="0"/>
          </a:p>
        </p:txBody>
      </p:sp>
      <p:sp>
        <p:nvSpPr>
          <p:cNvPr id="59395" name="Rectangle 3"/>
          <p:cNvSpPr>
            <a:spLocks noGrp="1" noChangeArrowheads="1"/>
          </p:cNvSpPr>
          <p:nvPr>
            <p:ph type="body" idx="1"/>
          </p:nvPr>
        </p:nvSpPr>
        <p:spPr>
          <a:xfrm>
            <a:off x="1981200" y="1295401"/>
            <a:ext cx="8153400" cy="4835525"/>
          </a:xfrm>
        </p:spPr>
        <p:txBody>
          <a:bodyPr/>
          <a:lstStyle/>
          <a:p>
            <a:pPr eaLnBrk="1" hangingPunct="1">
              <a:buFont typeface="Wingdings" panose="05000000000000000000" pitchFamily="2" charset="2"/>
              <a:buNone/>
            </a:pPr>
            <a:r>
              <a:rPr lang="en-US" altLang="en-US" smtClean="0"/>
              <a:t>1800 - Volta makes </a:t>
            </a:r>
          </a:p>
          <a:p>
            <a:pPr eaLnBrk="1" hangingPunct="1">
              <a:buFont typeface="Wingdings" panose="05000000000000000000" pitchFamily="2" charset="2"/>
              <a:buNone/>
            </a:pPr>
            <a:r>
              <a:rPr lang="en-US" altLang="en-US" smtClean="0"/>
              <a:t>            first battery</a:t>
            </a:r>
          </a:p>
          <a:p>
            <a:pPr eaLnBrk="1" hangingPunct="1">
              <a:buFont typeface="Wingdings" panose="05000000000000000000" pitchFamily="2" charset="2"/>
              <a:buNone/>
            </a:pPr>
            <a:endParaRPr lang="en-US" altLang="en-US" smtClean="0"/>
          </a:p>
          <a:p>
            <a:pPr eaLnBrk="1" hangingPunct="1">
              <a:buFont typeface="Wingdings" panose="05000000000000000000" pitchFamily="2" charset="2"/>
              <a:buNone/>
            </a:pPr>
            <a:endParaRPr lang="en-US" altLang="en-US" smtClean="0"/>
          </a:p>
          <a:p>
            <a:pPr eaLnBrk="1" hangingPunct="1">
              <a:buFont typeface="Wingdings" panose="05000000000000000000" pitchFamily="2" charset="2"/>
              <a:buNone/>
            </a:pPr>
            <a:endParaRPr lang="en-US" altLang="en-US" smtClean="0"/>
          </a:p>
          <a:p>
            <a:pPr eaLnBrk="1" hangingPunct="1">
              <a:buFont typeface="Wingdings" panose="05000000000000000000" pitchFamily="2" charset="2"/>
              <a:buNone/>
            </a:pPr>
            <a:endParaRPr lang="en-US" altLang="en-US" smtClean="0"/>
          </a:p>
          <a:p>
            <a:pPr eaLnBrk="1" hangingPunct="1">
              <a:buFont typeface="Wingdings" panose="05000000000000000000" pitchFamily="2" charset="2"/>
              <a:buNone/>
            </a:pPr>
            <a:r>
              <a:rPr lang="en-US" altLang="en-US" smtClean="0"/>
              <a:t>                                   1878 - T. Edison creates  </a:t>
            </a:r>
          </a:p>
          <a:p>
            <a:pPr eaLnBrk="1" hangingPunct="1">
              <a:buFont typeface="Wingdings" panose="05000000000000000000" pitchFamily="2" charset="2"/>
              <a:buNone/>
            </a:pPr>
            <a:r>
              <a:rPr lang="en-US" altLang="en-US" smtClean="0"/>
              <a:t>                                               electric light bulb</a:t>
            </a:r>
          </a:p>
          <a:p>
            <a:pPr eaLnBrk="1" hangingPunct="1"/>
            <a:endParaRPr lang="en-US" altLang="en-US" smtClean="0"/>
          </a:p>
          <a:p>
            <a:pPr eaLnBrk="1" hangingPunct="1">
              <a:buFont typeface="Wingdings" panose="05000000000000000000" pitchFamily="2" charset="2"/>
              <a:buNone/>
            </a:pPr>
            <a:endParaRPr lang="en-US" altLang="en-US" smtClean="0"/>
          </a:p>
        </p:txBody>
      </p:sp>
      <p:pic>
        <p:nvPicPr>
          <p:cNvPr id="59396" name="Picture 5" descr="47048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1" y="457201"/>
            <a:ext cx="2265363"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7" descr="inventor_physic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3581401"/>
            <a:ext cx="22764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660148"/>
      </p:ext>
    </p:extLst>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Practice with Ohm’s Law</a:t>
            </a:r>
          </a:p>
        </p:txBody>
      </p:sp>
      <p:graphicFrame>
        <p:nvGraphicFramePr>
          <p:cNvPr id="42018" name="Group 34"/>
          <p:cNvGraphicFramePr>
            <a:graphicFrameLocks noGrp="1"/>
          </p:cNvGraphicFramePr>
          <p:nvPr>
            <p:ph idx="1"/>
          </p:nvPr>
        </p:nvGraphicFramePr>
        <p:xfrm>
          <a:off x="1981200" y="1600200"/>
          <a:ext cx="8229600" cy="4530726"/>
        </p:xfrm>
        <a:graphic>
          <a:graphicData uri="http://schemas.openxmlformats.org/drawingml/2006/table">
            <a:tbl>
              <a:tblPr/>
              <a:tblGrid>
                <a:gridCol w="2743200"/>
                <a:gridCol w="2743200"/>
                <a:gridCol w="2743200"/>
              </a:tblGrid>
              <a:tr h="755650">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chemeClr val="tx1"/>
                          </a:solidFill>
                          <a:effectLst>
                            <a:outerShdw blurRad="38100" dist="38100" dir="2700000" algn="tl">
                              <a:srgbClr val="010199"/>
                            </a:outerShdw>
                          </a:effectLst>
                          <a:latin typeface="Arial" panose="020B0604020202020204" pitchFamily="34" charset="0"/>
                        </a:rPr>
                        <a:t>Ohms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chemeClr val="tx1"/>
                          </a:solidFill>
                          <a:effectLst>
                            <a:outerShdw blurRad="38100" dist="38100" dir="2700000" algn="tl">
                              <a:srgbClr val="010199"/>
                            </a:outerShdw>
                          </a:effectLst>
                          <a:latin typeface="Arial" panose="020B0604020202020204" pitchFamily="34" charset="0"/>
                        </a:rPr>
                        <a:t>Volts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chemeClr val="tx1"/>
                          </a:solidFill>
                          <a:effectLst>
                            <a:outerShdw blurRad="38100" dist="38100" dir="2700000" algn="tl">
                              <a:srgbClr val="010199"/>
                            </a:outerShdw>
                          </a:effectLst>
                          <a:latin typeface="Arial" panose="020B0604020202020204" pitchFamily="34" charset="0"/>
                        </a:rPr>
                        <a:t>Amps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4063">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rgbClr val="FFFF00"/>
                          </a:solidFill>
                          <a:effectLst>
                            <a:outerShdw blurRad="38100" dist="38100" dir="2700000" algn="tl">
                              <a:srgbClr val="FFFFFF"/>
                            </a:outerShdw>
                          </a:effectLst>
                          <a:latin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chemeClr val="tx1"/>
                          </a:solidFill>
                          <a:effectLst>
                            <a:outerShdw blurRad="38100" dist="38100" dir="2700000" algn="tl">
                              <a:srgbClr val="010199"/>
                            </a:outerShdw>
                          </a:effectLst>
                          <a:latin typeface="Arial" panose="020B0604020202020204" pitchFamily="34"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chemeClr val="tx1"/>
                          </a:solidFill>
                          <a:effectLst>
                            <a:outerShdw blurRad="38100" dist="38100" dir="2700000" algn="tl">
                              <a:srgbClr val="010199"/>
                            </a:outerShdw>
                          </a:effectLst>
                          <a:latin typeface="Arial" panose="020B0604020202020204" pitchFamily="34"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650">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rgbClr val="FFFF00"/>
                          </a:solidFill>
                          <a:effectLst>
                            <a:outerShdw blurRad="38100" dist="38100" dir="2700000" algn="tl">
                              <a:srgbClr val="FFFFFF"/>
                            </a:outerShdw>
                          </a:effectLst>
                          <a:latin typeface="Arial" panose="020B0604020202020204" pitchFamily="34" charset="0"/>
                        </a:rPr>
                        <a:t>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chemeClr val="tx1"/>
                          </a:solidFill>
                          <a:effectLst>
                            <a:outerShdw blurRad="38100" dist="38100" dir="2700000" algn="tl">
                              <a:srgbClr val="010199"/>
                            </a:outerShdw>
                          </a:effectLst>
                          <a:latin typeface="Arial" panose="020B0604020202020204" pitchFamily="34"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chemeClr val="tx1"/>
                          </a:solidFill>
                          <a:effectLst>
                            <a:outerShdw blurRad="38100" dist="38100" dir="2700000" algn="tl">
                              <a:srgbClr val="010199"/>
                            </a:outerShdw>
                          </a:effectLst>
                          <a:latin typeface="Arial" panose="020B0604020202020204"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650">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rgbClr val="FFFF00"/>
                          </a:solidFill>
                          <a:effectLst>
                            <a:outerShdw blurRad="38100" dist="38100" dir="2700000" algn="tl">
                              <a:srgbClr val="FFFFFF"/>
                            </a:outerShdw>
                          </a:effectLst>
                          <a:latin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chemeClr val="tx1"/>
                          </a:solidFill>
                          <a:effectLst>
                            <a:outerShdw blurRad="38100" dist="38100" dir="2700000" algn="tl">
                              <a:srgbClr val="010199"/>
                            </a:outerShdw>
                          </a:effectLst>
                          <a:latin typeface="Arial" panose="020B0604020202020204" pitchFamily="34"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chemeClr val="tx1"/>
                          </a:solidFill>
                          <a:effectLst>
                            <a:outerShdw blurRad="38100" dist="38100" dir="2700000" algn="tl">
                              <a:srgbClr val="010199"/>
                            </a:outerShdw>
                          </a:effectLst>
                          <a:latin typeface="Arial" panose="020B0604020202020204" pitchFamily="34"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4063">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chemeClr val="tx1"/>
                          </a:solidFill>
                          <a:effectLst>
                            <a:outerShdw blurRad="38100" dist="38100" dir="2700000" algn="tl">
                              <a:srgbClr val="010199"/>
                            </a:outerShdw>
                          </a:effectLst>
                          <a:latin typeface="Arial" panose="020B0604020202020204"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rgbClr val="FFFF00"/>
                          </a:solidFill>
                          <a:effectLst>
                            <a:outerShdw blurRad="38100" dist="38100" dir="2700000" algn="tl">
                              <a:srgbClr val="FFFFFF"/>
                            </a:outerShdw>
                          </a:effectLst>
                          <a:latin typeface="Arial" panose="020B0604020202020204"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chemeClr val="tx1"/>
                          </a:solidFill>
                          <a:effectLst>
                            <a:outerShdw blurRad="38100" dist="38100" dir="2700000" algn="tl">
                              <a:srgbClr val="010199"/>
                            </a:outerShdw>
                          </a:effectLst>
                          <a:latin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650">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chemeClr val="tx1"/>
                          </a:solidFill>
                          <a:effectLst>
                            <a:outerShdw blurRad="38100" dist="38100" dir="2700000" algn="tl">
                              <a:srgbClr val="010199"/>
                            </a:outerShdw>
                          </a:effectLst>
                          <a:latin typeface="Arial" panose="020B0604020202020204" pitchFamily="34"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chemeClr val="tx1"/>
                          </a:solidFill>
                          <a:effectLst>
                            <a:outerShdw blurRad="38100" dist="38100" dir="2700000" algn="tl">
                              <a:srgbClr val="010199"/>
                            </a:outerShdw>
                          </a:effectLst>
                          <a:latin typeface="Arial" panose="020B0604020202020204" pitchFamily="34" charset="0"/>
                        </a:rPr>
                        <a:t>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4000" b="0" i="0" u="none" strike="noStrike" cap="none" normalizeH="0" baseline="0" smtClean="0">
                          <a:ln>
                            <a:noFill/>
                          </a:ln>
                          <a:solidFill>
                            <a:srgbClr val="FFFF00"/>
                          </a:solidFill>
                          <a:effectLst>
                            <a:outerShdw blurRad="38100" dist="38100" dir="2700000" algn="tl">
                              <a:srgbClr val="FFFFFF"/>
                            </a:outerShdw>
                          </a:effectLst>
                          <a:latin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2020" name="Rectangle 36"/>
          <p:cNvSpPr>
            <a:spLocks noChangeArrowheads="1"/>
          </p:cNvSpPr>
          <p:nvPr/>
        </p:nvSpPr>
        <p:spPr bwMode="auto">
          <a:xfrm>
            <a:off x="2057400" y="2438400"/>
            <a:ext cx="2590800" cy="609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mtClean="0">
              <a:solidFill>
                <a:srgbClr val="FFFF00"/>
              </a:solidFill>
              <a:latin typeface="Arial" panose="020B0604020202020204" pitchFamily="34" charset="0"/>
              <a:cs typeface="Arial" panose="020B0604020202020204" pitchFamily="34" charset="0"/>
            </a:endParaRPr>
          </a:p>
        </p:txBody>
      </p:sp>
      <p:sp>
        <p:nvSpPr>
          <p:cNvPr id="42021" name="Rectangle 37"/>
          <p:cNvSpPr>
            <a:spLocks noChangeArrowheads="1"/>
          </p:cNvSpPr>
          <p:nvPr/>
        </p:nvSpPr>
        <p:spPr bwMode="auto">
          <a:xfrm>
            <a:off x="2057400" y="3200400"/>
            <a:ext cx="2590800" cy="609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42022" name="Rectangle 38"/>
          <p:cNvSpPr>
            <a:spLocks noChangeArrowheads="1"/>
          </p:cNvSpPr>
          <p:nvPr/>
        </p:nvSpPr>
        <p:spPr bwMode="auto">
          <a:xfrm>
            <a:off x="2057400" y="3962400"/>
            <a:ext cx="2590800" cy="609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42023" name="Rectangle 39"/>
          <p:cNvSpPr>
            <a:spLocks noChangeArrowheads="1"/>
          </p:cNvSpPr>
          <p:nvPr/>
        </p:nvSpPr>
        <p:spPr bwMode="auto">
          <a:xfrm>
            <a:off x="4800600" y="4724400"/>
            <a:ext cx="2590800" cy="609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42024" name="Rectangle 40"/>
          <p:cNvSpPr>
            <a:spLocks noChangeArrowheads="1"/>
          </p:cNvSpPr>
          <p:nvPr/>
        </p:nvSpPr>
        <p:spPr bwMode="auto">
          <a:xfrm>
            <a:off x="7543800" y="5486400"/>
            <a:ext cx="2590800" cy="609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9798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42020"/>
                                        </p:tgtEl>
                                      </p:cBhvr>
                                    </p:animEffect>
                                    <p:set>
                                      <p:cBhvr>
                                        <p:cTn id="7" dur="1" fill="hold">
                                          <p:stCondLst>
                                            <p:cond delay="499"/>
                                          </p:stCondLst>
                                        </p:cTn>
                                        <p:tgtEl>
                                          <p:spTgt spid="4202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2021"/>
                                        </p:tgtEl>
                                      </p:cBhvr>
                                    </p:animEffect>
                                    <p:set>
                                      <p:cBhvr>
                                        <p:cTn id="12" dur="1" fill="hold">
                                          <p:stCondLst>
                                            <p:cond delay="499"/>
                                          </p:stCondLst>
                                        </p:cTn>
                                        <p:tgtEl>
                                          <p:spTgt spid="4202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42022"/>
                                        </p:tgtEl>
                                      </p:cBhvr>
                                    </p:animEffect>
                                    <p:set>
                                      <p:cBhvr>
                                        <p:cTn id="17" dur="1" fill="hold">
                                          <p:stCondLst>
                                            <p:cond delay="499"/>
                                          </p:stCondLst>
                                        </p:cTn>
                                        <p:tgtEl>
                                          <p:spTgt spid="4202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42023"/>
                                        </p:tgtEl>
                                      </p:cBhvr>
                                    </p:animEffect>
                                    <p:set>
                                      <p:cBhvr>
                                        <p:cTn id="22" dur="1" fill="hold">
                                          <p:stCondLst>
                                            <p:cond delay="499"/>
                                          </p:stCondLst>
                                        </p:cTn>
                                        <p:tgtEl>
                                          <p:spTgt spid="4202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42024"/>
                                        </p:tgtEl>
                                      </p:cBhvr>
                                    </p:animEffect>
                                    <p:set>
                                      <p:cBhvr>
                                        <p:cTn id="27" dur="1" fill="hold">
                                          <p:stCondLst>
                                            <p:cond delay="499"/>
                                          </p:stCondLst>
                                        </p:cTn>
                                        <p:tgtEl>
                                          <p:spTgt spid="420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0" grpId="0" animBg="1"/>
      <p:bldP spid="42021" grpId="0" animBg="1"/>
      <p:bldP spid="42022" grpId="0" animBg="1"/>
      <p:bldP spid="42023" grpId="0" animBg="1"/>
      <p:bldP spid="420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Resistance and Ohm’s Law</a:t>
            </a:r>
          </a:p>
        </p:txBody>
      </p:sp>
      <p:sp>
        <p:nvSpPr>
          <p:cNvPr id="229378" name="Text Box 3"/>
          <p:cNvSpPr txBox="1">
            <a:spLocks noChangeArrowheads="1"/>
          </p:cNvSpPr>
          <p:nvPr/>
        </p:nvSpPr>
        <p:spPr bwMode="auto">
          <a:xfrm>
            <a:off x="1844675" y="1208882"/>
            <a:ext cx="8656638" cy="1800225"/>
          </a:xfrm>
          <a:prstGeom prst="rect">
            <a:avLst/>
          </a:prstGeom>
          <a:noFill/>
          <a:ln w="9525">
            <a:noFill/>
            <a:miter lim="800000"/>
            <a:headEnd/>
            <a:tailEnd/>
          </a:ln>
        </p:spPr>
        <p:txBody>
          <a:bodyPr>
            <a:spAutoFit/>
          </a:bodyPr>
          <a:lstStyle/>
          <a:p>
            <a:pPr>
              <a:spcBef>
                <a:spcPct val="50000"/>
              </a:spcBef>
            </a:pPr>
            <a:r>
              <a:rPr lang="en-US" sz="2800" b="1" dirty="0">
                <a:solidFill>
                  <a:srgbClr val="000000"/>
                </a:solidFill>
              </a:rPr>
              <a:t>Two wires of the same length and diameter will have different resistances if they are made of different materials. This property of a material is called the</a:t>
            </a:r>
            <a:r>
              <a:rPr lang="en-US" sz="2800" b="1" dirty="0">
                <a:solidFill>
                  <a:srgbClr val="FF0000"/>
                </a:solidFill>
              </a:rPr>
              <a:t> resistivity</a:t>
            </a:r>
            <a:r>
              <a:rPr lang="en-US" sz="2800" b="1" dirty="0">
                <a:solidFill>
                  <a:srgbClr val="000000"/>
                </a:solidFill>
              </a:rPr>
              <a:t>.</a:t>
            </a:r>
          </a:p>
        </p:txBody>
      </p:sp>
      <p:pic>
        <p:nvPicPr>
          <p:cNvPr id="229379" name="Picture 4"/>
          <p:cNvPicPr>
            <a:picLocks noChangeAspect="1" noChangeArrowheads="1"/>
          </p:cNvPicPr>
          <p:nvPr/>
        </p:nvPicPr>
        <p:blipFill>
          <a:blip r:embed="rId2"/>
          <a:srcRect/>
          <a:stretch>
            <a:fillRect/>
          </a:stretch>
        </p:blipFill>
        <p:spPr bwMode="auto">
          <a:xfrm>
            <a:off x="3505200" y="3395663"/>
            <a:ext cx="4660900" cy="1389062"/>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886" y="3009107"/>
            <a:ext cx="2733675" cy="3095625"/>
          </a:xfrm>
          <a:prstGeom prst="rect">
            <a:avLst/>
          </a:prstGeom>
        </p:spPr>
      </p:pic>
    </p:spTree>
    <p:extLst>
      <p:ext uri="{BB962C8B-B14F-4D97-AF65-F5344CB8AC3E}">
        <p14:creationId xmlns:p14="http://schemas.microsoft.com/office/powerpoint/2010/main" val="20412616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Resistance and Ohm’s Law</a:t>
            </a:r>
          </a:p>
        </p:txBody>
      </p:sp>
      <p:sp>
        <p:nvSpPr>
          <p:cNvPr id="230402" name="Text Box 3"/>
          <p:cNvSpPr txBox="1">
            <a:spLocks noChangeArrowheads="1"/>
          </p:cNvSpPr>
          <p:nvPr/>
        </p:nvSpPr>
        <p:spPr bwMode="auto">
          <a:xfrm>
            <a:off x="1714500" y="2019300"/>
            <a:ext cx="4797425" cy="2227263"/>
          </a:xfrm>
          <a:prstGeom prst="rect">
            <a:avLst/>
          </a:prstGeom>
          <a:noFill/>
          <a:ln w="9525">
            <a:noFill/>
            <a:miter lim="800000"/>
            <a:headEnd/>
            <a:tailEnd/>
          </a:ln>
        </p:spPr>
        <p:txBody>
          <a:bodyPr>
            <a:spAutoFit/>
          </a:bodyPr>
          <a:lstStyle/>
          <a:p>
            <a:pPr>
              <a:spcBef>
                <a:spcPct val="50000"/>
              </a:spcBef>
            </a:pPr>
            <a:r>
              <a:rPr lang="en-US" sz="2800" b="1" dirty="0">
                <a:solidFill>
                  <a:srgbClr val="000000"/>
                </a:solidFill>
              </a:rPr>
              <a:t>The difference between insulators, semiconductors, and conductors can be clearly seen in their </a:t>
            </a:r>
            <a:r>
              <a:rPr lang="en-US" sz="2800" b="1" dirty="0" err="1">
                <a:solidFill>
                  <a:srgbClr val="000000"/>
                </a:solidFill>
              </a:rPr>
              <a:t>resistivities</a:t>
            </a:r>
            <a:r>
              <a:rPr lang="en-US" sz="2800" b="1" dirty="0">
                <a:solidFill>
                  <a:srgbClr val="000000"/>
                </a:solidFill>
              </a:rPr>
              <a:t>:</a:t>
            </a:r>
          </a:p>
        </p:txBody>
      </p:sp>
      <p:pic>
        <p:nvPicPr>
          <p:cNvPr id="230403" name="Picture 5" descr="21-09Table21-01"/>
          <p:cNvPicPr>
            <a:picLocks noChangeAspect="1" noChangeArrowheads="1"/>
          </p:cNvPicPr>
          <p:nvPr/>
        </p:nvPicPr>
        <p:blipFill>
          <a:blip r:embed="rId2"/>
          <a:srcRect b="4259"/>
          <a:stretch>
            <a:fillRect/>
          </a:stretch>
        </p:blipFill>
        <p:spPr bwMode="auto">
          <a:xfrm>
            <a:off x="6451600" y="708025"/>
            <a:ext cx="3427413" cy="5888038"/>
          </a:xfrm>
          <a:prstGeom prst="rect">
            <a:avLst/>
          </a:prstGeom>
          <a:noFill/>
          <a:ln w="9525">
            <a:noFill/>
            <a:miter lim="800000"/>
            <a:headEnd/>
            <a:tailEnd/>
          </a:ln>
        </p:spPr>
      </p:pic>
    </p:spTree>
    <p:extLst>
      <p:ext uri="{BB962C8B-B14F-4D97-AF65-F5344CB8AC3E}">
        <p14:creationId xmlns:p14="http://schemas.microsoft.com/office/powerpoint/2010/main" val="7082663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Resistance and Ohm’s Law</a:t>
            </a:r>
          </a:p>
        </p:txBody>
      </p:sp>
      <p:sp>
        <p:nvSpPr>
          <p:cNvPr id="231426" name="Text Box 3"/>
          <p:cNvSpPr txBox="1">
            <a:spLocks noChangeArrowheads="1"/>
          </p:cNvSpPr>
          <p:nvPr/>
        </p:nvSpPr>
        <p:spPr bwMode="auto">
          <a:xfrm>
            <a:off x="1855788" y="996950"/>
            <a:ext cx="8396287" cy="4149725"/>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In general, the resistance of materials goes up as the temperature goes up, due to thermal effects. This property can be used in thermometers. </a:t>
            </a:r>
          </a:p>
          <a:p>
            <a:pPr>
              <a:spcBef>
                <a:spcPct val="50000"/>
              </a:spcBef>
            </a:pPr>
            <a:r>
              <a:rPr lang="en-US" sz="2800" b="1">
                <a:solidFill>
                  <a:srgbClr val="000000"/>
                </a:solidFill>
              </a:rPr>
              <a:t>Resistivity decreases as the temperature decreases, but there is a certain class of materials called superconductors in which the resistivity drops suddenly to zero at a finite temperature, called the critical temperature </a:t>
            </a:r>
            <a:r>
              <a:rPr lang="en-US" sz="2800" b="1" i="1">
                <a:solidFill>
                  <a:srgbClr val="000000"/>
                </a:solidFill>
                <a:latin typeface="Times New Roman" pitchFamily="18" charset="0"/>
              </a:rPr>
              <a:t>T</a:t>
            </a:r>
            <a:r>
              <a:rPr lang="en-US" sz="2800" b="1" i="1" baseline="-25000">
                <a:solidFill>
                  <a:srgbClr val="000000"/>
                </a:solidFill>
                <a:latin typeface="Times New Roman" pitchFamily="18" charset="0"/>
              </a:rPr>
              <a:t>C</a:t>
            </a:r>
            <a:r>
              <a:rPr lang="en-US" sz="2800" b="1">
                <a:solidFill>
                  <a:srgbClr val="000000"/>
                </a:solidFill>
              </a:rPr>
              <a:t>.</a:t>
            </a:r>
          </a:p>
        </p:txBody>
      </p:sp>
    </p:spTree>
    <p:extLst>
      <p:ext uri="{BB962C8B-B14F-4D97-AF65-F5344CB8AC3E}">
        <p14:creationId xmlns:p14="http://schemas.microsoft.com/office/powerpoint/2010/main" val="13437863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title"/>
          </p:nvPr>
        </p:nvSpPr>
        <p:spPr>
          <a:xfrm>
            <a:off x="1535113" y="617538"/>
            <a:ext cx="10390187" cy="1143000"/>
          </a:xfrm>
        </p:spPr>
        <p:txBody>
          <a:bodyPr/>
          <a:lstStyle/>
          <a:p>
            <a:pPr eaLnBrk="1" hangingPunct="1"/>
            <a:r>
              <a:rPr lang="en-US" smtClean="0"/>
              <a:t>Superconductors</a:t>
            </a:r>
          </a:p>
        </p:txBody>
      </p:sp>
      <p:sp>
        <p:nvSpPr>
          <p:cNvPr id="16389" name="Rectangle 8"/>
          <p:cNvSpPr>
            <a:spLocks noGrp="1" noChangeArrowheads="1"/>
          </p:cNvSpPr>
          <p:nvPr>
            <p:ph type="body" sz="half" idx="1"/>
          </p:nvPr>
        </p:nvSpPr>
        <p:spPr>
          <a:xfrm>
            <a:off x="1576388" y="2017713"/>
            <a:ext cx="5080000" cy="4114800"/>
          </a:xfrm>
        </p:spPr>
        <p:txBody>
          <a:bodyPr/>
          <a:lstStyle/>
          <a:p>
            <a:pPr eaLnBrk="1" hangingPunct="1">
              <a:lnSpc>
                <a:spcPct val="90000"/>
              </a:lnSpc>
            </a:pPr>
            <a:r>
              <a:rPr lang="en-US" sz="2400" smtClean="0"/>
              <a:t>A class of materials and compounds whose resistances fall to virtually zero below a certain temperature, T</a:t>
            </a:r>
            <a:r>
              <a:rPr lang="en-US" sz="2400" baseline="-25000" smtClean="0"/>
              <a:t>C</a:t>
            </a:r>
          </a:p>
          <a:p>
            <a:pPr lvl="1" eaLnBrk="1" hangingPunct="1">
              <a:lnSpc>
                <a:spcPct val="90000"/>
              </a:lnSpc>
            </a:pPr>
            <a:r>
              <a:rPr lang="en-US" sz="2000" smtClean="0"/>
              <a:t>T</a:t>
            </a:r>
            <a:r>
              <a:rPr lang="en-US" sz="2000" baseline="-25000" smtClean="0"/>
              <a:t>C</a:t>
            </a:r>
            <a:r>
              <a:rPr lang="en-US" sz="2000" smtClean="0"/>
              <a:t> is called the critical temperature</a:t>
            </a:r>
          </a:p>
          <a:p>
            <a:pPr eaLnBrk="1" hangingPunct="1">
              <a:lnSpc>
                <a:spcPct val="90000"/>
              </a:lnSpc>
            </a:pPr>
            <a:r>
              <a:rPr lang="en-US" sz="2400" smtClean="0"/>
              <a:t>The graph is the same as a normal metal above T</a:t>
            </a:r>
            <a:r>
              <a:rPr lang="en-US" sz="2400" baseline="-25000" smtClean="0"/>
              <a:t>C</a:t>
            </a:r>
            <a:r>
              <a:rPr lang="en-US" sz="2400" smtClean="0"/>
              <a:t>, but suddenly drops to zero at T</a:t>
            </a:r>
            <a:r>
              <a:rPr lang="en-US" sz="2400" baseline="-25000" smtClean="0"/>
              <a:t>C</a:t>
            </a:r>
          </a:p>
          <a:p>
            <a:pPr eaLnBrk="1" hangingPunct="1">
              <a:lnSpc>
                <a:spcPct val="90000"/>
              </a:lnSpc>
            </a:pPr>
            <a:endParaRPr lang="en-US" sz="2400" smtClean="0"/>
          </a:p>
        </p:txBody>
      </p:sp>
      <p:graphicFrame>
        <p:nvGraphicFramePr>
          <p:cNvPr id="16387" name="Object 3"/>
          <p:cNvGraphicFramePr>
            <a:graphicFrameLocks noChangeAspect="1"/>
          </p:cNvGraphicFramePr>
          <p:nvPr/>
        </p:nvGraphicFramePr>
        <p:xfrm>
          <a:off x="6705600" y="1828800"/>
          <a:ext cx="2889250" cy="5029200"/>
        </p:xfrm>
        <a:graphic>
          <a:graphicData uri="http://schemas.openxmlformats.org/presentationml/2006/ole">
            <mc:AlternateContent xmlns:mc="http://schemas.openxmlformats.org/markup-compatibility/2006">
              <mc:Choice xmlns:v="urn:schemas-microsoft-com:vml" Requires="v">
                <p:oleObj spid="_x0000_s72708" name="Photo Editor Photo" r:id="rId3" imgW="4153480" imgH="7228571" progId="">
                  <p:embed/>
                </p:oleObj>
              </mc:Choice>
              <mc:Fallback>
                <p:oleObj name="Photo Editor Photo" r:id="rId3" imgW="4153480" imgH="722857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828800"/>
                        <a:ext cx="28892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621217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1026"/>
          <p:cNvSpPr>
            <a:spLocks noGrp="1" noChangeArrowheads="1"/>
          </p:cNvSpPr>
          <p:nvPr>
            <p:ph type="title"/>
          </p:nvPr>
        </p:nvSpPr>
        <p:spPr/>
        <p:txBody>
          <a:bodyPr/>
          <a:lstStyle/>
          <a:p>
            <a:pPr eaLnBrk="1" hangingPunct="1"/>
            <a:r>
              <a:rPr lang="en-US" smtClean="0"/>
              <a:t>Superconductors, cont</a:t>
            </a:r>
          </a:p>
        </p:txBody>
      </p:sp>
      <p:sp>
        <p:nvSpPr>
          <p:cNvPr id="192514" name="Rectangle 1027"/>
          <p:cNvSpPr>
            <a:spLocks noGrp="1" noChangeArrowheads="1"/>
          </p:cNvSpPr>
          <p:nvPr>
            <p:ph type="body" idx="1"/>
          </p:nvPr>
        </p:nvSpPr>
        <p:spPr/>
        <p:txBody>
          <a:bodyPr/>
          <a:lstStyle/>
          <a:p>
            <a:pPr eaLnBrk="1" hangingPunct="1">
              <a:lnSpc>
                <a:spcPct val="90000"/>
              </a:lnSpc>
            </a:pPr>
            <a:r>
              <a:rPr lang="en-US" smtClean="0"/>
              <a:t>The value of T</a:t>
            </a:r>
            <a:r>
              <a:rPr lang="en-US" baseline="-25000" smtClean="0"/>
              <a:t>C</a:t>
            </a:r>
            <a:r>
              <a:rPr lang="en-US" smtClean="0"/>
              <a:t> is sensitive to </a:t>
            </a:r>
          </a:p>
          <a:p>
            <a:pPr lvl="1" eaLnBrk="1" hangingPunct="1">
              <a:lnSpc>
                <a:spcPct val="90000"/>
              </a:lnSpc>
            </a:pPr>
            <a:r>
              <a:rPr lang="en-US" smtClean="0"/>
              <a:t>Chemical composition</a:t>
            </a:r>
          </a:p>
          <a:p>
            <a:pPr lvl="1" eaLnBrk="1" hangingPunct="1">
              <a:lnSpc>
                <a:spcPct val="90000"/>
              </a:lnSpc>
            </a:pPr>
            <a:r>
              <a:rPr lang="en-US" smtClean="0"/>
              <a:t>Pressure</a:t>
            </a:r>
          </a:p>
          <a:p>
            <a:pPr lvl="1" eaLnBrk="1" hangingPunct="1">
              <a:lnSpc>
                <a:spcPct val="90000"/>
              </a:lnSpc>
            </a:pPr>
            <a:r>
              <a:rPr lang="en-US" smtClean="0"/>
              <a:t>Crystalline structure</a:t>
            </a:r>
          </a:p>
          <a:p>
            <a:pPr eaLnBrk="1" hangingPunct="1">
              <a:lnSpc>
                <a:spcPct val="90000"/>
              </a:lnSpc>
            </a:pPr>
            <a:r>
              <a:rPr lang="en-US" smtClean="0"/>
              <a:t>Once a current is set up in a superconductor, it persists without any applied voltage</a:t>
            </a:r>
          </a:p>
          <a:p>
            <a:pPr lvl="1" eaLnBrk="1" hangingPunct="1">
              <a:lnSpc>
                <a:spcPct val="90000"/>
              </a:lnSpc>
            </a:pPr>
            <a:r>
              <a:rPr lang="en-US" smtClean="0"/>
              <a:t>Since R = 0</a:t>
            </a:r>
          </a:p>
        </p:txBody>
      </p:sp>
    </p:spTree>
    <p:extLst>
      <p:ext uri="{BB962C8B-B14F-4D97-AF65-F5344CB8AC3E}">
        <p14:creationId xmlns:p14="http://schemas.microsoft.com/office/powerpoint/2010/main" val="14574304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a:t>How can we </a:t>
            </a:r>
            <a:r>
              <a:rPr lang="en-US" altLang="en-US">
                <a:solidFill>
                  <a:srgbClr val="FFFF00"/>
                </a:solidFill>
              </a:rPr>
              <a:t>control</a:t>
            </a:r>
            <a:r>
              <a:rPr lang="en-US" altLang="en-US"/>
              <a:t> currents?</a:t>
            </a:r>
          </a:p>
        </p:txBody>
      </p:sp>
      <p:sp>
        <p:nvSpPr>
          <p:cNvPr id="20483" name="Rectangle 3"/>
          <p:cNvSpPr>
            <a:spLocks noGrp="1" noChangeArrowheads="1"/>
          </p:cNvSpPr>
          <p:nvPr>
            <p:ph type="body" idx="1"/>
          </p:nvPr>
        </p:nvSpPr>
        <p:spPr/>
        <p:txBody>
          <a:bodyPr/>
          <a:lstStyle/>
          <a:p>
            <a:r>
              <a:rPr lang="en-US" altLang="en-US" sz="4000"/>
              <a:t>With </a:t>
            </a:r>
            <a:r>
              <a:rPr lang="en-US" altLang="en-US" sz="4000">
                <a:solidFill>
                  <a:srgbClr val="FFFF00"/>
                </a:solidFill>
                <a:effectLst>
                  <a:outerShdw blurRad="38100" dist="38100" dir="2700000" algn="tl">
                    <a:srgbClr val="FFFFFF"/>
                  </a:outerShdw>
                </a:effectLst>
              </a:rPr>
              <a:t>circuits</a:t>
            </a:r>
            <a:r>
              <a:rPr lang="en-US" altLang="en-US" sz="4000"/>
              <a:t>.</a:t>
            </a:r>
          </a:p>
          <a:p>
            <a:r>
              <a:rPr lang="en-US" altLang="en-US" sz="4000">
                <a:solidFill>
                  <a:srgbClr val="FFFF00"/>
                </a:solidFill>
                <a:effectLst>
                  <a:outerShdw blurRad="38100" dist="38100" dir="2700000" algn="tl">
                    <a:srgbClr val="FFFFFF"/>
                  </a:outerShdw>
                </a:effectLst>
              </a:rPr>
              <a:t>Circuit</a:t>
            </a:r>
            <a:r>
              <a:rPr lang="en-US" altLang="en-US" sz="4000"/>
              <a:t>: is a </a:t>
            </a:r>
            <a:r>
              <a:rPr lang="en-US" altLang="en-US" sz="4000">
                <a:solidFill>
                  <a:srgbClr val="FFFF00"/>
                </a:solidFill>
                <a:effectLst>
                  <a:outerShdw blurRad="38100" dist="38100" dir="2700000" algn="tl">
                    <a:srgbClr val="FFFFFF"/>
                  </a:outerShdw>
                </a:effectLst>
              </a:rPr>
              <a:t>path</a:t>
            </a:r>
            <a:r>
              <a:rPr lang="en-US" altLang="en-US" sz="4000"/>
              <a:t> for the flow of electrons.  We use </a:t>
            </a:r>
            <a:r>
              <a:rPr lang="en-US" altLang="en-US" sz="4000">
                <a:solidFill>
                  <a:srgbClr val="FFFF00"/>
                </a:solidFill>
                <a:effectLst>
                  <a:outerShdw blurRad="38100" dist="38100" dir="2700000" algn="tl">
                    <a:srgbClr val="FFFFFF"/>
                  </a:outerShdw>
                </a:effectLst>
              </a:rPr>
              <a:t>wires</a:t>
            </a:r>
            <a:r>
              <a:rPr lang="en-US" altLang="en-US" sz="4000"/>
              <a:t>.</a:t>
            </a:r>
            <a:endParaRPr lang="en-US" altLang="en-US" sz="4000">
              <a:solidFill>
                <a:srgbClr val="FFFF00"/>
              </a:solidFill>
              <a:effectLst>
                <a:outerShdw blurRad="38100" dist="38100" dir="2700000" algn="tl">
                  <a:srgbClr val="FFFFFF"/>
                </a:outerShdw>
              </a:effectLst>
            </a:endParaRPr>
          </a:p>
        </p:txBody>
      </p:sp>
      <p:sp>
        <p:nvSpPr>
          <p:cNvPr id="20484" name="Oval 4"/>
          <p:cNvSpPr>
            <a:spLocks noChangeArrowheads="1"/>
          </p:cNvSpPr>
          <p:nvPr/>
        </p:nvSpPr>
        <p:spPr bwMode="auto">
          <a:xfrm>
            <a:off x="2438400" y="3886200"/>
            <a:ext cx="7239000" cy="29718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latin typeface="Arial" panose="020B0604020202020204" pitchFamily="34" charset="0"/>
            </a:endParaRPr>
          </a:p>
        </p:txBody>
      </p:sp>
      <p:sp>
        <p:nvSpPr>
          <p:cNvPr id="20485" name="Oval 5"/>
          <p:cNvSpPr>
            <a:spLocks noChangeArrowheads="1"/>
          </p:cNvSpPr>
          <p:nvPr/>
        </p:nvSpPr>
        <p:spPr bwMode="auto">
          <a:xfrm>
            <a:off x="4191000" y="4495800"/>
            <a:ext cx="3657600" cy="914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latin typeface="Arial" panose="020B0604020202020204" pitchFamily="34" charset="0"/>
            </a:endParaRPr>
          </a:p>
        </p:txBody>
      </p:sp>
      <p:sp>
        <p:nvSpPr>
          <p:cNvPr id="20486" name="Oval 6"/>
          <p:cNvSpPr>
            <a:spLocks noChangeArrowheads="1"/>
          </p:cNvSpPr>
          <p:nvPr/>
        </p:nvSpPr>
        <p:spPr bwMode="auto">
          <a:xfrm>
            <a:off x="3124200" y="4038600"/>
            <a:ext cx="5943600" cy="1905000"/>
          </a:xfrm>
          <a:prstGeom prst="ellipse">
            <a:avLst/>
          </a:prstGeom>
          <a:noFill/>
          <a:ln w="762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latin typeface="Arial" panose="020B0604020202020204" pitchFamily="34" charset="0"/>
            </a:endParaRPr>
          </a:p>
        </p:txBody>
      </p:sp>
      <p:pic>
        <p:nvPicPr>
          <p:cNvPr id="20487" name="Picture 7" descr="j02168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1" y="3810000"/>
            <a:ext cx="1827213" cy="83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018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blinds(horizontal)">
                                      <p:cBhvr>
                                        <p:cTn id="7" dur="5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blinds(horizontal)">
                                      <p:cBhvr>
                                        <p:cTn id="12" dur="500"/>
                                        <p:tgtEl>
                                          <p:spTgt spid="20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4.44444E-6 8.67052E-7 C -0.00973 0.00647 -0.02865 0.00346 -0.03803 0.00416 C -0.04271 0.00346 -0.04757 0.00185 -0.05226 0.00208 C -0.05764 0.00254 -0.06303 0.00439 -0.06823 0.00624 C -0.07032 0.00693 -0.0724 0.00809 -0.07448 0.00832 C -0.08612 0.00948 -0.09775 0.00971 -0.10938 0.0104 C -0.11684 0.00809 -0.12292 0.01156 -0.13004 0.00832 C -0.13994 0.00948 -0.1507 0.01387 -0.16025 0.0104 C -0.16337 0.01109 -0.1665 0.01271 -0.1698 0.01271 C -0.17153 0.01271 -0.17275 0.0104 -0.17448 0.0104 C -0.17622 0.0104 -0.17761 0.01225 -0.17934 0.01271 C -0.1948 0.01734 -0.20921 0.0215 -0.22379 0.02959 C -0.22587 0.03237 -0.22761 0.0356 -0.23004 0.03791 C -0.23143 0.0393 -0.23351 0.03884 -0.2349 0.04 C -0.23889 0.0437 -0.24202 0.04878 -0.24601 0.05271 C -0.25591 0.07306 -0.24028 0.04254 -0.25556 0.06543 C -0.26112 0.07375 -0.26216 0.08208 -0.26667 0.09086 C -0.26945 0.10242 -0.27101 0.11815 -0.27778 0.1267 C -0.27657 0.14982 -0.27969 0.1845 -0.2698 0.20508 C -0.2665 0.22289 -0.254 0.2252 -0.24271 0.23237 C -0.23733 0.25456 -0.22987 0.24994 -0.21424 0.25364 C -0.20886 0.25479 -0.20365 0.25664 -0.19827 0.2578 C -0.19514 0.25849 -0.19202 0.25919 -0.18889 0.25988 C -0.17987 0.26404 -0.17084 0.2645 -0.16181 0.26843 C -0.15869 0.26774 -0.15539 0.26543 -0.15226 0.26635 C -0.15018 0.26705 -0.14931 0.27098 -0.14757 0.2726 C -0.14566 0.27445 -0.14341 0.2756 -0.14115 0.27676 C -0.12917 0.28254 -0.12813 0.28138 -0.11424 0.28323 C -0.10504 0.29109 -0.0941 0.29479 -0.08403 0.30011 C -0.075 0.29618 -0.06112 0.30104 -0.05226 0.30219 C -0.03907 0.30566 -0.02622 0.3089 -0.01268 0.31075 C 0.00173 0.30612 0.01701 0.30566 0.03177 0.30427 C 0.04079 0.30196 0.04809 0.29942 0.05729 0.29803 C 0.06579 0.28924 0.06423 0.28393 0.07465 0.28739 C 0.10312 0.28439 0.1309 0.29017 0.15885 0.28115 C 0.17326 0.28601 0.15763 0.283 0.16996 0.27907 C 0.17517 0.27745 0.18055 0.27745 0.18576 0.27676 C 0.1927 0.27745 0.19947 0.27907 0.20642 0.27907 C 0.21892 0.27907 0.22361 0.27306 0.23333 0.26843 C 0.24843 0.26127 0.26701 0.25664 0.28263 0.25156 C 0.28836 0.24624 0.29409 0.24578 0.3 0.24092 C 0.31006 0.23237 0.3184 0.22173 0.32864 0.21341 C 0.3302 0.21063 0.33142 0.20763 0.33333 0.20508 C 0.33524 0.20254 0.33819 0.20161 0.33975 0.19861 C 0.34253 0.19352 0.34253 0.18242 0.34618 0.17757 C 0.34878 0.1741 0.35555 0.16901 0.35555 0.16901 C 0.35416 0.15607 0.35538 0.15075 0.34774 0.14358 C 0.34444 0.13063 0.33194 0.11607 0.32222 0.1119 C 0.31927 0.10797 0.3151 0.10589 0.31284 0.1015 C 0.30277 0.08161 0.32031 0.1045 0.30798 0.08439 C 0.30312 0.07653 0.2927 0.07468 0.28576 0.0719 C 0.27361 0.06705 0.26163 0.06242 0.2493 0.05919 C 0.23611 0.05017 0.25052 0.05896 0.23333 0.05271 C 0.22152 0.04855 0.21041 0.04346 0.19843 0.04 C 0.19114 0.02543 0.17378 0.02797 0.16197 0.0252 C 0.1552 0.0208 0.1434 0.01294 0.13663 0.0104 C 0.12378 0.00578 0.10434 0.00393 0.09062 0.00208 C 0.08472 -0.00047 0.07881 -0.00162 0.07309 -0.0044 C 0.06458 -0.00185 0.06093 -0.00463 0.05243 -0.00209 C 0.02048 -0.0037 -0.00278 -0.00625 -0.03334 -0.01064 C -0.04584 -0.01434 -0.0573 -0.01804 -0.0698 -0.02128 C -0.0724 -0.02197 -0.07778 -0.02336 -0.07778 -0.02336 C -0.09983 -0.01758 -0.12205 -0.01457 -0.14445 -0.01272 C -0.15296 -0.0081 -0.15747 -0.0044 -0.16667 -0.00209 C -0.17882 -0.00648 -0.17119 -0.00047 -0.18091 0.00416 C -0.1882 0.00763 -0.19566 0.00994 -0.20313 0.01271 C -0.21407 0.01711 -0.22761 0.01988 -0.23803 0.02751 C -0.24619 0.03352 -0.25244 0.0437 -0.26025 0.05063 C -0.2625 0.06566 -0.26511 0.07237 -0.26667 0.08878 C -0.26476 0.1126 -0.26146 0.13687 -0.26494 0.16069 C -0.26389 0.16508 -0.26094 0.16855 -0.26025 0.17317 C -0.25851 0.18566 -0.25973 0.19907 -0.25712 0.21133 C -0.25625 0.21526 -0.25261 0.21687 -0.2507 0.21988 C -0.23976 0.23699 -0.22553 0.23468 -0.20938 0.23676 C -0.20469 0.23791 -0.2 0.24 -0.19514 0.24092 C -0.18559 0.24254 -0.16667 0.24508 -0.16667 0.24508 C -0.15695 0.24924 -0.16389 0.24416 -0.16025 0.26427 C -0.15921 0.26982 -0.1533 0.28 -0.1507 0.28323 C -0.13698 0.29988 -0.11945 0.30566 -0.10157 0.30867 C -0.09271 0.30612 -0.09115 0.3045 -0.08091 0.30867 C -0.07796 0.30982 -0.07587 0.31375 -0.07292 0.31491 C -0.06146 0.3193 -0.04966 0.32185 -0.03803 0.32554 C -0.0349 0.32647 -0.0316 0.3267 -0.02848 0.32763 C -0.02101 0.33017 -0.00625 0.33595 -0.00625 0.33595 C 0.00798 0.33526 0.02239 0.33479 0.03663 0.33387 C 0.04618 0.33341 0.05572 0.33364 0.0651 0.33179 C 0.07013 0.33086 0.07951 0.32554 0.07951 0.32554 C 0.08958 0.31144 0.1059 0.31398 0.11909 0.31283 C 0.13316 0.31537 0.14618 0.31306 0.16041 0.31491 C 0.17777 0.31121 0.19531 0.30843 0.21284 0.30635 C 0.22725 0.30104 0.23697 0.29757 0.25243 0.29595 C 0.2677 0.28948 0.28975 0.2645 0.29687 0.24508 C 0.30052 0.23514 0.30138 0.2289 0.30642 0.21988 C 0.30694 0.21572 0.30694 0.21133 0.30798 0.20716 C 0.30937 0.20115 0.31475 0.19653 0.31753 0.19237 C 0.3342 0.16693 0.31441 0.19653 0.32395 0.17757 C 0.33576 0.15422 0.32187 0.1889 0.33177 0.16277 C 0.33333 0.15445 0.33559 0.14612 0.33177 0.13734 C 0.33107 0.13572 0.31649 0.12416 0.31441 0.12254 C 0.2967 0.10959 0.27691 0.10335 0.26041 0.0867 C 0.24722 0.07329 0.23524 0.05549 0.21909 0.04855 C 0.21006 0.04046 0.18732 0.04 0.18732 0.04 C 0.16822 0.02982 0.1927 0.04185 0.1684 0.03375 C 0.15503 0.02936 0.14618 0.02381 0.13333 0.02104 C 0.11822 0.01109 0.12517 0.0141 0.11284 0.0104 C 0.09166 -0.00602 0.05694 -0.00648 0.03333 -0.01272 C 0.00243 -0.00532 -0.02882 -0.0111 -0.06025 -0.00856 C -0.06997 -0.0118 -0.079 -0.0148 -0.08889 -0.01688 C -0.09202 -0.01758 -0.09514 -0.01804 -0.09827 -0.0192 C -0.10157 -0.02035 -0.10782 -0.02336 -0.10782 -0.02336 C -0.12327 -0.01341 -0.14341 -0.01041 -0.16025 -0.00648 C -0.17188 0.00046 -0.18455 0.00531 -0.19514 0.01479 C -0.21268 0.03052 -0.1948 0.01734 -0.20938 0.02751 C -0.21389 0.03607 -0.21789 0.03699 -0.22535 0.03375 C -0.23247 0.04092 -0.23716 0.04416 -0.24601 0.04647 C -0.25921 0.05826 -0.26025 0.06381 -0.26667 0.08231 C -0.26858 0.08809 -0.27292 0.09919 -0.27292 0.09919 C -0.2757 0.11422 -0.27761 0.12647 -0.28403 0.13942 C -0.28473 0.14219 -0.28716 0.1519 -0.28716 0.15422 C -0.28716 0.18913 -0.25921 0.19144 -0.23959 0.19653 C -0.23924 0.19722 -0.23334 0.21133 -0.23004 0.21341 C -0.22292 0.21803 -0.21389 0.21988 -0.20625 0.22196 C -0.19532 0.23653 -0.18143 0.23861 -0.16667 0.24092 C -0.15296 0.24994 -0.13698 0.24878 -0.12223 0.25364 C -0.10869 0.25803 -0.09497 0.26497 -0.08091 0.26635 C -0.05556 0.2689 -0.03004 0.26959 -0.00469 0.2726 C 0.00694 0.2689 -0.00035 0.27005 0.01753 0.27468 C 0.03263 0.27861 0.04843 0.2793 0.06354 0.28115 C 0.07204 0.28231 0.08888 0.28531 0.08888 0.28531 C 0.1052 0.29248 0.12638 0.28624 0.14288 0.28531 C 0.14479 0.28485 0.15295 0.28323 0.15555 0.28115 C 0.15781 0.2793 0.15954 0.27607 0.16197 0.27468 C 0.17743 0.26659 0.20538 0.26474 0.22222 0.26196 C 0.24947 0.25179 0.2125 0.2645 0.26354 0.25572 C 0.26857 0.25479 0.27291 0.25086 0.27777 0.24948 C 0.28732 0.24092 0.29531 0.23052 0.30486 0.22196 C 0.3059 0.22104 0.31319 0.21387 0.31441 0.21341 C 0.32222 0.20994 0.31753 0.21179 0.32864 0.20924 C 0.34045 0.20416 0.3368 0.20462 0.34618 0.19653 C 0.34722 0.19237 0.35 0.1882 0.3493 0.18381 C 0.34756 0.17156 0.34618 0.15768 0.34288 0.14589 C 0.34218 0.14358 0.34062 0.14173 0.33975 0.13942 C 0.33906 0.13734 0.33871 0.13526 0.33819 0.13317 C 0.33767 0.12393 0.33784 0.11468 0.33663 0.10566 C 0.33611 0.10242 0.33003 0.09456 0.32864 0.09294 C 0.32083 0.08416 0.30816 0.07815 0.29843 0.07398 C 0.29531 0.07121 0.2901 0.07028 0.28888 0.06543 C 0.28836 0.06335 0.28871 0.06057 0.28732 0.05919 C 0.27517 0.04693 0.25694 0.04531 0.24288 0.04 C 0.23854 0.03838 0.23454 0.03491 0.2302 0.03375 C 0.21822 0.03052 0.2059 0.02982 0.19375 0.02751 C 0.17708 0.0208 0.16232 0.01849 0.14444 0.01479 C 0.13767 0.01341 0.12395 0.0104 0.12395 0.0104 C 0.11111 0.00208 0.12395 0.00924 0.10329 0.00416 C 0.09218 0.00138 0.08072 -0.00162 0.06996 -0.00648 C 0.06059 -0.01827 0.04392 -0.01735 0.03177 -0.0192 C -0.01077 -0.01665 -0.05226 -0.02498 -0.09514 -0.02752 C -0.09983 -0.02683 -0.10487 -0.02706 -0.10938 -0.02544 C -0.11233 -0.02428 -0.11459 -0.02081 -0.11737 -0.0192 C -0.12049 -0.01735 -0.12362 -0.01596 -0.12691 -0.0148 C -0.14271 -0.00925 -0.15869 -0.00509 -0.17448 8.67052E-7 C -0.18195 0.00231 -0.18664 0.00739 -0.19358 0.0104 C -0.20244 0.02659 -0.20938 0.03144 -0.22223 0.04 C -0.23282 0.04693 -0.23507 0.04994 -0.24601 0.05271 C -0.24862 0.0541 -0.25105 0.05664 -0.25382 0.05711 C -0.25556 0.05734 -0.2573 0.05364 -0.25869 0.05479 C -0.26216 0.05757 -0.26355 0.06381 -0.26667 0.06751 C -0.27066 0.07237 -0.27657 0.07375 -0.28091 0.07815 C -0.28386 0.08115 -0.28629 0.08531 -0.28889 0.08878 C -0.29046 0.09086 -0.29358 0.09502 -0.29358 0.09502 C -0.29566 0.10358 -0.29844 0.10497 -0.30469 0.10774 C -0.30973 0.11768 -0.31146 0.12809 -0.31424 0.13942 C -0.31337 0.14867 -0.31181 0.15768 -0.31112 0.16693 C -0.30903 0.19213 -0.3125 0.20115 -0.29671 0.21133 C -0.29237 0.22011 -0.29063 0.22057 -0.28403 0.22612 C -0.28021 0.22936 -0.27744 0.23537 -0.27292 0.23676 C -0.254 0.243 -0.26459 0.24 -0.24115 0.24508 C -0.22205 0.24924 -0.21389 0.25202 -0.19202 0.25364 C -0.16754 0.26011 -0.20608 0.25017 -0.17136 0.2578 C -0.16528 0.25919 -0.1599 0.26312 -0.15382 0.26427 C -0.14011 0.26705 -0.1158 0.26774 -0.10469 0.26843 C -0.09948 0.26774 -0.0941 0.2652 -0.08889 0.26635 C -0.08733 0.26682 -0.08855 0.27144 -0.08716 0.2726 C -0.08438 0.27468 -0.08091 0.27398 -0.07778 0.27468 C -0.06737 0.28185 -0.05608 0.28693 -0.04445 0.28948 C -0.00816 0.28809 0.02604 0.28231 0.06197 0.27907 C 0.07934 0.28462 0.05763 0.27907 0.07465 0.27907 C 0.08003 0.27907 0.08524 0.28046 0.09062 0.28115 C 0.11753 0.27514 0.14444 0.27398 0.17152 0.2726 C 0.19114 0.26936 0.21076 0.27005 0.2302 0.26635 C 0.25225 0.25133 0.27048 0.23907 0.29531 0.23237 C 0.30312 0.23028 0.30572 0.2282 0.31284 0.22404 C 0.31579 0.22219 0.32222 0.21988 0.32222 0.21988 C 0.32465 0.21664 0.32621 0.21248 0.32864 0.20924 C 0.33263 0.20393 0.33819 0.19861 0.34288 0.19445 C 0.34409 0.18358 0.34583 0.17526 0.34774 0.16485 C 0.34722 0.1556 0.34774 0.14635 0.34618 0.13734 C 0.34513 0.13109 0.33975 0.12046 0.33975 0.12046 C 0.33593 0.09942 0.33402 0.09803 0.32222 0.08231 C 0.31788 0.07653 0.30434 0.07583 0.29843 0.07398 C 0.28125 0.0578 0.2618 0.05664 0.24131 0.05271 C 0.23368 0.04601 0.22482 0.0467 0.21597 0.04439 C 0.19947 0.02936 0.17031 0.03121 0.15086 0.02751 C 0.12604 0.0178 0.15138 0.0252 0.13177 0.0252 C 0.12743 0.0252 0.12343 0.02173 0.11909 0.02104 C 0.09861 0.01803 0.06857 0.01757 0.05086 0.01687 C 0.03628 0.0141 0.02534 0.00508 0.01111 0.00208 C 0.00434 -0.00093 0.00798 8.67052E-7 4.44444E-6 8.67052E-7 Z " pathEditMode="relative" ptsTypes="ffffffffffffffffffffffffffffffffffffffffffffffffffffffffffffffffffffffffffffffffffffffffffffffffffffffffffffffffffffffffffffffffffffffffffffffffffffffffffffffffffffffffffffffffffffffffffffffffffffffffffffffff">
                                      <p:cBhvr>
                                        <p:cTn id="16" dur="5000" fill="hold"/>
                                        <p:tgtEl>
                                          <p:spTgt spid="20487"/>
                                        </p:tgtEl>
                                        <p:attrNameLst>
                                          <p:attrName>ppt_x</p:attrName>
                                          <p:attrName>ppt_y</p:attrName>
                                        </p:attrNameLst>
                                      </p:cBhvr>
                                    </p:animMotion>
                                  </p:childTnLst>
                                  <p:subTnLst>
                                    <p:audio>
                                      <p:cMediaNode vol="100000">
                                        <p:cTn display="0" masterRel="sameClick">
                                          <p:stCondLst>
                                            <p:cond evt="begin" delay="0">
                                              <p:tn val="15"/>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a:t>There are 2 types of currents:</a:t>
            </a:r>
          </a:p>
        </p:txBody>
      </p:sp>
      <p:sp>
        <p:nvSpPr>
          <p:cNvPr id="22531" name="Rectangle 3"/>
          <p:cNvSpPr>
            <a:spLocks noGrp="1" noChangeArrowheads="1"/>
          </p:cNvSpPr>
          <p:nvPr>
            <p:ph type="body" idx="1"/>
          </p:nvPr>
        </p:nvSpPr>
        <p:spPr/>
        <p:txBody>
          <a:bodyPr/>
          <a:lstStyle/>
          <a:p>
            <a:r>
              <a:rPr lang="en-US" altLang="en-US" sz="4000">
                <a:solidFill>
                  <a:srgbClr val="FFFF00"/>
                </a:solidFill>
                <a:effectLst>
                  <a:outerShdw blurRad="38100" dist="38100" dir="2700000" algn="tl">
                    <a:srgbClr val="FFFFFF"/>
                  </a:outerShdw>
                </a:effectLst>
              </a:rPr>
              <a:t>Direct Current (DC)</a:t>
            </a:r>
            <a:r>
              <a:rPr lang="en-US" altLang="en-US" sz="4000"/>
              <a:t> – Where electrons flow in the </a:t>
            </a:r>
            <a:r>
              <a:rPr lang="en-US" altLang="en-US" sz="4000">
                <a:solidFill>
                  <a:srgbClr val="FFFF00"/>
                </a:solidFill>
                <a:effectLst>
                  <a:outerShdw blurRad="38100" dist="38100" dir="2700000" algn="tl">
                    <a:srgbClr val="FFFFFF"/>
                  </a:outerShdw>
                </a:effectLst>
              </a:rPr>
              <a:t>same</a:t>
            </a:r>
            <a:r>
              <a:rPr lang="en-US" altLang="en-US" sz="4000"/>
              <a:t> direction in a wire. </a:t>
            </a:r>
          </a:p>
        </p:txBody>
      </p:sp>
      <p:sp>
        <p:nvSpPr>
          <p:cNvPr id="22532" name="Oval 4"/>
          <p:cNvSpPr>
            <a:spLocks noChangeArrowheads="1"/>
          </p:cNvSpPr>
          <p:nvPr/>
        </p:nvSpPr>
        <p:spPr bwMode="auto">
          <a:xfrm>
            <a:off x="3124200" y="4038600"/>
            <a:ext cx="6324600" cy="2209800"/>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latin typeface="Arial" panose="020B0604020202020204" pitchFamily="34" charset="0"/>
            </a:endParaRPr>
          </a:p>
        </p:txBody>
      </p:sp>
      <p:sp>
        <p:nvSpPr>
          <p:cNvPr id="22533" name="AutoShape 5"/>
          <p:cNvSpPr>
            <a:spLocks noChangeArrowheads="1"/>
          </p:cNvSpPr>
          <p:nvPr/>
        </p:nvSpPr>
        <p:spPr bwMode="auto">
          <a:xfrm>
            <a:off x="5562600" y="3352800"/>
            <a:ext cx="1371600" cy="1371600"/>
          </a:xfrm>
          <a:prstGeom prst="star4">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latin typeface="Arial" panose="020B0604020202020204" pitchFamily="34" charset="0"/>
            </a:endParaRPr>
          </a:p>
        </p:txBody>
      </p:sp>
    </p:spTree>
    <p:extLst>
      <p:ext uri="{BB962C8B-B14F-4D97-AF65-F5344CB8AC3E}">
        <p14:creationId xmlns:p14="http://schemas.microsoft.com/office/powerpoint/2010/main" val="309998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3246 0.00208 C -0.04687 0.00693 -0.02899 0.00208 -0.04826 0.00208 C -0.05 0.00208 -0.05139 0.0037 -0.05312 0.00416 C -0.06128 0.00647 -0.07048 0.00717 -0.07847 0.00832 C -0.08732 0.00439 -0.1092 0.01133 -0.11823 0.01248 C -0.12482 0.0148 -0.12899 0.0178 -0.13559 0.0148 C -0.14618 0.01942 -0.15781 0.02104 -0.16909 0.02312 C -0.17205 0.02451 -0.17534 0.02589 -0.17847 0.02728 C -0.17986 0.02797 -0.18038 0.03052 -0.18159 0.03167 C -0.18298 0.03283 -0.18489 0.03306 -0.18645 0.03376 C -0.19409 0.03167 -0.19809 0.03399 -0.20538 0.03167 C -0.22152 0.03861 -0.21163 0.03561 -0.23559 0.03792 C -0.23854 0.04971 -0.23333 0.05896 -0.24357 0.06335 C -0.25139 0.06081 -0.2533 0.06381 -0.26093 0.06543 C -0.27274 0.06797 -0.28472 0.06867 -0.296 0.07399 C -0.29652 0.07884 -0.29687 0.08393 -0.29757 0.08878 C -0.29791 0.09087 -0.29774 0.09387 -0.29913 0.09503 C -0.30434 0.09896 -0.31076 0.09873 -0.31649 0.10127 C -0.32309 0.10728 -0.321 0.11029 -0.3276 0.11607 C -0.32812 0.11815 -0.3283 0.12069 -0.32934 0.12254 C -0.33159 0.12647 -0.33715 0.13318 -0.33715 0.13341 C -0.34166 0.15029 -0.33993 0.14127 -0.34201 0.16046 C -0.34149 0.17202 -0.34357 0.19399 -0.33559 0.20485 C -0.32812 0.21503 -0.3335 0.20393 -0.3276 0.21341 C -0.32222 0.22219 -0.32743 0.21826 -0.31979 0.22196 C -0.31701 0.22543 -0.30989 0.23468 -0.30711 0.23676 C -0.30243 0.24046 -0.29132 0.24185 -0.28645 0.243 C -0.27725 0.25526 -0.28211 0.25202 -0.27378 0.25572 C -0.27274 0.25711 -0.27135 0.25826 -0.27048 0.25988 C -0.26927 0.26196 -0.26875 0.26451 -0.26736 0.26636 C -0.26215 0.27352 -0.24357 0.27838 -0.23559 0.28115 C -0.22656 0.27792 -0.21823 0.28185 -0.20868 0.28324 C -0.2 0.28601 -0.1993 0.29063 -0.1927 0.29595 C -0.1842 0.30289 -0.17586 0.30474 -0.1658 0.30636 C -0.16041 0.30867 -0.1552 0.31052 -0.14982 0.31283 C -0.13107 0.32948 -0.1052 0.31699 -0.08316 0.32115 C -0.07135 0.32647 -0.0585 0.32878 -0.0467 0.32324 C -0.03437 0.32925 -0.04982 0.32324 -0.03715 0.32324 C -0.03385 0.32324 -0.03073 0.32624 -0.0276 0.32763 C -0.02604 0.32693 -0.02448 0.32532 -0.02291 0.32555 C -0.01961 0.32601 -0.01336 0.32971 -0.01336 0.32994 C 0.00556 0.32324 -0.01805 0.32971 -0.00225 0.32971 C 0.00157 0.32971 0.00521 0.32832 0.00868 0.32763 C 0.02552 0.33503 0.00122 0.32555 0.01841 0.32763 C 0.02917 0.32902 0.0408 0.33572 0.05174 0.33803 C 0.05851 0.3415 0.05886 0.33688 0.06598 0.34034 C 0.07691 0.33641 0.08785 0.33572 0.09931 0.33387 C 0.11025 0.33202 0.12153 0.32786 0.13264 0.32555 C 0.14306 0.32046 0.15469 0.32046 0.16598 0.31907 C 0.1757 0.31029 0.18091 0.31214 0.19445 0.31075 C 0.2033 0.30659 0.20938 0.30428 0.21841 0.30219 C 0.22743 0.29826 0.23681 0.29503 0.24532 0.28948 C 0.24844 0.2726 0.2566 0.27838 0.27066 0.27676 C 0.27639 0.27445 0.28264 0.27537 0.2882 0.2726 C 0.29202 0.27075 0.29427 0.26497 0.29775 0.26196 C 0.30191 0.25387 0.3007 0.25757 0.30243 0.24717 C 0.30295 0.2437 0.30209 0.2393 0.304 0.23676 C 0.3073 0.23237 0.32014 0.23029 0.32466 0.22821 C 0.32865 0.22312 0.3323 0.22219 0.33733 0.21965 C 0.33837 0.21826 0.33924 0.21641 0.34063 0.21549 C 0.34202 0.21433 0.3441 0.2148 0.34532 0.21341 C 0.34792 0.21063 0.34931 0.20601 0.35174 0.20277 C 0.35122 0.19214 0.35018 0.18173 0.35018 0.1711 C 0.35018 0.16902 0.35174 0.16693 0.35174 0.16485 C 0.35174 0.15699 0.35105 0.14913 0.35018 0.1415 C 0.34914 0.13179 0.34601 0.12115 0.34375 0.11191 C 0.34271 0.10774 0.33733 0.10913 0.3342 0.10774 C 0.32952 0.10566 0.32466 0.10335 0.31997 0.10127 C 0.31684 0.09988 0.31355 0.0985 0.31042 0.09711 C 0.30886 0.09641 0.30573 0.09503 0.30573 0.09526 C 0.30261 0.0689 0.30764 0.0874 0.29931 0.07607 C 0.29792 0.07422 0.29775 0.07098 0.29618 0.06959 C 0.29341 0.06728 0.28976 0.06682 0.28664 0.06543 C 0.28507 0.06474 0.28177 0.06335 0.28177 0.06358 C 0.26945 0.06659 0.27014 0.06196 0.25955 0.05688 C 0.25591 0.04948 0.2533 0.04508 0.24688 0.04208 C 0.2349 0.02613 0.21893 0.02497 0.20243 0.02312 C 0.19566 0.02011 0.18855 0.01688 0.1816 0.0148 C 0.17691 0.01341 0.16754 0.0104 0.16754 0.01063 C 0.15226 0.01549 0.13664 0.01572 0.12153 0.01248 C 0.11372 0.00555 0.10938 0.00578 0.09931 0.00416 C 0.079 0.00717 0.05886 0.00439 0.03889 1.90751E-6 C 0.0283 0.00231 0.01945 0.00069 0.00868 -0.00231 C 0.00174 0.00115 -0.00173 -0.00324 -0.00868 -0.00439 C -0.01545 -0.00555 -0.02239 -0.00578 -0.02934 -0.00648 C -0.03576 -0.00439 -0.03889 -0.00162 -0.04514 -0.00439 C -0.0625 -0.00116 -0.08003 -0.00023 -0.09757 0.00208 C -0.10173 0.00393 -0.10607 0.00416 -0.11024 0.00624 C -0.11666 0.00948 -0.12083 0.01803 -0.1276 0.02104 C -0.13333 0.02358 -0.15677 0.02497 -0.15781 0.0252 C -0.16684 0.02636 -0.18489 0.02959 -0.18489 0.02982 C -0.19218 0.02589 -0.19652 0.03075 -0.20382 0.03167 C -0.21284 0.03283 -0.22187 0.03306 -0.2309 0.03376 C -0.23125 0.03376 -0.24496 0.03491 -0.24826 0.03792 C -0.25017 0.03954 -0.25104 0.043 -0.25312 0.04439 C -0.25694 0.04693 -0.26163 0.0467 -0.2658 0.04855 C -0.26736 0.04994 -0.26875 0.05179 -0.27048 0.05271 C -0.27361 0.05456 -0.28003 0.05688 -0.28003 0.05711 C -0.2901 0.07121 -0.30243 0.07167 -0.3118 0.08878 C -0.31232 0.09225 -0.31198 0.09618 -0.31336 0.09919 C -0.31441 0.1015 -0.31718 0.10127 -0.31823 0.10358 C -0.31996 0.10728 -0.32031 0.11191 -0.32135 0.11607 C -0.32257 0.12092 -0.32934 0.1267 -0.32934 0.12693 C -0.33038 0.13087 -0.33142 0.13526 -0.33246 0.13942 C -0.33368 0.14428 -0.34201 0.14797 -0.34201 0.14821 C -0.34253 0.15006 -0.34288 0.15237 -0.34357 0.15422 C -0.34444 0.15653 -0.346 0.15815 -0.3467 0.16046 C -0.34809 0.16462 -0.34982 0.17318 -0.34982 0.17341 C -0.3493 0.18451 -0.35 0.19607 -0.34826 0.20717 C -0.34687 0.21526 -0.3309 0.21549 -0.3309 0.21572 C -0.32395 0.2215 -0.31649 0.22266 -0.30868 0.22613 C -0.30399 0.23491 -0.29861 0.23977 -0.29114 0.243 C -0.27604 0.25641 -0.24861 0.25942 -0.2309 0.26404 C -0.22361 0.27376 -0.23402 0.27191 -0.22604 0.28115 C -0.21371 0.29526 -0.19687 0.29549 -0.18159 0.29803 C -0.1717 0.30243 -0.16128 0.30404 -0.15156 0.30844 C -0.14843 0.30982 -0.14514 0.31144 -0.14201 0.31283 C -0.13784 0.31468 -0.12934 0.31699 -0.12934 0.31722 C -0.12187 0.3163 -0.11458 0.31491 -0.10711 0.31491 C -0.10486 0.31491 -0.10295 0.31699 -0.10069 0.31699 C -0.09218 0.31699 -0.08385 0.31376 -0.07534 0.31283 C -0.06041 0.31561 -0.04843 0.32508 -0.03402 0.32971 C -0.02274 0.33965 0.00504 0.3415 0.01684 0.34243 C 0.03681 0.34104 0.05452 0.33803 0.07379 0.33179 C 0.08889 0.33688 0.10938 0.32925 0.12466 0.32763 C 0.13438 0.32439 0.14358 0.32115 0.15313 0.31699 C 0.15799 0.31491 0.16111 0.30728 0.16598 0.30636 C 0.17605 0.30451 0.18611 0.30497 0.19601 0.30428 C 0.20764 0.29919 0.2191 0.29641 0.23108 0.29364 C 0.23855 0.29179 0.2448 0.28532 0.25174 0.28324 C 0.25695 0.28185 0.26233 0.28185 0.26754 0.28115 C 0.27726 0.27653 0.28785 0.27468 0.29775 0.27052 C 0.30573 0.26335 0.30903 0.25364 0.31841 0.24925 C 0.32118 0.2437 0.32205 0.24115 0.32622 0.23676 C 0.32917 0.23352 0.33577 0.22821 0.33577 0.22844 C 0.33802 0.21896 0.34028 0.2178 0.34688 0.21341 C 0.34983 0.18959 0.35105 0.16763 0.34844 0.14358 C 0.34636 0.12416 0.34636 0.13711 0.34219 0.12462 C 0.33941 0.11584 0.33889 0.10566 0.33577 0.09711 C 0.3316 0.08555 0.32396 0.08324 0.31511 0.08023 C 0.31094 0.07884 0.30243 0.07607 0.30243 0.0763 C 0.29723 0.0689 0.2875 0.06774 0.28021 0.06543 C 0.27396 0.06613 0.26754 0.06751 0.26129 0.06751 C 0.25764 0.06751 0.24775 0.0615 0.24532 0.06127 C 0.24011 0.06058 0.23473 0.05988 0.22952 0.05919 C 0.22639 0.0578 0.22084 0.05919 0.21997 0.0548 C 0.21771 0.04231 0.21632 0.043 0.2073 0.04 C 0.19723 0.03144 0.18247 0.02774 0.17049 0.0252 C 0.16754 0.02381 0.16441 0.02243 0.16111 0.02104 C 0.15955 0.02034 0.15799 0.01965 0.15643 0.01896 C 0.15469 0.01826 0.15157 0.01688 0.15157 0.01711 C 0.14393 0.00994 0.13664 0.00439 0.12795 0.00208 C 0.12622 0.00069 0.125 -0.00185 0.12309 -0.00231 C 0.12153 -0.00278 0.1198 -0.00046 0.11823 1.90751E-6 C 0.10903 0.00324 0.10018 0.00647 0.09132 0.0104 C 0.08282 0.0141 0.07327 0.01179 0.06441 0.01248 C 0.04966 0.0148 0.04566 0.01248 0.03108 0.0104 C 0.01268 -0.00509 -0.02361 0.00647 -0.04514 0.0104 C -0.05833 0.01641 -0.07118 0.01595 -0.08489 0.01896 C -0.09635 0.0215 -0.10729 0.02451 -0.11823 0.02959 C -0.13125 0.03561 -0.14566 0.03283 -0.15937 0.03376 C -0.17777 0.03722 -0.19566 0.03861 -0.21336 0.04647 C -0.21441 0.04855 -0.21493 0.05133 -0.21649 0.05271 C -0.21927 0.05503 -0.22604 0.05688 -0.22604 0.05711 C -0.23455 0.06821 -0.25034 0.06451 -0.26093 0.06543 C -0.26892 0.06797 -0.27552 0.0726 -0.28316 0.07607 C -0.28958 0.08416 -0.28298 0.07699 -0.29114 0.08231 C -0.29618 0.08555 -0.29878 0.09179 -0.30382 0.09503 C -0.30937 0.09873 -0.31458 0.10104 -0.31979 0.10566 C -0.32413 0.11422 -0.3309 0.12046 -0.33715 0.1267 C -0.33941 0.13618 -0.3427 0.14474 -0.34514 0.15422 C -0.34461 0.16693 -0.34444 0.17965 -0.34357 0.19237 C -0.34201 0.21618 -0.34479 0.23237 -0.3276 0.24092 C -0.32395 0.24277 -0.32014 0.24347 -0.31649 0.24508 C -0.30885 0.25202 -0.3033 0.24717 -0.29427 0.24508 C -0.28264 0.24717 -0.27274 0.24532 -0.26093 0.24717 C -0.25937 0.24786 -0.25764 0.24809 -0.25625 0.24925 C -0.25503 0.2504 -0.25451 0.25295 -0.25312 0.25364 C -0.2401 0.26034 -0.20955 0.25942 -0.20225 0.25988 C -0.19618 0.2726 -0.20034 0.27653 -0.18802 0.28115 C -0.17795 0.28971 -0.17343 0.28786 -0.15937 0.28948 C -0.14566 0.29549 -0.16909 0.28578 -0.14357 0.29364 C -0.14027 0.29456 -0.13715 0.29665 -0.13402 0.29803 C -0.13246 0.29873 -0.12934 0.30011 -0.12934 0.30034 C -0.12691 0.30312 -0.12378 0.3052 -0.12135 0.30844 C -0.11423 0.31815 -0.12274 0.31306 -0.11336 0.31699 C -0.09461 0.31584 -0.07882 0.31537 -0.06093 0.31075 C -0.04184 0.31422 -0.02309 0.31075 -0.00382 0.31283 C 0.00261 0.31491 0.00712 0.31907 0.01355 0.32115 C 0.01875 0.32832 0.02327 0.32809 0.03108 0.32971 C 0.05295 0.32555 0.07379 0.32277 0.09618 0.32115 C 0.12865 0.31584 0.16164 0.31815 0.19445 0.31283 C 0.20643 0.31098 0.20799 0.31144 0.21841 0.30844 C 0.22257 0.30728 0.22691 0.30566 0.23108 0.30428 C 0.23316 0.30358 0.23733 0.30219 0.23733 0.30243 C 0.2441 0.29364 0.24618 0.29341 0.25643 0.29156 C 0.25799 0.29017 0.25973 0.28902 0.26129 0.2874 C 0.26302 0.28555 0.26424 0.28277 0.26598 0.28115 C 0.27275 0.27491 0.28351 0.27399 0.29132 0.2726 C 0.29827 0.26959 0.30486 0.26797 0.31198 0.26636 C 0.31684 0.26404 0.31823 0.26451 0.32153 0.2578 C 0.32726 0.24647 0.32032 0.23954 0.33108 0.23029 C 0.33455 0.21665 0.32969 0.23006 0.33733 0.22196 C 0.33889 0.22034 0.33959 0.21757 0.34063 0.21549 C 0.34115 0.21341 0.34132 0.2111 0.34219 0.20925 C 0.34289 0.2074 0.34462 0.2067 0.34532 0.20485 C 0.34896 0.19491 0.35035 0.18173 0.35174 0.1711 C 0.35035 0.13595 0.35643 0.13456 0.34063 0.12046 C 0.3382 0.11052 0.33351 0.10682 0.32622 0.10358 C 0.3198 0.09456 0.31719 0.0948 0.3073 0.09295 C 0.30417 0.09156 0.30052 0.09133 0.29775 0.08878 C 0.29462 0.08601 0.2882 0.08023 0.2882 0.08046 C 0.28768 0.07815 0.28664 0.07607 0.28664 0.07399 C 0.28664 0.07121 0.2908 0.06404 0.28664 0.06127 C 0.2823 0.0585 0.25973 0.05549 0.25486 0.0548 C 0.24914 0.05225 0.23733 0.04855 0.23733 0.04878 C 0.22795 0.04023 0.23507 0.04508 0.21684 0.04208 C 0.20938 0.04092 0.19445 0.03792 0.19445 0.03815 C 0.18611 0.03445 0.18316 0.03607 0.17691 0.02728 C 0.17448 0.01688 0.17049 0.01688 0.16285 0.0148 C 0.15035 0.0037 0.13959 0.00046 0.12466 -0.00231 C 0.10504 -0.0111 0.06285 -0.00856 0.06285 -0.00833 C 0.05573 0.00462 0.04236 0.00624 0.03108 0.00832 C 0.01997 0.0037 0.00868 0.00254 -0.00225 0.00624 C -0.01614 0.00023 0.00712 0.00971 -0.02291 0.00208 C -0.02621 0.00115 -0.03246 -0.00231 -0.03246 -0.00208 C -0.03871 0.00069 -0.03871 -0.0007 -0.03246 0.00208 Z " pathEditMode="relative" rAng="0" ptsTypes="fffffffffffffffffffffffffffffffffffffffffffffffffffffffffffffffffffffffffffffffffffffffffffffffffffffffffffffffffffffffffffffffffffffffffffffffffffffffffffffffffffffffffffffffffffffffffffffffffffffffffffffffffffffffffffffffffff">
                                      <p:cBhvr>
                                        <p:cTn id="6" dur="5000" fill="hold"/>
                                        <p:tgtEl>
                                          <p:spTgt spid="22533"/>
                                        </p:tgtEl>
                                        <p:attrNameLst>
                                          <p:attrName>ppt_x</p:attrName>
                                          <p:attrName>ppt_y</p:attrName>
                                        </p:attrNameLst>
                                      </p:cBhvr>
                                      <p:rCtr x="3559" y="16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81200" y="341313"/>
            <a:ext cx="8229600" cy="874712"/>
          </a:xfrm>
        </p:spPr>
        <p:txBody>
          <a:bodyPr/>
          <a:lstStyle/>
          <a:p>
            <a:pPr eaLnBrk="1" hangingPunct="1"/>
            <a:r>
              <a:rPr lang="en-US" altLang="en-US" u="sng" smtClean="0"/>
              <a:t>Direct Current (DC)</a:t>
            </a:r>
          </a:p>
        </p:txBody>
      </p:sp>
      <p:sp>
        <p:nvSpPr>
          <p:cNvPr id="29699" name="Rectangle 3"/>
          <p:cNvSpPr>
            <a:spLocks noGrp="1" noChangeArrowheads="1"/>
          </p:cNvSpPr>
          <p:nvPr>
            <p:ph type="body" idx="1"/>
          </p:nvPr>
        </p:nvSpPr>
        <p:spPr>
          <a:xfrm>
            <a:off x="1828800" y="1371600"/>
            <a:ext cx="4724400" cy="4572000"/>
          </a:xfrm>
        </p:spPr>
        <p:txBody>
          <a:bodyPr/>
          <a:lstStyle/>
          <a:p>
            <a:pPr eaLnBrk="1" hangingPunct="1"/>
            <a:endParaRPr lang="en-US" altLang="en-US" sz="1200" dirty="0"/>
          </a:p>
          <a:p>
            <a:pPr eaLnBrk="1" hangingPunct="1"/>
            <a:r>
              <a:rPr lang="en-US" altLang="en-US" dirty="0" smtClean="0"/>
              <a:t>Examples of direct current include batteries, lightning, and static electricity.</a:t>
            </a:r>
          </a:p>
        </p:txBody>
      </p:sp>
      <p:pic>
        <p:nvPicPr>
          <p:cNvPr id="29700" name="Picture 4" descr="j030343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4267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9" descr="6f22_14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038601"/>
            <a:ext cx="128428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5" descr="815te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1447801"/>
            <a:ext cx="34290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238583"/>
      </p:ext>
    </p:extLst>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02F5A"/>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81200" y="274638"/>
            <a:ext cx="8229600" cy="487362"/>
          </a:xfrm>
        </p:spPr>
        <p:txBody>
          <a:bodyPr/>
          <a:lstStyle/>
          <a:p>
            <a:pPr eaLnBrk="1" hangingPunct="1"/>
            <a:r>
              <a:rPr lang="en-US" altLang="en-US" sz="4000" b="1">
                <a:solidFill>
                  <a:srgbClr val="CCECFF"/>
                </a:solidFill>
              </a:rPr>
              <a:t>Lightning</a:t>
            </a:r>
          </a:p>
        </p:txBody>
      </p:sp>
      <p:sp>
        <p:nvSpPr>
          <p:cNvPr id="30723" name="Rectangle 3"/>
          <p:cNvSpPr>
            <a:spLocks noGrp="1" noChangeArrowheads="1"/>
          </p:cNvSpPr>
          <p:nvPr>
            <p:ph type="body" idx="1"/>
          </p:nvPr>
        </p:nvSpPr>
        <p:spPr>
          <a:xfrm>
            <a:off x="1981200" y="1066800"/>
            <a:ext cx="8229600" cy="2743200"/>
          </a:xfrm>
        </p:spPr>
        <p:txBody>
          <a:bodyPr/>
          <a:lstStyle/>
          <a:p>
            <a:pPr eaLnBrk="1" hangingPunct="1"/>
            <a:r>
              <a:rPr lang="en-US" altLang="en-US" u="sng" smtClean="0">
                <a:solidFill>
                  <a:srgbClr val="EBF8FF"/>
                </a:solidFill>
              </a:rPr>
              <a:t>Lightning</a:t>
            </a:r>
            <a:r>
              <a:rPr lang="en-US" altLang="en-US" smtClean="0">
                <a:solidFill>
                  <a:srgbClr val="EBF8FF"/>
                </a:solidFill>
              </a:rPr>
              <a:t> is a form of direct current (DC) produced by static electricity in clouds.</a:t>
            </a:r>
          </a:p>
          <a:p>
            <a:pPr eaLnBrk="1" hangingPunct="1"/>
            <a:r>
              <a:rPr lang="en-US" altLang="en-US" smtClean="0">
                <a:solidFill>
                  <a:srgbClr val="EBF8FF"/>
                </a:solidFill>
              </a:rPr>
              <a:t>The static is formed when air molecules move past each other (just like clothes in a dryer).</a:t>
            </a:r>
          </a:p>
        </p:txBody>
      </p:sp>
      <p:pic>
        <p:nvPicPr>
          <p:cNvPr id="30724" name="Picture 4" descr="LIGHTENING-OVER-VERDE-VA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810000"/>
            <a:ext cx="65532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4165431"/>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77814"/>
            <a:ext cx="8229600" cy="331787"/>
          </a:xfrm>
        </p:spPr>
        <p:txBody>
          <a:bodyPr/>
          <a:lstStyle/>
          <a:p>
            <a:pPr eaLnBrk="1" hangingPunct="1"/>
            <a:endParaRPr lang="en-US" altLang="en-US" smtClean="0"/>
          </a:p>
        </p:txBody>
      </p:sp>
      <p:sp>
        <p:nvSpPr>
          <p:cNvPr id="60419" name="Rectangle 3"/>
          <p:cNvSpPr>
            <a:spLocks noGrp="1" noChangeArrowheads="1"/>
          </p:cNvSpPr>
          <p:nvPr>
            <p:ph type="body" idx="1"/>
          </p:nvPr>
        </p:nvSpPr>
        <p:spPr>
          <a:xfrm>
            <a:off x="1981200" y="685800"/>
            <a:ext cx="8686800" cy="5181600"/>
          </a:xfrm>
        </p:spPr>
        <p:txBody>
          <a:bodyPr/>
          <a:lstStyle/>
          <a:p>
            <a:pPr eaLnBrk="1" hangingPunct="1"/>
            <a:r>
              <a:rPr lang="en-US" altLang="en-US" smtClean="0"/>
              <a:t>1943 - First computer </a:t>
            </a:r>
          </a:p>
          <a:p>
            <a:pPr eaLnBrk="1" hangingPunct="1">
              <a:buFont typeface="Wingdings" panose="05000000000000000000" pitchFamily="2" charset="2"/>
              <a:buNone/>
            </a:pPr>
            <a:r>
              <a:rPr lang="en-US" altLang="en-US" smtClean="0"/>
              <a:t>               (ENIAC) created</a:t>
            </a:r>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buFont typeface="Wingdings" panose="05000000000000000000" pitchFamily="2" charset="2"/>
              <a:buNone/>
            </a:pPr>
            <a:r>
              <a:rPr lang="en-US" altLang="en-US" smtClean="0"/>
              <a:t>                                     1942 - Fermi produces the </a:t>
            </a:r>
          </a:p>
          <a:p>
            <a:pPr eaLnBrk="1" hangingPunct="1">
              <a:buFont typeface="Wingdings" panose="05000000000000000000" pitchFamily="2" charset="2"/>
              <a:buNone/>
            </a:pPr>
            <a:r>
              <a:rPr lang="en-US" altLang="en-US" smtClean="0"/>
              <a:t>                                                 first fission reaction</a:t>
            </a:r>
          </a:p>
        </p:txBody>
      </p:sp>
      <p:pic>
        <p:nvPicPr>
          <p:cNvPr id="60420" name="Picture 5" descr="eni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914401"/>
            <a:ext cx="39624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7" descr="Rea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895600"/>
            <a:ext cx="3962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699010"/>
      </p:ext>
    </p:extLst>
  </p:cSld>
  <p:clrMapOvr>
    <a:overrideClrMapping bg1="dk2" tx1="lt1" bg2="dk1" tx2="lt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981200" y="274638"/>
            <a:ext cx="6477000" cy="182562"/>
          </a:xfrm>
        </p:spPr>
        <p:txBody>
          <a:bodyPr/>
          <a:lstStyle/>
          <a:p>
            <a:pPr eaLnBrk="1" hangingPunct="1"/>
            <a:endParaRPr lang="en-US" altLang="en-US" sz="4000"/>
          </a:p>
        </p:txBody>
      </p:sp>
      <p:sp>
        <p:nvSpPr>
          <p:cNvPr id="31747" name="Rectangle 3"/>
          <p:cNvSpPr>
            <a:spLocks noGrp="1" noChangeArrowheads="1"/>
          </p:cNvSpPr>
          <p:nvPr>
            <p:ph type="body" idx="1"/>
          </p:nvPr>
        </p:nvSpPr>
        <p:spPr>
          <a:xfrm>
            <a:off x="1524000" y="3810000"/>
            <a:ext cx="7391400" cy="2743200"/>
          </a:xfrm>
        </p:spPr>
        <p:txBody>
          <a:bodyPr/>
          <a:lstStyle/>
          <a:p>
            <a:pPr eaLnBrk="1" hangingPunct="1">
              <a:lnSpc>
                <a:spcPct val="90000"/>
              </a:lnSpc>
            </a:pPr>
            <a:r>
              <a:rPr lang="en-US" altLang="en-US" sz="3000">
                <a:solidFill>
                  <a:srgbClr val="C8CEF8"/>
                </a:solidFill>
              </a:rPr>
              <a:t>The negative charges group at the bottom of the cloud and transfer electrons to the ground, which has taken on a positive charge.</a:t>
            </a:r>
          </a:p>
          <a:p>
            <a:pPr eaLnBrk="1" hangingPunct="1">
              <a:lnSpc>
                <a:spcPct val="90000"/>
              </a:lnSpc>
              <a:buFontTx/>
              <a:buNone/>
            </a:pPr>
            <a:endParaRPr lang="en-US" altLang="en-US" sz="1000">
              <a:solidFill>
                <a:srgbClr val="C8CEF8"/>
              </a:solidFill>
            </a:endParaRPr>
          </a:p>
          <a:p>
            <a:pPr eaLnBrk="1" hangingPunct="1">
              <a:lnSpc>
                <a:spcPct val="90000"/>
              </a:lnSpc>
            </a:pPr>
            <a:r>
              <a:rPr lang="en-US" altLang="en-US" sz="2400">
                <a:solidFill>
                  <a:srgbClr val="C8CEF8"/>
                </a:solidFill>
              </a:rPr>
              <a:t>Why do you think the ground has taken on a positive charge?</a:t>
            </a:r>
          </a:p>
        </p:txBody>
      </p:sp>
      <p:pic>
        <p:nvPicPr>
          <p:cNvPr id="31748" name="Picture 7" descr="animated_lighteni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33400"/>
            <a:ext cx="1701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9" descr="003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28100" y="914400"/>
            <a:ext cx="17399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214" y="0"/>
            <a:ext cx="31781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304195"/>
      </p:ext>
    </p:extLst>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There are 2 types of currents:</a:t>
            </a:r>
          </a:p>
        </p:txBody>
      </p:sp>
      <p:sp>
        <p:nvSpPr>
          <p:cNvPr id="23555" name="Rectangle 3"/>
          <p:cNvSpPr>
            <a:spLocks noGrp="1" noChangeArrowheads="1"/>
          </p:cNvSpPr>
          <p:nvPr>
            <p:ph type="body" idx="1"/>
          </p:nvPr>
        </p:nvSpPr>
        <p:spPr/>
        <p:txBody>
          <a:bodyPr/>
          <a:lstStyle/>
          <a:p>
            <a:r>
              <a:rPr lang="en-US" altLang="en-US" sz="4000">
                <a:solidFill>
                  <a:srgbClr val="FFFF00"/>
                </a:solidFill>
                <a:effectLst>
                  <a:outerShdw blurRad="38100" dist="38100" dir="2700000" algn="tl">
                    <a:srgbClr val="FFFFFF"/>
                  </a:outerShdw>
                </a:effectLst>
              </a:rPr>
              <a:t>Alternating Current (AC)</a:t>
            </a:r>
            <a:r>
              <a:rPr lang="en-US" altLang="en-US" sz="4000"/>
              <a:t> – electrons flow in </a:t>
            </a:r>
            <a:r>
              <a:rPr lang="en-US" altLang="en-US" sz="4000">
                <a:solidFill>
                  <a:srgbClr val="FFFF00"/>
                </a:solidFill>
                <a:effectLst>
                  <a:outerShdw blurRad="38100" dist="38100" dir="2700000" algn="tl">
                    <a:srgbClr val="FFFFFF"/>
                  </a:outerShdw>
                </a:effectLst>
              </a:rPr>
              <a:t>different</a:t>
            </a:r>
            <a:r>
              <a:rPr lang="en-US" altLang="en-US" sz="4000"/>
              <a:t> directions in a wire</a:t>
            </a:r>
          </a:p>
        </p:txBody>
      </p:sp>
      <p:sp>
        <p:nvSpPr>
          <p:cNvPr id="23556" name="Oval 4"/>
          <p:cNvSpPr>
            <a:spLocks noChangeArrowheads="1"/>
          </p:cNvSpPr>
          <p:nvPr/>
        </p:nvSpPr>
        <p:spPr bwMode="auto">
          <a:xfrm>
            <a:off x="2590800" y="3962400"/>
            <a:ext cx="7391400" cy="2286000"/>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latin typeface="Arial" panose="020B0604020202020204" pitchFamily="34" charset="0"/>
            </a:endParaRPr>
          </a:p>
        </p:txBody>
      </p:sp>
      <p:sp>
        <p:nvSpPr>
          <p:cNvPr id="23557" name="AutoShape 5"/>
          <p:cNvSpPr>
            <a:spLocks noChangeArrowheads="1"/>
          </p:cNvSpPr>
          <p:nvPr/>
        </p:nvSpPr>
        <p:spPr bwMode="auto">
          <a:xfrm>
            <a:off x="5486400" y="3276600"/>
            <a:ext cx="1371600" cy="1371600"/>
          </a:xfrm>
          <a:prstGeom prst="star4">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latin typeface="Arial" panose="020B0604020202020204" pitchFamily="34" charset="0"/>
            </a:endParaRPr>
          </a:p>
        </p:txBody>
      </p:sp>
    </p:spTree>
    <p:extLst>
      <p:ext uri="{BB962C8B-B14F-4D97-AF65-F5344CB8AC3E}">
        <p14:creationId xmlns:p14="http://schemas.microsoft.com/office/powerpoint/2010/main" val="545912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autoRev="1" fill="hold" grpId="0" nodeType="clickEffect">
                                  <p:stCondLst>
                                    <p:cond delay="0"/>
                                  </p:stCondLst>
                                  <p:childTnLst>
                                    <p:animMotion origin="layout" path="M -0.03073 1.7341E-7 C -0.04739 0.00486 -0.02656 1.7341E-7 -0.04895 1.7341E-7 C -0.05104 1.7341E-7 -0.0526 0.00162 -0.05468 0.00208 C -0.06423 0.00439 -0.07482 0.00509 -0.0842 0.00624 C -0.09427 0.00231 -0.11979 0.00925 -0.13055 0.0104 C -0.13819 0.01272 -0.14288 0.01572 -0.15052 0.01272 C -0.16284 0.01734 -0.17639 0.01896 -0.18975 0.02104 C -0.19305 0.02243 -0.19687 0.02381 -0.20052 0.0252 C -0.20208 0.0259 -0.20277 0.02844 -0.20416 0.0296 C -0.20573 0.03075 -0.20798 0.03098 -0.20972 0.03168 C -0.21875 0.0296 -0.22343 0.03191 -0.23177 0.0296 C -0.25052 0.03653 -0.23923 0.03353 -0.26701 0.03584 C -0.27048 0.04763 -0.26441 0.05688 -0.27621 0.06127 C -0.28541 0.05873 -0.28767 0.06173 -0.29652 0.06335 C -0.31041 0.0659 -0.32413 0.06659 -0.33732 0.07191 C -0.33784 0.07676 -0.33819 0.08185 -0.33923 0.08671 C -0.33958 0.08879 -0.33941 0.09179 -0.34114 0.09295 C -0.34705 0.09688 -0.35451 0.09665 -0.36111 0.09919 C -0.36875 0.1052 -0.36632 0.10821 -0.37395 0.11399 C -0.37482 0.11607 -0.375 0.11861 -0.37604 0.12046 C -0.37864 0.12439 -0.38524 0.1311 -0.38524 0.13133 C -0.39045 0.14821 -0.38854 0.13919 -0.39097 0.15838 C -0.39027 0.16994 -0.3927 0.19191 -0.38333 0.20277 C -0.37482 0.21295 -0.3809 0.20185 -0.37395 0.21133 C -0.36788 0.22012 -0.37378 0.21618 -0.3651 0.21988 C -0.3618 0.22335 -0.35347 0.2326 -0.35017 0.23468 C -0.34479 0.23838 -0.33194 0.23977 -0.32621 0.24092 C -0.31562 0.25318 -0.32118 0.24994 -0.31145 0.25364 C -0.31041 0.25503 -0.30868 0.25618 -0.30746 0.2578 C -0.30625 0.25988 -0.30573 0.26243 -0.30399 0.26428 C -0.29791 0.27144 -0.27621 0.2763 -0.26701 0.27907 C -0.25659 0.27584 -0.24687 0.27977 -0.23559 0.28116 C -0.22569 0.28393 -0.22465 0.28855 -0.21701 0.29387 C -0.20711 0.30081 -0.19757 0.30266 -0.18576 0.30428 C -0.17951 0.30659 -0.17343 0.30844 -0.16718 0.31075 C -0.14531 0.3274 -0.11527 0.31491 -0.08958 0.31907 C -0.07586 0.32439 -0.06076 0.32671 -0.04722 0.32116 C -0.03264 0.32717 -0.05086 0.32116 -0.03611 0.32116 C -0.03211 0.32116 -0.02864 0.32416 -0.02482 0.32555 C -0.02309 0.32486 -0.02135 0.32324 -0.01944 0.32347 C -0.01562 0.32393 -0.00833 0.32763 -0.00833 0.32786 C 0.01372 0.32116 -0.01371 0.32763 0.00452 0.32763 C 0.00903 0.32763 0.0132 0.32624 0.01736 0.32555 C 0.03698 0.33295 0.00868 0.32347 0.02848 0.32555 C 0.04115 0.32694 0.05452 0.33364 0.06736 0.33595 C 0.07535 0.33942 0.0757 0.3348 0.08403 0.33827 C 0.0967 0.33434 0.10955 0.33364 0.12275 0.33179 C 0.13559 0.32994 0.14861 0.32578 0.16164 0.32347 C 0.17379 0.31838 0.18716 0.31838 0.20035 0.31699 C 0.21181 0.30821 0.21771 0.31006 0.23351 0.30867 C 0.24375 0.30451 0.25087 0.3022 0.26146 0.30012 C 0.27188 0.29618 0.28282 0.29295 0.29271 0.2874 C 0.29636 0.27052 0.30573 0.2763 0.32223 0.27468 C 0.32882 0.27237 0.33611 0.27329 0.34271 0.27052 C 0.34705 0.26867 0.34966 0.26289 0.35382 0.25988 C 0.35868 0.25179 0.35712 0.25549 0.3592 0.24509 C 0.35973 0.24162 0.35886 0.23723 0.36111 0.23468 C 0.36476 0.23029 0.37986 0.22821 0.38507 0.22613 C 0.38976 0.22104 0.3941 0.22012 0.39983 0.21757 C 0.40105 0.21618 0.40209 0.21434 0.40365 0.21341 C 0.40521 0.21225 0.40764 0.21272 0.40903 0.21133 C 0.41216 0.20855 0.41372 0.20393 0.4165 0.20069 C 0.41598 0.19006 0.41476 0.17965 0.41476 0.16902 C 0.41476 0.16694 0.4165 0.16486 0.4165 0.16277 C 0.4165 0.15491 0.4158 0.14705 0.41476 0.13942 C 0.41355 0.12971 0.4099 0.11907 0.4073 0.10983 C 0.40608 0.10566 0.39983 0.10705 0.39618 0.10566 C 0.39063 0.10358 0.38507 0.10127 0.37969 0.09919 C 0.37605 0.0978 0.37205 0.09642 0.36858 0.09503 C 0.36667 0.09434 0.3632 0.09295 0.3632 0.09318 C 0.35938 0.06682 0.36528 0.08532 0.35556 0.07399 C 0.354 0.07214 0.35382 0.0689 0.35191 0.06751 C 0.34879 0.0652 0.34445 0.06474 0.3408 0.06335 C 0.33889 0.06266 0.33525 0.06127 0.33525 0.0615 C 0.32084 0.06451 0.32153 0.05988 0.30938 0.0548 C 0.30504 0.0474 0.30209 0.04301 0.29462 0.04 C 0.28056 0.02405 0.26198 0.02289 0.24289 0.02104 C 0.23507 0.01803 0.22657 0.0148 0.21858 0.01272 C 0.21302 0.01133 0.20226 0.00832 0.20226 0.00855 C 0.18438 0.01341 0.16632 0.01364 0.14861 0.0104 C 0.13959 0.00347 0.13455 0.0037 0.12275 0.00208 C 0.09914 0.00509 0.0757 0.00231 0.05261 -0.00208 C 0.04011 0.00023 0.02986 -0.00139 0.01736 -0.00439 C 0.0092 -0.00093 0.00521 -0.00532 -0.00295 -0.00647 C -0.01076 -0.00763 -0.01892 -0.00786 -0.02691 -0.00856 C -0.03437 -0.00647 -0.03819 -0.0037 -0.04531 -0.00647 C -0.06545 -0.00324 -0.08593 -0.00231 -0.10642 1.7341E-7 C -0.11128 0.00185 -0.11632 0.00208 -0.12118 0.00416 C -0.12864 0.0074 -0.1335 0.01595 -0.14132 0.01896 C -0.14791 0.0215 -0.17534 0.02289 -0.17639 0.02312 C -0.18715 0.02428 -0.20798 0.02751 -0.20798 0.02775 C -0.21649 0.02381 -0.22152 0.02867 -0.23003 0.0296 C -0.24045 0.03075 -0.25121 0.03098 -0.26163 0.03168 C -0.26198 0.03168 -0.27795 0.03283 -0.28177 0.03584 C -0.28385 0.03746 -0.28507 0.04092 -0.2875 0.04231 C -0.29184 0.04486 -0.29722 0.04462 -0.30208 0.04647 C -0.30399 0.04786 -0.30573 0.04971 -0.30746 0.05064 C -0.31128 0.05249 -0.31875 0.0548 -0.31875 0.05503 C -0.33038 0.06913 -0.34479 0.0696 -0.35573 0.08671 C -0.35625 0.09017 -0.3559 0.0941 -0.35764 0.09711 C -0.35868 0.09942 -0.36198 0.09919 -0.36319 0.1015 C -0.36527 0.1052 -0.36562 0.10983 -0.36684 0.11399 C -0.36823 0.11884 -0.37604 0.12462 -0.37604 0.12486 C -0.37743 0.12879 -0.37847 0.13318 -0.37986 0.13734 C -0.38107 0.1422 -0.39097 0.1459 -0.39097 0.14613 C -0.39149 0.14798 -0.39184 0.15029 -0.3927 0.15214 C -0.39375 0.15445 -0.39566 0.15607 -0.39635 0.15838 C -0.39809 0.16254 -0.39982 0.1711 -0.39982 0.17133 C -0.3993 0.18243 -0.4 0.19399 -0.39826 0.20509 C -0.39652 0.21318 -0.37795 0.21341 -0.37795 0.21364 C -0.36996 0.21942 -0.36111 0.22058 -0.35208 0.22405 C -0.3467 0.23283 -0.34027 0.23769 -0.33177 0.24092 C -0.31406 0.25434 -0.28229 0.25734 -0.26163 0.26197 C -0.25295 0.27168 -0.26527 0.26983 -0.2559 0.27907 C -0.24166 0.29318 -0.22187 0.29341 -0.20416 0.29595 C -0.1927 0.30035 -0.18055 0.30197 -0.16927 0.30636 C -0.16545 0.30775 -0.1618 0.30936 -0.15798 0.31075 C -0.15312 0.3126 -0.1434 0.31491 -0.1434 0.31514 C -0.13455 0.31422 -0.12621 0.31283 -0.11736 0.31283 C -0.11475 0.31283 -0.11267 0.31491 -0.11007 0.31491 C -0.10017 0.31491 -0.09045 0.31168 -0.08055 0.31075 C -0.06302 0.31353 -0.04913 0.32301 -0.03229 0.32763 C -0.01927 0.33757 0.01302 0.33942 0.02691 0.34035 C 0.05018 0.33896 0.07066 0.33595 0.09323 0.32971 C 0.11059 0.3348 0.13455 0.32717 0.15243 0.32555 C 0.16355 0.32231 0.17431 0.31907 0.18542 0.31491 C 0.19115 0.31283 0.1948 0.3052 0.20035 0.30428 C 0.21216 0.30243 0.22379 0.30289 0.23542 0.3022 C 0.24879 0.29711 0.26216 0.29434 0.27622 0.29156 C 0.2849 0.28971 0.29219 0.28324 0.30018 0.28116 C 0.30625 0.27977 0.3125 0.27977 0.31858 0.27907 C 0.33004 0.27445 0.34219 0.2726 0.35382 0.26844 C 0.3632 0.26127 0.36684 0.25156 0.37778 0.24717 C 0.38108 0.24162 0.38212 0.23907 0.38698 0.23468 C 0.39028 0.23144 0.39792 0.22613 0.39792 0.22636 C 0.40052 0.21688 0.4033 0.21572 0.41094 0.21133 C 0.41441 0.18751 0.4158 0.16555 0.41285 0.1415 C 0.41042 0.12208 0.41042 0.13503 0.40556 0.12254 C 0.40226 0.11376 0.40174 0.10358 0.39792 0.09503 C 0.39306 0.08347 0.38438 0.08116 0.37396 0.07815 C 0.3691 0.07676 0.3592 0.07399 0.3592 0.07422 C 0.35313 0.06682 0.34184 0.06566 0.33334 0.06335 C 0.32605 0.06405 0.31858 0.06543 0.31129 0.06543 C 0.30712 0.06543 0.29549 0.05942 0.29271 0.05919 C 0.28664 0.0585 0.28039 0.0578 0.27431 0.05711 C 0.27084 0.05572 0.26424 0.05711 0.2632 0.05272 C 0.26059 0.04023 0.25903 0.04092 0.24844 0.03792 C 0.23664 0.02936 0.21962 0.02566 0.20556 0.02312 C 0.20226 0.02173 0.19861 0.02035 0.1948 0.01896 C 0.19289 0.01827 0.19115 0.01757 0.18924 0.01688 C 0.18716 0.01618 0.18368 0.0148 0.18368 0.01503 C 0.17466 0.00786 0.16632 0.00231 0.15608 1.7341E-7 C 0.154 -0.00139 0.15278 -0.00393 0.15052 -0.00439 C 0.14861 -0.00486 0.14653 -0.00254 0.1448 -0.00208 C 0.13403 0.00116 0.12379 0.00439 0.11337 0.00832 C 0.10365 0.01202 0.09236 0.00971 0.08212 0.0104 C 0.06511 0.01272 0.06042 0.0104 0.04341 0.00832 C 0.02205 -0.00717 -0.02031 0.00439 -0.04531 0.00832 C -0.06059 0.01434 -0.07569 0.01387 -0.09149 0.01688 C -0.10503 0.01942 -0.1177 0.02243 -0.13055 0.02751 C -0.14548 0.03353 -0.16232 0.03075 -0.1783 0.03168 C -0.19982 0.03514 -0.22066 0.03653 -0.24114 0.04439 C -0.24236 0.04647 -0.24288 0.04925 -0.24479 0.05064 C -0.24791 0.05295 -0.2559 0.0548 -0.2559 0.05503 C -0.2658 0.06613 -0.2842 0.06243 -0.29652 0.06335 C -0.3059 0.0659 -0.31354 0.07052 -0.32239 0.07399 C -0.32986 0.08208 -0.32222 0.07491 -0.33177 0.08023 C -0.3375 0.08347 -0.34045 0.08971 -0.34652 0.09295 C -0.35295 0.09665 -0.35885 0.09896 -0.3651 0.10358 C -0.37014 0.11214 -0.37795 0.11838 -0.38524 0.12462 C -0.38784 0.1341 -0.39166 0.14266 -0.39444 0.15214 C -0.39392 0.16486 -0.39375 0.17757 -0.3927 0.19029 C -0.39097 0.2141 -0.39409 0.23029 -0.37395 0.23884 C -0.36996 0.24069 -0.36545 0.24139 -0.36111 0.24301 C -0.35225 0.24994 -0.34583 0.24509 -0.33524 0.24301 C -0.3217 0.24509 -0.31041 0.24324 -0.29652 0.24509 C -0.29461 0.24578 -0.2927 0.24601 -0.29097 0.24717 C -0.28975 0.24832 -0.28906 0.25087 -0.2875 0.25156 C -0.27239 0.25827 -0.2368 0.25734 -0.2283 0.2578 C -0.22118 0.27052 -0.22604 0.27445 -0.21163 0.27907 C -0.2 0.28763 -0.19479 0.28578 -0.1783 0.2874 C -0.16232 0.29341 -0.18975 0.2837 -0.15989 0.29156 C -0.1559 0.29249 -0.15243 0.29457 -0.14878 0.29595 C -0.14705 0.29665 -0.1434 0.29803 -0.1434 0.29827 C -0.14045 0.30104 -0.1368 0.30312 -0.13402 0.30636 C -0.12586 0.31607 -0.13576 0.31098 -0.12465 0.31491 C -0.10295 0.31376 -0.08455 0.31329 -0.06389 0.30867 C -0.04149 0.31214 -0.01961 0.30867 0.00278 0.31075 C 0.01025 0.31283 0.01545 0.31699 0.02292 0.31907 C 0.02917 0.32624 0.03438 0.32601 0.04341 0.32763 C 0.06875 0.32347 0.09323 0.32069 0.11927 0.31907 C 0.15695 0.31376 0.19532 0.31607 0.23351 0.31075 C 0.24757 0.3089 0.24931 0.30936 0.26146 0.30636 C 0.26632 0.3052 0.27136 0.30358 0.27622 0.3022 C 0.27865 0.3015 0.28351 0.30012 0.28351 0.30035 C 0.29132 0.29156 0.29375 0.29133 0.30556 0.28948 C 0.30747 0.28809 0.30955 0.28694 0.31129 0.28532 C 0.31337 0.28347 0.31476 0.28069 0.31684 0.27907 C 0.32466 0.27283 0.33733 0.27191 0.34636 0.27052 C 0.35434 0.26751 0.36198 0.2659 0.37032 0.26428 C 0.37605 0.26197 0.37761 0.26243 0.38143 0.25572 C 0.38802 0.24439 0.38004 0.23746 0.39254 0.22821 C 0.3967 0.21457 0.3908 0.22798 0.39983 0.21988 C 0.40174 0.21827 0.40243 0.21549 0.40365 0.21341 C 0.40434 0.21133 0.40452 0.20902 0.40556 0.20717 C 0.40625 0.20532 0.40834 0.20462 0.40903 0.20277 C 0.41337 0.19283 0.41511 0.17965 0.4165 0.16902 C 0.41511 0.13387 0.42205 0.13249 0.40365 0.11838 C 0.40087 0.10844 0.39532 0.10474 0.38698 0.1015 C 0.37952 0.09249 0.37639 0.09272 0.36476 0.09087 C 0.36129 0.08948 0.35695 0.08925 0.35382 0.08671 C 0.35018 0.08393 0.34271 0.07815 0.34271 0.07838 C 0.34202 0.07607 0.3408 0.07399 0.3408 0.07191 C 0.3408 0.06913 0.34566 0.06197 0.3408 0.05919 C 0.33577 0.05642 0.30955 0.05341 0.304 0.05272 C 0.29723 0.05017 0.28351 0.04647 0.28351 0.04671 C 0.2724 0.03815 0.28091 0.04301 0.25955 0.04 C 0.25087 0.03884 0.23351 0.03584 0.23351 0.03607 C 0.22379 0.03237 0.22032 0.03399 0.21302 0.0252 C 0.21025 0.0148 0.20556 0.0148 0.1967 0.01272 C 0.18212 0.00162 0.16962 -0.00162 0.15243 -0.00439 C 0.12952 -0.01318 0.08021 -0.01064 0.08021 -0.0104 C 0.07205 0.00254 0.05643 0.00416 0.04341 0.00624 C 0.03039 0.00162 0.01736 0.00046 0.00452 0.00416 C -0.01163 -0.00185 0.01545 0.00763 -0.01944 1.7341E-7 C -0.02326 -0.00093 -0.03073 -0.00439 -0.03073 -0.00416 C -0.03802 -0.00139 -0.03802 -0.00277 -0.03073 1.7341E-7 Z " pathEditMode="relative" rAng="0" ptsTypes="fffffffffffffffffffffffffffffffffffffffffffffffffffffffffffffffffffffffffffffffffffffffffffffffffffffffffffffffffffffffffffffffffffffffffffffffffffffffffffffffffffffffffffffffffffffffffffffffffffffffffffffffffffffffffffffffffff">
                                      <p:cBhvr>
                                        <p:cTn id="6" dur="5000" fill="hold"/>
                                        <p:tgtEl>
                                          <p:spTgt spid="23557"/>
                                        </p:tgtEl>
                                        <p:attrNameLst>
                                          <p:attrName>ppt_x</p:attrName>
                                          <p:attrName>ppt_y</p:attrName>
                                        </p:attrNameLst>
                                      </p:cBhvr>
                                      <p:rCtr x="4167" y="16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u="sng" smtClean="0">
                <a:solidFill>
                  <a:srgbClr val="333399"/>
                </a:solidFill>
              </a:rPr>
              <a:t>Alternating Current (AC)</a:t>
            </a:r>
          </a:p>
        </p:txBody>
      </p:sp>
      <p:sp>
        <p:nvSpPr>
          <p:cNvPr id="33795" name="Rectangle 3"/>
          <p:cNvSpPr>
            <a:spLocks noGrp="1" noChangeArrowheads="1"/>
          </p:cNvSpPr>
          <p:nvPr>
            <p:ph type="body" idx="1"/>
          </p:nvPr>
        </p:nvSpPr>
        <p:spPr>
          <a:xfrm>
            <a:off x="1524000" y="1600201"/>
            <a:ext cx="5943600" cy="4530725"/>
          </a:xfrm>
        </p:spPr>
        <p:txBody>
          <a:bodyPr/>
          <a:lstStyle/>
          <a:p>
            <a:pPr eaLnBrk="1" hangingPunct="1">
              <a:buFontTx/>
              <a:buNone/>
            </a:pPr>
            <a:endParaRPr lang="en-US" altLang="en-US" sz="800" dirty="0">
              <a:solidFill>
                <a:srgbClr val="333399"/>
              </a:solidFill>
            </a:endParaRPr>
          </a:p>
          <a:p>
            <a:pPr eaLnBrk="1" hangingPunct="1"/>
            <a:r>
              <a:rPr lang="en-US" altLang="en-US" sz="2800" dirty="0">
                <a:solidFill>
                  <a:srgbClr val="333399"/>
                </a:solidFill>
              </a:rPr>
              <a:t>Household outlets are an example of AC current.  They reverse the direction of the current about 120 times per second.</a:t>
            </a:r>
          </a:p>
        </p:txBody>
      </p:sp>
      <p:pic>
        <p:nvPicPr>
          <p:cNvPr id="33796" name="Picture 5" descr="sh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1" y="1905000"/>
            <a:ext cx="27971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705176"/>
      </p:ext>
    </p:extLst>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314" name="Rectangle 22"/>
          <p:cNvSpPr>
            <a:spLocks noChangeArrowheads="1"/>
          </p:cNvSpPr>
          <p:nvPr/>
        </p:nvSpPr>
        <p:spPr bwMode="auto">
          <a:xfrm>
            <a:off x="990600" y="5181600"/>
            <a:ext cx="10210800" cy="914400"/>
          </a:xfrm>
          <a:prstGeom prst="rect">
            <a:avLst/>
          </a:prstGeom>
          <a:gradFill rotWithShape="1">
            <a:gsLst>
              <a:gs pos="0">
                <a:srgbClr val="FFCC99"/>
              </a:gs>
              <a:gs pos="50000">
                <a:srgbClr val="FD962F"/>
              </a:gs>
              <a:gs pos="100000">
                <a:srgbClr val="FFCC99"/>
              </a:gs>
            </a:gsLst>
            <a:lin ang="2700000" scaled="1"/>
          </a:gradFill>
          <a:ln w="9525">
            <a:solidFill>
              <a:schemeClr val="hlink"/>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spcBef>
                <a:spcPct val="20000"/>
              </a:spcBef>
            </a:pPr>
            <a:endParaRPr lang="en-GB" altLang="en-US">
              <a:solidFill>
                <a:srgbClr val="000000"/>
              </a:solidFill>
            </a:endParaRPr>
          </a:p>
        </p:txBody>
      </p:sp>
      <p:sp>
        <p:nvSpPr>
          <p:cNvPr id="13315" name="Rectangle 21"/>
          <p:cNvSpPr>
            <a:spLocks noChangeArrowheads="1"/>
          </p:cNvSpPr>
          <p:nvPr/>
        </p:nvSpPr>
        <p:spPr bwMode="auto">
          <a:xfrm>
            <a:off x="990600" y="2057400"/>
            <a:ext cx="10210800" cy="914400"/>
          </a:xfrm>
          <a:prstGeom prst="rect">
            <a:avLst/>
          </a:prstGeom>
          <a:gradFill rotWithShape="1">
            <a:gsLst>
              <a:gs pos="0">
                <a:srgbClr val="FFCC99"/>
              </a:gs>
              <a:gs pos="50000">
                <a:srgbClr val="FD962F"/>
              </a:gs>
              <a:gs pos="100000">
                <a:srgbClr val="FFCC99"/>
              </a:gs>
            </a:gsLst>
            <a:lin ang="2700000" scaled="1"/>
          </a:gradFill>
          <a:ln w="9525">
            <a:solidFill>
              <a:schemeClr val="hlink"/>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spcBef>
                <a:spcPct val="20000"/>
              </a:spcBef>
            </a:pPr>
            <a:endParaRPr lang="en-GB" altLang="en-US">
              <a:solidFill>
                <a:srgbClr val="000000"/>
              </a:solidFill>
            </a:endParaRPr>
          </a:p>
        </p:txBody>
      </p:sp>
      <p:pic>
        <p:nvPicPr>
          <p:cNvPr id="15976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8"/>
          <p:cNvSpPr>
            <a:spLocks noGrp="1" noChangeArrowheads="1"/>
          </p:cNvSpPr>
          <p:nvPr>
            <p:ph type="title"/>
          </p:nvPr>
        </p:nvSpPr>
        <p:spPr bwMode="auto">
          <a:xfrm>
            <a:off x="4572000" y="-228600"/>
            <a:ext cx="441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en-US" sz="5000" b="1" u="sng"/>
              <a:t>Electricity</a:t>
            </a:r>
          </a:p>
        </p:txBody>
      </p:sp>
      <p:sp>
        <p:nvSpPr>
          <p:cNvPr id="13318" name="Rectangle 19"/>
          <p:cNvSpPr>
            <a:spLocks noChangeArrowheads="1"/>
          </p:cNvSpPr>
          <p:nvPr/>
        </p:nvSpPr>
        <p:spPr bwMode="auto">
          <a:xfrm>
            <a:off x="1524000" y="0"/>
            <a:ext cx="47942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r>
              <a:rPr lang="en-US" altLang="en-US" sz="8000" b="1">
                <a:solidFill>
                  <a:srgbClr val="FFFF66"/>
                </a:solidFill>
                <a:latin typeface="Arial" panose="020B0604020202020204" pitchFamily="34" charset="0"/>
              </a:rPr>
              <a:t>D.C</a:t>
            </a:r>
            <a:r>
              <a:rPr lang="en-US" altLang="en-US" sz="5400" b="1">
                <a:solidFill>
                  <a:srgbClr val="FFFF66"/>
                </a:solidFill>
                <a:latin typeface="Arial" panose="020B0604020202020204" pitchFamily="34" charset="0"/>
              </a:rPr>
              <a:t>. </a:t>
            </a:r>
          </a:p>
          <a:p>
            <a:pPr eaLnBrk="1" hangingPunct="1"/>
            <a:r>
              <a:rPr lang="en-US" altLang="en-US" sz="5400" b="1">
                <a:solidFill>
                  <a:srgbClr val="FFFF66"/>
                </a:solidFill>
                <a:latin typeface="Arial" panose="020B0604020202020204" pitchFamily="34" charset="0"/>
              </a:rPr>
              <a:t>Direct Current</a:t>
            </a:r>
          </a:p>
        </p:txBody>
      </p:sp>
      <p:pic>
        <p:nvPicPr>
          <p:cNvPr id="159767"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003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8"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574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9"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479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1"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531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2"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1816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721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Rectangle 30"/>
          <p:cNvSpPr>
            <a:spLocks noChangeArrowheads="1"/>
          </p:cNvSpPr>
          <p:nvPr/>
        </p:nvSpPr>
        <p:spPr bwMode="auto">
          <a:xfrm>
            <a:off x="1524000" y="2971800"/>
            <a:ext cx="6470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r>
              <a:rPr lang="en-US" altLang="en-US" sz="8000" b="1">
                <a:solidFill>
                  <a:srgbClr val="FFFF66"/>
                </a:solidFill>
                <a:latin typeface="Arial" panose="020B0604020202020204" pitchFamily="34" charset="0"/>
              </a:rPr>
              <a:t>A.C.</a:t>
            </a:r>
            <a:r>
              <a:rPr lang="en-US" altLang="en-US" sz="5400" b="1">
                <a:solidFill>
                  <a:srgbClr val="FFFF66"/>
                </a:solidFill>
                <a:latin typeface="Arial" panose="020B0604020202020204" pitchFamily="34" charset="0"/>
              </a:rPr>
              <a:t>  </a:t>
            </a:r>
          </a:p>
          <a:p>
            <a:pPr eaLnBrk="1" hangingPunct="1"/>
            <a:r>
              <a:rPr lang="en-US" altLang="en-US" sz="5400" b="1">
                <a:solidFill>
                  <a:srgbClr val="FFFF66"/>
                </a:solidFill>
                <a:latin typeface="Arial" panose="020B0604020202020204" pitchFamily="34" charset="0"/>
              </a:rPr>
              <a:t>Alternating Current</a:t>
            </a:r>
          </a:p>
        </p:txBody>
      </p:sp>
    </p:spTree>
    <p:extLst>
      <p:ext uri="{BB962C8B-B14F-4D97-AF65-F5344CB8AC3E}">
        <p14:creationId xmlns:p14="http://schemas.microsoft.com/office/powerpoint/2010/main" val="3720602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fill="hold" nodeType="withEffect">
                                  <p:stCondLst>
                                    <p:cond delay="0"/>
                                  </p:stCondLst>
                                  <p:childTnLst>
                                    <p:animMotion origin="layout" path="M -6.93889E-18 5.78035E-8 L 1.14167 0.01387 " pathEditMode="relative" rAng="0" ptsTypes="AA">
                                      <p:cBhvr>
                                        <p:cTn id="6" dur="2000" fill="hold"/>
                                        <p:tgtEl>
                                          <p:spTgt spid="159761"/>
                                        </p:tgtEl>
                                        <p:attrNameLst>
                                          <p:attrName>ppt_x</p:attrName>
                                          <p:attrName>ppt_y</p:attrName>
                                        </p:attrNameLst>
                                      </p:cBhvr>
                                      <p:rCtr x="57083" y="694"/>
                                    </p:animMotion>
                                  </p:childTnLst>
                                </p:cTn>
                              </p:par>
                              <p:par>
                                <p:cTn id="7" presetID="63" presetClass="path" presetSubtype="0" repeatCount="indefinite" fill="hold" nodeType="withEffect">
                                  <p:stCondLst>
                                    <p:cond delay="400"/>
                                  </p:stCondLst>
                                  <p:childTnLst>
                                    <p:animMotion origin="layout" path="M 3.33333E-6 4.39306E-6 L 1.11666 0.01942 " pathEditMode="relative" rAng="0" ptsTypes="AA">
                                      <p:cBhvr>
                                        <p:cTn id="8" dur="2000" fill="hold"/>
                                        <p:tgtEl>
                                          <p:spTgt spid="159767"/>
                                        </p:tgtEl>
                                        <p:attrNameLst>
                                          <p:attrName>ppt_x</p:attrName>
                                          <p:attrName>ppt_y</p:attrName>
                                        </p:attrNameLst>
                                      </p:cBhvr>
                                      <p:rCtr x="55833" y="971"/>
                                    </p:animMotion>
                                  </p:childTnLst>
                                </p:cTn>
                              </p:par>
                              <p:par>
                                <p:cTn id="9" presetID="63" presetClass="path" presetSubtype="0" repeatCount="indefinite" fill="hold" nodeType="withEffect">
                                  <p:stCondLst>
                                    <p:cond delay="800"/>
                                  </p:stCondLst>
                                  <p:childTnLst>
                                    <p:animMotion origin="layout" path="M 3.33333E-6 -3.4104E-6 L 1.14166 0.01388 " pathEditMode="relative" rAng="0" ptsTypes="AA">
                                      <p:cBhvr>
                                        <p:cTn id="10" dur="2000" fill="hold"/>
                                        <p:tgtEl>
                                          <p:spTgt spid="159768"/>
                                        </p:tgtEl>
                                        <p:attrNameLst>
                                          <p:attrName>ppt_x</p:attrName>
                                          <p:attrName>ppt_y</p:attrName>
                                        </p:attrNameLst>
                                      </p:cBhvr>
                                      <p:rCtr x="57083" y="694"/>
                                    </p:animMotion>
                                  </p:childTnLst>
                                </p:cTn>
                              </p:par>
                              <p:par>
                                <p:cTn id="11" presetID="63" presetClass="path" presetSubtype="0" repeatCount="indefinite" fill="hold" nodeType="withEffect">
                                  <p:stCondLst>
                                    <p:cond delay="1300"/>
                                  </p:stCondLst>
                                  <p:childTnLst>
                                    <p:animMotion origin="layout" path="M -3.33333E-6 0.0111 L 1.125 0.01942 " pathEditMode="relative" rAng="0" ptsTypes="AA">
                                      <p:cBhvr>
                                        <p:cTn id="12" dur="2000" fill="hold"/>
                                        <p:tgtEl>
                                          <p:spTgt spid="159769"/>
                                        </p:tgtEl>
                                        <p:attrNameLst>
                                          <p:attrName>ppt_x</p:attrName>
                                          <p:attrName>ppt_y</p:attrName>
                                        </p:attrNameLst>
                                      </p:cBhvr>
                                      <p:rCtr x="56250" y="416"/>
                                    </p:animMotion>
                                  </p:childTnLst>
                                </p:cTn>
                              </p:par>
                              <p:par>
                                <p:cTn id="13" presetID="63" presetClass="path" presetSubtype="0" repeatCount="indefinite" accel="50000" decel="50000" autoRev="1" fill="hold" nodeType="withEffect">
                                  <p:stCondLst>
                                    <p:cond delay="100"/>
                                  </p:stCondLst>
                                  <p:childTnLst>
                                    <p:animMotion origin="layout" path="M 3.33333E-6 1.15607E-6 L 1.15 0.01387 " pathEditMode="relative" rAng="0" ptsTypes="AA">
                                      <p:cBhvr>
                                        <p:cTn id="14" dur="1000" fill="hold"/>
                                        <p:tgtEl>
                                          <p:spTgt spid="159770"/>
                                        </p:tgtEl>
                                        <p:attrNameLst>
                                          <p:attrName>ppt_x</p:attrName>
                                          <p:attrName>ppt_y</p:attrName>
                                        </p:attrNameLst>
                                      </p:cBhvr>
                                      <p:rCtr x="57500" y="694"/>
                                    </p:animMotion>
                                  </p:childTnLst>
                                </p:cTn>
                              </p:par>
                              <p:par>
                                <p:cTn id="15" presetID="63" presetClass="path" presetSubtype="0" repeatCount="indefinite" accel="50000" decel="50000" autoRev="1" fill="hold" nodeType="withEffect">
                                  <p:stCondLst>
                                    <p:cond delay="100"/>
                                  </p:stCondLst>
                                  <p:childTnLst>
                                    <p:animMotion origin="layout" path="M -3.33333E-6 -4.50867E-6 L 1.14167 0.01943 " pathEditMode="relative" rAng="0" ptsTypes="AA">
                                      <p:cBhvr>
                                        <p:cTn id="16" dur="1000" fill="hold"/>
                                        <p:tgtEl>
                                          <p:spTgt spid="159771"/>
                                        </p:tgtEl>
                                        <p:attrNameLst>
                                          <p:attrName>ppt_x</p:attrName>
                                          <p:attrName>ppt_y</p:attrName>
                                        </p:attrNameLst>
                                      </p:cBhvr>
                                      <p:rCtr x="57083" y="971"/>
                                    </p:animMotion>
                                  </p:childTnLst>
                                </p:cTn>
                              </p:par>
                              <p:par>
                                <p:cTn id="17" presetID="63" presetClass="path" presetSubtype="0" repeatCount="indefinite" accel="50000" decel="50000" autoRev="1" fill="hold" nodeType="withEffect">
                                  <p:stCondLst>
                                    <p:cond delay="200"/>
                                  </p:stCondLst>
                                  <p:childTnLst>
                                    <p:animMotion origin="layout" path="M -3.33333E-6 -2.31214E-6 L 1.15 0.00278 " pathEditMode="relative" rAng="0" ptsTypes="AA">
                                      <p:cBhvr>
                                        <p:cTn id="18" dur="1000" fill="hold"/>
                                        <p:tgtEl>
                                          <p:spTgt spid="159772"/>
                                        </p:tgtEl>
                                        <p:attrNameLst>
                                          <p:attrName>ppt_x</p:attrName>
                                          <p:attrName>ppt_y</p:attrName>
                                        </p:attrNameLst>
                                      </p:cBhvr>
                                      <p:rCtr x="57500" y="139"/>
                                    </p:animMotion>
                                  </p:childTnLst>
                                </p:cTn>
                              </p:par>
                              <p:par>
                                <p:cTn id="19" presetID="63" presetClass="path" presetSubtype="0" repeatCount="indefinite" accel="50000" decel="50000" autoRev="1" fill="hold" nodeType="withEffect">
                                  <p:stCondLst>
                                    <p:cond delay="200"/>
                                  </p:stCondLst>
                                  <p:childTnLst>
                                    <p:animMotion origin="layout" path="M -6.93889E-18 2.02312E-6 L 1.15 0.01942 " pathEditMode="relative" rAng="0" ptsTypes="AA">
                                      <p:cBhvr>
                                        <p:cTn id="20" dur="1000" fill="hold"/>
                                        <p:tgtEl>
                                          <p:spTgt spid="159773"/>
                                        </p:tgtEl>
                                        <p:attrNameLst>
                                          <p:attrName>ppt_x</p:attrName>
                                          <p:attrName>ppt_y</p:attrName>
                                        </p:attrNameLst>
                                      </p:cBhvr>
                                      <p:rCtr x="57500" y="9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electric circuit consists of :</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sz="3600" b="1" u="sng" dirty="0">
                <a:solidFill>
                  <a:srgbClr val="FFFF00"/>
                </a:solidFill>
              </a:rPr>
              <a:t>Source of electrons</a:t>
            </a:r>
            <a:r>
              <a:rPr lang="en-US" dirty="0" smtClean="0">
                <a:solidFill>
                  <a:srgbClr val="FFFF00"/>
                </a:solidFill>
              </a:rPr>
              <a:t>:</a:t>
            </a:r>
          </a:p>
          <a:p>
            <a:r>
              <a:rPr lang="en-US" dirty="0" smtClean="0"/>
              <a:t>In a D.C. current = battery</a:t>
            </a:r>
          </a:p>
          <a:p>
            <a:r>
              <a:rPr lang="en-US" dirty="0" smtClean="0"/>
              <a:t>In an A.C. current = generator </a:t>
            </a:r>
          </a:p>
          <a:p>
            <a:pPr marL="514350" indent="-514350">
              <a:buFont typeface="+mj-lt"/>
              <a:buAutoNum type="arabicPeriod" startAt="2"/>
            </a:pPr>
            <a:r>
              <a:rPr lang="en-US" sz="3600" b="1" u="sng" dirty="0">
                <a:solidFill>
                  <a:srgbClr val="FFFF00"/>
                </a:solidFill>
              </a:rPr>
              <a:t>Load or resistance</a:t>
            </a:r>
            <a:r>
              <a:rPr lang="en-US" b="1" u="sng" dirty="0" smtClean="0">
                <a:solidFill>
                  <a:srgbClr val="FFFF00"/>
                </a:solidFill>
              </a:rPr>
              <a:t>:</a:t>
            </a:r>
          </a:p>
          <a:p>
            <a:r>
              <a:rPr lang="en-US" dirty="0" smtClean="0"/>
              <a:t>The device that uses the electric energy.  It offers some resistance to flow of electrons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1417638"/>
            <a:ext cx="3115502" cy="2819400"/>
          </a:xfrm>
          <a:prstGeom prst="rect">
            <a:avLst/>
          </a:prstGeom>
        </p:spPr>
      </p:pic>
    </p:spTree>
    <p:extLst>
      <p:ext uri="{BB962C8B-B14F-4D97-AF65-F5344CB8AC3E}">
        <p14:creationId xmlns:p14="http://schemas.microsoft.com/office/powerpoint/2010/main" val="4863021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5E5FF"/>
                </a:solidFill>
              </a:rPr>
              <a:t>An electric circuit consists of :</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3"/>
            </a:pPr>
            <a:r>
              <a:rPr lang="en-US" sz="3600" b="1" u="sng" dirty="0">
                <a:solidFill>
                  <a:srgbClr val="FFFF00"/>
                </a:solidFill>
              </a:rPr>
              <a:t>Wires</a:t>
            </a:r>
          </a:p>
          <a:p>
            <a:pPr marL="514350" indent="-514350">
              <a:buFont typeface="+mj-lt"/>
              <a:buAutoNum type="arabicPeriod" startAt="3"/>
            </a:pPr>
            <a:r>
              <a:rPr lang="en-US" sz="3600" b="1" u="sng" dirty="0">
                <a:solidFill>
                  <a:srgbClr val="FFFF00"/>
                </a:solidFill>
              </a:rPr>
              <a:t>Switch: </a:t>
            </a:r>
          </a:p>
          <a:p>
            <a:r>
              <a:rPr lang="en-US" sz="3600" dirty="0"/>
              <a:t>Opens and closes the electric circuit</a:t>
            </a:r>
          </a:p>
          <a:p>
            <a:endParaRPr lang="en-US" sz="3600" dirty="0"/>
          </a:p>
          <a:p>
            <a:r>
              <a:rPr lang="en-US" sz="3600" b="1" u="sng" dirty="0">
                <a:solidFill>
                  <a:srgbClr val="FFFF00"/>
                </a:solidFill>
              </a:rPr>
              <a:t>Electricity can only flow through closed circuits</a:t>
            </a:r>
          </a:p>
          <a:p>
            <a:endParaRPr lang="en-US"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1" y="990600"/>
            <a:ext cx="2778691" cy="2514600"/>
          </a:xfrm>
          <a:prstGeom prst="rect">
            <a:avLst/>
          </a:prstGeom>
        </p:spPr>
      </p:pic>
    </p:spTree>
    <p:extLst>
      <p:ext uri="{BB962C8B-B14F-4D97-AF65-F5344CB8AC3E}">
        <p14:creationId xmlns:p14="http://schemas.microsoft.com/office/powerpoint/2010/main" val="10968112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59D39F"/>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981200" y="274638"/>
            <a:ext cx="8229600" cy="1016000"/>
          </a:xfrm>
        </p:spPr>
        <p:txBody>
          <a:bodyPr/>
          <a:lstStyle/>
          <a:p>
            <a:pPr eaLnBrk="1" hangingPunct="1"/>
            <a:r>
              <a:rPr lang="en-US" altLang="en-US" u="sng" smtClean="0">
                <a:solidFill>
                  <a:schemeClr val="tx1"/>
                </a:solidFill>
              </a:rPr>
              <a:t>Electric Circuits</a:t>
            </a:r>
          </a:p>
        </p:txBody>
      </p:sp>
      <p:sp>
        <p:nvSpPr>
          <p:cNvPr id="47107" name="Rectangle 3"/>
          <p:cNvSpPr>
            <a:spLocks noGrp="1" noChangeArrowheads="1"/>
          </p:cNvSpPr>
          <p:nvPr>
            <p:ph type="body" idx="1"/>
          </p:nvPr>
        </p:nvSpPr>
        <p:spPr>
          <a:xfrm>
            <a:off x="1981200" y="1371600"/>
            <a:ext cx="8229600" cy="4724400"/>
          </a:xfrm>
        </p:spPr>
        <p:txBody>
          <a:bodyPr/>
          <a:lstStyle/>
          <a:p>
            <a:pPr eaLnBrk="1" hangingPunct="1"/>
            <a:r>
              <a:rPr lang="en-US" altLang="en-US" smtClean="0"/>
              <a:t>A </a:t>
            </a:r>
            <a:r>
              <a:rPr lang="en-US" altLang="en-US" u="sng" smtClean="0"/>
              <a:t>circuit</a:t>
            </a:r>
            <a:r>
              <a:rPr lang="en-US" altLang="en-US" smtClean="0"/>
              <a:t> is a pathway along which an electric current can travel, en route to a device.</a:t>
            </a:r>
          </a:p>
          <a:p>
            <a:pPr eaLnBrk="1" hangingPunct="1"/>
            <a:r>
              <a:rPr lang="en-US" altLang="en-US" smtClean="0"/>
              <a:t>Locating a device along that pathway will allow it to be powered by the electric current.</a:t>
            </a:r>
          </a:p>
          <a:p>
            <a:pPr eaLnBrk="1" hangingPunct="1">
              <a:buFontTx/>
              <a:buNone/>
            </a:pPr>
            <a:endParaRPr lang="en-US" altLang="en-US" sz="1200"/>
          </a:p>
          <a:p>
            <a:pPr eaLnBrk="1" hangingPunct="1"/>
            <a:r>
              <a:rPr lang="en-US" altLang="en-US" smtClean="0"/>
              <a:t>There are 2 different types of circuits:  series and parallel.</a:t>
            </a:r>
          </a:p>
        </p:txBody>
      </p:sp>
    </p:spTree>
    <p:extLst>
      <p:ext uri="{BB962C8B-B14F-4D97-AF65-F5344CB8AC3E}">
        <p14:creationId xmlns:p14="http://schemas.microsoft.com/office/powerpoint/2010/main" val="764153415"/>
      </p:ext>
    </p:extLst>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Energy and Power in Electric Circuits</a:t>
            </a:r>
          </a:p>
        </p:txBody>
      </p:sp>
      <p:sp>
        <p:nvSpPr>
          <p:cNvPr id="232450" name="Text Box 3"/>
          <p:cNvSpPr txBox="1">
            <a:spLocks noChangeArrowheads="1"/>
          </p:cNvSpPr>
          <p:nvPr/>
        </p:nvSpPr>
        <p:spPr bwMode="auto">
          <a:xfrm>
            <a:off x="2035175" y="925513"/>
            <a:ext cx="8335963"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When a charge moves across a potential difference, its potential energy changes:</a:t>
            </a:r>
          </a:p>
        </p:txBody>
      </p:sp>
      <p:pic>
        <p:nvPicPr>
          <p:cNvPr id="232451" name="Picture 4"/>
          <p:cNvPicPr>
            <a:picLocks noChangeAspect="1" noChangeArrowheads="1"/>
          </p:cNvPicPr>
          <p:nvPr/>
        </p:nvPicPr>
        <p:blipFill>
          <a:blip r:embed="rId2"/>
          <a:srcRect/>
          <a:stretch>
            <a:fillRect/>
          </a:stretch>
        </p:blipFill>
        <p:spPr bwMode="auto">
          <a:xfrm>
            <a:off x="4670425" y="2057400"/>
            <a:ext cx="2420938" cy="552450"/>
          </a:xfrm>
          <a:prstGeom prst="rect">
            <a:avLst/>
          </a:prstGeom>
          <a:noFill/>
          <a:ln w="9525">
            <a:noFill/>
            <a:miter lim="800000"/>
            <a:headEnd/>
            <a:tailEnd/>
          </a:ln>
        </p:spPr>
      </p:pic>
      <p:sp>
        <p:nvSpPr>
          <p:cNvPr id="232452" name="Text Box 5"/>
          <p:cNvSpPr txBox="1">
            <a:spLocks noChangeArrowheads="1"/>
          </p:cNvSpPr>
          <p:nvPr/>
        </p:nvSpPr>
        <p:spPr bwMode="auto">
          <a:xfrm>
            <a:off x="2200275" y="2767013"/>
            <a:ext cx="7980363" cy="519112"/>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Therefore, the power it takes to do this is</a:t>
            </a:r>
          </a:p>
        </p:txBody>
      </p:sp>
      <p:pic>
        <p:nvPicPr>
          <p:cNvPr id="232453" name="Picture 6"/>
          <p:cNvPicPr>
            <a:picLocks noChangeAspect="1" noChangeArrowheads="1"/>
          </p:cNvPicPr>
          <p:nvPr/>
        </p:nvPicPr>
        <p:blipFill>
          <a:blip r:embed="rId3"/>
          <a:srcRect/>
          <a:stretch>
            <a:fillRect/>
          </a:stretch>
        </p:blipFill>
        <p:spPr bwMode="auto">
          <a:xfrm>
            <a:off x="2243138" y="3924300"/>
            <a:ext cx="3332162" cy="1046163"/>
          </a:xfrm>
          <a:prstGeom prst="rect">
            <a:avLst/>
          </a:prstGeom>
          <a:noFill/>
          <a:ln w="9525">
            <a:noFill/>
            <a:miter lim="800000"/>
            <a:headEnd/>
            <a:tailEnd/>
          </a:ln>
        </p:spPr>
      </p:pic>
      <p:pic>
        <p:nvPicPr>
          <p:cNvPr id="232454" name="Picture 7"/>
          <p:cNvPicPr>
            <a:picLocks noChangeAspect="1" noChangeArrowheads="1"/>
          </p:cNvPicPr>
          <p:nvPr/>
        </p:nvPicPr>
        <p:blipFill>
          <a:blip r:embed="rId4"/>
          <a:srcRect/>
          <a:stretch>
            <a:fillRect/>
          </a:stretch>
        </p:blipFill>
        <p:spPr bwMode="auto">
          <a:xfrm>
            <a:off x="6899275" y="3721100"/>
            <a:ext cx="2952750" cy="1617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Energy and Power in Electric Circuits</a:t>
            </a:r>
          </a:p>
        </p:txBody>
      </p:sp>
      <p:sp>
        <p:nvSpPr>
          <p:cNvPr id="233474" name="Text Box 3"/>
          <p:cNvSpPr txBox="1">
            <a:spLocks noChangeArrowheads="1"/>
          </p:cNvSpPr>
          <p:nvPr/>
        </p:nvSpPr>
        <p:spPr bwMode="auto">
          <a:xfrm>
            <a:off x="1916113" y="1187450"/>
            <a:ext cx="848995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In materials for which Ohm’s law holds, the power can also be written:</a:t>
            </a:r>
          </a:p>
        </p:txBody>
      </p:sp>
      <p:pic>
        <p:nvPicPr>
          <p:cNvPr id="233475" name="Picture 4"/>
          <p:cNvPicPr>
            <a:picLocks noChangeAspect="1" noChangeArrowheads="1"/>
          </p:cNvPicPr>
          <p:nvPr/>
        </p:nvPicPr>
        <p:blipFill>
          <a:blip r:embed="rId2"/>
          <a:srcRect/>
          <a:stretch>
            <a:fillRect/>
          </a:stretch>
        </p:blipFill>
        <p:spPr bwMode="auto">
          <a:xfrm>
            <a:off x="1959690" y="2516982"/>
            <a:ext cx="4112498" cy="666750"/>
          </a:xfrm>
          <a:prstGeom prst="rect">
            <a:avLst/>
          </a:prstGeom>
          <a:noFill/>
          <a:ln w="9525">
            <a:noFill/>
            <a:miter lim="800000"/>
            <a:headEnd/>
            <a:tailEnd/>
          </a:ln>
        </p:spPr>
      </p:pic>
      <p:pic>
        <p:nvPicPr>
          <p:cNvPr id="233476" name="Picture 5"/>
          <p:cNvPicPr>
            <a:picLocks noChangeAspect="1" noChangeArrowheads="1"/>
          </p:cNvPicPr>
          <p:nvPr/>
        </p:nvPicPr>
        <p:blipFill>
          <a:blip r:embed="rId3"/>
          <a:srcRect/>
          <a:stretch>
            <a:fillRect/>
          </a:stretch>
        </p:blipFill>
        <p:spPr bwMode="auto">
          <a:xfrm>
            <a:off x="1959690" y="3306762"/>
            <a:ext cx="3938587" cy="1189037"/>
          </a:xfrm>
          <a:prstGeom prst="rect">
            <a:avLst/>
          </a:prstGeom>
          <a:noFill/>
          <a:ln w="9525">
            <a:noFill/>
            <a:miter lim="800000"/>
            <a:headEnd/>
            <a:tailEnd/>
          </a:ln>
        </p:spPr>
      </p:pic>
      <p:sp>
        <p:nvSpPr>
          <p:cNvPr id="233477" name="Text Box 6"/>
          <p:cNvSpPr txBox="1">
            <a:spLocks noChangeArrowheads="1"/>
          </p:cNvSpPr>
          <p:nvPr/>
        </p:nvSpPr>
        <p:spPr bwMode="auto">
          <a:xfrm>
            <a:off x="2093913" y="4951413"/>
            <a:ext cx="795655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This power mostly becomes heat inside the resistive material.</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727" y="1797446"/>
            <a:ext cx="4018889" cy="3018632"/>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Energy and Power in Electric Circuits</a:t>
            </a:r>
          </a:p>
        </p:txBody>
      </p:sp>
      <p:sp>
        <p:nvSpPr>
          <p:cNvPr id="234498" name="Text Box 3"/>
          <p:cNvSpPr txBox="1">
            <a:spLocks noChangeArrowheads="1"/>
          </p:cNvSpPr>
          <p:nvPr/>
        </p:nvSpPr>
        <p:spPr bwMode="auto">
          <a:xfrm>
            <a:off x="1868488" y="1104900"/>
            <a:ext cx="8478837" cy="1800225"/>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When the electric company sends you a bill, your usage is quoted in kilowatt-hours (kWh). They are charging you for energy use, and kWh are a measure of energy.</a:t>
            </a:r>
          </a:p>
        </p:txBody>
      </p:sp>
      <p:pic>
        <p:nvPicPr>
          <p:cNvPr id="234499" name="Picture 4"/>
          <p:cNvPicPr>
            <a:picLocks noChangeAspect="1" noChangeArrowheads="1"/>
          </p:cNvPicPr>
          <p:nvPr/>
        </p:nvPicPr>
        <p:blipFill>
          <a:blip r:embed="rId2"/>
          <a:srcRect/>
          <a:stretch>
            <a:fillRect/>
          </a:stretch>
        </p:blipFill>
        <p:spPr bwMode="auto">
          <a:xfrm>
            <a:off x="1754188" y="3527425"/>
            <a:ext cx="8913812" cy="974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381000"/>
            <a:ext cx="8229600" cy="914400"/>
          </a:xfrm>
        </p:spPr>
        <p:txBody>
          <a:bodyPr/>
          <a:lstStyle/>
          <a:p>
            <a:pPr eaLnBrk="1" hangingPunct="1"/>
            <a:r>
              <a:rPr lang="en-US" altLang="en-US" sz="4800" u="sng">
                <a:solidFill>
                  <a:srgbClr val="FFFFCC"/>
                </a:solidFill>
              </a:rPr>
              <a:t>Electricity</a:t>
            </a:r>
          </a:p>
        </p:txBody>
      </p:sp>
      <p:sp>
        <p:nvSpPr>
          <p:cNvPr id="15363" name="Rectangle 3"/>
          <p:cNvSpPr>
            <a:spLocks noGrp="1" noChangeArrowheads="1"/>
          </p:cNvSpPr>
          <p:nvPr>
            <p:ph type="body" idx="1"/>
          </p:nvPr>
        </p:nvSpPr>
        <p:spPr>
          <a:xfrm>
            <a:off x="1825625" y="1524000"/>
            <a:ext cx="8540750" cy="4419600"/>
          </a:xfrm>
        </p:spPr>
        <p:txBody>
          <a:bodyPr/>
          <a:lstStyle/>
          <a:p>
            <a:pPr eaLnBrk="1" hangingPunct="1">
              <a:lnSpc>
                <a:spcPct val="90000"/>
              </a:lnSpc>
            </a:pPr>
            <a:r>
              <a:rPr lang="en-US" altLang="en-US" sz="3100" u="sng">
                <a:solidFill>
                  <a:srgbClr val="FFFFCC"/>
                </a:solidFill>
              </a:rPr>
              <a:t>Electricity</a:t>
            </a:r>
            <a:r>
              <a:rPr lang="en-US" altLang="en-US" sz="3100">
                <a:solidFill>
                  <a:srgbClr val="FFFFCC"/>
                </a:solidFill>
              </a:rPr>
              <a:t> is a force created by a difference in charges (+  &amp;  -) due to gained or lost electrons. (an electron is a negatively charged particle.)</a:t>
            </a:r>
          </a:p>
          <a:p>
            <a:pPr eaLnBrk="1" hangingPunct="1">
              <a:lnSpc>
                <a:spcPct val="90000"/>
              </a:lnSpc>
              <a:buFontTx/>
              <a:buNone/>
            </a:pPr>
            <a:endParaRPr lang="en-US" altLang="en-US" sz="3100">
              <a:solidFill>
                <a:srgbClr val="FFFFCC"/>
              </a:solidFill>
            </a:endParaRPr>
          </a:p>
          <a:p>
            <a:pPr eaLnBrk="1" hangingPunct="1">
              <a:lnSpc>
                <a:spcPct val="90000"/>
              </a:lnSpc>
            </a:pPr>
            <a:r>
              <a:rPr lang="en-US" altLang="en-US" sz="3100">
                <a:solidFill>
                  <a:srgbClr val="FFFFCC"/>
                </a:solidFill>
              </a:rPr>
              <a:t>When electricity is flowing between two points, this is actually </a:t>
            </a:r>
            <a:r>
              <a:rPr lang="en-US" altLang="en-US" sz="3100" b="1" i="1">
                <a:solidFill>
                  <a:srgbClr val="FFFFCC"/>
                </a:solidFill>
              </a:rPr>
              <a:t>electrons</a:t>
            </a:r>
            <a:r>
              <a:rPr lang="en-US" altLang="en-US" sz="3100">
                <a:solidFill>
                  <a:srgbClr val="FFFFCC"/>
                </a:solidFill>
              </a:rPr>
              <a:t> moving from point A to point B.  This is called an electrical </a:t>
            </a:r>
            <a:r>
              <a:rPr lang="en-US" altLang="en-US" sz="3100" u="sng">
                <a:solidFill>
                  <a:srgbClr val="FFFFCC"/>
                </a:solidFill>
              </a:rPr>
              <a:t>current.</a:t>
            </a:r>
          </a:p>
        </p:txBody>
      </p:sp>
      <p:pic>
        <p:nvPicPr>
          <p:cNvPr id="15364" name="Picture 6" descr="Electricity - Click image to downloa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019800"/>
            <a:ext cx="83058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0198" y="2206043"/>
            <a:ext cx="1905000" cy="1905000"/>
          </a:xfrm>
          <a:prstGeom prst="rect">
            <a:avLst/>
          </a:prstGeom>
        </p:spPr>
      </p:pic>
    </p:spTree>
    <p:extLst>
      <p:ext uri="{BB962C8B-B14F-4D97-AF65-F5344CB8AC3E}">
        <p14:creationId xmlns:p14="http://schemas.microsoft.com/office/powerpoint/2010/main" val="3293026633"/>
      </p:ext>
    </p:extLst>
  </p:cSld>
  <p:clrMapOvr>
    <a:masterClrMapping/>
  </p:clrMapOvr>
  <p:transition>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a:xfrm>
            <a:off x="609600" y="277813"/>
            <a:ext cx="10972800" cy="1139825"/>
          </a:xfrm>
        </p:spPr>
        <p:txBody>
          <a:bodyPr/>
          <a:lstStyle/>
          <a:p>
            <a:pPr eaLnBrk="1" hangingPunct="1"/>
            <a:r>
              <a:rPr lang="en-US" smtClean="0"/>
              <a:t>Electrical POWER</a:t>
            </a:r>
          </a:p>
        </p:txBody>
      </p:sp>
      <p:sp>
        <p:nvSpPr>
          <p:cNvPr id="26629" name="Rectangle 3"/>
          <p:cNvSpPr>
            <a:spLocks noGrp="1" noChangeArrowheads="1"/>
          </p:cNvSpPr>
          <p:nvPr>
            <p:ph type="body" sz="half" idx="1"/>
          </p:nvPr>
        </p:nvSpPr>
        <p:spPr>
          <a:xfrm>
            <a:off x="1905000" y="990600"/>
            <a:ext cx="8458200" cy="1524000"/>
          </a:xfrm>
        </p:spPr>
        <p:txBody>
          <a:bodyPr/>
          <a:lstStyle/>
          <a:p>
            <a:pPr eaLnBrk="1" hangingPunct="1">
              <a:lnSpc>
                <a:spcPct val="80000"/>
              </a:lnSpc>
              <a:buFont typeface="Wingdings" pitchFamily="2" charset="2"/>
              <a:buNone/>
            </a:pPr>
            <a:r>
              <a:rPr lang="en-US" sz="2200" smtClean="0"/>
              <a:t>We have already learned that POWER is the rate at which work (energy) is done. Circuits that are a prime example of this as batteries only last for a certain amount of time AND we get charged an energy bill each month based on the amount of energy we used over the course of a month…aka  POWER. </a:t>
            </a:r>
          </a:p>
        </p:txBody>
      </p:sp>
      <p:graphicFrame>
        <p:nvGraphicFramePr>
          <p:cNvPr id="26627" name="Object 3"/>
          <p:cNvGraphicFramePr>
            <a:graphicFrameLocks noGrp="1" noChangeAspect="1"/>
          </p:cNvGraphicFramePr>
          <p:nvPr>
            <p:ph sz="half" idx="2"/>
          </p:nvPr>
        </p:nvGraphicFramePr>
        <p:xfrm>
          <a:off x="3124200" y="2438400"/>
          <a:ext cx="6324600" cy="3594100"/>
        </p:xfrm>
        <a:graphic>
          <a:graphicData uri="http://schemas.openxmlformats.org/presentationml/2006/ole">
            <mc:AlternateContent xmlns:mc="http://schemas.openxmlformats.org/markup-compatibility/2006">
              <mc:Choice xmlns:v="urn:schemas-microsoft-com:vml" Requires="v">
                <p:oleObj spid="_x0000_s73732" name="Paint Shop Pro Image" r:id="rId3" imgW="7912195" imgH="4497561" progId="">
                  <p:embed/>
                </p:oleObj>
              </mc:Choice>
              <mc:Fallback>
                <p:oleObj name="Paint Shop Pro Image" r:id="rId3" imgW="7912195" imgH="449756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438400"/>
                        <a:ext cx="6324600" cy="359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392635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p:txBody>
          <a:bodyPr/>
          <a:lstStyle/>
          <a:p>
            <a:pPr eaLnBrk="1" hangingPunct="1"/>
            <a:r>
              <a:rPr lang="en-US" smtClean="0"/>
              <a:t>POWER</a:t>
            </a:r>
          </a:p>
        </p:txBody>
      </p:sp>
      <p:sp>
        <p:nvSpPr>
          <p:cNvPr id="273410" name="Rectangle 3"/>
          <p:cNvSpPr>
            <a:spLocks noGrp="1" noChangeArrowheads="1"/>
          </p:cNvSpPr>
          <p:nvPr>
            <p:ph type="body" idx="1"/>
          </p:nvPr>
        </p:nvSpPr>
        <p:spPr>
          <a:xfrm>
            <a:off x="1828800" y="990600"/>
            <a:ext cx="8229600" cy="1524000"/>
          </a:xfrm>
        </p:spPr>
        <p:txBody>
          <a:bodyPr/>
          <a:lstStyle/>
          <a:p>
            <a:pPr eaLnBrk="1" hangingPunct="1">
              <a:buFont typeface="Wingdings" pitchFamily="2" charset="2"/>
              <a:buNone/>
            </a:pPr>
            <a:r>
              <a:rPr lang="en-US" smtClean="0"/>
              <a:t>It is interesting to see how certain electrical variables can be used to get POWER. Let’s take Voltage and Current for example.</a:t>
            </a:r>
          </a:p>
        </p:txBody>
      </p:sp>
      <p:pic>
        <p:nvPicPr>
          <p:cNvPr id="273411" name="Picture 4"/>
          <p:cNvPicPr>
            <a:picLocks noChangeAspect="1" noChangeArrowheads="1"/>
          </p:cNvPicPr>
          <p:nvPr/>
        </p:nvPicPr>
        <p:blipFill>
          <a:blip r:embed="rId2"/>
          <a:srcRect/>
          <a:stretch>
            <a:fillRect/>
          </a:stretch>
        </p:blipFill>
        <p:spPr bwMode="auto">
          <a:xfrm>
            <a:off x="2133600" y="2667000"/>
            <a:ext cx="5181600" cy="2552700"/>
          </a:xfrm>
          <a:prstGeom prst="rect">
            <a:avLst/>
          </a:prstGeom>
          <a:noFill/>
          <a:ln w="9525">
            <a:noFill/>
            <a:miter lim="800000"/>
            <a:headEnd/>
            <a:tailEnd/>
          </a:ln>
        </p:spPr>
      </p:pic>
    </p:spTree>
    <p:extLst>
      <p:ext uri="{BB962C8B-B14F-4D97-AF65-F5344CB8AC3E}">
        <p14:creationId xmlns:p14="http://schemas.microsoft.com/office/powerpoint/2010/main" val="40123366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p:nvPr>
        </p:nvSpPr>
        <p:spPr/>
        <p:txBody>
          <a:bodyPr/>
          <a:lstStyle/>
          <a:p>
            <a:pPr eaLnBrk="1" hangingPunct="1"/>
            <a:r>
              <a:rPr lang="en-US" smtClean="0"/>
              <a:t>Other useful power formulas</a:t>
            </a:r>
          </a:p>
        </p:txBody>
      </p:sp>
      <p:sp>
        <p:nvSpPr>
          <p:cNvPr id="274434" name="Rectangle 3"/>
          <p:cNvSpPr>
            <a:spLocks noGrp="1" noChangeArrowheads="1"/>
          </p:cNvSpPr>
          <p:nvPr>
            <p:ph type="body" idx="1"/>
          </p:nvPr>
        </p:nvSpPr>
        <p:spPr>
          <a:xfrm>
            <a:off x="5638800" y="1600200"/>
            <a:ext cx="4572000" cy="4530725"/>
          </a:xfrm>
        </p:spPr>
        <p:txBody>
          <a:bodyPr/>
          <a:lstStyle/>
          <a:p>
            <a:pPr eaLnBrk="1" hangingPunct="1">
              <a:buFont typeface="Wingdings" pitchFamily="2" charset="2"/>
              <a:buNone/>
            </a:pPr>
            <a:r>
              <a:rPr lang="en-US" smtClean="0"/>
              <a:t>These formulas can also be used! They are simply derivations of the POWER formula with different versions of Ohm's law substituted in.</a:t>
            </a:r>
          </a:p>
        </p:txBody>
      </p:sp>
      <p:pic>
        <p:nvPicPr>
          <p:cNvPr id="274435" name="Picture 4"/>
          <p:cNvPicPr>
            <a:picLocks noChangeAspect="1" noChangeArrowheads="1"/>
          </p:cNvPicPr>
          <p:nvPr/>
        </p:nvPicPr>
        <p:blipFill>
          <a:blip r:embed="rId2"/>
          <a:srcRect/>
          <a:stretch>
            <a:fillRect/>
          </a:stretch>
        </p:blipFill>
        <p:spPr bwMode="auto">
          <a:xfrm>
            <a:off x="2133600" y="1295400"/>
            <a:ext cx="3302000" cy="4724400"/>
          </a:xfrm>
          <a:prstGeom prst="rect">
            <a:avLst/>
          </a:prstGeom>
          <a:noFill/>
          <a:ln w="9525">
            <a:noFill/>
            <a:miter lim="800000"/>
            <a:headEnd/>
            <a:tailEnd/>
          </a:ln>
        </p:spPr>
      </p:pic>
    </p:spTree>
    <p:extLst>
      <p:ext uri="{BB962C8B-B14F-4D97-AF65-F5344CB8AC3E}">
        <p14:creationId xmlns:p14="http://schemas.microsoft.com/office/powerpoint/2010/main" val="916196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981200" y="45720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dirty="0">
                <a:solidFill>
                  <a:srgbClr val="221304"/>
                </a:solidFill>
                <a:latin typeface="Arial" panose="020B0604020202020204" pitchFamily="34" charset="0"/>
                <a:cs typeface="Times New Roman" panose="02020603050405020304" pitchFamily="18" charset="0"/>
              </a:rPr>
              <a:t> Electric Power</a:t>
            </a:r>
          </a:p>
        </p:txBody>
      </p:sp>
      <p:sp>
        <p:nvSpPr>
          <p:cNvPr id="24579" name="Rectangle 3"/>
          <p:cNvSpPr>
            <a:spLocks noChangeArrowheads="1"/>
          </p:cNvSpPr>
          <p:nvPr/>
        </p:nvSpPr>
        <p:spPr bwMode="auto">
          <a:xfrm>
            <a:off x="1990725" y="7604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4580" name="Rectangle 4"/>
          <p:cNvSpPr>
            <a:spLocks noChangeArrowheads="1"/>
          </p:cNvSpPr>
          <p:nvPr/>
        </p:nvSpPr>
        <p:spPr bwMode="auto">
          <a:xfrm>
            <a:off x="1990725" y="7604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4581" name="Text Box 5"/>
          <p:cNvSpPr txBox="1">
            <a:spLocks noChangeArrowheads="1"/>
          </p:cNvSpPr>
          <p:nvPr/>
        </p:nvSpPr>
        <p:spPr bwMode="auto">
          <a:xfrm>
            <a:off x="2743200" y="1981200"/>
            <a:ext cx="7162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75000"/>
              </a:lnSpc>
              <a:spcBef>
                <a:spcPct val="50000"/>
              </a:spcBef>
              <a:buFontTx/>
              <a:buNone/>
            </a:pPr>
            <a:r>
              <a:rPr lang="en-US" altLang="en-US" sz="2400">
                <a:solidFill>
                  <a:srgbClr val="000000"/>
                </a:solidFill>
                <a:latin typeface="Arial" panose="020B0604020202020204" pitchFamily="34" charset="0"/>
                <a:cs typeface="Times New Roman" panose="02020603050405020304" pitchFamily="18" charset="0"/>
              </a:rPr>
              <a:t>The </a:t>
            </a:r>
            <a:r>
              <a:rPr lang="en-US" altLang="en-US" sz="2400" b="1">
                <a:solidFill>
                  <a:srgbClr val="000000"/>
                </a:solidFill>
                <a:latin typeface="Arial" panose="020B0604020202020204" pitchFamily="34" charset="0"/>
                <a:cs typeface="Times New Roman" panose="02020603050405020304" pitchFamily="18" charset="0"/>
              </a:rPr>
              <a:t>power </a:t>
            </a:r>
            <a:r>
              <a:rPr lang="en-US" altLang="en-US" sz="2400">
                <a:solidFill>
                  <a:srgbClr val="000000"/>
                </a:solidFill>
                <a:latin typeface="Arial" panose="020B0604020202020204" pitchFamily="34" charset="0"/>
                <a:cs typeface="Times New Roman" panose="02020603050405020304" pitchFamily="18" charset="0"/>
              </a:rPr>
              <a:t>of an electric current is the rate at which it does work and is equal to the product of the current and the voltage of a circuit:</a:t>
            </a:r>
            <a:r>
              <a:rPr lang="en-US" altLang="en-US"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 </a:t>
            </a:r>
          </a:p>
        </p:txBody>
      </p:sp>
      <p:sp>
        <p:nvSpPr>
          <p:cNvPr id="24582" name="Text Box 6"/>
          <p:cNvSpPr txBox="1">
            <a:spLocks noChangeArrowheads="1"/>
          </p:cNvSpPr>
          <p:nvPr/>
        </p:nvSpPr>
        <p:spPr bwMode="auto">
          <a:xfrm>
            <a:off x="8382000" y="838201"/>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75000"/>
              </a:lnSpc>
              <a:spcBef>
                <a:spcPct val="50000"/>
              </a:spcBef>
              <a:buFontTx/>
              <a:buNone/>
            </a:pPr>
            <a:r>
              <a:rPr lang="en-US" altLang="en-US" sz="2400" b="1">
                <a:solidFill>
                  <a:srgbClr val="000000"/>
                </a:solidFill>
                <a:latin typeface="Arial" panose="020B0604020202020204" pitchFamily="34" charset="0"/>
                <a:cs typeface="Arial" panose="020B0604020202020204" pitchFamily="34" charset="0"/>
              </a:rPr>
              <a:t>P= IV</a:t>
            </a:r>
          </a:p>
        </p:txBody>
      </p:sp>
      <p:sp>
        <p:nvSpPr>
          <p:cNvPr id="24583" name="Rectangle 7"/>
          <p:cNvSpPr>
            <a:spLocks noChangeArrowheads="1"/>
          </p:cNvSpPr>
          <p:nvPr/>
        </p:nvSpPr>
        <p:spPr bwMode="auto">
          <a:xfrm>
            <a:off x="1735138" y="21320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4584" name="Rectangle 8"/>
          <p:cNvSpPr>
            <a:spLocks noChangeArrowheads="1"/>
          </p:cNvSpPr>
          <p:nvPr/>
        </p:nvSpPr>
        <p:spPr bwMode="auto">
          <a:xfrm>
            <a:off x="1889125" y="13652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4585" name="Text Box 9"/>
          <p:cNvSpPr txBox="1">
            <a:spLocks noChangeArrowheads="1"/>
          </p:cNvSpPr>
          <p:nvPr/>
        </p:nvSpPr>
        <p:spPr bwMode="auto">
          <a:xfrm>
            <a:off x="3048000" y="5410200"/>
            <a:ext cx="6934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r>
              <a:rPr lang="en-US" altLang="en-US"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The unit of electric power is the</a:t>
            </a:r>
            <a:r>
              <a:rPr lang="en-US" altLang="en-US" sz="24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 watt.</a:t>
            </a:r>
            <a:r>
              <a:rPr lang="en-US" altLang="en-US"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The commercial unit of electric energy is the</a:t>
            </a:r>
            <a:r>
              <a:rPr lang="en-US" altLang="en-US" sz="24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 kilowatthour </a:t>
            </a:r>
            <a:r>
              <a:rPr lang="en-US" altLang="en-US"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(kWh).</a:t>
            </a:r>
            <a:endParaRPr lang="en-US" altLang="en-US" sz="2400">
              <a:solidFill>
                <a:srgbClr val="000000"/>
              </a:solidFill>
              <a:latin typeface="Arial" panose="020B0604020202020204" pitchFamily="34" charset="0"/>
              <a:cs typeface="Arial" panose="020B0604020202020204" pitchFamily="34" charset="0"/>
            </a:endParaRPr>
          </a:p>
        </p:txBody>
      </p:sp>
      <p:pic>
        <p:nvPicPr>
          <p:cNvPr id="24586" name="Picture 12" descr="30257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971800"/>
            <a:ext cx="228123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4" descr="kra50105_05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1" y="2895600"/>
            <a:ext cx="20415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7769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2743200" y="45720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dirty="0">
                <a:solidFill>
                  <a:srgbClr val="221304"/>
                </a:solidFill>
                <a:latin typeface="Arial" panose="020B0604020202020204" pitchFamily="34" charset="0"/>
                <a:cs typeface="Times New Roman" panose="02020603050405020304" pitchFamily="18" charset="0"/>
              </a:rPr>
              <a:t> Electric Power</a:t>
            </a:r>
          </a:p>
        </p:txBody>
      </p:sp>
      <p:sp>
        <p:nvSpPr>
          <p:cNvPr id="25603" name="Rectangle 3"/>
          <p:cNvSpPr>
            <a:spLocks noChangeArrowheads="1"/>
          </p:cNvSpPr>
          <p:nvPr/>
        </p:nvSpPr>
        <p:spPr bwMode="auto">
          <a:xfrm>
            <a:off x="1990725" y="7604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5604" name="Text Box 5"/>
          <p:cNvSpPr txBox="1">
            <a:spLocks noChangeArrowheads="1"/>
          </p:cNvSpPr>
          <p:nvPr/>
        </p:nvSpPr>
        <p:spPr bwMode="auto">
          <a:xfrm>
            <a:off x="3733800" y="1905001"/>
            <a:ext cx="67818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75000"/>
              </a:lnSpc>
              <a:spcBef>
                <a:spcPct val="50000"/>
              </a:spcBef>
              <a:buFontTx/>
              <a:buNone/>
            </a:pPr>
            <a:r>
              <a:rPr lang="en-US" altLang="en-US" sz="2400" b="1">
                <a:solidFill>
                  <a:srgbClr val="000000"/>
                </a:solidFill>
                <a:latin typeface="Arial" panose="020B0604020202020204" pitchFamily="34" charset="0"/>
                <a:cs typeface="Times New Roman" panose="02020603050405020304" pitchFamily="18" charset="0"/>
              </a:rPr>
              <a:t>                Typical Power Ratings</a:t>
            </a:r>
            <a:br>
              <a:rPr lang="en-US" altLang="en-US" sz="2400" b="1">
                <a:solidFill>
                  <a:srgbClr val="000000"/>
                </a:solidFill>
                <a:latin typeface="Arial" panose="020B0604020202020204" pitchFamily="34" charset="0"/>
                <a:cs typeface="Times New Roman" panose="02020603050405020304" pitchFamily="18" charset="0"/>
              </a:rPr>
            </a:br>
            <a:r>
              <a:rPr lang="en-US" altLang="en-US" sz="2400" b="1">
                <a:solidFill>
                  <a:srgbClr val="000000"/>
                </a:solidFill>
                <a:latin typeface="Arial" panose="020B0604020202020204" pitchFamily="34" charset="0"/>
                <a:cs typeface="Times New Roman" panose="02020603050405020304" pitchFamily="18" charset="0"/>
              </a:rPr>
              <a:t/>
            </a:r>
            <a:br>
              <a:rPr lang="en-US" altLang="en-US" sz="2400" b="1">
                <a:solidFill>
                  <a:srgbClr val="000000"/>
                </a:solidFill>
                <a:latin typeface="Arial" panose="020B0604020202020204" pitchFamily="34" charset="0"/>
                <a:cs typeface="Times New Roman" panose="02020603050405020304" pitchFamily="18" charset="0"/>
              </a:rPr>
            </a:br>
            <a:r>
              <a:rPr lang="en-US" altLang="en-US" sz="2400" b="1">
                <a:solidFill>
                  <a:srgbClr val="000000"/>
                </a:solidFill>
                <a:latin typeface="Arial" panose="020B0604020202020204" pitchFamily="34" charset="0"/>
                <a:cs typeface="Times New Roman" panose="02020603050405020304" pitchFamily="18" charset="0"/>
              </a:rPr>
              <a:t>Appliance			       Power (W)</a:t>
            </a:r>
          </a:p>
          <a:p>
            <a:pPr>
              <a:lnSpc>
                <a:spcPct val="75000"/>
              </a:lnSpc>
              <a:spcBef>
                <a:spcPct val="50000"/>
              </a:spcBef>
              <a:buFontTx/>
              <a:buNone/>
            </a:pPr>
            <a:r>
              <a:rPr lang="en-US" altLang="en-US" sz="1800" b="1">
                <a:solidFill>
                  <a:srgbClr val="000000"/>
                </a:solidFill>
                <a:latin typeface="Arial" panose="020B0604020202020204" pitchFamily="34" charset="0"/>
                <a:cs typeface="Times New Roman" panose="02020603050405020304" pitchFamily="18" charset="0"/>
              </a:rPr>
              <a:t>Stove					12,000</a:t>
            </a:r>
            <a:br>
              <a:rPr lang="en-US" altLang="en-US" sz="1800" b="1">
                <a:solidFill>
                  <a:srgbClr val="000000"/>
                </a:solidFill>
                <a:latin typeface="Arial" panose="020B0604020202020204" pitchFamily="34" charset="0"/>
                <a:cs typeface="Times New Roman" panose="02020603050405020304" pitchFamily="18" charset="0"/>
              </a:rPr>
            </a:br>
            <a: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Clothes Dryer				  5,000</a:t>
            </a:r>
            <a:b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br>
            <a: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Heater					  2,000</a:t>
            </a:r>
            <a:b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br>
            <a: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Dishwasher				  1,600</a:t>
            </a:r>
            <a:b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br>
            <a: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Photocopier				  1,400</a:t>
            </a:r>
            <a:b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br>
            <a: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Iron					  1,000</a:t>
            </a:r>
            <a:b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br>
            <a: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Vacuum Cleaner				     750</a:t>
            </a:r>
            <a:b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br>
            <a: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Coffee Maker				     700</a:t>
            </a:r>
            <a:b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br>
            <a: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Refrigerator				     400</a:t>
            </a:r>
            <a:b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br>
            <a: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Portable Sander				     200</a:t>
            </a:r>
            <a:b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br>
            <a: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Fan					     150</a:t>
            </a:r>
            <a:b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br>
            <a: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Personal Computer			     150		</a:t>
            </a:r>
            <a:b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br>
            <a: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TV Receiver				     120</a:t>
            </a:r>
            <a:b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br>
            <a: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Fax Transmitter/Receiver			       65</a:t>
            </a:r>
            <a:b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br>
            <a:r>
              <a:rPr lang="en-US" altLang="en-US" sz="18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Charger for Electric Toothbrush		         1</a:t>
            </a:r>
          </a:p>
        </p:txBody>
      </p:sp>
      <p:sp>
        <p:nvSpPr>
          <p:cNvPr id="25605" name="Rectangle 8"/>
          <p:cNvSpPr>
            <a:spLocks noChangeArrowheads="1"/>
          </p:cNvSpPr>
          <p:nvPr/>
        </p:nvSpPr>
        <p:spPr bwMode="auto">
          <a:xfrm>
            <a:off x="1889125" y="13652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5606" name="Text Box 9"/>
          <p:cNvSpPr txBox="1">
            <a:spLocks noChangeArrowheads="1"/>
          </p:cNvSpPr>
          <p:nvPr/>
        </p:nvSpPr>
        <p:spPr bwMode="auto">
          <a:xfrm>
            <a:off x="2971800" y="3048001"/>
            <a:ext cx="693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7336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712788"/>
          </a:xfrm>
        </p:spPr>
        <p:txBody>
          <a:bodyPr/>
          <a:lstStyle/>
          <a:p>
            <a:pPr>
              <a:defRPr/>
            </a:pPr>
            <a:r>
              <a:rPr lang="en-US" dirty="0" smtClean="0">
                <a:latin typeface="Times-Roman"/>
              </a:rPr>
              <a:t>Using Electric Power</a:t>
            </a:r>
            <a:endParaRPr lang="en-US" dirty="0"/>
          </a:p>
        </p:txBody>
      </p:sp>
      <p:sp>
        <p:nvSpPr>
          <p:cNvPr id="3" name="Content Placeholder 2"/>
          <p:cNvSpPr>
            <a:spLocks noGrp="1"/>
          </p:cNvSpPr>
          <p:nvPr>
            <p:ph idx="1"/>
          </p:nvPr>
        </p:nvSpPr>
        <p:spPr>
          <a:xfrm>
            <a:off x="1905000" y="990600"/>
            <a:ext cx="8229600" cy="2667000"/>
          </a:xfrm>
        </p:spPr>
        <p:txBody>
          <a:bodyPr/>
          <a:lstStyle/>
          <a:p>
            <a:pPr>
              <a:defRPr/>
            </a:pPr>
            <a:r>
              <a:rPr lang="en-US" sz="2400" b="1" u="sng" dirty="0">
                <a:solidFill>
                  <a:srgbClr val="FFFF00"/>
                </a:solidFill>
              </a:rPr>
              <a:t>Electric power </a:t>
            </a:r>
            <a:r>
              <a:rPr lang="en-US" sz="2400" dirty="0"/>
              <a:t>– The measure of the rate at which electricity does work or provides power, and the unit of power is the </a:t>
            </a:r>
            <a:r>
              <a:rPr lang="en-US" sz="2400" dirty="0">
                <a:solidFill>
                  <a:srgbClr val="FF0000"/>
                </a:solidFill>
              </a:rPr>
              <a:t>Watt</a:t>
            </a:r>
            <a:r>
              <a:rPr lang="en-US" sz="2400" dirty="0"/>
              <a:t>.</a:t>
            </a:r>
          </a:p>
          <a:p>
            <a:pPr>
              <a:defRPr/>
            </a:pPr>
            <a:r>
              <a:rPr lang="en-US" sz="2400" dirty="0"/>
              <a:t>Formula is: </a:t>
            </a:r>
            <a:r>
              <a:rPr lang="en-US" sz="2400" dirty="0">
                <a:solidFill>
                  <a:srgbClr val="FF0000"/>
                </a:solidFill>
              </a:rPr>
              <a:t>Power = Voltage x Current</a:t>
            </a:r>
          </a:p>
          <a:p>
            <a:pPr>
              <a:defRPr/>
            </a:pPr>
            <a:r>
              <a:rPr lang="en-US" sz="2400" dirty="0"/>
              <a:t>Formula is: </a:t>
            </a:r>
            <a:r>
              <a:rPr lang="en-US" sz="2400" dirty="0">
                <a:solidFill>
                  <a:srgbClr val="FF0000"/>
                </a:solidFill>
              </a:rPr>
              <a:t>Watts = Volts x Amps</a:t>
            </a:r>
          </a:p>
          <a:p>
            <a:pPr>
              <a:defRPr/>
            </a:pPr>
            <a:r>
              <a:rPr lang="en-US" sz="2400" dirty="0"/>
              <a:t>Or </a:t>
            </a:r>
            <a:r>
              <a:rPr lang="en-US" sz="2400" dirty="0">
                <a:solidFill>
                  <a:srgbClr val="FFFF00"/>
                </a:solidFill>
              </a:rPr>
              <a:t>Amps = Watts / Volts</a:t>
            </a:r>
          </a:p>
          <a:p>
            <a:pPr>
              <a:defRPr/>
            </a:pPr>
            <a:r>
              <a:rPr lang="en-US" sz="2400" dirty="0"/>
              <a:t>Or </a:t>
            </a:r>
            <a:r>
              <a:rPr lang="en-US" sz="2400" dirty="0">
                <a:solidFill>
                  <a:srgbClr val="FFFF00"/>
                </a:solidFill>
              </a:rPr>
              <a:t>Volts = Watts / Amps</a:t>
            </a:r>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9375" y="1734757"/>
            <a:ext cx="23304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250" y="2800350"/>
            <a:ext cx="1447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886200"/>
            <a:ext cx="80279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590800" y="4191000"/>
            <a:ext cx="662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FFFFFF"/>
                </a:solidFill>
              </a:rPr>
              <a:t>P = Volts x Amps		P = 6 x .5 	P = 3 Watts</a:t>
            </a:r>
          </a:p>
        </p:txBody>
      </p:sp>
      <p:pic>
        <p:nvPicPr>
          <p:cNvPr id="133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724400"/>
            <a:ext cx="77231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2209800" y="53340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FFFFFF"/>
                </a:solidFill>
              </a:rPr>
              <a:t>P = Volts x Amps	    500 = 120 x A	       500/120 = A       4.17 Amps</a:t>
            </a:r>
          </a:p>
        </p:txBody>
      </p:sp>
    </p:spTree>
    <p:extLst>
      <p:ext uri="{BB962C8B-B14F-4D97-AF65-F5344CB8AC3E}">
        <p14:creationId xmlns:p14="http://schemas.microsoft.com/office/powerpoint/2010/main" val="298094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814"/>
            <a:ext cx="8229600" cy="484187"/>
          </a:xfrm>
        </p:spPr>
        <p:txBody>
          <a:bodyPr/>
          <a:lstStyle/>
          <a:p>
            <a:pPr>
              <a:defRPr/>
            </a:pPr>
            <a:r>
              <a:rPr lang="en-US" sz="4000" u="sng" dirty="0"/>
              <a:t>Calculating Electrical Energy Cost</a:t>
            </a:r>
          </a:p>
        </p:txBody>
      </p:sp>
      <p:sp>
        <p:nvSpPr>
          <p:cNvPr id="3" name="Content Placeholder 2"/>
          <p:cNvSpPr>
            <a:spLocks noGrp="1"/>
          </p:cNvSpPr>
          <p:nvPr>
            <p:ph idx="1"/>
          </p:nvPr>
        </p:nvSpPr>
        <p:spPr>
          <a:xfrm>
            <a:off x="2057400" y="914400"/>
            <a:ext cx="8229600" cy="2819400"/>
          </a:xfrm>
        </p:spPr>
        <p:txBody>
          <a:bodyPr/>
          <a:lstStyle/>
          <a:p>
            <a:pPr>
              <a:defRPr/>
            </a:pPr>
            <a:r>
              <a:rPr lang="en-US" dirty="0" smtClean="0"/>
              <a:t>Paying for energy – we are charged by the electric company for the power we use.</a:t>
            </a:r>
          </a:p>
          <a:p>
            <a:pPr>
              <a:defRPr/>
            </a:pPr>
            <a:r>
              <a:rPr lang="en-US" dirty="0" smtClean="0"/>
              <a:t> It is calculated and billed to us by the kilowatt hour.</a:t>
            </a:r>
          </a:p>
          <a:p>
            <a:pPr lvl="1">
              <a:defRPr/>
            </a:pPr>
            <a:r>
              <a:rPr lang="en-US" sz="3600" dirty="0"/>
              <a:t>1. The formula used is :</a:t>
            </a:r>
          </a:p>
          <a:p>
            <a:pPr lvl="1">
              <a:defRPr/>
            </a:pPr>
            <a:r>
              <a:rPr lang="en-US" sz="3600" b="1" dirty="0">
                <a:solidFill>
                  <a:srgbClr val="FF0000"/>
                </a:solidFill>
              </a:rPr>
              <a:t>Energy = Power x Time </a:t>
            </a:r>
            <a:r>
              <a:rPr lang="en-US" sz="3600" b="1" dirty="0"/>
              <a:t>= </a:t>
            </a:r>
          </a:p>
          <a:p>
            <a:pPr lvl="1">
              <a:defRPr/>
            </a:pPr>
            <a:r>
              <a:rPr lang="en-US" sz="3600" b="1" dirty="0">
                <a:solidFill>
                  <a:srgbClr val="FFFF00"/>
                </a:solidFill>
              </a:rPr>
              <a:t>(Volts </a:t>
            </a:r>
            <a:r>
              <a:rPr lang="en-US" sz="3600" b="1" dirty="0" err="1">
                <a:solidFill>
                  <a:srgbClr val="FFFF00"/>
                </a:solidFill>
              </a:rPr>
              <a:t>xCurrent</a:t>
            </a:r>
            <a:r>
              <a:rPr lang="en-US" sz="3600" b="1" dirty="0">
                <a:solidFill>
                  <a:srgbClr val="FFFF00"/>
                </a:solidFill>
              </a:rPr>
              <a:t>)</a:t>
            </a:r>
            <a:r>
              <a:rPr lang="en-US" sz="3600" b="1" dirty="0" err="1">
                <a:solidFill>
                  <a:srgbClr val="FFFF00"/>
                </a:solidFill>
              </a:rPr>
              <a:t>xTime</a:t>
            </a:r>
            <a:endParaRPr lang="en-US" sz="3600" b="1" dirty="0">
              <a:solidFill>
                <a:srgbClr val="FFFF00"/>
              </a:solidFill>
            </a:endParaRPr>
          </a:p>
          <a:p>
            <a:pPr lvl="1">
              <a:defRPr/>
            </a:pPr>
            <a:r>
              <a:rPr lang="en-US" sz="3600" dirty="0"/>
              <a:t>2. The formula used is:</a:t>
            </a:r>
          </a:p>
          <a:p>
            <a:pPr lvl="1">
              <a:defRPr/>
            </a:pPr>
            <a:r>
              <a:rPr lang="en-US" sz="3600" dirty="0"/>
              <a:t> </a:t>
            </a:r>
            <a:r>
              <a:rPr lang="en-US" sz="3600" b="1" dirty="0">
                <a:solidFill>
                  <a:srgbClr val="FFFF00"/>
                </a:solidFill>
              </a:rPr>
              <a:t>Kilowatt hours = Kilowatts x Hours</a:t>
            </a:r>
          </a:p>
        </p:txBody>
      </p:sp>
    </p:spTree>
    <p:extLst>
      <p:ext uri="{BB962C8B-B14F-4D97-AF65-F5344CB8AC3E}">
        <p14:creationId xmlns:p14="http://schemas.microsoft.com/office/powerpoint/2010/main" val="5799996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814"/>
            <a:ext cx="8229600" cy="484187"/>
          </a:xfrm>
        </p:spPr>
        <p:txBody>
          <a:bodyPr/>
          <a:lstStyle/>
          <a:p>
            <a:pPr>
              <a:defRPr/>
            </a:pPr>
            <a:r>
              <a:rPr lang="en-US" sz="4000" dirty="0"/>
              <a:t>Calculating Electrical Energy Cost</a:t>
            </a: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9788586"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1426" y="3524250"/>
            <a:ext cx="3076575" cy="2857500"/>
          </a:xfrm>
          <a:prstGeom prst="rect">
            <a:avLst/>
          </a:prstGeom>
        </p:spPr>
      </p:pic>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29796512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814"/>
            <a:ext cx="8229600" cy="484187"/>
          </a:xfrm>
        </p:spPr>
        <p:txBody>
          <a:bodyPr/>
          <a:lstStyle/>
          <a:p>
            <a:pPr>
              <a:defRPr/>
            </a:pPr>
            <a:r>
              <a:rPr lang="en-US" sz="4000" dirty="0"/>
              <a:t>Calculating Electrical Energy Cost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2743200"/>
            <a:ext cx="3120136" cy="2819400"/>
          </a:xfrm>
        </p:spPr>
      </p:pic>
      <p:pic>
        <p:nvPicPr>
          <p:cNvPr id="143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772" y="1123270"/>
            <a:ext cx="8893629" cy="146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5"/>
          <p:cNvSpPr txBox="1">
            <a:spLocks noChangeArrowheads="1"/>
          </p:cNvSpPr>
          <p:nvPr/>
        </p:nvSpPr>
        <p:spPr bwMode="auto">
          <a:xfrm>
            <a:off x="4495800" y="4343400"/>
            <a:ext cx="3352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solidFill>
                  <a:srgbClr val="FFFFFF"/>
                </a:solidFill>
              </a:rPr>
              <a:t>Energy = Power x Time</a:t>
            </a:r>
          </a:p>
          <a:p>
            <a:r>
              <a:rPr lang="en-US" altLang="en-US" dirty="0">
                <a:solidFill>
                  <a:srgbClr val="FFFFFF"/>
                </a:solidFill>
              </a:rPr>
              <a:t>Energy = (</a:t>
            </a:r>
            <a:r>
              <a:rPr lang="en-US" altLang="en-US" dirty="0" err="1">
                <a:solidFill>
                  <a:srgbClr val="FFFFFF"/>
                </a:solidFill>
              </a:rPr>
              <a:t>VoltsxCurrent</a:t>
            </a:r>
            <a:r>
              <a:rPr lang="en-US" altLang="en-US" dirty="0">
                <a:solidFill>
                  <a:srgbClr val="FFFFFF"/>
                </a:solidFill>
              </a:rPr>
              <a:t>)</a:t>
            </a:r>
            <a:r>
              <a:rPr lang="en-US" altLang="en-US" dirty="0" err="1">
                <a:solidFill>
                  <a:srgbClr val="FFFFFF"/>
                </a:solidFill>
              </a:rPr>
              <a:t>xTime</a:t>
            </a:r>
            <a:endParaRPr lang="en-US" altLang="en-US" dirty="0">
              <a:solidFill>
                <a:srgbClr val="FFFFFF"/>
              </a:solidFill>
            </a:endParaRPr>
          </a:p>
          <a:p>
            <a:r>
              <a:rPr lang="en-US" altLang="en-US" dirty="0">
                <a:solidFill>
                  <a:srgbClr val="FFFFFF"/>
                </a:solidFill>
              </a:rPr>
              <a:t>E = 110v x 5a x 1hr</a:t>
            </a:r>
          </a:p>
          <a:p>
            <a:r>
              <a:rPr lang="en-US" altLang="en-US" dirty="0">
                <a:solidFill>
                  <a:srgbClr val="FFFFFF"/>
                </a:solidFill>
              </a:rPr>
              <a:t>E= 550 watts x 1hr</a:t>
            </a:r>
          </a:p>
          <a:p>
            <a:r>
              <a:rPr lang="en-US" altLang="en-US" dirty="0">
                <a:solidFill>
                  <a:srgbClr val="FFFFFF"/>
                </a:solidFill>
              </a:rPr>
              <a:t>E = .55 kW x 1hr</a:t>
            </a:r>
          </a:p>
          <a:p>
            <a:r>
              <a:rPr lang="en-US" altLang="en-US" dirty="0">
                <a:solidFill>
                  <a:srgbClr val="FFFFFF"/>
                </a:solidFill>
              </a:rPr>
              <a:t>E = .55 kWh</a:t>
            </a:r>
          </a:p>
          <a:p>
            <a:r>
              <a:rPr lang="en-US" altLang="en-US" dirty="0">
                <a:solidFill>
                  <a:srgbClr val="FFFFFF"/>
                </a:solidFill>
              </a:rPr>
              <a:t>		</a:t>
            </a:r>
          </a:p>
        </p:txBody>
      </p:sp>
      <p:pic>
        <p:nvPicPr>
          <p:cNvPr id="1434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9096" y="4312920"/>
            <a:ext cx="22955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0953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800"/>
            <a:ext cx="12015989" cy="6807200"/>
          </a:xfrm>
          <a:prstGeom prst="rect">
            <a:avLst/>
          </a:prstGeom>
        </p:spPr>
      </p:pic>
    </p:spTree>
    <p:extLst>
      <p:ext uri="{BB962C8B-B14F-4D97-AF65-F5344CB8AC3E}">
        <p14:creationId xmlns:p14="http://schemas.microsoft.com/office/powerpoint/2010/main" val="147657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FAFFF"/>
        </a:solidFill>
        <a:effectLst/>
      </p:bgPr>
    </p:bg>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1981200" y="381000"/>
            <a:ext cx="8229600" cy="6172200"/>
          </a:xfrm>
        </p:spPr>
        <p:txBody>
          <a:bodyPr/>
          <a:lstStyle/>
          <a:p>
            <a:pPr eaLnBrk="1" hangingPunct="1"/>
            <a:r>
              <a:rPr lang="en-US" altLang="en-US" dirty="0" smtClean="0"/>
              <a:t>In order for these electrons to flow, however, there must be a difference in charges (# of electrons built up) between the 2 points.  Just like heat flow needs a difference in temperatures.</a:t>
            </a:r>
          </a:p>
          <a:p>
            <a:pPr eaLnBrk="1" hangingPunct="1"/>
            <a:r>
              <a:rPr lang="en-US" altLang="en-US" dirty="0" smtClean="0"/>
              <a:t>Electricity always flows from a location with a negative charge to a location with a positive charge. </a:t>
            </a:r>
            <a:r>
              <a:rPr lang="en-US" altLang="en-US" sz="2200" b="1" u="sng" dirty="0">
                <a:solidFill>
                  <a:srgbClr val="FF0000"/>
                </a:solidFill>
              </a:rPr>
              <a:t>(like charges repel, opposites attract)</a:t>
            </a:r>
          </a:p>
          <a:p>
            <a:pPr eaLnBrk="1" hangingPunct="1">
              <a:buFontTx/>
              <a:buNone/>
            </a:pPr>
            <a:r>
              <a:rPr lang="en-US" altLang="en-US" sz="4400" dirty="0"/>
              <a:t>  </a:t>
            </a:r>
            <a:r>
              <a:rPr lang="en-US" altLang="en-US" sz="6600" dirty="0"/>
              <a:t>-</a:t>
            </a:r>
            <a:r>
              <a:rPr lang="en-US" altLang="en-US" dirty="0" smtClean="0"/>
              <a:t>                                                        </a:t>
            </a:r>
            <a:r>
              <a:rPr lang="en-US" altLang="en-US" sz="4800" dirty="0"/>
              <a:t>+</a:t>
            </a:r>
          </a:p>
        </p:txBody>
      </p:sp>
      <p:pic>
        <p:nvPicPr>
          <p:cNvPr id="16387" name="Picture 6" descr="Electricity 2 - Click image to download.">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5181601"/>
            <a:ext cx="57150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294299"/>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Resistors in Series and Parallel</a:t>
            </a:r>
          </a:p>
        </p:txBody>
      </p:sp>
      <p:sp>
        <p:nvSpPr>
          <p:cNvPr id="235522" name="Text Box 3"/>
          <p:cNvSpPr txBox="1">
            <a:spLocks noChangeArrowheads="1"/>
          </p:cNvSpPr>
          <p:nvPr/>
        </p:nvSpPr>
        <p:spPr bwMode="auto">
          <a:xfrm>
            <a:off x="1868488" y="1128713"/>
            <a:ext cx="8597900" cy="1800225"/>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Resistors connected end to end are said to be in series. They can be replaced by a single equivalent resistance without changing the current in the circuit. </a:t>
            </a:r>
          </a:p>
        </p:txBody>
      </p:sp>
      <p:pic>
        <p:nvPicPr>
          <p:cNvPr id="235523" name="Picture 4" descr="FG21_06"/>
          <p:cNvPicPr>
            <a:picLocks noChangeAspect="1" noChangeArrowheads="1"/>
          </p:cNvPicPr>
          <p:nvPr/>
        </p:nvPicPr>
        <p:blipFill>
          <a:blip r:embed="rId2"/>
          <a:srcRect t="24448" b="25331"/>
          <a:stretch>
            <a:fillRect/>
          </a:stretch>
        </p:blipFill>
        <p:spPr bwMode="auto">
          <a:xfrm>
            <a:off x="1868488" y="3341688"/>
            <a:ext cx="8542337" cy="3217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Resistors in Series and Parallel</a:t>
            </a:r>
          </a:p>
        </p:txBody>
      </p:sp>
      <p:sp>
        <p:nvSpPr>
          <p:cNvPr id="236546" name="Text Box 3"/>
          <p:cNvSpPr txBox="1">
            <a:spLocks noChangeArrowheads="1"/>
          </p:cNvSpPr>
          <p:nvPr/>
        </p:nvSpPr>
        <p:spPr bwMode="auto">
          <a:xfrm>
            <a:off x="1892300" y="1104900"/>
            <a:ext cx="8489950" cy="2227263"/>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Since the current through the series resistors must be the same in each, and the total potential difference is the sum of the potential differences across each resistor, we find that the equivalent resistance is:</a:t>
            </a:r>
          </a:p>
        </p:txBody>
      </p:sp>
      <p:pic>
        <p:nvPicPr>
          <p:cNvPr id="236547" name="Picture 4"/>
          <p:cNvPicPr>
            <a:picLocks noChangeAspect="1" noChangeArrowheads="1"/>
          </p:cNvPicPr>
          <p:nvPr/>
        </p:nvPicPr>
        <p:blipFill>
          <a:blip r:embed="rId2"/>
          <a:srcRect/>
          <a:stretch>
            <a:fillRect/>
          </a:stretch>
        </p:blipFill>
        <p:spPr bwMode="auto">
          <a:xfrm>
            <a:off x="2284413" y="3582988"/>
            <a:ext cx="7432675" cy="2008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Resistors in Series and Parallel</a:t>
            </a:r>
          </a:p>
        </p:txBody>
      </p:sp>
      <p:sp>
        <p:nvSpPr>
          <p:cNvPr id="237570" name="Text Box 3"/>
          <p:cNvSpPr txBox="1">
            <a:spLocks noChangeArrowheads="1"/>
          </p:cNvSpPr>
          <p:nvPr/>
        </p:nvSpPr>
        <p:spPr bwMode="auto">
          <a:xfrm>
            <a:off x="1892300" y="1920875"/>
            <a:ext cx="4445000" cy="3081338"/>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Resistors are in parallel when they are across the same potential difference; they can again be replaced by a single equivalent resistance:</a:t>
            </a:r>
          </a:p>
        </p:txBody>
      </p:sp>
      <p:pic>
        <p:nvPicPr>
          <p:cNvPr id="237571" name="Picture 4" descr="FG21_08"/>
          <p:cNvPicPr>
            <a:picLocks noChangeAspect="1" noChangeArrowheads="1"/>
          </p:cNvPicPr>
          <p:nvPr/>
        </p:nvPicPr>
        <p:blipFill>
          <a:blip r:embed="rId2"/>
          <a:srcRect l="23845" r="22754"/>
          <a:stretch>
            <a:fillRect/>
          </a:stretch>
        </p:blipFill>
        <p:spPr bwMode="auto">
          <a:xfrm>
            <a:off x="6367463" y="1000125"/>
            <a:ext cx="4016375" cy="5640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Resistors in Series and Parallel</a:t>
            </a:r>
          </a:p>
        </p:txBody>
      </p:sp>
      <p:sp>
        <p:nvSpPr>
          <p:cNvPr id="238594" name="Text Box 3"/>
          <p:cNvSpPr txBox="1">
            <a:spLocks noChangeArrowheads="1"/>
          </p:cNvSpPr>
          <p:nvPr/>
        </p:nvSpPr>
        <p:spPr bwMode="auto">
          <a:xfrm>
            <a:off x="1927225" y="1081088"/>
            <a:ext cx="8443913" cy="1800225"/>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Using the fact that the potential difference across each resistor is the same, and the total current is the sum of the currents in each resistor, we find:</a:t>
            </a:r>
          </a:p>
        </p:txBody>
      </p:sp>
      <p:pic>
        <p:nvPicPr>
          <p:cNvPr id="238595" name="Picture 4"/>
          <p:cNvPicPr>
            <a:picLocks noChangeAspect="1" noChangeArrowheads="1"/>
          </p:cNvPicPr>
          <p:nvPr/>
        </p:nvPicPr>
        <p:blipFill>
          <a:blip r:embed="rId2"/>
          <a:srcRect/>
          <a:stretch>
            <a:fillRect/>
          </a:stretch>
        </p:blipFill>
        <p:spPr bwMode="auto">
          <a:xfrm>
            <a:off x="2127250" y="2987675"/>
            <a:ext cx="7699375" cy="2027238"/>
          </a:xfrm>
          <a:prstGeom prst="rect">
            <a:avLst/>
          </a:prstGeom>
          <a:noFill/>
          <a:ln w="9525">
            <a:noFill/>
            <a:miter lim="800000"/>
            <a:headEnd/>
            <a:tailEnd/>
          </a:ln>
        </p:spPr>
      </p:pic>
      <p:sp>
        <p:nvSpPr>
          <p:cNvPr id="238596" name="Text Box 5"/>
          <p:cNvSpPr txBox="1">
            <a:spLocks noChangeArrowheads="1"/>
          </p:cNvSpPr>
          <p:nvPr/>
        </p:nvSpPr>
        <p:spPr bwMode="auto">
          <a:xfrm>
            <a:off x="1920875" y="5113338"/>
            <a:ext cx="845820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Note that this equation gives you the inverse of the resistance, not the resistance itself!</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Resistors in Series and Parallel</a:t>
            </a:r>
          </a:p>
        </p:txBody>
      </p:sp>
      <p:sp>
        <p:nvSpPr>
          <p:cNvPr id="239618" name="Text Box 3"/>
          <p:cNvSpPr txBox="1">
            <a:spLocks noChangeArrowheads="1"/>
          </p:cNvSpPr>
          <p:nvPr/>
        </p:nvSpPr>
        <p:spPr bwMode="auto">
          <a:xfrm>
            <a:off x="1855788" y="1092200"/>
            <a:ext cx="8478837" cy="2227263"/>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If a circuit is more complex, start with combinations of resistors that are either purely in series or in parallel. Replace these with their equivalent resistances; as you go on you will be able to replace more and more of them.</a:t>
            </a:r>
          </a:p>
        </p:txBody>
      </p:sp>
      <p:pic>
        <p:nvPicPr>
          <p:cNvPr id="239619" name="Picture 4" descr="FG21_10"/>
          <p:cNvPicPr>
            <a:picLocks noChangeAspect="1" noChangeArrowheads="1"/>
          </p:cNvPicPr>
          <p:nvPr/>
        </p:nvPicPr>
        <p:blipFill>
          <a:blip r:embed="rId2"/>
          <a:srcRect t="35970" b="36168"/>
          <a:stretch>
            <a:fillRect/>
          </a:stretch>
        </p:blipFill>
        <p:spPr bwMode="auto">
          <a:xfrm>
            <a:off x="1524000" y="3808413"/>
            <a:ext cx="9144000" cy="1911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a:xfrm>
            <a:off x="1535113" y="617538"/>
            <a:ext cx="10390187" cy="1143000"/>
          </a:xfrm>
        </p:spPr>
        <p:txBody>
          <a:bodyPr/>
          <a:lstStyle/>
          <a:p>
            <a:pPr eaLnBrk="1" hangingPunct="1"/>
            <a:r>
              <a:rPr lang="en-US" smtClean="0"/>
              <a:t>Gustav Kirchhoff</a:t>
            </a:r>
          </a:p>
        </p:txBody>
      </p:sp>
      <p:sp>
        <p:nvSpPr>
          <p:cNvPr id="134146" name="Rectangle 3"/>
          <p:cNvSpPr>
            <a:spLocks noGrp="1" noChangeArrowheads="1"/>
          </p:cNvSpPr>
          <p:nvPr>
            <p:ph type="body" sz="half" idx="1"/>
          </p:nvPr>
        </p:nvSpPr>
        <p:spPr>
          <a:xfrm>
            <a:off x="1576388" y="2017713"/>
            <a:ext cx="5080000" cy="4114800"/>
          </a:xfrm>
        </p:spPr>
        <p:txBody>
          <a:bodyPr/>
          <a:lstStyle/>
          <a:p>
            <a:pPr eaLnBrk="1" hangingPunct="1"/>
            <a:r>
              <a:rPr lang="en-US" sz="2800" smtClean="0"/>
              <a:t>1824 – 1887</a:t>
            </a:r>
          </a:p>
          <a:p>
            <a:pPr eaLnBrk="1" hangingPunct="1"/>
            <a:r>
              <a:rPr lang="en-US" sz="2800" smtClean="0"/>
              <a:t>Invented spectroscopy with Robert Bunsen</a:t>
            </a:r>
          </a:p>
          <a:p>
            <a:pPr eaLnBrk="1" hangingPunct="1"/>
            <a:r>
              <a:rPr lang="en-US" sz="2800" smtClean="0"/>
              <a:t>Formulated rules about radiation</a:t>
            </a:r>
          </a:p>
        </p:txBody>
      </p:sp>
      <p:pic>
        <p:nvPicPr>
          <p:cNvPr id="134147" name="Picture 6" descr="&#10;18p602.jpg                                                     000F0D59Casper                         BA5763D6:"/>
          <p:cNvPicPr>
            <a:picLocks noChangeAspect="1" noChangeArrowheads="1"/>
          </p:cNvPicPr>
          <p:nvPr/>
        </p:nvPicPr>
        <p:blipFill>
          <a:blip r:embed="rId2"/>
          <a:srcRect/>
          <a:stretch>
            <a:fillRect/>
          </a:stretch>
        </p:blipFill>
        <p:spPr bwMode="auto">
          <a:xfrm>
            <a:off x="6629400" y="1828800"/>
            <a:ext cx="3319463"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Kirchhoff’s Rules</a:t>
            </a:r>
          </a:p>
        </p:txBody>
      </p:sp>
      <p:sp>
        <p:nvSpPr>
          <p:cNvPr id="240642" name="Text Box 3"/>
          <p:cNvSpPr txBox="1">
            <a:spLocks noChangeArrowheads="1"/>
          </p:cNvSpPr>
          <p:nvPr/>
        </p:nvSpPr>
        <p:spPr bwMode="auto">
          <a:xfrm>
            <a:off x="1985963" y="787400"/>
            <a:ext cx="8181975" cy="3082925"/>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More complex circuits cannot be broken down into series and parallel pieces. </a:t>
            </a:r>
          </a:p>
          <a:p>
            <a:pPr>
              <a:spcBef>
                <a:spcPct val="50000"/>
              </a:spcBef>
            </a:pPr>
            <a:r>
              <a:rPr lang="en-US" sz="2800" b="1">
                <a:solidFill>
                  <a:srgbClr val="000000"/>
                </a:solidFill>
              </a:rPr>
              <a:t>For these circuits, Kirchhoff’s rules are useful. </a:t>
            </a:r>
          </a:p>
          <a:p>
            <a:pPr>
              <a:spcBef>
                <a:spcPct val="50000"/>
              </a:spcBef>
            </a:pPr>
            <a:r>
              <a:rPr lang="en-US" sz="2800" b="1">
                <a:solidFill>
                  <a:srgbClr val="000000"/>
                </a:solidFill>
              </a:rPr>
              <a:t>The junction rule is a consequence of charge conservation; the loop rule is a consequence of energy conservation.</a:t>
            </a:r>
          </a:p>
        </p:txBody>
      </p:sp>
      <p:pic>
        <p:nvPicPr>
          <p:cNvPr id="240643" name="Picture 4" descr="21-65Figure21-42"/>
          <p:cNvPicPr>
            <a:picLocks noChangeAspect="1" noChangeArrowheads="1"/>
          </p:cNvPicPr>
          <p:nvPr/>
        </p:nvPicPr>
        <p:blipFill>
          <a:blip r:embed="rId2"/>
          <a:srcRect b="5528"/>
          <a:stretch>
            <a:fillRect/>
          </a:stretch>
        </p:blipFill>
        <p:spPr bwMode="auto">
          <a:xfrm>
            <a:off x="3803650" y="3935413"/>
            <a:ext cx="4591050" cy="274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Kirchhoff’s Rules</a:t>
            </a:r>
          </a:p>
        </p:txBody>
      </p:sp>
      <p:sp>
        <p:nvSpPr>
          <p:cNvPr id="241666" name="Text Box 3"/>
          <p:cNvSpPr txBox="1">
            <a:spLocks noChangeArrowheads="1"/>
          </p:cNvSpPr>
          <p:nvPr/>
        </p:nvSpPr>
        <p:spPr bwMode="auto">
          <a:xfrm>
            <a:off x="2035175" y="1163638"/>
            <a:ext cx="8299450" cy="1373187"/>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The junction rule: At any junction, the current entering the junction must equal the current leaving it.</a:t>
            </a:r>
          </a:p>
        </p:txBody>
      </p:sp>
      <p:pic>
        <p:nvPicPr>
          <p:cNvPr id="241667" name="Picture 4" descr="FG21_11"/>
          <p:cNvPicPr>
            <a:picLocks noChangeAspect="1" noChangeArrowheads="1"/>
          </p:cNvPicPr>
          <p:nvPr/>
        </p:nvPicPr>
        <p:blipFill>
          <a:blip r:embed="rId2"/>
          <a:srcRect/>
          <a:stretch>
            <a:fillRect/>
          </a:stretch>
        </p:blipFill>
        <p:spPr bwMode="auto">
          <a:xfrm>
            <a:off x="4624388" y="2192338"/>
            <a:ext cx="5722937" cy="4292600"/>
          </a:xfrm>
          <a:prstGeom prst="rect">
            <a:avLst/>
          </a:prstGeom>
          <a:noFill/>
          <a:ln w="9525">
            <a:noFill/>
            <a:miter lim="800000"/>
            <a:headEnd/>
            <a:tailEnd/>
          </a:ln>
        </p:spPr>
      </p:pic>
      <p:pic>
        <p:nvPicPr>
          <p:cNvPr id="241668" name="Picture 5"/>
          <p:cNvPicPr>
            <a:picLocks noChangeAspect="1" noChangeArrowheads="1"/>
          </p:cNvPicPr>
          <p:nvPr/>
        </p:nvPicPr>
        <p:blipFill>
          <a:blip r:embed="rId3"/>
          <a:srcRect/>
          <a:stretch>
            <a:fillRect/>
          </a:stretch>
        </p:blipFill>
        <p:spPr bwMode="auto">
          <a:xfrm>
            <a:off x="2147888" y="3248025"/>
            <a:ext cx="2800350" cy="552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Kirchhoff’s Rules</a:t>
            </a:r>
          </a:p>
        </p:txBody>
      </p:sp>
      <p:sp>
        <p:nvSpPr>
          <p:cNvPr id="242690" name="Text Box 3"/>
          <p:cNvSpPr txBox="1">
            <a:spLocks noChangeArrowheads="1"/>
          </p:cNvSpPr>
          <p:nvPr/>
        </p:nvSpPr>
        <p:spPr bwMode="auto">
          <a:xfrm>
            <a:off x="1892300" y="1104900"/>
            <a:ext cx="8597900" cy="1800225"/>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The loop rule: The algebraic sum of the potential differences around a closed loop must be zero (it must return to its original value at the original point).</a:t>
            </a:r>
          </a:p>
        </p:txBody>
      </p:sp>
      <p:pic>
        <p:nvPicPr>
          <p:cNvPr id="242691" name="Picture 4" descr="FG21_13"/>
          <p:cNvPicPr>
            <a:picLocks noChangeAspect="1" noChangeArrowheads="1"/>
          </p:cNvPicPr>
          <p:nvPr/>
        </p:nvPicPr>
        <p:blipFill>
          <a:blip r:embed="rId2"/>
          <a:srcRect/>
          <a:stretch>
            <a:fillRect/>
          </a:stretch>
        </p:blipFill>
        <p:spPr bwMode="auto">
          <a:xfrm>
            <a:off x="5665788" y="2916238"/>
            <a:ext cx="4433887" cy="3325812"/>
          </a:xfrm>
          <a:prstGeom prst="rect">
            <a:avLst/>
          </a:prstGeom>
          <a:noFill/>
          <a:ln w="9525">
            <a:noFill/>
            <a:miter lim="800000"/>
            <a:headEnd/>
            <a:tailEnd/>
          </a:ln>
        </p:spPr>
      </p:pic>
      <p:pic>
        <p:nvPicPr>
          <p:cNvPr id="242692" name="Picture 5"/>
          <p:cNvPicPr>
            <a:picLocks noChangeAspect="1" noChangeArrowheads="1"/>
          </p:cNvPicPr>
          <p:nvPr/>
        </p:nvPicPr>
        <p:blipFill>
          <a:blip r:embed="rId3"/>
          <a:srcRect/>
          <a:stretch>
            <a:fillRect/>
          </a:stretch>
        </p:blipFill>
        <p:spPr bwMode="auto">
          <a:xfrm>
            <a:off x="2387600" y="3892550"/>
            <a:ext cx="2497138" cy="657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Kirchhoff’s Rules</a:t>
            </a:r>
          </a:p>
        </p:txBody>
      </p:sp>
      <p:sp>
        <p:nvSpPr>
          <p:cNvPr id="243714" name="Text Box 3"/>
          <p:cNvSpPr txBox="1">
            <a:spLocks noChangeArrowheads="1"/>
          </p:cNvSpPr>
          <p:nvPr/>
        </p:nvSpPr>
        <p:spPr bwMode="auto">
          <a:xfrm>
            <a:off x="1892300" y="1222375"/>
            <a:ext cx="8359775" cy="3297238"/>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Using Kirchhoff’s rules:</a:t>
            </a:r>
          </a:p>
          <a:p>
            <a:pPr>
              <a:spcBef>
                <a:spcPct val="50000"/>
              </a:spcBef>
              <a:buFontTx/>
              <a:buChar char="•"/>
            </a:pPr>
            <a:r>
              <a:rPr lang="en-US" sz="2800" b="1">
                <a:solidFill>
                  <a:srgbClr val="000000"/>
                </a:solidFill>
              </a:rPr>
              <a:t> The variables for which you are solving are the currents through the resistors.</a:t>
            </a:r>
          </a:p>
          <a:p>
            <a:pPr>
              <a:spcBef>
                <a:spcPct val="50000"/>
              </a:spcBef>
              <a:buFontTx/>
              <a:buChar char="•"/>
            </a:pPr>
            <a:r>
              <a:rPr lang="en-US" sz="2800" b="1">
                <a:solidFill>
                  <a:srgbClr val="000000"/>
                </a:solidFill>
              </a:rPr>
              <a:t> You need as many independent equations as you have variables to solve for.</a:t>
            </a:r>
          </a:p>
          <a:p>
            <a:pPr>
              <a:spcBef>
                <a:spcPct val="50000"/>
              </a:spcBef>
              <a:buFontTx/>
              <a:buChar char="•"/>
            </a:pPr>
            <a:r>
              <a:rPr lang="en-US" sz="2800" b="1">
                <a:solidFill>
                  <a:srgbClr val="000000"/>
                </a:solidFill>
              </a:rPr>
              <a:t> You will need both loop and junction rules.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1676400" y="838200"/>
            <a:ext cx="4953000" cy="5486400"/>
          </a:xfrm>
        </p:spPr>
        <p:txBody>
          <a:bodyPr/>
          <a:lstStyle/>
          <a:p>
            <a:pPr eaLnBrk="1" hangingPunct="1"/>
            <a:r>
              <a:rPr lang="en-US" altLang="en-US" smtClean="0"/>
              <a:t>Think of a battery, the top has a + charge and the bottom has a negative charge.  So when they are connected, electrons flow from the bottom to the top.</a:t>
            </a:r>
          </a:p>
        </p:txBody>
      </p:sp>
      <p:pic>
        <p:nvPicPr>
          <p:cNvPr id="174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914401"/>
            <a:ext cx="3125788"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384231"/>
      </p:ext>
    </p:extLst>
  </p:cSld>
  <p:clrMapOvr>
    <a:masterClrMapping/>
  </p:clrMapOvr>
  <p:transition>
    <p:rand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Circuits Containing Capacitors</a:t>
            </a:r>
          </a:p>
        </p:txBody>
      </p:sp>
      <p:sp>
        <p:nvSpPr>
          <p:cNvPr id="244738" name="Text Box 3"/>
          <p:cNvSpPr txBox="1">
            <a:spLocks noChangeArrowheads="1"/>
          </p:cNvSpPr>
          <p:nvPr/>
        </p:nvSpPr>
        <p:spPr bwMode="auto">
          <a:xfrm>
            <a:off x="1927225" y="1139825"/>
            <a:ext cx="8455025"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Capacitors can also be connected in series or in parallel.</a:t>
            </a:r>
          </a:p>
        </p:txBody>
      </p:sp>
      <p:pic>
        <p:nvPicPr>
          <p:cNvPr id="244739" name="Picture 4" descr="FG21_16"/>
          <p:cNvPicPr>
            <a:picLocks noChangeAspect="1" noChangeArrowheads="1"/>
          </p:cNvPicPr>
          <p:nvPr/>
        </p:nvPicPr>
        <p:blipFill>
          <a:blip r:embed="rId2"/>
          <a:srcRect l="18947" r="18562"/>
          <a:stretch>
            <a:fillRect/>
          </a:stretch>
        </p:blipFill>
        <p:spPr bwMode="auto">
          <a:xfrm>
            <a:off x="6415088" y="1973263"/>
            <a:ext cx="3879850" cy="4656137"/>
          </a:xfrm>
          <a:prstGeom prst="rect">
            <a:avLst/>
          </a:prstGeom>
          <a:noFill/>
          <a:ln w="9525">
            <a:noFill/>
            <a:miter lim="800000"/>
            <a:headEnd/>
            <a:tailEnd/>
          </a:ln>
        </p:spPr>
      </p:pic>
      <p:sp>
        <p:nvSpPr>
          <p:cNvPr id="244740" name="Text Box 5"/>
          <p:cNvSpPr txBox="1">
            <a:spLocks noChangeArrowheads="1"/>
          </p:cNvSpPr>
          <p:nvPr/>
        </p:nvSpPr>
        <p:spPr bwMode="auto">
          <a:xfrm>
            <a:off x="2011363" y="2600325"/>
            <a:ext cx="4240212" cy="2227263"/>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When capacitors are connected in parallel, the potential difference across each one is the same.</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Circuits Containing Capacitors</a:t>
            </a:r>
          </a:p>
        </p:txBody>
      </p:sp>
      <p:sp>
        <p:nvSpPr>
          <p:cNvPr id="245762" name="Text Box 3"/>
          <p:cNvSpPr txBox="1">
            <a:spLocks noChangeArrowheads="1"/>
          </p:cNvSpPr>
          <p:nvPr/>
        </p:nvSpPr>
        <p:spPr bwMode="auto">
          <a:xfrm>
            <a:off x="2058988" y="1270000"/>
            <a:ext cx="7872412"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Therefore, the equivalent capacitance is the sum of the individual capacitances:</a:t>
            </a:r>
          </a:p>
        </p:txBody>
      </p:sp>
      <p:pic>
        <p:nvPicPr>
          <p:cNvPr id="245763" name="Picture 4"/>
          <p:cNvPicPr>
            <a:picLocks noChangeAspect="1" noChangeArrowheads="1"/>
          </p:cNvPicPr>
          <p:nvPr/>
        </p:nvPicPr>
        <p:blipFill>
          <a:blip r:embed="rId2"/>
          <a:srcRect/>
          <a:stretch>
            <a:fillRect/>
          </a:stretch>
        </p:blipFill>
        <p:spPr bwMode="auto">
          <a:xfrm>
            <a:off x="1963738" y="3078163"/>
            <a:ext cx="8191500" cy="1855787"/>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515" y="4288666"/>
            <a:ext cx="3657485" cy="245783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Circuits Containing Capacitors</a:t>
            </a:r>
          </a:p>
        </p:txBody>
      </p:sp>
      <p:sp>
        <p:nvSpPr>
          <p:cNvPr id="246786" name="Text Box 3"/>
          <p:cNvSpPr txBox="1">
            <a:spLocks noChangeArrowheads="1"/>
          </p:cNvSpPr>
          <p:nvPr/>
        </p:nvSpPr>
        <p:spPr bwMode="auto">
          <a:xfrm>
            <a:off x="1879600" y="1685925"/>
            <a:ext cx="4868863" cy="3935413"/>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Capacitors connected in series do not have the same potential difference across them, but they do all carry the same charge. The total potential difference is the sum of the potential differences across each one.</a:t>
            </a:r>
          </a:p>
        </p:txBody>
      </p:sp>
      <p:pic>
        <p:nvPicPr>
          <p:cNvPr id="246787" name="Picture 4" descr="FG21_17"/>
          <p:cNvPicPr>
            <a:picLocks noChangeAspect="1" noChangeArrowheads="1"/>
          </p:cNvPicPr>
          <p:nvPr/>
        </p:nvPicPr>
        <p:blipFill>
          <a:blip r:embed="rId2"/>
          <a:srcRect l="24425" r="24272"/>
          <a:stretch>
            <a:fillRect/>
          </a:stretch>
        </p:blipFill>
        <p:spPr bwMode="auto">
          <a:xfrm>
            <a:off x="6753225" y="952500"/>
            <a:ext cx="3717925" cy="543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dirty="0">
                <a:solidFill>
                  <a:srgbClr val="000000"/>
                </a:solidFill>
              </a:rPr>
              <a:t>Circuits Containing Capacitors</a:t>
            </a:r>
          </a:p>
        </p:txBody>
      </p:sp>
      <p:sp>
        <p:nvSpPr>
          <p:cNvPr id="247810" name="Text Box 3"/>
          <p:cNvSpPr txBox="1">
            <a:spLocks noChangeArrowheads="1"/>
          </p:cNvSpPr>
          <p:nvPr/>
        </p:nvSpPr>
        <p:spPr bwMode="auto">
          <a:xfrm>
            <a:off x="1820863" y="1104900"/>
            <a:ext cx="8526462" cy="519113"/>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Therefore, the equivalent capacitance is</a:t>
            </a:r>
          </a:p>
        </p:txBody>
      </p:sp>
      <p:pic>
        <p:nvPicPr>
          <p:cNvPr id="247811" name="Picture 4"/>
          <p:cNvPicPr>
            <a:picLocks noChangeAspect="1" noChangeArrowheads="1"/>
          </p:cNvPicPr>
          <p:nvPr/>
        </p:nvPicPr>
        <p:blipFill>
          <a:blip r:embed="rId2"/>
          <a:srcRect/>
          <a:stretch>
            <a:fillRect/>
          </a:stretch>
        </p:blipFill>
        <p:spPr bwMode="auto">
          <a:xfrm>
            <a:off x="2030413" y="2009775"/>
            <a:ext cx="7964487" cy="1998663"/>
          </a:xfrm>
          <a:prstGeom prst="rect">
            <a:avLst/>
          </a:prstGeom>
          <a:noFill/>
          <a:ln w="9525">
            <a:noFill/>
            <a:miter lim="800000"/>
            <a:headEnd/>
            <a:tailEnd/>
          </a:ln>
        </p:spPr>
      </p:pic>
      <p:sp>
        <p:nvSpPr>
          <p:cNvPr id="247812" name="Text Box 5"/>
          <p:cNvSpPr txBox="1">
            <a:spLocks noChangeArrowheads="1"/>
          </p:cNvSpPr>
          <p:nvPr/>
        </p:nvSpPr>
        <p:spPr bwMode="auto">
          <a:xfrm>
            <a:off x="2000250" y="5311775"/>
            <a:ext cx="821690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Capacitors in series combine like resistors in parallel, and vice versa.</a:t>
            </a:r>
          </a:p>
        </p:txBody>
      </p:sp>
      <p:sp>
        <p:nvSpPr>
          <p:cNvPr id="247813" name="Text Box 6"/>
          <p:cNvSpPr txBox="1">
            <a:spLocks noChangeArrowheads="1"/>
          </p:cNvSpPr>
          <p:nvPr/>
        </p:nvSpPr>
        <p:spPr bwMode="auto">
          <a:xfrm>
            <a:off x="2006600" y="4221163"/>
            <a:ext cx="8458200"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Note that this equation gives you the inverse of the capacitance, not the capacitance itself!</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2</a:t>
            </a:r>
            <a:r>
              <a:rPr lang="en-US" sz="3200" b="1" i="1" dirty="0" smtClean="0">
                <a:solidFill>
                  <a:srgbClr val="000000"/>
                </a:solidFill>
                <a:latin typeface="Times New Roman" pitchFamily="18" charset="0"/>
              </a:rPr>
              <a:t>RC</a:t>
            </a:r>
            <a:r>
              <a:rPr lang="en-US" sz="3200" b="1" dirty="0" smtClean="0">
                <a:solidFill>
                  <a:srgbClr val="000000"/>
                </a:solidFill>
              </a:rPr>
              <a:t> </a:t>
            </a:r>
            <a:r>
              <a:rPr lang="en-US" sz="3200" b="1" dirty="0">
                <a:solidFill>
                  <a:srgbClr val="000000"/>
                </a:solidFill>
              </a:rPr>
              <a:t>Circuits</a:t>
            </a:r>
          </a:p>
        </p:txBody>
      </p:sp>
      <p:sp>
        <p:nvSpPr>
          <p:cNvPr id="248834" name="Text Box 3"/>
          <p:cNvSpPr txBox="1">
            <a:spLocks noChangeArrowheads="1"/>
          </p:cNvSpPr>
          <p:nvPr/>
        </p:nvSpPr>
        <p:spPr bwMode="auto">
          <a:xfrm>
            <a:off x="1939925" y="1531938"/>
            <a:ext cx="4511675" cy="43624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In a circuit containing only batteries and capacitors, charge appears almost instantaneously on the capacitors when the circuit is connected. However, if the circuit contains resistors as well, this is not the case.</a:t>
            </a:r>
          </a:p>
        </p:txBody>
      </p:sp>
      <p:pic>
        <p:nvPicPr>
          <p:cNvPr id="248835" name="Picture 4" descr="FG21_18"/>
          <p:cNvPicPr>
            <a:picLocks noChangeAspect="1" noChangeArrowheads="1"/>
          </p:cNvPicPr>
          <p:nvPr/>
        </p:nvPicPr>
        <p:blipFill>
          <a:blip r:embed="rId2"/>
          <a:srcRect l="22157" r="22482"/>
          <a:stretch>
            <a:fillRect/>
          </a:stretch>
        </p:blipFill>
        <p:spPr bwMode="auto">
          <a:xfrm>
            <a:off x="6419850" y="1122363"/>
            <a:ext cx="4065588" cy="550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i="1" dirty="0">
                <a:solidFill>
                  <a:srgbClr val="000000"/>
                </a:solidFill>
                <a:latin typeface="Times New Roman" pitchFamily="18" charset="0"/>
              </a:rPr>
              <a:t>RC</a:t>
            </a:r>
            <a:r>
              <a:rPr lang="en-US" sz="3200" b="1" dirty="0">
                <a:solidFill>
                  <a:srgbClr val="000000"/>
                </a:solidFill>
              </a:rPr>
              <a:t> Circuits</a:t>
            </a:r>
          </a:p>
        </p:txBody>
      </p:sp>
      <p:sp>
        <p:nvSpPr>
          <p:cNvPr id="249858" name="Text Box 3"/>
          <p:cNvSpPr txBox="1">
            <a:spLocks noChangeArrowheads="1"/>
          </p:cNvSpPr>
          <p:nvPr/>
        </p:nvSpPr>
        <p:spPr bwMode="auto">
          <a:xfrm>
            <a:off x="1809750" y="1009650"/>
            <a:ext cx="8513763"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Using calculus, it can be shown that the charge on the capacitor increases as:</a:t>
            </a:r>
          </a:p>
        </p:txBody>
      </p:sp>
      <p:pic>
        <p:nvPicPr>
          <p:cNvPr id="249859" name="Picture 4"/>
          <p:cNvPicPr>
            <a:picLocks noChangeAspect="1" noChangeArrowheads="1"/>
          </p:cNvPicPr>
          <p:nvPr/>
        </p:nvPicPr>
        <p:blipFill>
          <a:blip r:embed="rId2"/>
          <a:srcRect/>
          <a:stretch>
            <a:fillRect/>
          </a:stretch>
        </p:blipFill>
        <p:spPr bwMode="auto">
          <a:xfrm>
            <a:off x="4044950" y="2225675"/>
            <a:ext cx="3482975" cy="712788"/>
          </a:xfrm>
          <a:prstGeom prst="rect">
            <a:avLst/>
          </a:prstGeom>
          <a:noFill/>
          <a:ln w="9525">
            <a:noFill/>
            <a:miter lim="800000"/>
            <a:headEnd/>
            <a:tailEnd/>
          </a:ln>
        </p:spPr>
      </p:pic>
      <p:sp>
        <p:nvSpPr>
          <p:cNvPr id="249860" name="Text Box 5"/>
          <p:cNvSpPr txBox="1">
            <a:spLocks noChangeArrowheads="1"/>
          </p:cNvSpPr>
          <p:nvPr/>
        </p:nvSpPr>
        <p:spPr bwMode="auto">
          <a:xfrm>
            <a:off x="2058988" y="3313113"/>
            <a:ext cx="8251825" cy="1801812"/>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Here, </a:t>
            </a:r>
            <a:r>
              <a:rPr lang="el-GR" sz="2800" b="1" i="1">
                <a:solidFill>
                  <a:srgbClr val="000000"/>
                </a:solidFill>
              </a:rPr>
              <a:t>τ</a:t>
            </a:r>
            <a:r>
              <a:rPr lang="en-US" sz="2800" b="1">
                <a:solidFill>
                  <a:srgbClr val="000000"/>
                </a:solidFill>
              </a:rPr>
              <a:t> is the time constant of the circuit:</a:t>
            </a:r>
          </a:p>
          <a:p>
            <a:pPr>
              <a:spcBef>
                <a:spcPct val="50000"/>
              </a:spcBef>
            </a:pPr>
            <a:endParaRPr lang="en-US" sz="2800" b="1">
              <a:solidFill>
                <a:srgbClr val="000000"/>
              </a:solidFill>
            </a:endParaRPr>
          </a:p>
          <a:p>
            <a:pPr>
              <a:spcBef>
                <a:spcPct val="50000"/>
              </a:spcBef>
            </a:pPr>
            <a:r>
              <a:rPr lang="en-US" sz="2800" b="1">
                <a:solidFill>
                  <a:srgbClr val="000000"/>
                </a:solidFill>
              </a:rPr>
              <a:t>And        is the final charge on the capacitor, </a:t>
            </a:r>
            <a:r>
              <a:rPr lang="en-US" sz="2800" b="1" i="1">
                <a:solidFill>
                  <a:srgbClr val="000000"/>
                </a:solidFill>
                <a:latin typeface="Times New Roman" pitchFamily="18" charset="0"/>
              </a:rPr>
              <a:t>Q</a:t>
            </a:r>
            <a:r>
              <a:rPr lang="en-US" sz="2800" b="1">
                <a:solidFill>
                  <a:srgbClr val="000000"/>
                </a:solidFill>
              </a:rPr>
              <a:t>.</a:t>
            </a:r>
          </a:p>
        </p:txBody>
      </p:sp>
      <p:pic>
        <p:nvPicPr>
          <p:cNvPr id="249861" name="Picture 6"/>
          <p:cNvPicPr>
            <a:picLocks noChangeAspect="1" noChangeArrowheads="1"/>
          </p:cNvPicPr>
          <p:nvPr/>
        </p:nvPicPr>
        <p:blipFill>
          <a:blip r:embed="rId3"/>
          <a:srcRect/>
          <a:stretch>
            <a:fillRect/>
          </a:stretch>
        </p:blipFill>
        <p:spPr bwMode="auto">
          <a:xfrm>
            <a:off x="5110163" y="3890963"/>
            <a:ext cx="1281112" cy="447675"/>
          </a:xfrm>
          <a:prstGeom prst="rect">
            <a:avLst/>
          </a:prstGeom>
          <a:noFill/>
          <a:ln w="9525">
            <a:noFill/>
            <a:miter lim="800000"/>
            <a:headEnd/>
            <a:tailEnd/>
          </a:ln>
        </p:spPr>
      </p:pic>
      <p:pic>
        <p:nvPicPr>
          <p:cNvPr id="249862" name="Picture 8"/>
          <p:cNvPicPr>
            <a:picLocks noChangeAspect="1" noChangeArrowheads="1"/>
          </p:cNvPicPr>
          <p:nvPr/>
        </p:nvPicPr>
        <p:blipFill>
          <a:blip r:embed="rId2"/>
          <a:srcRect l="33044" r="51550" b="11804"/>
          <a:stretch>
            <a:fillRect/>
          </a:stretch>
        </p:blipFill>
        <p:spPr bwMode="auto">
          <a:xfrm>
            <a:off x="2954338" y="4511675"/>
            <a:ext cx="536575" cy="62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i="1" dirty="0">
                <a:solidFill>
                  <a:srgbClr val="000000"/>
                </a:solidFill>
                <a:latin typeface="Times New Roman" pitchFamily="18" charset="0"/>
              </a:rPr>
              <a:t>RC</a:t>
            </a:r>
            <a:r>
              <a:rPr lang="en-US" sz="3200" b="1" dirty="0">
                <a:solidFill>
                  <a:srgbClr val="000000"/>
                </a:solidFill>
              </a:rPr>
              <a:t> Circuits</a:t>
            </a:r>
          </a:p>
        </p:txBody>
      </p:sp>
      <p:sp>
        <p:nvSpPr>
          <p:cNvPr id="250882" name="Text Box 3"/>
          <p:cNvSpPr txBox="1">
            <a:spLocks noChangeArrowheads="1"/>
          </p:cNvSpPr>
          <p:nvPr/>
        </p:nvSpPr>
        <p:spPr bwMode="auto">
          <a:xfrm>
            <a:off x="1855788" y="1092200"/>
            <a:ext cx="8586787" cy="519113"/>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Here is the charge vs. time for an </a:t>
            </a:r>
            <a:r>
              <a:rPr lang="en-US" sz="2800" b="1" i="1">
                <a:solidFill>
                  <a:srgbClr val="000000"/>
                </a:solidFill>
                <a:latin typeface="Times New Roman" pitchFamily="18" charset="0"/>
              </a:rPr>
              <a:t>RC</a:t>
            </a:r>
            <a:r>
              <a:rPr lang="en-US" sz="2800" b="1">
                <a:solidFill>
                  <a:srgbClr val="000000"/>
                </a:solidFill>
              </a:rPr>
              <a:t> circuit:</a:t>
            </a:r>
          </a:p>
        </p:txBody>
      </p:sp>
      <p:pic>
        <p:nvPicPr>
          <p:cNvPr id="250883" name="Picture 4" descr="FG21_19"/>
          <p:cNvPicPr>
            <a:picLocks noChangeAspect="1" noChangeArrowheads="1"/>
          </p:cNvPicPr>
          <p:nvPr/>
        </p:nvPicPr>
        <p:blipFill>
          <a:blip r:embed="rId2"/>
          <a:srcRect/>
          <a:stretch>
            <a:fillRect/>
          </a:stretch>
        </p:blipFill>
        <p:spPr bwMode="auto">
          <a:xfrm>
            <a:off x="2552700" y="1662113"/>
            <a:ext cx="6732588" cy="5049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 </a:t>
            </a:r>
            <a:r>
              <a:rPr lang="en-US" sz="3200" b="1" i="1" dirty="0">
                <a:solidFill>
                  <a:srgbClr val="000000"/>
                </a:solidFill>
                <a:latin typeface="Times New Roman" pitchFamily="18" charset="0"/>
              </a:rPr>
              <a:t>RC</a:t>
            </a:r>
            <a:r>
              <a:rPr lang="en-US" sz="3200" b="1" dirty="0">
                <a:solidFill>
                  <a:srgbClr val="000000"/>
                </a:solidFill>
              </a:rPr>
              <a:t> Circuits</a:t>
            </a:r>
          </a:p>
        </p:txBody>
      </p:sp>
      <p:sp>
        <p:nvSpPr>
          <p:cNvPr id="251906" name="Text Box 3"/>
          <p:cNvSpPr txBox="1">
            <a:spLocks noChangeArrowheads="1"/>
          </p:cNvSpPr>
          <p:nvPr/>
        </p:nvSpPr>
        <p:spPr bwMode="auto">
          <a:xfrm>
            <a:off x="2011363" y="1116013"/>
            <a:ext cx="8253412" cy="94615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It can be shown that the current in the circuit has a related behavior:</a:t>
            </a:r>
          </a:p>
        </p:txBody>
      </p:sp>
      <p:pic>
        <p:nvPicPr>
          <p:cNvPr id="251907" name="Picture 4"/>
          <p:cNvPicPr>
            <a:picLocks noChangeAspect="1" noChangeArrowheads="1"/>
          </p:cNvPicPr>
          <p:nvPr/>
        </p:nvPicPr>
        <p:blipFill>
          <a:blip r:embed="rId2"/>
          <a:srcRect/>
          <a:stretch>
            <a:fillRect/>
          </a:stretch>
        </p:blipFill>
        <p:spPr bwMode="auto">
          <a:xfrm>
            <a:off x="1851025" y="3140075"/>
            <a:ext cx="2876550" cy="1141413"/>
          </a:xfrm>
          <a:prstGeom prst="rect">
            <a:avLst/>
          </a:prstGeom>
          <a:noFill/>
          <a:ln w="9525">
            <a:noFill/>
            <a:miter lim="800000"/>
            <a:headEnd/>
            <a:tailEnd/>
          </a:ln>
        </p:spPr>
      </p:pic>
      <p:pic>
        <p:nvPicPr>
          <p:cNvPr id="251908" name="Picture 5" descr="FG21_20"/>
          <p:cNvPicPr>
            <a:picLocks noChangeAspect="1" noChangeArrowheads="1"/>
          </p:cNvPicPr>
          <p:nvPr/>
        </p:nvPicPr>
        <p:blipFill>
          <a:blip r:embed="rId3"/>
          <a:srcRect l="7480" r="6874"/>
          <a:stretch>
            <a:fillRect/>
          </a:stretch>
        </p:blipFill>
        <p:spPr bwMode="auto">
          <a:xfrm>
            <a:off x="5170488" y="2057400"/>
            <a:ext cx="5162550" cy="452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4" descr="FG21_23"/>
          <p:cNvPicPr>
            <a:picLocks noChangeAspect="1" noChangeArrowheads="1"/>
          </p:cNvPicPr>
          <p:nvPr/>
        </p:nvPicPr>
        <p:blipFill>
          <a:blip r:embed="rId2"/>
          <a:srcRect l="5901" r="4640" b="5006"/>
          <a:stretch>
            <a:fillRect/>
          </a:stretch>
        </p:blipFill>
        <p:spPr bwMode="auto">
          <a:xfrm>
            <a:off x="4114800" y="2008188"/>
            <a:ext cx="6089650" cy="4849812"/>
          </a:xfrm>
          <a:prstGeom prst="rect">
            <a:avLst/>
          </a:prstGeom>
          <a:noFill/>
          <a:ln w="9525">
            <a:noFill/>
            <a:miter lim="800000"/>
            <a:headEnd/>
            <a:tailEnd/>
          </a:ln>
        </p:spPr>
      </p:pic>
      <p:sp>
        <p:nvSpPr>
          <p:cNvPr id="253954" name="Text Box 2"/>
          <p:cNvSpPr txBox="1">
            <a:spLocks noChangeArrowheads="1"/>
          </p:cNvSpPr>
          <p:nvPr/>
        </p:nvSpPr>
        <p:spPr bwMode="auto">
          <a:xfrm>
            <a:off x="1855788" y="214313"/>
            <a:ext cx="8645525" cy="579437"/>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rPr>
              <a:t>Ammeters </a:t>
            </a:r>
            <a:r>
              <a:rPr lang="en-US" sz="3200" b="1" dirty="0">
                <a:solidFill>
                  <a:srgbClr val="000000"/>
                </a:solidFill>
              </a:rPr>
              <a:t>and Voltmeters</a:t>
            </a:r>
          </a:p>
        </p:txBody>
      </p:sp>
      <p:sp>
        <p:nvSpPr>
          <p:cNvPr id="253955" name="Text Box 3"/>
          <p:cNvSpPr txBox="1">
            <a:spLocks noChangeArrowheads="1"/>
          </p:cNvSpPr>
          <p:nvPr/>
        </p:nvSpPr>
        <p:spPr bwMode="auto">
          <a:xfrm>
            <a:off x="1831975" y="973138"/>
            <a:ext cx="6354763" cy="2654300"/>
          </a:xfrm>
          <a:prstGeom prst="rect">
            <a:avLst/>
          </a:prstGeom>
          <a:noFill/>
          <a:ln w="9525">
            <a:noFill/>
            <a:miter lim="800000"/>
            <a:headEnd/>
            <a:tailEnd/>
          </a:ln>
        </p:spPr>
        <p:txBody>
          <a:bodyPr>
            <a:spAutoFit/>
          </a:bodyPr>
          <a:lstStyle/>
          <a:p>
            <a:pPr>
              <a:spcBef>
                <a:spcPct val="50000"/>
              </a:spcBef>
            </a:pPr>
            <a:r>
              <a:rPr lang="en-US" sz="2800" b="1">
                <a:solidFill>
                  <a:srgbClr val="000000"/>
                </a:solidFill>
              </a:rPr>
              <a:t>A voltmeter measures the potential drop between two points in a circuit. It therefore is connected in parallel; in order to minimize the effect on the circuit, it should have as large a resistance as possible.</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ext Box 2"/>
          <p:cNvSpPr txBox="1">
            <a:spLocks noChangeArrowheads="1"/>
          </p:cNvSpPr>
          <p:nvPr/>
        </p:nvSpPr>
        <p:spPr bwMode="auto">
          <a:xfrm>
            <a:off x="1855788" y="153988"/>
            <a:ext cx="8645525" cy="579437"/>
          </a:xfrm>
          <a:prstGeom prst="rect">
            <a:avLst/>
          </a:prstGeom>
          <a:noFill/>
          <a:ln w="9525">
            <a:noFill/>
            <a:miter lim="800000"/>
            <a:headEnd/>
            <a:tailEnd/>
          </a:ln>
        </p:spPr>
        <p:txBody>
          <a:bodyPr>
            <a:spAutoFit/>
          </a:bodyPr>
          <a:lstStyle/>
          <a:p>
            <a:pPr algn="ctr">
              <a:spcBef>
                <a:spcPct val="50000"/>
              </a:spcBef>
            </a:pPr>
            <a:r>
              <a:rPr lang="en-US" sz="3200" b="1" dirty="0">
                <a:solidFill>
                  <a:srgbClr val="000000"/>
                </a:solidFill>
              </a:rPr>
              <a:t>Summary </a:t>
            </a:r>
          </a:p>
        </p:txBody>
      </p:sp>
      <p:sp>
        <p:nvSpPr>
          <p:cNvPr id="256002" name="Text Box 3"/>
          <p:cNvSpPr txBox="1">
            <a:spLocks noChangeArrowheads="1"/>
          </p:cNvSpPr>
          <p:nvPr/>
        </p:nvSpPr>
        <p:spPr bwMode="auto">
          <a:xfrm>
            <a:off x="1855788" y="819150"/>
            <a:ext cx="8574087" cy="1169551"/>
          </a:xfrm>
          <a:prstGeom prst="rect">
            <a:avLst/>
          </a:prstGeom>
          <a:noFill/>
          <a:ln w="9525">
            <a:noFill/>
            <a:miter lim="800000"/>
            <a:headEnd/>
            <a:tailEnd/>
          </a:ln>
        </p:spPr>
        <p:txBody>
          <a:bodyPr>
            <a:spAutoFit/>
          </a:bodyPr>
          <a:lstStyle/>
          <a:p>
            <a:pPr>
              <a:spcBef>
                <a:spcPct val="50000"/>
              </a:spcBef>
              <a:buFontTx/>
              <a:buChar char="•"/>
            </a:pPr>
            <a:r>
              <a:rPr lang="en-US" sz="2800" b="1" dirty="0" smtClean="0">
                <a:solidFill>
                  <a:srgbClr val="000000"/>
                </a:solidFill>
              </a:rPr>
              <a:t>Ohm’s </a:t>
            </a:r>
            <a:r>
              <a:rPr lang="en-US" sz="2800" b="1" dirty="0">
                <a:solidFill>
                  <a:srgbClr val="000000"/>
                </a:solidFill>
              </a:rPr>
              <a:t>law:</a:t>
            </a:r>
          </a:p>
          <a:p>
            <a:pPr>
              <a:spcBef>
                <a:spcPct val="50000"/>
              </a:spcBef>
              <a:buFontTx/>
              <a:buChar char="•"/>
            </a:pPr>
            <a:r>
              <a:rPr lang="en-US" sz="2800" b="1" dirty="0">
                <a:solidFill>
                  <a:srgbClr val="000000"/>
                </a:solidFill>
              </a:rPr>
              <a:t> Relation of resistance to resistivity:</a:t>
            </a:r>
          </a:p>
        </p:txBody>
      </p:sp>
      <p:pic>
        <p:nvPicPr>
          <p:cNvPr id="256003" name="Picture 4"/>
          <p:cNvPicPr>
            <a:picLocks noChangeAspect="1" noChangeArrowheads="1"/>
          </p:cNvPicPr>
          <p:nvPr/>
        </p:nvPicPr>
        <p:blipFill>
          <a:blip r:embed="rId2"/>
          <a:srcRect/>
          <a:stretch>
            <a:fillRect/>
          </a:stretch>
        </p:blipFill>
        <p:spPr bwMode="auto">
          <a:xfrm>
            <a:off x="4610100" y="1919288"/>
            <a:ext cx="1281113" cy="447675"/>
          </a:xfrm>
          <a:prstGeom prst="rect">
            <a:avLst/>
          </a:prstGeom>
          <a:noFill/>
          <a:ln w="9525">
            <a:noFill/>
            <a:miter lim="800000"/>
            <a:headEnd/>
            <a:tailEnd/>
          </a:ln>
        </p:spPr>
      </p:pic>
      <p:pic>
        <p:nvPicPr>
          <p:cNvPr id="256004" name="Picture 5"/>
          <p:cNvPicPr>
            <a:picLocks noChangeAspect="1" noChangeArrowheads="1"/>
          </p:cNvPicPr>
          <p:nvPr/>
        </p:nvPicPr>
        <p:blipFill>
          <a:blip r:embed="rId3"/>
          <a:srcRect/>
          <a:stretch>
            <a:fillRect/>
          </a:stretch>
        </p:blipFill>
        <p:spPr bwMode="auto">
          <a:xfrm>
            <a:off x="4532313" y="3094038"/>
            <a:ext cx="1774825" cy="1017587"/>
          </a:xfrm>
          <a:prstGeom prst="rect">
            <a:avLst/>
          </a:prstGeom>
          <a:noFill/>
          <a:ln w="9525">
            <a:noFill/>
            <a:miter lim="800000"/>
            <a:headEnd/>
            <a:tailEnd/>
          </a:ln>
        </p:spPr>
      </p:pic>
      <p:sp>
        <p:nvSpPr>
          <p:cNvPr id="256005" name="Text Box 6"/>
          <p:cNvSpPr txBox="1">
            <a:spLocks noChangeArrowheads="1"/>
          </p:cNvSpPr>
          <p:nvPr/>
        </p:nvSpPr>
        <p:spPr bwMode="auto">
          <a:xfrm>
            <a:off x="1927225" y="4024313"/>
            <a:ext cx="8289925" cy="2014537"/>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Resistivity generally increases with temperature.</a:t>
            </a:r>
          </a:p>
          <a:p>
            <a:pPr>
              <a:spcBef>
                <a:spcPct val="50000"/>
              </a:spcBef>
              <a:buFontTx/>
              <a:buChar char="•"/>
            </a:pPr>
            <a:r>
              <a:rPr lang="en-US" sz="2800" b="1">
                <a:solidFill>
                  <a:srgbClr val="000000"/>
                </a:solidFill>
              </a:rPr>
              <a:t> The resistance of a superconductor drops suddenly to zero at the critical temperature, </a:t>
            </a:r>
            <a:r>
              <a:rPr lang="en-US" sz="2800" b="1" i="1">
                <a:solidFill>
                  <a:srgbClr val="000000"/>
                </a:solidFill>
                <a:latin typeface="Times New Roman" pitchFamily="18" charset="0"/>
              </a:rPr>
              <a:t>T</a:t>
            </a:r>
            <a:r>
              <a:rPr lang="en-US" sz="2800" b="1" i="1" baseline="-25000">
                <a:solidFill>
                  <a:srgbClr val="000000"/>
                </a:solidFill>
                <a:latin typeface="Times New Roman" pitchFamily="18" charset="0"/>
              </a:rPr>
              <a:t>C</a:t>
            </a:r>
            <a:r>
              <a:rPr lang="en-US" sz="2800" b="1">
                <a:solidFill>
                  <a:srgbClr val="000000"/>
                </a:solidFill>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Electricity that </a:t>
            </a:r>
            <a:r>
              <a:rPr lang="en-US" altLang="en-US">
                <a:solidFill>
                  <a:srgbClr val="FFFF00"/>
                </a:solidFill>
              </a:rPr>
              <a:t>moves</a:t>
            </a:r>
            <a:r>
              <a:rPr lang="en-US" altLang="en-US"/>
              <a:t>…</a:t>
            </a:r>
          </a:p>
        </p:txBody>
      </p:sp>
      <p:sp>
        <p:nvSpPr>
          <p:cNvPr id="19459" name="Rectangle 3"/>
          <p:cNvSpPr>
            <a:spLocks noGrp="1" noChangeArrowheads="1"/>
          </p:cNvSpPr>
          <p:nvPr>
            <p:ph type="body" idx="1"/>
          </p:nvPr>
        </p:nvSpPr>
        <p:spPr/>
        <p:txBody>
          <a:bodyPr/>
          <a:lstStyle/>
          <a:p>
            <a:r>
              <a:rPr lang="en-US" altLang="en-US" sz="4000" dirty="0">
                <a:solidFill>
                  <a:srgbClr val="FFFF00"/>
                </a:solidFill>
                <a:effectLst>
                  <a:outerShdw blurRad="38100" dist="38100" dir="2700000" algn="tl">
                    <a:srgbClr val="FFFFFF"/>
                  </a:outerShdw>
                </a:effectLst>
              </a:rPr>
              <a:t>Current</a:t>
            </a:r>
            <a:r>
              <a:rPr lang="en-US" altLang="en-US" sz="4000" dirty="0"/>
              <a:t>: The flow of electrons from one place to another.</a:t>
            </a:r>
          </a:p>
          <a:p>
            <a:r>
              <a:rPr lang="en-US" altLang="en-US" sz="4000" dirty="0"/>
              <a:t>Measured in </a:t>
            </a:r>
            <a:r>
              <a:rPr lang="en-US" altLang="en-US" sz="4000" dirty="0">
                <a:solidFill>
                  <a:srgbClr val="FFFF00"/>
                </a:solidFill>
                <a:effectLst>
                  <a:outerShdw blurRad="38100" dist="38100" dir="2700000" algn="tl">
                    <a:srgbClr val="FFFFFF"/>
                  </a:outerShdw>
                </a:effectLst>
              </a:rPr>
              <a:t>amperes</a:t>
            </a:r>
            <a:r>
              <a:rPr lang="en-US" altLang="en-US" sz="4000" dirty="0"/>
              <a:t> (amps)</a:t>
            </a:r>
          </a:p>
          <a:p>
            <a:r>
              <a:rPr lang="en-US" altLang="en-US" sz="4000" dirty="0">
                <a:solidFill>
                  <a:srgbClr val="FFFF00"/>
                </a:solidFill>
                <a:effectLst>
                  <a:outerShdw blurRad="38100" dist="38100" dir="2700000" algn="tl">
                    <a:srgbClr val="FFFFFF"/>
                  </a:outerShdw>
                </a:effectLst>
              </a:rPr>
              <a:t>One amp = amount of current flowing past a given point per second</a:t>
            </a:r>
            <a:endParaRPr lang="en-US" altLang="en-US" sz="4000" dirty="0"/>
          </a:p>
        </p:txBody>
      </p:sp>
      <p:pic>
        <p:nvPicPr>
          <p:cNvPr id="19460" name="Picture 4" descr="j02168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4992687"/>
            <a:ext cx="2895600" cy="132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701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 4.44444E-6 C 0.01858 0.04513 0.03646 0.05185 0.07153 0.06967 C 0.09375 0.08078 0.11597 0.09236 0.13819 0.10347 C 0.19115 0.13055 0.25191 0.13449 0.30799 0.13935 C 0.32378 0.13796 0.3401 0.14027 0.35556 0.13518 C 0.35747 0.13449 0.35781 0.13078 0.35885 0.12847 C 0.36545 0.07476 0.35347 -0.0007 0.34618 -0.0551 C 0.34444 -0.06806 0.34479 -0.08125 0.34132 -0.09329 C 0.33247 -0.12338 0.32014 -0.15093 0.30955 -0.1801 C 0.30451 -0.19375 0.29688 -0.2051 0.29063 -0.21783 C 0.2875 -0.22408 0.28108 -0.23681 0.28108 -0.23658 C 0.27899 -0.25116 0.27483 -0.25301 0.2684 -0.26436 C 0.26372 -0.28172 0.25226 -0.28149 0.23976 -0.28565 C 0.21233 -0.28357 0.18472 -0.28125 0.15712 -0.27917 C 0.13611 -0.27755 0.09375 -0.275 0.09375 -0.27477 C 0.06944 -0.27153 0.04618 -0.2625 0.02222 -0.25811 C -0.00208 -0.26019 -0.02187 -0.25672 -0.04601 -0.25162 C -0.07135 -0.23843 -0.0967 -0.22871 -0.12378 -0.22431 C -0.14618 -0.21644 -0.15382 -0.22547 -0.17448 -0.23473 C -0.2158 -0.25301 -0.25365 -0.26829 -0.28559 -0.31088 C -0.28924 -0.32362 -0.29479 -0.33565 -0.29687 -0.34908 C -0.30174 -0.38426 -0.30399 -0.41922 -0.30781 -0.45463 C -0.30503 -0.50047 -0.31007 -0.5507 -0.31111 -0.5963 C -0.30816 -0.62848 -0.3026 -0.66135 -0.27778 -0.67454 C -0.26233 -0.67362 -0.24635 -0.67639 -0.2316 -0.67037 C -0.22865 -0.66922 -0.22656 -0.66575 -0.22378 -0.66389 C -0.20625 -0.65209 -0.20521 -0.64792 -0.19201 -0.6301 C -0.18542 -0.62107 -0.17847 -0.61737 -0.17292 -0.60672 C -0.16094 -0.58357 -0.16111 -0.58056 -0.15556 -0.55811 C -0.15885 -0.50834 -0.16024 -0.4544 -0.17934 -0.41042 C -0.1816 -0.39838 -0.18663 -0.38866 -0.18889 -0.37662 C -0.18993 -0.37084 -0.19184 -0.3595 -0.19358 -0.3551 C -0.19931 -0.34098 -0.19826 -0.34838 -0.20469 -0.34028 C -0.21319 -0.3301 -0.21997 -0.3169 -0.22847 -0.30649 C -0.23177 -0.30255 -0.23628 -0.30024 -0.23958 -0.29607 C -0.25208 -0.2794 -0.26285 -0.25672 -0.27778 -0.24329 C -0.28108 -0.24028 -0.28542 -0.23959 -0.28889 -0.23681 C -0.30556 -0.22385 -0.28924 -0.23403 -0.30156 -0.21991 C -0.3033 -0.21783 -0.3059 -0.21737 -0.30781 -0.21575 C -0.30903 -0.21459 -0.31007 -0.21297 -0.31111 -0.21158 C -0.31615 -0.21389 -0.3191 -0.21297 -0.31736 -0.22431 C -0.31562 -0.23612 -0.31024 -0.24653 -0.30781 -0.25811 C -0.30573 -0.26829 -0.3026 -0.29098 -0.30156 -0.30024 C -0.30035 -0.31112 -0.30139 -0.32107 -0.29514 -0.3301 C -0.26771 -0.36852 -0.20955 -0.37871 -0.17135 -0.38287 C -0.14757 -0.38866 -0.12378 -0.38681 -0.1 -0.39121 C -0.07622 -0.38936 -0.07691 -0.39005 -0.05712 -0.38727 C -0.04288 -0.38496 -0.01424 -0.38056 -0.01424 -0.38033 C 0.00017 -0.37593 -0.00573 -0.37848 0.0033 -0.37454 C 0.01493 -0.34167 0.01684 -0.35764 0.05729 -0.3595 C 0.10174 -0.37107 0.14653 -0.38241 0.19219 -0.38727 C 0.22344 -0.39051 0.25469 -0.39121 0.28576 -0.39561 C 0.29809 -0.40024 0.30972 -0.40718 0.32222 -0.41042 C 0.33021 -0.4169 0.33785 -0.42362 0.34618 -0.4294 C 0.35208 -0.43334 0.36146 -0.4338 0.36667 -0.43588 C 0.38472 -0.44306 0.39896 -0.45162 0.41441 -0.46528 C 0.42083 -0.47084 0.42569 -0.48658 0.43021 -0.49468 C 0.43212 -0.5095 0.43247 -0.50973 0.42552 -0.52014 C 0.42222 -0.525 0.42049 -0.53218 0.41597 -0.53496 C 0.41146 -0.53797 0.40642 -0.53912 0.40174 -0.54144 C 0.39861 -0.5426 0.39219 -0.54561 0.39219 -0.54537 C 0.34531 -0.53982 0.41667 -0.54746 0.32396 -0.54561 C 0.25573 -0.54399 0.1875 -0.53287 0.1191 -0.53056 C 0.09201 -0.52385 0.08177 -0.52014 0.05556 -0.51783 C 0.05139 -0.51575 0.04861 -0.51112 0.04444 -0.5095 C 0.02292 -0.50139 -0.00035 -0.5 -0.02222 -0.49468 C -0.0408 -0.49051 -0.0592 -0.48496 -0.07778 -0.4801 C -0.14705 -0.42825 -0.1224 -0.45487 -0.15885 -0.41042 C -0.16806 -0.38565 -0.17431 -0.3632 -0.17778 -0.33635 C -0.17726 -0.32616 -0.17465 -0.31621 -0.17604 -0.30649 C -0.17656 -0.30255 -0.1901 -0.28264 -0.19201 -0.27917 C -0.19705 -0.27014 -0.20104 -0.26019 -0.20625 -0.25162 C -0.21007 -0.24537 -0.21528 -0.24098 -0.21892 -0.23473 C -0.22847 -0.21829 -0.23368 -0.20186 -0.24601 -0.1882 C -0.2526 -0.18102 -0.26233 -0.16181 -0.26979 -0.1588 C -0.2724 -0.14815 -0.28524 -0.13936 -0.29045 -0.13125 C -0.29236 -0.12825 -0.2934 -0.12408 -0.29514 -0.12061 C -0.29913 -0.1132 -0.3033 -0.10602 -0.30781 -0.09931 C -0.31545 -0.08866 -0.32309 -0.07778 -0.3316 -0.06806 C -0.33594 -0.0632 -0.34062 -0.0588 -0.34444 -0.05301 C -0.34809 -0.04792 -0.35035 -0.04144 -0.35382 -0.03635 C -0.36076 -0.02616 -0.36875 -0.01644 -0.37604 -0.00649 C -0.37708 -0.00301 -0.37795 0.00069 -0.37934 0.00393 C -0.38021 0.00648 -0.38229 0.00787 -0.38247 0.01018 C -0.38316 0.02199 -0.3816 0.02685 -0.37934 0.03564 C -0.38003 0.08588 -0.38698 0.14236 -0.37448 0.19236 C -0.37431 0.19305 -0.35017 0.2037 -0.34757 0.20486 C -0.3342 0.21134 -0.32187 0.22199 -0.30781 0.22615 C -0.28646 0.23263 -0.26424 0.23287 -0.24271 0.2368 C -0.23073 0.23101 -0.24792 0.23819 -0.22847 0.2368 C -0.22153 0.23634 -0.21476 0.23379 -0.20781 0.2324 C -0.19826 0.22384 -0.20174 0.20972 -0.20312 0.19652 C -0.20677 0.16203 -0.21215 0.12708 -0.22535 0.09699 C -0.22691 0.0787 -0.22865 0.06481 -0.2349 0.04861 C -0.23698 0.02777 -0.24045 0.01805 -0.25069 0.00208 C -0.25347 -0.01366 -0.25 -0.00139 -0.26181 -0.01737 C -0.27378 -0.03334 -0.25122 -0.01088 -0.27135 -0.03403 C -0.28542 -0.05024 -0.30694 -0.04954 -0.32378 -0.0551 C -0.36927 -0.06968 -0.3349 -0.0632 -0.36337 -0.06806 C -0.37691 -0.07477 -0.39271 -0.07686 -0.40312 -0.09144 C -0.3599 -0.10533 -0.3158 -0.1044 -0.27135 -0.10579 C -0.24549 -0.10463 -0.21927 -0.10579 -0.19358 -0.10139 C -0.16719 -0.097 -0.14219 -0.08357 -0.11597 -0.07848 C -0.0783 -0.06088 -0.04149 -0.04422 -0.00312 -0.02963 C 0.00747 -0.02593 0.01632 -0.01528 0.02708 -0.01297 C 0.03854 -0.01019 0.03351 -0.01181 0.04288 -0.00857 C 0.03108 0.02338 0.00503 0.03009 -0.01424 0.05254 C -0.02101 0.06041 -0.03733 0.07986 -0.04271 0.09513 C -0.04635 0.10532 -0.05226 0.12638 -0.05226 0.12662 C -0.05417 0.14884 -0.06389 0.2 -0.05069 0.21759 C -0.0434 0.22731 -0.03073 0.22361 -0.02049 0.22407 C 0.01753 0.22592 0.05556 0.22546 0.09375 0.22615 C 0.14427 0.22939 0.1941 0.23958 0.24444 0.24513 C 0.26892 0.24282 0.26424 0.24259 0.28264 0.2324 C 0.2875 0.22245 0.29427 0.21782 0.30174 0.21134 C 0.3033 0.20995 0.30642 0.20717 0.30642 0.2074 C 0.30747 0.19583 0.30747 0.18425 0.30955 0.17291 C 0.31024 0.16944 0.31337 0.16782 0.31441 0.16481 C 0.31667 0.15787 0.31753 0.15046 0.3191 0.14328 C 0.31962 0.12847 0.3191 0.11342 0.32066 0.09907 C 0.32188 0.0875 0.32708 0.0655 0.32708 0.06574 C 0.32917 0.04074 0.33264 0.01388 0.32865 -0.01088 C 0.32708 -0.01968 0.32083 -0.02848 0.3191 -0.03843 C 0.31736 -0.04769 0.31736 -0.0588 0.31111 -0.06598 C 0.30816 -0.06899 0.30365 -0.0669 0.3 -0.06806 C 0.29358 -0.06968 0.2875 -0.07246 0.28108 -0.07408 C 0.24045 -0.08635 0.19948 -0.09584 0.15885 -0.10811 C 0.08785 -0.1294 0.01667 -0.14676 -0.05556 -0.1588 C -0.05868 -0.16135 -0.06111 -0.16783 -0.06493 -0.16713 C -0.08194 -0.16412 -0.09201 -0.14885 -0.10625 -0.13959 C -0.12812 -0.1257 -0.15382 -0.11621 -0.17292 -0.09514 C -0.17639 -0.09144 -0.17917 -0.08635 -0.18264 -0.08287 C -0.19653 -0.0676 -0.21181 -0.05811 -0.21892 -0.03403 C -0.21944 -0.02848 -0.22066 -0.02315 -0.22049 -0.01737 C -0.21979 0.01458 -0.22552 0.06458 -0.19358 0.06967 C -0.18351 0.07129 -0.17361 0.07083 -0.16337 0.07152 C -0.15347 0.0662 -0.14479 0.05833 -0.1349 0.05254 C -0.13142 0.05046 -0.12743 0.05023 -0.12378 0.04861 C -0.11337 0.03796 -0.09705 0.03425 -0.08403 0.03148 C -0.07552 0.01967 -0.08906 0.03703 -0.06667 0.025 C -0.06441 0.02407 -0.0651 0.01898 -0.06337 0.01689 " pathEditMode="relative" rAng="0" ptsTypes="AAAAAAAAAAAAAAAAAAAAAAAAAAAAAAAAAAAAAAAAAAAAAAAAAAAAAAAAAAAAAAAAAAAAAAAAAAAAAAAAAAAAAAAAAAAAAAAAAAAAAAAAAAAAAAAAAAAAAAAAAAAAAAAAAAAAAAAAAAAAA">
                                      <p:cBhvr>
                                        <p:cTn id="6" dur="5000" fill="hold"/>
                                        <p:tgtEl>
                                          <p:spTgt spid="19460"/>
                                        </p:tgtEl>
                                        <p:attrNameLst>
                                          <p:attrName>ppt_x</p:attrName>
                                          <p:attrName>ppt_y</p:attrName>
                                        </p:attrNameLst>
                                      </p:cBhvr>
                                      <p:rCtr x="1406" y="-21481"/>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9459">
                                            <p:txEl>
                                              <p:pRg st="0" end="0"/>
                                            </p:txEl>
                                          </p:spTgt>
                                        </p:tgtEl>
                                        <p:attrNameLst>
                                          <p:attrName>style.visibility</p:attrName>
                                        </p:attrNameLst>
                                      </p:cBhvr>
                                      <p:to>
                                        <p:strVal val="visible"/>
                                      </p:to>
                                    </p:set>
                                    <p:animEffect transition="in" filter="blinds(horizontal)">
                                      <p:cBhvr>
                                        <p:cTn id="11" dur="500"/>
                                        <p:tgtEl>
                                          <p:spTgt spid="1945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9459">
                                            <p:txEl>
                                              <p:pRg st="1" end="1"/>
                                            </p:txEl>
                                          </p:spTgt>
                                        </p:tgtEl>
                                        <p:attrNameLst>
                                          <p:attrName>style.visibility</p:attrName>
                                        </p:attrNameLst>
                                      </p:cBhvr>
                                      <p:to>
                                        <p:strVal val="visible"/>
                                      </p:to>
                                    </p:set>
                                    <p:animEffect transition="in" filter="blinds(horizontal)">
                                      <p:cBhvr>
                                        <p:cTn id="16" dur="500"/>
                                        <p:tgtEl>
                                          <p:spTgt spid="1945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9459">
                                            <p:txEl>
                                              <p:pRg st="2" end="2"/>
                                            </p:txEl>
                                          </p:spTgt>
                                        </p:tgtEl>
                                        <p:attrNameLst>
                                          <p:attrName>style.visibility</p:attrName>
                                        </p:attrNameLst>
                                      </p:cBhvr>
                                      <p:to>
                                        <p:strVal val="visible"/>
                                      </p:to>
                                    </p:set>
                                    <p:animEffect transition="in" filter="blinds(horizontal)">
                                      <p:cBhvr>
                                        <p:cTn id="21" dur="500"/>
                                        <p:tgtEl>
                                          <p:spTgt spid="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ext Box 2"/>
          <p:cNvSpPr txBox="1">
            <a:spLocks noChangeArrowheads="1"/>
          </p:cNvSpPr>
          <p:nvPr/>
        </p:nvSpPr>
        <p:spPr bwMode="auto">
          <a:xfrm>
            <a:off x="1855788" y="153988"/>
            <a:ext cx="8645525" cy="579437"/>
          </a:xfrm>
          <a:prstGeom prst="rect">
            <a:avLst/>
          </a:prstGeom>
          <a:noFill/>
          <a:ln w="9525">
            <a:noFill/>
            <a:miter lim="800000"/>
            <a:headEnd/>
            <a:tailEnd/>
          </a:ln>
        </p:spPr>
        <p:txBody>
          <a:bodyPr>
            <a:spAutoFit/>
          </a:bodyPr>
          <a:lstStyle/>
          <a:p>
            <a:pPr algn="ctr">
              <a:spcBef>
                <a:spcPct val="50000"/>
              </a:spcBef>
            </a:pPr>
            <a:r>
              <a:rPr lang="en-US" sz="3200" b="1" dirty="0">
                <a:solidFill>
                  <a:srgbClr val="000000"/>
                </a:solidFill>
              </a:rPr>
              <a:t>Summary </a:t>
            </a:r>
          </a:p>
        </p:txBody>
      </p:sp>
      <p:grpSp>
        <p:nvGrpSpPr>
          <p:cNvPr id="257026" name="Group 9"/>
          <p:cNvGrpSpPr>
            <a:grpSpLocks/>
          </p:cNvGrpSpPr>
          <p:nvPr/>
        </p:nvGrpSpPr>
        <p:grpSpPr bwMode="auto">
          <a:xfrm>
            <a:off x="1855788" y="1401763"/>
            <a:ext cx="8597900" cy="4054475"/>
            <a:chOff x="224" y="621"/>
            <a:chExt cx="5416" cy="2554"/>
          </a:xfrm>
        </p:grpSpPr>
        <p:sp>
          <p:nvSpPr>
            <p:cNvPr id="257027" name="Text Box 3"/>
            <p:cNvSpPr txBox="1">
              <a:spLocks noChangeArrowheads="1"/>
            </p:cNvSpPr>
            <p:nvPr/>
          </p:nvSpPr>
          <p:spPr bwMode="auto">
            <a:xfrm>
              <a:off x="224" y="621"/>
              <a:ext cx="5416" cy="1135"/>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Power in an electric circuit:</a:t>
              </a:r>
            </a:p>
            <a:p>
              <a:pPr>
                <a:spcBef>
                  <a:spcPct val="50000"/>
                </a:spcBef>
                <a:buFontTx/>
                <a:buChar char="•"/>
              </a:pPr>
              <a:r>
                <a:rPr lang="en-US" sz="2800" b="1">
                  <a:solidFill>
                    <a:srgbClr val="000000"/>
                  </a:solidFill>
                </a:rPr>
                <a:t> If the material obeys Ohm’s law,</a:t>
              </a:r>
            </a:p>
            <a:p>
              <a:pPr>
                <a:spcBef>
                  <a:spcPct val="50000"/>
                </a:spcBef>
                <a:buFontTx/>
                <a:buChar char="•"/>
              </a:pPr>
              <a:r>
                <a:rPr lang="en-US" sz="2800" b="1">
                  <a:solidFill>
                    <a:srgbClr val="000000"/>
                  </a:solidFill>
                </a:rPr>
                <a:t> Energy equivalent of one kilowatt-hour:</a:t>
              </a:r>
            </a:p>
          </p:txBody>
        </p:sp>
        <p:pic>
          <p:nvPicPr>
            <p:cNvPr id="257028" name="Picture 4"/>
            <p:cNvPicPr>
              <a:picLocks noChangeAspect="1" noChangeArrowheads="1"/>
            </p:cNvPicPr>
            <p:nvPr/>
          </p:nvPicPr>
          <p:blipFill>
            <a:blip r:embed="rId2"/>
            <a:srcRect/>
            <a:stretch>
              <a:fillRect/>
            </a:stretch>
          </p:blipFill>
          <p:spPr bwMode="auto">
            <a:xfrm>
              <a:off x="3588" y="657"/>
              <a:ext cx="783" cy="264"/>
            </a:xfrm>
            <a:prstGeom prst="rect">
              <a:avLst/>
            </a:prstGeom>
            <a:noFill/>
            <a:ln w="9525">
              <a:noFill/>
              <a:miter lim="800000"/>
              <a:headEnd/>
              <a:tailEnd/>
            </a:ln>
          </p:spPr>
        </p:pic>
        <p:pic>
          <p:nvPicPr>
            <p:cNvPr id="257029" name="Picture 5"/>
            <p:cNvPicPr>
              <a:picLocks noChangeAspect="1" noChangeArrowheads="1"/>
            </p:cNvPicPr>
            <p:nvPr/>
          </p:nvPicPr>
          <p:blipFill>
            <a:blip r:embed="rId3"/>
            <a:srcRect/>
            <a:stretch>
              <a:fillRect/>
            </a:stretch>
          </p:blipFill>
          <p:spPr bwMode="auto">
            <a:xfrm>
              <a:off x="3915" y="1023"/>
              <a:ext cx="1668" cy="294"/>
            </a:xfrm>
            <a:prstGeom prst="rect">
              <a:avLst/>
            </a:prstGeom>
            <a:noFill/>
            <a:ln w="9525">
              <a:noFill/>
              <a:miter lim="800000"/>
              <a:headEnd/>
              <a:tailEnd/>
            </a:ln>
          </p:spPr>
        </p:pic>
        <p:pic>
          <p:nvPicPr>
            <p:cNvPr id="257030" name="Picture 6"/>
            <p:cNvPicPr>
              <a:picLocks noChangeAspect="1" noChangeArrowheads="1"/>
            </p:cNvPicPr>
            <p:nvPr/>
          </p:nvPicPr>
          <p:blipFill>
            <a:blip r:embed="rId4"/>
            <a:srcRect/>
            <a:stretch>
              <a:fillRect/>
            </a:stretch>
          </p:blipFill>
          <p:spPr bwMode="auto">
            <a:xfrm>
              <a:off x="1861" y="1875"/>
              <a:ext cx="2051" cy="312"/>
            </a:xfrm>
            <a:prstGeom prst="rect">
              <a:avLst/>
            </a:prstGeom>
            <a:noFill/>
            <a:ln w="9525">
              <a:noFill/>
              <a:miter lim="800000"/>
              <a:headEnd/>
              <a:tailEnd/>
            </a:ln>
          </p:spPr>
        </p:pic>
        <p:sp>
          <p:nvSpPr>
            <p:cNvPr id="257031" name="Text Box 7"/>
            <p:cNvSpPr txBox="1">
              <a:spLocks noChangeArrowheads="1"/>
            </p:cNvSpPr>
            <p:nvPr/>
          </p:nvSpPr>
          <p:spPr bwMode="auto">
            <a:xfrm>
              <a:off x="374" y="2289"/>
              <a:ext cx="5004" cy="327"/>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Equivalent resistance for resistors in series:</a:t>
              </a:r>
            </a:p>
          </p:txBody>
        </p:sp>
        <p:pic>
          <p:nvPicPr>
            <p:cNvPr id="257032" name="Picture 8"/>
            <p:cNvPicPr>
              <a:picLocks noChangeAspect="1" noChangeArrowheads="1"/>
            </p:cNvPicPr>
            <p:nvPr/>
          </p:nvPicPr>
          <p:blipFill>
            <a:blip r:embed="rId5"/>
            <a:srcRect/>
            <a:stretch>
              <a:fillRect/>
            </a:stretch>
          </p:blipFill>
          <p:spPr bwMode="auto">
            <a:xfrm>
              <a:off x="1128" y="2785"/>
              <a:ext cx="3414" cy="39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2"/>
          <p:cNvSpPr txBox="1">
            <a:spLocks noChangeArrowheads="1"/>
          </p:cNvSpPr>
          <p:nvPr/>
        </p:nvSpPr>
        <p:spPr bwMode="auto">
          <a:xfrm>
            <a:off x="1855788" y="153988"/>
            <a:ext cx="8645525" cy="579437"/>
          </a:xfrm>
          <a:prstGeom prst="rect">
            <a:avLst/>
          </a:prstGeom>
          <a:noFill/>
          <a:ln w="9525">
            <a:noFill/>
            <a:miter lim="800000"/>
            <a:headEnd/>
            <a:tailEnd/>
          </a:ln>
        </p:spPr>
        <p:txBody>
          <a:bodyPr>
            <a:spAutoFit/>
          </a:bodyPr>
          <a:lstStyle/>
          <a:p>
            <a:pPr algn="ctr">
              <a:spcBef>
                <a:spcPct val="50000"/>
              </a:spcBef>
            </a:pPr>
            <a:r>
              <a:rPr lang="en-US" sz="3200" b="1" dirty="0">
                <a:solidFill>
                  <a:srgbClr val="000000"/>
                </a:solidFill>
              </a:rPr>
              <a:t>Summary </a:t>
            </a:r>
          </a:p>
        </p:txBody>
      </p:sp>
      <p:pic>
        <p:nvPicPr>
          <p:cNvPr id="258050" name="Picture 4"/>
          <p:cNvPicPr>
            <a:picLocks noChangeAspect="1" noChangeArrowheads="1"/>
          </p:cNvPicPr>
          <p:nvPr/>
        </p:nvPicPr>
        <p:blipFill>
          <a:blip r:embed="rId2"/>
          <a:srcRect/>
          <a:stretch>
            <a:fillRect/>
          </a:stretch>
        </p:blipFill>
        <p:spPr bwMode="auto">
          <a:xfrm>
            <a:off x="3005138" y="1987550"/>
            <a:ext cx="5799137" cy="1074738"/>
          </a:xfrm>
          <a:prstGeom prst="rect">
            <a:avLst/>
          </a:prstGeom>
          <a:noFill/>
          <a:ln w="9525">
            <a:noFill/>
            <a:miter lim="800000"/>
            <a:headEnd/>
            <a:tailEnd/>
          </a:ln>
        </p:spPr>
      </p:pic>
      <p:sp>
        <p:nvSpPr>
          <p:cNvPr id="258051" name="Text Box 5"/>
          <p:cNvSpPr txBox="1">
            <a:spLocks noChangeArrowheads="1"/>
          </p:cNvSpPr>
          <p:nvPr/>
        </p:nvSpPr>
        <p:spPr bwMode="auto">
          <a:xfrm>
            <a:off x="1916113" y="3244850"/>
            <a:ext cx="8062912" cy="2014538"/>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Junction rule: All current that enters a junction must also leave it.</a:t>
            </a:r>
          </a:p>
          <a:p>
            <a:pPr>
              <a:spcBef>
                <a:spcPct val="50000"/>
              </a:spcBef>
              <a:buFontTx/>
              <a:buChar char="•"/>
            </a:pPr>
            <a:r>
              <a:rPr lang="en-US" sz="2800" b="1">
                <a:solidFill>
                  <a:srgbClr val="000000"/>
                </a:solidFill>
              </a:rPr>
              <a:t> Loop rule: The algebraic sum of all potential charges around a closed loop must be zero.</a:t>
            </a:r>
          </a:p>
        </p:txBody>
      </p:sp>
      <p:sp>
        <p:nvSpPr>
          <p:cNvPr id="258052" name="Text Box 8"/>
          <p:cNvSpPr txBox="1">
            <a:spLocks noChangeArrowheads="1"/>
          </p:cNvSpPr>
          <p:nvPr/>
        </p:nvSpPr>
        <p:spPr bwMode="auto">
          <a:xfrm>
            <a:off x="1889125" y="1014413"/>
            <a:ext cx="8113713" cy="946150"/>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Inverse of the equivalent resistance of resistors in series: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Text Box 4"/>
          <p:cNvSpPr txBox="1">
            <a:spLocks noChangeArrowheads="1"/>
          </p:cNvSpPr>
          <p:nvPr/>
        </p:nvSpPr>
        <p:spPr bwMode="auto">
          <a:xfrm>
            <a:off x="1855788" y="153988"/>
            <a:ext cx="8645525" cy="579437"/>
          </a:xfrm>
          <a:prstGeom prst="rect">
            <a:avLst/>
          </a:prstGeom>
          <a:noFill/>
          <a:ln w="9525">
            <a:noFill/>
            <a:miter lim="800000"/>
            <a:headEnd/>
            <a:tailEnd/>
          </a:ln>
        </p:spPr>
        <p:txBody>
          <a:bodyPr>
            <a:spAutoFit/>
          </a:bodyPr>
          <a:lstStyle/>
          <a:p>
            <a:pPr algn="ctr">
              <a:spcBef>
                <a:spcPct val="50000"/>
              </a:spcBef>
            </a:pPr>
            <a:r>
              <a:rPr lang="en-US" sz="3200" b="1" dirty="0">
                <a:solidFill>
                  <a:srgbClr val="000000"/>
                </a:solidFill>
              </a:rPr>
              <a:t>Summary </a:t>
            </a:r>
          </a:p>
        </p:txBody>
      </p:sp>
      <p:sp>
        <p:nvSpPr>
          <p:cNvPr id="259074" name="Text Box 5"/>
          <p:cNvSpPr txBox="1">
            <a:spLocks noChangeArrowheads="1"/>
          </p:cNvSpPr>
          <p:nvPr/>
        </p:nvSpPr>
        <p:spPr bwMode="auto">
          <a:xfrm>
            <a:off x="1725613" y="973138"/>
            <a:ext cx="8704262" cy="946150"/>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Equivalent capacitance of capacitors connected in parallel:</a:t>
            </a:r>
          </a:p>
        </p:txBody>
      </p:sp>
      <p:pic>
        <p:nvPicPr>
          <p:cNvPr id="259075" name="Picture 6"/>
          <p:cNvPicPr>
            <a:picLocks noChangeAspect="1" noChangeArrowheads="1"/>
          </p:cNvPicPr>
          <p:nvPr/>
        </p:nvPicPr>
        <p:blipFill>
          <a:blip r:embed="rId2"/>
          <a:srcRect/>
          <a:stretch>
            <a:fillRect/>
          </a:stretch>
        </p:blipFill>
        <p:spPr bwMode="auto">
          <a:xfrm>
            <a:off x="2978150" y="2136775"/>
            <a:ext cx="5572125" cy="914400"/>
          </a:xfrm>
          <a:prstGeom prst="rect">
            <a:avLst/>
          </a:prstGeom>
          <a:noFill/>
          <a:ln w="9525">
            <a:noFill/>
            <a:miter lim="800000"/>
            <a:headEnd/>
            <a:tailEnd/>
          </a:ln>
        </p:spPr>
      </p:pic>
      <p:sp>
        <p:nvSpPr>
          <p:cNvPr id="259076" name="Text Box 7"/>
          <p:cNvSpPr txBox="1">
            <a:spLocks noChangeArrowheads="1"/>
          </p:cNvSpPr>
          <p:nvPr/>
        </p:nvSpPr>
        <p:spPr bwMode="auto">
          <a:xfrm>
            <a:off x="1793875" y="3179763"/>
            <a:ext cx="8704263" cy="946150"/>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Inverse of the equivalent capacitance of capacitors connected in series:</a:t>
            </a:r>
          </a:p>
        </p:txBody>
      </p:sp>
      <p:pic>
        <p:nvPicPr>
          <p:cNvPr id="259077" name="Picture 8"/>
          <p:cNvPicPr>
            <a:picLocks noChangeAspect="1" noChangeArrowheads="1"/>
          </p:cNvPicPr>
          <p:nvPr/>
        </p:nvPicPr>
        <p:blipFill>
          <a:blip r:embed="rId3"/>
          <a:srcRect/>
          <a:stretch>
            <a:fillRect/>
          </a:stretch>
        </p:blipFill>
        <p:spPr bwMode="auto">
          <a:xfrm>
            <a:off x="2921000" y="4068763"/>
            <a:ext cx="5875338" cy="1198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1855788" y="153988"/>
            <a:ext cx="8645525" cy="579437"/>
          </a:xfrm>
          <a:prstGeom prst="rect">
            <a:avLst/>
          </a:prstGeom>
          <a:noFill/>
          <a:ln w="9525">
            <a:noFill/>
            <a:miter lim="800000"/>
            <a:headEnd/>
            <a:tailEnd/>
          </a:ln>
        </p:spPr>
        <p:txBody>
          <a:bodyPr>
            <a:spAutoFit/>
          </a:bodyPr>
          <a:lstStyle/>
          <a:p>
            <a:pPr algn="ctr">
              <a:spcBef>
                <a:spcPct val="50000"/>
              </a:spcBef>
            </a:pPr>
            <a:r>
              <a:rPr lang="en-US" sz="3200" b="1" dirty="0">
                <a:solidFill>
                  <a:srgbClr val="000000"/>
                </a:solidFill>
              </a:rPr>
              <a:t>Summary </a:t>
            </a:r>
          </a:p>
        </p:txBody>
      </p:sp>
      <p:sp>
        <p:nvSpPr>
          <p:cNvPr id="260098" name="Text Box 3"/>
          <p:cNvSpPr txBox="1">
            <a:spLocks noChangeArrowheads="1"/>
          </p:cNvSpPr>
          <p:nvPr/>
        </p:nvSpPr>
        <p:spPr bwMode="auto">
          <a:xfrm>
            <a:off x="1773238" y="1033463"/>
            <a:ext cx="8574087" cy="519112"/>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Charging a capacitor:</a:t>
            </a:r>
          </a:p>
        </p:txBody>
      </p:sp>
      <p:pic>
        <p:nvPicPr>
          <p:cNvPr id="260099" name="Picture 4"/>
          <p:cNvPicPr>
            <a:picLocks noChangeAspect="1" noChangeArrowheads="1"/>
          </p:cNvPicPr>
          <p:nvPr/>
        </p:nvPicPr>
        <p:blipFill>
          <a:blip r:embed="rId2"/>
          <a:srcRect/>
          <a:stretch>
            <a:fillRect/>
          </a:stretch>
        </p:blipFill>
        <p:spPr bwMode="auto">
          <a:xfrm>
            <a:off x="4237038" y="1900238"/>
            <a:ext cx="3217862" cy="533400"/>
          </a:xfrm>
          <a:prstGeom prst="rect">
            <a:avLst/>
          </a:prstGeom>
          <a:noFill/>
          <a:ln w="9525">
            <a:noFill/>
            <a:miter lim="800000"/>
            <a:headEnd/>
            <a:tailEnd/>
          </a:ln>
        </p:spPr>
      </p:pic>
      <p:pic>
        <p:nvPicPr>
          <p:cNvPr id="260100" name="Picture 5"/>
          <p:cNvPicPr>
            <a:picLocks noChangeAspect="1" noChangeArrowheads="1"/>
          </p:cNvPicPr>
          <p:nvPr/>
        </p:nvPicPr>
        <p:blipFill>
          <a:blip r:embed="rId3"/>
          <a:srcRect/>
          <a:stretch>
            <a:fillRect/>
          </a:stretch>
        </p:blipFill>
        <p:spPr bwMode="auto">
          <a:xfrm>
            <a:off x="4148138" y="2746375"/>
            <a:ext cx="2686050" cy="1169988"/>
          </a:xfrm>
          <a:prstGeom prst="rect">
            <a:avLst/>
          </a:prstGeom>
          <a:noFill/>
          <a:ln w="9525">
            <a:noFill/>
            <a:miter lim="800000"/>
            <a:headEnd/>
            <a:tailEnd/>
          </a:ln>
        </p:spPr>
      </p:pic>
      <p:sp>
        <p:nvSpPr>
          <p:cNvPr id="260101" name="Text Box 6"/>
          <p:cNvSpPr txBox="1">
            <a:spLocks noChangeArrowheads="1"/>
          </p:cNvSpPr>
          <p:nvPr/>
        </p:nvSpPr>
        <p:spPr bwMode="auto">
          <a:xfrm>
            <a:off x="1782763" y="4143375"/>
            <a:ext cx="8574087" cy="519113"/>
          </a:xfrm>
          <a:prstGeom prst="rect">
            <a:avLst/>
          </a:prstGeom>
          <a:noFill/>
          <a:ln w="9525">
            <a:noFill/>
            <a:miter lim="800000"/>
            <a:headEnd/>
            <a:tailEnd/>
          </a:ln>
        </p:spPr>
        <p:txBody>
          <a:bodyPr>
            <a:spAutoFit/>
          </a:bodyPr>
          <a:lstStyle/>
          <a:p>
            <a:pPr>
              <a:spcBef>
                <a:spcPct val="50000"/>
              </a:spcBef>
              <a:buFontTx/>
              <a:buChar char="•"/>
            </a:pPr>
            <a:r>
              <a:rPr lang="en-US" sz="2800" b="1" dirty="0">
                <a:solidFill>
                  <a:srgbClr val="000000"/>
                </a:solidFill>
              </a:rPr>
              <a:t> Discharging a capacitor:</a:t>
            </a:r>
          </a:p>
        </p:txBody>
      </p:sp>
      <p:pic>
        <p:nvPicPr>
          <p:cNvPr id="260102" name="Picture 7"/>
          <p:cNvPicPr>
            <a:picLocks noChangeAspect="1" noChangeArrowheads="1"/>
          </p:cNvPicPr>
          <p:nvPr/>
        </p:nvPicPr>
        <p:blipFill>
          <a:blip r:embed="rId4"/>
          <a:srcRect/>
          <a:stretch>
            <a:fillRect/>
          </a:stretch>
        </p:blipFill>
        <p:spPr bwMode="auto">
          <a:xfrm>
            <a:off x="4238625" y="4986338"/>
            <a:ext cx="2192338" cy="609600"/>
          </a:xfrm>
          <a:prstGeom prst="rect">
            <a:avLst/>
          </a:prstGeom>
          <a:noFill/>
          <a:ln w="9525">
            <a:noFill/>
            <a:miter lim="800000"/>
            <a:headEnd/>
            <a:tailEnd/>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0252" y="3735007"/>
            <a:ext cx="4714875" cy="2762250"/>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ext Box 2"/>
          <p:cNvSpPr txBox="1">
            <a:spLocks noChangeArrowheads="1"/>
          </p:cNvSpPr>
          <p:nvPr/>
        </p:nvSpPr>
        <p:spPr bwMode="auto">
          <a:xfrm>
            <a:off x="1855788" y="153988"/>
            <a:ext cx="8645525" cy="579437"/>
          </a:xfrm>
          <a:prstGeom prst="rect">
            <a:avLst/>
          </a:prstGeom>
          <a:noFill/>
          <a:ln w="9525">
            <a:noFill/>
            <a:miter lim="800000"/>
            <a:headEnd/>
            <a:tailEnd/>
          </a:ln>
        </p:spPr>
        <p:txBody>
          <a:bodyPr>
            <a:spAutoFit/>
          </a:bodyPr>
          <a:lstStyle/>
          <a:p>
            <a:pPr algn="ctr">
              <a:spcBef>
                <a:spcPct val="50000"/>
              </a:spcBef>
            </a:pPr>
            <a:r>
              <a:rPr lang="en-US" sz="3200" b="1" dirty="0">
                <a:solidFill>
                  <a:srgbClr val="000000"/>
                </a:solidFill>
              </a:rPr>
              <a:t>Summary </a:t>
            </a:r>
          </a:p>
        </p:txBody>
      </p:sp>
      <p:sp>
        <p:nvSpPr>
          <p:cNvPr id="261122" name="Text Box 3"/>
          <p:cNvSpPr txBox="1">
            <a:spLocks noChangeArrowheads="1"/>
          </p:cNvSpPr>
          <p:nvPr/>
        </p:nvSpPr>
        <p:spPr bwMode="auto">
          <a:xfrm>
            <a:off x="1892300" y="1092200"/>
            <a:ext cx="8597900" cy="2868613"/>
          </a:xfrm>
          <a:prstGeom prst="rect">
            <a:avLst/>
          </a:prstGeom>
          <a:noFill/>
          <a:ln w="9525">
            <a:noFill/>
            <a:miter lim="800000"/>
            <a:headEnd/>
            <a:tailEnd/>
          </a:ln>
        </p:spPr>
        <p:txBody>
          <a:bodyPr>
            <a:spAutoFit/>
          </a:bodyPr>
          <a:lstStyle/>
          <a:p>
            <a:pPr>
              <a:spcBef>
                <a:spcPct val="50000"/>
              </a:spcBef>
              <a:buFontTx/>
              <a:buChar char="•"/>
            </a:pPr>
            <a:r>
              <a:rPr lang="en-US" sz="2800" b="1">
                <a:solidFill>
                  <a:srgbClr val="000000"/>
                </a:solidFill>
              </a:rPr>
              <a:t> Ammeter: measures current. Is connected in series. Resistance should be as small as possible.</a:t>
            </a:r>
          </a:p>
          <a:p>
            <a:pPr>
              <a:spcBef>
                <a:spcPct val="50000"/>
              </a:spcBef>
              <a:buFontTx/>
              <a:buChar char="•"/>
            </a:pPr>
            <a:r>
              <a:rPr lang="en-US" sz="2800" b="1">
                <a:solidFill>
                  <a:srgbClr val="000000"/>
                </a:solidFill>
              </a:rPr>
              <a:t> Voltmeter: measures voltage. Is connected in parallel. Resistance should be as large as possible.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725" y="2577350"/>
            <a:ext cx="3724275" cy="4276725"/>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title"/>
          </p:nvPr>
        </p:nvSpPr>
        <p:spPr/>
        <p:txBody>
          <a:bodyPr/>
          <a:lstStyle/>
          <a:p>
            <a:pPr eaLnBrk="1" hangingPunct="1"/>
            <a:r>
              <a:rPr lang="en-US" b="1" smtClean="0"/>
              <a:t>Ways to Wire Circuits</a:t>
            </a:r>
          </a:p>
        </p:txBody>
      </p:sp>
      <p:sp>
        <p:nvSpPr>
          <p:cNvPr id="275458" name="Rectangle 3"/>
          <p:cNvSpPr>
            <a:spLocks noGrp="1" noChangeArrowheads="1"/>
          </p:cNvSpPr>
          <p:nvPr>
            <p:ph type="body" idx="1"/>
          </p:nvPr>
        </p:nvSpPr>
        <p:spPr>
          <a:xfrm>
            <a:off x="2133600" y="1143000"/>
            <a:ext cx="7924800" cy="1295400"/>
          </a:xfrm>
        </p:spPr>
        <p:txBody>
          <a:bodyPr/>
          <a:lstStyle/>
          <a:p>
            <a:pPr eaLnBrk="1" hangingPunct="1">
              <a:buFont typeface="Wingdings" pitchFamily="2" charset="2"/>
              <a:buNone/>
            </a:pPr>
            <a:r>
              <a:rPr lang="en-US" sz="2600" smtClean="0"/>
              <a:t>There are 2 basic ways to wire a circuit. Keep in mind that a resistor could be ANYTHING ( bulb, toaster, ceramic material…etc)</a:t>
            </a:r>
          </a:p>
        </p:txBody>
      </p:sp>
      <p:pic>
        <p:nvPicPr>
          <p:cNvPr id="275459" name="Picture 4"/>
          <p:cNvPicPr>
            <a:picLocks noChangeAspect="1" noChangeArrowheads="1"/>
          </p:cNvPicPr>
          <p:nvPr/>
        </p:nvPicPr>
        <p:blipFill>
          <a:blip r:embed="rId2"/>
          <a:srcRect/>
          <a:stretch>
            <a:fillRect/>
          </a:stretch>
        </p:blipFill>
        <p:spPr bwMode="auto">
          <a:xfrm>
            <a:off x="2057400" y="3352800"/>
            <a:ext cx="2971800" cy="2216150"/>
          </a:xfrm>
          <a:prstGeom prst="rect">
            <a:avLst/>
          </a:prstGeom>
          <a:noFill/>
          <a:ln w="9525">
            <a:noFill/>
            <a:miter lim="800000"/>
            <a:headEnd/>
            <a:tailEnd/>
          </a:ln>
        </p:spPr>
      </p:pic>
      <p:sp>
        <p:nvSpPr>
          <p:cNvPr id="275460" name="Rectangle 5"/>
          <p:cNvSpPr>
            <a:spLocks noChangeArrowheads="1"/>
          </p:cNvSpPr>
          <p:nvPr/>
        </p:nvSpPr>
        <p:spPr bwMode="auto">
          <a:xfrm>
            <a:off x="4038600" y="2438400"/>
            <a:ext cx="4572000" cy="915988"/>
          </a:xfrm>
          <a:prstGeom prst="rect">
            <a:avLst/>
          </a:prstGeom>
          <a:noFill/>
          <a:ln w="9525">
            <a:noFill/>
            <a:miter lim="800000"/>
            <a:headEnd/>
            <a:tailEnd/>
          </a:ln>
        </p:spPr>
        <p:txBody>
          <a:bodyPr>
            <a:spAutoFit/>
          </a:bodyPr>
          <a:lstStyle/>
          <a:p>
            <a:r>
              <a:rPr lang="en-US">
                <a:solidFill>
                  <a:srgbClr val="FF0000"/>
                </a:solidFill>
              </a:rPr>
              <a:t>Series</a:t>
            </a:r>
            <a:r>
              <a:rPr lang="en-US">
                <a:solidFill>
                  <a:srgbClr val="000000"/>
                </a:solidFill>
              </a:rPr>
              <a:t> – One after another</a:t>
            </a:r>
          </a:p>
          <a:p>
            <a:r>
              <a:rPr lang="en-US">
                <a:solidFill>
                  <a:srgbClr val="FF0000"/>
                </a:solidFill>
              </a:rPr>
              <a:t>Parallel</a:t>
            </a:r>
            <a:r>
              <a:rPr lang="en-US">
                <a:solidFill>
                  <a:srgbClr val="000000"/>
                </a:solidFill>
              </a:rPr>
              <a:t> – between a set of junctions and parallel to each other</a:t>
            </a:r>
          </a:p>
        </p:txBody>
      </p:sp>
      <p:pic>
        <p:nvPicPr>
          <p:cNvPr id="275461" name="Picture 6"/>
          <p:cNvPicPr>
            <a:picLocks noChangeAspect="1" noChangeArrowheads="1"/>
          </p:cNvPicPr>
          <p:nvPr/>
        </p:nvPicPr>
        <p:blipFill>
          <a:blip r:embed="rId3"/>
          <a:srcRect/>
          <a:stretch>
            <a:fillRect/>
          </a:stretch>
        </p:blipFill>
        <p:spPr bwMode="auto">
          <a:xfrm>
            <a:off x="4953000" y="3757613"/>
            <a:ext cx="5181600" cy="1751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u="sng" smtClean="0">
                <a:solidFill>
                  <a:schemeClr val="tx1"/>
                </a:solidFill>
              </a:rPr>
              <a:t>Schematic Diagrams</a:t>
            </a:r>
          </a:p>
        </p:txBody>
      </p:sp>
      <p:sp>
        <p:nvSpPr>
          <p:cNvPr id="50179" name="Rectangle 3"/>
          <p:cNvSpPr>
            <a:spLocks noGrp="1" noChangeArrowheads="1"/>
          </p:cNvSpPr>
          <p:nvPr>
            <p:ph type="body" idx="1"/>
          </p:nvPr>
        </p:nvSpPr>
        <p:spPr>
          <a:xfrm>
            <a:off x="1828800" y="1600201"/>
            <a:ext cx="4343400" cy="4024313"/>
          </a:xfrm>
        </p:spPr>
        <p:txBody>
          <a:bodyPr/>
          <a:lstStyle/>
          <a:p>
            <a:pPr eaLnBrk="1" hangingPunct="1"/>
            <a:r>
              <a:rPr lang="en-US" altLang="en-US" smtClean="0"/>
              <a:t>A </a:t>
            </a:r>
            <a:r>
              <a:rPr lang="en-US" altLang="en-US" u="sng" smtClean="0"/>
              <a:t>schematic diagram</a:t>
            </a:r>
            <a:r>
              <a:rPr lang="en-US" altLang="en-US" smtClean="0"/>
              <a:t> uses symbols to show electrical circuits and wiring.</a:t>
            </a:r>
          </a:p>
        </p:txBody>
      </p:sp>
      <p:pic>
        <p:nvPicPr>
          <p:cNvPr id="50180" name="Picture 5" descr="parall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371601"/>
            <a:ext cx="371475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480435"/>
            <a:ext cx="3276600" cy="2971800"/>
          </a:xfrm>
          <a:prstGeom prst="rect">
            <a:avLst/>
          </a:prstGeom>
        </p:spPr>
      </p:pic>
    </p:spTree>
    <p:extLst>
      <p:ext uri="{BB962C8B-B14F-4D97-AF65-F5344CB8AC3E}">
        <p14:creationId xmlns:p14="http://schemas.microsoft.com/office/powerpoint/2010/main" val="3725630874"/>
      </p:ext>
    </p:extLst>
  </p:cSld>
  <p:clrMapOvr>
    <a:masterClrMapping/>
  </p:clrMapOvr>
  <p:transition>
    <p:rand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title"/>
          </p:nvPr>
        </p:nvSpPr>
        <p:spPr>
          <a:xfrm>
            <a:off x="609600" y="277813"/>
            <a:ext cx="10972800" cy="1139825"/>
          </a:xfrm>
        </p:spPr>
        <p:txBody>
          <a:bodyPr/>
          <a:lstStyle/>
          <a:p>
            <a:pPr eaLnBrk="1" hangingPunct="1"/>
            <a:r>
              <a:rPr lang="en-US" smtClean="0"/>
              <a:t>Schematic Symbols</a:t>
            </a:r>
          </a:p>
        </p:txBody>
      </p:sp>
      <p:sp>
        <p:nvSpPr>
          <p:cNvPr id="27653" name="Rectangle 3"/>
          <p:cNvSpPr>
            <a:spLocks noGrp="1" noChangeArrowheads="1"/>
          </p:cNvSpPr>
          <p:nvPr>
            <p:ph type="body" sz="half" idx="1"/>
          </p:nvPr>
        </p:nvSpPr>
        <p:spPr>
          <a:xfrm>
            <a:off x="1905000" y="990600"/>
            <a:ext cx="8382000" cy="1143000"/>
          </a:xfrm>
        </p:spPr>
        <p:txBody>
          <a:bodyPr/>
          <a:lstStyle/>
          <a:p>
            <a:pPr eaLnBrk="1" hangingPunct="1">
              <a:buFont typeface="Wingdings" pitchFamily="2" charset="2"/>
              <a:buNone/>
            </a:pPr>
            <a:r>
              <a:rPr lang="en-US" sz="2200" smtClean="0"/>
              <a:t>Before you begin to understand circuits you need to be able to draw what they look like using a set of standard symbols understood anywhere in the world</a:t>
            </a:r>
          </a:p>
        </p:txBody>
      </p:sp>
      <p:graphicFrame>
        <p:nvGraphicFramePr>
          <p:cNvPr id="27651" name="Object 3"/>
          <p:cNvGraphicFramePr>
            <a:graphicFrameLocks noGrp="1" noChangeAspect="1"/>
          </p:cNvGraphicFramePr>
          <p:nvPr>
            <p:ph sz="half" idx="2"/>
          </p:nvPr>
        </p:nvGraphicFramePr>
        <p:xfrm>
          <a:off x="2286000" y="2057400"/>
          <a:ext cx="4114800" cy="2735263"/>
        </p:xfrm>
        <a:graphic>
          <a:graphicData uri="http://schemas.openxmlformats.org/presentationml/2006/ole">
            <mc:AlternateContent xmlns:mc="http://schemas.openxmlformats.org/markup-compatibility/2006">
              <mc:Choice xmlns:v="urn:schemas-microsoft-com:vml" Requires="v">
                <p:oleObj spid="_x0000_s27656" name="Paint Shop Pro Image" r:id="rId3" imgW="4975610" imgH="3307317" progId="">
                  <p:embed/>
                </p:oleObj>
              </mc:Choice>
              <mc:Fallback>
                <p:oleObj name="Paint Shop Pro Image" r:id="rId3" imgW="4975610" imgH="3307317"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057400"/>
                        <a:ext cx="4114800" cy="273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4" name="Text Box 6"/>
          <p:cNvSpPr txBox="1">
            <a:spLocks noChangeArrowheads="1"/>
          </p:cNvSpPr>
          <p:nvPr/>
        </p:nvSpPr>
        <p:spPr bwMode="auto">
          <a:xfrm>
            <a:off x="6629400" y="2057400"/>
            <a:ext cx="3521075" cy="1190625"/>
          </a:xfrm>
          <a:prstGeom prst="rect">
            <a:avLst/>
          </a:prstGeom>
          <a:noFill/>
          <a:ln w="9525">
            <a:noFill/>
            <a:miter lim="800000"/>
            <a:headEnd/>
            <a:tailEnd/>
          </a:ln>
        </p:spPr>
        <p:txBody>
          <a:bodyPr>
            <a:spAutoFit/>
          </a:bodyPr>
          <a:lstStyle/>
          <a:p>
            <a:r>
              <a:rPr lang="en-US" b="1">
                <a:solidFill>
                  <a:srgbClr val="FF0000"/>
                </a:solidFill>
              </a:rPr>
              <a:t>For the battery symbol, the LONG line is considered to be the POSITIVE terminal and the SHORT line , NEGATIVE.</a:t>
            </a:r>
          </a:p>
        </p:txBody>
      </p:sp>
      <p:sp>
        <p:nvSpPr>
          <p:cNvPr id="27655" name="Text Box 7"/>
          <p:cNvSpPr txBox="1">
            <a:spLocks noChangeArrowheads="1"/>
          </p:cNvSpPr>
          <p:nvPr/>
        </p:nvSpPr>
        <p:spPr bwMode="auto">
          <a:xfrm>
            <a:off x="6553200" y="3429000"/>
            <a:ext cx="3825875" cy="1465263"/>
          </a:xfrm>
          <a:prstGeom prst="rect">
            <a:avLst/>
          </a:prstGeom>
          <a:noFill/>
          <a:ln w="9525">
            <a:noFill/>
            <a:miter lim="800000"/>
            <a:headEnd/>
            <a:tailEnd/>
          </a:ln>
        </p:spPr>
        <p:txBody>
          <a:bodyPr>
            <a:spAutoFit/>
          </a:bodyPr>
          <a:lstStyle/>
          <a:p>
            <a:r>
              <a:rPr lang="en-US" b="1">
                <a:solidFill>
                  <a:srgbClr val="FF0000"/>
                </a:solidFill>
              </a:rPr>
              <a:t>The </a:t>
            </a:r>
            <a:r>
              <a:rPr lang="en-US" b="1">
                <a:solidFill>
                  <a:srgbClr val="0000FF"/>
                </a:solidFill>
              </a:rPr>
              <a:t>VOLTMETER</a:t>
            </a:r>
            <a:r>
              <a:rPr lang="en-US" b="1">
                <a:solidFill>
                  <a:srgbClr val="FF0000"/>
                </a:solidFill>
              </a:rPr>
              <a:t> and </a:t>
            </a:r>
            <a:r>
              <a:rPr lang="en-US" b="1">
                <a:solidFill>
                  <a:srgbClr val="0000FF"/>
                </a:solidFill>
              </a:rPr>
              <a:t>AMMETER</a:t>
            </a:r>
            <a:r>
              <a:rPr lang="en-US" b="1">
                <a:solidFill>
                  <a:srgbClr val="FF0000"/>
                </a:solidFill>
              </a:rPr>
              <a:t> are special devices you place </a:t>
            </a:r>
            <a:r>
              <a:rPr lang="en-US" b="1">
                <a:solidFill>
                  <a:srgbClr val="0000FF"/>
                </a:solidFill>
              </a:rPr>
              <a:t>IN</a:t>
            </a:r>
            <a:r>
              <a:rPr lang="en-US" b="1">
                <a:solidFill>
                  <a:srgbClr val="FF0000"/>
                </a:solidFill>
              </a:rPr>
              <a:t> or </a:t>
            </a:r>
            <a:r>
              <a:rPr lang="en-US" b="1">
                <a:solidFill>
                  <a:srgbClr val="0000FF"/>
                </a:solidFill>
              </a:rPr>
              <a:t>AROUND</a:t>
            </a:r>
            <a:r>
              <a:rPr lang="en-US" b="1">
                <a:solidFill>
                  <a:srgbClr val="FF0000"/>
                </a:solidFill>
              </a:rPr>
              <a:t> the circuit to measure the </a:t>
            </a:r>
            <a:r>
              <a:rPr lang="en-US" b="1">
                <a:solidFill>
                  <a:srgbClr val="0000FF"/>
                </a:solidFill>
              </a:rPr>
              <a:t>VOLTAGE</a:t>
            </a:r>
            <a:r>
              <a:rPr lang="en-US" b="1">
                <a:solidFill>
                  <a:srgbClr val="FF0000"/>
                </a:solidFill>
              </a:rPr>
              <a:t> and </a:t>
            </a:r>
            <a:r>
              <a:rPr lang="en-US" b="1">
                <a:solidFill>
                  <a:srgbClr val="0000FF"/>
                </a:solidFill>
              </a:rPr>
              <a:t>CURRENT</a:t>
            </a:r>
            <a:r>
              <a:rPr lang="en-US" b="1">
                <a:solidFill>
                  <a:srgbClr val="FF0000"/>
                </a:solidFill>
              </a:rPr>
              <a:t>.</a:t>
            </a:r>
          </a:p>
        </p:txBody>
      </p:sp>
      <p:pic>
        <p:nvPicPr>
          <p:cNvPr id="27656" name="Picture 8"/>
          <p:cNvPicPr>
            <a:picLocks noChangeAspect="1" noChangeArrowheads="1"/>
          </p:cNvPicPr>
          <p:nvPr/>
        </p:nvPicPr>
        <p:blipFill>
          <a:blip r:embed="rId5"/>
          <a:srcRect/>
          <a:stretch>
            <a:fillRect/>
          </a:stretch>
        </p:blipFill>
        <p:spPr bwMode="auto">
          <a:xfrm>
            <a:off x="3200400" y="4800600"/>
            <a:ext cx="1752600"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5"/>
          <p:cNvSpPr>
            <a:spLocks noGrp="1" noChangeArrowheads="1"/>
          </p:cNvSpPr>
          <p:nvPr>
            <p:ph type="title"/>
          </p:nvPr>
        </p:nvSpPr>
        <p:spPr/>
        <p:txBody>
          <a:bodyPr/>
          <a:lstStyle/>
          <a:p>
            <a:pPr eaLnBrk="1" hangingPunct="1"/>
            <a:r>
              <a:rPr lang="en-US" smtClean="0"/>
              <a:t>The Voltmeter and Ammeter</a:t>
            </a:r>
          </a:p>
        </p:txBody>
      </p:sp>
      <p:graphicFrame>
        <p:nvGraphicFramePr>
          <p:cNvPr id="28675" name="Object 3"/>
          <p:cNvGraphicFramePr>
            <a:graphicFrameLocks noGrp="1" noChangeAspect="1"/>
          </p:cNvGraphicFramePr>
          <p:nvPr>
            <p:ph idx="1"/>
          </p:nvPr>
        </p:nvGraphicFramePr>
        <p:xfrm>
          <a:off x="1981200" y="990600"/>
          <a:ext cx="3048000" cy="731838"/>
        </p:xfrm>
        <a:graphic>
          <a:graphicData uri="http://schemas.openxmlformats.org/presentationml/2006/ole">
            <mc:AlternateContent xmlns:mc="http://schemas.openxmlformats.org/markup-compatibility/2006">
              <mc:Choice xmlns:v="urn:schemas-microsoft-com:vml" Requires="v">
                <p:oleObj spid="_x0000_s28680" name="Paint Shop Pro Image" r:id="rId3" imgW="3580488" imgH="858537" progId="">
                  <p:embed/>
                </p:oleObj>
              </mc:Choice>
              <mc:Fallback>
                <p:oleObj name="Paint Shop Pro Image" r:id="rId3" imgW="3580488" imgH="858537"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990600"/>
                        <a:ext cx="3048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7" name="Text Box 7"/>
          <p:cNvSpPr txBox="1">
            <a:spLocks noChangeArrowheads="1"/>
          </p:cNvSpPr>
          <p:nvPr/>
        </p:nvSpPr>
        <p:spPr bwMode="auto">
          <a:xfrm>
            <a:off x="5181600" y="990600"/>
            <a:ext cx="4435475" cy="1190625"/>
          </a:xfrm>
          <a:prstGeom prst="rect">
            <a:avLst/>
          </a:prstGeom>
          <a:noFill/>
          <a:ln w="9525">
            <a:noFill/>
            <a:miter lim="800000"/>
            <a:headEnd/>
            <a:tailEnd/>
          </a:ln>
        </p:spPr>
        <p:txBody>
          <a:bodyPr>
            <a:spAutoFit/>
          </a:bodyPr>
          <a:lstStyle/>
          <a:p>
            <a:r>
              <a:rPr lang="en-US">
                <a:solidFill>
                  <a:srgbClr val="000000"/>
                </a:solidFill>
              </a:rPr>
              <a:t>The voltmeter and ammeter cannot be just placed anywhere in the circuit. They must be used according to their DEFINITION.</a:t>
            </a:r>
          </a:p>
        </p:txBody>
      </p:sp>
      <p:pic>
        <p:nvPicPr>
          <p:cNvPr id="28678" name="Picture 8"/>
          <p:cNvPicPr>
            <a:picLocks noChangeAspect="1" noChangeArrowheads="1"/>
          </p:cNvPicPr>
          <p:nvPr/>
        </p:nvPicPr>
        <p:blipFill>
          <a:blip r:embed="rId5"/>
          <a:srcRect/>
          <a:stretch>
            <a:fillRect/>
          </a:stretch>
        </p:blipFill>
        <p:spPr bwMode="auto">
          <a:xfrm>
            <a:off x="1981200" y="2209800"/>
            <a:ext cx="3962400" cy="3184525"/>
          </a:xfrm>
          <a:prstGeom prst="rect">
            <a:avLst/>
          </a:prstGeom>
          <a:noFill/>
          <a:ln w="9525">
            <a:noFill/>
            <a:miter lim="800000"/>
            <a:headEnd/>
            <a:tailEnd/>
          </a:ln>
        </p:spPr>
      </p:pic>
      <p:sp>
        <p:nvSpPr>
          <p:cNvPr id="28679" name="Text Box 9"/>
          <p:cNvSpPr txBox="1">
            <a:spLocks noChangeArrowheads="1"/>
          </p:cNvSpPr>
          <p:nvPr/>
        </p:nvSpPr>
        <p:spPr bwMode="auto">
          <a:xfrm>
            <a:off x="6019800" y="2362200"/>
            <a:ext cx="4206875" cy="1739900"/>
          </a:xfrm>
          <a:prstGeom prst="rect">
            <a:avLst/>
          </a:prstGeom>
          <a:noFill/>
          <a:ln w="9525">
            <a:noFill/>
            <a:miter lim="800000"/>
            <a:headEnd/>
            <a:tailEnd/>
          </a:ln>
        </p:spPr>
        <p:txBody>
          <a:bodyPr>
            <a:spAutoFit/>
          </a:bodyPr>
          <a:lstStyle/>
          <a:p>
            <a:r>
              <a:rPr lang="en-US">
                <a:solidFill>
                  <a:srgbClr val="000000"/>
                </a:solidFill>
              </a:rPr>
              <a:t>Since a voltmeter measures voltage or POTENTIAL DIFFERENCE it must be placed </a:t>
            </a:r>
            <a:r>
              <a:rPr lang="en-US" b="1">
                <a:solidFill>
                  <a:srgbClr val="FF0000"/>
                </a:solidFill>
              </a:rPr>
              <a:t>ACROSS</a:t>
            </a:r>
            <a:r>
              <a:rPr lang="en-US">
                <a:solidFill>
                  <a:srgbClr val="000000"/>
                </a:solidFill>
              </a:rPr>
              <a:t> the device you want to measure. That way you can measure the CHANGE on either side of the device.</a:t>
            </a:r>
          </a:p>
        </p:txBody>
      </p:sp>
      <p:sp>
        <p:nvSpPr>
          <p:cNvPr id="28680" name="Line 10"/>
          <p:cNvSpPr>
            <a:spLocks noChangeShapeType="1"/>
          </p:cNvSpPr>
          <p:nvPr/>
        </p:nvSpPr>
        <p:spPr bwMode="auto">
          <a:xfrm flipH="1" flipV="1">
            <a:off x="5334000" y="3886200"/>
            <a:ext cx="685800" cy="381000"/>
          </a:xfrm>
          <a:prstGeom prst="line">
            <a:avLst/>
          </a:prstGeom>
          <a:noFill/>
          <a:ln w="25400">
            <a:solidFill>
              <a:srgbClr val="FF0000"/>
            </a:solidFill>
            <a:round/>
            <a:headEnd/>
            <a:tailEnd type="triangle" w="med" len="med"/>
          </a:ln>
        </p:spPr>
        <p:txBody>
          <a:bodyPr/>
          <a:lstStyle/>
          <a:p>
            <a:endParaRPr lang="en-US"/>
          </a:p>
        </p:txBody>
      </p:sp>
      <p:sp>
        <p:nvSpPr>
          <p:cNvPr id="28681" name="Text Box 11"/>
          <p:cNvSpPr txBox="1">
            <a:spLocks noChangeArrowheads="1"/>
          </p:cNvSpPr>
          <p:nvPr/>
        </p:nvSpPr>
        <p:spPr bwMode="auto">
          <a:xfrm>
            <a:off x="6080125" y="4075113"/>
            <a:ext cx="4298950" cy="366712"/>
          </a:xfrm>
          <a:prstGeom prst="rect">
            <a:avLst/>
          </a:prstGeom>
          <a:noFill/>
          <a:ln w="9525">
            <a:noFill/>
            <a:miter lim="800000"/>
            <a:headEnd/>
            <a:tailEnd/>
          </a:ln>
        </p:spPr>
        <p:txBody>
          <a:bodyPr wrap="none">
            <a:spAutoFit/>
          </a:bodyPr>
          <a:lstStyle/>
          <a:p>
            <a:r>
              <a:rPr lang="en-US">
                <a:solidFill>
                  <a:srgbClr val="FF0000"/>
                </a:solidFill>
              </a:rPr>
              <a:t>Voltmeter is drawn ACROSS the resistor</a:t>
            </a:r>
          </a:p>
        </p:txBody>
      </p:sp>
      <p:sp>
        <p:nvSpPr>
          <p:cNvPr id="28682" name="Text Box 12"/>
          <p:cNvSpPr txBox="1">
            <a:spLocks noChangeArrowheads="1"/>
          </p:cNvSpPr>
          <p:nvPr/>
        </p:nvSpPr>
        <p:spPr bwMode="auto">
          <a:xfrm>
            <a:off x="4632325" y="4913313"/>
            <a:ext cx="5273675" cy="915987"/>
          </a:xfrm>
          <a:prstGeom prst="rect">
            <a:avLst/>
          </a:prstGeom>
          <a:noFill/>
          <a:ln w="9525">
            <a:noFill/>
            <a:miter lim="800000"/>
            <a:headEnd/>
            <a:tailEnd/>
          </a:ln>
        </p:spPr>
        <p:txBody>
          <a:bodyPr>
            <a:spAutoFit/>
          </a:bodyPr>
          <a:lstStyle/>
          <a:p>
            <a:r>
              <a:rPr lang="en-US">
                <a:solidFill>
                  <a:srgbClr val="000000"/>
                </a:solidFill>
              </a:rPr>
              <a:t>Since the ammeter measures the current or FLOW it must be placed in such a way as the charges go </a:t>
            </a:r>
            <a:r>
              <a:rPr lang="en-US" b="1">
                <a:solidFill>
                  <a:srgbClr val="FF0000"/>
                </a:solidFill>
              </a:rPr>
              <a:t>THROUGH</a:t>
            </a:r>
            <a:r>
              <a:rPr lang="en-US">
                <a:solidFill>
                  <a:srgbClr val="000000"/>
                </a:solidFill>
              </a:rPr>
              <a:t> the device.</a:t>
            </a:r>
          </a:p>
        </p:txBody>
      </p:sp>
      <p:sp>
        <p:nvSpPr>
          <p:cNvPr id="28683" name="Line 13"/>
          <p:cNvSpPr>
            <a:spLocks noChangeShapeType="1"/>
          </p:cNvSpPr>
          <p:nvPr/>
        </p:nvSpPr>
        <p:spPr bwMode="auto">
          <a:xfrm>
            <a:off x="2590800" y="2286000"/>
            <a:ext cx="838200" cy="457200"/>
          </a:xfrm>
          <a:prstGeom prst="line">
            <a:avLst/>
          </a:prstGeom>
          <a:noFill/>
          <a:ln w="25400">
            <a:solidFill>
              <a:srgbClr val="FF0000"/>
            </a:solidFill>
            <a:round/>
            <a:headEnd/>
            <a:tailEnd type="triangle" w="med" len="med"/>
          </a:ln>
        </p:spPr>
        <p:txBody>
          <a:bodyPr/>
          <a:lstStyle/>
          <a:p>
            <a:endParaRPr lang="en-US"/>
          </a:p>
        </p:txBody>
      </p:sp>
      <p:sp>
        <p:nvSpPr>
          <p:cNvPr id="28684" name="Text Box 14"/>
          <p:cNvSpPr txBox="1">
            <a:spLocks noChangeArrowheads="1"/>
          </p:cNvSpPr>
          <p:nvPr/>
        </p:nvSpPr>
        <p:spPr bwMode="auto">
          <a:xfrm>
            <a:off x="1812925" y="1916113"/>
            <a:ext cx="3198813" cy="304800"/>
          </a:xfrm>
          <a:prstGeom prst="rect">
            <a:avLst/>
          </a:prstGeom>
          <a:noFill/>
          <a:ln w="9525">
            <a:noFill/>
            <a:miter lim="800000"/>
            <a:headEnd/>
            <a:tailEnd/>
          </a:ln>
        </p:spPr>
        <p:txBody>
          <a:bodyPr wrap="none">
            <a:spAutoFit/>
          </a:bodyPr>
          <a:lstStyle/>
          <a:p>
            <a:r>
              <a:rPr lang="en-US" sz="1400">
                <a:solidFill>
                  <a:srgbClr val="FF0000"/>
                </a:solidFill>
              </a:rPr>
              <a:t>Current goes THROUGH the ammeter</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title"/>
          </p:nvPr>
        </p:nvSpPr>
        <p:spPr/>
        <p:txBody>
          <a:bodyPr/>
          <a:lstStyle/>
          <a:p>
            <a:pPr eaLnBrk="1" hangingPunct="1"/>
            <a:r>
              <a:rPr lang="en-US" smtClean="0"/>
              <a:t>Simple Circuit</a:t>
            </a:r>
          </a:p>
        </p:txBody>
      </p:sp>
      <p:sp>
        <p:nvSpPr>
          <p:cNvPr id="280578" name="Rectangle 3"/>
          <p:cNvSpPr>
            <a:spLocks noGrp="1" noChangeArrowheads="1"/>
          </p:cNvSpPr>
          <p:nvPr>
            <p:ph type="body" idx="1"/>
          </p:nvPr>
        </p:nvSpPr>
        <p:spPr>
          <a:xfrm>
            <a:off x="6172200" y="914400"/>
            <a:ext cx="4114800" cy="2819400"/>
          </a:xfrm>
        </p:spPr>
        <p:txBody>
          <a:bodyPr/>
          <a:lstStyle/>
          <a:p>
            <a:pPr eaLnBrk="1" hangingPunct="1">
              <a:lnSpc>
                <a:spcPct val="80000"/>
              </a:lnSpc>
              <a:buFont typeface="Wingdings" pitchFamily="2" charset="2"/>
              <a:buNone/>
            </a:pPr>
            <a:r>
              <a:rPr lang="en-US" sz="2600" smtClean="0"/>
              <a:t>When you are drawing a circuit it may be a wise thing to start by drawing the battery first, then follow along the loop (closed) starting with positive and drawing what you see. </a:t>
            </a:r>
          </a:p>
        </p:txBody>
      </p:sp>
      <p:pic>
        <p:nvPicPr>
          <p:cNvPr id="280579" name="Picture 4"/>
          <p:cNvPicPr>
            <a:picLocks noChangeAspect="1" noChangeArrowheads="1"/>
          </p:cNvPicPr>
          <p:nvPr/>
        </p:nvPicPr>
        <p:blipFill>
          <a:blip r:embed="rId2"/>
          <a:srcRect/>
          <a:stretch>
            <a:fillRect/>
          </a:stretch>
        </p:blipFill>
        <p:spPr bwMode="auto">
          <a:xfrm>
            <a:off x="1981200" y="1143000"/>
            <a:ext cx="3581400" cy="2076450"/>
          </a:xfrm>
          <a:prstGeom prst="rect">
            <a:avLst/>
          </a:prstGeom>
          <a:noFill/>
          <a:ln w="9525">
            <a:noFill/>
            <a:miter lim="800000"/>
            <a:headEnd/>
            <a:tailEnd/>
          </a:ln>
        </p:spPr>
      </p:pic>
      <p:pic>
        <p:nvPicPr>
          <p:cNvPr id="280580" name="Picture 5"/>
          <p:cNvPicPr>
            <a:picLocks noChangeAspect="1" noChangeArrowheads="1"/>
          </p:cNvPicPr>
          <p:nvPr/>
        </p:nvPicPr>
        <p:blipFill>
          <a:blip r:embed="rId3"/>
          <a:srcRect/>
          <a:stretch>
            <a:fillRect/>
          </a:stretch>
        </p:blipFill>
        <p:spPr bwMode="auto">
          <a:xfrm>
            <a:off x="1981200" y="3276600"/>
            <a:ext cx="3676650" cy="276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75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75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heme8">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eme1">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Edge">
  <a:themeElements>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themeOverride>
</file>

<file path=ppt/theme/themeOverride2.xml><?xml version="1.0" encoding="utf-8"?>
<a:themeOverride xmlns:a="http://schemas.openxmlformats.org/drawingml/2006/main">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themeOverride>
</file>

<file path=ppt/theme/themeOverride3.xml><?xml version="1.0" encoding="utf-8"?>
<a:themeOverride xmlns:a="http://schemas.openxmlformats.org/drawingml/2006/main">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228</TotalTime>
  <Words>4389</Words>
  <Application>Microsoft Office PowerPoint</Application>
  <PresentationFormat>Widescreen</PresentationFormat>
  <Paragraphs>470</Paragraphs>
  <Slides>122</Slides>
  <Notes>6</Notes>
  <HiddenSlides>0</HiddenSlides>
  <MMClips>0</MMClips>
  <ScaleCrop>false</ScaleCrop>
  <HeadingPairs>
    <vt:vector size="8" baseType="variant">
      <vt:variant>
        <vt:lpstr>Fonts Used</vt:lpstr>
      </vt:variant>
      <vt:variant>
        <vt:i4>12</vt:i4>
      </vt:variant>
      <vt:variant>
        <vt:lpstr>Theme</vt:lpstr>
      </vt:variant>
      <vt:variant>
        <vt:i4>12</vt:i4>
      </vt:variant>
      <vt:variant>
        <vt:lpstr>Embedded OLE Servers</vt:lpstr>
      </vt:variant>
      <vt:variant>
        <vt:i4>3</vt:i4>
      </vt:variant>
      <vt:variant>
        <vt:lpstr>Slide Titles</vt:lpstr>
      </vt:variant>
      <vt:variant>
        <vt:i4>122</vt:i4>
      </vt:variant>
    </vt:vector>
  </HeadingPairs>
  <TitlesOfParts>
    <vt:vector size="149" baseType="lpstr">
      <vt:lpstr>Arial Unicode MS</vt:lpstr>
      <vt:lpstr>Arial</vt:lpstr>
      <vt:lpstr>Calibri</vt:lpstr>
      <vt:lpstr>Calibri Light</vt:lpstr>
      <vt:lpstr>Garamond</vt:lpstr>
      <vt:lpstr>Symbol</vt:lpstr>
      <vt:lpstr>Tahoma</vt:lpstr>
      <vt:lpstr>Times New Roman</vt:lpstr>
      <vt:lpstr>Times-Bold</vt:lpstr>
      <vt:lpstr>Times-Roman</vt:lpstr>
      <vt:lpstr>Verdana</vt:lpstr>
      <vt:lpstr>Wingdings</vt:lpstr>
      <vt:lpstr>Office Theme</vt:lpstr>
      <vt:lpstr>Blends</vt:lpstr>
      <vt:lpstr>1_Blends</vt:lpstr>
      <vt:lpstr>Default Design</vt:lpstr>
      <vt:lpstr>Edge</vt:lpstr>
      <vt:lpstr>Theme1</vt:lpstr>
      <vt:lpstr>1_Default Design</vt:lpstr>
      <vt:lpstr>1_Edge</vt:lpstr>
      <vt:lpstr>Orbit</vt:lpstr>
      <vt:lpstr>Expedition</vt:lpstr>
      <vt:lpstr>Notebook</vt:lpstr>
      <vt:lpstr>Theme8</vt:lpstr>
      <vt:lpstr>Photo Editor Photo</vt:lpstr>
      <vt:lpstr>Equation</vt:lpstr>
      <vt:lpstr>Paint Shop Pro Image</vt:lpstr>
      <vt:lpstr>Unit 12: Direct Current  Circuits</vt:lpstr>
      <vt:lpstr>PowerPoint Presentation</vt:lpstr>
      <vt:lpstr>History of Electricity</vt:lpstr>
      <vt:lpstr>PowerPoint Presentation</vt:lpstr>
      <vt:lpstr>PowerPoint Presentation</vt:lpstr>
      <vt:lpstr>Electricity</vt:lpstr>
      <vt:lpstr>PowerPoint Presentation</vt:lpstr>
      <vt:lpstr>PowerPoint Presentation</vt:lpstr>
      <vt:lpstr>Electricity that moves…</vt:lpstr>
      <vt:lpstr>PowerPoint Presentation</vt:lpstr>
      <vt:lpstr>Current</vt:lpstr>
      <vt:lpstr>PowerPoint Presentation</vt:lpstr>
      <vt:lpstr>PowerPoint Presentation</vt:lpstr>
      <vt:lpstr>Potential Difference =Voltage=EMF</vt:lpstr>
      <vt:lpstr>PowerPoint Presentation</vt:lpstr>
      <vt:lpstr>PowerPoint Presentation</vt:lpstr>
      <vt:lpstr>PowerPoint Presentation</vt:lpstr>
      <vt:lpstr>Drift velocity</vt:lpstr>
      <vt:lpstr>Electric Current, cont</vt:lpstr>
      <vt:lpstr>PowerPoint Presentation</vt:lpstr>
      <vt:lpstr>Current and Drift Speed</vt:lpstr>
      <vt:lpstr>Current and Drift Speed, cont</vt:lpstr>
      <vt:lpstr>Current and Drift Speed, final</vt:lpstr>
      <vt:lpstr>Charge Carrier Motion in a Conductor</vt:lpstr>
      <vt:lpstr>Electrons in a Circuit</vt:lpstr>
      <vt:lpstr>Sources of emf</vt:lpstr>
      <vt:lpstr>PowerPoint Presentation</vt:lpstr>
      <vt:lpstr>What is Voltage?</vt:lpstr>
      <vt:lpstr>Difference b/t Volts and Amps</vt:lpstr>
      <vt:lpstr>Electrical Current</vt:lpstr>
      <vt:lpstr>What is Resistance?</vt:lpstr>
      <vt:lpstr>What Influences Resistance?</vt:lpstr>
      <vt:lpstr>Resistance</vt:lpstr>
      <vt:lpstr>Resistance, cont</vt:lpstr>
      <vt:lpstr>Georg Simon Ohm</vt:lpstr>
      <vt:lpstr>Ohm’s Law</vt:lpstr>
      <vt:lpstr>PowerPoint Presentation</vt:lpstr>
      <vt:lpstr>PowerPoint Presentation</vt:lpstr>
      <vt:lpstr>Ohm’s Law: the current in a wire is equal to voltage divided by resistance</vt:lpstr>
      <vt:lpstr>Practice with Ohm’s Law</vt:lpstr>
      <vt:lpstr>PowerPoint Presentation</vt:lpstr>
      <vt:lpstr>PowerPoint Presentation</vt:lpstr>
      <vt:lpstr>PowerPoint Presentation</vt:lpstr>
      <vt:lpstr>Superconductors</vt:lpstr>
      <vt:lpstr>Superconductors, cont</vt:lpstr>
      <vt:lpstr>How can we control currents?</vt:lpstr>
      <vt:lpstr>There are 2 types of currents:</vt:lpstr>
      <vt:lpstr>Direct Current (DC)</vt:lpstr>
      <vt:lpstr>Lightning</vt:lpstr>
      <vt:lpstr>PowerPoint Presentation</vt:lpstr>
      <vt:lpstr>There are 2 types of currents:</vt:lpstr>
      <vt:lpstr>Alternating Current (AC)</vt:lpstr>
      <vt:lpstr>Electricity</vt:lpstr>
      <vt:lpstr>An electric circuit consists of :</vt:lpstr>
      <vt:lpstr>An electric circuit consists of :</vt:lpstr>
      <vt:lpstr>Electric Circuits</vt:lpstr>
      <vt:lpstr>PowerPoint Presentation</vt:lpstr>
      <vt:lpstr>PowerPoint Presentation</vt:lpstr>
      <vt:lpstr>PowerPoint Presentation</vt:lpstr>
      <vt:lpstr>Electrical POWER</vt:lpstr>
      <vt:lpstr>POWER</vt:lpstr>
      <vt:lpstr>Other useful power formulas</vt:lpstr>
      <vt:lpstr>PowerPoint Presentation</vt:lpstr>
      <vt:lpstr>PowerPoint Presentation</vt:lpstr>
      <vt:lpstr>Using Electric Power</vt:lpstr>
      <vt:lpstr>Calculating Electrical Energy Cost</vt:lpstr>
      <vt:lpstr>Calculating Electrical Energy Cost</vt:lpstr>
      <vt:lpstr>Calculating Electrical Energy Cost</vt:lpstr>
      <vt:lpstr>PowerPoint Presentation</vt:lpstr>
      <vt:lpstr>PowerPoint Presentation</vt:lpstr>
      <vt:lpstr>PowerPoint Presentation</vt:lpstr>
      <vt:lpstr>PowerPoint Presentation</vt:lpstr>
      <vt:lpstr>PowerPoint Presentation</vt:lpstr>
      <vt:lpstr>PowerPoint Presentation</vt:lpstr>
      <vt:lpstr>Gustav Kirchhoff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to Wire Circuits</vt:lpstr>
      <vt:lpstr>Schematic Diagrams</vt:lpstr>
      <vt:lpstr>Schematic Symbols</vt:lpstr>
      <vt:lpstr>The Voltmeter and Ammeter</vt:lpstr>
      <vt:lpstr>Simple Circuit</vt:lpstr>
      <vt:lpstr>Series Circuit</vt:lpstr>
      <vt:lpstr>Series Circuit</vt:lpstr>
      <vt:lpstr>Series Circuit</vt:lpstr>
      <vt:lpstr>Series Circuit</vt:lpstr>
      <vt:lpstr>Example</vt:lpstr>
      <vt:lpstr>Parallel Circuits</vt:lpstr>
      <vt:lpstr>Parallel Circuit</vt:lpstr>
      <vt:lpstr>Parallel Circuit</vt:lpstr>
      <vt:lpstr>Parallel Circuit</vt:lpstr>
      <vt:lpstr>Example</vt:lpstr>
      <vt:lpstr>Compound (Complex) Circuits</vt:lpstr>
      <vt:lpstr>Compound (Complex) Circuits</vt:lpstr>
      <vt:lpstr>Compound (Complex) Circuits</vt:lpstr>
      <vt:lpstr>PowerPoint Presentation</vt:lpstr>
      <vt:lpstr>PowerPoint Presentation</vt:lpstr>
      <vt:lpstr>PowerPoint Presentation</vt:lpstr>
      <vt:lpstr>PowerPoint Presentation</vt:lpstr>
      <vt:lpstr>PowerPoint Presentation</vt:lpstr>
      <vt:lpstr>A Capacitor holds a charge on its plates. </vt:lpstr>
      <vt:lpstr>Thermocouple: changes heat energy into electrical energy.  2 Types:</vt:lpstr>
      <vt:lpstr>2. Wet cell</vt:lpstr>
      <vt:lpstr>X-Men: Storm</vt:lpstr>
      <vt:lpstr>Storm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owen</dc:creator>
  <cp:lastModifiedBy>kim owen</cp:lastModifiedBy>
  <cp:revision>21</cp:revision>
  <dcterms:created xsi:type="dcterms:W3CDTF">2017-05-11T03:04:20Z</dcterms:created>
  <dcterms:modified xsi:type="dcterms:W3CDTF">2017-05-27T01:17:27Z</dcterms:modified>
</cp:coreProperties>
</file>