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5"/>
  </p:notesMasterIdLst>
  <p:sldIdLst>
    <p:sldId id="257" r:id="rId2"/>
    <p:sldId id="258" r:id="rId3"/>
    <p:sldId id="259" r:id="rId4"/>
    <p:sldId id="261" r:id="rId5"/>
    <p:sldId id="262" r:id="rId6"/>
    <p:sldId id="263" r:id="rId7"/>
    <p:sldId id="473" r:id="rId8"/>
    <p:sldId id="520" r:id="rId9"/>
    <p:sldId id="474" r:id="rId10"/>
    <p:sldId id="475" r:id="rId11"/>
    <p:sldId id="476" r:id="rId12"/>
    <p:sldId id="478" r:id="rId13"/>
    <p:sldId id="481" r:id="rId14"/>
    <p:sldId id="480" r:id="rId15"/>
    <p:sldId id="482" r:id="rId16"/>
    <p:sldId id="549" r:id="rId17"/>
    <p:sldId id="550" r:id="rId18"/>
    <p:sldId id="551" r:id="rId19"/>
    <p:sldId id="552" r:id="rId20"/>
    <p:sldId id="483" r:id="rId21"/>
    <p:sldId id="484"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495" r:id="rId39"/>
    <p:sldId id="286" r:id="rId40"/>
    <p:sldId id="289" r:id="rId41"/>
    <p:sldId id="292" r:id="rId42"/>
    <p:sldId id="294" r:id="rId43"/>
    <p:sldId id="295" r:id="rId44"/>
    <p:sldId id="296" r:id="rId45"/>
    <p:sldId id="297" r:id="rId46"/>
    <p:sldId id="298" r:id="rId47"/>
    <p:sldId id="299" r:id="rId48"/>
    <p:sldId id="307" r:id="rId49"/>
    <p:sldId id="308" r:id="rId50"/>
    <p:sldId id="311" r:id="rId51"/>
    <p:sldId id="312" r:id="rId52"/>
    <p:sldId id="313" r:id="rId53"/>
    <p:sldId id="314" r:id="rId54"/>
    <p:sldId id="315" r:id="rId55"/>
    <p:sldId id="316" r:id="rId56"/>
    <p:sldId id="317" r:id="rId57"/>
    <p:sldId id="318" r:id="rId58"/>
    <p:sldId id="319" r:id="rId59"/>
    <p:sldId id="320" r:id="rId60"/>
    <p:sldId id="491" r:id="rId61"/>
    <p:sldId id="498" r:id="rId62"/>
    <p:sldId id="499" r:id="rId63"/>
    <p:sldId id="522" r:id="rId64"/>
    <p:sldId id="485" r:id="rId65"/>
    <p:sldId id="486" r:id="rId66"/>
    <p:sldId id="488" r:id="rId67"/>
    <p:sldId id="489" r:id="rId68"/>
    <p:sldId id="515" r:id="rId69"/>
    <p:sldId id="501" r:id="rId70"/>
    <p:sldId id="322" r:id="rId71"/>
    <p:sldId id="323" r:id="rId72"/>
    <p:sldId id="324" r:id="rId73"/>
    <p:sldId id="325" r:id="rId74"/>
    <p:sldId id="326" r:id="rId75"/>
    <p:sldId id="327" r:id="rId76"/>
    <p:sldId id="333" r:id="rId77"/>
    <p:sldId id="563" r:id="rId78"/>
    <p:sldId id="507" r:id="rId79"/>
    <p:sldId id="508" r:id="rId80"/>
    <p:sldId id="509" r:id="rId81"/>
    <p:sldId id="510" r:id="rId82"/>
    <p:sldId id="511" r:id="rId83"/>
    <p:sldId id="504" r:id="rId84"/>
    <p:sldId id="553" r:id="rId85"/>
    <p:sldId id="554" r:id="rId86"/>
    <p:sldId id="555" r:id="rId87"/>
    <p:sldId id="505" r:id="rId88"/>
    <p:sldId id="334" r:id="rId89"/>
    <p:sldId id="335" r:id="rId90"/>
    <p:sldId id="336" r:id="rId91"/>
    <p:sldId id="337" r:id="rId92"/>
    <p:sldId id="338" r:id="rId93"/>
    <p:sldId id="523" r:id="rId94"/>
    <p:sldId id="514" r:id="rId95"/>
    <p:sldId id="528" r:id="rId96"/>
    <p:sldId id="527" r:id="rId97"/>
    <p:sldId id="524" r:id="rId98"/>
    <p:sldId id="525" r:id="rId99"/>
    <p:sldId id="353" r:id="rId100"/>
    <p:sldId id="355" r:id="rId101"/>
    <p:sldId id="356" r:id="rId102"/>
    <p:sldId id="556" r:id="rId103"/>
    <p:sldId id="358" r:id="rId104"/>
    <p:sldId id="557" r:id="rId105"/>
    <p:sldId id="562" r:id="rId106"/>
    <p:sldId id="359" r:id="rId107"/>
    <p:sldId id="558" r:id="rId108"/>
    <p:sldId id="559" r:id="rId109"/>
    <p:sldId id="560" r:id="rId110"/>
    <p:sldId id="561" r:id="rId111"/>
    <p:sldId id="526" r:id="rId112"/>
    <p:sldId id="421" r:id="rId113"/>
    <p:sldId id="369" r:id="rId114"/>
    <p:sldId id="370" r:id="rId115"/>
    <p:sldId id="532" r:id="rId116"/>
    <p:sldId id="533" r:id="rId117"/>
    <p:sldId id="535" r:id="rId118"/>
    <p:sldId id="536" r:id="rId119"/>
    <p:sldId id="531" r:id="rId120"/>
    <p:sldId id="534" r:id="rId121"/>
    <p:sldId id="380" r:id="rId122"/>
    <p:sldId id="372" r:id="rId123"/>
    <p:sldId id="373" r:id="rId124"/>
    <p:sldId id="374" r:id="rId125"/>
    <p:sldId id="375" r:id="rId126"/>
    <p:sldId id="376" r:id="rId127"/>
    <p:sldId id="377" r:id="rId128"/>
    <p:sldId id="378" r:id="rId129"/>
    <p:sldId id="446" r:id="rId130"/>
    <p:sldId id="448" r:id="rId131"/>
    <p:sldId id="449" r:id="rId132"/>
    <p:sldId id="450" r:id="rId133"/>
    <p:sldId id="451" r:id="rId134"/>
    <p:sldId id="452" r:id="rId135"/>
    <p:sldId id="453" r:id="rId136"/>
    <p:sldId id="454" r:id="rId137"/>
    <p:sldId id="537" r:id="rId138"/>
    <p:sldId id="548" r:id="rId139"/>
    <p:sldId id="546" r:id="rId140"/>
    <p:sldId id="545" r:id="rId141"/>
    <p:sldId id="538" r:id="rId142"/>
    <p:sldId id="539" r:id="rId143"/>
    <p:sldId id="540" r:id="rId144"/>
    <p:sldId id="541" r:id="rId145"/>
    <p:sldId id="542" r:id="rId146"/>
    <p:sldId id="544" r:id="rId147"/>
    <p:sldId id="543" r:id="rId148"/>
    <p:sldId id="567" r:id="rId149"/>
    <p:sldId id="564" r:id="rId150"/>
    <p:sldId id="565" r:id="rId151"/>
    <p:sldId id="566" r:id="rId152"/>
    <p:sldId id="569" r:id="rId153"/>
    <p:sldId id="568" r:id="rId15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8" autoAdjust="0"/>
  </p:normalViewPr>
  <p:slideViewPr>
    <p:cSldViewPr snapToGrid="0">
      <p:cViewPr varScale="1">
        <p:scale>
          <a:sx n="70" d="100"/>
          <a:sy n="70" d="100"/>
        </p:scale>
        <p:origin x="738" y="-14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680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image" Target="../media/image13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1036C7F-72CD-4902-BDF4-CD555ABCED22}" type="datetimeFigureOut">
              <a:rPr lang="en-US"/>
              <a:pPr>
                <a:defRPr/>
              </a:pPr>
              <a:t>5/26/2017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C9D688D-906E-4FD1-AC5E-290F058DAB93}" type="slidenum">
              <a:rPr lang="en-US"/>
              <a:pPr>
                <a:defRPr/>
              </a:pPr>
              <a:t>‹#›</a:t>
            </a:fld>
            <a:endParaRPr lang="en-US"/>
          </a:p>
        </p:txBody>
      </p:sp>
    </p:spTree>
    <p:extLst>
      <p:ext uri="{BB962C8B-B14F-4D97-AF65-F5344CB8AC3E}">
        <p14:creationId xmlns:p14="http://schemas.microsoft.com/office/powerpoint/2010/main" val="2911872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29D642F-8148-494B-B2A1-5AF572F13B02}" type="slidenum">
              <a:rPr lang="en-US" smtClean="0"/>
              <a:pPr>
                <a:defRPr/>
              </a:pPr>
              <a:t>1</a:t>
            </a:fld>
            <a:endParaRPr lang="en-US"/>
          </a:p>
        </p:txBody>
      </p:sp>
    </p:spTree>
    <p:extLst>
      <p:ext uri="{BB962C8B-B14F-4D97-AF65-F5344CB8AC3E}">
        <p14:creationId xmlns:p14="http://schemas.microsoft.com/office/powerpoint/2010/main" val="979702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Slide Image Placeholder 1"/>
          <p:cNvSpPr>
            <a:spLocks noGrp="1" noRot="1" noChangeAspect="1" noTextEdit="1"/>
          </p:cNvSpPr>
          <p:nvPr>
            <p:ph type="sldImg"/>
          </p:nvPr>
        </p:nvSpPr>
        <p:spPr bwMode="auto">
          <a:xfrm>
            <a:off x="393700" y="692150"/>
            <a:ext cx="6070600" cy="3416300"/>
          </a:xfrm>
          <a:noFill/>
          <a:ln>
            <a:solidFill>
              <a:srgbClr val="000000"/>
            </a:solidFill>
            <a:miter lim="800000"/>
            <a:headEnd/>
            <a:tailEnd/>
          </a:ln>
        </p:spPr>
      </p:sp>
      <p:sp>
        <p:nvSpPr>
          <p:cNvPr id="740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67693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Slide Image Placeholder 1"/>
          <p:cNvSpPr>
            <a:spLocks noGrp="1" noRot="1" noChangeAspect="1" noTextEdit="1"/>
          </p:cNvSpPr>
          <p:nvPr>
            <p:ph type="sldImg"/>
          </p:nvPr>
        </p:nvSpPr>
        <p:spPr bwMode="auto">
          <a:noFill/>
          <a:ln>
            <a:solidFill>
              <a:srgbClr val="000000"/>
            </a:solidFill>
            <a:miter lim="800000"/>
            <a:headEnd/>
            <a:tailEnd/>
          </a:ln>
        </p:spPr>
      </p:sp>
      <p:sp>
        <p:nvSpPr>
          <p:cNvPr id="811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1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330965-CB5D-4240-8B03-E5664D1FC9F2}" type="slidenum">
              <a:rPr lang="en-US" altLang="en-US" smtClean="0">
                <a:latin typeface="Arial" charset="0"/>
                <a:cs typeface="Arial" charset="0"/>
              </a:rPr>
              <a:pPr fontAlgn="base">
                <a:spcBef>
                  <a:spcPct val="0"/>
                </a:spcBef>
                <a:spcAft>
                  <a:spcPct val="0"/>
                </a:spcAft>
              </a:pPr>
              <a:t>99</a:t>
            </a:fld>
            <a:endParaRPr lang="en-US" altLang="en-US" smtClean="0">
              <a:latin typeface="Arial" charset="0"/>
              <a:cs typeface="Arial" charset="0"/>
            </a:endParaRPr>
          </a:p>
        </p:txBody>
      </p:sp>
    </p:spTree>
    <p:extLst>
      <p:ext uri="{BB962C8B-B14F-4D97-AF65-F5344CB8AC3E}">
        <p14:creationId xmlns:p14="http://schemas.microsoft.com/office/powerpoint/2010/main" val="4065238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noTextEdit="1"/>
          </p:cNvSpPr>
          <p:nvPr>
            <p:ph type="sldImg"/>
          </p:nvPr>
        </p:nvSpPr>
        <p:spPr bwMode="auto">
          <a:noFill/>
          <a:ln>
            <a:solidFill>
              <a:srgbClr val="000000"/>
            </a:solidFill>
            <a:miter lim="800000"/>
            <a:headEnd/>
            <a:tailEnd/>
          </a:ln>
        </p:spPr>
      </p:sp>
      <p:sp>
        <p:nvSpPr>
          <p:cNvPr id="816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6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0867A2-3680-4D5C-BB89-3E1A5B8939C2}" type="slidenum">
              <a:rPr lang="en-US" altLang="en-US" smtClean="0">
                <a:latin typeface="Arial" charset="0"/>
                <a:cs typeface="Arial" charset="0"/>
              </a:rPr>
              <a:pPr fontAlgn="base">
                <a:spcBef>
                  <a:spcPct val="0"/>
                </a:spcBef>
                <a:spcAft>
                  <a:spcPct val="0"/>
                </a:spcAft>
              </a:pPr>
              <a:t>103</a:t>
            </a:fld>
            <a:endParaRPr lang="en-US" altLang="en-US" smtClean="0">
              <a:latin typeface="Arial" charset="0"/>
              <a:cs typeface="Arial" charset="0"/>
            </a:endParaRPr>
          </a:p>
        </p:txBody>
      </p:sp>
    </p:spTree>
    <p:extLst>
      <p:ext uri="{BB962C8B-B14F-4D97-AF65-F5344CB8AC3E}">
        <p14:creationId xmlns:p14="http://schemas.microsoft.com/office/powerpoint/2010/main" val="4104842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Slide Image Placeholder 1"/>
          <p:cNvSpPr>
            <a:spLocks noGrp="1" noRot="1" noChangeAspect="1" noTextEdit="1"/>
          </p:cNvSpPr>
          <p:nvPr>
            <p:ph type="sldImg"/>
          </p:nvPr>
        </p:nvSpPr>
        <p:spPr bwMode="auto">
          <a:noFill/>
          <a:ln>
            <a:solidFill>
              <a:srgbClr val="000000"/>
            </a:solidFill>
            <a:miter lim="800000"/>
            <a:headEnd/>
            <a:tailEnd/>
          </a:ln>
        </p:spPr>
      </p:sp>
      <p:sp>
        <p:nvSpPr>
          <p:cNvPr id="837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763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557FD93-086C-4050-8B60-CDB0E3CE0B3F}" type="slidenum">
              <a:rPr lang="en-US" altLang="en-US" sz="1200"/>
              <a:pPr algn="r"/>
              <a:t>119</a:t>
            </a:fld>
            <a:endParaRPr lang="en-US" altLang="en-US" sz="1200"/>
          </a:p>
        </p:txBody>
      </p:sp>
    </p:spTree>
    <p:extLst>
      <p:ext uri="{BB962C8B-B14F-4D97-AF65-F5344CB8AC3E}">
        <p14:creationId xmlns:p14="http://schemas.microsoft.com/office/powerpoint/2010/main" val="37689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Slide Image Placeholder 1"/>
          <p:cNvSpPr>
            <a:spLocks noGrp="1" noRot="1" noChangeAspect="1" noTextEdit="1"/>
          </p:cNvSpPr>
          <p:nvPr>
            <p:ph type="sldImg"/>
          </p:nvPr>
        </p:nvSpPr>
        <p:spPr bwMode="auto">
          <a:noFill/>
          <a:ln>
            <a:solidFill>
              <a:srgbClr val="000000"/>
            </a:solidFill>
            <a:miter lim="800000"/>
            <a:headEnd/>
            <a:tailEnd/>
          </a:ln>
        </p:spPr>
      </p:sp>
      <p:sp>
        <p:nvSpPr>
          <p:cNvPr id="841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17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630259-5B57-43B8-8998-FEEA9F940107}" type="slidenum">
              <a:rPr lang="en-US" altLang="en-US" sz="1200"/>
              <a:pPr algn="r"/>
              <a:t>122</a:t>
            </a:fld>
            <a:endParaRPr lang="en-US" altLang="en-US" sz="1200"/>
          </a:p>
        </p:txBody>
      </p:sp>
    </p:spTree>
    <p:extLst>
      <p:ext uri="{BB962C8B-B14F-4D97-AF65-F5344CB8AC3E}">
        <p14:creationId xmlns:p14="http://schemas.microsoft.com/office/powerpoint/2010/main" val="409672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Slide Image Placeholder 1"/>
          <p:cNvSpPr>
            <a:spLocks noGrp="1" noRot="1" noChangeAspect="1" noTextEdit="1"/>
          </p:cNvSpPr>
          <p:nvPr>
            <p:ph type="sldImg"/>
          </p:nvPr>
        </p:nvSpPr>
        <p:spPr bwMode="auto">
          <a:noFill/>
          <a:ln>
            <a:solidFill>
              <a:srgbClr val="000000"/>
            </a:solidFill>
            <a:miter lim="800000"/>
            <a:headEnd/>
            <a:tailEnd/>
          </a:ln>
        </p:spPr>
      </p:sp>
      <p:sp>
        <p:nvSpPr>
          <p:cNvPr id="843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37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9689D91-B39B-494F-B516-66B4A5D14D72}" type="slidenum">
              <a:rPr lang="en-US" altLang="en-US" sz="1200"/>
              <a:pPr algn="r"/>
              <a:t>123</a:t>
            </a:fld>
            <a:endParaRPr lang="en-US" altLang="en-US" sz="1200"/>
          </a:p>
        </p:txBody>
      </p:sp>
    </p:spTree>
    <p:extLst>
      <p:ext uri="{BB962C8B-B14F-4D97-AF65-F5344CB8AC3E}">
        <p14:creationId xmlns:p14="http://schemas.microsoft.com/office/powerpoint/2010/main" val="2333774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noTextEdi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58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39A2E53-A154-4735-9571-1EF6895EB2E0}" type="slidenum">
              <a:rPr lang="en-US" altLang="en-US" sz="1200"/>
              <a:pPr algn="r"/>
              <a:t>124</a:t>
            </a:fld>
            <a:endParaRPr lang="en-US" altLang="en-US" sz="1200"/>
          </a:p>
        </p:txBody>
      </p:sp>
    </p:spTree>
    <p:extLst>
      <p:ext uri="{BB962C8B-B14F-4D97-AF65-F5344CB8AC3E}">
        <p14:creationId xmlns:p14="http://schemas.microsoft.com/office/powerpoint/2010/main" val="96342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4BC3B7F-A655-41D2-BFA3-DC6F8B6E39A1}"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018DBD-26CB-4CA2-8F0F-E9B52B1E381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BB883-F077-4798-8EBD-16713C248732}"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9F1A07-2C0D-40A7-A42E-45936AE29FB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7A376-085A-4633-9914-B61DD05A7369}"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1ABF48-A446-44A2-8352-9199501C585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197600" y="1600201"/>
            <a:ext cx="5384800" cy="4525963"/>
          </a:xfrm>
        </p:spPr>
        <p:txBody>
          <a:bodyPr rtlCol="0">
            <a:normAutofit/>
          </a:bodyPr>
          <a:lstStyle/>
          <a:p>
            <a:pPr lvl="0"/>
            <a:endParaRPr lang="en-US"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845F0192-B79A-48C3-A126-95DF364C8900}" type="slidenum">
              <a:rPr lang="en-US" altLang="en-US"/>
              <a:pPr>
                <a:defRPr/>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2D0CB9AB-0B9E-4862-A519-055518ABD156}"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30725"/>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7DEE3B8A-6193-4F70-AFF1-1AF48F2BF8CE}"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CB2DEE8-3396-44A6-AA81-128AFDC09C09}"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8D6DB4-1DA2-4D00-A238-CD9E721DD2EA}"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DC54AD-5D1D-4892-AC57-D9847D4E92E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8914C94-B299-4107-8C13-209808EF6BE5}"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DA0F20-93B5-4D45-BA49-7D4ABA59586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A752A67-4C06-466A-99AD-A568BBF6333F}"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B4238A-14D1-459B-BA1A-D0E87117B64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E180AE7-4C7E-4975-A853-4840FBDA7D68}" type="datetimeFigureOut">
              <a:rPr lang="en-US"/>
              <a:pPr>
                <a:defRPr/>
              </a:pPr>
              <a:t>5/26/2017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ED0280-7EF2-42F7-BD0C-22F04DEF10E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C44E33-B5B4-4D9E-9804-94510ECFE1A9}" type="datetimeFigureOut">
              <a:rPr lang="en-US"/>
              <a:pPr>
                <a:defRPr/>
              </a:pPr>
              <a:t>5/26/2017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0DA6B1-BBC7-4A3B-8E8B-983CE4F05C5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837F26-8CB1-41B8-902A-657C20B76711}" type="datetimeFigureOut">
              <a:rPr lang="en-US"/>
              <a:pPr>
                <a:defRPr/>
              </a:pPr>
              <a:t>5/26/2017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0F5FC8-F903-484F-A773-1A3C4FAA5F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FCFD1F-6388-403F-BB33-7A538886065A}"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CD38CF-22DA-4796-80AD-6680CA64150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9241A4-3D69-4D39-8B93-5F428F855C85}"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972083-1801-4A41-9300-083A50C303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B6B2C78-A9FC-400A-AD05-4044C7EC6C2E}" type="datetimeFigureOut">
              <a:rPr lang="en-US"/>
              <a:pPr>
                <a:defRPr/>
              </a:pPr>
              <a:t>5/26/2017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D709F69-5401-4091-B917-91E6EA460A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5.png"/><Relationship Id="rId2" Type="http://schemas.openxmlformats.org/officeDocument/2006/relationships/video" Target="file:///C:\My%20Documents\Christy's%20Stuff\Teaching%20Stuff\Media\KE-PE%20-%20roller%20coaster.avi" TargetMode="External"/><Relationship Id="rId1" Type="http://schemas.openxmlformats.org/officeDocument/2006/relationships/video" Target="file:///C:\WINDOWS\DESKTOP\ENERGY~1\pendulum.avi" TargetMode="External"/><Relationship Id="rId6" Type="http://schemas.openxmlformats.org/officeDocument/2006/relationships/image" Target="../media/image154.png"/><Relationship Id="rId5" Type="http://schemas.openxmlformats.org/officeDocument/2006/relationships/hyperlink" Target="http://www.glenbrook.k12.il.us/gbssci/phys/mmedia/energy/ce.html" TargetMode="External"/><Relationship Id="rId4" Type="http://schemas.openxmlformats.org/officeDocument/2006/relationships/hyperlink" Target="http://www.sciencejoywagon.com/physicszone/lesson/05work/pend/pend.htm"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5.xml"/><Relationship Id="rId1" Type="http://schemas.openxmlformats.org/officeDocument/2006/relationships/vmlDrawing" Target="../drawings/vmlDrawing20.vml"/><Relationship Id="rId6" Type="http://schemas.openxmlformats.org/officeDocument/2006/relationships/image" Target="../media/image164.wmf"/><Relationship Id="rId5" Type="http://schemas.openxmlformats.org/officeDocument/2006/relationships/oleObject" Target="../embeddings/oleObject29.bin"/><Relationship Id="rId4" Type="http://schemas.openxmlformats.org/officeDocument/2006/relationships/image" Target="../media/image163.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21.vml"/><Relationship Id="rId4" Type="http://schemas.openxmlformats.org/officeDocument/2006/relationships/image" Target="../media/image165.png"/></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4.xml"/><Relationship Id="rId1" Type="http://schemas.openxmlformats.org/officeDocument/2006/relationships/vmlDrawing" Target="../drawings/vmlDrawing22.vml"/><Relationship Id="rId4" Type="http://schemas.openxmlformats.org/officeDocument/2006/relationships/image" Target="../media/image16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67.emf"/></Relationships>
</file>

<file path=ppt/slides/_rels/slide113.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172.png"/></Relationships>
</file>

<file path=ppt/slides/_rels/slide11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183.emf"/></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2.xml"/><Relationship Id="rId1" Type="http://schemas.openxmlformats.org/officeDocument/2006/relationships/vmlDrawing" Target="../drawings/vmlDrawing26.vml"/><Relationship Id="rId5" Type="http://schemas.openxmlformats.org/officeDocument/2006/relationships/image" Target="../media/image186.jpeg"/><Relationship Id="rId4" Type="http://schemas.openxmlformats.org/officeDocument/2006/relationships/image" Target="../media/image185.emf"/></Relationships>
</file>

<file path=ppt/slides/_rels/slide13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88.e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189.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0.gif"/><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6.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5.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13.gif"/></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8.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2.wmf"/><Relationship Id="rId5" Type="http://schemas.openxmlformats.org/officeDocument/2006/relationships/oleObject" Target="../embeddings/oleObject7.bin"/><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3.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49.gif"/><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gi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2.wmf"/><Relationship Id="rId5" Type="http://schemas.openxmlformats.org/officeDocument/2006/relationships/oleObject" Target="../embeddings/oleObject10.bin"/><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hyperlink" Target="http://en.wikipedia.org/wiki/Torque" TargetMode="Externa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6.png"/><Relationship Id="rId5" Type="http://schemas.openxmlformats.org/officeDocument/2006/relationships/oleObject" Target="../embeddings/oleObject13.bin"/><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gif"/><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71.gif"/><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75.wmf"/></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78.png"/><Relationship Id="rId4" Type="http://schemas.openxmlformats.org/officeDocument/2006/relationships/image" Target="../media/image77.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2.vml"/><Relationship Id="rId4" Type="http://schemas.openxmlformats.org/officeDocument/2006/relationships/image" Target="../media/image79.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94.gif"/><Relationship Id="rId4" Type="http://schemas.openxmlformats.org/officeDocument/2006/relationships/image" Target="../media/image93.wmf"/></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gif"/><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gif"/><Relationship Id="rId4" Type="http://schemas.openxmlformats.org/officeDocument/2006/relationships/image" Target="../media/image124.gi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13.xml"/><Relationship Id="rId1" Type="http://schemas.openxmlformats.org/officeDocument/2006/relationships/vmlDrawing" Target="../drawings/vmlDrawing14.vml"/><Relationship Id="rId5" Type="http://schemas.openxmlformats.org/officeDocument/2006/relationships/image" Target="../media/image129.wmf"/><Relationship Id="rId4" Type="http://schemas.openxmlformats.org/officeDocument/2006/relationships/oleObject" Target="../embeddings/oleObject18.bin"/></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13.xml"/><Relationship Id="rId1" Type="http://schemas.openxmlformats.org/officeDocument/2006/relationships/vmlDrawing" Target="../drawings/vmlDrawing15.vml"/><Relationship Id="rId5" Type="http://schemas.openxmlformats.org/officeDocument/2006/relationships/image" Target="../media/image131.wmf"/><Relationship Id="rId4" Type="http://schemas.openxmlformats.org/officeDocument/2006/relationships/oleObject" Target="../embeddings/oleObject19.bin"/></Relationships>
</file>

<file path=ppt/slides/_rels/slide86.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image" Target="../media/image133.wmf"/><Relationship Id="rId5" Type="http://schemas.openxmlformats.org/officeDocument/2006/relationships/oleObject" Target="../embeddings/oleObject21.bin"/><Relationship Id="rId4" Type="http://schemas.openxmlformats.org/officeDocument/2006/relationships/image" Target="../media/image132.wmf"/></Relationships>
</file>

<file path=ppt/slides/_rels/slide87.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oleObject" Target="../embeddings/oleObject23.bin"/><Relationship Id="rId7" Type="http://schemas.openxmlformats.org/officeDocument/2006/relationships/image" Target="../media/image137.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image" Target="../media/image136.png"/></Relationships>
</file>

<file path=ppt/slides/_rels/slide8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149.jpeg"/><Relationship Id="rId4" Type="http://schemas.openxmlformats.org/officeDocument/2006/relationships/image" Target="../media/image148.emf"/></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sz="quarter"/>
          </p:nvPr>
        </p:nvSpPr>
        <p:spPr>
          <a:xfrm>
            <a:off x="1524000" y="381000"/>
            <a:ext cx="9144000" cy="1981200"/>
          </a:xfrm>
        </p:spPr>
        <p:txBody>
          <a:bodyPr/>
          <a:lstStyle/>
          <a:p>
            <a:pPr eaLnBrk="1" hangingPunct="1"/>
            <a:r>
              <a:rPr lang="en-US" b="1" smtClean="0"/>
              <a:t>Physics Unit 5: Conservation of Energy and Momentum</a:t>
            </a:r>
          </a:p>
        </p:txBody>
      </p:sp>
      <p:sp>
        <p:nvSpPr>
          <p:cNvPr id="18434" name="Subtitle 2"/>
          <p:cNvSpPr>
            <a:spLocks noGrp="1"/>
          </p:cNvSpPr>
          <p:nvPr>
            <p:ph type="subTitle" sz="quarter" idx="1"/>
          </p:nvPr>
        </p:nvSpPr>
        <p:spPr>
          <a:xfrm rot="20792601">
            <a:off x="1524000" y="2655888"/>
            <a:ext cx="8991600" cy="1754187"/>
          </a:xfrm>
        </p:spPr>
        <p:txBody>
          <a:bodyPr/>
          <a:lstStyle/>
          <a:p>
            <a:pPr eaLnBrk="1" hangingPunct="1"/>
            <a:r>
              <a:rPr lang="en-US" sz="8000" b="1" smtClean="0"/>
              <a:t>Work &amp; Machines</a:t>
            </a:r>
          </a:p>
        </p:txBody>
      </p:sp>
      <p:pic>
        <p:nvPicPr>
          <p:cNvPr id="18435" name="Picture 1"/>
          <p:cNvPicPr>
            <a:picLocks noChangeAspect="1"/>
          </p:cNvPicPr>
          <p:nvPr/>
        </p:nvPicPr>
        <p:blipFill>
          <a:blip r:embed="rId3"/>
          <a:srcRect/>
          <a:stretch>
            <a:fillRect/>
          </a:stretch>
        </p:blipFill>
        <p:spPr bwMode="auto">
          <a:xfrm rot="-1002761">
            <a:off x="422275" y="1949450"/>
            <a:ext cx="1758950" cy="1979613"/>
          </a:xfrm>
          <a:prstGeom prst="rect">
            <a:avLst/>
          </a:prstGeom>
          <a:noFill/>
          <a:ln w="9525">
            <a:noFill/>
            <a:miter lim="800000"/>
            <a:headEnd/>
            <a:tailEnd/>
          </a:ln>
        </p:spPr>
      </p:pic>
      <p:pic>
        <p:nvPicPr>
          <p:cNvPr id="18436" name="Picture 2"/>
          <p:cNvPicPr>
            <a:picLocks noChangeAspect="1"/>
          </p:cNvPicPr>
          <p:nvPr/>
        </p:nvPicPr>
        <p:blipFill>
          <a:blip r:embed="rId4"/>
          <a:srcRect/>
          <a:stretch>
            <a:fillRect/>
          </a:stretch>
        </p:blipFill>
        <p:spPr bwMode="auto">
          <a:xfrm>
            <a:off x="6553200" y="4183063"/>
            <a:ext cx="3343275" cy="2505075"/>
          </a:xfrm>
          <a:prstGeom prst="rect">
            <a:avLst/>
          </a:prstGeom>
          <a:noFill/>
          <a:ln w="9525">
            <a:noFill/>
            <a:miter lim="800000"/>
            <a:headEnd/>
            <a:tailEnd/>
          </a:ln>
        </p:spPr>
      </p:pic>
      <p:pic>
        <p:nvPicPr>
          <p:cNvPr id="18437" name="Picture 5"/>
          <p:cNvPicPr>
            <a:picLocks noChangeAspect="1"/>
          </p:cNvPicPr>
          <p:nvPr/>
        </p:nvPicPr>
        <p:blipFill>
          <a:blip r:embed="rId5"/>
          <a:srcRect/>
          <a:stretch>
            <a:fillRect/>
          </a:stretch>
        </p:blipFill>
        <p:spPr bwMode="auto">
          <a:xfrm>
            <a:off x="1884363" y="4516438"/>
            <a:ext cx="3914775" cy="220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10" name="Rectangle 2"/>
          <p:cNvSpPr>
            <a:spLocks noGrp="1" noChangeArrowheads="1"/>
          </p:cNvSpPr>
          <p:nvPr>
            <p:ph type="title" idx="4294967295"/>
          </p:nvPr>
        </p:nvSpPr>
        <p:spPr>
          <a:xfrm>
            <a:off x="609600" y="274638"/>
            <a:ext cx="10972800" cy="1143000"/>
          </a:xfrm>
        </p:spPr>
        <p:txBody>
          <a:bodyPr/>
          <a:lstStyle/>
          <a:p>
            <a:pPr eaLnBrk="1" hangingPunct="1"/>
            <a:r>
              <a:rPr lang="en-US" altLang="en-US" smtClean="0"/>
              <a:t>Work, cont.</a:t>
            </a:r>
          </a:p>
        </p:txBody>
      </p:sp>
      <p:sp>
        <p:nvSpPr>
          <p:cNvPr id="311311" name="Rectangle 3"/>
          <p:cNvSpPr>
            <a:spLocks noGrp="1" noChangeArrowheads="1"/>
          </p:cNvSpPr>
          <p:nvPr>
            <p:ph type="body" sz="half" idx="4294967295"/>
          </p:nvPr>
        </p:nvSpPr>
        <p:spPr>
          <a:xfrm>
            <a:off x="1981200" y="1600200"/>
            <a:ext cx="4033838" cy="4525963"/>
          </a:xfrm>
        </p:spPr>
        <p:txBody>
          <a:bodyPr/>
          <a:lstStyle/>
          <a:p>
            <a:pPr eaLnBrk="1" hangingPunct="1"/>
            <a:r>
              <a:rPr lang="en-US" altLang="en-US" smtClean="0"/>
              <a:t> </a:t>
            </a:r>
          </a:p>
          <a:p>
            <a:pPr lvl="1" eaLnBrk="1" hangingPunct="1"/>
            <a:r>
              <a:rPr lang="en-US" altLang="en-US" smtClean="0"/>
              <a:t>F </a:t>
            </a:r>
            <a:r>
              <a:rPr lang="en-US" altLang="en-US" smtClean="0">
                <a:cs typeface="Tahoma" pitchFamily="34" charset="0"/>
              </a:rPr>
              <a:t>is the magnitude of the force</a:t>
            </a:r>
          </a:p>
          <a:p>
            <a:pPr lvl="1" eaLnBrk="1" hangingPunct="1"/>
            <a:r>
              <a:rPr lang="en-US" altLang="en-US" smtClean="0">
                <a:cs typeface="Tahoma" pitchFamily="34" charset="0"/>
              </a:rPr>
              <a:t>Δ x is the magnitude of the object’s displacement</a:t>
            </a:r>
            <a:endParaRPr lang="en-US" altLang="en-US" smtClean="0"/>
          </a:p>
          <a:p>
            <a:pPr lvl="1" eaLnBrk="1" hangingPunct="1"/>
            <a:r>
              <a:rPr lang="en-US" altLang="en-US" smtClean="0">
                <a:latin typeface="Symbol" pitchFamily="18" charset="2"/>
              </a:rPr>
              <a:t>q</a:t>
            </a:r>
            <a:r>
              <a:rPr lang="en-US" altLang="en-US" smtClean="0"/>
              <a:t> is the angle between </a:t>
            </a:r>
            <a:endParaRPr lang="en-US" altLang="en-US" smtClean="0">
              <a:latin typeface="Symbol" pitchFamily="18" charset="2"/>
            </a:endParaRPr>
          </a:p>
        </p:txBody>
      </p:sp>
      <p:graphicFrame>
        <p:nvGraphicFramePr>
          <p:cNvPr id="311308" name="Object 12"/>
          <p:cNvGraphicFramePr>
            <a:graphicFrameLocks noChangeAspect="1"/>
          </p:cNvGraphicFramePr>
          <p:nvPr/>
        </p:nvGraphicFramePr>
        <p:xfrm>
          <a:off x="3678238" y="1349375"/>
          <a:ext cx="2895600" cy="546100"/>
        </p:xfrm>
        <a:graphic>
          <a:graphicData uri="http://schemas.openxmlformats.org/presentationml/2006/ole">
            <mc:AlternateContent xmlns:mc="http://schemas.openxmlformats.org/markup-compatibility/2006">
              <mc:Choice xmlns:v="urn:schemas-microsoft-com:vml" Requires="v">
                <p:oleObj spid="_x0000_s311316" name="Equation" r:id="rId3" imgW="1015200" imgH="181800" progId="Equation.3">
                  <p:embed/>
                </p:oleObj>
              </mc:Choice>
              <mc:Fallback>
                <p:oleObj name="Equation" r:id="rId3" imgW="1015200" imgH="181800" progId="Equation.3">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238" y="1349375"/>
                        <a:ext cx="28956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1309" name="Object 13"/>
          <p:cNvGraphicFramePr>
            <a:graphicFrameLocks noChangeAspect="1"/>
          </p:cNvGraphicFramePr>
          <p:nvPr/>
        </p:nvGraphicFramePr>
        <p:xfrm>
          <a:off x="3581400" y="5638800"/>
          <a:ext cx="1600200" cy="542925"/>
        </p:xfrm>
        <a:graphic>
          <a:graphicData uri="http://schemas.openxmlformats.org/presentationml/2006/ole">
            <mc:AlternateContent xmlns:mc="http://schemas.openxmlformats.org/markup-compatibility/2006">
              <mc:Choice xmlns:v="urn:schemas-microsoft-com:vml" Requires="v">
                <p:oleObj spid="_x0000_s311317" name="Equation" r:id="rId5" imgW="710891" imgH="241195" progId="">
                  <p:embed/>
                </p:oleObj>
              </mc:Choice>
              <mc:Fallback>
                <p:oleObj name="Equation" r:id="rId5" imgW="710891" imgH="241195"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638800"/>
                        <a:ext cx="16002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1312" name="Picture 6"/>
          <p:cNvPicPr>
            <a:picLocks noChangeAspect="1" noChangeArrowheads="1"/>
          </p:cNvPicPr>
          <p:nvPr/>
        </p:nvPicPr>
        <p:blipFill>
          <a:blip r:embed="rId7"/>
          <a:srcRect/>
          <a:stretch>
            <a:fillRect/>
          </a:stretch>
        </p:blipFill>
        <p:spPr bwMode="auto">
          <a:xfrm>
            <a:off x="6629400" y="2297113"/>
            <a:ext cx="3962400" cy="2655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3505200" cy="1143000"/>
          </a:xfrm>
        </p:spPr>
        <p:txBody>
          <a:bodyPr rtlCol="0">
            <a:normAutofit fontScale="90000"/>
          </a:bodyPr>
          <a:lstStyle/>
          <a:p>
            <a:pPr eaLnBrk="1" fontAlgn="auto" hangingPunct="1">
              <a:spcAft>
                <a:spcPts val="0"/>
              </a:spcAft>
              <a:defRPr/>
            </a:pPr>
            <a:r>
              <a:rPr lang="en-US" dirty="0" smtClean="0">
                <a:latin typeface="Times-Roman"/>
              </a:rPr>
              <a:t>Energy Conversions</a:t>
            </a:r>
            <a:endParaRPr lang="en-US" dirty="0"/>
          </a:p>
        </p:txBody>
      </p:sp>
      <p:pic>
        <p:nvPicPr>
          <p:cNvPr id="812034" name="Picture 3"/>
          <p:cNvPicPr>
            <a:picLocks noChangeAspect="1" noChangeArrowheads="1"/>
          </p:cNvPicPr>
          <p:nvPr/>
        </p:nvPicPr>
        <p:blipFill>
          <a:blip r:embed="rId2"/>
          <a:srcRect/>
          <a:stretch>
            <a:fillRect/>
          </a:stretch>
        </p:blipFill>
        <p:spPr bwMode="auto">
          <a:xfrm>
            <a:off x="2209800" y="1371600"/>
            <a:ext cx="3124200" cy="5156200"/>
          </a:xfrm>
          <a:prstGeom prst="rect">
            <a:avLst/>
          </a:prstGeom>
          <a:noFill/>
          <a:ln w="9525">
            <a:noFill/>
            <a:miter lim="800000"/>
            <a:headEnd/>
            <a:tailEnd/>
          </a:ln>
        </p:spPr>
      </p:pic>
      <p:pic>
        <p:nvPicPr>
          <p:cNvPr id="812035" name="Picture 4"/>
          <p:cNvPicPr>
            <a:picLocks noChangeAspect="1" noChangeArrowheads="1"/>
          </p:cNvPicPr>
          <p:nvPr/>
        </p:nvPicPr>
        <p:blipFill>
          <a:blip r:embed="rId3"/>
          <a:srcRect/>
          <a:stretch>
            <a:fillRect/>
          </a:stretch>
        </p:blipFill>
        <p:spPr bwMode="auto">
          <a:xfrm>
            <a:off x="6705600" y="228600"/>
            <a:ext cx="3398838" cy="615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2"/>
          <p:cNvSpPr>
            <a:spLocks noGrp="1" noChangeArrowheads="1"/>
          </p:cNvSpPr>
          <p:nvPr>
            <p:ph type="title"/>
          </p:nvPr>
        </p:nvSpPr>
        <p:spPr>
          <a:xfrm>
            <a:off x="2295525" y="228600"/>
            <a:ext cx="8342313" cy="762000"/>
          </a:xfrm>
        </p:spPr>
        <p:txBody>
          <a:bodyPr/>
          <a:lstStyle/>
          <a:p>
            <a:pPr eaLnBrk="1" hangingPunct="1"/>
            <a:r>
              <a:rPr lang="en-US" altLang="en-US" smtClean="0"/>
              <a:t>C. Conservation of Energy</a:t>
            </a:r>
          </a:p>
        </p:txBody>
      </p:sp>
      <p:sp>
        <p:nvSpPr>
          <p:cNvPr id="813058" name="Rectangle 3"/>
          <p:cNvSpPr>
            <a:spLocks noGrp="1" noChangeArrowheads="1"/>
          </p:cNvSpPr>
          <p:nvPr>
            <p:ph sz="quarter" idx="4294967295"/>
          </p:nvPr>
        </p:nvSpPr>
        <p:spPr>
          <a:xfrm>
            <a:off x="2287588" y="1235075"/>
            <a:ext cx="8304212" cy="665163"/>
          </a:xfrm>
        </p:spPr>
        <p:txBody>
          <a:bodyPr/>
          <a:lstStyle/>
          <a:p>
            <a:pPr algn="ctr" eaLnBrk="1" hangingPunct="1">
              <a:buFont typeface="Arial" charset="0"/>
              <a:buNone/>
            </a:pPr>
            <a:r>
              <a:rPr lang="en-US" altLang="en-US" b="1" smtClean="0">
                <a:solidFill>
                  <a:schemeClr val="folHlink"/>
                </a:solidFill>
              </a:rPr>
              <a:t>PE </a:t>
            </a:r>
            <a:r>
              <a:rPr lang="en-US" altLang="en-US" b="1" smtClean="0">
                <a:solidFill>
                  <a:schemeClr val="folHlink"/>
                </a:solidFill>
                <a:sym typeface="Symbol" pitchFamily="18" charset="2"/>
              </a:rPr>
              <a:t> KE </a:t>
            </a:r>
          </a:p>
        </p:txBody>
      </p:sp>
      <p:sp>
        <p:nvSpPr>
          <p:cNvPr id="813059" name="Text Box 4"/>
          <p:cNvSpPr txBox="1">
            <a:spLocks noChangeArrowheads="1"/>
          </p:cNvSpPr>
          <p:nvPr/>
        </p:nvSpPr>
        <p:spPr bwMode="auto">
          <a:xfrm>
            <a:off x="2644775" y="6521450"/>
            <a:ext cx="2263775" cy="304800"/>
          </a:xfrm>
          <a:prstGeom prst="rect">
            <a:avLst/>
          </a:prstGeom>
          <a:noFill/>
          <a:ln w="9525">
            <a:noFill/>
            <a:miter lim="800000"/>
            <a:headEnd/>
            <a:tailEnd/>
          </a:ln>
        </p:spPr>
        <p:txBody>
          <a:bodyPr wrap="none">
            <a:spAutoFit/>
          </a:bodyPr>
          <a:lstStyle/>
          <a:p>
            <a:r>
              <a:rPr lang="en-US" altLang="en-US" sz="1400"/>
              <a:t>View </a:t>
            </a:r>
            <a:r>
              <a:rPr lang="en-US" altLang="en-US" sz="1400">
                <a:hlinkClick r:id="rId4"/>
              </a:rPr>
              <a:t>pendulum animation</a:t>
            </a:r>
            <a:r>
              <a:rPr lang="en-US" altLang="en-US" sz="1400"/>
              <a:t>.</a:t>
            </a:r>
          </a:p>
        </p:txBody>
      </p:sp>
      <p:sp>
        <p:nvSpPr>
          <p:cNvPr id="813060" name="Text Box 5"/>
          <p:cNvSpPr txBox="1">
            <a:spLocks noChangeArrowheads="1"/>
          </p:cNvSpPr>
          <p:nvPr/>
        </p:nvSpPr>
        <p:spPr bwMode="auto">
          <a:xfrm>
            <a:off x="7794625" y="6521450"/>
            <a:ext cx="2509838" cy="304800"/>
          </a:xfrm>
          <a:prstGeom prst="rect">
            <a:avLst/>
          </a:prstGeom>
          <a:noFill/>
          <a:ln w="9525">
            <a:noFill/>
            <a:miter lim="800000"/>
            <a:headEnd/>
            <a:tailEnd/>
          </a:ln>
        </p:spPr>
        <p:txBody>
          <a:bodyPr wrap="none">
            <a:spAutoFit/>
          </a:bodyPr>
          <a:lstStyle/>
          <a:p>
            <a:r>
              <a:rPr lang="en-US" altLang="en-US" sz="1400"/>
              <a:t>View </a:t>
            </a:r>
            <a:r>
              <a:rPr lang="en-US" altLang="en-US" sz="1400">
                <a:hlinkClick r:id="rId5"/>
              </a:rPr>
              <a:t>roller coaster animation</a:t>
            </a:r>
            <a:r>
              <a:rPr lang="en-US" altLang="en-US" sz="1400"/>
              <a:t>.</a:t>
            </a:r>
          </a:p>
        </p:txBody>
      </p:sp>
      <p:pic>
        <p:nvPicPr>
          <p:cNvPr id="131078" name="pendulum.avi">
            <a:hlinkClick r:id="" action="ppaction://media"/>
          </p:cNvPr>
          <p:cNvPicPr>
            <a:picLocks noRot="1" noChangeAspect="1" noChangeArrowheads="1"/>
          </p:cNvPicPr>
          <p:nvPr>
            <a:videoFile r:link="rId1"/>
          </p:nvPr>
        </p:nvPicPr>
        <p:blipFill>
          <a:blip r:embed="rId6"/>
          <a:srcRect/>
          <a:stretch>
            <a:fillRect/>
          </a:stretch>
        </p:blipFill>
        <p:spPr bwMode="auto">
          <a:xfrm>
            <a:off x="4286250" y="1978025"/>
            <a:ext cx="4291013" cy="2054225"/>
          </a:xfrm>
          <a:prstGeom prst="rect">
            <a:avLst/>
          </a:prstGeom>
          <a:noFill/>
          <a:ln w="38100">
            <a:solidFill>
              <a:srgbClr val="CC0000"/>
            </a:solidFill>
            <a:miter lim="800000"/>
            <a:headEnd/>
            <a:tailEnd/>
          </a:ln>
        </p:spPr>
      </p:pic>
      <p:pic>
        <p:nvPicPr>
          <p:cNvPr id="131079" name="KE-PE - roller coaster.avi">
            <a:hlinkClick r:id="" action="ppaction://media"/>
          </p:cNvPr>
          <p:cNvPicPr>
            <a:picLocks noRot="1" noChangeAspect="1" noChangeArrowheads="1"/>
          </p:cNvPicPr>
          <p:nvPr>
            <a:videoFile r:link="rId2"/>
          </p:nvPr>
        </p:nvPicPr>
        <p:blipFill>
          <a:blip r:embed="rId7"/>
          <a:srcRect/>
          <a:stretch>
            <a:fillRect/>
          </a:stretch>
        </p:blipFill>
        <p:spPr bwMode="auto">
          <a:xfrm>
            <a:off x="2855913" y="4176713"/>
            <a:ext cx="7369175" cy="227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1078"/>
                                        </p:tgtEl>
                                        <p:attrNameLst>
                                          <p:attrName>style.visibility</p:attrName>
                                        </p:attrNameLst>
                                      </p:cBhvr>
                                      <p:to>
                                        <p:strVal val="visible"/>
                                      </p:to>
                                    </p:set>
                                    <p:animEffect transition="in" filter="dissolve">
                                      <p:cBhvr>
                                        <p:cTn id="7" dur="500"/>
                                        <p:tgtEl>
                                          <p:spTgt spid="131078"/>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1" fill="hold"/>
                                        <p:tgtEl>
                                          <p:spTgt spid="131078"/>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31079"/>
                                        </p:tgtEl>
                                        <p:attrNameLst>
                                          <p:attrName>style.visibility</p:attrName>
                                        </p:attrNameLst>
                                      </p:cBhvr>
                                      <p:to>
                                        <p:strVal val="visible"/>
                                      </p:to>
                                    </p:set>
                                    <p:animEffect transition="in" filter="dissolve">
                                      <p:cBhvr>
                                        <p:cTn id="15" dur="500"/>
                                        <p:tgtEl>
                                          <p:spTgt spid="13107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131078"/>
                </p:tgtEl>
              </p:cMediaNode>
            </p:video>
            <p:seq concurrent="1" nextAc="seek">
              <p:cTn id="17" restart="whenNotActive" fill="hold" evtFilter="cancelBubble" nodeType="interactiveSeq">
                <p:stCondLst>
                  <p:cond evt="onClick" delay="0">
                    <p:tgtEl>
                      <p:spTgt spid="13107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131078"/>
                                        </p:tgtEl>
                                      </p:cBhvr>
                                    </p:cmd>
                                  </p:childTnLst>
                                </p:cTn>
                              </p:par>
                            </p:childTnLst>
                          </p:cTn>
                        </p:par>
                      </p:childTnLst>
                    </p:cTn>
                  </p:par>
                </p:childTnLst>
              </p:cTn>
              <p:nextCondLst>
                <p:cond evt="onClick" delay="0">
                  <p:tgtEl>
                    <p:spTgt spid="131078"/>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ChangeArrowheads="1"/>
          </p:cNvSpPr>
          <p:nvPr>
            <p:ph type="title"/>
          </p:nvPr>
        </p:nvSpPr>
        <p:spPr>
          <a:xfrm>
            <a:off x="838200" y="0"/>
            <a:ext cx="10515600" cy="1325563"/>
          </a:xfrm>
        </p:spPr>
        <p:txBody>
          <a:bodyPr/>
          <a:lstStyle/>
          <a:p>
            <a:pPr eaLnBrk="1" hangingPunct="1"/>
            <a:r>
              <a:rPr lang="en-US" altLang="en-US" smtClean="0"/>
              <a:t>ENERGY IS CONSERVED</a:t>
            </a:r>
          </a:p>
        </p:txBody>
      </p:sp>
      <p:sp>
        <p:nvSpPr>
          <p:cNvPr id="814082" name="Rectangle 3"/>
          <p:cNvSpPr>
            <a:spLocks noGrp="1" noChangeArrowheads="1"/>
          </p:cNvSpPr>
          <p:nvPr>
            <p:ph type="body" idx="1"/>
          </p:nvPr>
        </p:nvSpPr>
        <p:spPr>
          <a:xfrm>
            <a:off x="1981200" y="1066800"/>
            <a:ext cx="8229600" cy="1676400"/>
          </a:xfrm>
        </p:spPr>
        <p:txBody>
          <a:bodyPr/>
          <a:lstStyle/>
          <a:p>
            <a:pPr eaLnBrk="1" hangingPunct="1">
              <a:buFont typeface="Wingdings" pitchFamily="2" charset="2"/>
              <a:buNone/>
            </a:pPr>
            <a:r>
              <a:rPr lang="en-US" altLang="en-US" smtClean="0"/>
              <a:t>The law of conservation of mechanical energy states: </a:t>
            </a:r>
            <a:r>
              <a:rPr lang="en-US" altLang="en-US" b="1" i="1" smtClean="0">
                <a:solidFill>
                  <a:srgbClr val="FF0000"/>
                </a:solidFill>
              </a:rPr>
              <a:t>Energy cannot be created or destroyed, only transformed!</a:t>
            </a:r>
          </a:p>
        </p:txBody>
      </p:sp>
      <p:sp>
        <p:nvSpPr>
          <p:cNvPr id="814083" name="Line 4"/>
          <p:cNvSpPr>
            <a:spLocks noChangeShapeType="1"/>
          </p:cNvSpPr>
          <p:nvPr/>
        </p:nvSpPr>
        <p:spPr bwMode="auto">
          <a:xfrm>
            <a:off x="4419600" y="3886200"/>
            <a:ext cx="5715000" cy="0"/>
          </a:xfrm>
          <a:prstGeom prst="line">
            <a:avLst/>
          </a:prstGeom>
          <a:noFill/>
          <a:ln w="9525">
            <a:solidFill>
              <a:schemeClr val="tx1"/>
            </a:solidFill>
            <a:round/>
            <a:headEnd/>
            <a:tailEnd/>
          </a:ln>
        </p:spPr>
        <p:txBody>
          <a:bodyPr/>
          <a:lstStyle/>
          <a:p>
            <a:endParaRPr lang="en-US"/>
          </a:p>
        </p:txBody>
      </p:sp>
      <p:sp>
        <p:nvSpPr>
          <p:cNvPr id="814084" name="Line 5"/>
          <p:cNvSpPr>
            <a:spLocks noChangeShapeType="1"/>
          </p:cNvSpPr>
          <p:nvPr/>
        </p:nvSpPr>
        <p:spPr bwMode="auto">
          <a:xfrm>
            <a:off x="7010400" y="3124200"/>
            <a:ext cx="0" cy="2819400"/>
          </a:xfrm>
          <a:prstGeom prst="line">
            <a:avLst/>
          </a:prstGeom>
          <a:noFill/>
          <a:ln w="9525">
            <a:solidFill>
              <a:schemeClr val="tx1"/>
            </a:solidFill>
            <a:round/>
            <a:headEnd/>
            <a:tailEnd/>
          </a:ln>
        </p:spPr>
        <p:txBody>
          <a:bodyPr/>
          <a:lstStyle/>
          <a:p>
            <a:endParaRPr lang="en-US"/>
          </a:p>
        </p:txBody>
      </p:sp>
      <p:sp>
        <p:nvSpPr>
          <p:cNvPr id="814085" name="Text Box 6"/>
          <p:cNvSpPr txBox="1">
            <a:spLocks noChangeArrowheads="1"/>
          </p:cNvSpPr>
          <p:nvPr/>
        </p:nvSpPr>
        <p:spPr bwMode="auto">
          <a:xfrm>
            <a:off x="4572000" y="3429000"/>
            <a:ext cx="1644650" cy="366713"/>
          </a:xfrm>
          <a:prstGeom prst="rect">
            <a:avLst/>
          </a:prstGeom>
          <a:noFill/>
          <a:ln w="9525">
            <a:noFill/>
            <a:miter lim="800000"/>
            <a:headEnd/>
            <a:tailEnd/>
          </a:ln>
        </p:spPr>
        <p:txBody>
          <a:bodyPr wrap="none">
            <a:spAutoFit/>
          </a:bodyPr>
          <a:lstStyle/>
          <a:p>
            <a:r>
              <a:rPr lang="en-US" altLang="en-US"/>
              <a:t>Energy Before</a:t>
            </a:r>
          </a:p>
        </p:txBody>
      </p:sp>
      <p:sp>
        <p:nvSpPr>
          <p:cNvPr id="814086" name="Text Box 7"/>
          <p:cNvSpPr txBox="1">
            <a:spLocks noChangeArrowheads="1"/>
          </p:cNvSpPr>
          <p:nvPr/>
        </p:nvSpPr>
        <p:spPr bwMode="auto">
          <a:xfrm>
            <a:off x="7467600" y="3429000"/>
            <a:ext cx="1454150" cy="366713"/>
          </a:xfrm>
          <a:prstGeom prst="rect">
            <a:avLst/>
          </a:prstGeom>
          <a:noFill/>
          <a:ln w="9525">
            <a:noFill/>
            <a:miter lim="800000"/>
            <a:headEnd/>
            <a:tailEnd/>
          </a:ln>
        </p:spPr>
        <p:txBody>
          <a:bodyPr wrap="none">
            <a:spAutoFit/>
          </a:bodyPr>
          <a:lstStyle/>
          <a:p>
            <a:r>
              <a:rPr lang="en-US" altLang="en-US"/>
              <a:t>Energy After</a:t>
            </a:r>
          </a:p>
        </p:txBody>
      </p:sp>
      <p:sp>
        <p:nvSpPr>
          <p:cNvPr id="814087" name="Text Box 8"/>
          <p:cNvSpPr txBox="1">
            <a:spLocks noChangeArrowheads="1"/>
          </p:cNvSpPr>
          <p:nvPr/>
        </p:nvSpPr>
        <p:spPr bwMode="auto">
          <a:xfrm>
            <a:off x="4403725" y="3922713"/>
            <a:ext cx="2254250" cy="1465262"/>
          </a:xfrm>
          <a:prstGeom prst="rect">
            <a:avLst/>
          </a:prstGeom>
          <a:noFill/>
          <a:ln w="9525">
            <a:noFill/>
            <a:miter lim="800000"/>
            <a:headEnd/>
            <a:tailEnd/>
          </a:ln>
        </p:spPr>
        <p:txBody>
          <a:bodyPr>
            <a:spAutoFit/>
          </a:bodyPr>
          <a:lstStyle/>
          <a:p>
            <a:r>
              <a:rPr lang="en-US" altLang="en-US"/>
              <a:t>Am I moving? If yes,</a:t>
            </a:r>
          </a:p>
          <a:p>
            <a:r>
              <a:rPr lang="en-US" altLang="en-US"/>
              <a:t>K</a:t>
            </a:r>
            <a:r>
              <a:rPr lang="en-US" altLang="en-US" baseline="-25000"/>
              <a:t>o</a:t>
            </a:r>
            <a:endParaRPr lang="en-US" altLang="en-US"/>
          </a:p>
          <a:p>
            <a:endParaRPr lang="en-US" altLang="en-US"/>
          </a:p>
          <a:p>
            <a:r>
              <a:rPr lang="en-US" altLang="en-US"/>
              <a:t>Am I above the ground? If yes, U</a:t>
            </a:r>
            <a:r>
              <a:rPr lang="en-US" altLang="en-US" baseline="-25000"/>
              <a:t>o</a:t>
            </a:r>
            <a:endParaRPr lang="en-US" altLang="en-US"/>
          </a:p>
        </p:txBody>
      </p:sp>
      <p:sp>
        <p:nvSpPr>
          <p:cNvPr id="814088" name="Text Box 9"/>
          <p:cNvSpPr txBox="1">
            <a:spLocks noChangeArrowheads="1"/>
          </p:cNvSpPr>
          <p:nvPr/>
        </p:nvSpPr>
        <p:spPr bwMode="auto">
          <a:xfrm>
            <a:off x="7239000" y="4038600"/>
            <a:ext cx="2254250" cy="1465263"/>
          </a:xfrm>
          <a:prstGeom prst="rect">
            <a:avLst/>
          </a:prstGeom>
          <a:noFill/>
          <a:ln w="9525">
            <a:noFill/>
            <a:miter lim="800000"/>
            <a:headEnd/>
            <a:tailEnd/>
          </a:ln>
        </p:spPr>
        <p:txBody>
          <a:bodyPr>
            <a:spAutoFit/>
          </a:bodyPr>
          <a:lstStyle/>
          <a:p>
            <a:r>
              <a:rPr lang="en-US" altLang="en-US"/>
              <a:t>Am I moving? If yes,</a:t>
            </a:r>
          </a:p>
          <a:p>
            <a:r>
              <a:rPr lang="en-US" altLang="en-US"/>
              <a:t>K</a:t>
            </a:r>
          </a:p>
          <a:p>
            <a:endParaRPr lang="en-US" altLang="en-US"/>
          </a:p>
          <a:p>
            <a:r>
              <a:rPr lang="en-US" altLang="en-US"/>
              <a:t>Am I above the ground? If yes, U</a:t>
            </a:r>
          </a:p>
        </p:txBody>
      </p:sp>
      <p:pic>
        <p:nvPicPr>
          <p:cNvPr id="814089" name="Picture 11" descr="elevatedram.jpg"/>
          <p:cNvPicPr>
            <a:picLocks noChangeAspect="1"/>
          </p:cNvPicPr>
          <p:nvPr/>
        </p:nvPicPr>
        <p:blipFill>
          <a:blip r:embed="rId2"/>
          <a:srcRect/>
          <a:stretch>
            <a:fillRect/>
          </a:stretch>
        </p:blipFill>
        <p:spPr bwMode="auto">
          <a:xfrm>
            <a:off x="536575" y="2633663"/>
            <a:ext cx="3022600" cy="363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5105" name="Rectangle 2"/>
          <p:cNvSpPr>
            <a:spLocks noGrp="1" noChangeArrowheads="1"/>
          </p:cNvSpPr>
          <p:nvPr>
            <p:ph type="title"/>
          </p:nvPr>
        </p:nvSpPr>
        <p:spPr>
          <a:xfrm>
            <a:off x="2295525" y="228600"/>
            <a:ext cx="8353425" cy="762000"/>
          </a:xfrm>
        </p:spPr>
        <p:txBody>
          <a:bodyPr/>
          <a:lstStyle/>
          <a:p>
            <a:pPr eaLnBrk="1" hangingPunct="1"/>
            <a:r>
              <a:rPr lang="en-US" altLang="en-US" smtClean="0"/>
              <a:t>Conservation of Energy</a:t>
            </a:r>
          </a:p>
        </p:txBody>
      </p:sp>
      <p:sp>
        <p:nvSpPr>
          <p:cNvPr id="110595" name="Rectangle 3"/>
          <p:cNvSpPr>
            <a:spLocks noGrp="1" noChangeArrowheads="1"/>
          </p:cNvSpPr>
          <p:nvPr>
            <p:ph sz="quarter" idx="4294967295"/>
          </p:nvPr>
        </p:nvSpPr>
        <p:spPr>
          <a:xfrm>
            <a:off x="2535238" y="1371600"/>
            <a:ext cx="8056562" cy="4648200"/>
          </a:xfrm>
        </p:spPr>
        <p:txBody>
          <a:bodyPr/>
          <a:lstStyle/>
          <a:p>
            <a:pPr eaLnBrk="1" hangingPunct="1"/>
            <a:r>
              <a:rPr lang="en-US" altLang="en-US" b="1" smtClean="0">
                <a:solidFill>
                  <a:srgbClr val="FF0000"/>
                </a:solidFill>
              </a:rPr>
              <a:t>Law of Conservation of Energy</a:t>
            </a:r>
            <a:endParaRPr lang="en-US" altLang="en-US" smtClean="0">
              <a:solidFill>
                <a:srgbClr val="FF0000"/>
              </a:solidFill>
            </a:endParaRPr>
          </a:p>
          <a:p>
            <a:pPr lvl="1" eaLnBrk="1" hangingPunct="1"/>
            <a:r>
              <a:rPr lang="en-US" altLang="en-US" sz="2800" smtClean="0"/>
              <a:t>Energy may change forms, but it cannot be created or destroyed under ordinary conditions.</a:t>
            </a:r>
          </a:p>
          <a:p>
            <a:pPr eaLnBrk="1" hangingPunct="1">
              <a:spcBef>
                <a:spcPct val="80000"/>
              </a:spcBef>
            </a:pPr>
            <a:r>
              <a:rPr lang="en-US" altLang="en-US" u="sng" smtClean="0"/>
              <a:t>EX</a:t>
            </a:r>
            <a:r>
              <a:rPr lang="en-US" altLang="en-US" smtClean="0"/>
              <a:t>:</a:t>
            </a:r>
          </a:p>
          <a:p>
            <a:pPr lvl="1" eaLnBrk="1" hangingPunct="1"/>
            <a:r>
              <a:rPr lang="en-US" altLang="en-US" sz="2800" smtClean="0"/>
              <a:t>PE </a:t>
            </a:r>
            <a:r>
              <a:rPr lang="en-US" altLang="en-US" sz="2800" smtClean="0">
                <a:sym typeface="Symbol" pitchFamily="18" charset="2"/>
              </a:rPr>
              <a:t> KE</a:t>
            </a:r>
          </a:p>
          <a:p>
            <a:pPr lvl="1" eaLnBrk="1" hangingPunct="1"/>
            <a:r>
              <a:rPr lang="en-US" altLang="en-US" sz="2800" smtClean="0">
                <a:sym typeface="Symbol" pitchFamily="18" charset="2"/>
              </a:rPr>
              <a:t>mechanical  thermal</a:t>
            </a:r>
          </a:p>
          <a:p>
            <a:pPr lvl="1" eaLnBrk="1" hangingPunct="1"/>
            <a:r>
              <a:rPr lang="en-US" altLang="en-US" sz="2800" smtClean="0">
                <a:sym typeface="Symbol" pitchFamily="18" charset="2"/>
              </a:rPr>
              <a:t>chemical  thermal</a:t>
            </a:r>
          </a:p>
        </p:txBody>
      </p:sp>
      <p:pic>
        <p:nvPicPr>
          <p:cNvPr id="815107" name="Picture 4" descr="Image result for classic cartoon characters animated gifs"/>
          <p:cNvPicPr>
            <a:picLocks noChangeAspect="1" noChangeArrowheads="1" noCrop="1"/>
          </p:cNvPicPr>
          <p:nvPr/>
        </p:nvPicPr>
        <p:blipFill>
          <a:blip r:embed="rId3"/>
          <a:srcRect/>
          <a:stretch>
            <a:fillRect/>
          </a:stretch>
        </p:blipFill>
        <p:spPr bwMode="auto">
          <a:xfrm>
            <a:off x="8569325" y="2974975"/>
            <a:ext cx="2632075" cy="3584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wipe(left)">
                                      <p:cBhvr>
                                        <p:cTn id="7" dur="500"/>
                                        <p:tgtEl>
                                          <p:spTgt spid="1105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0595">
                                            <p:txEl>
                                              <p:pRg st="1" end="1"/>
                                            </p:txEl>
                                          </p:spTgt>
                                        </p:tgtEl>
                                        <p:attrNameLst>
                                          <p:attrName>style.visibility</p:attrName>
                                        </p:attrNameLst>
                                      </p:cBhvr>
                                      <p:to>
                                        <p:strVal val="visible"/>
                                      </p:to>
                                    </p:set>
                                    <p:animEffect transition="in" filter="wipe(left)">
                                      <p:cBhvr>
                                        <p:cTn id="10" dur="500"/>
                                        <p:tgtEl>
                                          <p:spTgt spid="11059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0595">
                                            <p:txEl>
                                              <p:pRg st="2" end="2"/>
                                            </p:txEl>
                                          </p:spTgt>
                                        </p:tgtEl>
                                        <p:attrNameLst>
                                          <p:attrName>style.visibility</p:attrName>
                                        </p:attrNameLst>
                                      </p:cBhvr>
                                      <p:to>
                                        <p:strVal val="visible"/>
                                      </p:to>
                                    </p:set>
                                    <p:animEffect transition="in" filter="wipe(left)">
                                      <p:cBhvr>
                                        <p:cTn id="15" dur="500"/>
                                        <p:tgtEl>
                                          <p:spTgt spid="11059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0595">
                                            <p:txEl>
                                              <p:pRg st="3" end="3"/>
                                            </p:txEl>
                                          </p:spTgt>
                                        </p:tgtEl>
                                        <p:attrNameLst>
                                          <p:attrName>style.visibility</p:attrName>
                                        </p:attrNameLst>
                                      </p:cBhvr>
                                      <p:to>
                                        <p:strVal val="visible"/>
                                      </p:to>
                                    </p:set>
                                    <p:animEffect transition="in" filter="wipe(left)">
                                      <p:cBhvr>
                                        <p:cTn id="18" dur="500"/>
                                        <p:tgtEl>
                                          <p:spTgt spid="11059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0595">
                                            <p:txEl>
                                              <p:pRg st="4" end="4"/>
                                            </p:txEl>
                                          </p:spTgt>
                                        </p:tgtEl>
                                        <p:attrNameLst>
                                          <p:attrName>style.visibility</p:attrName>
                                        </p:attrNameLst>
                                      </p:cBhvr>
                                      <p:to>
                                        <p:strVal val="visible"/>
                                      </p:to>
                                    </p:set>
                                    <p:animEffect transition="in" filter="wipe(left)">
                                      <p:cBhvr>
                                        <p:cTn id="21" dur="500"/>
                                        <p:tgtEl>
                                          <p:spTgt spid="11059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0595">
                                            <p:txEl>
                                              <p:pRg st="5" end="5"/>
                                            </p:txEl>
                                          </p:spTgt>
                                        </p:tgtEl>
                                        <p:attrNameLst>
                                          <p:attrName>style.visibility</p:attrName>
                                        </p:attrNameLst>
                                      </p:cBhvr>
                                      <p:to>
                                        <p:strVal val="visible"/>
                                      </p:to>
                                    </p:set>
                                    <p:animEffect transition="in" filter="wipe(left)">
                                      <p:cBhvr>
                                        <p:cTn id="24" dur="500"/>
                                        <p:tgtEl>
                                          <p:spTgt spid="1105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Title 1"/>
          <p:cNvSpPr>
            <a:spLocks noGrp="1"/>
          </p:cNvSpPr>
          <p:nvPr>
            <p:ph type="title"/>
          </p:nvPr>
        </p:nvSpPr>
        <p:spPr>
          <a:xfrm>
            <a:off x="838200" y="-25400"/>
            <a:ext cx="10515600" cy="1325563"/>
          </a:xfrm>
        </p:spPr>
        <p:txBody>
          <a:bodyPr/>
          <a:lstStyle/>
          <a:p>
            <a:pPr eaLnBrk="1" hangingPunct="1"/>
            <a:r>
              <a:rPr lang="en-US" altLang="en-US" smtClean="0"/>
              <a:t>Conservation of Energy</a:t>
            </a:r>
          </a:p>
        </p:txBody>
      </p:sp>
      <p:pic>
        <p:nvPicPr>
          <p:cNvPr id="817154" name="Picture 3" descr="pendulum.jpg"/>
          <p:cNvPicPr>
            <a:picLocks noChangeAspect="1"/>
          </p:cNvPicPr>
          <p:nvPr/>
        </p:nvPicPr>
        <p:blipFill>
          <a:blip r:embed="rId2"/>
          <a:srcRect/>
          <a:stretch>
            <a:fillRect/>
          </a:stretch>
        </p:blipFill>
        <p:spPr bwMode="auto">
          <a:xfrm>
            <a:off x="1300163" y="1001713"/>
            <a:ext cx="8853487" cy="2438400"/>
          </a:xfrm>
          <a:prstGeom prst="rect">
            <a:avLst/>
          </a:prstGeom>
          <a:noFill/>
          <a:ln w="9525">
            <a:noFill/>
            <a:miter lim="800000"/>
            <a:headEnd/>
            <a:tailEnd/>
          </a:ln>
        </p:spPr>
      </p:pic>
      <p:sp>
        <p:nvSpPr>
          <p:cNvPr id="5" name="TextBox 4"/>
          <p:cNvSpPr txBox="1">
            <a:spLocks noChangeArrowheads="1"/>
          </p:cNvSpPr>
          <p:nvPr/>
        </p:nvSpPr>
        <p:spPr bwMode="auto">
          <a:xfrm>
            <a:off x="1981200" y="3043238"/>
            <a:ext cx="7696200" cy="1016000"/>
          </a:xfrm>
          <a:prstGeom prst="rect">
            <a:avLst/>
          </a:prstGeom>
          <a:noFill/>
          <a:ln w="9525">
            <a:noFill/>
            <a:miter lim="800000"/>
            <a:headEnd/>
            <a:tailEnd/>
          </a:ln>
        </p:spPr>
        <p:txBody>
          <a:bodyPr>
            <a:spAutoFit/>
          </a:bodyPr>
          <a:lstStyle/>
          <a:p>
            <a:r>
              <a:rPr lang="en-US" altLang="en-US" sz="2400">
                <a:solidFill>
                  <a:srgbClr val="FF0000"/>
                </a:solidFill>
              </a:rPr>
              <a:t>A</a:t>
            </a:r>
          </a:p>
          <a:p>
            <a:endParaRPr lang="en-US" altLang="en-US"/>
          </a:p>
          <a:p>
            <a:endParaRPr lang="en-US" altLang="en-US"/>
          </a:p>
        </p:txBody>
      </p:sp>
      <p:sp>
        <p:nvSpPr>
          <p:cNvPr id="7" name="TextBox 6"/>
          <p:cNvSpPr txBox="1">
            <a:spLocks noChangeArrowheads="1"/>
          </p:cNvSpPr>
          <p:nvPr/>
        </p:nvSpPr>
        <p:spPr bwMode="auto">
          <a:xfrm>
            <a:off x="3810000" y="3352800"/>
            <a:ext cx="1752600" cy="1016000"/>
          </a:xfrm>
          <a:prstGeom prst="rect">
            <a:avLst/>
          </a:prstGeom>
          <a:noFill/>
          <a:ln w="9525">
            <a:noFill/>
            <a:miter lim="800000"/>
            <a:headEnd/>
            <a:tailEnd/>
          </a:ln>
        </p:spPr>
        <p:txBody>
          <a:bodyPr>
            <a:spAutoFit/>
          </a:bodyPr>
          <a:lstStyle/>
          <a:p>
            <a:r>
              <a:rPr lang="en-US" altLang="en-US" sz="2400">
                <a:solidFill>
                  <a:srgbClr val="FF0000"/>
                </a:solidFill>
              </a:rPr>
              <a:t>	B</a:t>
            </a:r>
          </a:p>
          <a:p>
            <a:endParaRPr lang="en-US" altLang="en-US"/>
          </a:p>
          <a:p>
            <a:endParaRPr lang="en-US" altLang="en-US"/>
          </a:p>
        </p:txBody>
      </p:sp>
      <p:sp>
        <p:nvSpPr>
          <p:cNvPr id="8" name="TextBox 7"/>
          <p:cNvSpPr txBox="1">
            <a:spLocks noChangeArrowheads="1"/>
          </p:cNvSpPr>
          <p:nvPr/>
        </p:nvSpPr>
        <p:spPr bwMode="auto">
          <a:xfrm>
            <a:off x="5257800" y="3352800"/>
            <a:ext cx="3657600" cy="1292225"/>
          </a:xfrm>
          <a:prstGeom prst="rect">
            <a:avLst/>
          </a:prstGeom>
          <a:noFill/>
          <a:ln w="9525">
            <a:noFill/>
            <a:miter lim="800000"/>
            <a:headEnd/>
            <a:tailEnd/>
          </a:ln>
        </p:spPr>
        <p:txBody>
          <a:bodyPr>
            <a:spAutoFit/>
          </a:bodyPr>
          <a:lstStyle/>
          <a:p>
            <a:r>
              <a:rPr lang="en-US" altLang="en-US" sz="2400">
                <a:solidFill>
                  <a:srgbClr val="FF0000"/>
                </a:solidFill>
              </a:rPr>
              <a:t>		C</a:t>
            </a:r>
          </a:p>
          <a:p>
            <a:endParaRPr lang="en-US" altLang="en-US"/>
          </a:p>
          <a:p>
            <a:endParaRPr lang="en-US" altLang="en-US"/>
          </a:p>
          <a:p>
            <a:r>
              <a:rPr lang="en-US" altLang="en-US" b="1"/>
              <a:t>. </a:t>
            </a:r>
          </a:p>
        </p:txBody>
      </p:sp>
      <p:sp>
        <p:nvSpPr>
          <p:cNvPr id="9" name="TextBox 8"/>
          <p:cNvSpPr txBox="1">
            <a:spLocks noChangeArrowheads="1"/>
          </p:cNvSpPr>
          <p:nvPr/>
        </p:nvSpPr>
        <p:spPr bwMode="auto">
          <a:xfrm>
            <a:off x="6705600" y="3352800"/>
            <a:ext cx="3657600" cy="1016000"/>
          </a:xfrm>
          <a:prstGeom prst="rect">
            <a:avLst/>
          </a:prstGeom>
          <a:noFill/>
          <a:ln w="9525">
            <a:noFill/>
            <a:miter lim="800000"/>
            <a:headEnd/>
            <a:tailEnd/>
          </a:ln>
        </p:spPr>
        <p:txBody>
          <a:bodyPr>
            <a:spAutoFit/>
          </a:bodyPr>
          <a:lstStyle/>
          <a:p>
            <a:r>
              <a:rPr lang="en-US" altLang="en-US" sz="2400">
                <a:solidFill>
                  <a:srgbClr val="FF0000"/>
                </a:solidFill>
              </a:rPr>
              <a:t>			D</a:t>
            </a:r>
          </a:p>
          <a:p>
            <a:endParaRPr lang="en-US" altLang="en-US"/>
          </a:p>
          <a:p>
            <a:endParaRPr lang="en-US" altLang="en-US"/>
          </a:p>
        </p:txBody>
      </p:sp>
      <p:sp>
        <p:nvSpPr>
          <p:cNvPr id="817159" name="TextBox 2"/>
          <p:cNvSpPr txBox="1">
            <a:spLocks noChangeArrowheads="1"/>
          </p:cNvSpPr>
          <p:nvPr/>
        </p:nvSpPr>
        <p:spPr bwMode="auto">
          <a:xfrm>
            <a:off x="1825625" y="3790950"/>
            <a:ext cx="8839200" cy="1476375"/>
          </a:xfrm>
          <a:prstGeom prst="rect">
            <a:avLst/>
          </a:prstGeom>
          <a:noFill/>
          <a:ln w="9525">
            <a:noFill/>
            <a:miter lim="800000"/>
            <a:headEnd/>
            <a:tailEnd/>
          </a:ln>
        </p:spPr>
        <p:txBody>
          <a:bodyPr>
            <a:spAutoFit/>
          </a:bodyPr>
          <a:lstStyle/>
          <a:p>
            <a:r>
              <a:rPr lang="en-US" altLang="en-US" b="1"/>
              <a:t>In Figure</a:t>
            </a:r>
            <a:r>
              <a:rPr lang="en-US" altLang="en-US" b="1">
                <a:solidFill>
                  <a:srgbClr val="FF0000"/>
                </a:solidFill>
              </a:rPr>
              <a:t> A</a:t>
            </a:r>
            <a:r>
              <a:rPr lang="en-US" altLang="en-US" b="1"/>
              <a:t>, a pendulum is released from rest at some height above the ground position.</a:t>
            </a:r>
          </a:p>
          <a:p>
            <a:r>
              <a:rPr lang="en-US" altLang="en-US"/>
              <a:t>It has only potential energy. </a:t>
            </a:r>
          </a:p>
          <a:p>
            <a:r>
              <a:rPr lang="en-US" altLang="en-US"/>
              <a:t>In Figure</a:t>
            </a:r>
            <a:r>
              <a:rPr lang="en-US" altLang="en-US">
                <a:solidFill>
                  <a:srgbClr val="FF0000"/>
                </a:solidFill>
              </a:rPr>
              <a:t> B</a:t>
            </a:r>
            <a:r>
              <a:rPr lang="en-US" altLang="en-US"/>
              <a:t>, a pendulum is still above the ground position, yet it is also moving.</a:t>
            </a:r>
          </a:p>
          <a:p>
            <a:r>
              <a:rPr lang="en-US" altLang="en-US"/>
              <a:t>It has BOTH potential energy and kinetic energy. </a:t>
            </a:r>
          </a:p>
        </p:txBody>
      </p:sp>
      <p:sp>
        <p:nvSpPr>
          <p:cNvPr id="817160" name="TextBox 3"/>
          <p:cNvSpPr txBox="1">
            <a:spLocks noChangeArrowheads="1"/>
          </p:cNvSpPr>
          <p:nvPr/>
        </p:nvSpPr>
        <p:spPr bwMode="auto">
          <a:xfrm>
            <a:off x="1825625" y="5418138"/>
            <a:ext cx="8697913" cy="1754187"/>
          </a:xfrm>
          <a:prstGeom prst="rect">
            <a:avLst/>
          </a:prstGeom>
          <a:noFill/>
          <a:ln w="9525">
            <a:noFill/>
            <a:miter lim="800000"/>
            <a:headEnd/>
            <a:tailEnd/>
          </a:ln>
        </p:spPr>
        <p:txBody>
          <a:bodyPr>
            <a:spAutoFit/>
          </a:bodyPr>
          <a:lstStyle/>
          <a:p>
            <a:r>
              <a:rPr lang="en-US" altLang="en-US" b="1"/>
              <a:t>In Figure</a:t>
            </a:r>
            <a:r>
              <a:rPr lang="en-US" altLang="en-US" b="1">
                <a:solidFill>
                  <a:srgbClr val="FF0000"/>
                </a:solidFill>
              </a:rPr>
              <a:t> C</a:t>
            </a:r>
            <a:r>
              <a:rPr lang="en-US" altLang="en-US" b="1"/>
              <a:t>, a pendulum is at the ground position and moving with a maximum velocity.</a:t>
            </a:r>
          </a:p>
          <a:p>
            <a:r>
              <a:rPr lang="en-US" altLang="en-US"/>
              <a:t>In Figure </a:t>
            </a:r>
            <a:r>
              <a:rPr lang="en-US" altLang="en-US">
                <a:solidFill>
                  <a:srgbClr val="FF0000"/>
                </a:solidFill>
              </a:rPr>
              <a:t>D</a:t>
            </a:r>
            <a:r>
              <a:rPr lang="en-US" altLang="en-US"/>
              <a:t>, the pendulum has reached the same height above the ground position as A.</a:t>
            </a:r>
          </a:p>
          <a:p>
            <a:r>
              <a:rPr lang="en-US" altLang="en-US"/>
              <a:t>It has only potential energy. </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xit" presetSubtype="10" fill="hold" grpId="1" nodeType="clickEffect">
                                  <p:stCondLst>
                                    <p:cond delay="0"/>
                                  </p:stCondLst>
                                  <p:childTnLst>
                                    <p:animEffect transition="out" filter="checkerboard(across)">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9" grpId="0"/>
      <p:bldP spid="9"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Title 1"/>
          <p:cNvSpPr>
            <a:spLocks noGrp="1"/>
          </p:cNvSpPr>
          <p:nvPr>
            <p:ph type="title"/>
          </p:nvPr>
        </p:nvSpPr>
        <p:spPr/>
        <p:txBody>
          <a:bodyPr/>
          <a:lstStyle/>
          <a:p>
            <a:r>
              <a:rPr lang="en-US" smtClean="0"/>
              <a:t>Example of Law of Conservation of energy</a:t>
            </a:r>
          </a:p>
        </p:txBody>
      </p:sp>
      <p:pic>
        <p:nvPicPr>
          <p:cNvPr id="818178" name="Content Placeholder 3"/>
          <p:cNvPicPr>
            <a:picLocks noGrp="1" noChangeAspect="1"/>
          </p:cNvPicPr>
          <p:nvPr>
            <p:ph idx="1"/>
          </p:nvPr>
        </p:nvPicPr>
        <p:blipFill>
          <a:blip r:embed="rId2"/>
          <a:srcRect/>
          <a:stretch>
            <a:fillRect/>
          </a:stretch>
        </p:blipFill>
        <p:spPr>
          <a:xfrm>
            <a:off x="1108075" y="1476375"/>
            <a:ext cx="9782175" cy="5497513"/>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Title 1"/>
          <p:cNvSpPr>
            <a:spLocks noGrp="1"/>
          </p:cNvSpPr>
          <p:nvPr>
            <p:ph type="title"/>
          </p:nvPr>
        </p:nvSpPr>
        <p:spPr/>
        <p:txBody>
          <a:bodyPr/>
          <a:lstStyle/>
          <a:p>
            <a:pPr eaLnBrk="1" hangingPunct="1"/>
            <a:r>
              <a:rPr lang="en-US" b="1" smtClean="0">
                <a:latin typeface="Times-Bold"/>
              </a:rPr>
              <a:t>Law of the Conservation of Energy</a:t>
            </a:r>
            <a:endParaRPr lang="en-US" smtClean="0"/>
          </a:p>
        </p:txBody>
      </p:sp>
      <p:sp>
        <p:nvSpPr>
          <p:cNvPr id="819202" name="Content Placeholder 2"/>
          <p:cNvSpPr>
            <a:spLocks noGrp="1"/>
          </p:cNvSpPr>
          <p:nvPr>
            <p:ph sz="quarter" idx="4294967295"/>
          </p:nvPr>
        </p:nvSpPr>
        <p:spPr>
          <a:xfrm>
            <a:off x="2209800" y="2366963"/>
            <a:ext cx="7772400" cy="3424237"/>
          </a:xfrm>
        </p:spPr>
        <p:txBody>
          <a:bodyPr/>
          <a:lstStyle/>
          <a:p>
            <a:pPr eaLnBrk="1" hangingPunct="1"/>
            <a:r>
              <a:rPr lang="en-US" b="1" smtClean="0">
                <a:latin typeface="Times-Bold"/>
              </a:rPr>
              <a:t>Developed by Antoine Lavosier</a:t>
            </a:r>
          </a:p>
          <a:p>
            <a:pPr eaLnBrk="1" hangingPunct="1"/>
            <a:r>
              <a:rPr lang="en-US" b="1" smtClean="0">
                <a:latin typeface="Times-Bold"/>
              </a:rPr>
              <a:t> </a:t>
            </a:r>
            <a:r>
              <a:rPr lang="en-US" smtClean="0">
                <a:latin typeface="Times-Roman"/>
              </a:rPr>
              <a:t>states that energy cannot be created or destroyed. It simply changes from one form into another</a:t>
            </a:r>
          </a:p>
          <a:p>
            <a:pPr eaLnBrk="1" hangingPunct="1"/>
            <a:endParaRPr lang="en-US" smtClean="0"/>
          </a:p>
        </p:txBody>
      </p:sp>
      <p:pic>
        <p:nvPicPr>
          <p:cNvPr id="819203" name="Picture 3"/>
          <p:cNvPicPr>
            <a:picLocks noChangeAspect="1"/>
          </p:cNvPicPr>
          <p:nvPr/>
        </p:nvPicPr>
        <p:blipFill>
          <a:blip r:embed="rId2"/>
          <a:srcRect/>
          <a:stretch>
            <a:fillRect/>
          </a:stretch>
        </p:blipFill>
        <p:spPr bwMode="auto">
          <a:xfrm>
            <a:off x="1524000" y="4803775"/>
            <a:ext cx="2698750" cy="2024063"/>
          </a:xfrm>
          <a:prstGeom prst="rect">
            <a:avLst/>
          </a:prstGeom>
          <a:noFill/>
          <a:ln w="9525">
            <a:noFill/>
            <a:miter lim="800000"/>
            <a:headEnd/>
            <a:tailEnd/>
          </a:ln>
        </p:spPr>
      </p:pic>
      <p:pic>
        <p:nvPicPr>
          <p:cNvPr id="819204" name="Picture 6"/>
          <p:cNvPicPr>
            <a:picLocks noChangeAspect="1"/>
          </p:cNvPicPr>
          <p:nvPr/>
        </p:nvPicPr>
        <p:blipFill>
          <a:blip r:embed="rId3"/>
          <a:srcRect/>
          <a:stretch>
            <a:fillRect/>
          </a:stretch>
        </p:blipFill>
        <p:spPr bwMode="auto">
          <a:xfrm>
            <a:off x="4413250" y="4343400"/>
            <a:ext cx="6254750" cy="238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2"/>
          <p:cNvSpPr>
            <a:spLocks noGrp="1" noChangeArrowheads="1"/>
          </p:cNvSpPr>
          <p:nvPr>
            <p:ph type="title"/>
          </p:nvPr>
        </p:nvSpPr>
        <p:spPr>
          <a:xfrm>
            <a:off x="609600" y="277813"/>
            <a:ext cx="10972800" cy="1139825"/>
          </a:xfrm>
        </p:spPr>
        <p:txBody>
          <a:bodyPr/>
          <a:lstStyle/>
          <a:p>
            <a:pPr eaLnBrk="1" hangingPunct="1"/>
            <a:r>
              <a:rPr lang="en-US" altLang="en-US" smtClean="0"/>
              <a:t>Energy consistently changes forms</a:t>
            </a:r>
          </a:p>
        </p:txBody>
      </p:sp>
      <p:pic>
        <p:nvPicPr>
          <p:cNvPr id="820226" name="Picture 3"/>
          <p:cNvPicPr>
            <a:picLocks noGrp="1" noChangeAspect="1" noChangeArrowheads="1"/>
          </p:cNvPicPr>
          <p:nvPr>
            <p:ph type="body" idx="4294967295"/>
          </p:nvPr>
        </p:nvPicPr>
        <p:blipFill>
          <a:blip r:embed="rId2"/>
          <a:srcRect/>
          <a:stretch>
            <a:fillRect/>
          </a:stretch>
        </p:blipFill>
        <p:spPr>
          <a:xfrm>
            <a:off x="1620838" y="1674813"/>
            <a:ext cx="8229600" cy="4529137"/>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6" name="Rectangle 2"/>
          <p:cNvSpPr>
            <a:spLocks noGrp="1" noChangeArrowheads="1"/>
          </p:cNvSpPr>
          <p:nvPr>
            <p:ph type="title"/>
          </p:nvPr>
        </p:nvSpPr>
        <p:spPr>
          <a:xfrm>
            <a:off x="609600" y="277813"/>
            <a:ext cx="10972800" cy="1139825"/>
          </a:xfrm>
        </p:spPr>
        <p:txBody>
          <a:bodyPr/>
          <a:lstStyle/>
          <a:p>
            <a:pPr eaLnBrk="1" hangingPunct="1"/>
            <a:r>
              <a:rPr lang="en-US" altLang="en-US" smtClean="0"/>
              <a:t>Energy consistently changes forms</a:t>
            </a:r>
          </a:p>
        </p:txBody>
      </p:sp>
      <p:graphicFrame>
        <p:nvGraphicFramePr>
          <p:cNvPr id="28728" name="Group 56"/>
          <p:cNvGraphicFramePr>
            <a:graphicFrameLocks noGrp="1"/>
          </p:cNvGraphicFramePr>
          <p:nvPr>
            <p:ph sz="half" idx="1"/>
          </p:nvPr>
        </p:nvGraphicFramePr>
        <p:xfrm>
          <a:off x="1981200" y="4267200"/>
          <a:ext cx="8001000" cy="1863725"/>
        </p:xfrm>
        <a:graphic>
          <a:graphicData uri="http://schemas.openxmlformats.org/drawingml/2006/table">
            <a:tbl>
              <a:tblPr/>
              <a:tblGrid>
                <a:gridCol w="1333500"/>
                <a:gridCol w="1333500"/>
                <a:gridCol w="1333500"/>
                <a:gridCol w="1333500"/>
                <a:gridCol w="1333500"/>
                <a:gridCol w="1333500"/>
              </a:tblGrid>
              <a:tr h="90011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361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smtClean="0">
                          <a:ln>
                            <a:noFill/>
                          </a:ln>
                          <a:solidFill>
                            <a:srgbClr val="FF0000"/>
                          </a:solidFill>
                          <a:effectLst/>
                          <a:latin typeface="Arial" charset="0"/>
                        </a:rPr>
                        <a:t>60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1" i="0" u="none" strike="noStrike" cap="none" normalizeH="0" baseline="0" smtClean="0">
                          <a:ln>
                            <a:noFill/>
                          </a:ln>
                          <a:solidFill>
                            <a:srgbClr val="FF0000"/>
                          </a:solidFill>
                          <a:effectLst/>
                          <a:latin typeface="Arial" charset="0"/>
                        </a:rPr>
                        <a:t>8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16804" name="Object 4"/>
          <p:cNvGraphicFramePr>
            <a:graphicFrameLocks noGrp="1" noChangeAspect="1"/>
          </p:cNvGraphicFramePr>
          <p:nvPr>
            <p:ph sz="quarter" idx="2"/>
          </p:nvPr>
        </p:nvGraphicFramePr>
        <p:xfrm>
          <a:off x="2057400" y="1143000"/>
          <a:ext cx="2546350" cy="1776413"/>
        </p:xfrm>
        <a:graphic>
          <a:graphicData uri="http://schemas.openxmlformats.org/presentationml/2006/ole">
            <mc:AlternateContent xmlns:mc="http://schemas.openxmlformats.org/markup-compatibility/2006">
              <mc:Choice xmlns:v="urn:schemas-microsoft-com:vml" Requires="v">
                <p:oleObj spid="_x0000_s716812" name="Paint Shop Pro Image" r:id="rId3" imgW="2546341" imgH="1776091" progId="">
                  <p:embed/>
                </p:oleObj>
              </mc:Choice>
              <mc:Fallback>
                <p:oleObj name="Paint Shop Pro Image" r:id="rId3" imgW="2546341" imgH="1776091"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43000"/>
                        <a:ext cx="2546350" cy="17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30" name="Text Box 59"/>
          <p:cNvSpPr txBox="1">
            <a:spLocks noChangeArrowheads="1"/>
          </p:cNvSpPr>
          <p:nvPr/>
        </p:nvSpPr>
        <p:spPr bwMode="auto">
          <a:xfrm>
            <a:off x="5546725" y="1331913"/>
            <a:ext cx="2622550" cy="915987"/>
          </a:xfrm>
          <a:prstGeom prst="rect">
            <a:avLst/>
          </a:prstGeom>
          <a:noFill/>
          <a:ln w="9525">
            <a:noFill/>
            <a:miter lim="800000"/>
            <a:headEnd/>
            <a:tailEnd/>
          </a:ln>
        </p:spPr>
        <p:txBody>
          <a:bodyPr wrap="none">
            <a:spAutoFit/>
          </a:bodyPr>
          <a:lstStyle/>
          <a:p>
            <a:r>
              <a:rPr lang="en-US" altLang="en-US"/>
              <a:t>Am I above the ground?</a:t>
            </a:r>
          </a:p>
          <a:p>
            <a:endParaRPr lang="en-US" altLang="en-US"/>
          </a:p>
          <a:p>
            <a:r>
              <a:rPr lang="en-US" altLang="en-US"/>
              <a:t>Am I moving?</a:t>
            </a:r>
          </a:p>
        </p:txBody>
      </p:sp>
      <p:sp>
        <p:nvSpPr>
          <p:cNvPr id="28732" name="Text Box 60"/>
          <p:cNvSpPr txBox="1">
            <a:spLocks noChangeArrowheads="1"/>
          </p:cNvSpPr>
          <p:nvPr/>
        </p:nvSpPr>
        <p:spPr bwMode="auto">
          <a:xfrm>
            <a:off x="8137525" y="1331913"/>
            <a:ext cx="2051050" cy="366712"/>
          </a:xfrm>
          <a:prstGeom prst="rect">
            <a:avLst/>
          </a:prstGeom>
          <a:noFill/>
          <a:ln w="9525">
            <a:noFill/>
            <a:miter lim="800000"/>
            <a:headEnd/>
            <a:tailEnd/>
          </a:ln>
        </p:spPr>
        <p:txBody>
          <a:bodyPr wrap="none">
            <a:spAutoFit/>
          </a:bodyPr>
          <a:lstStyle/>
          <a:p>
            <a:r>
              <a:rPr lang="en-US" altLang="en-US" b="1">
                <a:solidFill>
                  <a:srgbClr val="FF0000"/>
                </a:solidFill>
              </a:rPr>
              <a:t>NO, h = 0, U = 0 J</a:t>
            </a:r>
          </a:p>
        </p:txBody>
      </p:sp>
      <p:sp>
        <p:nvSpPr>
          <p:cNvPr id="28733" name="Text Box 61"/>
          <p:cNvSpPr txBox="1">
            <a:spLocks noChangeArrowheads="1"/>
          </p:cNvSpPr>
          <p:nvPr/>
        </p:nvSpPr>
        <p:spPr bwMode="auto">
          <a:xfrm>
            <a:off x="6400800" y="5257800"/>
            <a:ext cx="608013" cy="457200"/>
          </a:xfrm>
          <a:prstGeom prst="rect">
            <a:avLst/>
          </a:prstGeom>
          <a:noFill/>
          <a:ln w="9525">
            <a:noFill/>
            <a:miter lim="800000"/>
            <a:headEnd/>
            <a:tailEnd/>
          </a:ln>
        </p:spPr>
        <p:txBody>
          <a:bodyPr wrap="none">
            <a:spAutoFit/>
          </a:bodyPr>
          <a:lstStyle/>
          <a:p>
            <a:r>
              <a:rPr lang="en-US" altLang="en-US" sz="2400" b="1">
                <a:solidFill>
                  <a:srgbClr val="FF0000"/>
                </a:solidFill>
              </a:rPr>
              <a:t>0 J</a:t>
            </a:r>
          </a:p>
        </p:txBody>
      </p:sp>
      <p:sp>
        <p:nvSpPr>
          <p:cNvPr id="716833" name="Text Box 63"/>
          <p:cNvSpPr txBox="1">
            <a:spLocks noChangeArrowheads="1"/>
          </p:cNvSpPr>
          <p:nvPr/>
        </p:nvSpPr>
        <p:spPr bwMode="auto">
          <a:xfrm>
            <a:off x="7467600" y="1828800"/>
            <a:ext cx="184150" cy="366713"/>
          </a:xfrm>
          <a:prstGeom prst="rect">
            <a:avLst/>
          </a:prstGeom>
          <a:noFill/>
          <a:ln w="9525">
            <a:noFill/>
            <a:miter lim="800000"/>
            <a:headEnd/>
            <a:tailEnd/>
          </a:ln>
        </p:spPr>
        <p:txBody>
          <a:bodyPr wrap="none">
            <a:spAutoFit/>
          </a:bodyPr>
          <a:lstStyle/>
          <a:p>
            <a:endParaRPr lang="en-US" altLang="en-US"/>
          </a:p>
        </p:txBody>
      </p:sp>
      <p:sp>
        <p:nvSpPr>
          <p:cNvPr id="28736" name="Text Box 64"/>
          <p:cNvSpPr txBox="1">
            <a:spLocks noChangeArrowheads="1"/>
          </p:cNvSpPr>
          <p:nvPr/>
        </p:nvSpPr>
        <p:spPr bwMode="auto">
          <a:xfrm>
            <a:off x="7086600" y="1905000"/>
            <a:ext cx="3124200" cy="641350"/>
          </a:xfrm>
          <a:prstGeom prst="rect">
            <a:avLst/>
          </a:prstGeom>
          <a:noFill/>
          <a:ln w="9525">
            <a:noFill/>
            <a:miter lim="800000"/>
            <a:headEnd/>
            <a:tailEnd/>
          </a:ln>
        </p:spPr>
        <p:txBody>
          <a:bodyPr>
            <a:spAutoFit/>
          </a:bodyPr>
          <a:lstStyle/>
          <a:p>
            <a:r>
              <a:rPr lang="en-US" altLang="en-US" b="1">
                <a:solidFill>
                  <a:srgbClr val="FF0000"/>
                </a:solidFill>
              </a:rPr>
              <a:t>Yes, v = 8 m/s, m = 60 kg</a:t>
            </a:r>
          </a:p>
          <a:p>
            <a:endParaRPr lang="en-US" altLang="en-US"/>
          </a:p>
        </p:txBody>
      </p:sp>
      <p:graphicFrame>
        <p:nvGraphicFramePr>
          <p:cNvPr id="28737" name="Object 5"/>
          <p:cNvGraphicFramePr>
            <a:graphicFrameLocks noGrp="1" noChangeAspect="1"/>
          </p:cNvGraphicFramePr>
          <p:nvPr>
            <p:ph sz="quarter" idx="3"/>
          </p:nvPr>
        </p:nvGraphicFramePr>
        <p:xfrm>
          <a:off x="5562600" y="2438400"/>
          <a:ext cx="3284538" cy="952500"/>
        </p:xfrm>
        <a:graphic>
          <a:graphicData uri="http://schemas.openxmlformats.org/presentationml/2006/ole">
            <mc:AlternateContent xmlns:mc="http://schemas.openxmlformats.org/markup-compatibility/2006">
              <mc:Choice xmlns:v="urn:schemas-microsoft-com:vml" Requires="v">
                <p:oleObj spid="_x0000_s716813" name="Equation" r:id="rId5" imgW="1663700" imgH="482600" progId="">
                  <p:embed/>
                </p:oleObj>
              </mc:Choice>
              <mc:Fallback>
                <p:oleObj name="Equation" r:id="rId5" imgW="1663700" imgH="482600" progId="">
                  <p:embed/>
                  <p:pic>
                    <p:nvPicPr>
                      <p:cNvPr id="0" name="Picture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438400"/>
                        <a:ext cx="32845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739" name="Text Box 67"/>
          <p:cNvSpPr txBox="1">
            <a:spLocks noChangeArrowheads="1"/>
          </p:cNvSpPr>
          <p:nvPr/>
        </p:nvSpPr>
        <p:spPr bwMode="auto">
          <a:xfrm>
            <a:off x="7391400" y="5257800"/>
            <a:ext cx="1117600" cy="457200"/>
          </a:xfrm>
          <a:prstGeom prst="rect">
            <a:avLst/>
          </a:prstGeom>
          <a:noFill/>
          <a:ln w="9525">
            <a:noFill/>
            <a:miter lim="800000"/>
            <a:headEnd/>
            <a:tailEnd/>
          </a:ln>
        </p:spPr>
        <p:txBody>
          <a:bodyPr wrap="none">
            <a:spAutoFit/>
          </a:bodyPr>
          <a:lstStyle/>
          <a:p>
            <a:r>
              <a:rPr lang="en-US" altLang="en-US" sz="2400" b="1">
                <a:solidFill>
                  <a:srgbClr val="FF0000"/>
                </a:solidFill>
              </a:rPr>
              <a:t>1920 J</a:t>
            </a:r>
          </a:p>
        </p:txBody>
      </p:sp>
      <p:sp>
        <p:nvSpPr>
          <p:cNvPr id="28740" name="Text Box 68"/>
          <p:cNvSpPr txBox="1">
            <a:spLocks noChangeArrowheads="1"/>
          </p:cNvSpPr>
          <p:nvPr/>
        </p:nvSpPr>
        <p:spPr bwMode="auto">
          <a:xfrm>
            <a:off x="8763000" y="4724400"/>
            <a:ext cx="984250" cy="366713"/>
          </a:xfrm>
          <a:prstGeom prst="rect">
            <a:avLst/>
          </a:prstGeom>
          <a:noFill/>
          <a:ln w="9525">
            <a:noFill/>
            <a:miter lim="800000"/>
            <a:headEnd/>
            <a:tailEnd/>
          </a:ln>
        </p:spPr>
        <p:txBody>
          <a:bodyPr wrap="none">
            <a:spAutoFit/>
          </a:bodyPr>
          <a:lstStyle/>
          <a:p>
            <a:r>
              <a:rPr lang="en-US" altLang="en-US"/>
              <a:t>(= U+K)</a:t>
            </a:r>
          </a:p>
        </p:txBody>
      </p:sp>
      <p:sp>
        <p:nvSpPr>
          <p:cNvPr id="28741" name="Text Box 69"/>
          <p:cNvSpPr txBox="1">
            <a:spLocks noChangeArrowheads="1"/>
          </p:cNvSpPr>
          <p:nvPr/>
        </p:nvSpPr>
        <p:spPr bwMode="auto">
          <a:xfrm>
            <a:off x="8763000" y="5334000"/>
            <a:ext cx="1117600" cy="457200"/>
          </a:xfrm>
          <a:prstGeom prst="rect">
            <a:avLst/>
          </a:prstGeom>
          <a:noFill/>
          <a:ln w="9525">
            <a:noFill/>
            <a:miter lim="800000"/>
            <a:headEnd/>
            <a:tailEnd/>
          </a:ln>
        </p:spPr>
        <p:txBody>
          <a:bodyPr wrap="none">
            <a:spAutoFit/>
          </a:bodyPr>
          <a:lstStyle/>
          <a:p>
            <a:r>
              <a:rPr lang="en-US" altLang="en-US" sz="2400" b="1">
                <a:solidFill>
                  <a:srgbClr val="FF0000"/>
                </a:solidFill>
              </a:rPr>
              <a:t>1920 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732"/>
                                        </p:tgtEl>
                                        <p:attrNameLst>
                                          <p:attrName>style.visibility</p:attrName>
                                        </p:attrNameLst>
                                      </p:cBhvr>
                                      <p:to>
                                        <p:strVal val="visible"/>
                                      </p:to>
                                    </p:set>
                                    <p:anim calcmode="lin" valueType="num">
                                      <p:cBhvr additive="base">
                                        <p:cTn id="7" dur="500" fill="hold"/>
                                        <p:tgtEl>
                                          <p:spTgt spid="28732"/>
                                        </p:tgtEl>
                                        <p:attrNameLst>
                                          <p:attrName>ppt_x</p:attrName>
                                        </p:attrNameLst>
                                      </p:cBhvr>
                                      <p:tavLst>
                                        <p:tav tm="0">
                                          <p:val>
                                            <p:strVal val="#ppt_x"/>
                                          </p:val>
                                        </p:tav>
                                        <p:tav tm="100000">
                                          <p:val>
                                            <p:strVal val="#ppt_x"/>
                                          </p:val>
                                        </p:tav>
                                      </p:tavLst>
                                    </p:anim>
                                    <p:anim calcmode="lin" valueType="num">
                                      <p:cBhvr additive="base">
                                        <p:cTn id="8" dur="500" fill="hold"/>
                                        <p:tgtEl>
                                          <p:spTgt spid="2873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8733">
                                            <p:txEl>
                                              <p:pRg st="0" end="0"/>
                                            </p:txEl>
                                          </p:spTgt>
                                        </p:tgtEl>
                                        <p:attrNameLst>
                                          <p:attrName>style.visibility</p:attrName>
                                        </p:attrNameLst>
                                      </p:cBhvr>
                                      <p:to>
                                        <p:strVal val="visible"/>
                                      </p:to>
                                    </p:set>
                                    <p:animEffect transition="in" filter="box(in)">
                                      <p:cBhvr>
                                        <p:cTn id="13" dur="500"/>
                                        <p:tgtEl>
                                          <p:spTgt spid="287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8736">
                                            <p:txEl>
                                              <p:pRg st="0" end="0"/>
                                            </p:txEl>
                                          </p:spTgt>
                                        </p:tgtEl>
                                        <p:attrNameLst>
                                          <p:attrName>style.visibility</p:attrName>
                                        </p:attrNameLst>
                                      </p:cBhvr>
                                      <p:to>
                                        <p:strVal val="visible"/>
                                      </p:to>
                                    </p:set>
                                    <p:anim calcmode="lin" valueType="num">
                                      <p:cBhvr additive="base">
                                        <p:cTn id="18" dur="500" fill="hold"/>
                                        <p:tgtEl>
                                          <p:spTgt spid="2873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7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8737"/>
                                        </p:tgtEl>
                                        <p:attrNameLst>
                                          <p:attrName>style.visibility</p:attrName>
                                        </p:attrNameLst>
                                      </p:cBhvr>
                                      <p:to>
                                        <p:strVal val="visible"/>
                                      </p:to>
                                    </p:set>
                                    <p:anim calcmode="lin" valueType="num">
                                      <p:cBhvr additive="base">
                                        <p:cTn id="24" dur="500" fill="hold"/>
                                        <p:tgtEl>
                                          <p:spTgt spid="28737"/>
                                        </p:tgtEl>
                                        <p:attrNameLst>
                                          <p:attrName>ppt_x</p:attrName>
                                        </p:attrNameLst>
                                      </p:cBhvr>
                                      <p:tavLst>
                                        <p:tav tm="0">
                                          <p:val>
                                            <p:strVal val="#ppt_x"/>
                                          </p:val>
                                        </p:tav>
                                        <p:tav tm="100000">
                                          <p:val>
                                            <p:strVal val="#ppt_x"/>
                                          </p:val>
                                        </p:tav>
                                      </p:tavLst>
                                    </p:anim>
                                    <p:anim calcmode="lin" valueType="num">
                                      <p:cBhvr additive="base">
                                        <p:cTn id="25" dur="500" fill="hold"/>
                                        <p:tgtEl>
                                          <p:spTgt spid="2873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8739"/>
                                        </p:tgtEl>
                                        <p:attrNameLst>
                                          <p:attrName>style.visibility</p:attrName>
                                        </p:attrNameLst>
                                      </p:cBhvr>
                                      <p:to>
                                        <p:strVal val="visible"/>
                                      </p:to>
                                    </p:set>
                                    <p:animEffect transition="in" filter="box(in)">
                                      <p:cBhvr>
                                        <p:cTn id="30" dur="500"/>
                                        <p:tgtEl>
                                          <p:spTgt spid="2873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740"/>
                                        </p:tgtEl>
                                        <p:attrNameLst>
                                          <p:attrName>style.visibility</p:attrName>
                                        </p:attrNameLst>
                                      </p:cBhvr>
                                      <p:to>
                                        <p:strVal val="visible"/>
                                      </p:to>
                                    </p:set>
                                    <p:anim calcmode="lin" valueType="num">
                                      <p:cBhvr additive="base">
                                        <p:cTn id="35" dur="500" fill="hold"/>
                                        <p:tgtEl>
                                          <p:spTgt spid="28740"/>
                                        </p:tgtEl>
                                        <p:attrNameLst>
                                          <p:attrName>ppt_x</p:attrName>
                                        </p:attrNameLst>
                                      </p:cBhvr>
                                      <p:tavLst>
                                        <p:tav tm="0">
                                          <p:val>
                                            <p:strVal val="#ppt_x"/>
                                          </p:val>
                                        </p:tav>
                                        <p:tav tm="100000">
                                          <p:val>
                                            <p:strVal val="#ppt_x"/>
                                          </p:val>
                                        </p:tav>
                                      </p:tavLst>
                                    </p:anim>
                                    <p:anim calcmode="lin" valueType="num">
                                      <p:cBhvr additive="base">
                                        <p:cTn id="36" dur="500" fill="hold"/>
                                        <p:tgtEl>
                                          <p:spTgt spid="28740"/>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8741"/>
                                        </p:tgtEl>
                                        <p:attrNameLst>
                                          <p:attrName>style.visibility</p:attrName>
                                        </p:attrNameLst>
                                      </p:cBhvr>
                                      <p:to>
                                        <p:strVal val="visible"/>
                                      </p:to>
                                    </p:set>
                                    <p:animEffect transition="in" filter="box(in)">
                                      <p:cBhvr>
                                        <p:cTn id="41" dur="500"/>
                                        <p:tgtEl>
                                          <p:spTgt spid="2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32" grpId="0"/>
      <p:bldP spid="28739" grpId="0"/>
      <p:bldP spid="28740" grpId="0"/>
      <p:bldP spid="2874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8" name="Rectangle 2"/>
          <p:cNvSpPr>
            <a:spLocks noGrp="1" noChangeArrowheads="1"/>
          </p:cNvSpPr>
          <p:nvPr>
            <p:ph type="title"/>
          </p:nvPr>
        </p:nvSpPr>
        <p:spPr>
          <a:xfrm>
            <a:off x="836613" y="50800"/>
            <a:ext cx="10515600" cy="1325563"/>
          </a:xfrm>
        </p:spPr>
        <p:txBody>
          <a:bodyPr/>
          <a:lstStyle/>
          <a:p>
            <a:pPr eaLnBrk="1" hangingPunct="1"/>
            <a:r>
              <a:rPr lang="en-US" altLang="en-US" smtClean="0"/>
              <a:t>Energy consistently changes forms</a:t>
            </a:r>
          </a:p>
        </p:txBody>
      </p:sp>
      <p:graphicFrame>
        <p:nvGraphicFramePr>
          <p:cNvPr id="717827" name="Object 3"/>
          <p:cNvGraphicFramePr>
            <a:graphicFrameLocks noGrp="1" noChangeAspect="1"/>
          </p:cNvGraphicFramePr>
          <p:nvPr>
            <p:ph sz="half" idx="1"/>
          </p:nvPr>
        </p:nvGraphicFramePr>
        <p:xfrm>
          <a:off x="1336675" y="1676400"/>
          <a:ext cx="2595563" cy="2419350"/>
        </p:xfrm>
        <a:graphic>
          <a:graphicData uri="http://schemas.openxmlformats.org/presentationml/2006/ole">
            <mc:AlternateContent xmlns:mc="http://schemas.openxmlformats.org/markup-compatibility/2006">
              <mc:Choice xmlns:v="urn:schemas-microsoft-com:vml" Requires="v">
                <p:oleObj spid="_x0000_s717831" name="Paint Shop Pro Image" r:id="rId3" imgW="2595122" imgH="2419512" progId="">
                  <p:embed/>
                </p:oleObj>
              </mc:Choice>
              <mc:Fallback>
                <p:oleObj name="Paint Shop Pro Image" r:id="rId3" imgW="2595122" imgH="2419512" progId="">
                  <p:embed/>
                  <p:pic>
                    <p:nvPicPr>
                      <p:cNvPr id="0" name="Picture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675" y="1676400"/>
                        <a:ext cx="2595563"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36" name="Group 40"/>
          <p:cNvGraphicFramePr>
            <a:graphicFrameLocks noGrp="1"/>
          </p:cNvGraphicFramePr>
          <p:nvPr>
            <p:ph sz="half" idx="2"/>
          </p:nvPr>
        </p:nvGraphicFramePr>
        <p:xfrm>
          <a:off x="2133600" y="4724400"/>
          <a:ext cx="8077200" cy="1406525"/>
        </p:xfrm>
        <a:graphic>
          <a:graphicData uri="http://schemas.openxmlformats.org/drawingml/2006/table">
            <a:tbl>
              <a:tblPr/>
              <a:tblGrid>
                <a:gridCol w="1346200"/>
                <a:gridCol w="1346200"/>
                <a:gridCol w="1346200"/>
                <a:gridCol w="1346200"/>
                <a:gridCol w="1346200"/>
                <a:gridCol w="1346200"/>
              </a:tblGrid>
              <a:tr h="46831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60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8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0 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1920 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1920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60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737" name="Line 41"/>
          <p:cNvSpPr>
            <a:spLocks noChangeShapeType="1"/>
          </p:cNvSpPr>
          <p:nvPr/>
        </p:nvSpPr>
        <p:spPr bwMode="auto">
          <a:xfrm flipH="1">
            <a:off x="6629400" y="1143000"/>
            <a:ext cx="76200" cy="3200400"/>
          </a:xfrm>
          <a:prstGeom prst="line">
            <a:avLst/>
          </a:prstGeom>
          <a:noFill/>
          <a:ln w="25400">
            <a:solidFill>
              <a:schemeClr val="tx1"/>
            </a:solidFill>
            <a:round/>
            <a:headEnd/>
            <a:tailEnd/>
          </a:ln>
        </p:spPr>
        <p:txBody>
          <a:bodyPr/>
          <a:lstStyle/>
          <a:p>
            <a:endParaRPr lang="en-US"/>
          </a:p>
        </p:txBody>
      </p:sp>
      <p:sp>
        <p:nvSpPr>
          <p:cNvPr id="29738" name="Line 42"/>
          <p:cNvSpPr>
            <a:spLocks noChangeShapeType="1"/>
          </p:cNvSpPr>
          <p:nvPr/>
        </p:nvSpPr>
        <p:spPr bwMode="auto">
          <a:xfrm>
            <a:off x="5257800" y="1600200"/>
            <a:ext cx="3048000" cy="0"/>
          </a:xfrm>
          <a:prstGeom prst="line">
            <a:avLst/>
          </a:prstGeom>
          <a:noFill/>
          <a:ln w="25400">
            <a:solidFill>
              <a:schemeClr val="tx1"/>
            </a:solidFill>
            <a:round/>
            <a:headEnd/>
            <a:tailEnd/>
          </a:ln>
        </p:spPr>
        <p:txBody>
          <a:bodyPr/>
          <a:lstStyle/>
          <a:p>
            <a:endParaRPr lang="en-US"/>
          </a:p>
        </p:txBody>
      </p:sp>
      <p:sp>
        <p:nvSpPr>
          <p:cNvPr id="29739" name="Text Box 43"/>
          <p:cNvSpPr txBox="1">
            <a:spLocks noChangeArrowheads="1"/>
          </p:cNvSpPr>
          <p:nvPr/>
        </p:nvSpPr>
        <p:spPr bwMode="auto">
          <a:xfrm>
            <a:off x="5013325" y="1103313"/>
            <a:ext cx="1644650" cy="366712"/>
          </a:xfrm>
          <a:prstGeom prst="rect">
            <a:avLst/>
          </a:prstGeom>
          <a:noFill/>
          <a:ln w="9525">
            <a:noFill/>
            <a:miter lim="800000"/>
            <a:headEnd/>
            <a:tailEnd/>
          </a:ln>
        </p:spPr>
        <p:txBody>
          <a:bodyPr wrap="none">
            <a:spAutoFit/>
          </a:bodyPr>
          <a:lstStyle/>
          <a:p>
            <a:r>
              <a:rPr lang="en-US" altLang="en-US"/>
              <a:t>Energy Before</a:t>
            </a:r>
          </a:p>
        </p:txBody>
      </p:sp>
      <p:sp>
        <p:nvSpPr>
          <p:cNvPr id="29740" name="Text Box 44"/>
          <p:cNvSpPr txBox="1">
            <a:spLocks noChangeArrowheads="1"/>
          </p:cNvSpPr>
          <p:nvPr/>
        </p:nvSpPr>
        <p:spPr bwMode="auto">
          <a:xfrm>
            <a:off x="6705600" y="1143000"/>
            <a:ext cx="1651000" cy="366713"/>
          </a:xfrm>
          <a:prstGeom prst="rect">
            <a:avLst/>
          </a:prstGeom>
          <a:noFill/>
          <a:ln w="9525">
            <a:noFill/>
            <a:miter lim="800000"/>
            <a:headEnd/>
            <a:tailEnd/>
          </a:ln>
        </p:spPr>
        <p:txBody>
          <a:bodyPr wrap="none">
            <a:spAutoFit/>
          </a:bodyPr>
          <a:lstStyle/>
          <a:p>
            <a:r>
              <a:rPr lang="en-US" altLang="en-US"/>
              <a:t>= Energy After</a:t>
            </a:r>
          </a:p>
        </p:txBody>
      </p:sp>
      <p:sp>
        <p:nvSpPr>
          <p:cNvPr id="29741" name="Text Box 45"/>
          <p:cNvSpPr txBox="1">
            <a:spLocks noChangeArrowheads="1"/>
          </p:cNvSpPr>
          <p:nvPr/>
        </p:nvSpPr>
        <p:spPr bwMode="auto">
          <a:xfrm>
            <a:off x="5638800" y="1676400"/>
            <a:ext cx="455613" cy="366713"/>
          </a:xfrm>
          <a:prstGeom prst="rect">
            <a:avLst/>
          </a:prstGeom>
          <a:noFill/>
          <a:ln w="9525">
            <a:noFill/>
            <a:miter lim="800000"/>
            <a:headEnd/>
            <a:tailEnd/>
          </a:ln>
        </p:spPr>
        <p:txBody>
          <a:bodyPr wrap="none">
            <a:spAutoFit/>
          </a:bodyPr>
          <a:lstStyle/>
          <a:p>
            <a:r>
              <a:rPr lang="en-US" altLang="en-US"/>
              <a:t>K</a:t>
            </a:r>
            <a:r>
              <a:rPr lang="en-US" altLang="en-US" baseline="-25000"/>
              <a:t>O</a:t>
            </a:r>
            <a:endParaRPr lang="en-US" altLang="en-US"/>
          </a:p>
        </p:txBody>
      </p:sp>
      <p:sp>
        <p:nvSpPr>
          <p:cNvPr id="29742" name="Text Box 46"/>
          <p:cNvSpPr txBox="1">
            <a:spLocks noChangeArrowheads="1"/>
          </p:cNvSpPr>
          <p:nvPr/>
        </p:nvSpPr>
        <p:spPr bwMode="auto">
          <a:xfrm>
            <a:off x="7010400" y="1676400"/>
            <a:ext cx="958850" cy="366713"/>
          </a:xfrm>
          <a:prstGeom prst="rect">
            <a:avLst/>
          </a:prstGeom>
          <a:noFill/>
          <a:ln w="9525">
            <a:noFill/>
            <a:miter lim="800000"/>
            <a:headEnd/>
            <a:tailEnd/>
          </a:ln>
        </p:spPr>
        <p:txBody>
          <a:bodyPr wrap="none">
            <a:spAutoFit/>
          </a:bodyPr>
          <a:lstStyle/>
          <a:p>
            <a:r>
              <a:rPr lang="en-US" altLang="en-US"/>
              <a:t>= U + K</a:t>
            </a:r>
          </a:p>
        </p:txBody>
      </p:sp>
      <p:sp>
        <p:nvSpPr>
          <p:cNvPr id="29743" name="Text Box 47"/>
          <p:cNvSpPr txBox="1">
            <a:spLocks noChangeArrowheads="1"/>
          </p:cNvSpPr>
          <p:nvPr/>
        </p:nvSpPr>
        <p:spPr bwMode="auto">
          <a:xfrm>
            <a:off x="5867400" y="2209800"/>
            <a:ext cx="3252788" cy="641350"/>
          </a:xfrm>
          <a:prstGeom prst="rect">
            <a:avLst/>
          </a:prstGeom>
          <a:noFill/>
          <a:ln w="9525">
            <a:noFill/>
            <a:miter lim="800000"/>
            <a:headEnd/>
            <a:tailEnd/>
          </a:ln>
        </p:spPr>
        <p:txBody>
          <a:bodyPr wrap="none">
            <a:spAutoFit/>
          </a:bodyPr>
          <a:lstStyle/>
          <a:p>
            <a:pPr marL="342900" indent="-342900">
              <a:buFontTx/>
              <a:buAutoNum type="arabicPlain" startAt="1920"/>
            </a:pPr>
            <a:r>
              <a:rPr lang="en-US" altLang="en-US"/>
              <a:t>= (60)(9.8)(1) + (.5)(60)v</a:t>
            </a:r>
            <a:r>
              <a:rPr lang="en-US" altLang="en-US" baseline="30000"/>
              <a:t>2</a:t>
            </a:r>
          </a:p>
          <a:p>
            <a:pPr marL="342900" indent="-342900"/>
            <a:r>
              <a:rPr lang="en-US" altLang="en-US"/>
              <a:t>1920=     588  + 30v</a:t>
            </a:r>
            <a:r>
              <a:rPr lang="en-US" altLang="en-US" baseline="30000"/>
              <a:t>2</a:t>
            </a:r>
            <a:endParaRPr lang="en-US" altLang="en-US"/>
          </a:p>
        </p:txBody>
      </p:sp>
      <p:sp>
        <p:nvSpPr>
          <p:cNvPr id="29744" name="Text Box 48"/>
          <p:cNvSpPr txBox="1">
            <a:spLocks noChangeArrowheads="1"/>
          </p:cNvSpPr>
          <p:nvPr/>
        </p:nvSpPr>
        <p:spPr bwMode="auto">
          <a:xfrm>
            <a:off x="6324600" y="5638800"/>
            <a:ext cx="947738" cy="457200"/>
          </a:xfrm>
          <a:prstGeom prst="rect">
            <a:avLst/>
          </a:prstGeom>
          <a:noFill/>
          <a:ln w="9525">
            <a:noFill/>
            <a:miter lim="800000"/>
            <a:headEnd/>
            <a:tailEnd/>
          </a:ln>
        </p:spPr>
        <p:txBody>
          <a:bodyPr wrap="none">
            <a:spAutoFit/>
          </a:bodyPr>
          <a:lstStyle/>
          <a:p>
            <a:r>
              <a:rPr lang="en-US" altLang="en-US" sz="2400" b="1">
                <a:solidFill>
                  <a:srgbClr val="FF0000"/>
                </a:solidFill>
              </a:rPr>
              <a:t>588 J</a:t>
            </a:r>
          </a:p>
        </p:txBody>
      </p:sp>
      <p:sp>
        <p:nvSpPr>
          <p:cNvPr id="29745" name="Text Box 49"/>
          <p:cNvSpPr txBox="1">
            <a:spLocks noChangeArrowheads="1"/>
          </p:cNvSpPr>
          <p:nvPr/>
        </p:nvSpPr>
        <p:spPr bwMode="auto">
          <a:xfrm>
            <a:off x="6019800" y="3048000"/>
            <a:ext cx="1943100" cy="915988"/>
          </a:xfrm>
          <a:prstGeom prst="rect">
            <a:avLst/>
          </a:prstGeom>
          <a:noFill/>
          <a:ln w="9525">
            <a:noFill/>
            <a:miter lim="800000"/>
            <a:headEnd/>
            <a:tailEnd/>
          </a:ln>
        </p:spPr>
        <p:txBody>
          <a:bodyPr wrap="none">
            <a:spAutoFit/>
          </a:bodyPr>
          <a:lstStyle/>
          <a:p>
            <a:pPr marL="342900" indent="-342900">
              <a:buFontTx/>
              <a:buAutoNum type="arabicPlain" startAt="1332"/>
            </a:pPr>
            <a:r>
              <a:rPr lang="en-US" altLang="en-US"/>
              <a:t>   =  30v</a:t>
            </a:r>
            <a:r>
              <a:rPr lang="en-US" altLang="en-US" baseline="30000"/>
              <a:t>2</a:t>
            </a:r>
          </a:p>
          <a:p>
            <a:pPr marL="342900" indent="-342900"/>
            <a:r>
              <a:rPr lang="en-US" altLang="en-US"/>
              <a:t>44.4    = v</a:t>
            </a:r>
            <a:r>
              <a:rPr lang="en-US" altLang="en-US" baseline="30000"/>
              <a:t>2</a:t>
            </a:r>
          </a:p>
          <a:p>
            <a:pPr marL="342900" indent="-342900"/>
            <a:r>
              <a:rPr lang="en-US" altLang="en-US"/>
              <a:t>v         = 6.66 m/s</a:t>
            </a:r>
          </a:p>
        </p:txBody>
      </p:sp>
      <p:sp>
        <p:nvSpPr>
          <p:cNvPr id="29746" name="Text Box 50"/>
          <p:cNvSpPr txBox="1">
            <a:spLocks noChangeArrowheads="1"/>
          </p:cNvSpPr>
          <p:nvPr/>
        </p:nvSpPr>
        <p:spPr bwMode="auto">
          <a:xfrm>
            <a:off x="4800600" y="5638800"/>
            <a:ext cx="1387475" cy="457200"/>
          </a:xfrm>
          <a:prstGeom prst="rect">
            <a:avLst/>
          </a:prstGeom>
          <a:noFill/>
          <a:ln w="9525">
            <a:noFill/>
            <a:miter lim="800000"/>
            <a:headEnd/>
            <a:tailEnd/>
          </a:ln>
        </p:spPr>
        <p:txBody>
          <a:bodyPr wrap="none">
            <a:spAutoFit/>
          </a:bodyPr>
          <a:lstStyle/>
          <a:p>
            <a:r>
              <a:rPr lang="en-US" altLang="en-US" sz="2400" b="1">
                <a:solidFill>
                  <a:srgbClr val="FF0000"/>
                </a:solidFill>
              </a:rPr>
              <a:t>6.66 m/s</a:t>
            </a:r>
          </a:p>
        </p:txBody>
      </p:sp>
      <p:sp>
        <p:nvSpPr>
          <p:cNvPr id="29747" name="Text Box 51"/>
          <p:cNvSpPr txBox="1">
            <a:spLocks noChangeArrowheads="1"/>
          </p:cNvSpPr>
          <p:nvPr/>
        </p:nvSpPr>
        <p:spPr bwMode="auto">
          <a:xfrm>
            <a:off x="8915400" y="5715000"/>
            <a:ext cx="1117600" cy="457200"/>
          </a:xfrm>
          <a:prstGeom prst="rect">
            <a:avLst/>
          </a:prstGeom>
          <a:noFill/>
          <a:ln w="9525">
            <a:noFill/>
            <a:miter lim="800000"/>
            <a:headEnd/>
            <a:tailEnd/>
          </a:ln>
        </p:spPr>
        <p:txBody>
          <a:bodyPr wrap="none">
            <a:spAutoFit/>
          </a:bodyPr>
          <a:lstStyle/>
          <a:p>
            <a:r>
              <a:rPr lang="en-US" altLang="en-US" sz="2400" b="1">
                <a:solidFill>
                  <a:srgbClr val="FF0000"/>
                </a:solidFill>
              </a:rPr>
              <a:t>1920 J</a:t>
            </a:r>
          </a:p>
        </p:txBody>
      </p:sp>
      <p:sp>
        <p:nvSpPr>
          <p:cNvPr id="29748" name="Text Box 52"/>
          <p:cNvSpPr txBox="1">
            <a:spLocks noChangeArrowheads="1"/>
          </p:cNvSpPr>
          <p:nvPr/>
        </p:nvSpPr>
        <p:spPr bwMode="auto">
          <a:xfrm>
            <a:off x="7620000" y="5638800"/>
            <a:ext cx="1117600" cy="457200"/>
          </a:xfrm>
          <a:prstGeom prst="rect">
            <a:avLst/>
          </a:prstGeom>
          <a:noFill/>
          <a:ln w="9525">
            <a:noFill/>
            <a:miter lim="800000"/>
            <a:headEnd/>
            <a:tailEnd/>
          </a:ln>
        </p:spPr>
        <p:txBody>
          <a:bodyPr wrap="none">
            <a:spAutoFit/>
          </a:bodyPr>
          <a:lstStyle/>
          <a:p>
            <a:r>
              <a:rPr lang="en-US" altLang="en-US" sz="2400" b="1">
                <a:solidFill>
                  <a:srgbClr val="FF0000"/>
                </a:solidFill>
              </a:rPr>
              <a:t>1332 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37"/>
                                        </p:tgtEl>
                                        <p:attrNameLst>
                                          <p:attrName>style.visibility</p:attrName>
                                        </p:attrNameLst>
                                      </p:cBhvr>
                                      <p:to>
                                        <p:strVal val="visible"/>
                                      </p:to>
                                    </p:set>
                                    <p:animEffect transition="in" filter="box(in)">
                                      <p:cBhvr>
                                        <p:cTn id="7" dur="500"/>
                                        <p:tgtEl>
                                          <p:spTgt spid="297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38"/>
                                        </p:tgtEl>
                                        <p:attrNameLst>
                                          <p:attrName>style.visibility</p:attrName>
                                        </p:attrNameLst>
                                      </p:cBhvr>
                                      <p:to>
                                        <p:strVal val="visible"/>
                                      </p:to>
                                    </p:set>
                                    <p:animEffect transition="in" filter="box(in)">
                                      <p:cBhvr>
                                        <p:cTn id="12" dur="500"/>
                                        <p:tgtEl>
                                          <p:spTgt spid="297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739"/>
                                        </p:tgtEl>
                                        <p:attrNameLst>
                                          <p:attrName>style.visibility</p:attrName>
                                        </p:attrNameLst>
                                      </p:cBhvr>
                                      <p:to>
                                        <p:strVal val="visible"/>
                                      </p:to>
                                    </p:set>
                                    <p:anim calcmode="lin" valueType="num">
                                      <p:cBhvr additive="base">
                                        <p:cTn id="17" dur="500" fill="hold"/>
                                        <p:tgtEl>
                                          <p:spTgt spid="29739"/>
                                        </p:tgtEl>
                                        <p:attrNameLst>
                                          <p:attrName>ppt_x</p:attrName>
                                        </p:attrNameLst>
                                      </p:cBhvr>
                                      <p:tavLst>
                                        <p:tav tm="0">
                                          <p:val>
                                            <p:strVal val="#ppt_x"/>
                                          </p:val>
                                        </p:tav>
                                        <p:tav tm="100000">
                                          <p:val>
                                            <p:strVal val="#ppt_x"/>
                                          </p:val>
                                        </p:tav>
                                      </p:tavLst>
                                    </p:anim>
                                    <p:anim calcmode="lin" valueType="num">
                                      <p:cBhvr additive="base">
                                        <p:cTn id="18" dur="500" fill="hold"/>
                                        <p:tgtEl>
                                          <p:spTgt spid="2973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40"/>
                                        </p:tgtEl>
                                        <p:attrNameLst>
                                          <p:attrName>style.visibility</p:attrName>
                                        </p:attrNameLst>
                                      </p:cBhvr>
                                      <p:to>
                                        <p:strVal val="visible"/>
                                      </p:to>
                                    </p:set>
                                    <p:anim calcmode="lin" valueType="num">
                                      <p:cBhvr additive="base">
                                        <p:cTn id="23" dur="500" fill="hold"/>
                                        <p:tgtEl>
                                          <p:spTgt spid="29740"/>
                                        </p:tgtEl>
                                        <p:attrNameLst>
                                          <p:attrName>ppt_x</p:attrName>
                                        </p:attrNameLst>
                                      </p:cBhvr>
                                      <p:tavLst>
                                        <p:tav tm="0">
                                          <p:val>
                                            <p:strVal val="#ppt_x"/>
                                          </p:val>
                                        </p:tav>
                                        <p:tav tm="100000">
                                          <p:val>
                                            <p:strVal val="#ppt_x"/>
                                          </p:val>
                                        </p:tav>
                                      </p:tavLst>
                                    </p:anim>
                                    <p:anim calcmode="lin" valueType="num">
                                      <p:cBhvr additive="base">
                                        <p:cTn id="24" dur="500" fill="hold"/>
                                        <p:tgtEl>
                                          <p:spTgt spid="2974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741"/>
                                        </p:tgtEl>
                                        <p:attrNameLst>
                                          <p:attrName>style.visibility</p:attrName>
                                        </p:attrNameLst>
                                      </p:cBhvr>
                                      <p:to>
                                        <p:strVal val="visible"/>
                                      </p:to>
                                    </p:set>
                                    <p:anim calcmode="lin" valueType="num">
                                      <p:cBhvr additive="base">
                                        <p:cTn id="29" dur="500" fill="hold"/>
                                        <p:tgtEl>
                                          <p:spTgt spid="29741"/>
                                        </p:tgtEl>
                                        <p:attrNameLst>
                                          <p:attrName>ppt_x</p:attrName>
                                        </p:attrNameLst>
                                      </p:cBhvr>
                                      <p:tavLst>
                                        <p:tav tm="0">
                                          <p:val>
                                            <p:strVal val="#ppt_x"/>
                                          </p:val>
                                        </p:tav>
                                        <p:tav tm="100000">
                                          <p:val>
                                            <p:strVal val="#ppt_x"/>
                                          </p:val>
                                        </p:tav>
                                      </p:tavLst>
                                    </p:anim>
                                    <p:anim calcmode="lin" valueType="num">
                                      <p:cBhvr additive="base">
                                        <p:cTn id="30" dur="500" fill="hold"/>
                                        <p:tgtEl>
                                          <p:spTgt spid="2974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742"/>
                                        </p:tgtEl>
                                        <p:attrNameLst>
                                          <p:attrName>style.visibility</p:attrName>
                                        </p:attrNameLst>
                                      </p:cBhvr>
                                      <p:to>
                                        <p:strVal val="visible"/>
                                      </p:to>
                                    </p:set>
                                    <p:anim calcmode="lin" valueType="num">
                                      <p:cBhvr additive="base">
                                        <p:cTn id="35" dur="500" fill="hold"/>
                                        <p:tgtEl>
                                          <p:spTgt spid="29742"/>
                                        </p:tgtEl>
                                        <p:attrNameLst>
                                          <p:attrName>ppt_x</p:attrName>
                                        </p:attrNameLst>
                                      </p:cBhvr>
                                      <p:tavLst>
                                        <p:tav tm="0">
                                          <p:val>
                                            <p:strVal val="#ppt_x"/>
                                          </p:val>
                                        </p:tav>
                                        <p:tav tm="100000">
                                          <p:val>
                                            <p:strVal val="#ppt_x"/>
                                          </p:val>
                                        </p:tav>
                                      </p:tavLst>
                                    </p:anim>
                                    <p:anim calcmode="lin" valueType="num">
                                      <p:cBhvr additive="base">
                                        <p:cTn id="36" dur="500" fill="hold"/>
                                        <p:tgtEl>
                                          <p:spTgt spid="29742"/>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743"/>
                                        </p:tgtEl>
                                        <p:attrNameLst>
                                          <p:attrName>style.visibility</p:attrName>
                                        </p:attrNameLst>
                                      </p:cBhvr>
                                      <p:to>
                                        <p:strVal val="visible"/>
                                      </p:to>
                                    </p:set>
                                    <p:anim calcmode="lin" valueType="num">
                                      <p:cBhvr additive="base">
                                        <p:cTn id="41" dur="500" fill="hold"/>
                                        <p:tgtEl>
                                          <p:spTgt spid="29743"/>
                                        </p:tgtEl>
                                        <p:attrNameLst>
                                          <p:attrName>ppt_x</p:attrName>
                                        </p:attrNameLst>
                                      </p:cBhvr>
                                      <p:tavLst>
                                        <p:tav tm="0">
                                          <p:val>
                                            <p:strVal val="#ppt_x"/>
                                          </p:val>
                                        </p:tav>
                                        <p:tav tm="100000">
                                          <p:val>
                                            <p:strVal val="#ppt_x"/>
                                          </p:val>
                                        </p:tav>
                                      </p:tavLst>
                                    </p:anim>
                                    <p:anim calcmode="lin" valueType="num">
                                      <p:cBhvr additive="base">
                                        <p:cTn id="42" dur="500" fill="hold"/>
                                        <p:tgtEl>
                                          <p:spTgt spid="29743"/>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744"/>
                                        </p:tgtEl>
                                        <p:attrNameLst>
                                          <p:attrName>style.visibility</p:attrName>
                                        </p:attrNameLst>
                                      </p:cBhvr>
                                      <p:to>
                                        <p:strVal val="visible"/>
                                      </p:to>
                                    </p:set>
                                    <p:animEffect transition="in" filter="box(in)">
                                      <p:cBhvr>
                                        <p:cTn id="47" dur="500"/>
                                        <p:tgtEl>
                                          <p:spTgt spid="297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9745"/>
                                        </p:tgtEl>
                                        <p:attrNameLst>
                                          <p:attrName>style.visibility</p:attrName>
                                        </p:attrNameLst>
                                      </p:cBhvr>
                                      <p:to>
                                        <p:strVal val="visible"/>
                                      </p:to>
                                    </p:set>
                                    <p:anim calcmode="lin" valueType="num">
                                      <p:cBhvr additive="base">
                                        <p:cTn id="52" dur="500" fill="hold"/>
                                        <p:tgtEl>
                                          <p:spTgt spid="29745"/>
                                        </p:tgtEl>
                                        <p:attrNameLst>
                                          <p:attrName>ppt_x</p:attrName>
                                        </p:attrNameLst>
                                      </p:cBhvr>
                                      <p:tavLst>
                                        <p:tav tm="0">
                                          <p:val>
                                            <p:strVal val="#ppt_x"/>
                                          </p:val>
                                        </p:tav>
                                        <p:tav tm="100000">
                                          <p:val>
                                            <p:strVal val="#ppt_x"/>
                                          </p:val>
                                        </p:tav>
                                      </p:tavLst>
                                    </p:anim>
                                    <p:anim calcmode="lin" valueType="num">
                                      <p:cBhvr additive="base">
                                        <p:cTn id="53" dur="500" fill="hold"/>
                                        <p:tgtEl>
                                          <p:spTgt spid="29745"/>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9746"/>
                                        </p:tgtEl>
                                        <p:attrNameLst>
                                          <p:attrName>style.visibility</p:attrName>
                                        </p:attrNameLst>
                                      </p:cBhvr>
                                      <p:to>
                                        <p:strVal val="visible"/>
                                      </p:to>
                                    </p:set>
                                    <p:animEffect transition="in" filter="box(in)">
                                      <p:cBhvr>
                                        <p:cTn id="58" dur="500"/>
                                        <p:tgtEl>
                                          <p:spTgt spid="2974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9747"/>
                                        </p:tgtEl>
                                        <p:attrNameLst>
                                          <p:attrName>style.visibility</p:attrName>
                                        </p:attrNameLst>
                                      </p:cBhvr>
                                      <p:to>
                                        <p:strVal val="visible"/>
                                      </p:to>
                                    </p:set>
                                    <p:animEffect transition="in" filter="box(in)">
                                      <p:cBhvr>
                                        <p:cTn id="63" dur="500"/>
                                        <p:tgtEl>
                                          <p:spTgt spid="2974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9748"/>
                                        </p:tgtEl>
                                        <p:attrNameLst>
                                          <p:attrName>style.visibility</p:attrName>
                                        </p:attrNameLst>
                                      </p:cBhvr>
                                      <p:to>
                                        <p:strVal val="visible"/>
                                      </p:to>
                                    </p:set>
                                    <p:animEffect transition="in" filter="box(in)">
                                      <p:cBhvr>
                                        <p:cTn id="68" dur="500"/>
                                        <p:tgtEl>
                                          <p:spTgt spid="2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7" grpId="0" animBg="1"/>
      <p:bldP spid="29738" grpId="0" animBg="1"/>
      <p:bldP spid="29739" grpId="0"/>
      <p:bldP spid="29740" grpId="0"/>
      <p:bldP spid="29741" grpId="0"/>
      <p:bldP spid="29742" grpId="0"/>
      <p:bldP spid="29743" grpId="0"/>
      <p:bldP spid="29744" grpId="0"/>
      <p:bldP spid="29745" grpId="0"/>
      <p:bldP spid="29746" grpId="0"/>
      <p:bldP spid="29747" grpId="0"/>
      <p:bldP spid="297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title"/>
          </p:nvPr>
        </p:nvSpPr>
        <p:spPr/>
        <p:txBody>
          <a:bodyPr/>
          <a:lstStyle/>
          <a:p>
            <a:pPr eaLnBrk="1" hangingPunct="1"/>
            <a:r>
              <a:rPr lang="en-US" altLang="en-US" smtClean="0"/>
              <a:t>Work Cont.                       Units of Work</a:t>
            </a:r>
          </a:p>
        </p:txBody>
      </p:sp>
      <p:sp>
        <p:nvSpPr>
          <p:cNvPr id="312322" name="Rectangle 3"/>
          <p:cNvSpPr>
            <a:spLocks noGrp="1" noChangeArrowheads="1"/>
          </p:cNvSpPr>
          <p:nvPr>
            <p:ph type="body" sz="half" idx="1"/>
          </p:nvPr>
        </p:nvSpPr>
        <p:spPr/>
        <p:txBody>
          <a:bodyPr/>
          <a:lstStyle/>
          <a:p>
            <a:pPr eaLnBrk="1" hangingPunct="1"/>
            <a:r>
              <a:rPr lang="en-US" altLang="en-US" sz="2400" smtClean="0"/>
              <a:t>This gives no information about</a:t>
            </a:r>
          </a:p>
          <a:p>
            <a:pPr lvl="1" eaLnBrk="1" hangingPunct="1"/>
            <a:r>
              <a:rPr lang="en-US" altLang="en-US" sz="2000" smtClean="0"/>
              <a:t>the time it took for the displacement to occur</a:t>
            </a:r>
          </a:p>
          <a:p>
            <a:pPr lvl="1" eaLnBrk="1" hangingPunct="1"/>
            <a:r>
              <a:rPr lang="en-US" altLang="en-US" sz="2000" smtClean="0"/>
              <a:t>the velocity or acceleration of the object</a:t>
            </a:r>
          </a:p>
          <a:p>
            <a:pPr eaLnBrk="1" hangingPunct="1"/>
            <a:r>
              <a:rPr lang="en-US" altLang="en-US" sz="2400" smtClean="0"/>
              <a:t>Work is a scalar quantity</a:t>
            </a:r>
          </a:p>
        </p:txBody>
      </p:sp>
      <p:sp>
        <p:nvSpPr>
          <p:cNvPr id="312323" name="Rectangle 4"/>
          <p:cNvSpPr>
            <a:spLocks noGrp="1"/>
          </p:cNvSpPr>
          <p:nvPr>
            <p:ph type="body" sz="half" idx="2"/>
          </p:nvPr>
        </p:nvSpPr>
        <p:spPr/>
        <p:txBody>
          <a:bodyPr/>
          <a:lstStyle/>
          <a:p>
            <a:pPr eaLnBrk="1" hangingPunct="1"/>
            <a:r>
              <a:rPr lang="en-US" altLang="en-US" sz="2400" smtClean="0"/>
              <a:t>SI</a:t>
            </a:r>
          </a:p>
          <a:p>
            <a:pPr lvl="1" eaLnBrk="1" hangingPunct="1"/>
            <a:r>
              <a:rPr lang="en-US" altLang="en-US" sz="2000" smtClean="0"/>
              <a:t>Newton </a:t>
            </a:r>
            <a:r>
              <a:rPr lang="en-US" altLang="en-US" sz="2000" smtClean="0">
                <a:cs typeface="Tahoma" pitchFamily="34" charset="0"/>
              </a:rPr>
              <a:t>• meter = Joule</a:t>
            </a:r>
          </a:p>
          <a:p>
            <a:pPr lvl="2" eaLnBrk="1" hangingPunct="1"/>
            <a:r>
              <a:rPr lang="en-US" altLang="en-US" sz="1800" smtClean="0"/>
              <a:t>N </a:t>
            </a:r>
            <a:r>
              <a:rPr lang="en-US" altLang="en-US" sz="1800" smtClean="0">
                <a:cs typeface="Tahoma" pitchFamily="34" charset="0"/>
              </a:rPr>
              <a:t>• m = J</a:t>
            </a:r>
          </a:p>
          <a:p>
            <a:pPr lvl="2" eaLnBrk="1" hangingPunct="1"/>
            <a:r>
              <a:rPr lang="en-US" altLang="en-US" sz="1800" smtClean="0">
                <a:cs typeface="Tahoma" pitchFamily="34" charset="0"/>
              </a:rPr>
              <a:t>J = kg • m</a:t>
            </a:r>
            <a:r>
              <a:rPr lang="en-US" altLang="en-US" sz="1800" baseline="30000" smtClean="0">
                <a:cs typeface="Tahoma" pitchFamily="34" charset="0"/>
              </a:rPr>
              <a:t>2</a:t>
            </a:r>
            <a:r>
              <a:rPr lang="en-US" altLang="en-US" sz="1800" smtClean="0">
                <a:cs typeface="Tahoma" pitchFamily="34" charset="0"/>
              </a:rPr>
              <a:t> / s</a:t>
            </a:r>
            <a:r>
              <a:rPr lang="en-US" altLang="en-US" sz="1800" baseline="30000" smtClean="0">
                <a:cs typeface="Tahoma" pitchFamily="34" charset="0"/>
              </a:rPr>
              <a:t>2</a:t>
            </a:r>
            <a:endParaRPr lang="en-US" altLang="en-US" sz="1800" smtClean="0">
              <a:cs typeface="Tahoma" pitchFamily="34" charset="0"/>
            </a:endParaRPr>
          </a:p>
          <a:p>
            <a:pPr eaLnBrk="1" hangingPunct="1"/>
            <a:r>
              <a:rPr lang="en-US" altLang="en-US" sz="2400" smtClean="0">
                <a:cs typeface="Tahoma" pitchFamily="34" charset="0"/>
              </a:rPr>
              <a:t>US Customary</a:t>
            </a:r>
          </a:p>
          <a:p>
            <a:pPr lvl="1" eaLnBrk="1" hangingPunct="1"/>
            <a:r>
              <a:rPr lang="en-US" altLang="en-US" sz="2000" smtClean="0">
                <a:cs typeface="Tahoma" pitchFamily="34" charset="0"/>
              </a:rPr>
              <a:t>foot </a:t>
            </a:r>
            <a:r>
              <a:rPr lang="en-US" altLang="en-US" sz="2000" smtClean="0"/>
              <a:t> </a:t>
            </a:r>
            <a:r>
              <a:rPr lang="en-US" altLang="en-US" sz="2000" smtClean="0">
                <a:cs typeface="Tahoma" pitchFamily="34" charset="0"/>
              </a:rPr>
              <a:t>• pound</a:t>
            </a:r>
          </a:p>
          <a:p>
            <a:pPr lvl="2" eaLnBrk="1" hangingPunct="1"/>
            <a:r>
              <a:rPr lang="en-US" altLang="en-US" sz="1800" smtClean="0">
                <a:cs typeface="Tahoma" pitchFamily="34" charset="0"/>
              </a:rPr>
              <a:t>ft</a:t>
            </a:r>
            <a:r>
              <a:rPr lang="en-US" altLang="en-US" sz="1800" smtClean="0"/>
              <a:t> </a:t>
            </a:r>
            <a:r>
              <a:rPr lang="en-US" altLang="en-US" sz="1800" smtClean="0">
                <a:cs typeface="Tahoma" pitchFamily="34" charset="0"/>
              </a:rPr>
              <a:t>• lb</a:t>
            </a:r>
          </a:p>
          <a:p>
            <a:pPr eaLnBrk="1" hangingPunct="1"/>
            <a:endParaRPr lang="en-US" sz="2400" smtClean="0"/>
          </a:p>
        </p:txBody>
      </p:sp>
      <p:pic>
        <p:nvPicPr>
          <p:cNvPr id="312324" name="Picture 5" descr=" "/>
          <p:cNvPicPr>
            <a:picLocks noChangeAspect="1" noChangeArrowheads="1" noCrop="1"/>
          </p:cNvPicPr>
          <p:nvPr/>
        </p:nvPicPr>
        <p:blipFill>
          <a:blip r:embed="rId2"/>
          <a:srcRect/>
          <a:stretch>
            <a:fillRect/>
          </a:stretch>
        </p:blipFill>
        <p:spPr bwMode="auto">
          <a:xfrm>
            <a:off x="3303588" y="4470400"/>
            <a:ext cx="2917825" cy="253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Grp="1" noChangeArrowheads="1"/>
          </p:cNvSpPr>
          <p:nvPr>
            <p:ph type="title"/>
          </p:nvPr>
        </p:nvSpPr>
        <p:spPr>
          <a:xfrm>
            <a:off x="823913" y="-19050"/>
            <a:ext cx="10515600" cy="1325563"/>
          </a:xfrm>
        </p:spPr>
        <p:txBody>
          <a:bodyPr/>
          <a:lstStyle/>
          <a:p>
            <a:pPr eaLnBrk="1" hangingPunct="1"/>
            <a:r>
              <a:rPr lang="en-US" altLang="en-US" smtClean="0"/>
              <a:t>Energy consistently changes forms</a:t>
            </a:r>
          </a:p>
        </p:txBody>
      </p:sp>
      <p:graphicFrame>
        <p:nvGraphicFramePr>
          <p:cNvPr id="718851" name="Object 3"/>
          <p:cNvGraphicFramePr>
            <a:graphicFrameLocks noGrp="1" noChangeAspect="1"/>
          </p:cNvGraphicFramePr>
          <p:nvPr>
            <p:ph sz="half" idx="1"/>
          </p:nvPr>
        </p:nvGraphicFramePr>
        <p:xfrm>
          <a:off x="1717675" y="1524000"/>
          <a:ext cx="2487613" cy="2078038"/>
        </p:xfrm>
        <a:graphic>
          <a:graphicData uri="http://schemas.openxmlformats.org/presentationml/2006/ole">
            <mc:AlternateContent xmlns:mc="http://schemas.openxmlformats.org/markup-compatibility/2006">
              <mc:Choice xmlns:v="urn:schemas-microsoft-com:vml" Requires="v">
                <p:oleObj spid="_x0000_s718855" name="Paint Shop Pro Image" r:id="rId3" imgW="2487805" imgH="2078049" progId="">
                  <p:embed/>
                </p:oleObj>
              </mc:Choice>
              <mc:Fallback>
                <p:oleObj name="Paint Shop Pro Image" r:id="rId3" imgW="2487805" imgH="2078049" progId="">
                  <p:embed/>
                  <p:pic>
                    <p:nvPicPr>
                      <p:cNvPr id="0" name="Picture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5" y="1524000"/>
                        <a:ext cx="2487613" cy="2078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90" name="Group 74"/>
          <p:cNvGraphicFramePr>
            <a:graphicFrameLocks noGrp="1"/>
          </p:cNvGraphicFramePr>
          <p:nvPr>
            <p:ph sz="half" idx="2"/>
          </p:nvPr>
        </p:nvGraphicFramePr>
        <p:xfrm>
          <a:off x="2209800" y="4114800"/>
          <a:ext cx="7162800" cy="1930400"/>
        </p:xfrm>
        <a:graphic>
          <a:graphicData uri="http://schemas.openxmlformats.org/drawingml/2006/table">
            <a:tbl>
              <a:tblPr/>
              <a:tblGrid>
                <a:gridCol w="1193800"/>
                <a:gridCol w="1193800"/>
                <a:gridCol w="1192213"/>
                <a:gridCol w="1195387"/>
                <a:gridCol w="1193800"/>
                <a:gridCol w="1193800"/>
              </a:tblGrid>
              <a:tr h="482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60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8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0 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1920 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1920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60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6.66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588 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1332 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1920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60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b="0" i="0" u="none" strike="noStrike" cap="none" normalizeH="0" baseline="0" smtClean="0">
                          <a:ln>
                            <a:noFill/>
                          </a:ln>
                          <a:solidFill>
                            <a:schemeClr val="tx1"/>
                          </a:solidFill>
                          <a:effectLst/>
                          <a:latin typeface="Arial" charset="0"/>
                        </a:rPr>
                        <a:t>1920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18890" name="Text Box 75"/>
          <p:cNvSpPr txBox="1">
            <a:spLocks noChangeArrowheads="1"/>
          </p:cNvSpPr>
          <p:nvPr/>
        </p:nvSpPr>
        <p:spPr bwMode="auto">
          <a:xfrm>
            <a:off x="4556125" y="950913"/>
            <a:ext cx="2597150" cy="366712"/>
          </a:xfrm>
          <a:prstGeom prst="rect">
            <a:avLst/>
          </a:prstGeom>
          <a:noFill/>
          <a:ln w="9525">
            <a:noFill/>
            <a:miter lim="800000"/>
            <a:headEnd/>
            <a:tailEnd/>
          </a:ln>
        </p:spPr>
        <p:txBody>
          <a:bodyPr wrap="none">
            <a:spAutoFit/>
          </a:bodyPr>
          <a:lstStyle/>
          <a:p>
            <a:r>
              <a:rPr lang="en-US" altLang="en-US"/>
              <a:t>Am I moving at the top?</a:t>
            </a:r>
          </a:p>
        </p:txBody>
      </p:sp>
      <p:sp>
        <p:nvSpPr>
          <p:cNvPr id="34892" name="Text Box 76"/>
          <p:cNvSpPr txBox="1">
            <a:spLocks noChangeArrowheads="1"/>
          </p:cNvSpPr>
          <p:nvPr/>
        </p:nvSpPr>
        <p:spPr bwMode="auto">
          <a:xfrm>
            <a:off x="7223125" y="950913"/>
            <a:ext cx="1587500" cy="366712"/>
          </a:xfrm>
          <a:prstGeom prst="rect">
            <a:avLst/>
          </a:prstGeom>
          <a:noFill/>
          <a:ln w="9525">
            <a:noFill/>
            <a:miter lim="800000"/>
            <a:headEnd/>
            <a:tailEnd/>
          </a:ln>
        </p:spPr>
        <p:txBody>
          <a:bodyPr wrap="none">
            <a:spAutoFit/>
          </a:bodyPr>
          <a:lstStyle/>
          <a:p>
            <a:r>
              <a:rPr lang="en-US" altLang="en-US" b="1">
                <a:solidFill>
                  <a:srgbClr val="FF0000"/>
                </a:solidFill>
              </a:rPr>
              <a:t>No, v = 0 m/s</a:t>
            </a:r>
          </a:p>
        </p:txBody>
      </p:sp>
      <p:sp>
        <p:nvSpPr>
          <p:cNvPr id="34893" name="Text Box 77"/>
          <p:cNvSpPr txBox="1">
            <a:spLocks noChangeArrowheads="1"/>
          </p:cNvSpPr>
          <p:nvPr/>
        </p:nvSpPr>
        <p:spPr bwMode="auto">
          <a:xfrm>
            <a:off x="4648200" y="5562600"/>
            <a:ext cx="963613" cy="457200"/>
          </a:xfrm>
          <a:prstGeom prst="rect">
            <a:avLst/>
          </a:prstGeom>
          <a:noFill/>
          <a:ln w="9525">
            <a:noFill/>
            <a:miter lim="800000"/>
            <a:headEnd/>
            <a:tailEnd/>
          </a:ln>
        </p:spPr>
        <p:txBody>
          <a:bodyPr wrap="none">
            <a:spAutoFit/>
          </a:bodyPr>
          <a:lstStyle/>
          <a:p>
            <a:r>
              <a:rPr lang="en-US" altLang="en-US" sz="2400" b="1">
                <a:solidFill>
                  <a:srgbClr val="FF0000"/>
                </a:solidFill>
              </a:rPr>
              <a:t>0 m/s</a:t>
            </a:r>
          </a:p>
        </p:txBody>
      </p:sp>
      <p:sp>
        <p:nvSpPr>
          <p:cNvPr id="34894" name="Text Box 78"/>
          <p:cNvSpPr txBox="1">
            <a:spLocks noChangeArrowheads="1"/>
          </p:cNvSpPr>
          <p:nvPr/>
        </p:nvSpPr>
        <p:spPr bwMode="auto">
          <a:xfrm>
            <a:off x="7086600" y="5562600"/>
            <a:ext cx="608013" cy="457200"/>
          </a:xfrm>
          <a:prstGeom prst="rect">
            <a:avLst/>
          </a:prstGeom>
          <a:noFill/>
          <a:ln w="9525">
            <a:noFill/>
            <a:miter lim="800000"/>
            <a:headEnd/>
            <a:tailEnd/>
          </a:ln>
        </p:spPr>
        <p:txBody>
          <a:bodyPr wrap="none">
            <a:spAutoFit/>
          </a:bodyPr>
          <a:lstStyle/>
          <a:p>
            <a:r>
              <a:rPr lang="en-US" altLang="en-US" sz="2400" b="1">
                <a:solidFill>
                  <a:srgbClr val="FF0000"/>
                </a:solidFill>
              </a:rPr>
              <a:t>0 J</a:t>
            </a:r>
          </a:p>
        </p:txBody>
      </p:sp>
      <p:sp>
        <p:nvSpPr>
          <p:cNvPr id="34895" name="Text Box 79"/>
          <p:cNvSpPr txBox="1">
            <a:spLocks noChangeArrowheads="1"/>
          </p:cNvSpPr>
          <p:nvPr/>
        </p:nvSpPr>
        <p:spPr bwMode="auto">
          <a:xfrm>
            <a:off x="5791200" y="5562600"/>
            <a:ext cx="1117600" cy="457200"/>
          </a:xfrm>
          <a:prstGeom prst="rect">
            <a:avLst/>
          </a:prstGeom>
          <a:noFill/>
          <a:ln w="9525">
            <a:noFill/>
            <a:miter lim="800000"/>
            <a:headEnd/>
            <a:tailEnd/>
          </a:ln>
        </p:spPr>
        <p:txBody>
          <a:bodyPr wrap="none">
            <a:spAutoFit/>
          </a:bodyPr>
          <a:lstStyle/>
          <a:p>
            <a:r>
              <a:rPr lang="en-US" altLang="en-US" sz="2400" b="1">
                <a:solidFill>
                  <a:srgbClr val="FF0000"/>
                </a:solidFill>
              </a:rPr>
              <a:t>1920 J</a:t>
            </a:r>
          </a:p>
        </p:txBody>
      </p:sp>
      <p:sp>
        <p:nvSpPr>
          <p:cNvPr id="34896" name="Line 80"/>
          <p:cNvSpPr>
            <a:spLocks noChangeShapeType="1"/>
          </p:cNvSpPr>
          <p:nvPr/>
        </p:nvSpPr>
        <p:spPr bwMode="auto">
          <a:xfrm>
            <a:off x="6629400" y="1447800"/>
            <a:ext cx="0" cy="2362200"/>
          </a:xfrm>
          <a:prstGeom prst="line">
            <a:avLst/>
          </a:prstGeom>
          <a:noFill/>
          <a:ln w="25400">
            <a:solidFill>
              <a:schemeClr val="tx1"/>
            </a:solidFill>
            <a:round/>
            <a:headEnd/>
            <a:tailEnd/>
          </a:ln>
        </p:spPr>
        <p:txBody>
          <a:bodyPr/>
          <a:lstStyle/>
          <a:p>
            <a:endParaRPr lang="en-US"/>
          </a:p>
        </p:txBody>
      </p:sp>
      <p:sp>
        <p:nvSpPr>
          <p:cNvPr id="34897" name="Line 81"/>
          <p:cNvSpPr>
            <a:spLocks noChangeShapeType="1"/>
          </p:cNvSpPr>
          <p:nvPr/>
        </p:nvSpPr>
        <p:spPr bwMode="auto">
          <a:xfrm>
            <a:off x="5181600" y="1905000"/>
            <a:ext cx="2971800" cy="0"/>
          </a:xfrm>
          <a:prstGeom prst="line">
            <a:avLst/>
          </a:prstGeom>
          <a:noFill/>
          <a:ln w="25400">
            <a:solidFill>
              <a:schemeClr val="tx1"/>
            </a:solidFill>
            <a:round/>
            <a:headEnd/>
            <a:tailEnd/>
          </a:ln>
        </p:spPr>
        <p:txBody>
          <a:bodyPr/>
          <a:lstStyle/>
          <a:p>
            <a:endParaRPr lang="en-US"/>
          </a:p>
        </p:txBody>
      </p:sp>
      <p:sp>
        <p:nvSpPr>
          <p:cNvPr id="34898" name="Text Box 82"/>
          <p:cNvSpPr txBox="1">
            <a:spLocks noChangeArrowheads="1"/>
          </p:cNvSpPr>
          <p:nvPr/>
        </p:nvSpPr>
        <p:spPr bwMode="auto">
          <a:xfrm>
            <a:off x="5943600" y="1524000"/>
            <a:ext cx="1285875" cy="366713"/>
          </a:xfrm>
          <a:prstGeom prst="rect">
            <a:avLst/>
          </a:prstGeom>
          <a:noFill/>
          <a:ln w="9525">
            <a:noFill/>
            <a:miter lim="800000"/>
            <a:headEnd/>
            <a:tailEnd/>
          </a:ln>
        </p:spPr>
        <p:txBody>
          <a:bodyPr wrap="none">
            <a:spAutoFit/>
          </a:bodyPr>
          <a:lstStyle/>
          <a:p>
            <a:r>
              <a:rPr lang="en-US" altLang="en-US"/>
              <a:t>E</a:t>
            </a:r>
            <a:r>
              <a:rPr lang="en-US" altLang="en-US" sz="1600" baseline="-25000"/>
              <a:t>B</a:t>
            </a:r>
            <a:r>
              <a:rPr lang="en-US" altLang="en-US" baseline="-25000"/>
              <a:t>     </a:t>
            </a:r>
            <a:r>
              <a:rPr lang="en-US" altLang="en-US"/>
              <a:t>=    E</a:t>
            </a:r>
            <a:r>
              <a:rPr lang="en-US" altLang="en-US" baseline="-25000"/>
              <a:t>A</a:t>
            </a:r>
            <a:endParaRPr lang="en-US" altLang="en-US"/>
          </a:p>
        </p:txBody>
      </p:sp>
      <p:sp>
        <p:nvSpPr>
          <p:cNvPr id="34899" name="Text Box 83"/>
          <p:cNvSpPr txBox="1">
            <a:spLocks noChangeArrowheads="1"/>
          </p:cNvSpPr>
          <p:nvPr/>
        </p:nvSpPr>
        <p:spPr bwMode="auto">
          <a:xfrm>
            <a:off x="5638800" y="2057400"/>
            <a:ext cx="2336800" cy="1465263"/>
          </a:xfrm>
          <a:prstGeom prst="rect">
            <a:avLst/>
          </a:prstGeom>
          <a:noFill/>
          <a:ln w="9525">
            <a:noFill/>
            <a:miter lim="800000"/>
            <a:headEnd/>
            <a:tailEnd/>
          </a:ln>
        </p:spPr>
        <p:txBody>
          <a:bodyPr wrap="none">
            <a:spAutoFit/>
          </a:bodyPr>
          <a:lstStyle/>
          <a:p>
            <a:pPr marL="342900" indent="-342900"/>
            <a:r>
              <a:rPr lang="en-US" altLang="en-US"/>
              <a:t>Using      position 1   </a:t>
            </a:r>
          </a:p>
          <a:p>
            <a:pPr marL="342900" indent="-342900"/>
            <a:r>
              <a:rPr lang="en-US" altLang="en-US"/>
              <a:t>         K</a:t>
            </a:r>
            <a:r>
              <a:rPr lang="en-US" altLang="en-US" baseline="-25000"/>
              <a:t>o</a:t>
            </a:r>
            <a:r>
              <a:rPr lang="en-US" altLang="en-US"/>
              <a:t>   =  U</a:t>
            </a:r>
          </a:p>
          <a:p>
            <a:pPr marL="342900" indent="-342900">
              <a:buFontTx/>
              <a:buAutoNum type="arabicPlain" startAt="1920"/>
            </a:pPr>
            <a:r>
              <a:rPr lang="en-US" altLang="en-US"/>
              <a:t>        =  mgh</a:t>
            </a:r>
          </a:p>
          <a:p>
            <a:pPr marL="342900" indent="-342900"/>
            <a:r>
              <a:rPr lang="en-US" altLang="en-US"/>
              <a:t>1920        =(60)(9.8)h</a:t>
            </a:r>
          </a:p>
          <a:p>
            <a:pPr marL="342900" indent="-342900"/>
            <a:r>
              <a:rPr lang="en-US" altLang="en-US"/>
              <a:t>         h     = 3.27 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92">
                                            <p:txEl>
                                              <p:pRg st="0" end="0"/>
                                            </p:txEl>
                                          </p:spTgt>
                                        </p:tgtEl>
                                        <p:attrNameLst>
                                          <p:attrName>style.visibility</p:attrName>
                                        </p:attrNameLst>
                                      </p:cBhvr>
                                      <p:to>
                                        <p:strVal val="visible"/>
                                      </p:to>
                                    </p:set>
                                    <p:anim calcmode="lin" valueType="num">
                                      <p:cBhvr additive="base">
                                        <p:cTn id="7" dur="500" fill="hold"/>
                                        <p:tgtEl>
                                          <p:spTgt spid="348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4893"/>
                                        </p:tgtEl>
                                        <p:attrNameLst>
                                          <p:attrName>style.visibility</p:attrName>
                                        </p:attrNameLst>
                                      </p:cBhvr>
                                      <p:to>
                                        <p:strVal val="visible"/>
                                      </p:to>
                                    </p:set>
                                    <p:animEffect transition="in" filter="box(in)">
                                      <p:cBhvr>
                                        <p:cTn id="13" dur="500"/>
                                        <p:tgtEl>
                                          <p:spTgt spid="3489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4894"/>
                                        </p:tgtEl>
                                        <p:attrNameLst>
                                          <p:attrName>style.visibility</p:attrName>
                                        </p:attrNameLst>
                                      </p:cBhvr>
                                      <p:to>
                                        <p:strVal val="visible"/>
                                      </p:to>
                                    </p:set>
                                    <p:animEffect transition="in" filter="box(in)">
                                      <p:cBhvr>
                                        <p:cTn id="18" dur="500"/>
                                        <p:tgtEl>
                                          <p:spTgt spid="348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4895"/>
                                        </p:tgtEl>
                                        <p:attrNameLst>
                                          <p:attrName>style.visibility</p:attrName>
                                        </p:attrNameLst>
                                      </p:cBhvr>
                                      <p:to>
                                        <p:strVal val="visible"/>
                                      </p:to>
                                    </p:set>
                                    <p:animEffect transition="in" filter="box(in)">
                                      <p:cBhvr>
                                        <p:cTn id="23" dur="500"/>
                                        <p:tgtEl>
                                          <p:spTgt spid="3489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4896"/>
                                        </p:tgtEl>
                                        <p:attrNameLst>
                                          <p:attrName>style.visibility</p:attrName>
                                        </p:attrNameLst>
                                      </p:cBhvr>
                                      <p:to>
                                        <p:strVal val="visible"/>
                                      </p:to>
                                    </p:set>
                                    <p:animEffect transition="in" filter="box(in)">
                                      <p:cBhvr>
                                        <p:cTn id="28" dur="500"/>
                                        <p:tgtEl>
                                          <p:spTgt spid="3489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4897"/>
                                        </p:tgtEl>
                                        <p:attrNameLst>
                                          <p:attrName>style.visibility</p:attrName>
                                        </p:attrNameLst>
                                      </p:cBhvr>
                                      <p:to>
                                        <p:strVal val="visible"/>
                                      </p:to>
                                    </p:set>
                                    <p:animEffect transition="in" filter="box(in)">
                                      <p:cBhvr>
                                        <p:cTn id="33" dur="500"/>
                                        <p:tgtEl>
                                          <p:spTgt spid="3489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4898"/>
                                        </p:tgtEl>
                                        <p:attrNameLst>
                                          <p:attrName>style.visibility</p:attrName>
                                        </p:attrNameLst>
                                      </p:cBhvr>
                                      <p:to>
                                        <p:strVal val="visible"/>
                                      </p:to>
                                    </p:set>
                                    <p:anim calcmode="lin" valueType="num">
                                      <p:cBhvr additive="base">
                                        <p:cTn id="38" dur="500" fill="hold"/>
                                        <p:tgtEl>
                                          <p:spTgt spid="34898"/>
                                        </p:tgtEl>
                                        <p:attrNameLst>
                                          <p:attrName>ppt_x</p:attrName>
                                        </p:attrNameLst>
                                      </p:cBhvr>
                                      <p:tavLst>
                                        <p:tav tm="0">
                                          <p:val>
                                            <p:strVal val="#ppt_x"/>
                                          </p:val>
                                        </p:tav>
                                        <p:tav tm="100000">
                                          <p:val>
                                            <p:strVal val="#ppt_x"/>
                                          </p:val>
                                        </p:tav>
                                      </p:tavLst>
                                    </p:anim>
                                    <p:anim calcmode="lin" valueType="num">
                                      <p:cBhvr additive="base">
                                        <p:cTn id="39" dur="500" fill="hold"/>
                                        <p:tgtEl>
                                          <p:spTgt spid="3489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899"/>
                                        </p:tgtEl>
                                        <p:attrNameLst>
                                          <p:attrName>style.visibility</p:attrName>
                                        </p:attrNameLst>
                                      </p:cBhvr>
                                      <p:to>
                                        <p:strVal val="visible"/>
                                      </p:to>
                                    </p:set>
                                    <p:anim calcmode="lin" valueType="num">
                                      <p:cBhvr additive="base">
                                        <p:cTn id="44" dur="500" fill="hold"/>
                                        <p:tgtEl>
                                          <p:spTgt spid="34899"/>
                                        </p:tgtEl>
                                        <p:attrNameLst>
                                          <p:attrName>ppt_x</p:attrName>
                                        </p:attrNameLst>
                                      </p:cBhvr>
                                      <p:tavLst>
                                        <p:tav tm="0">
                                          <p:val>
                                            <p:strVal val="#ppt_x"/>
                                          </p:val>
                                        </p:tav>
                                        <p:tav tm="100000">
                                          <p:val>
                                            <p:strVal val="#ppt_x"/>
                                          </p:val>
                                        </p:tav>
                                      </p:tavLst>
                                    </p:anim>
                                    <p:anim calcmode="lin" valueType="num">
                                      <p:cBhvr additive="base">
                                        <p:cTn id="45" dur="500" fill="hold"/>
                                        <p:tgtEl>
                                          <p:spTgt spid="34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93" grpId="0"/>
      <p:bldP spid="34894" grpId="0"/>
      <p:bldP spid="34895" grpId="0"/>
      <p:bldP spid="34896" grpId="0" animBg="1"/>
      <p:bldP spid="34897" grpId="0" animBg="1"/>
      <p:bldP spid="34898" grpId="0"/>
      <p:bldP spid="3489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2"/>
          <p:cNvSpPr>
            <a:spLocks noGrp="1"/>
          </p:cNvSpPr>
          <p:nvPr>
            <p:ph type="title"/>
          </p:nvPr>
        </p:nvSpPr>
        <p:spPr/>
        <p:txBody>
          <a:bodyPr/>
          <a:lstStyle/>
          <a:p>
            <a:r>
              <a:rPr lang="en-US" smtClean="0"/>
              <a:t>Conservative forces</a:t>
            </a:r>
          </a:p>
        </p:txBody>
      </p:sp>
      <p:sp>
        <p:nvSpPr>
          <p:cNvPr id="827394" name="Rectangle 3"/>
          <p:cNvSpPr>
            <a:spLocks noGrp="1"/>
          </p:cNvSpPr>
          <p:nvPr>
            <p:ph type="body" idx="1"/>
          </p:nvPr>
        </p:nvSpPr>
        <p:spPr/>
        <p:txBody>
          <a:bodyPr/>
          <a:lstStyle/>
          <a:p>
            <a:r>
              <a:rPr lang="en-US" smtClean="0"/>
              <a:t>Gravitational forces and elastic forces are called </a:t>
            </a:r>
            <a:r>
              <a:rPr lang="en-US" b="1" smtClean="0"/>
              <a:t>conservative forces</a:t>
            </a:r>
            <a:r>
              <a:rPr lang="en-US" smtClean="0"/>
              <a:t> because they </a:t>
            </a:r>
            <a:r>
              <a:rPr lang="en-US" b="1" smtClean="0"/>
              <a:t>conform to</a:t>
            </a:r>
            <a:r>
              <a:rPr lang="en-US" smtClean="0"/>
              <a:t> the law of </a:t>
            </a:r>
            <a:r>
              <a:rPr lang="en-US" b="1" smtClean="0"/>
              <a:t>conservation of mechanical energy </a:t>
            </a:r>
          </a:p>
          <a:p>
            <a:endParaRPr lang="en-US" b="1" smtClean="0"/>
          </a:p>
          <a:p>
            <a:r>
              <a:rPr lang="en-US" b="1" smtClean="0"/>
              <a:t>There are forces that produce deviations from the law of conservation of energy.  Ex friction</a:t>
            </a:r>
          </a:p>
          <a:p>
            <a:r>
              <a:rPr lang="en-US" b="1" smtClean="0"/>
              <a:t>These are called nonconservative or dissipative forces</a:t>
            </a:r>
          </a:p>
          <a:p>
            <a:r>
              <a:rPr lang="en-US" b="1" smtClean="0"/>
              <a:t>The reason friction is a dissipative force is that it produces a form of energy (heat) that is not mechanical</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Rectangle 2"/>
          <p:cNvSpPr>
            <a:spLocks noGrp="1" noChangeArrowheads="1"/>
          </p:cNvSpPr>
          <p:nvPr>
            <p:ph type="title"/>
          </p:nvPr>
        </p:nvSpPr>
        <p:spPr/>
        <p:txBody>
          <a:bodyPr/>
          <a:lstStyle/>
          <a:p>
            <a:pPr eaLnBrk="1" hangingPunct="1"/>
            <a:r>
              <a:rPr lang="en-US" altLang="en-US" smtClean="0"/>
              <a:t>Nonconservative Forces and Energy</a:t>
            </a:r>
          </a:p>
        </p:txBody>
      </p:sp>
      <p:sp>
        <p:nvSpPr>
          <p:cNvPr id="25609" name="Rectangle 3"/>
          <p:cNvSpPr>
            <a:spLocks noGrp="1" noChangeArrowheads="1"/>
          </p:cNvSpPr>
          <p:nvPr>
            <p:ph type="body" idx="1"/>
          </p:nvPr>
        </p:nvSpPr>
        <p:spPr/>
        <p:txBody>
          <a:bodyPr/>
          <a:lstStyle/>
          <a:p>
            <a:pPr eaLnBrk="1" hangingPunct="1"/>
            <a:r>
              <a:rPr lang="en-US" altLang="en-US" smtClean="0"/>
              <a:t>In equation form:</a:t>
            </a:r>
          </a:p>
          <a:p>
            <a:pPr eaLnBrk="1" hangingPunct="1"/>
            <a:endParaRPr lang="en-US" altLang="en-US" smtClean="0"/>
          </a:p>
          <a:p>
            <a:pPr eaLnBrk="1" hangingPunct="1"/>
            <a:endParaRPr lang="en-US" altLang="en-US" smtClean="0"/>
          </a:p>
          <a:p>
            <a:pPr eaLnBrk="1" hangingPunct="1"/>
            <a:endParaRPr lang="en-US" altLang="en-US" smtClean="0"/>
          </a:p>
          <a:p>
            <a:pPr eaLnBrk="1" hangingPunct="1"/>
            <a:r>
              <a:rPr lang="en-US" altLang="en-US" smtClean="0"/>
              <a:t>The energy can either cross a boundary or the energy is transformed into a form of non-mechanical energy such as thermal energy</a:t>
            </a:r>
          </a:p>
        </p:txBody>
      </p:sp>
      <p:graphicFrame>
        <p:nvGraphicFramePr>
          <p:cNvPr id="25607" name="Object 7"/>
          <p:cNvGraphicFramePr>
            <a:graphicFrameLocks noChangeAspect="1"/>
          </p:cNvGraphicFramePr>
          <p:nvPr/>
        </p:nvGraphicFramePr>
        <p:xfrm>
          <a:off x="3276600" y="2667000"/>
          <a:ext cx="6134100" cy="1208088"/>
        </p:xfrm>
        <a:graphic>
          <a:graphicData uri="http://schemas.openxmlformats.org/presentationml/2006/ole">
            <mc:AlternateContent xmlns:mc="http://schemas.openxmlformats.org/markup-compatibility/2006">
              <mc:Choice xmlns:v="urn:schemas-microsoft-com:vml" Requires="v">
                <p:oleObj spid="_x0000_s25611" name="Equation" r:id="rId3" imgW="2320920" imgH="454680" progId="">
                  <p:embed/>
                </p:oleObj>
              </mc:Choice>
              <mc:Fallback>
                <p:oleObj name="Equation" r:id="rId3" imgW="2320920" imgH="45468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667000"/>
                        <a:ext cx="6134100" cy="1208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ChangeArrowheads="1"/>
          </p:cNvSpPr>
          <p:nvPr>
            <p:ph type="title"/>
          </p:nvPr>
        </p:nvSpPr>
        <p:spPr/>
        <p:txBody>
          <a:bodyPr/>
          <a:lstStyle/>
          <a:p>
            <a:pPr eaLnBrk="1" hangingPunct="1"/>
            <a:r>
              <a:rPr lang="en-US" altLang="en-US" smtClean="0"/>
              <a:t>Momentum</a:t>
            </a:r>
          </a:p>
        </p:txBody>
      </p:sp>
      <p:sp>
        <p:nvSpPr>
          <p:cNvPr id="830466" name="Rectangle 3"/>
          <p:cNvSpPr>
            <a:spLocks noGrp="1" noChangeArrowheads="1"/>
          </p:cNvSpPr>
          <p:nvPr>
            <p:ph type="body" idx="1"/>
          </p:nvPr>
        </p:nvSpPr>
        <p:spPr/>
        <p:txBody>
          <a:bodyPr/>
          <a:lstStyle/>
          <a:p>
            <a:pPr eaLnBrk="1" hangingPunct="1">
              <a:lnSpc>
                <a:spcPct val="70000"/>
              </a:lnSpc>
            </a:pPr>
            <a:r>
              <a:rPr lang="en-US" altLang="en-US" sz="2400" smtClean="0"/>
              <a:t>All moving objects have momentum</a:t>
            </a:r>
          </a:p>
          <a:p>
            <a:pPr eaLnBrk="1" hangingPunct="1">
              <a:lnSpc>
                <a:spcPct val="70000"/>
              </a:lnSpc>
            </a:pPr>
            <a:r>
              <a:rPr lang="en-US" altLang="en-US" sz="2400" smtClean="0"/>
              <a:t>Momentum is equal o the mass of an object multiplied by its velocity.</a:t>
            </a:r>
          </a:p>
          <a:p>
            <a:pPr eaLnBrk="1" hangingPunct="1">
              <a:lnSpc>
                <a:spcPct val="70000"/>
              </a:lnSpc>
            </a:pPr>
            <a:endParaRPr lang="en-US" altLang="en-US" sz="2400" smtClean="0"/>
          </a:p>
          <a:p>
            <a:pPr eaLnBrk="1" hangingPunct="1">
              <a:lnSpc>
                <a:spcPct val="70000"/>
              </a:lnSpc>
            </a:pPr>
            <a:r>
              <a:rPr lang="en-US" altLang="en-US" sz="2400" smtClean="0"/>
              <a:t>Momentum = mass x velocity</a:t>
            </a:r>
          </a:p>
          <a:p>
            <a:pPr eaLnBrk="1" hangingPunct="1">
              <a:lnSpc>
                <a:spcPct val="70000"/>
              </a:lnSpc>
            </a:pPr>
            <a:endParaRPr lang="en-US" altLang="en-US" sz="2400" smtClean="0"/>
          </a:p>
          <a:p>
            <a:pPr eaLnBrk="1" hangingPunct="1">
              <a:lnSpc>
                <a:spcPct val="70000"/>
              </a:lnSpc>
            </a:pPr>
            <a:r>
              <a:rPr lang="en-US" altLang="en-US" sz="2400" smtClean="0"/>
              <a:t>P = mv  (p= momentum)</a:t>
            </a:r>
          </a:p>
          <a:p>
            <a:pPr eaLnBrk="1" hangingPunct="1">
              <a:lnSpc>
                <a:spcPct val="70000"/>
              </a:lnSpc>
            </a:pPr>
            <a:r>
              <a:rPr lang="en-US" altLang="en-US" sz="2400" smtClean="0"/>
              <a:t>substituting Newton's 2</a:t>
            </a:r>
            <a:r>
              <a:rPr lang="en-US" altLang="en-US" sz="2400" baseline="30000" smtClean="0"/>
              <a:t>nd</a:t>
            </a:r>
            <a:r>
              <a:rPr lang="en-US" altLang="en-US" sz="2400" smtClean="0"/>
              <a:t> law we get the equation:</a:t>
            </a:r>
          </a:p>
          <a:p>
            <a:pPr eaLnBrk="1" hangingPunct="1">
              <a:lnSpc>
                <a:spcPct val="70000"/>
              </a:lnSpc>
            </a:pPr>
            <a:endParaRPr lang="en-US" altLang="en-US" sz="2400" smtClean="0"/>
          </a:p>
          <a:p>
            <a:pPr eaLnBrk="1" hangingPunct="1">
              <a:lnSpc>
                <a:spcPct val="70000"/>
              </a:lnSpc>
            </a:pPr>
            <a:r>
              <a:rPr lang="en-US" sz="4000" b="1" smtClean="0"/>
              <a:t>F</a:t>
            </a:r>
            <a:r>
              <a:rPr lang="en-US" sz="4000" smtClean="0"/>
              <a:t>= </a:t>
            </a:r>
            <a:r>
              <a:rPr lang="en-US" sz="3600" b="1" u="sng" smtClean="0"/>
              <a:t>m </a:t>
            </a:r>
            <a:r>
              <a:rPr lang="en-US" sz="3600" u="sng" smtClean="0"/>
              <a:t>Δ</a:t>
            </a:r>
            <a:r>
              <a:rPr lang="en-US" sz="3600" i="1" u="sng" smtClean="0"/>
              <a:t>v</a:t>
            </a:r>
          </a:p>
          <a:p>
            <a:pPr eaLnBrk="1" hangingPunct="1">
              <a:lnSpc>
                <a:spcPct val="70000"/>
              </a:lnSpc>
            </a:pPr>
            <a:r>
              <a:rPr lang="en-US" sz="4000" smtClean="0"/>
              <a:t>        Δt</a:t>
            </a:r>
            <a:endParaRPr lang="en-US" altLang="en-US" sz="4000" i="1" smtClean="0"/>
          </a:p>
        </p:txBody>
      </p:sp>
      <p:pic>
        <p:nvPicPr>
          <p:cNvPr id="830467" name="Picture 5" descr="Momentum"/>
          <p:cNvPicPr>
            <a:picLocks noChangeAspect="1" noChangeArrowheads="1" noCrop="1"/>
          </p:cNvPicPr>
          <p:nvPr/>
        </p:nvPicPr>
        <p:blipFill>
          <a:blip r:embed="rId2"/>
          <a:srcRect/>
          <a:stretch>
            <a:fillRect/>
          </a:stretch>
        </p:blipFill>
        <p:spPr bwMode="auto">
          <a:xfrm>
            <a:off x="8999538" y="0"/>
            <a:ext cx="2971800" cy="237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2"/>
          <p:cNvSpPr>
            <a:spLocks noGrp="1" noChangeArrowheads="1"/>
          </p:cNvSpPr>
          <p:nvPr>
            <p:ph type="title"/>
          </p:nvPr>
        </p:nvSpPr>
        <p:spPr/>
        <p:txBody>
          <a:bodyPr/>
          <a:lstStyle/>
          <a:p>
            <a:pPr eaLnBrk="1" hangingPunct="1"/>
            <a:r>
              <a:rPr lang="en-US" altLang="en-US" smtClean="0"/>
              <a:t>Momentum</a:t>
            </a:r>
          </a:p>
        </p:txBody>
      </p:sp>
      <p:sp>
        <p:nvSpPr>
          <p:cNvPr id="831490" name="Rectangle 3"/>
          <p:cNvSpPr>
            <a:spLocks noGrp="1" noChangeArrowheads="1"/>
          </p:cNvSpPr>
          <p:nvPr>
            <p:ph type="body" idx="1"/>
          </p:nvPr>
        </p:nvSpPr>
        <p:spPr/>
        <p:txBody>
          <a:bodyPr/>
          <a:lstStyle/>
          <a:p>
            <a:pPr eaLnBrk="1" hangingPunct="1"/>
            <a:r>
              <a:rPr lang="en-US" altLang="en-US" smtClean="0"/>
              <a:t>An objects momentum depends on both its mass and velocity</a:t>
            </a:r>
          </a:p>
          <a:p>
            <a:pPr eaLnBrk="1" hangingPunct="1"/>
            <a:r>
              <a:rPr lang="en-US" altLang="en-US" smtClean="0"/>
              <a:t>Ex stopping distance of a car is directly related to its momentum ( how fast it is moving and the mass of the car)</a:t>
            </a:r>
          </a:p>
        </p:txBody>
      </p:sp>
      <p:pic>
        <p:nvPicPr>
          <p:cNvPr id="831491" name="Picture 5" descr="Momentum"/>
          <p:cNvPicPr>
            <a:picLocks noChangeAspect="1" noChangeArrowheads="1" noCrop="1"/>
          </p:cNvPicPr>
          <p:nvPr/>
        </p:nvPicPr>
        <p:blipFill>
          <a:blip r:embed="rId2"/>
          <a:srcRect/>
          <a:stretch>
            <a:fillRect/>
          </a:stretch>
        </p:blipFill>
        <p:spPr bwMode="auto">
          <a:xfrm>
            <a:off x="4267200" y="4343400"/>
            <a:ext cx="2971800" cy="237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p:cNvSpPr>
          <p:nvPr>
            <p:ph type="title"/>
          </p:nvPr>
        </p:nvSpPr>
        <p:spPr/>
        <p:txBody>
          <a:bodyPr/>
          <a:lstStyle/>
          <a:p>
            <a:r>
              <a:rPr lang="en-US" smtClean="0"/>
              <a:t>Impulse</a:t>
            </a:r>
          </a:p>
        </p:txBody>
      </p:sp>
      <p:sp>
        <p:nvSpPr>
          <p:cNvPr id="832514" name="Rectangle 3"/>
          <p:cNvSpPr>
            <a:spLocks noGrp="1"/>
          </p:cNvSpPr>
          <p:nvPr>
            <p:ph type="body" idx="1"/>
          </p:nvPr>
        </p:nvSpPr>
        <p:spPr/>
        <p:txBody>
          <a:bodyPr/>
          <a:lstStyle/>
          <a:p>
            <a:pPr>
              <a:lnSpc>
                <a:spcPct val="70000"/>
              </a:lnSpc>
            </a:pPr>
            <a:r>
              <a:rPr lang="en-US" sz="2400" smtClean="0"/>
              <a:t>The product of a force and the time interval during which it acts,  </a:t>
            </a:r>
            <a:r>
              <a:rPr lang="en-US" sz="2400" b="1" smtClean="0"/>
              <a:t>F Δ</a:t>
            </a:r>
            <a:r>
              <a:rPr lang="en-US" sz="2400" b="1" i="1" smtClean="0"/>
              <a:t>t</a:t>
            </a:r>
          </a:p>
          <a:p>
            <a:pPr>
              <a:lnSpc>
                <a:spcPct val="70000"/>
              </a:lnSpc>
            </a:pPr>
            <a:r>
              <a:rPr lang="en-US" sz="2400" b="1" i="1" smtClean="0"/>
              <a:t>Is called impulse</a:t>
            </a:r>
          </a:p>
          <a:p>
            <a:pPr>
              <a:lnSpc>
                <a:spcPct val="70000"/>
              </a:lnSpc>
            </a:pPr>
            <a:r>
              <a:rPr lang="en-US" sz="2400" b="1" i="1" smtClean="0"/>
              <a:t>Impulse equals change in momentum</a:t>
            </a:r>
          </a:p>
          <a:p>
            <a:pPr>
              <a:lnSpc>
                <a:spcPct val="70000"/>
              </a:lnSpc>
            </a:pPr>
            <a:r>
              <a:rPr lang="en-US" sz="2400" b="1" i="1" smtClean="0"/>
              <a:t>The equation tells us that when a force is applied to a body, the body’s rate of change of momentum is equal to the force</a:t>
            </a:r>
          </a:p>
          <a:p>
            <a:pPr>
              <a:lnSpc>
                <a:spcPct val="70000"/>
              </a:lnSpc>
            </a:pPr>
            <a:r>
              <a:rPr lang="en-US" sz="2400" b="1" i="1" smtClean="0"/>
              <a:t>Since the equation is a vector equation, the body’s rate of change of momentum is in the direction of the force</a:t>
            </a:r>
          </a:p>
          <a:p>
            <a:pPr>
              <a:lnSpc>
                <a:spcPct val="70000"/>
              </a:lnSpc>
            </a:pPr>
            <a:endParaRPr lang="en-US" sz="2400" b="1" i="1" smtClean="0"/>
          </a:p>
          <a:p>
            <a:pPr>
              <a:lnSpc>
                <a:spcPct val="70000"/>
              </a:lnSpc>
            </a:pPr>
            <a:endParaRPr lang="en-US" sz="2400" b="1" i="1" smtClean="0"/>
          </a:p>
          <a:p>
            <a:pPr>
              <a:lnSpc>
                <a:spcPct val="70000"/>
              </a:lnSpc>
            </a:pPr>
            <a:r>
              <a:rPr lang="en-US" sz="2400" b="1" i="1" smtClean="0"/>
              <a:t>        </a:t>
            </a:r>
            <a:r>
              <a:rPr lang="en-US" sz="4000" b="1" smtClean="0"/>
              <a:t>F</a:t>
            </a:r>
            <a:r>
              <a:rPr lang="en-US" sz="4000" smtClean="0"/>
              <a:t>= </a:t>
            </a:r>
            <a:r>
              <a:rPr lang="en-US" sz="3600" b="1" u="sng" smtClean="0"/>
              <a:t>m </a:t>
            </a:r>
            <a:r>
              <a:rPr lang="en-US" sz="3600" u="sng" smtClean="0"/>
              <a:t>Δ</a:t>
            </a:r>
            <a:r>
              <a:rPr lang="en-US" sz="3600" i="1" u="sng" smtClean="0"/>
              <a:t>v</a:t>
            </a:r>
          </a:p>
          <a:p>
            <a:pPr>
              <a:lnSpc>
                <a:spcPct val="70000"/>
              </a:lnSpc>
            </a:pPr>
            <a:r>
              <a:rPr lang="en-US" sz="4000" smtClean="0"/>
              <a:t>             Δt</a:t>
            </a:r>
            <a:endParaRPr lang="en-US" altLang="en-US" sz="4000" i="1" smtClean="0"/>
          </a:p>
          <a:p>
            <a:pPr eaLnBrk="1" hangingPunct="1">
              <a:lnSpc>
                <a:spcPct val="70000"/>
              </a:lnSpc>
            </a:pPr>
            <a:endParaRPr lang="en-US" sz="2400" b="1" i="1"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2"/>
          <p:cNvSpPr>
            <a:spLocks noGrp="1"/>
          </p:cNvSpPr>
          <p:nvPr>
            <p:ph type="title"/>
          </p:nvPr>
        </p:nvSpPr>
        <p:spPr/>
        <p:txBody>
          <a:bodyPr/>
          <a:lstStyle/>
          <a:p>
            <a:endParaRPr lang="en-US" smtClean="0"/>
          </a:p>
        </p:txBody>
      </p:sp>
      <p:sp>
        <p:nvSpPr>
          <p:cNvPr id="833538" name="Rectangle 3"/>
          <p:cNvSpPr>
            <a:spLocks noGrp="1"/>
          </p:cNvSpPr>
          <p:nvPr>
            <p:ph type="body" idx="1"/>
          </p:nvPr>
        </p:nvSpPr>
        <p:spPr/>
        <p:txBody>
          <a:bodyPr/>
          <a:lstStyle/>
          <a:p>
            <a:endParaRPr lang="en-US" smtClean="0"/>
          </a:p>
        </p:txBody>
      </p:sp>
      <p:pic>
        <p:nvPicPr>
          <p:cNvPr id="833539" name="Picture 5" descr="Image result for impulse physcs"/>
          <p:cNvPicPr>
            <a:picLocks noChangeAspect="1" noChangeArrowheads="1"/>
          </p:cNvPicPr>
          <p:nvPr/>
        </p:nvPicPr>
        <p:blipFill>
          <a:blip r:embed="rId2"/>
          <a:srcRect/>
          <a:stretch>
            <a:fillRect/>
          </a:stretch>
        </p:blipFill>
        <p:spPr bwMode="auto">
          <a:xfrm>
            <a:off x="0" y="0"/>
            <a:ext cx="7620000" cy="6858000"/>
          </a:xfrm>
          <a:prstGeom prst="rect">
            <a:avLst/>
          </a:prstGeom>
          <a:noFill/>
          <a:ln w="9525">
            <a:noFill/>
            <a:miter lim="800000"/>
            <a:headEnd/>
            <a:tailEnd/>
          </a:ln>
        </p:spPr>
      </p:pic>
      <p:sp>
        <p:nvSpPr>
          <p:cNvPr id="833540" name="AutoShape 7" descr=" "/>
          <p:cNvSpPr>
            <a:spLocks noChangeAspect="1" noChangeArrowheads="1"/>
          </p:cNvSpPr>
          <p:nvPr/>
        </p:nvSpPr>
        <p:spPr bwMode="auto">
          <a:xfrm>
            <a:off x="63500" y="0"/>
            <a:ext cx="1990725" cy="933450"/>
          </a:xfrm>
          <a:prstGeom prst="rect">
            <a:avLst/>
          </a:prstGeom>
          <a:noFill/>
          <a:ln w="9525">
            <a:noFill/>
            <a:miter lim="800000"/>
            <a:headEnd/>
            <a:tailEnd/>
          </a:ln>
        </p:spPr>
        <p:txBody>
          <a:bodyPr/>
          <a:lstStyle/>
          <a:p>
            <a:endParaRPr lang="en-US"/>
          </a:p>
        </p:txBody>
      </p:sp>
      <p:sp>
        <p:nvSpPr>
          <p:cNvPr id="833541" name="AutoShape 9" descr=" "/>
          <p:cNvSpPr>
            <a:spLocks noChangeAspect="1" noChangeArrowheads="1"/>
          </p:cNvSpPr>
          <p:nvPr/>
        </p:nvSpPr>
        <p:spPr bwMode="auto">
          <a:xfrm>
            <a:off x="63500" y="0"/>
            <a:ext cx="1990725" cy="933450"/>
          </a:xfrm>
          <a:prstGeom prst="rect">
            <a:avLst/>
          </a:prstGeom>
          <a:noFill/>
          <a:ln w="9525">
            <a:noFill/>
            <a:miter lim="800000"/>
            <a:headEnd/>
            <a:tailEnd/>
          </a:ln>
        </p:spPr>
        <p:txBody>
          <a:bodyPr/>
          <a:lstStyle/>
          <a:p>
            <a:endParaRPr lang="en-US"/>
          </a:p>
        </p:txBody>
      </p:sp>
      <p:pic>
        <p:nvPicPr>
          <p:cNvPr id="833542" name="Picture 11" descr="Image result for impulse physcs"/>
          <p:cNvPicPr>
            <a:picLocks noChangeAspect="1" noChangeArrowheads="1"/>
          </p:cNvPicPr>
          <p:nvPr/>
        </p:nvPicPr>
        <p:blipFill>
          <a:blip r:embed="rId3"/>
          <a:srcRect/>
          <a:stretch>
            <a:fillRect/>
          </a:stretch>
        </p:blipFill>
        <p:spPr bwMode="auto">
          <a:xfrm>
            <a:off x="7781925" y="2830513"/>
            <a:ext cx="3940175"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ChangeArrowheads="1"/>
          </p:cNvSpPr>
          <p:nvPr>
            <p:ph type="title" idx="4294967295"/>
          </p:nvPr>
        </p:nvSpPr>
        <p:spPr/>
        <p:txBody>
          <a:bodyPr/>
          <a:lstStyle/>
          <a:p>
            <a:pPr eaLnBrk="1" hangingPunct="1"/>
            <a:r>
              <a:rPr lang="en-US" altLang="en-US" smtClean="0"/>
              <a:t>Impulse Applied to Auto Collisions</a:t>
            </a:r>
          </a:p>
        </p:txBody>
      </p:sp>
      <p:sp>
        <p:nvSpPr>
          <p:cNvPr id="834562" name="Rectangle 3"/>
          <p:cNvSpPr>
            <a:spLocks noGrp="1" noChangeArrowheads="1"/>
          </p:cNvSpPr>
          <p:nvPr>
            <p:ph type="body" idx="4294967295"/>
          </p:nvPr>
        </p:nvSpPr>
        <p:spPr>
          <a:xfrm>
            <a:off x="649288" y="1730375"/>
            <a:ext cx="10515600" cy="4351338"/>
          </a:xfrm>
        </p:spPr>
        <p:txBody>
          <a:bodyPr/>
          <a:lstStyle/>
          <a:p>
            <a:pPr eaLnBrk="1" hangingPunct="1"/>
            <a:r>
              <a:rPr lang="en-US" altLang="en-US" smtClean="0"/>
              <a:t>The most important factor is the collision time or the time it takes the person to come to a rest</a:t>
            </a:r>
          </a:p>
          <a:p>
            <a:pPr lvl="1" eaLnBrk="1" hangingPunct="1"/>
            <a:r>
              <a:rPr lang="en-US" altLang="en-US" smtClean="0"/>
              <a:t>This will reduce the chance of dying in a car crash</a:t>
            </a:r>
          </a:p>
          <a:p>
            <a:pPr eaLnBrk="1" hangingPunct="1"/>
            <a:r>
              <a:rPr lang="en-US" altLang="en-US" smtClean="0"/>
              <a:t>Ways to increase the time</a:t>
            </a:r>
          </a:p>
          <a:p>
            <a:pPr lvl="1" eaLnBrk="1" hangingPunct="1"/>
            <a:r>
              <a:rPr lang="en-US" altLang="en-US" smtClean="0"/>
              <a:t>Seat belts</a:t>
            </a:r>
          </a:p>
          <a:p>
            <a:pPr lvl="1" eaLnBrk="1" hangingPunct="1"/>
            <a:r>
              <a:rPr lang="en-US" altLang="en-US" smtClean="0"/>
              <a:t>Air bags</a:t>
            </a:r>
          </a:p>
        </p:txBody>
      </p:sp>
      <p:pic>
        <p:nvPicPr>
          <p:cNvPr id="834563" name="Picture 7" descr="Image result for classic cartoon crash cars  animated gifs"/>
          <p:cNvPicPr>
            <a:picLocks noChangeAspect="1" noChangeArrowheads="1" noCrop="1"/>
          </p:cNvPicPr>
          <p:nvPr/>
        </p:nvPicPr>
        <p:blipFill>
          <a:blip r:embed="rId2"/>
          <a:srcRect/>
          <a:stretch>
            <a:fillRect/>
          </a:stretch>
        </p:blipFill>
        <p:spPr bwMode="auto">
          <a:xfrm>
            <a:off x="5772150" y="3459163"/>
            <a:ext cx="5122863" cy="2881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9" name="Rectangle 2"/>
          <p:cNvSpPr>
            <a:spLocks noGrp="1" noChangeArrowheads="1"/>
          </p:cNvSpPr>
          <p:nvPr>
            <p:ph type="title" idx="4294967295"/>
          </p:nvPr>
        </p:nvSpPr>
        <p:spPr>
          <a:xfrm>
            <a:off x="609600" y="274638"/>
            <a:ext cx="10972800" cy="1143000"/>
          </a:xfrm>
        </p:spPr>
        <p:txBody>
          <a:bodyPr/>
          <a:lstStyle/>
          <a:p>
            <a:pPr eaLnBrk="1" hangingPunct="1"/>
            <a:r>
              <a:rPr lang="en-US" altLang="en-US" smtClean="0"/>
              <a:t>Air Bags</a:t>
            </a:r>
          </a:p>
        </p:txBody>
      </p:sp>
      <p:sp>
        <p:nvSpPr>
          <p:cNvPr id="711690" name="Rectangle 3"/>
          <p:cNvSpPr>
            <a:spLocks noGrp="1" noChangeArrowheads="1"/>
          </p:cNvSpPr>
          <p:nvPr>
            <p:ph type="body" sz="half" idx="4294967295"/>
          </p:nvPr>
        </p:nvSpPr>
        <p:spPr>
          <a:xfrm>
            <a:off x="2209800" y="1981200"/>
            <a:ext cx="3810000" cy="4876800"/>
          </a:xfrm>
        </p:spPr>
        <p:txBody>
          <a:bodyPr/>
          <a:lstStyle/>
          <a:p>
            <a:pPr eaLnBrk="1" hangingPunct="1"/>
            <a:r>
              <a:rPr lang="en-US" altLang="en-US" sz="2400" smtClean="0"/>
              <a:t>The air bag increases the time of the collision</a:t>
            </a:r>
          </a:p>
          <a:p>
            <a:pPr eaLnBrk="1" hangingPunct="1"/>
            <a:r>
              <a:rPr lang="en-US" altLang="en-US" sz="2400" smtClean="0"/>
              <a:t>It will also absorb some of the energy from the body</a:t>
            </a:r>
          </a:p>
          <a:p>
            <a:pPr eaLnBrk="1" hangingPunct="1"/>
            <a:r>
              <a:rPr lang="en-US" altLang="en-US" sz="2400" smtClean="0"/>
              <a:t>It will spread out the area of contact</a:t>
            </a:r>
          </a:p>
          <a:p>
            <a:pPr lvl="1" eaLnBrk="1" hangingPunct="1"/>
            <a:r>
              <a:rPr lang="en-US" altLang="en-US" sz="2000" smtClean="0"/>
              <a:t>decreases the pressure</a:t>
            </a:r>
          </a:p>
          <a:p>
            <a:pPr lvl="1" eaLnBrk="1" hangingPunct="1"/>
            <a:r>
              <a:rPr lang="en-US" altLang="en-US" sz="2000" smtClean="0"/>
              <a:t>helps prevent penetration wounds</a:t>
            </a:r>
          </a:p>
        </p:txBody>
      </p:sp>
      <p:graphicFrame>
        <p:nvGraphicFramePr>
          <p:cNvPr id="711688" name="Object 8"/>
          <p:cNvGraphicFramePr>
            <a:graphicFrameLocks noGrp="1" noChangeAspect="1"/>
          </p:cNvGraphicFramePr>
          <p:nvPr>
            <p:ph type="clipArt" sz="half" idx="4294967295"/>
          </p:nvPr>
        </p:nvGraphicFramePr>
        <p:xfrm>
          <a:off x="6172200" y="2438400"/>
          <a:ext cx="4495800" cy="3313113"/>
        </p:xfrm>
        <a:graphic>
          <a:graphicData uri="http://schemas.openxmlformats.org/presentationml/2006/ole">
            <mc:AlternateContent xmlns:mc="http://schemas.openxmlformats.org/markup-compatibility/2006">
              <mc:Choice xmlns:v="urn:schemas-microsoft-com:vml" Requires="v">
                <p:oleObj spid="_x0000_s711692" name="Photo Editor Photo" r:id="rId3" imgW="9752381" imgH="7190476" progId="">
                  <p:embed/>
                </p:oleObj>
              </mc:Choice>
              <mc:Fallback>
                <p:oleObj name="Photo Editor Photo" r:id="rId3" imgW="9752381" imgH="7190476" progId="">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38400"/>
                        <a:ext cx="4495800" cy="3313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97088" y="674688"/>
            <a:ext cx="8229600" cy="639762"/>
          </a:xfrm>
        </p:spPr>
        <p:txBody>
          <a:bodyPr>
            <a:normAutofit fontScale="90000"/>
          </a:bodyPr>
          <a:lstStyle/>
          <a:p>
            <a:pPr eaLnBrk="1" hangingPunct="1">
              <a:defRPr/>
            </a:pPr>
            <a:r>
              <a:rPr lang="en-US" altLang="en-US" sz="4800" b="1" smtClean="0">
                <a:solidFill>
                  <a:schemeClr val="folHlink"/>
                </a:solidFill>
              </a:rPr>
              <a:t>Conservation of Momentum</a:t>
            </a:r>
            <a:r>
              <a:rPr lang="en-US" altLang="en-US" sz="3600" smtClean="0">
                <a:solidFill>
                  <a:schemeClr val="folHlink"/>
                </a:solidFill>
              </a:rPr>
              <a:t>:</a:t>
            </a:r>
            <a:br>
              <a:rPr lang="en-US" altLang="en-US" sz="3600" smtClean="0">
                <a:solidFill>
                  <a:schemeClr val="folHlink"/>
                </a:solidFill>
              </a:rPr>
            </a:br>
            <a:endParaRPr lang="en-US" altLang="en-US" sz="3600" smtClean="0">
              <a:solidFill>
                <a:schemeClr val="folHlink"/>
              </a:solidFill>
            </a:endParaRPr>
          </a:p>
        </p:txBody>
      </p:sp>
      <p:sp>
        <p:nvSpPr>
          <p:cNvPr id="836610" name="Content Placeholder 2"/>
          <p:cNvSpPr>
            <a:spLocks noGrp="1"/>
          </p:cNvSpPr>
          <p:nvPr>
            <p:ph idx="4294967295"/>
          </p:nvPr>
        </p:nvSpPr>
        <p:spPr>
          <a:xfrm>
            <a:off x="1981200" y="1066800"/>
            <a:ext cx="8229600" cy="4525963"/>
          </a:xfrm>
        </p:spPr>
        <p:txBody>
          <a:bodyPr/>
          <a:lstStyle/>
          <a:p>
            <a:pPr lvl="1" eaLnBrk="1" hangingPunct="1"/>
            <a:endParaRPr lang="en-US" altLang="en-US" sz="2000" smtClean="0"/>
          </a:p>
          <a:p>
            <a:pPr lvl="1" eaLnBrk="1" hangingPunct="1"/>
            <a:endParaRPr lang="en-US" altLang="en-US" sz="2000" smtClean="0"/>
          </a:p>
          <a:p>
            <a:pPr lvl="1" eaLnBrk="1" hangingPunct="1"/>
            <a:endParaRPr lang="en-US" altLang="en-US" sz="2000" smtClean="0"/>
          </a:p>
          <a:p>
            <a:pPr lvl="1" eaLnBrk="1" hangingPunct="1"/>
            <a:r>
              <a:rPr lang="en-US" altLang="en-US" sz="3200" smtClean="0"/>
              <a:t>When two or more objects interact (collide) the total momentum before the collision is equal to the total momentum after the collision</a:t>
            </a:r>
          </a:p>
          <a:p>
            <a:pPr eaLnBrk="1" hangingPunct="1">
              <a:buFont typeface="Wingdings" pitchFamily="2" charset="2"/>
              <a:buNone/>
            </a:pPr>
            <a:endParaRPr lang="en-US" altLang="en-US" sz="3200" smtClean="0"/>
          </a:p>
        </p:txBody>
      </p:sp>
      <p:pic>
        <p:nvPicPr>
          <p:cNvPr id="836611" name="Picture 5" descr=" "/>
          <p:cNvPicPr>
            <a:picLocks noChangeAspect="1" noChangeArrowheads="1"/>
          </p:cNvPicPr>
          <p:nvPr/>
        </p:nvPicPr>
        <p:blipFill>
          <a:blip r:embed="rId3"/>
          <a:srcRect/>
          <a:stretch>
            <a:fillRect/>
          </a:stretch>
        </p:blipFill>
        <p:spPr bwMode="auto">
          <a:xfrm>
            <a:off x="4813300" y="3594100"/>
            <a:ext cx="4059238" cy="306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ChangeArrowheads="1"/>
          </p:cNvSpPr>
          <p:nvPr>
            <p:ph type="title" idx="4294967295"/>
          </p:nvPr>
        </p:nvSpPr>
        <p:spPr/>
        <p:txBody>
          <a:bodyPr/>
          <a:lstStyle/>
          <a:p>
            <a:pPr eaLnBrk="1" hangingPunct="1"/>
            <a:r>
              <a:rPr lang="en-US" altLang="en-US" smtClean="0"/>
              <a:t>More About Work</a:t>
            </a:r>
          </a:p>
        </p:txBody>
      </p:sp>
      <p:sp>
        <p:nvSpPr>
          <p:cNvPr id="313346" name="Rectangle 3"/>
          <p:cNvSpPr>
            <a:spLocks noGrp="1" noChangeArrowheads="1"/>
          </p:cNvSpPr>
          <p:nvPr>
            <p:ph type="body" idx="4294967295"/>
          </p:nvPr>
        </p:nvSpPr>
        <p:spPr/>
        <p:txBody>
          <a:bodyPr/>
          <a:lstStyle/>
          <a:p>
            <a:pPr eaLnBrk="1" hangingPunct="1"/>
            <a:r>
              <a:rPr lang="en-US" altLang="en-US" smtClean="0"/>
              <a:t>The work done by a force is zero when the force is perpendicular to the displacement</a:t>
            </a:r>
          </a:p>
          <a:p>
            <a:pPr lvl="1" eaLnBrk="1" hangingPunct="1"/>
            <a:r>
              <a:rPr lang="en-US" altLang="en-US" smtClean="0"/>
              <a:t>cos 90° = 0</a:t>
            </a:r>
          </a:p>
          <a:p>
            <a:pPr eaLnBrk="1" hangingPunct="1"/>
            <a:r>
              <a:rPr lang="en-US" altLang="en-US" smtClean="0"/>
              <a:t>If there are multiple forces acting on an object, the total work done is the algebraic sum of the amount of work done by each force</a:t>
            </a:r>
          </a:p>
        </p:txBody>
      </p:sp>
      <p:pic>
        <p:nvPicPr>
          <p:cNvPr id="313347" name="Picture 4"/>
          <p:cNvPicPr>
            <a:picLocks noChangeAspect="1" noChangeArrowheads="1"/>
          </p:cNvPicPr>
          <p:nvPr/>
        </p:nvPicPr>
        <p:blipFill>
          <a:blip r:embed="rId2"/>
          <a:srcRect/>
          <a:stretch>
            <a:fillRect/>
          </a:stretch>
        </p:blipFill>
        <p:spPr bwMode="auto">
          <a:xfrm>
            <a:off x="10253663" y="3778250"/>
            <a:ext cx="1485900" cy="290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p:cNvSpPr>
          <p:nvPr>
            <p:ph type="title"/>
          </p:nvPr>
        </p:nvSpPr>
        <p:spPr/>
        <p:txBody>
          <a:bodyPr/>
          <a:lstStyle/>
          <a:p>
            <a:r>
              <a:rPr lang="en-US" altLang="en-US" sz="4800" b="1" smtClean="0">
                <a:solidFill>
                  <a:schemeClr val="folHlink"/>
                </a:solidFill>
              </a:rPr>
              <a:t>Conservation of Momentum</a:t>
            </a:r>
            <a:r>
              <a:rPr lang="en-US" altLang="en-US" sz="3600" smtClean="0">
                <a:solidFill>
                  <a:schemeClr val="folHlink"/>
                </a:solidFill>
              </a:rPr>
              <a:t>:</a:t>
            </a:r>
            <a:br>
              <a:rPr lang="en-US" altLang="en-US" sz="3600" smtClean="0">
                <a:solidFill>
                  <a:schemeClr val="folHlink"/>
                </a:solidFill>
              </a:rPr>
            </a:br>
            <a:endParaRPr lang="en-US" sz="3600" smtClean="0">
              <a:solidFill>
                <a:schemeClr val="folHlink"/>
              </a:solidFill>
            </a:endParaRPr>
          </a:p>
        </p:txBody>
      </p:sp>
      <p:sp>
        <p:nvSpPr>
          <p:cNvPr id="838658" name="Rectangle 3"/>
          <p:cNvSpPr>
            <a:spLocks noGrp="1"/>
          </p:cNvSpPr>
          <p:nvPr>
            <p:ph type="body" idx="1"/>
          </p:nvPr>
        </p:nvSpPr>
        <p:spPr/>
        <p:txBody>
          <a:bodyPr/>
          <a:lstStyle/>
          <a:p>
            <a:r>
              <a:rPr lang="en-US" smtClean="0"/>
              <a:t>When no net external forces are acting on a system of objects, the total vector momentum of  a system remains constant</a:t>
            </a:r>
          </a:p>
        </p:txBody>
      </p:sp>
      <p:sp>
        <p:nvSpPr>
          <p:cNvPr id="838659" name="AutoShape 5" descr=" "/>
          <p:cNvSpPr>
            <a:spLocks noChangeAspect="1" noChangeArrowheads="1"/>
          </p:cNvSpPr>
          <p:nvPr/>
        </p:nvSpPr>
        <p:spPr bwMode="auto">
          <a:xfrm>
            <a:off x="5010150" y="2528888"/>
            <a:ext cx="2171700" cy="1800225"/>
          </a:xfrm>
          <a:prstGeom prst="rect">
            <a:avLst/>
          </a:prstGeom>
          <a:noFill/>
          <a:ln w="9525">
            <a:noFill/>
            <a:miter lim="800000"/>
            <a:headEnd/>
            <a:tailEnd/>
          </a:ln>
        </p:spPr>
        <p:txBody>
          <a:bodyPr/>
          <a:lstStyle/>
          <a:p>
            <a:endParaRPr lang="en-US"/>
          </a:p>
        </p:txBody>
      </p:sp>
      <p:pic>
        <p:nvPicPr>
          <p:cNvPr id="838660" name="Picture 7" descr="Image result for conservation of momentum"/>
          <p:cNvPicPr>
            <a:picLocks noChangeAspect="1" noChangeArrowheads="1"/>
          </p:cNvPicPr>
          <p:nvPr/>
        </p:nvPicPr>
        <p:blipFill>
          <a:blip r:embed="rId2"/>
          <a:srcRect/>
          <a:stretch>
            <a:fillRect/>
          </a:stretch>
        </p:blipFill>
        <p:spPr bwMode="auto">
          <a:xfrm>
            <a:off x="3463925" y="2622550"/>
            <a:ext cx="4762500" cy="394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2"/>
          <p:cNvSpPr>
            <a:spLocks noGrp="1" noChangeArrowheads="1"/>
          </p:cNvSpPr>
          <p:nvPr>
            <p:ph type="title"/>
          </p:nvPr>
        </p:nvSpPr>
        <p:spPr/>
        <p:txBody>
          <a:bodyPr/>
          <a:lstStyle/>
          <a:p>
            <a:pPr eaLnBrk="1" hangingPunct="1"/>
            <a:r>
              <a:rPr lang="en-US" altLang="en-US" sz="4000" smtClean="0"/>
              <a:t>Law of conservation of momentum </a:t>
            </a:r>
          </a:p>
        </p:txBody>
      </p:sp>
      <p:sp>
        <p:nvSpPr>
          <p:cNvPr id="839682" name="Rectangle 3"/>
          <p:cNvSpPr>
            <a:spLocks noGrp="1" noChangeArrowheads="1"/>
          </p:cNvSpPr>
          <p:nvPr>
            <p:ph type="body" idx="1"/>
          </p:nvPr>
        </p:nvSpPr>
        <p:spPr/>
        <p:txBody>
          <a:bodyPr/>
          <a:lstStyle/>
          <a:p>
            <a:pPr eaLnBrk="1" hangingPunct="1"/>
            <a:r>
              <a:rPr lang="en-US" altLang="en-US" smtClean="0"/>
              <a:t>The total momentum of any object or group of objects remains the same unless outside forces act on the object.</a:t>
            </a:r>
          </a:p>
          <a:p>
            <a:pPr eaLnBrk="1" hangingPunct="1"/>
            <a:endParaRPr lang="en-US" altLang="en-US" smtClean="0"/>
          </a:p>
        </p:txBody>
      </p:sp>
      <p:pic>
        <p:nvPicPr>
          <p:cNvPr id="839683" name="Picture 7" descr="newtcradleb123"/>
          <p:cNvPicPr>
            <a:picLocks noChangeAspect="1" noChangeArrowheads="1" noCrop="1"/>
          </p:cNvPicPr>
          <p:nvPr/>
        </p:nvPicPr>
        <p:blipFill>
          <a:blip r:embed="rId2"/>
          <a:srcRect/>
          <a:stretch>
            <a:fillRect/>
          </a:stretch>
        </p:blipFill>
        <p:spPr bwMode="auto">
          <a:xfrm>
            <a:off x="4343400" y="3657600"/>
            <a:ext cx="2857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8229600" cy="639762"/>
          </a:xfrm>
        </p:spPr>
        <p:txBody>
          <a:bodyPr rtlCol="0">
            <a:normAutofit fontScale="90000"/>
          </a:bodyPr>
          <a:lstStyle/>
          <a:p>
            <a:pPr eaLnBrk="1" fontAlgn="auto" hangingPunct="1">
              <a:spcAft>
                <a:spcPts val="0"/>
              </a:spcAft>
              <a:defRPr/>
            </a:pPr>
            <a:r>
              <a:rPr lang="en-US" altLang="en-US" smtClean="0"/>
              <a:t>Momentum – 2 moving objects</a:t>
            </a:r>
          </a:p>
        </p:txBody>
      </p:sp>
      <p:sp>
        <p:nvSpPr>
          <p:cNvPr id="3" name="Content Placeholder 2"/>
          <p:cNvSpPr>
            <a:spLocks noGrp="1"/>
          </p:cNvSpPr>
          <p:nvPr>
            <p:ph idx="4294967295"/>
          </p:nvPr>
        </p:nvSpPr>
        <p:spPr>
          <a:xfrm>
            <a:off x="2057400" y="990600"/>
            <a:ext cx="8229600" cy="1752600"/>
          </a:xfrm>
        </p:spPr>
        <p:txBody>
          <a:bodyPr rtlCol="0">
            <a:normAutofit fontScale="92500"/>
          </a:bodyPr>
          <a:lstStyle/>
          <a:p>
            <a:pPr eaLnBrk="1" fontAlgn="auto" hangingPunct="1">
              <a:spcAft>
                <a:spcPts val="0"/>
              </a:spcAft>
              <a:buFont typeface="Arial" panose="020B0604020202020204" pitchFamily="34" charset="0"/>
              <a:buChar char="•"/>
              <a:defRPr/>
            </a:pPr>
            <a:r>
              <a:rPr lang="en-US" altLang="en-US"/>
              <a:t>During this collision the speed of both box cars changes. The total momentum remains constant before &amp; after the collision. The masses of both cars is the same so the velocity of the red car is transferred to the blue car.</a:t>
            </a:r>
          </a:p>
        </p:txBody>
      </p:sp>
      <p:pic>
        <p:nvPicPr>
          <p:cNvPr id="840707" name="Picture 2"/>
          <p:cNvPicPr>
            <a:picLocks noChangeAspect="1" noChangeArrowheads="1"/>
          </p:cNvPicPr>
          <p:nvPr/>
        </p:nvPicPr>
        <p:blipFill>
          <a:blip r:embed="rId3"/>
          <a:srcRect/>
          <a:stretch>
            <a:fillRect/>
          </a:stretch>
        </p:blipFill>
        <p:spPr bwMode="auto">
          <a:xfrm>
            <a:off x="3581400" y="3276600"/>
            <a:ext cx="4652963"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8229600" cy="639762"/>
          </a:xfrm>
        </p:spPr>
        <p:txBody>
          <a:bodyPr rtlCol="0">
            <a:normAutofit fontScale="90000"/>
          </a:bodyPr>
          <a:lstStyle/>
          <a:p>
            <a:pPr eaLnBrk="1" fontAlgn="auto" hangingPunct="1">
              <a:spcAft>
                <a:spcPts val="0"/>
              </a:spcAft>
              <a:defRPr/>
            </a:pPr>
            <a:r>
              <a:rPr lang="en-US" altLang="en-US" smtClean="0"/>
              <a:t>Momentum – 1 moving object</a:t>
            </a:r>
          </a:p>
        </p:txBody>
      </p:sp>
      <p:sp>
        <p:nvSpPr>
          <p:cNvPr id="3" name="Content Placeholder 2"/>
          <p:cNvSpPr>
            <a:spLocks noGrp="1"/>
          </p:cNvSpPr>
          <p:nvPr>
            <p:ph idx="4294967295"/>
          </p:nvPr>
        </p:nvSpPr>
        <p:spPr>
          <a:xfrm>
            <a:off x="2057400" y="990600"/>
            <a:ext cx="8229600" cy="1752600"/>
          </a:xfrm>
        </p:spPr>
        <p:txBody>
          <a:bodyPr rtlCol="0">
            <a:normAutofit fontScale="92500"/>
          </a:bodyPr>
          <a:lstStyle/>
          <a:p>
            <a:pPr eaLnBrk="1" fontAlgn="auto" hangingPunct="1">
              <a:spcAft>
                <a:spcPts val="0"/>
              </a:spcAft>
              <a:buFont typeface="Arial" panose="020B0604020202020204" pitchFamily="34" charset="0"/>
              <a:buChar char="•"/>
              <a:defRPr/>
            </a:pPr>
            <a:r>
              <a:rPr lang="en-US" altLang="en-US"/>
              <a:t>During this collision the speed red car is transferred to the blue car. The total momentum remains constant before &amp; after the collision. The masses of both cars is the same so the velocity of the red car is transferred to the blue car.</a:t>
            </a:r>
          </a:p>
        </p:txBody>
      </p:sp>
      <p:pic>
        <p:nvPicPr>
          <p:cNvPr id="842755" name="Picture 2"/>
          <p:cNvPicPr>
            <a:picLocks noChangeAspect="1" noChangeArrowheads="1"/>
          </p:cNvPicPr>
          <p:nvPr/>
        </p:nvPicPr>
        <p:blipFill>
          <a:blip r:embed="rId3"/>
          <a:srcRect/>
          <a:stretch>
            <a:fillRect/>
          </a:stretch>
        </p:blipFill>
        <p:spPr bwMode="auto">
          <a:xfrm>
            <a:off x="4419600" y="3457575"/>
            <a:ext cx="535781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8229600" cy="639762"/>
          </a:xfrm>
        </p:spPr>
        <p:txBody>
          <a:bodyPr rtlCol="0">
            <a:normAutofit fontScale="90000"/>
          </a:bodyPr>
          <a:lstStyle/>
          <a:p>
            <a:pPr eaLnBrk="1" fontAlgn="auto" hangingPunct="1">
              <a:spcAft>
                <a:spcPts val="0"/>
              </a:spcAft>
              <a:defRPr/>
            </a:pPr>
            <a:r>
              <a:rPr lang="en-US" altLang="en-US" smtClean="0"/>
              <a:t>Momentum – 2 connected objects</a:t>
            </a:r>
          </a:p>
        </p:txBody>
      </p:sp>
      <p:sp>
        <p:nvSpPr>
          <p:cNvPr id="3" name="Content Placeholder 2"/>
          <p:cNvSpPr>
            <a:spLocks noGrp="1"/>
          </p:cNvSpPr>
          <p:nvPr>
            <p:ph idx="4294967295"/>
          </p:nvPr>
        </p:nvSpPr>
        <p:spPr>
          <a:xfrm>
            <a:off x="2057400" y="914400"/>
            <a:ext cx="8229600" cy="1752600"/>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altLang="en-US"/>
              <a:t>After this collision, the coupled cars make one object w/ a total mass of 60,000 kg. Since the momentum after the collision must equal the momentum before, the velocity must change. In this case the velocity is reduced from 10 m/sec. to 5 m/sec. </a:t>
            </a:r>
          </a:p>
        </p:txBody>
      </p:sp>
      <p:pic>
        <p:nvPicPr>
          <p:cNvPr id="844803" name="Picture 2"/>
          <p:cNvPicPr>
            <a:picLocks noChangeAspect="1" noChangeArrowheads="1"/>
          </p:cNvPicPr>
          <p:nvPr/>
        </p:nvPicPr>
        <p:blipFill>
          <a:blip r:embed="rId3"/>
          <a:srcRect/>
          <a:stretch>
            <a:fillRect/>
          </a:stretch>
        </p:blipFill>
        <p:spPr bwMode="auto">
          <a:xfrm>
            <a:off x="3657600" y="3128963"/>
            <a:ext cx="5181600" cy="340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2"/>
          <p:cNvSpPr>
            <a:spLocks noGrp="1" noChangeArrowheads="1"/>
          </p:cNvSpPr>
          <p:nvPr>
            <p:ph type="title"/>
          </p:nvPr>
        </p:nvSpPr>
        <p:spPr/>
        <p:txBody>
          <a:bodyPr/>
          <a:lstStyle/>
          <a:p>
            <a:pPr eaLnBrk="1" hangingPunct="1"/>
            <a:r>
              <a:rPr lang="en-US" altLang="en-US" smtClean="0"/>
              <a:t>Example problems: Momentum</a:t>
            </a:r>
          </a:p>
        </p:txBody>
      </p:sp>
      <p:sp>
        <p:nvSpPr>
          <p:cNvPr id="846850" name="Rectangle 3"/>
          <p:cNvSpPr>
            <a:spLocks noGrp="1" noChangeArrowheads="1"/>
          </p:cNvSpPr>
          <p:nvPr>
            <p:ph type="body" idx="1"/>
          </p:nvPr>
        </p:nvSpPr>
        <p:spPr/>
        <p:txBody>
          <a:bodyPr/>
          <a:lstStyle/>
          <a:p>
            <a:pPr eaLnBrk="1" hangingPunct="1"/>
            <a:r>
              <a:rPr lang="en-US" altLang="en-US" smtClean="0"/>
              <a:t>A motorcycle has a mass of 250 kg and a velocity of 68 m/s, what is it’s momentum?</a:t>
            </a:r>
          </a:p>
          <a:p>
            <a:pPr eaLnBrk="1" hangingPunct="1"/>
            <a:endParaRPr lang="en-US" altLang="en-US" smtClean="0"/>
          </a:p>
          <a:p>
            <a:pPr eaLnBrk="1" hangingPunct="1"/>
            <a:r>
              <a:rPr lang="en-US" altLang="en-US" smtClean="0"/>
              <a:t>Solution: </a:t>
            </a:r>
          </a:p>
          <a:p>
            <a:pPr eaLnBrk="1" hangingPunct="1"/>
            <a:endParaRPr lang="en-US" altLang="en-US" smtClean="0"/>
          </a:p>
          <a:p>
            <a:pPr eaLnBrk="1" hangingPunct="1"/>
            <a:r>
              <a:rPr lang="en-US" altLang="en-US" sz="2400" smtClean="0"/>
              <a:t>Momentum = mass x velocity</a:t>
            </a:r>
          </a:p>
          <a:p>
            <a:pPr eaLnBrk="1" hangingPunct="1"/>
            <a:endParaRPr lang="en-US" altLang="en-US" sz="2400" smtClean="0"/>
          </a:p>
          <a:p>
            <a:pPr eaLnBrk="1" hangingPunct="1"/>
            <a:r>
              <a:rPr lang="en-US" altLang="en-US" sz="2400" smtClean="0"/>
              <a:t>250 kg x 68 m/s  =   17000kg m/s</a:t>
            </a:r>
          </a:p>
        </p:txBody>
      </p:sp>
      <p:pic>
        <p:nvPicPr>
          <p:cNvPr id="846851" name="Picture 4" descr=" "/>
          <p:cNvPicPr>
            <a:picLocks noChangeAspect="1" noChangeArrowheads="1"/>
          </p:cNvPicPr>
          <p:nvPr/>
        </p:nvPicPr>
        <p:blipFill>
          <a:blip r:embed="rId2"/>
          <a:srcRect/>
          <a:stretch>
            <a:fillRect/>
          </a:stretch>
        </p:blipFill>
        <p:spPr bwMode="auto">
          <a:xfrm>
            <a:off x="6443663" y="3068638"/>
            <a:ext cx="5032375" cy="271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7873" name="Rectangle 2"/>
          <p:cNvSpPr>
            <a:spLocks noGrp="1" noChangeArrowheads="1"/>
          </p:cNvSpPr>
          <p:nvPr>
            <p:ph type="title"/>
          </p:nvPr>
        </p:nvSpPr>
        <p:spPr/>
        <p:txBody>
          <a:bodyPr/>
          <a:lstStyle/>
          <a:p>
            <a:pPr eaLnBrk="1" hangingPunct="1"/>
            <a:r>
              <a:rPr lang="en-US" altLang="en-US" smtClean="0"/>
              <a:t>Example problems: Momentum</a:t>
            </a:r>
          </a:p>
        </p:txBody>
      </p:sp>
      <p:sp>
        <p:nvSpPr>
          <p:cNvPr id="45059" name="Rectangle 3"/>
          <p:cNvSpPr>
            <a:spLocks noGrp="1" noChangeArrowheads="1"/>
          </p:cNvSpPr>
          <p:nvPr>
            <p:ph type="body" idx="1"/>
          </p:nvPr>
        </p:nvSpPr>
        <p:spPr/>
        <p:txBody>
          <a:bodyPr/>
          <a:lstStyle/>
          <a:p>
            <a:pPr eaLnBrk="1" hangingPunct="1"/>
            <a:r>
              <a:rPr lang="en-US" altLang="en-US" smtClean="0"/>
              <a:t>A 10-kg wagon has a speed of 25 m/s. What is its momentum?</a:t>
            </a:r>
          </a:p>
          <a:p>
            <a:pPr eaLnBrk="1" hangingPunct="1"/>
            <a:endParaRPr lang="en-US" altLang="en-US" smtClean="0"/>
          </a:p>
          <a:p>
            <a:pPr eaLnBrk="1" hangingPunct="1"/>
            <a:r>
              <a:rPr lang="en-US" altLang="en-US" smtClean="0"/>
              <a:t>Solution: </a:t>
            </a:r>
          </a:p>
          <a:p>
            <a:pPr eaLnBrk="1" hangingPunct="1"/>
            <a:endParaRPr lang="en-US" altLang="en-US" smtClean="0"/>
          </a:p>
          <a:p>
            <a:pPr eaLnBrk="1" hangingPunct="1"/>
            <a:endParaRPr lang="en-US" altLang="en-US" smtClean="0"/>
          </a:p>
          <a:p>
            <a:pPr eaLnBrk="1" hangingPunct="1"/>
            <a:r>
              <a:rPr lang="en-US" altLang="en-US" smtClean="0"/>
              <a:t>10 kg x 25 m/s = 250 kg m/s</a:t>
            </a:r>
          </a:p>
        </p:txBody>
      </p:sp>
      <p:sp>
        <p:nvSpPr>
          <p:cNvPr id="847875" name="Rectangle 4"/>
          <p:cNvSpPr>
            <a:spLocks noChangeArrowheads="1"/>
          </p:cNvSpPr>
          <p:nvPr/>
        </p:nvSpPr>
        <p:spPr bwMode="auto">
          <a:xfrm>
            <a:off x="4572000" y="3886200"/>
            <a:ext cx="3778250" cy="366713"/>
          </a:xfrm>
          <a:prstGeom prst="rect">
            <a:avLst/>
          </a:prstGeom>
          <a:noFill/>
          <a:ln w="9525">
            <a:noFill/>
            <a:miter lim="800000"/>
            <a:headEnd/>
            <a:tailEnd/>
          </a:ln>
        </p:spPr>
        <p:txBody>
          <a:bodyPr>
            <a:spAutoFit/>
          </a:bodyPr>
          <a:lstStyle/>
          <a:p>
            <a:r>
              <a:rPr lang="en-US" altLang="en-US"/>
              <a:t>Momentum = mass x velocity</a:t>
            </a:r>
          </a:p>
        </p:txBody>
      </p:sp>
      <p:pic>
        <p:nvPicPr>
          <p:cNvPr id="847876" name="Picture 5" descr=" "/>
          <p:cNvPicPr>
            <a:picLocks noChangeAspect="1" noChangeArrowheads="1" noCrop="1"/>
          </p:cNvPicPr>
          <p:nvPr/>
        </p:nvPicPr>
        <p:blipFill>
          <a:blip r:embed="rId2"/>
          <a:srcRect/>
          <a:stretch>
            <a:fillRect/>
          </a:stretch>
        </p:blipFill>
        <p:spPr bwMode="auto">
          <a:xfrm>
            <a:off x="8488363" y="3244850"/>
            <a:ext cx="3297237" cy="25241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8897" name="Rectangle 2"/>
          <p:cNvSpPr>
            <a:spLocks noGrp="1" noChangeArrowheads="1"/>
          </p:cNvSpPr>
          <p:nvPr>
            <p:ph type="title"/>
          </p:nvPr>
        </p:nvSpPr>
        <p:spPr/>
        <p:txBody>
          <a:bodyPr/>
          <a:lstStyle/>
          <a:p>
            <a:pPr eaLnBrk="1" hangingPunct="1"/>
            <a:r>
              <a:rPr lang="en-US" altLang="en-US" smtClean="0"/>
              <a:t>Example problems: Momentum</a:t>
            </a:r>
          </a:p>
        </p:txBody>
      </p:sp>
      <p:sp>
        <p:nvSpPr>
          <p:cNvPr id="46083" name="Rectangle 3"/>
          <p:cNvSpPr>
            <a:spLocks noGrp="1" noChangeArrowheads="1"/>
          </p:cNvSpPr>
          <p:nvPr>
            <p:ph type="body" idx="1"/>
          </p:nvPr>
        </p:nvSpPr>
        <p:spPr/>
        <p:txBody>
          <a:bodyPr/>
          <a:lstStyle/>
          <a:p>
            <a:pPr eaLnBrk="1" hangingPunct="1"/>
            <a:r>
              <a:rPr lang="en-US" altLang="en-US" smtClean="0"/>
              <a:t>A 10.0 kg dog chasing a rabbit north at 6.0 m/s has a momentum of?</a:t>
            </a:r>
          </a:p>
          <a:p>
            <a:pPr eaLnBrk="1" hangingPunct="1"/>
            <a:endParaRPr lang="en-US" altLang="en-US" smtClean="0"/>
          </a:p>
          <a:p>
            <a:pPr eaLnBrk="1" hangingPunct="1"/>
            <a:r>
              <a:rPr lang="en-US" altLang="en-US" smtClean="0"/>
              <a:t>Solution:</a:t>
            </a:r>
          </a:p>
          <a:p>
            <a:pPr eaLnBrk="1" hangingPunct="1"/>
            <a:r>
              <a:rPr lang="en-US" altLang="en-US" sz="2400" smtClean="0"/>
              <a:t>Momentum = mass x velocity</a:t>
            </a:r>
          </a:p>
          <a:p>
            <a:pPr eaLnBrk="1" hangingPunct="1"/>
            <a:r>
              <a:rPr lang="en-US" altLang="en-US" sz="2400" smtClean="0"/>
              <a:t>10kg x 6 m/s  = 60  kgm/s</a:t>
            </a:r>
          </a:p>
        </p:txBody>
      </p:sp>
      <p:sp>
        <p:nvSpPr>
          <p:cNvPr id="848899" name="AutoShape 4" descr=" "/>
          <p:cNvSpPr>
            <a:spLocks noChangeAspect="1" noChangeArrowheads="1"/>
          </p:cNvSpPr>
          <p:nvPr/>
        </p:nvSpPr>
        <p:spPr bwMode="auto">
          <a:xfrm>
            <a:off x="63500" y="0"/>
            <a:ext cx="2305050" cy="1828800"/>
          </a:xfrm>
          <a:prstGeom prst="rect">
            <a:avLst/>
          </a:prstGeom>
          <a:noFill/>
          <a:ln w="9525">
            <a:noFill/>
            <a:miter lim="800000"/>
            <a:headEnd/>
            <a:tailEnd/>
          </a:ln>
        </p:spPr>
        <p:txBody>
          <a:bodyPr/>
          <a:lstStyle/>
          <a:p>
            <a:endParaRPr lang="en-US"/>
          </a:p>
        </p:txBody>
      </p:sp>
      <p:sp>
        <p:nvSpPr>
          <p:cNvPr id="848900" name="AutoShape 6" descr=" "/>
          <p:cNvSpPr>
            <a:spLocks noChangeAspect="1" noChangeArrowheads="1"/>
          </p:cNvSpPr>
          <p:nvPr/>
        </p:nvSpPr>
        <p:spPr bwMode="auto">
          <a:xfrm>
            <a:off x="63500" y="0"/>
            <a:ext cx="2305050" cy="1828800"/>
          </a:xfrm>
          <a:prstGeom prst="rect">
            <a:avLst/>
          </a:prstGeom>
          <a:noFill/>
          <a:ln w="9525">
            <a:noFill/>
            <a:miter lim="800000"/>
            <a:headEnd/>
            <a:tailEnd/>
          </a:ln>
        </p:spPr>
        <p:txBody>
          <a:bodyPr/>
          <a:lstStyle/>
          <a:p>
            <a:endParaRPr lang="en-US"/>
          </a:p>
        </p:txBody>
      </p:sp>
      <p:pic>
        <p:nvPicPr>
          <p:cNvPr id="848901" name="Picture 8" descr="Image result for  cartoon character dog chasing rabbit"/>
          <p:cNvPicPr>
            <a:picLocks noChangeAspect="1" noChangeArrowheads="1"/>
          </p:cNvPicPr>
          <p:nvPr/>
        </p:nvPicPr>
        <p:blipFill>
          <a:blip r:embed="rId2"/>
          <a:srcRect/>
          <a:stretch>
            <a:fillRect/>
          </a:stretch>
        </p:blipFill>
        <p:spPr bwMode="auto">
          <a:xfrm>
            <a:off x="7031038" y="2916238"/>
            <a:ext cx="4286250" cy="340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2"/>
          <p:cNvSpPr>
            <a:spLocks noGrp="1" noChangeArrowheads="1"/>
          </p:cNvSpPr>
          <p:nvPr>
            <p:ph type="title"/>
          </p:nvPr>
        </p:nvSpPr>
        <p:spPr/>
        <p:txBody>
          <a:bodyPr/>
          <a:lstStyle/>
          <a:p>
            <a:pPr eaLnBrk="1" hangingPunct="1"/>
            <a:r>
              <a:rPr lang="en-US" altLang="en-US" smtClean="0"/>
              <a:t>Example Problem Momentum</a:t>
            </a:r>
          </a:p>
        </p:txBody>
      </p:sp>
      <p:sp>
        <p:nvSpPr>
          <p:cNvPr id="849922" name="Rectangle 3"/>
          <p:cNvSpPr>
            <a:spLocks noGrp="1" noChangeArrowheads="1"/>
          </p:cNvSpPr>
          <p:nvPr>
            <p:ph type="body" idx="1"/>
          </p:nvPr>
        </p:nvSpPr>
        <p:spPr/>
        <p:txBody>
          <a:bodyPr/>
          <a:lstStyle/>
          <a:p>
            <a:pPr eaLnBrk="1" hangingPunct="1"/>
            <a:endParaRPr lang="en-US" altLang="en-US" smtClean="0"/>
          </a:p>
          <a:p>
            <a:pPr eaLnBrk="1" hangingPunct="1"/>
            <a:r>
              <a:rPr lang="en-US" altLang="en-US" smtClean="0"/>
              <a:t>	</a:t>
            </a:r>
            <a:r>
              <a:rPr lang="en-US" altLang="en-US" sz="2000" smtClean="0"/>
              <a:t>A large truck loaded with scrap steel weighs 14 metric tons and is traveling north on the interstate heading for Chicago. It has been averaging 48 hm/h for the journey and has traveled over 1450 km so far. </a:t>
            </a:r>
            <a:r>
              <a:rPr lang="en-US" altLang="en-US" sz="2000" i="1" smtClean="0"/>
              <a:t>It has just stopped</a:t>
            </a:r>
            <a:r>
              <a:rPr lang="en-US" altLang="en-US" sz="2000" smtClean="0"/>
              <a:t> to refuel. What is its current momentum?</a:t>
            </a:r>
          </a:p>
          <a:p>
            <a:pPr eaLnBrk="1" hangingPunct="1"/>
            <a:endParaRPr lang="en-US" altLang="en-US" smtClean="0"/>
          </a:p>
          <a:p>
            <a:pPr eaLnBrk="1" hangingPunct="1"/>
            <a:r>
              <a:rPr lang="en-US" altLang="en-US" smtClean="0"/>
              <a:t>Solution:</a:t>
            </a:r>
          </a:p>
          <a:p>
            <a:pPr eaLnBrk="1" hangingPunct="1"/>
            <a:endParaRPr lang="en-US" altLang="en-US" smtClean="0"/>
          </a:p>
          <a:p>
            <a:pPr eaLnBrk="1" hangingPunct="1"/>
            <a:r>
              <a:rPr lang="en-US" altLang="en-US" smtClean="0"/>
              <a:t>0 (zero) kg•m/s  </a:t>
            </a:r>
          </a:p>
          <a:p>
            <a:pPr eaLnBrk="1" hangingPunct="1"/>
            <a:r>
              <a:rPr lang="en-US" altLang="en-US" smtClean="0"/>
              <a:t>Remember it is not moving</a:t>
            </a:r>
          </a:p>
          <a:p>
            <a:pPr eaLnBrk="1" hangingPunct="1"/>
            <a:endParaRPr lang="en-US" altLang="en-US" sz="2000" smtClean="0"/>
          </a:p>
          <a:p>
            <a:pPr eaLnBrk="1" hangingPunct="1"/>
            <a:endParaRPr lang="en-US" altLang="en-US" sz="2000" smtClean="0"/>
          </a:p>
        </p:txBody>
      </p:sp>
      <p:sp>
        <p:nvSpPr>
          <p:cNvPr id="849923" name="AutoShape 4" descr=" "/>
          <p:cNvSpPr>
            <a:spLocks noChangeAspect="1" noChangeArrowheads="1"/>
          </p:cNvSpPr>
          <p:nvPr/>
        </p:nvSpPr>
        <p:spPr bwMode="auto">
          <a:xfrm>
            <a:off x="63500" y="0"/>
            <a:ext cx="2209800" cy="1857375"/>
          </a:xfrm>
          <a:prstGeom prst="rect">
            <a:avLst/>
          </a:prstGeom>
          <a:noFill/>
          <a:ln w="9525">
            <a:noFill/>
            <a:miter lim="800000"/>
            <a:headEnd/>
            <a:tailEnd/>
          </a:ln>
        </p:spPr>
        <p:txBody>
          <a:bodyPr/>
          <a:lstStyle/>
          <a:p>
            <a:endParaRPr lang="en-US"/>
          </a:p>
        </p:txBody>
      </p:sp>
      <p:pic>
        <p:nvPicPr>
          <p:cNvPr id="849924" name="Picture 6" descr="Image result for  cartoon character "/>
          <p:cNvPicPr>
            <a:picLocks noChangeAspect="1" noChangeArrowheads="1"/>
          </p:cNvPicPr>
          <p:nvPr/>
        </p:nvPicPr>
        <p:blipFill>
          <a:blip r:embed="rId2"/>
          <a:srcRect/>
          <a:stretch>
            <a:fillRect/>
          </a:stretch>
        </p:blipFill>
        <p:spPr bwMode="auto">
          <a:xfrm>
            <a:off x="7804150" y="3776663"/>
            <a:ext cx="3455988"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Rectangle 2"/>
          <p:cNvSpPr>
            <a:spLocks noGrp="1" noChangeArrowheads="1"/>
          </p:cNvSpPr>
          <p:nvPr>
            <p:ph type="title"/>
          </p:nvPr>
        </p:nvSpPr>
        <p:spPr/>
        <p:txBody>
          <a:bodyPr/>
          <a:lstStyle/>
          <a:p>
            <a:pPr eaLnBrk="1" hangingPunct="1"/>
            <a:r>
              <a:rPr lang="en-US" altLang="en-US" smtClean="0"/>
              <a:t>Conservation of Momentum, </a:t>
            </a:r>
          </a:p>
        </p:txBody>
      </p:sp>
      <p:sp>
        <p:nvSpPr>
          <p:cNvPr id="43017" name="Rectangle 3"/>
          <p:cNvSpPr>
            <a:spLocks noGrp="1" noChangeArrowheads="1"/>
          </p:cNvSpPr>
          <p:nvPr>
            <p:ph type="body" idx="1"/>
          </p:nvPr>
        </p:nvSpPr>
        <p:spPr/>
        <p:txBody>
          <a:bodyPr/>
          <a:lstStyle/>
          <a:p>
            <a:pPr eaLnBrk="1" hangingPunct="1"/>
            <a:r>
              <a:rPr lang="en-US" altLang="en-US" smtClean="0"/>
              <a:t>Mathematically:</a:t>
            </a:r>
          </a:p>
          <a:p>
            <a:pPr eaLnBrk="1" hangingPunct="1"/>
            <a:endParaRPr lang="en-US" altLang="en-US" smtClean="0"/>
          </a:p>
          <a:p>
            <a:pPr lvl="1" eaLnBrk="1" hangingPunct="1"/>
            <a:endParaRPr lang="en-US" altLang="en-US" smtClean="0"/>
          </a:p>
          <a:p>
            <a:pPr lvl="1" eaLnBrk="1" hangingPunct="1"/>
            <a:endParaRPr lang="en-US" altLang="en-US" smtClean="0"/>
          </a:p>
          <a:p>
            <a:pPr lvl="1" eaLnBrk="1" hangingPunct="1"/>
            <a:r>
              <a:rPr lang="en-US" altLang="en-US" smtClean="0"/>
              <a:t>Momentum is conserved for the </a:t>
            </a:r>
            <a:r>
              <a:rPr lang="en-US" altLang="en-US" i="1" smtClean="0"/>
              <a:t>system</a:t>
            </a:r>
            <a:r>
              <a:rPr lang="en-US" altLang="en-US" smtClean="0"/>
              <a:t> of objects</a:t>
            </a:r>
          </a:p>
          <a:p>
            <a:pPr lvl="1" eaLnBrk="1" hangingPunct="1"/>
            <a:r>
              <a:rPr lang="en-US" altLang="en-US" smtClean="0"/>
              <a:t>The system includes all the objects interacting with each other</a:t>
            </a:r>
          </a:p>
          <a:p>
            <a:pPr lvl="1" eaLnBrk="1" hangingPunct="1"/>
            <a:r>
              <a:rPr lang="en-US" altLang="en-US" smtClean="0"/>
              <a:t>Assumes only internal forces are acting during the collision</a:t>
            </a:r>
          </a:p>
          <a:p>
            <a:pPr lvl="1" eaLnBrk="1" hangingPunct="1"/>
            <a:r>
              <a:rPr lang="en-US" altLang="en-US" smtClean="0"/>
              <a:t>Can be generalized to any number of objects</a:t>
            </a:r>
          </a:p>
        </p:txBody>
      </p:sp>
      <p:graphicFrame>
        <p:nvGraphicFramePr>
          <p:cNvPr id="43015" name="Object 7"/>
          <p:cNvGraphicFramePr>
            <a:graphicFrameLocks noChangeAspect="1"/>
          </p:cNvGraphicFramePr>
          <p:nvPr/>
        </p:nvGraphicFramePr>
        <p:xfrm>
          <a:off x="3282950" y="2424113"/>
          <a:ext cx="5170488" cy="541337"/>
        </p:xfrm>
        <a:graphic>
          <a:graphicData uri="http://schemas.openxmlformats.org/presentationml/2006/ole">
            <mc:AlternateContent xmlns:mc="http://schemas.openxmlformats.org/markup-compatibility/2006">
              <mc:Choice xmlns:v="urn:schemas-microsoft-com:vml" Requires="v">
                <p:oleObj spid="_x0000_s43019" name="Equation" r:id="rId3" imgW="2067120" imgH="209160" progId="">
                  <p:embed/>
                </p:oleObj>
              </mc:Choice>
              <mc:Fallback>
                <p:oleObj name="Equation" r:id="rId3" imgW="2067120" imgH="20916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2424113"/>
                        <a:ext cx="5170488" cy="541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title" idx="4294967295"/>
          </p:nvPr>
        </p:nvSpPr>
        <p:spPr>
          <a:xfrm>
            <a:off x="663575" y="350838"/>
            <a:ext cx="10972800" cy="1143000"/>
          </a:xfrm>
        </p:spPr>
        <p:txBody>
          <a:bodyPr/>
          <a:lstStyle/>
          <a:p>
            <a:pPr eaLnBrk="1" hangingPunct="1"/>
            <a:r>
              <a:rPr lang="en-US" altLang="en-US" smtClean="0"/>
              <a:t>Work Can Be Positive or Negative</a:t>
            </a:r>
          </a:p>
        </p:txBody>
      </p:sp>
      <p:sp>
        <p:nvSpPr>
          <p:cNvPr id="314370" name="Rectangle 3"/>
          <p:cNvSpPr>
            <a:spLocks noGrp="1" noChangeArrowheads="1"/>
          </p:cNvSpPr>
          <p:nvPr>
            <p:ph type="body" sz="half" idx="4294967295"/>
          </p:nvPr>
        </p:nvSpPr>
        <p:spPr>
          <a:xfrm>
            <a:off x="649288" y="2017713"/>
            <a:ext cx="5867400" cy="4611687"/>
          </a:xfrm>
        </p:spPr>
        <p:txBody>
          <a:bodyPr/>
          <a:lstStyle/>
          <a:p>
            <a:pPr eaLnBrk="1" hangingPunct="1"/>
            <a:r>
              <a:rPr lang="en-US" altLang="en-US" sz="2400" smtClean="0"/>
              <a:t>Positive if the force and the displacement are in the same direction</a:t>
            </a:r>
          </a:p>
          <a:p>
            <a:pPr eaLnBrk="1" hangingPunct="1"/>
            <a:r>
              <a:rPr lang="en-US" altLang="en-US" sz="2400" smtClean="0"/>
              <a:t>Work is positive when lifting the box</a:t>
            </a:r>
          </a:p>
          <a:p>
            <a:pPr eaLnBrk="1" hangingPunct="1"/>
            <a:endParaRPr lang="en-US" altLang="en-US" sz="2400" smtClean="0"/>
          </a:p>
          <a:p>
            <a:pPr eaLnBrk="1" hangingPunct="1"/>
            <a:r>
              <a:rPr lang="en-US" altLang="en-US" smtClean="0"/>
              <a:t>Negative if the force and the displacement are in the opposite direction</a:t>
            </a:r>
          </a:p>
          <a:p>
            <a:pPr eaLnBrk="1" hangingPunct="1"/>
            <a:r>
              <a:rPr lang="en-US" altLang="en-US" sz="2400" smtClean="0"/>
              <a:t>Work would be negative if lowering the box</a:t>
            </a:r>
          </a:p>
          <a:p>
            <a:pPr lvl="1" eaLnBrk="1" hangingPunct="1"/>
            <a:endParaRPr lang="en-US" altLang="en-US" smtClean="0"/>
          </a:p>
          <a:p>
            <a:pPr lvl="1" eaLnBrk="1" hangingPunct="1"/>
            <a:r>
              <a:rPr lang="en-US" altLang="en-US" smtClean="0"/>
              <a:t>The force would still be upward, but the displacement would be downward</a:t>
            </a:r>
          </a:p>
        </p:txBody>
      </p:sp>
      <p:pic>
        <p:nvPicPr>
          <p:cNvPr id="314371" name="Picture 4"/>
          <p:cNvPicPr>
            <a:picLocks noChangeAspect="1" noChangeArrowheads="1"/>
          </p:cNvPicPr>
          <p:nvPr/>
        </p:nvPicPr>
        <p:blipFill>
          <a:blip r:embed="rId2"/>
          <a:srcRect/>
          <a:stretch>
            <a:fillRect/>
          </a:stretch>
        </p:blipFill>
        <p:spPr bwMode="auto">
          <a:xfrm>
            <a:off x="7239000" y="1905000"/>
            <a:ext cx="3100388"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2"/>
          <p:cNvSpPr>
            <a:spLocks noGrp="1" noChangeArrowheads="1"/>
          </p:cNvSpPr>
          <p:nvPr>
            <p:ph type="title"/>
          </p:nvPr>
        </p:nvSpPr>
        <p:spPr/>
        <p:txBody>
          <a:bodyPr/>
          <a:lstStyle/>
          <a:p>
            <a:pPr eaLnBrk="1" hangingPunct="1"/>
            <a:r>
              <a:rPr lang="en-US" altLang="en-US" smtClean="0"/>
              <a:t>Types of Collisions</a:t>
            </a:r>
          </a:p>
        </p:txBody>
      </p:sp>
      <p:sp>
        <p:nvSpPr>
          <p:cNvPr id="851970" name="Rectangle 3"/>
          <p:cNvSpPr>
            <a:spLocks noGrp="1" noChangeArrowheads="1"/>
          </p:cNvSpPr>
          <p:nvPr>
            <p:ph type="body" idx="1"/>
          </p:nvPr>
        </p:nvSpPr>
        <p:spPr/>
        <p:txBody>
          <a:bodyPr/>
          <a:lstStyle/>
          <a:p>
            <a:pPr eaLnBrk="1" hangingPunct="1"/>
            <a:r>
              <a:rPr lang="en-US" altLang="en-US" smtClean="0"/>
              <a:t>Momentum is conserved in any collision</a:t>
            </a:r>
          </a:p>
          <a:p>
            <a:pPr eaLnBrk="1" hangingPunct="1"/>
            <a:r>
              <a:rPr lang="en-US" altLang="en-US" b="1" u="sng" smtClean="0"/>
              <a:t>Inelastic collisions</a:t>
            </a:r>
            <a:r>
              <a:rPr lang="en-US" altLang="en-US" smtClean="0"/>
              <a:t> ( objects stick together)</a:t>
            </a:r>
          </a:p>
          <a:p>
            <a:pPr lvl="1" eaLnBrk="1" hangingPunct="1"/>
            <a:r>
              <a:rPr lang="en-US" altLang="en-US" smtClean="0"/>
              <a:t>Kinetic energy is not conserved</a:t>
            </a:r>
          </a:p>
          <a:p>
            <a:pPr lvl="2" eaLnBrk="1" hangingPunct="1"/>
            <a:r>
              <a:rPr lang="en-US" altLang="en-US" smtClean="0"/>
              <a:t>Some of the kinetic energy is converted into other types of energy such as heat, sound, work to permanently deform an object</a:t>
            </a:r>
          </a:p>
          <a:p>
            <a:pPr lvl="1" eaLnBrk="1" hangingPunct="1"/>
            <a:r>
              <a:rPr lang="en-US" altLang="en-US" smtClean="0"/>
              <a:t>Perfectly inelastic collisions occur when the objects stick together</a:t>
            </a:r>
          </a:p>
          <a:p>
            <a:pPr lvl="2" eaLnBrk="1" hangingPunct="1"/>
            <a:r>
              <a:rPr lang="en-US" altLang="en-US" smtClean="0"/>
              <a:t>Not all of the KE is necessarily lost</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Rectangle 2"/>
          <p:cNvSpPr>
            <a:spLocks noGrp="1" noChangeArrowheads="1"/>
          </p:cNvSpPr>
          <p:nvPr>
            <p:ph type="title"/>
          </p:nvPr>
        </p:nvSpPr>
        <p:spPr/>
        <p:txBody>
          <a:bodyPr/>
          <a:lstStyle/>
          <a:p>
            <a:pPr eaLnBrk="1" hangingPunct="1"/>
            <a:r>
              <a:rPr lang="en-US" altLang="en-US" smtClean="0"/>
              <a:t>More Types of Collisions</a:t>
            </a:r>
          </a:p>
        </p:txBody>
      </p:sp>
      <p:sp>
        <p:nvSpPr>
          <p:cNvPr id="852994" name="Rectangle 3"/>
          <p:cNvSpPr>
            <a:spLocks noGrp="1" noChangeArrowheads="1"/>
          </p:cNvSpPr>
          <p:nvPr>
            <p:ph type="body" idx="1"/>
          </p:nvPr>
        </p:nvSpPr>
        <p:spPr/>
        <p:txBody>
          <a:bodyPr/>
          <a:lstStyle/>
          <a:p>
            <a:pPr eaLnBrk="1" hangingPunct="1"/>
            <a:r>
              <a:rPr lang="en-US" altLang="en-US" smtClean="0"/>
              <a:t>Elastic collision</a:t>
            </a:r>
          </a:p>
          <a:p>
            <a:pPr lvl="1" eaLnBrk="1" hangingPunct="1"/>
            <a:r>
              <a:rPr lang="en-US" altLang="en-US" smtClean="0"/>
              <a:t>both momentum and kinetic energy are conserved</a:t>
            </a:r>
          </a:p>
          <a:p>
            <a:pPr eaLnBrk="1" hangingPunct="1"/>
            <a:r>
              <a:rPr lang="en-US" altLang="en-US" smtClean="0"/>
              <a:t>Actual collisions</a:t>
            </a:r>
          </a:p>
          <a:p>
            <a:pPr lvl="1" eaLnBrk="1" hangingPunct="1"/>
            <a:r>
              <a:rPr lang="en-US" altLang="en-US" smtClean="0"/>
              <a:t>Most collisions fall between elastic and perfectly inelastic collisions</a:t>
            </a:r>
          </a:p>
        </p:txBody>
      </p:sp>
      <p:pic>
        <p:nvPicPr>
          <p:cNvPr id="852995" name="Picture 4" descr="Image result for classic cartoon crash cars  animated gifs"/>
          <p:cNvPicPr>
            <a:picLocks noChangeAspect="1" noChangeArrowheads="1" noCrop="1"/>
          </p:cNvPicPr>
          <p:nvPr/>
        </p:nvPicPr>
        <p:blipFill>
          <a:blip r:embed="rId2"/>
          <a:srcRect/>
          <a:stretch>
            <a:fillRect/>
          </a:stretch>
        </p:blipFill>
        <p:spPr bwMode="auto">
          <a:xfrm>
            <a:off x="6202363" y="2974975"/>
            <a:ext cx="389572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Rectangle 2"/>
          <p:cNvSpPr>
            <a:spLocks noGrp="1" noChangeArrowheads="1"/>
          </p:cNvSpPr>
          <p:nvPr>
            <p:ph type="title"/>
          </p:nvPr>
        </p:nvSpPr>
        <p:spPr/>
        <p:txBody>
          <a:bodyPr/>
          <a:lstStyle/>
          <a:p>
            <a:pPr eaLnBrk="1" hangingPunct="1"/>
            <a:r>
              <a:rPr lang="en-US" altLang="en-US" smtClean="0"/>
              <a:t>More About Perfectly Inelastic Collisions</a:t>
            </a:r>
          </a:p>
        </p:txBody>
      </p:sp>
      <p:sp>
        <p:nvSpPr>
          <p:cNvPr id="44041" name="Rectangle 3"/>
          <p:cNvSpPr>
            <a:spLocks noGrp="1" noChangeArrowheads="1"/>
          </p:cNvSpPr>
          <p:nvPr>
            <p:ph type="body" sz="half" idx="1"/>
          </p:nvPr>
        </p:nvSpPr>
        <p:spPr>
          <a:xfrm>
            <a:off x="609600" y="1600200"/>
            <a:ext cx="5384800" cy="4525963"/>
          </a:xfrm>
        </p:spPr>
        <p:txBody>
          <a:bodyPr/>
          <a:lstStyle/>
          <a:p>
            <a:pPr eaLnBrk="1" hangingPunct="1"/>
            <a:r>
              <a:rPr lang="en-US" altLang="en-US" smtClean="0"/>
              <a:t>When two objects stick together after the collision, they have undergone a perfectly inelastic collision</a:t>
            </a:r>
          </a:p>
          <a:p>
            <a:pPr eaLnBrk="1" hangingPunct="1"/>
            <a:r>
              <a:rPr lang="en-US" altLang="en-US" smtClean="0"/>
              <a:t>Conservation of momentum becomes</a:t>
            </a:r>
          </a:p>
          <a:p>
            <a:pPr lvl="1" eaLnBrk="1" hangingPunct="1"/>
            <a:endParaRPr lang="en-US" altLang="en-US" smtClean="0"/>
          </a:p>
        </p:txBody>
      </p:sp>
      <p:graphicFrame>
        <p:nvGraphicFramePr>
          <p:cNvPr id="44039" name="Object 7"/>
          <p:cNvGraphicFramePr>
            <a:graphicFrameLocks noChangeAspect="1"/>
          </p:cNvGraphicFramePr>
          <p:nvPr/>
        </p:nvGraphicFramePr>
        <p:xfrm>
          <a:off x="3276600" y="6019800"/>
          <a:ext cx="4953000" cy="606425"/>
        </p:xfrm>
        <a:graphic>
          <a:graphicData uri="http://schemas.openxmlformats.org/presentationml/2006/ole">
            <mc:AlternateContent xmlns:mc="http://schemas.openxmlformats.org/markup-compatibility/2006">
              <mc:Choice xmlns:v="urn:schemas-microsoft-com:vml" Requires="v">
                <p:oleObj spid="_x0000_s44043" name="Equation" r:id="rId3" imgW="1668240" imgH="200160" progId="Equation.3">
                  <p:embed/>
                </p:oleObj>
              </mc:Choice>
              <mc:Fallback>
                <p:oleObj name="Equation" r:id="rId3" imgW="1668240" imgH="20016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6019800"/>
                        <a:ext cx="4953000" cy="606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42" name="Picture 5"/>
          <p:cNvPicPr>
            <a:picLocks noChangeAspect="1" noChangeArrowheads="1"/>
          </p:cNvPicPr>
          <p:nvPr/>
        </p:nvPicPr>
        <p:blipFill>
          <a:blip r:embed="rId5"/>
          <a:srcRect/>
          <a:stretch>
            <a:fillRect/>
          </a:stretch>
        </p:blipFill>
        <p:spPr bwMode="auto">
          <a:xfrm>
            <a:off x="6629400" y="2286000"/>
            <a:ext cx="3886200" cy="351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2"/>
          <p:cNvSpPr>
            <a:spLocks noGrp="1" noChangeArrowheads="1"/>
          </p:cNvSpPr>
          <p:nvPr>
            <p:ph type="title"/>
          </p:nvPr>
        </p:nvSpPr>
        <p:spPr/>
        <p:txBody>
          <a:bodyPr/>
          <a:lstStyle/>
          <a:p>
            <a:pPr eaLnBrk="1" hangingPunct="1"/>
            <a:r>
              <a:rPr lang="en-US" altLang="en-US" smtClean="0"/>
              <a:t>Some General Notes About Collisions</a:t>
            </a:r>
          </a:p>
        </p:txBody>
      </p:sp>
      <p:sp>
        <p:nvSpPr>
          <p:cNvPr id="855042" name="Rectangle 3"/>
          <p:cNvSpPr>
            <a:spLocks noGrp="1" noChangeArrowheads="1"/>
          </p:cNvSpPr>
          <p:nvPr>
            <p:ph type="body" idx="1"/>
          </p:nvPr>
        </p:nvSpPr>
        <p:spPr/>
        <p:txBody>
          <a:bodyPr/>
          <a:lstStyle/>
          <a:p>
            <a:pPr eaLnBrk="1" hangingPunct="1"/>
            <a:r>
              <a:rPr lang="en-US" altLang="en-US" smtClean="0"/>
              <a:t>Momentum is a vector quantity</a:t>
            </a:r>
          </a:p>
          <a:p>
            <a:pPr lvl="1" eaLnBrk="1" hangingPunct="1"/>
            <a:r>
              <a:rPr lang="en-US" altLang="en-US" smtClean="0"/>
              <a:t>Direction is important</a:t>
            </a:r>
          </a:p>
          <a:p>
            <a:pPr lvl="1" eaLnBrk="1" hangingPunct="1"/>
            <a:r>
              <a:rPr lang="en-US" altLang="en-US" smtClean="0"/>
              <a:t>Be sure to have the correct signs</a:t>
            </a:r>
          </a:p>
        </p:txBody>
      </p:sp>
      <p:pic>
        <p:nvPicPr>
          <p:cNvPr id="855043" name="Picture 5" descr="Image result for  cartoon character "/>
          <p:cNvPicPr>
            <a:picLocks noChangeAspect="1" noChangeArrowheads="1"/>
          </p:cNvPicPr>
          <p:nvPr/>
        </p:nvPicPr>
        <p:blipFill>
          <a:blip r:embed="rId2"/>
          <a:srcRect/>
          <a:stretch>
            <a:fillRect/>
          </a:stretch>
        </p:blipFill>
        <p:spPr bwMode="auto">
          <a:xfrm>
            <a:off x="7085013" y="2644775"/>
            <a:ext cx="4762500" cy="383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4" name="Rectangle 2"/>
          <p:cNvSpPr>
            <a:spLocks noGrp="1" noChangeArrowheads="1"/>
          </p:cNvSpPr>
          <p:nvPr>
            <p:ph type="title"/>
          </p:nvPr>
        </p:nvSpPr>
        <p:spPr/>
        <p:txBody>
          <a:bodyPr/>
          <a:lstStyle/>
          <a:p>
            <a:pPr eaLnBrk="1" hangingPunct="1"/>
            <a:r>
              <a:rPr lang="en-US" altLang="en-US" smtClean="0"/>
              <a:t>More About Elastic Collisions</a:t>
            </a:r>
          </a:p>
        </p:txBody>
      </p:sp>
      <p:sp>
        <p:nvSpPr>
          <p:cNvPr id="45065" name="Rectangle 3"/>
          <p:cNvSpPr>
            <a:spLocks noGrp="1" noChangeArrowheads="1"/>
          </p:cNvSpPr>
          <p:nvPr>
            <p:ph type="body" idx="1"/>
          </p:nvPr>
        </p:nvSpPr>
        <p:spPr/>
        <p:txBody>
          <a:bodyPr/>
          <a:lstStyle/>
          <a:p>
            <a:pPr eaLnBrk="1" hangingPunct="1"/>
            <a:r>
              <a:rPr lang="en-US" altLang="en-US" smtClean="0"/>
              <a:t>Both momentum and kinetic energy are conserved</a:t>
            </a:r>
          </a:p>
          <a:p>
            <a:pPr eaLnBrk="1" hangingPunct="1"/>
            <a:r>
              <a:rPr lang="en-US" altLang="en-US" smtClean="0"/>
              <a:t>Typically have two unknowns</a:t>
            </a:r>
          </a:p>
          <a:p>
            <a:pPr eaLnBrk="1" hangingPunct="1"/>
            <a:endParaRPr lang="en-US" altLang="en-US" smtClean="0"/>
          </a:p>
          <a:p>
            <a:pPr eaLnBrk="1" hangingPunct="1"/>
            <a:r>
              <a:rPr lang="en-US" altLang="en-US" smtClean="0"/>
              <a:t>Solve the equations simultaneously</a:t>
            </a:r>
          </a:p>
          <a:p>
            <a:pPr lvl="1" eaLnBrk="1" hangingPunct="1"/>
            <a:endParaRPr lang="en-US" altLang="en-US" smtClean="0"/>
          </a:p>
        </p:txBody>
      </p:sp>
      <p:graphicFrame>
        <p:nvGraphicFramePr>
          <p:cNvPr id="45063" name="Object 7"/>
          <p:cNvGraphicFramePr>
            <a:graphicFrameLocks noChangeAspect="1"/>
          </p:cNvGraphicFramePr>
          <p:nvPr/>
        </p:nvGraphicFramePr>
        <p:xfrm>
          <a:off x="3417888" y="4375150"/>
          <a:ext cx="6172200" cy="1651000"/>
        </p:xfrm>
        <a:graphic>
          <a:graphicData uri="http://schemas.openxmlformats.org/presentationml/2006/ole">
            <mc:AlternateContent xmlns:mc="http://schemas.openxmlformats.org/markup-compatibility/2006">
              <mc:Choice xmlns:v="urn:schemas-microsoft-com:vml" Requires="v">
                <p:oleObj spid="_x0000_s45067" name="Equation" r:id="rId3" imgW="2248200" imgH="600120" progId="Equation.3">
                  <p:embed/>
                </p:oleObj>
              </mc:Choice>
              <mc:Fallback>
                <p:oleObj name="Equation" r:id="rId3" imgW="2248200" imgH="60012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888" y="4375150"/>
                        <a:ext cx="6172200" cy="165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Rectangle 2"/>
          <p:cNvSpPr>
            <a:spLocks noGrp="1" noChangeArrowheads="1"/>
          </p:cNvSpPr>
          <p:nvPr>
            <p:ph type="title"/>
          </p:nvPr>
        </p:nvSpPr>
        <p:spPr/>
        <p:txBody>
          <a:bodyPr/>
          <a:lstStyle/>
          <a:p>
            <a:pPr eaLnBrk="1" hangingPunct="1"/>
            <a:r>
              <a:rPr lang="en-US" altLang="en-US" smtClean="0"/>
              <a:t>Elastic Collisions, cont.</a:t>
            </a:r>
          </a:p>
        </p:txBody>
      </p:sp>
      <p:sp>
        <p:nvSpPr>
          <p:cNvPr id="46089" name="Rectangle 3"/>
          <p:cNvSpPr>
            <a:spLocks noGrp="1" noChangeArrowheads="1"/>
          </p:cNvSpPr>
          <p:nvPr>
            <p:ph type="body" idx="1"/>
          </p:nvPr>
        </p:nvSpPr>
        <p:spPr/>
        <p:txBody>
          <a:bodyPr/>
          <a:lstStyle/>
          <a:p>
            <a:pPr eaLnBrk="1" hangingPunct="1"/>
            <a:r>
              <a:rPr lang="en-US" altLang="en-US" smtClean="0"/>
              <a:t>A simpler equation can be used in place of the KE equation</a:t>
            </a:r>
          </a:p>
          <a:p>
            <a:pPr eaLnBrk="1" hangingPunct="1"/>
            <a:endParaRPr lang="en-US" altLang="en-US" smtClean="0"/>
          </a:p>
        </p:txBody>
      </p:sp>
      <p:graphicFrame>
        <p:nvGraphicFramePr>
          <p:cNvPr id="46087" name="Object 7"/>
          <p:cNvGraphicFramePr>
            <a:graphicFrameLocks noChangeAspect="1"/>
          </p:cNvGraphicFramePr>
          <p:nvPr/>
        </p:nvGraphicFramePr>
        <p:xfrm>
          <a:off x="3505200" y="3200400"/>
          <a:ext cx="4343400" cy="677863"/>
        </p:xfrm>
        <a:graphic>
          <a:graphicData uri="http://schemas.openxmlformats.org/presentationml/2006/ole">
            <mc:AlternateContent xmlns:mc="http://schemas.openxmlformats.org/markup-compatibility/2006">
              <mc:Choice xmlns:v="urn:schemas-microsoft-com:vml" Requires="v">
                <p:oleObj spid="_x0000_s46091" name="Equation" r:id="rId3" imgW="1305360" imgH="200160" progId="Equation.3">
                  <p:embed/>
                </p:oleObj>
              </mc:Choice>
              <mc:Fallback>
                <p:oleObj name="Equation" r:id="rId3" imgW="1305360" imgH="20016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200400"/>
                        <a:ext cx="4343400" cy="677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2"/>
          <p:cNvSpPr>
            <a:spLocks noGrp="1" noChangeArrowheads="1"/>
          </p:cNvSpPr>
          <p:nvPr>
            <p:ph type="title"/>
          </p:nvPr>
        </p:nvSpPr>
        <p:spPr/>
        <p:txBody>
          <a:bodyPr/>
          <a:lstStyle/>
          <a:p>
            <a:pPr eaLnBrk="1" hangingPunct="1"/>
            <a:r>
              <a:rPr lang="en-US" altLang="en-US" smtClean="0"/>
              <a:t>Summary of Types of Collisions</a:t>
            </a:r>
          </a:p>
        </p:txBody>
      </p:sp>
      <p:sp>
        <p:nvSpPr>
          <p:cNvPr id="858114" name="Rectangle 3"/>
          <p:cNvSpPr>
            <a:spLocks noGrp="1" noChangeArrowheads="1"/>
          </p:cNvSpPr>
          <p:nvPr>
            <p:ph type="body" idx="1"/>
          </p:nvPr>
        </p:nvSpPr>
        <p:spPr/>
        <p:txBody>
          <a:bodyPr/>
          <a:lstStyle/>
          <a:p>
            <a:pPr eaLnBrk="1" hangingPunct="1"/>
            <a:r>
              <a:rPr lang="en-US" altLang="en-US" smtClean="0"/>
              <a:t>In an elastic collision, both momentum and kinetic energy are conserved</a:t>
            </a:r>
          </a:p>
          <a:p>
            <a:pPr eaLnBrk="1" hangingPunct="1"/>
            <a:r>
              <a:rPr lang="en-US" altLang="en-US" smtClean="0"/>
              <a:t>In an inelastic collision, momentum is conserved but kinetic energy is not</a:t>
            </a:r>
          </a:p>
          <a:p>
            <a:pPr eaLnBrk="1" hangingPunct="1"/>
            <a:r>
              <a:rPr lang="en-US" altLang="en-US" smtClean="0"/>
              <a:t>In a </a:t>
            </a:r>
            <a:r>
              <a:rPr lang="en-US" altLang="en-US" i="1" smtClean="0"/>
              <a:t>perfectly</a:t>
            </a:r>
            <a:r>
              <a:rPr lang="en-US" altLang="en-US" smtClean="0"/>
              <a:t> inelastic collision, momentum is conserved, kinetic energy is not, and the two objects stick together after the collision, so their final velocities are the same</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Rectangle 2"/>
          <p:cNvSpPr>
            <a:spLocks noGrp="1"/>
          </p:cNvSpPr>
          <p:nvPr>
            <p:ph type="title"/>
          </p:nvPr>
        </p:nvSpPr>
        <p:spPr>
          <a:xfrm>
            <a:off x="936625" y="1106488"/>
            <a:ext cx="10515600" cy="1325562"/>
          </a:xfrm>
        </p:spPr>
        <p:txBody>
          <a:bodyPr/>
          <a:lstStyle/>
          <a:p>
            <a:r>
              <a:rPr lang="en-US" sz="4000" b="1" u="sng" smtClean="0"/>
              <a:t>Example</a:t>
            </a:r>
            <a:r>
              <a:rPr lang="en-US" sz="3200" smtClean="0"/>
              <a:t> a 1.2 Kg cart that has an eastward velocity of 0.50 m/s collides head on in elastically with a 1.60 kg cart having a westward velocity of 0.70 m/s. Disregarding the slowing down effects of friction, calculate the new velocity (speed and direction) if two cart system</a:t>
            </a:r>
          </a:p>
        </p:txBody>
      </p:sp>
      <p:pic>
        <p:nvPicPr>
          <p:cNvPr id="859138" name="Picture 4" descr="File Apr 26, 12 54 07 PM"/>
          <p:cNvPicPr>
            <a:picLocks noGrp="1" noChangeAspect="1" noChangeArrowheads="1"/>
          </p:cNvPicPr>
          <p:nvPr>
            <p:ph type="body" idx="1"/>
          </p:nvPr>
        </p:nvPicPr>
        <p:blipFill>
          <a:blip r:embed="rId2"/>
          <a:srcRect/>
          <a:stretch>
            <a:fillRect/>
          </a:stretch>
        </p:blipFill>
        <p:spPr>
          <a:xfrm>
            <a:off x="990600" y="2892425"/>
            <a:ext cx="10515600" cy="3024188"/>
          </a:xfr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p:cNvSpPr>
          <p:nvPr>
            <p:ph type="title"/>
          </p:nvPr>
        </p:nvSpPr>
        <p:spPr/>
        <p:txBody>
          <a:bodyPr/>
          <a:lstStyle/>
          <a:p>
            <a:r>
              <a:rPr lang="en-US" smtClean="0"/>
              <a:t>Solution</a:t>
            </a:r>
          </a:p>
        </p:txBody>
      </p:sp>
      <p:pic>
        <p:nvPicPr>
          <p:cNvPr id="860162" name="Picture 4" descr="File Apr 26, 12 54 34 PM"/>
          <p:cNvPicPr>
            <a:picLocks noGrp="1" noChangeAspect="1" noChangeArrowheads="1"/>
          </p:cNvPicPr>
          <p:nvPr>
            <p:ph type="body" idx="1"/>
          </p:nvPr>
        </p:nvPicPr>
        <p:blipFill>
          <a:blip r:embed="rId2"/>
          <a:srcRect/>
          <a:stretch>
            <a:fillRect/>
          </a:stretch>
        </p:blipFill>
        <p:spPr>
          <a:xfrm>
            <a:off x="838200" y="2224088"/>
            <a:ext cx="10515600" cy="3552825"/>
          </a:xfr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2"/>
          <p:cNvSpPr>
            <a:spLocks noGrp="1"/>
          </p:cNvSpPr>
          <p:nvPr>
            <p:ph type="title"/>
          </p:nvPr>
        </p:nvSpPr>
        <p:spPr>
          <a:xfrm>
            <a:off x="947738" y="1008063"/>
            <a:ext cx="10515600" cy="1325562"/>
          </a:xfrm>
        </p:spPr>
        <p:txBody>
          <a:bodyPr/>
          <a:lstStyle/>
          <a:p>
            <a:r>
              <a:rPr lang="en-US" sz="4000" b="1" u="sng" smtClean="0"/>
              <a:t>Example:</a:t>
            </a:r>
            <a:br>
              <a:rPr lang="en-US" sz="4000" b="1" u="sng" smtClean="0"/>
            </a:br>
            <a:r>
              <a:rPr lang="en-US" sz="2800" smtClean="0"/>
              <a:t>A ball moving eastward with a speed of 0.70 m/s hits a stationary ball of equal mass in an elastic collision.  After the collision, the second ball moves away in a direction 30 degrees north of east.  Calculate the speed of this ball</a:t>
            </a:r>
          </a:p>
        </p:txBody>
      </p:sp>
      <p:pic>
        <p:nvPicPr>
          <p:cNvPr id="861186" name="Picture 4" descr="File Apr 26, 12 55 26 PM"/>
          <p:cNvPicPr>
            <a:picLocks noGrp="1" noChangeAspect="1" noChangeArrowheads="1"/>
          </p:cNvPicPr>
          <p:nvPr>
            <p:ph type="body" idx="1"/>
          </p:nvPr>
        </p:nvPicPr>
        <p:blipFill>
          <a:blip r:embed="rId2"/>
          <a:srcRect/>
          <a:stretch>
            <a:fillRect/>
          </a:stretch>
        </p:blipFill>
        <p:spPr>
          <a:xfrm>
            <a:off x="403225" y="4413250"/>
            <a:ext cx="10515600" cy="2265363"/>
          </a:xfrm>
        </p:spPr>
      </p:pic>
      <p:pic>
        <p:nvPicPr>
          <p:cNvPr id="861187" name="Picture 6" descr="File Apr 26, 12 59 35 PM"/>
          <p:cNvPicPr>
            <a:picLocks noChangeAspect="1" noChangeArrowheads="1"/>
          </p:cNvPicPr>
          <p:nvPr/>
        </p:nvPicPr>
        <p:blipFill>
          <a:blip r:embed="rId3"/>
          <a:srcRect/>
          <a:stretch>
            <a:fillRect/>
          </a:stretch>
        </p:blipFill>
        <p:spPr bwMode="auto">
          <a:xfrm>
            <a:off x="3690938" y="2778125"/>
            <a:ext cx="6910387" cy="168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609600" y="274638"/>
            <a:ext cx="10972800" cy="1143000"/>
          </a:xfrm>
        </p:spPr>
        <p:txBody>
          <a:bodyPr/>
          <a:lstStyle/>
          <a:p>
            <a:pPr eaLnBrk="1" hangingPunct="1"/>
            <a:r>
              <a:rPr lang="en-US" altLang="en-US" smtClean="0"/>
              <a:t>When Work is Zero</a:t>
            </a:r>
          </a:p>
        </p:txBody>
      </p:sp>
      <p:sp>
        <p:nvSpPr>
          <p:cNvPr id="315394" name="Rectangle 3"/>
          <p:cNvSpPr>
            <a:spLocks noGrp="1" noChangeArrowheads="1"/>
          </p:cNvSpPr>
          <p:nvPr>
            <p:ph type="body" sz="half" idx="4294967295"/>
          </p:nvPr>
        </p:nvSpPr>
        <p:spPr>
          <a:xfrm>
            <a:off x="1981200" y="1600200"/>
            <a:ext cx="4033838" cy="4525963"/>
          </a:xfrm>
        </p:spPr>
        <p:txBody>
          <a:bodyPr/>
          <a:lstStyle/>
          <a:p>
            <a:pPr eaLnBrk="1" hangingPunct="1"/>
            <a:r>
              <a:rPr lang="en-US" altLang="en-US" smtClean="0"/>
              <a:t>Displacement is horizontal</a:t>
            </a:r>
          </a:p>
          <a:p>
            <a:pPr eaLnBrk="1" hangingPunct="1"/>
            <a:r>
              <a:rPr lang="en-US" altLang="en-US" smtClean="0"/>
              <a:t>Force is vertical</a:t>
            </a:r>
          </a:p>
          <a:p>
            <a:pPr eaLnBrk="1" hangingPunct="1"/>
            <a:r>
              <a:rPr lang="en-US" altLang="en-US" smtClean="0"/>
              <a:t>cos 90° = 0</a:t>
            </a:r>
          </a:p>
        </p:txBody>
      </p:sp>
      <p:pic>
        <p:nvPicPr>
          <p:cNvPr id="315395" name="Picture 4"/>
          <p:cNvPicPr>
            <a:picLocks noChangeAspect="1" noChangeArrowheads="1"/>
          </p:cNvPicPr>
          <p:nvPr/>
        </p:nvPicPr>
        <p:blipFill>
          <a:blip r:embed="rId2"/>
          <a:srcRect/>
          <a:stretch>
            <a:fillRect/>
          </a:stretch>
        </p:blipFill>
        <p:spPr bwMode="auto">
          <a:xfrm>
            <a:off x="7543800" y="1981200"/>
            <a:ext cx="2414588" cy="4724400"/>
          </a:xfrm>
          <a:prstGeom prst="rect">
            <a:avLst/>
          </a:prstGeom>
          <a:noFill/>
          <a:ln w="9525">
            <a:noFill/>
            <a:miter lim="800000"/>
            <a:headEnd/>
            <a:tailEnd/>
          </a:ln>
        </p:spPr>
      </p:pic>
      <p:pic>
        <p:nvPicPr>
          <p:cNvPr id="315396" name="Picture 5" descr="Image result for classic cartoon characters animated gifs"/>
          <p:cNvPicPr>
            <a:picLocks noChangeAspect="1" noChangeArrowheads="1" noCrop="1"/>
          </p:cNvPicPr>
          <p:nvPr/>
        </p:nvPicPr>
        <p:blipFill>
          <a:blip r:embed="rId3"/>
          <a:srcRect/>
          <a:stretch>
            <a:fillRect/>
          </a:stretch>
        </p:blipFill>
        <p:spPr bwMode="auto">
          <a:xfrm>
            <a:off x="1430338" y="3549650"/>
            <a:ext cx="4057650"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2"/>
          <p:cNvSpPr>
            <a:spLocks noGrp="1"/>
          </p:cNvSpPr>
          <p:nvPr>
            <p:ph type="title"/>
          </p:nvPr>
        </p:nvSpPr>
        <p:spPr/>
        <p:txBody>
          <a:bodyPr/>
          <a:lstStyle/>
          <a:p>
            <a:r>
              <a:rPr lang="en-US" smtClean="0"/>
              <a:t>Solution:</a:t>
            </a:r>
          </a:p>
        </p:txBody>
      </p:sp>
      <p:pic>
        <p:nvPicPr>
          <p:cNvPr id="862210" name="Picture 4" descr="File Apr 26, 12 56 18 PM"/>
          <p:cNvPicPr>
            <a:picLocks noGrp="1" noChangeAspect="1" noChangeArrowheads="1"/>
          </p:cNvPicPr>
          <p:nvPr>
            <p:ph type="body" idx="1"/>
          </p:nvPr>
        </p:nvPicPr>
        <p:blipFill>
          <a:blip r:embed="rId2"/>
          <a:srcRect/>
          <a:stretch>
            <a:fillRect/>
          </a:stretch>
        </p:blipFill>
        <p:spPr>
          <a:xfrm>
            <a:off x="838200" y="2411413"/>
            <a:ext cx="10515600" cy="3179762"/>
          </a:xfr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Rectangle 2"/>
          <p:cNvSpPr>
            <a:spLocks noGrp="1"/>
          </p:cNvSpPr>
          <p:nvPr>
            <p:ph type="title"/>
          </p:nvPr>
        </p:nvSpPr>
        <p:spPr/>
        <p:txBody>
          <a:bodyPr/>
          <a:lstStyle/>
          <a:p>
            <a:r>
              <a:rPr lang="en-US" smtClean="0"/>
              <a:t>Angular Momentum</a:t>
            </a:r>
          </a:p>
        </p:txBody>
      </p:sp>
      <p:sp>
        <p:nvSpPr>
          <p:cNvPr id="863234" name="Rectangle 3"/>
          <p:cNvSpPr>
            <a:spLocks noGrp="1"/>
          </p:cNvSpPr>
          <p:nvPr>
            <p:ph type="body" idx="1"/>
          </p:nvPr>
        </p:nvSpPr>
        <p:spPr/>
        <p:txBody>
          <a:bodyPr/>
          <a:lstStyle/>
          <a:p>
            <a:r>
              <a:rPr lang="en-US" smtClean="0"/>
              <a:t>Is unchanged unless a net external torque acts on it</a:t>
            </a:r>
          </a:p>
          <a:p>
            <a:r>
              <a:rPr lang="en-US" smtClean="0"/>
              <a:t>This is due to the law of conservation of angular momentum</a:t>
            </a:r>
          </a:p>
        </p:txBody>
      </p:sp>
      <p:pic>
        <p:nvPicPr>
          <p:cNvPr id="863235" name="Picture 5" descr="Image result for  angular momentum"/>
          <p:cNvPicPr>
            <a:picLocks noChangeAspect="1" noChangeArrowheads="1"/>
          </p:cNvPicPr>
          <p:nvPr/>
        </p:nvPicPr>
        <p:blipFill>
          <a:blip r:embed="rId2"/>
          <a:srcRect/>
          <a:stretch>
            <a:fillRect/>
          </a:stretch>
        </p:blipFill>
        <p:spPr bwMode="auto">
          <a:xfrm>
            <a:off x="3341688" y="3349625"/>
            <a:ext cx="5849937" cy="3290888"/>
          </a:xfrm>
          <a:prstGeom prst="rect">
            <a:avLst/>
          </a:prstGeom>
          <a:noFill/>
          <a:ln w="9525">
            <a:noFill/>
            <a:miter lim="800000"/>
            <a:headEnd/>
            <a:tailEnd/>
          </a:ln>
        </p:spPr>
      </p:pic>
      <p:pic>
        <p:nvPicPr>
          <p:cNvPr id="863236" name="Picture 6" descr="i-d4a331d10e8f5e4e6f7feba471c2bc9b-2009-12-03_untitled"/>
          <p:cNvPicPr>
            <a:picLocks noChangeAspect="1" noChangeArrowheads="1"/>
          </p:cNvPicPr>
          <p:nvPr/>
        </p:nvPicPr>
        <p:blipFill>
          <a:blip r:embed="rId3"/>
          <a:srcRect/>
          <a:stretch>
            <a:fillRect/>
          </a:stretch>
        </p:blipFill>
        <p:spPr bwMode="auto">
          <a:xfrm>
            <a:off x="10079038" y="663575"/>
            <a:ext cx="1666875" cy="250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6"/>
          <p:cNvSpPr>
            <a:spLocks noGrp="1"/>
          </p:cNvSpPr>
          <p:nvPr>
            <p:ph type="title"/>
          </p:nvPr>
        </p:nvSpPr>
        <p:spPr/>
        <p:txBody>
          <a:bodyPr/>
          <a:lstStyle/>
          <a:p>
            <a:r>
              <a:rPr lang="en-US" smtClean="0"/>
              <a:t>Angular momentum</a:t>
            </a:r>
          </a:p>
        </p:txBody>
      </p:sp>
      <p:sp>
        <p:nvSpPr>
          <p:cNvPr id="864258" name="Rectangle 3"/>
          <p:cNvSpPr>
            <a:spLocks noGrp="1"/>
          </p:cNvSpPr>
          <p:nvPr>
            <p:ph type="body" sz="half" idx="1"/>
          </p:nvPr>
        </p:nvSpPr>
        <p:spPr/>
        <p:txBody>
          <a:bodyPr/>
          <a:lstStyle/>
          <a:p>
            <a:r>
              <a:rPr lang="en-US" sz="2400" smtClean="0"/>
              <a:t>If the distribution of mass of a rotating object is changed, its angular velocity changes so that the angular momentum remains constant</a:t>
            </a:r>
          </a:p>
          <a:p>
            <a:r>
              <a:rPr lang="en-US" sz="2400" smtClean="0"/>
              <a:t>Ex skater spinning on the ice with arms folded turns wit constant angular velocity,  If she extend her harms her rotational inertia increases</a:t>
            </a:r>
          </a:p>
          <a:p>
            <a:r>
              <a:rPr lang="en-US" sz="2400" smtClean="0"/>
              <a:t>Since angular momentum is conserved, her angular velocity must increase</a:t>
            </a:r>
          </a:p>
        </p:txBody>
      </p:sp>
      <p:sp>
        <p:nvSpPr>
          <p:cNvPr id="864259" name="Rectangle 7"/>
          <p:cNvSpPr>
            <a:spLocks noGrp="1"/>
          </p:cNvSpPr>
          <p:nvPr>
            <p:ph type="body" sz="half" idx="2"/>
          </p:nvPr>
        </p:nvSpPr>
        <p:spPr/>
        <p:txBody>
          <a:bodyPr/>
          <a:lstStyle/>
          <a:p>
            <a:endParaRPr lang="en-US" sz="2400" smtClean="0"/>
          </a:p>
        </p:txBody>
      </p:sp>
      <p:pic>
        <p:nvPicPr>
          <p:cNvPr id="864260" name="Picture 5" descr="Image result for  ice skater spinnnig"/>
          <p:cNvPicPr>
            <a:picLocks noChangeAspect="1" noChangeArrowheads="1"/>
          </p:cNvPicPr>
          <p:nvPr/>
        </p:nvPicPr>
        <p:blipFill>
          <a:blip r:embed="rId2"/>
          <a:srcRect/>
          <a:stretch>
            <a:fillRect/>
          </a:stretch>
        </p:blipFill>
        <p:spPr bwMode="auto">
          <a:xfrm>
            <a:off x="7604125" y="422275"/>
            <a:ext cx="2730500" cy="606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1" name="Rectangle 2"/>
          <p:cNvSpPr>
            <a:spLocks noGrp="1"/>
          </p:cNvSpPr>
          <p:nvPr>
            <p:ph type="title"/>
          </p:nvPr>
        </p:nvSpPr>
        <p:spPr/>
        <p:txBody>
          <a:bodyPr/>
          <a:lstStyle/>
          <a:p>
            <a:r>
              <a:rPr lang="en-US" i="1" smtClean="0"/>
              <a:t>Angular Momentum Basic Equation</a:t>
            </a:r>
            <a:br>
              <a:rPr lang="en-US" i="1" smtClean="0"/>
            </a:br>
            <a:endParaRPr lang="en-US" i="1" smtClean="0"/>
          </a:p>
        </p:txBody>
      </p:sp>
      <p:sp>
        <p:nvSpPr>
          <p:cNvPr id="865282" name="Rectangle 3"/>
          <p:cNvSpPr>
            <a:spLocks noGrp="1"/>
          </p:cNvSpPr>
          <p:nvPr>
            <p:ph type="body" idx="1"/>
          </p:nvPr>
        </p:nvSpPr>
        <p:spPr/>
        <p:txBody>
          <a:bodyPr/>
          <a:lstStyle/>
          <a:p>
            <a:pPr algn="ctr" fontAlgn="ctr"/>
            <a:r>
              <a:rPr lang="en-US" smtClean="0"/>
              <a:t> </a:t>
            </a:r>
          </a:p>
        </p:txBody>
      </p:sp>
      <p:sp>
        <p:nvSpPr>
          <p:cNvPr id="865283" name="Rectangle 4"/>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en-US"/>
          </a:p>
        </p:txBody>
      </p:sp>
      <p:sp>
        <p:nvSpPr>
          <p:cNvPr id="865284" name="Rectangle 5"/>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en-US"/>
          </a:p>
        </p:txBody>
      </p:sp>
      <p:sp>
        <p:nvSpPr>
          <p:cNvPr id="865285" name="Rectangle 7"/>
          <p:cNvSpPr>
            <a:spLocks noChangeArrowheads="1"/>
          </p:cNvSpPr>
          <p:nvPr/>
        </p:nvSpPr>
        <p:spPr bwMode="auto">
          <a:xfrm>
            <a:off x="703263" y="1346200"/>
            <a:ext cx="10574337" cy="3743325"/>
          </a:xfrm>
          <a:prstGeom prst="rect">
            <a:avLst/>
          </a:prstGeom>
          <a:noFill/>
          <a:ln w="9525">
            <a:noFill/>
            <a:miter lim="800000"/>
            <a:headEnd/>
            <a:tailEnd/>
          </a:ln>
        </p:spPr>
        <p:txBody>
          <a:bodyPr anchor="ctr">
            <a:spAutoFit/>
          </a:bodyPr>
          <a:lstStyle/>
          <a:p>
            <a:r>
              <a:rPr lang="en-US" sz="2400"/>
              <a:t>Where L is angular momentum, I is the moment of inertia, and omega is the angular velocity.</a:t>
            </a:r>
          </a:p>
          <a:p>
            <a:endParaRPr lang="en-US" sz="2400"/>
          </a:p>
          <a:p>
            <a:r>
              <a:rPr lang="en-US" sz="2400"/>
              <a:t> The angular velocity can be related to the linear velocity, v, </a:t>
            </a:r>
          </a:p>
          <a:p>
            <a:r>
              <a:rPr lang="en-US" sz="2400"/>
              <a:t>if you know the radius, r, from the center of rotation by using the    </a:t>
            </a:r>
          </a:p>
          <a:p>
            <a:endParaRPr lang="en-US" sz="2400"/>
          </a:p>
          <a:p>
            <a:r>
              <a:rPr lang="en-US" sz="2400"/>
              <a:t>            equation w = v/r. </a:t>
            </a:r>
          </a:p>
          <a:p>
            <a:endParaRPr lang="en-US" sz="2400"/>
          </a:p>
          <a:p>
            <a:r>
              <a:rPr lang="en-US" sz="2400"/>
              <a:t>However, the moment of inertia for any object is determined by three factors: its mass, its shape, and the axis of rotation.</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2"/>
          <p:cNvSpPr>
            <a:spLocks noGrp="1"/>
          </p:cNvSpPr>
          <p:nvPr>
            <p:ph type="title"/>
          </p:nvPr>
        </p:nvSpPr>
        <p:spPr/>
        <p:txBody>
          <a:bodyPr/>
          <a:lstStyle/>
          <a:p>
            <a:r>
              <a:rPr lang="en-US" smtClean="0"/>
              <a:t>Angular Momentum Example  Problem</a:t>
            </a:r>
          </a:p>
        </p:txBody>
      </p:sp>
      <p:sp>
        <p:nvSpPr>
          <p:cNvPr id="866306" name="Rectangle 3"/>
          <p:cNvSpPr>
            <a:spLocks noGrp="1"/>
          </p:cNvSpPr>
          <p:nvPr>
            <p:ph type="body" idx="1"/>
          </p:nvPr>
        </p:nvSpPr>
        <p:spPr/>
        <p:txBody>
          <a:bodyPr/>
          <a:lstStyle/>
          <a:p>
            <a:r>
              <a:rPr lang="en-US" smtClean="0"/>
              <a:t>What is the angular momentum around the catcher of a baseball thrown at 40 m/s? The weight of the baseball is 145 grams and on a wild pitch the catcher has extended his arm 1.25 m from his center of rotation. </a:t>
            </a:r>
          </a:p>
          <a:p>
            <a:endParaRPr lang="en-US" smtClean="0"/>
          </a:p>
          <a:p>
            <a:r>
              <a:rPr lang="en-US" smtClean="0"/>
              <a:t>L = mrv = (.145 kg)(1.25 m)(40 m/s) = 7.25 kgm^2/s </a:t>
            </a:r>
          </a:p>
        </p:txBody>
      </p:sp>
      <p:pic>
        <p:nvPicPr>
          <p:cNvPr id="866307" name="Picture 4" descr="Image result for Animated gif wonderwoman  spinning"/>
          <p:cNvPicPr>
            <a:picLocks noChangeAspect="1" noChangeArrowheads="1" noCrop="1"/>
          </p:cNvPicPr>
          <p:nvPr/>
        </p:nvPicPr>
        <p:blipFill>
          <a:blip r:embed="rId2"/>
          <a:srcRect/>
          <a:stretch>
            <a:fillRect/>
          </a:stretch>
        </p:blipFill>
        <p:spPr bwMode="auto">
          <a:xfrm>
            <a:off x="8958263" y="4425950"/>
            <a:ext cx="3233737" cy="243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2"/>
          <p:cNvSpPr>
            <a:spLocks noGrp="1"/>
          </p:cNvSpPr>
          <p:nvPr>
            <p:ph type="title"/>
          </p:nvPr>
        </p:nvSpPr>
        <p:spPr/>
        <p:txBody>
          <a:bodyPr/>
          <a:lstStyle/>
          <a:p>
            <a:r>
              <a:rPr lang="en-US" smtClean="0"/>
              <a:t>Angular Momentum in the Real World</a:t>
            </a:r>
          </a:p>
        </p:txBody>
      </p:sp>
      <p:sp>
        <p:nvSpPr>
          <p:cNvPr id="867330" name="Rectangle 3"/>
          <p:cNvSpPr>
            <a:spLocks noGrp="1"/>
          </p:cNvSpPr>
          <p:nvPr>
            <p:ph type="body" idx="1"/>
          </p:nvPr>
        </p:nvSpPr>
        <p:spPr/>
        <p:txBody>
          <a:bodyPr/>
          <a:lstStyle/>
          <a:p>
            <a:r>
              <a:rPr lang="en-US" smtClean="0"/>
              <a:t>When quarterbacks throw the football, they impart a spin with their fingers, so that the ball spins rapidly as it flies through the air. Football fans call a good pass </a:t>
            </a:r>
            <a:r>
              <a:rPr lang="en-US" i="1" smtClean="0"/>
              <a:t>a tight spiral</a:t>
            </a:r>
          </a:p>
        </p:txBody>
      </p:sp>
      <p:pic>
        <p:nvPicPr>
          <p:cNvPr id="867331" name="Picture 7" descr="WRPassThrow"/>
          <p:cNvPicPr>
            <a:picLocks noChangeAspect="1" noChangeArrowheads="1"/>
          </p:cNvPicPr>
          <p:nvPr/>
        </p:nvPicPr>
        <p:blipFill>
          <a:blip r:embed="rId2"/>
          <a:srcRect/>
          <a:stretch>
            <a:fillRect/>
          </a:stretch>
        </p:blipFill>
        <p:spPr bwMode="auto">
          <a:xfrm>
            <a:off x="8982075" y="2743200"/>
            <a:ext cx="2389188" cy="3648075"/>
          </a:xfrm>
          <a:prstGeom prst="rect">
            <a:avLst/>
          </a:prstGeom>
          <a:noFill/>
          <a:ln w="9525">
            <a:noFill/>
            <a:miter lim="800000"/>
            <a:headEnd/>
            <a:tailEnd/>
          </a:ln>
        </p:spPr>
      </p:pic>
      <p:pic>
        <p:nvPicPr>
          <p:cNvPr id="867332" name="Picture 4" descr="Image result for cartoon animated gif"/>
          <p:cNvPicPr>
            <a:picLocks noChangeAspect="1" noChangeArrowheads="1" noCrop="1"/>
          </p:cNvPicPr>
          <p:nvPr/>
        </p:nvPicPr>
        <p:blipFill>
          <a:blip r:embed="rId3"/>
          <a:srcRect/>
          <a:stretch>
            <a:fillRect/>
          </a:stretch>
        </p:blipFill>
        <p:spPr bwMode="auto">
          <a:xfrm>
            <a:off x="1681163" y="3248025"/>
            <a:ext cx="2533650"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2"/>
          <p:cNvSpPr>
            <a:spLocks noGrp="1"/>
          </p:cNvSpPr>
          <p:nvPr>
            <p:ph type="title"/>
          </p:nvPr>
        </p:nvSpPr>
        <p:spPr/>
        <p:txBody>
          <a:bodyPr/>
          <a:lstStyle/>
          <a:p>
            <a:r>
              <a:rPr lang="en-US" smtClean="0"/>
              <a:t>Angular Momentum in the Real World</a:t>
            </a:r>
          </a:p>
        </p:txBody>
      </p:sp>
      <p:sp>
        <p:nvSpPr>
          <p:cNvPr id="868354" name="Rectangle 3"/>
          <p:cNvSpPr>
            <a:spLocks noGrp="1"/>
          </p:cNvSpPr>
          <p:nvPr>
            <p:ph type="body" idx="1"/>
          </p:nvPr>
        </p:nvSpPr>
        <p:spPr/>
        <p:txBody>
          <a:bodyPr/>
          <a:lstStyle/>
          <a:p>
            <a:r>
              <a:rPr lang="en-US" smtClean="0"/>
              <a:t>The pretty spiral pattern around the muzzle's exit hole are grooves cut into the barrel of a gun</a:t>
            </a:r>
          </a:p>
        </p:txBody>
      </p:sp>
      <p:pic>
        <p:nvPicPr>
          <p:cNvPr id="868355" name="Picture 6" descr="Kleinman_gunbarrel"/>
          <p:cNvPicPr>
            <a:picLocks noChangeAspect="1" noChangeArrowheads="1"/>
          </p:cNvPicPr>
          <p:nvPr/>
        </p:nvPicPr>
        <p:blipFill>
          <a:blip r:embed="rId2"/>
          <a:srcRect/>
          <a:stretch>
            <a:fillRect/>
          </a:stretch>
        </p:blipFill>
        <p:spPr bwMode="auto">
          <a:xfrm>
            <a:off x="2528888" y="3035300"/>
            <a:ext cx="72009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Rectangle 2"/>
          <p:cNvSpPr>
            <a:spLocks noGrp="1"/>
          </p:cNvSpPr>
          <p:nvPr>
            <p:ph type="title"/>
          </p:nvPr>
        </p:nvSpPr>
        <p:spPr/>
        <p:txBody>
          <a:bodyPr/>
          <a:lstStyle/>
          <a:p>
            <a:r>
              <a:rPr lang="en-US" smtClean="0"/>
              <a:t>Angular Momentum in the Real World</a:t>
            </a:r>
          </a:p>
        </p:txBody>
      </p:sp>
      <p:sp>
        <p:nvSpPr>
          <p:cNvPr id="869378" name="Rectangle 3"/>
          <p:cNvSpPr>
            <a:spLocks noGrp="1"/>
          </p:cNvSpPr>
          <p:nvPr>
            <p:ph type="body" idx="1"/>
          </p:nvPr>
        </p:nvSpPr>
        <p:spPr/>
        <p:txBody>
          <a:bodyPr/>
          <a:lstStyle/>
          <a:p>
            <a:r>
              <a:rPr lang="en-US" smtClean="0"/>
              <a:t>The Hubble Space Telescope floats freely in space. </a:t>
            </a:r>
          </a:p>
        </p:txBody>
      </p:sp>
      <p:pic>
        <p:nvPicPr>
          <p:cNvPr id="869379" name="Picture 5" descr="06_lg_web"/>
          <p:cNvPicPr>
            <a:picLocks noChangeAspect="1" noChangeArrowheads="1"/>
          </p:cNvPicPr>
          <p:nvPr/>
        </p:nvPicPr>
        <p:blipFill>
          <a:blip r:embed="rId2"/>
          <a:srcRect/>
          <a:stretch>
            <a:fillRect/>
          </a:stretch>
        </p:blipFill>
        <p:spPr bwMode="auto">
          <a:xfrm>
            <a:off x="2997200" y="2725738"/>
            <a:ext cx="5627688" cy="374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Armageddon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809" y="1593613"/>
            <a:ext cx="7735712"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20" y="487765"/>
            <a:ext cx="2028825" cy="1733550"/>
          </a:xfrm>
          <a:prstGeom prst="rect">
            <a:avLst/>
          </a:prstGeom>
        </p:spPr>
      </p:pic>
      <p:sp>
        <p:nvSpPr>
          <p:cNvPr id="6" name="TextBox 5"/>
          <p:cNvSpPr txBox="1"/>
          <p:nvPr/>
        </p:nvSpPr>
        <p:spPr>
          <a:xfrm>
            <a:off x="7092838" y="3188193"/>
            <a:ext cx="5290231" cy="523220"/>
          </a:xfrm>
          <a:prstGeom prst="rect">
            <a:avLst/>
          </a:prstGeom>
          <a:noFill/>
        </p:spPr>
        <p:txBody>
          <a:bodyPr wrap="square" rtlCol="0">
            <a:spAutoFit/>
          </a:bodyPr>
          <a:lstStyle/>
          <a:p>
            <a:r>
              <a:rPr lang="en-US" sz="2800" dirty="0" smtClean="0">
                <a:solidFill>
                  <a:schemeClr val="tx1">
                    <a:lumMod val="85000"/>
                    <a:lumOff val="15000"/>
                  </a:schemeClr>
                </a:solidFill>
              </a:rPr>
              <a:t>KE = ½(3 x 10</a:t>
            </a:r>
            <a:r>
              <a:rPr lang="en-US" sz="2800" baseline="30000" dirty="0" smtClean="0">
                <a:solidFill>
                  <a:schemeClr val="tx1">
                    <a:lumMod val="85000"/>
                    <a:lumOff val="15000"/>
                  </a:schemeClr>
                </a:solidFill>
              </a:rPr>
              <a:t>20</a:t>
            </a:r>
            <a:r>
              <a:rPr lang="en-US" sz="2800" dirty="0" smtClean="0">
                <a:solidFill>
                  <a:schemeClr val="tx1">
                    <a:lumMod val="85000"/>
                    <a:lumOff val="15000"/>
                  </a:schemeClr>
                </a:solidFill>
              </a:rPr>
              <a:t> kg) (460 m/s)</a:t>
            </a:r>
            <a:r>
              <a:rPr lang="en-US" sz="2800" baseline="30000" dirty="0" smtClean="0">
                <a:solidFill>
                  <a:schemeClr val="tx1">
                    <a:lumMod val="85000"/>
                    <a:lumOff val="15000"/>
                  </a:schemeClr>
                </a:solidFill>
              </a:rPr>
              <a:t>2</a:t>
            </a:r>
            <a:endParaRPr lang="en-US" sz="2800" dirty="0">
              <a:solidFill>
                <a:schemeClr val="tx1">
                  <a:lumMod val="85000"/>
                  <a:lumOff val="15000"/>
                </a:schemeClr>
              </a:solidFill>
            </a:endParaRPr>
          </a:p>
        </p:txBody>
      </p:sp>
      <p:sp>
        <p:nvSpPr>
          <p:cNvPr id="7" name="TextBox 6"/>
          <p:cNvSpPr txBox="1"/>
          <p:nvPr/>
        </p:nvSpPr>
        <p:spPr>
          <a:xfrm>
            <a:off x="8147713" y="5131558"/>
            <a:ext cx="3631122" cy="707886"/>
          </a:xfrm>
          <a:prstGeom prst="rect">
            <a:avLst/>
          </a:prstGeom>
          <a:noFill/>
        </p:spPr>
        <p:txBody>
          <a:bodyPr wrap="none" rtlCol="0">
            <a:spAutoFit/>
          </a:bodyPr>
          <a:lstStyle/>
          <a:p>
            <a:r>
              <a:rPr lang="en-US" sz="4000" dirty="0" smtClean="0"/>
              <a:t>KE =  3x 10</a:t>
            </a:r>
            <a:r>
              <a:rPr lang="en-US" sz="4000" baseline="30000" dirty="0" smtClean="0"/>
              <a:t>25</a:t>
            </a:r>
            <a:r>
              <a:rPr lang="en-US" sz="4000" dirty="0" smtClean="0"/>
              <a:t> J</a:t>
            </a:r>
            <a:endParaRPr lang="en-US" sz="4000" dirty="0"/>
          </a:p>
        </p:txBody>
      </p:sp>
    </p:spTree>
    <p:extLst>
      <p:ext uri="{BB962C8B-B14F-4D97-AF65-F5344CB8AC3E}">
        <p14:creationId xmlns:p14="http://schemas.microsoft.com/office/powerpoint/2010/main" val="11596437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Armageddon</a:t>
            </a:r>
          </a:p>
        </p:txBody>
      </p:sp>
      <p:sp>
        <p:nvSpPr>
          <p:cNvPr id="3" name="Content Placeholder 2"/>
          <p:cNvSpPr>
            <a:spLocks noGrp="1"/>
          </p:cNvSpPr>
          <p:nvPr>
            <p:ph idx="1"/>
          </p:nvPr>
        </p:nvSpPr>
        <p:spPr>
          <a:xfrm>
            <a:off x="838200" y="1378424"/>
            <a:ext cx="10515600" cy="4798539"/>
          </a:xfrm>
        </p:spPr>
        <p:txBody>
          <a:bodyPr/>
          <a:lstStyle/>
          <a:p>
            <a:r>
              <a:rPr lang="en-US" dirty="0" smtClean="0"/>
              <a:t>This is </a:t>
            </a:r>
            <a:r>
              <a:rPr lang="en-US" dirty="0"/>
              <a:t>among cinema's worst physics offenders</a:t>
            </a:r>
            <a:r>
              <a:rPr lang="en-US" dirty="0" smtClean="0"/>
              <a:t>.</a:t>
            </a:r>
          </a:p>
          <a:p>
            <a:endParaRPr lang="en-US" dirty="0"/>
          </a:p>
          <a:p>
            <a:r>
              <a:rPr lang="en-US" dirty="0" smtClean="0"/>
              <a:t> </a:t>
            </a:r>
            <a:r>
              <a:rPr lang="en-US" dirty="0"/>
              <a:t>Let's try to tackle one of its most hilarious distortions of reality, the one at its core--that a nuclear warhead placed on an asteroid the size of Texas could successfully blow it apart, preventing a catastrophic collision with Earth.</a:t>
            </a:r>
          </a:p>
          <a:p>
            <a:r>
              <a:rPr lang="en-US" dirty="0"/>
              <a:t>Let's ignore the fact that asteroids don't have fault lines, and if they did, they would not be easily detectable</a:t>
            </a:r>
            <a:r>
              <a:rPr lang="en-US" dirty="0" smtClean="0"/>
              <a:t>.</a:t>
            </a:r>
          </a:p>
          <a:p>
            <a:r>
              <a:rPr lang="en-US" dirty="0" smtClean="0"/>
              <a:t> </a:t>
            </a:r>
            <a:endParaRPr lang="en-US" dirty="0"/>
          </a:p>
        </p:txBody>
      </p:sp>
    </p:spTree>
    <p:extLst>
      <p:ext uri="{BB962C8B-B14F-4D97-AF65-F5344CB8AC3E}">
        <p14:creationId xmlns:p14="http://schemas.microsoft.com/office/powerpoint/2010/main" val="3519999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title" idx="4294967295"/>
          </p:nvPr>
        </p:nvSpPr>
        <p:spPr/>
        <p:txBody>
          <a:bodyPr/>
          <a:lstStyle/>
          <a:p>
            <a:pPr eaLnBrk="1" hangingPunct="1"/>
            <a:r>
              <a:rPr lang="en-US" altLang="en-US" smtClean="0"/>
              <a:t>Work and Dissipative Forces</a:t>
            </a:r>
          </a:p>
        </p:txBody>
      </p:sp>
      <p:sp>
        <p:nvSpPr>
          <p:cNvPr id="316418" name="Rectangle 3"/>
          <p:cNvSpPr>
            <a:spLocks noGrp="1" noChangeArrowheads="1"/>
          </p:cNvSpPr>
          <p:nvPr>
            <p:ph type="body" idx="4294967295"/>
          </p:nvPr>
        </p:nvSpPr>
        <p:spPr/>
        <p:txBody>
          <a:bodyPr/>
          <a:lstStyle/>
          <a:p>
            <a:pPr eaLnBrk="1" hangingPunct="1"/>
            <a:r>
              <a:rPr lang="en-US" altLang="en-US" smtClean="0"/>
              <a:t>Work can be done by friction</a:t>
            </a:r>
          </a:p>
          <a:p>
            <a:pPr eaLnBrk="1" hangingPunct="1"/>
            <a:r>
              <a:rPr lang="en-US" altLang="en-US" smtClean="0"/>
              <a:t>The energy lost to friction by an object goes into heating both the object and its environment</a:t>
            </a:r>
          </a:p>
          <a:p>
            <a:pPr lvl="1" eaLnBrk="1" hangingPunct="1"/>
            <a:r>
              <a:rPr lang="en-US" altLang="en-US" smtClean="0"/>
              <a:t>Some energy may be converted into sound</a:t>
            </a:r>
          </a:p>
          <a:p>
            <a:pPr eaLnBrk="1" hangingPunct="1"/>
            <a:r>
              <a:rPr lang="en-US" altLang="en-US" smtClean="0"/>
              <a:t>For now, the phrase “Work done by friction” will denote the effect of the friction processes on mechanical energy alone</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Let's also put aside the fact that the prescribed 800-foot-deep hole in a Lone Star-size asteroid (Texas is 700 miles wide) would barely even scratch the surface only get you 0.0004 percent of the way to the center. </a:t>
            </a:r>
            <a:endParaRPr lang="en-US" dirty="0" smtClean="0"/>
          </a:p>
          <a:p>
            <a:r>
              <a:rPr lang="en-US" dirty="0" smtClean="0"/>
              <a:t>Or </a:t>
            </a:r>
            <a:r>
              <a:rPr lang="en-US" dirty="0"/>
              <a:t>that Bruce Willis and friends miss their landing site by 26 miles, presumably putting keeping them away from the "fault line" anyway. </a:t>
            </a:r>
            <a:endParaRPr lang="en-US" dirty="0" smtClean="0"/>
          </a:p>
          <a:p>
            <a:r>
              <a:rPr lang="en-US" dirty="0" smtClean="0"/>
              <a:t>Let's </a:t>
            </a:r>
            <a:r>
              <a:rPr lang="en-US" dirty="0"/>
              <a:t>just focus on the amount of kinetic energy needed to blow an asteroid apart, and for its two massive halves (approximately 3 x 10</a:t>
            </a:r>
            <a:r>
              <a:rPr lang="en-US" baseline="30000" dirty="0"/>
              <a:t>25 </a:t>
            </a:r>
            <a:r>
              <a:rPr lang="en-US" dirty="0"/>
              <a:t>kg each) to move far enough (one Earth-radius perpendicular to the impact trajectory) to miss the Earth in the three hour and 56 minute timeframe that marks this mission's absolute deadline</a:t>
            </a:r>
            <a:r>
              <a:rPr lang="en-US" baseline="30000" dirty="0" smtClean="0"/>
              <a:t>.</a:t>
            </a:r>
            <a:endParaRPr lang="en-US" dirty="0"/>
          </a:p>
        </p:txBody>
      </p:sp>
    </p:spTree>
    <p:extLst>
      <p:ext uri="{BB962C8B-B14F-4D97-AF65-F5344CB8AC3E}">
        <p14:creationId xmlns:p14="http://schemas.microsoft.com/office/powerpoint/2010/main" val="20417598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Granted, this calculation assumes a ton of ideal conditions, which almost certainly wouldn't exist. </a:t>
            </a:r>
            <a:endParaRPr lang="en-US" dirty="0" smtClean="0"/>
          </a:p>
          <a:p>
            <a:r>
              <a:rPr lang="en-US" dirty="0" smtClean="0"/>
              <a:t>But </a:t>
            </a:r>
            <a:r>
              <a:rPr lang="en-US" dirty="0"/>
              <a:t>even in a perfect scenario, a total kinetic energy of 3 x 1025 J would be necessary to separate the asteroid halves and propel them at the required 460 m/s</a:t>
            </a:r>
            <a:r>
              <a:rPr lang="en-US" dirty="0" smtClean="0"/>
              <a:t>.</a:t>
            </a:r>
          </a:p>
          <a:p>
            <a:r>
              <a:rPr lang="en-US" dirty="0" smtClean="0"/>
              <a:t> </a:t>
            </a:r>
            <a:r>
              <a:rPr lang="en-US" dirty="0"/>
              <a:t>The biggest warhead built to date has a yield of 100 megatons, or 4.1 x 10^17 J</a:t>
            </a:r>
            <a:r>
              <a:rPr lang="en-US" dirty="0" smtClean="0"/>
              <a:t>.</a:t>
            </a:r>
          </a:p>
          <a:p>
            <a:r>
              <a:rPr lang="en-US" dirty="0" smtClean="0"/>
              <a:t> </a:t>
            </a:r>
            <a:r>
              <a:rPr lang="en-US" dirty="0"/>
              <a:t>That's one </a:t>
            </a:r>
            <a:r>
              <a:rPr lang="en-US" i="1" dirty="0"/>
              <a:t>one-hundred-millionth</a:t>
            </a:r>
            <a:r>
              <a:rPr lang="en-US" dirty="0"/>
              <a:t> of the energy Bruce would need to save Earth--making this flick a bomb in more ways than one.</a:t>
            </a:r>
          </a:p>
          <a:p>
            <a:endParaRPr lang="en-US" dirty="0"/>
          </a:p>
          <a:p>
            <a:endParaRPr lang="en-US" dirty="0"/>
          </a:p>
          <a:p>
            <a:endParaRPr lang="en-US" dirty="0"/>
          </a:p>
        </p:txBody>
      </p:sp>
    </p:spTree>
    <p:extLst>
      <p:ext uri="{BB962C8B-B14F-4D97-AF65-F5344CB8AC3E}">
        <p14:creationId xmlns:p14="http://schemas.microsoft.com/office/powerpoint/2010/main" val="251729352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of Momentum: Dodgeball</a:t>
            </a:r>
            <a:endParaRPr lang="en-US" dirty="0"/>
          </a:p>
        </p:txBody>
      </p:sp>
      <p:sp>
        <p:nvSpPr>
          <p:cNvPr id="6" name="Content Placeholder 2"/>
          <p:cNvSpPr txBox="1">
            <a:spLocks/>
          </p:cNvSpPr>
          <p:nvPr/>
        </p:nvSpPr>
        <p:spPr bwMode="auto">
          <a:xfrm>
            <a:off x="5200177" y="1825624"/>
            <a:ext cx="6045578" cy="5443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Peter La Fleur and White Goodman are facing off in this dodgeball match. </a:t>
            </a:r>
          </a:p>
          <a:p>
            <a:r>
              <a:rPr lang="en-US" dirty="0" smtClean="0"/>
              <a:t>What was the velocity of Peter’s dodge ball? </a:t>
            </a:r>
            <a:endParaRPr lang="en-US" dirty="0"/>
          </a:p>
        </p:txBody>
      </p:sp>
      <p:pic>
        <p:nvPicPr>
          <p:cNvPr id="7" name="Picture 2" descr="http://www.moviemistakes.com/chimage.php?image=773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868" y="4110751"/>
            <a:ext cx="5092132" cy="5224529"/>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3780714" cy="2394452"/>
          </a:xfrm>
        </p:spPr>
      </p:pic>
    </p:spTree>
    <p:extLst>
      <p:ext uri="{BB962C8B-B14F-4D97-AF65-F5344CB8AC3E}">
        <p14:creationId xmlns:p14="http://schemas.microsoft.com/office/powerpoint/2010/main" val="165556262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8364" y="-1201003"/>
            <a:ext cx="12410364" cy="1049548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0218" y="-131928"/>
            <a:ext cx="2071782" cy="2071782"/>
          </a:xfrm>
          <a:prstGeom prst="rect">
            <a:avLst/>
          </a:prstGeom>
        </p:spPr>
      </p:pic>
    </p:spTree>
    <p:extLst>
      <p:ext uri="{BB962C8B-B14F-4D97-AF65-F5344CB8AC3E}">
        <p14:creationId xmlns:p14="http://schemas.microsoft.com/office/powerpoint/2010/main" val="1581369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title"/>
          </p:nvPr>
        </p:nvSpPr>
        <p:spPr>
          <a:xfrm>
            <a:off x="865188" y="11113"/>
            <a:ext cx="10515600" cy="1325562"/>
          </a:xfrm>
        </p:spPr>
        <p:txBody>
          <a:bodyPr/>
          <a:lstStyle/>
          <a:p>
            <a:pPr eaLnBrk="1" hangingPunct="1"/>
            <a:r>
              <a:rPr lang="en-US" altLang="en-US" smtClean="0"/>
              <a:t>The Work Energy Theorem</a:t>
            </a:r>
          </a:p>
        </p:txBody>
      </p:sp>
      <p:sp>
        <p:nvSpPr>
          <p:cNvPr id="317442" name="Rectangle 3"/>
          <p:cNvSpPr>
            <a:spLocks noGrp="1" noChangeArrowheads="1"/>
          </p:cNvSpPr>
          <p:nvPr>
            <p:ph type="body" idx="1"/>
          </p:nvPr>
        </p:nvSpPr>
        <p:spPr>
          <a:xfrm>
            <a:off x="1828800" y="1143000"/>
            <a:ext cx="7848600" cy="990600"/>
          </a:xfrm>
        </p:spPr>
        <p:txBody>
          <a:bodyPr/>
          <a:lstStyle/>
          <a:p>
            <a:pPr eaLnBrk="1" hangingPunct="1">
              <a:lnSpc>
                <a:spcPct val="80000"/>
              </a:lnSpc>
              <a:buFont typeface="Wingdings" pitchFamily="2" charset="2"/>
              <a:buNone/>
            </a:pPr>
            <a:r>
              <a:rPr lang="en-US" altLang="en-US" sz="2400" smtClean="0"/>
              <a:t>Up to this point we have learned Kinematics and Newton's Laws. Let 's see what happens when we apply BOTH to our new formula for WORK!</a:t>
            </a:r>
          </a:p>
          <a:p>
            <a:pPr eaLnBrk="1" hangingPunct="1">
              <a:lnSpc>
                <a:spcPct val="80000"/>
              </a:lnSpc>
              <a:buFont typeface="Wingdings" pitchFamily="2" charset="2"/>
              <a:buNone/>
            </a:pPr>
            <a:endParaRPr lang="en-US" altLang="en-US" sz="2400" smtClean="0"/>
          </a:p>
          <a:p>
            <a:pPr eaLnBrk="1" hangingPunct="1">
              <a:lnSpc>
                <a:spcPct val="80000"/>
              </a:lnSpc>
              <a:buFont typeface="Wingdings" pitchFamily="2" charset="2"/>
              <a:buNone/>
            </a:pPr>
            <a:endParaRPr lang="en-US" altLang="en-US" sz="2400" smtClean="0"/>
          </a:p>
          <a:p>
            <a:pPr eaLnBrk="1" hangingPunct="1">
              <a:lnSpc>
                <a:spcPct val="80000"/>
              </a:lnSpc>
            </a:pPr>
            <a:endParaRPr lang="en-US" altLang="en-US" sz="2400" smtClean="0"/>
          </a:p>
        </p:txBody>
      </p:sp>
      <p:pic>
        <p:nvPicPr>
          <p:cNvPr id="317443" name="Picture 5"/>
          <p:cNvPicPr>
            <a:picLocks noChangeAspect="1" noChangeArrowheads="1"/>
          </p:cNvPicPr>
          <p:nvPr/>
        </p:nvPicPr>
        <p:blipFill>
          <a:blip r:embed="rId2"/>
          <a:srcRect/>
          <a:stretch>
            <a:fillRect/>
          </a:stretch>
        </p:blipFill>
        <p:spPr bwMode="auto">
          <a:xfrm>
            <a:off x="6951663" y="1927225"/>
            <a:ext cx="4249737" cy="4132263"/>
          </a:xfrm>
          <a:prstGeom prst="rect">
            <a:avLst/>
          </a:prstGeom>
          <a:noFill/>
          <a:ln w="9525">
            <a:noFill/>
            <a:miter lim="800000"/>
            <a:headEnd/>
            <a:tailEnd/>
          </a:ln>
        </p:spPr>
      </p:pic>
      <p:sp>
        <p:nvSpPr>
          <p:cNvPr id="317444" name="Text Box 6"/>
          <p:cNvSpPr txBox="1">
            <a:spLocks noChangeArrowheads="1"/>
          </p:cNvSpPr>
          <p:nvPr/>
        </p:nvSpPr>
        <p:spPr bwMode="auto">
          <a:xfrm>
            <a:off x="1981200" y="2286000"/>
            <a:ext cx="4446588" cy="2246313"/>
          </a:xfrm>
          <a:prstGeom prst="rect">
            <a:avLst/>
          </a:prstGeom>
          <a:noFill/>
          <a:ln w="9525">
            <a:noFill/>
            <a:miter lim="800000"/>
            <a:headEnd/>
            <a:tailEnd/>
          </a:ln>
        </p:spPr>
        <p:txBody>
          <a:bodyPr>
            <a:spAutoFit/>
          </a:bodyPr>
          <a:lstStyle/>
          <a:p>
            <a:pPr marL="342900" indent="-342900">
              <a:buFontTx/>
              <a:buAutoNum type="arabicPeriod"/>
            </a:pPr>
            <a:r>
              <a:rPr lang="en-US" altLang="en-US" sz="2000" b="1"/>
              <a:t>We will start by applying Newton's second law!</a:t>
            </a:r>
          </a:p>
          <a:p>
            <a:pPr marL="342900" indent="-342900">
              <a:buFontTx/>
              <a:buAutoNum type="arabicPeriod"/>
            </a:pPr>
            <a:r>
              <a:rPr lang="en-US" altLang="en-US" sz="2000" b="1"/>
              <a:t>Using Kinematic #3!</a:t>
            </a:r>
          </a:p>
          <a:p>
            <a:pPr marL="342900" indent="-342900">
              <a:buFontTx/>
              <a:buAutoNum type="arabicPeriod"/>
            </a:pPr>
            <a:r>
              <a:rPr lang="en-US" altLang="en-US" sz="2000" b="1"/>
              <a:t>An interesting term  appears called KINETIC ENERGY or the ENERGY OF MOTION!</a:t>
            </a:r>
            <a:endParaRPr lang="en-US" altLang="en-US" sz="2000"/>
          </a:p>
          <a:p>
            <a:pPr marL="342900" indent="-342900"/>
            <a:endParaRPr lang="en-US" altLang="en-US" sz="2000"/>
          </a:p>
        </p:txBody>
      </p:sp>
      <p:pic>
        <p:nvPicPr>
          <p:cNvPr id="317445" name="Picture 7"/>
          <p:cNvPicPr>
            <a:picLocks noChangeAspect="1" noChangeArrowheads="1"/>
          </p:cNvPicPr>
          <p:nvPr/>
        </p:nvPicPr>
        <p:blipFill>
          <a:blip r:embed="rId3"/>
          <a:srcRect/>
          <a:stretch>
            <a:fillRect/>
          </a:stretch>
        </p:blipFill>
        <p:spPr bwMode="auto">
          <a:xfrm>
            <a:off x="2108200" y="4899025"/>
            <a:ext cx="3471863" cy="169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p:nvPr>
        </p:nvSpPr>
        <p:spPr>
          <a:xfrm>
            <a:off x="811213" y="-182563"/>
            <a:ext cx="10515600" cy="1325563"/>
          </a:xfrm>
        </p:spPr>
        <p:txBody>
          <a:bodyPr/>
          <a:lstStyle/>
          <a:p>
            <a:pPr eaLnBrk="1" hangingPunct="1"/>
            <a:r>
              <a:rPr lang="en-US" altLang="en-US" smtClean="0"/>
              <a:t>The Work Energy Theorem</a:t>
            </a:r>
          </a:p>
        </p:txBody>
      </p:sp>
      <p:sp>
        <p:nvSpPr>
          <p:cNvPr id="318466" name="Rectangle 3"/>
          <p:cNvSpPr>
            <a:spLocks noGrp="1" noChangeArrowheads="1"/>
          </p:cNvSpPr>
          <p:nvPr>
            <p:ph type="body" idx="1"/>
          </p:nvPr>
        </p:nvSpPr>
        <p:spPr>
          <a:xfrm>
            <a:off x="1905000" y="1143000"/>
            <a:ext cx="4724400" cy="3657600"/>
          </a:xfrm>
        </p:spPr>
        <p:txBody>
          <a:bodyPr/>
          <a:lstStyle/>
          <a:p>
            <a:pPr eaLnBrk="1" hangingPunct="1">
              <a:buFont typeface="Wingdings" pitchFamily="2" charset="2"/>
              <a:buNone/>
            </a:pPr>
            <a:r>
              <a:rPr lang="en-US" altLang="en-US" sz="2400" b="1" smtClean="0"/>
              <a:t>And so what we really have is called the </a:t>
            </a:r>
            <a:r>
              <a:rPr lang="en-US" altLang="en-US" sz="2400" b="1" smtClean="0">
                <a:solidFill>
                  <a:srgbClr val="FF0000"/>
                </a:solidFill>
              </a:rPr>
              <a:t>WORK-ENERGY THEOREM</a:t>
            </a:r>
            <a:r>
              <a:rPr lang="en-US" altLang="en-US" sz="2400" b="1" smtClean="0"/>
              <a:t>. It basically means that if we impart work to an object it will undergo a CHANGE in speed and thus a change in KINETIC ENERGY. Since both WORK and KINETIC ENERGY are expressed in JOULES, they are EQUIVALENT TERMS</a:t>
            </a:r>
            <a:r>
              <a:rPr lang="en-US" altLang="en-US" sz="2100" b="1" smtClean="0"/>
              <a:t>!</a:t>
            </a:r>
            <a:endParaRPr lang="en-US" altLang="en-US" sz="2100" smtClean="0"/>
          </a:p>
        </p:txBody>
      </p:sp>
      <p:pic>
        <p:nvPicPr>
          <p:cNvPr id="318467" name="Picture 4"/>
          <p:cNvPicPr>
            <a:picLocks noChangeAspect="1" noChangeArrowheads="1"/>
          </p:cNvPicPr>
          <p:nvPr/>
        </p:nvPicPr>
        <p:blipFill>
          <a:blip r:embed="rId2"/>
          <a:srcRect/>
          <a:stretch>
            <a:fillRect/>
          </a:stretch>
        </p:blipFill>
        <p:spPr bwMode="auto">
          <a:xfrm>
            <a:off x="7061200" y="1704975"/>
            <a:ext cx="4265613" cy="2771775"/>
          </a:xfrm>
          <a:prstGeom prst="rect">
            <a:avLst/>
          </a:prstGeom>
          <a:noFill/>
          <a:ln w="9525">
            <a:noFill/>
            <a:miter lim="800000"/>
            <a:headEnd/>
            <a:tailEnd/>
          </a:ln>
        </p:spPr>
      </p:pic>
      <p:sp>
        <p:nvSpPr>
          <p:cNvPr id="318468" name="Text Box 5"/>
          <p:cNvSpPr txBox="1">
            <a:spLocks noChangeArrowheads="1"/>
          </p:cNvSpPr>
          <p:nvPr/>
        </p:nvSpPr>
        <p:spPr bwMode="auto">
          <a:xfrm>
            <a:off x="2381250" y="5053013"/>
            <a:ext cx="7788275" cy="915987"/>
          </a:xfrm>
          <a:prstGeom prst="rect">
            <a:avLst/>
          </a:prstGeom>
          <a:noFill/>
          <a:ln w="9525">
            <a:noFill/>
            <a:miter lim="800000"/>
            <a:headEnd/>
            <a:tailEnd/>
          </a:ln>
        </p:spPr>
        <p:txBody>
          <a:bodyPr>
            <a:spAutoFit/>
          </a:bodyPr>
          <a:lstStyle/>
          <a:p>
            <a:r>
              <a:rPr lang="en-US" altLang="en-US" b="1" i="1"/>
              <a:t>" The net WORK done on an object is equal to the change in kinetic energy of the object."</a:t>
            </a:r>
            <a:endParaRPr lang="en-US" altLang="en-US"/>
          </a:p>
          <a:p>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12" name="Rectangle 2"/>
          <p:cNvSpPr>
            <a:spLocks noGrp="1" noChangeArrowheads="1"/>
          </p:cNvSpPr>
          <p:nvPr>
            <p:ph type="title"/>
          </p:nvPr>
        </p:nvSpPr>
        <p:spPr>
          <a:xfrm>
            <a:off x="609600" y="277813"/>
            <a:ext cx="10972800" cy="1139825"/>
          </a:xfrm>
        </p:spPr>
        <p:txBody>
          <a:bodyPr/>
          <a:lstStyle/>
          <a:p>
            <a:pPr eaLnBrk="1" hangingPunct="1"/>
            <a:r>
              <a:rPr lang="en-US" altLang="en-US" smtClean="0"/>
              <a:t>Example</a:t>
            </a:r>
          </a:p>
        </p:txBody>
      </p:sp>
      <p:pic>
        <p:nvPicPr>
          <p:cNvPr id="712713" name="Picture 15" descr="image002.jpg"/>
          <p:cNvPicPr>
            <a:picLocks noChangeAspect="1"/>
          </p:cNvPicPr>
          <p:nvPr/>
        </p:nvPicPr>
        <p:blipFill>
          <a:blip r:embed="rId3"/>
          <a:srcRect/>
          <a:stretch>
            <a:fillRect/>
          </a:stretch>
        </p:blipFill>
        <p:spPr bwMode="auto">
          <a:xfrm>
            <a:off x="7634288" y="87313"/>
            <a:ext cx="3759200" cy="1841500"/>
          </a:xfrm>
          <a:prstGeom prst="rect">
            <a:avLst/>
          </a:prstGeom>
          <a:noFill/>
          <a:ln w="9525">
            <a:noFill/>
            <a:miter lim="800000"/>
            <a:headEnd/>
            <a:tailEnd/>
          </a:ln>
        </p:spPr>
      </p:pic>
      <p:sp>
        <p:nvSpPr>
          <p:cNvPr id="17" name="TextBox 16"/>
          <p:cNvSpPr txBox="1"/>
          <p:nvPr/>
        </p:nvSpPr>
        <p:spPr>
          <a:xfrm>
            <a:off x="688975" y="2044700"/>
            <a:ext cx="9464675" cy="2308225"/>
          </a:xfrm>
          <a:prstGeom prst="rect">
            <a:avLst/>
          </a:prstGeom>
          <a:noFill/>
        </p:spPr>
        <p:txBody>
          <a:bodyPr>
            <a:spAutoFit/>
          </a:bodyPr>
          <a:lstStyle/>
          <a:p>
            <a:pPr>
              <a:defRPr/>
            </a:pPr>
            <a:r>
              <a:rPr lang="en-US" sz="2400" dirty="0"/>
              <a:t>Suppose the woman in the figure above applies a 50 N force to a 25-kg box at an angle of 30 degrees above the horizontal. She manages to pull the box 5 meters.</a:t>
            </a:r>
          </a:p>
          <a:p>
            <a:pPr>
              <a:defRPr/>
            </a:pPr>
            <a:endParaRPr lang="en-US" sz="2400" dirty="0"/>
          </a:p>
          <a:p>
            <a:pPr marL="342900" indent="-342900">
              <a:buFontTx/>
              <a:buAutoNum type="alphaLcParenR"/>
              <a:defRPr/>
            </a:pPr>
            <a:r>
              <a:rPr lang="en-US" sz="2400" dirty="0"/>
              <a:t>Calculate the WORK done by the woman on the box</a:t>
            </a:r>
          </a:p>
          <a:p>
            <a:pPr marL="342900" indent="-342900">
              <a:buFontTx/>
              <a:buAutoNum type="alphaLcParenR"/>
              <a:defRPr/>
            </a:pPr>
            <a:r>
              <a:rPr lang="en-US" sz="2400" dirty="0"/>
              <a:t>The speed of the box after 5 meters if the box started from rest.</a:t>
            </a:r>
          </a:p>
        </p:txBody>
      </p:sp>
      <p:graphicFrame>
        <p:nvGraphicFramePr>
          <p:cNvPr id="712710" name="Object 6"/>
          <p:cNvGraphicFramePr>
            <a:graphicFrameLocks noChangeAspect="1"/>
          </p:cNvGraphicFramePr>
          <p:nvPr/>
        </p:nvGraphicFramePr>
        <p:xfrm>
          <a:off x="2306638" y="4473575"/>
          <a:ext cx="3124200" cy="1123950"/>
        </p:xfrm>
        <a:graphic>
          <a:graphicData uri="http://schemas.openxmlformats.org/presentationml/2006/ole">
            <mc:AlternateContent xmlns:mc="http://schemas.openxmlformats.org/markup-compatibility/2006">
              <mc:Choice xmlns:v="urn:schemas-microsoft-com:vml" Requires="v">
                <p:oleObj spid="_x0000_s712718" name="Equation" r:id="rId4" imgW="1270000" imgH="457200" progId="Equation.3">
                  <p:embed/>
                </p:oleObj>
              </mc:Choice>
              <mc:Fallback>
                <p:oleObj name="Equation" r:id="rId4" imgW="1270000" imgH="4572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6638" y="4473575"/>
                        <a:ext cx="3124200" cy="112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2711" name="Object 7"/>
          <p:cNvGraphicFramePr>
            <a:graphicFrameLocks noChangeAspect="1"/>
          </p:cNvGraphicFramePr>
          <p:nvPr/>
        </p:nvGraphicFramePr>
        <p:xfrm>
          <a:off x="6375400" y="4202113"/>
          <a:ext cx="2903538" cy="1905000"/>
        </p:xfrm>
        <a:graphic>
          <a:graphicData uri="http://schemas.openxmlformats.org/presentationml/2006/ole">
            <mc:AlternateContent xmlns:mc="http://schemas.openxmlformats.org/markup-compatibility/2006">
              <mc:Choice xmlns:v="urn:schemas-microsoft-com:vml" Requires="v">
                <p:oleObj spid="_x0000_s712719" name="Equation" r:id="rId6" imgW="1219200" imgH="800100" progId="Equation.3">
                  <p:embed/>
                </p:oleObj>
              </mc:Choice>
              <mc:Fallback>
                <p:oleObj name="Equation" r:id="rId6" imgW="1219200" imgH="80010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400" y="4202113"/>
                        <a:ext cx="2903538"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a:spLocks noChangeArrowheads="1"/>
          </p:cNvSpPr>
          <p:nvPr/>
        </p:nvSpPr>
        <p:spPr bwMode="auto">
          <a:xfrm>
            <a:off x="3157538" y="5867400"/>
            <a:ext cx="1212850" cy="461963"/>
          </a:xfrm>
          <a:prstGeom prst="rect">
            <a:avLst/>
          </a:prstGeom>
          <a:noFill/>
          <a:ln w="9525">
            <a:noFill/>
            <a:miter lim="800000"/>
            <a:headEnd/>
            <a:tailEnd/>
          </a:ln>
        </p:spPr>
        <p:txBody>
          <a:bodyPr wrap="none">
            <a:spAutoFit/>
          </a:bodyPr>
          <a:lstStyle/>
          <a:p>
            <a:r>
              <a:rPr lang="en-US" altLang="en-US" sz="2400" b="1">
                <a:solidFill>
                  <a:srgbClr val="FF0000"/>
                </a:solidFill>
              </a:rPr>
              <a:t>216.5 J</a:t>
            </a:r>
          </a:p>
        </p:txBody>
      </p:sp>
      <p:sp>
        <p:nvSpPr>
          <p:cNvPr id="21" name="TextBox 20"/>
          <p:cNvSpPr txBox="1">
            <a:spLocks noChangeArrowheads="1"/>
          </p:cNvSpPr>
          <p:nvPr/>
        </p:nvSpPr>
        <p:spPr bwMode="auto">
          <a:xfrm>
            <a:off x="6934200" y="5676900"/>
            <a:ext cx="1400175" cy="461963"/>
          </a:xfrm>
          <a:prstGeom prst="rect">
            <a:avLst/>
          </a:prstGeom>
          <a:noFill/>
          <a:ln w="9525">
            <a:noFill/>
            <a:miter lim="800000"/>
            <a:headEnd/>
            <a:tailEnd/>
          </a:ln>
        </p:spPr>
        <p:txBody>
          <a:bodyPr wrap="none">
            <a:spAutoFit/>
          </a:bodyPr>
          <a:lstStyle/>
          <a:p>
            <a:r>
              <a:rPr lang="en-US" altLang="en-US" sz="2400" b="1">
                <a:solidFill>
                  <a:srgbClr val="FF0000"/>
                </a:solidFill>
              </a:rPr>
              <a:t>4.16 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ChangeArrowheads="1"/>
          </p:cNvSpPr>
          <p:nvPr>
            <p:ph type="title"/>
          </p:nvPr>
        </p:nvSpPr>
        <p:spPr/>
        <p:txBody>
          <a:bodyPr/>
          <a:lstStyle/>
          <a:p>
            <a:pPr eaLnBrk="1" hangingPunct="1"/>
            <a:r>
              <a:rPr lang="en-US" altLang="en-US" smtClean="0"/>
              <a:t>Lifting mass at a constant speed</a:t>
            </a:r>
          </a:p>
        </p:txBody>
      </p:sp>
      <p:sp>
        <p:nvSpPr>
          <p:cNvPr id="791554" name="Rectangle 3"/>
          <p:cNvSpPr>
            <a:spLocks noGrp="1" noChangeArrowheads="1"/>
          </p:cNvSpPr>
          <p:nvPr>
            <p:ph type="body" idx="1"/>
          </p:nvPr>
        </p:nvSpPr>
        <p:spPr>
          <a:xfrm>
            <a:off x="1449388" y="1643063"/>
            <a:ext cx="8001000" cy="1676400"/>
          </a:xfrm>
        </p:spPr>
        <p:txBody>
          <a:bodyPr/>
          <a:lstStyle/>
          <a:p>
            <a:pPr eaLnBrk="1" hangingPunct="1">
              <a:buFont typeface="Wingdings" pitchFamily="2" charset="2"/>
              <a:buNone/>
            </a:pPr>
            <a:r>
              <a:rPr lang="en-US" altLang="en-US" smtClean="0"/>
              <a:t>Suppose you lift a mass upward at a constant speed, </a:t>
            </a:r>
            <a:r>
              <a:rPr lang="en-US" altLang="en-US" smtClean="0">
                <a:latin typeface="Symbol" pitchFamily="18" charset="2"/>
              </a:rPr>
              <a:t>D</a:t>
            </a:r>
            <a:r>
              <a:rPr lang="en-US" altLang="en-US" smtClean="0"/>
              <a:t>v = 0 &amp; </a:t>
            </a:r>
            <a:r>
              <a:rPr lang="en-US" altLang="en-US" smtClean="0">
                <a:latin typeface="Symbol" pitchFamily="18" charset="2"/>
              </a:rPr>
              <a:t>D</a:t>
            </a:r>
            <a:r>
              <a:rPr lang="en-US" altLang="en-US" smtClean="0"/>
              <a:t>K=0. What does the work equal now?</a:t>
            </a:r>
          </a:p>
        </p:txBody>
      </p:sp>
      <p:pic>
        <p:nvPicPr>
          <p:cNvPr id="791555" name="Picture 4"/>
          <p:cNvPicPr>
            <a:picLocks noChangeAspect="1" noChangeArrowheads="1"/>
          </p:cNvPicPr>
          <p:nvPr/>
        </p:nvPicPr>
        <p:blipFill>
          <a:blip r:embed="rId2"/>
          <a:srcRect/>
          <a:stretch>
            <a:fillRect/>
          </a:stretch>
        </p:blipFill>
        <p:spPr bwMode="auto">
          <a:xfrm>
            <a:off x="7010400" y="2671763"/>
            <a:ext cx="4343400" cy="2463800"/>
          </a:xfrm>
          <a:prstGeom prst="rect">
            <a:avLst/>
          </a:prstGeom>
          <a:noFill/>
          <a:ln w="9525">
            <a:noFill/>
            <a:miter lim="800000"/>
            <a:headEnd/>
            <a:tailEnd/>
          </a:ln>
        </p:spPr>
      </p:pic>
      <p:sp>
        <p:nvSpPr>
          <p:cNvPr id="791556" name="Text Box 5"/>
          <p:cNvSpPr txBox="1">
            <a:spLocks noChangeArrowheads="1"/>
          </p:cNvSpPr>
          <p:nvPr/>
        </p:nvSpPr>
        <p:spPr bwMode="auto">
          <a:xfrm>
            <a:off x="504825" y="2779713"/>
            <a:ext cx="5133975" cy="2246312"/>
          </a:xfrm>
          <a:prstGeom prst="rect">
            <a:avLst/>
          </a:prstGeom>
          <a:noFill/>
          <a:ln w="9525">
            <a:noFill/>
            <a:miter lim="800000"/>
            <a:headEnd/>
            <a:tailEnd/>
          </a:ln>
        </p:spPr>
        <p:txBody>
          <a:bodyPr>
            <a:spAutoFit/>
          </a:bodyPr>
          <a:lstStyle/>
          <a:p>
            <a:r>
              <a:rPr lang="en-US" altLang="en-US" sz="2000"/>
              <a:t>Since you are lifting at a constant speed, your APPLIED FORCE equals the WEIGHT of the object you are lifting.</a:t>
            </a:r>
          </a:p>
          <a:p>
            <a:endParaRPr lang="en-US" altLang="en-US" sz="2000"/>
          </a:p>
          <a:p>
            <a:r>
              <a:rPr lang="en-US" altLang="en-US" sz="2000"/>
              <a:t>Since you are lifting you are raising the object a certain “y” displacement or height above the ground.</a:t>
            </a:r>
          </a:p>
        </p:txBody>
      </p:sp>
      <p:sp>
        <p:nvSpPr>
          <p:cNvPr id="791557" name="Text Box 6"/>
          <p:cNvSpPr txBox="1">
            <a:spLocks noChangeArrowheads="1"/>
          </p:cNvSpPr>
          <p:nvPr/>
        </p:nvSpPr>
        <p:spPr bwMode="auto">
          <a:xfrm>
            <a:off x="838200" y="5765800"/>
            <a:ext cx="11242675" cy="461963"/>
          </a:xfrm>
          <a:prstGeom prst="rect">
            <a:avLst/>
          </a:prstGeom>
          <a:noFill/>
          <a:ln w="9525">
            <a:noFill/>
            <a:miter lim="800000"/>
            <a:headEnd/>
            <a:tailEnd/>
          </a:ln>
        </p:spPr>
        <p:txBody>
          <a:bodyPr wrap="none">
            <a:spAutoFit/>
          </a:bodyPr>
          <a:lstStyle/>
          <a:p>
            <a:r>
              <a:rPr lang="en-US" altLang="en-US" sz="2400"/>
              <a:t>When you lift an object above the ground it is said to have </a:t>
            </a:r>
            <a:r>
              <a:rPr lang="en-US" altLang="en-US" sz="2400">
                <a:solidFill>
                  <a:srgbClr val="FF0000"/>
                </a:solidFill>
              </a:rPr>
              <a:t>POTENTIAL ENERGY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smtClean="0">
                <a:latin typeface="Times-Bold"/>
              </a:rPr>
              <a:t> What is Work?</a:t>
            </a:r>
            <a:endParaRPr lang="en-US" smtClean="0"/>
          </a:p>
        </p:txBody>
      </p:sp>
      <p:sp>
        <p:nvSpPr>
          <p:cNvPr id="20482" name="Content Placeholder 2"/>
          <p:cNvSpPr>
            <a:spLocks noGrp="1"/>
          </p:cNvSpPr>
          <p:nvPr>
            <p:ph idx="1"/>
          </p:nvPr>
        </p:nvSpPr>
        <p:spPr>
          <a:xfrm>
            <a:off x="2133600" y="1371600"/>
            <a:ext cx="8007350" cy="1752600"/>
          </a:xfrm>
        </p:spPr>
        <p:txBody>
          <a:bodyPr/>
          <a:lstStyle/>
          <a:p>
            <a:pPr eaLnBrk="1" hangingPunct="1">
              <a:lnSpc>
                <a:spcPct val="80000"/>
              </a:lnSpc>
            </a:pPr>
            <a:r>
              <a:rPr lang="en-US" b="1" smtClean="0">
                <a:solidFill>
                  <a:schemeClr val="accent1"/>
                </a:solidFill>
                <a:latin typeface="Times-Bold"/>
              </a:rPr>
              <a:t>Work </a:t>
            </a:r>
            <a:r>
              <a:rPr lang="en-US" b="1" smtClean="0">
                <a:latin typeface="Times-Roman"/>
              </a:rPr>
              <a:t>is </a:t>
            </a:r>
            <a:r>
              <a:rPr lang="en-US" b="1" smtClean="0">
                <a:solidFill>
                  <a:srgbClr val="FFC000"/>
                </a:solidFill>
                <a:latin typeface="Times-Roman"/>
              </a:rPr>
              <a:t>force</a:t>
            </a:r>
            <a:r>
              <a:rPr lang="en-US" b="1" smtClean="0">
                <a:latin typeface="Times-Roman"/>
              </a:rPr>
              <a:t> exerted on an object that causes the object to move some </a:t>
            </a:r>
            <a:r>
              <a:rPr lang="en-US" b="1" smtClean="0">
                <a:solidFill>
                  <a:srgbClr val="FFC000"/>
                </a:solidFill>
                <a:latin typeface="Times-Roman"/>
              </a:rPr>
              <a:t>distance</a:t>
            </a:r>
          </a:p>
          <a:p>
            <a:pPr eaLnBrk="1" hangingPunct="1">
              <a:lnSpc>
                <a:spcPct val="80000"/>
              </a:lnSpc>
            </a:pPr>
            <a:r>
              <a:rPr lang="en-US" smtClean="0">
                <a:latin typeface="Times-Roman"/>
              </a:rPr>
              <a:t>Force without moving a distance yields NO WORK!!</a:t>
            </a:r>
            <a:endParaRPr lang="en-US" smtClean="0"/>
          </a:p>
        </p:txBody>
      </p:sp>
      <p:pic>
        <p:nvPicPr>
          <p:cNvPr id="20483" name="Picture 2"/>
          <p:cNvPicPr>
            <a:picLocks noChangeAspect="1" noChangeArrowheads="1"/>
          </p:cNvPicPr>
          <p:nvPr/>
        </p:nvPicPr>
        <p:blipFill>
          <a:blip r:embed="rId2"/>
          <a:srcRect/>
          <a:stretch>
            <a:fillRect/>
          </a:stretch>
        </p:blipFill>
        <p:spPr bwMode="auto">
          <a:xfrm>
            <a:off x="2438400" y="4038600"/>
            <a:ext cx="2586038" cy="2136775"/>
          </a:xfrm>
          <a:prstGeom prst="rect">
            <a:avLst/>
          </a:prstGeom>
          <a:noFill/>
          <a:ln w="9525">
            <a:noFill/>
            <a:miter lim="800000"/>
            <a:headEnd/>
            <a:tailEnd/>
          </a:ln>
        </p:spPr>
      </p:pic>
      <p:sp>
        <p:nvSpPr>
          <p:cNvPr id="20484" name="TextBox 4"/>
          <p:cNvSpPr txBox="1">
            <a:spLocks noChangeArrowheads="1"/>
          </p:cNvSpPr>
          <p:nvPr/>
        </p:nvSpPr>
        <p:spPr bwMode="auto">
          <a:xfrm>
            <a:off x="5159375" y="2982913"/>
            <a:ext cx="6215063" cy="1309687"/>
          </a:xfrm>
          <a:prstGeom prst="rect">
            <a:avLst/>
          </a:prstGeom>
          <a:noFill/>
          <a:ln w="9525">
            <a:noFill/>
            <a:miter lim="800000"/>
            <a:headEnd/>
            <a:tailEnd/>
          </a:ln>
        </p:spPr>
        <p:txBody>
          <a:bodyPr>
            <a:spAutoFit/>
          </a:bodyPr>
          <a:lstStyle/>
          <a:p>
            <a:r>
              <a:rPr lang="en-US" altLang="en-US" sz="2400" b="1">
                <a:solidFill>
                  <a:schemeClr val="tx2"/>
                </a:solidFill>
              </a:rPr>
              <a:t>Work = Force x Distance</a:t>
            </a:r>
          </a:p>
          <a:p>
            <a:r>
              <a:rPr lang="en-US" altLang="en-US" sz="2400" b="1"/>
              <a:t>SI Unit for work is the </a:t>
            </a:r>
            <a:r>
              <a:rPr lang="en-US" altLang="en-US" sz="2400" b="1">
                <a:solidFill>
                  <a:srgbClr val="FF0000"/>
                </a:solidFill>
              </a:rPr>
              <a:t>Joule</a:t>
            </a:r>
          </a:p>
          <a:p>
            <a:r>
              <a:rPr lang="en-US" altLang="en-US" sz="3200" b="1">
                <a:solidFill>
                  <a:srgbClr val="FFC000"/>
                </a:solidFill>
              </a:rPr>
              <a:t>1 Joule = 1Newton x 1 Meter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2"/>
          <p:cNvSpPr>
            <a:spLocks noGrp="1"/>
          </p:cNvSpPr>
          <p:nvPr>
            <p:ph type="title"/>
          </p:nvPr>
        </p:nvSpPr>
        <p:spPr/>
        <p:txBody>
          <a:bodyPr/>
          <a:lstStyle/>
          <a:p>
            <a:r>
              <a:rPr lang="en-US" smtClean="0"/>
              <a:t>Work in Rotary Motion</a:t>
            </a:r>
          </a:p>
        </p:txBody>
      </p:sp>
      <p:sp>
        <p:nvSpPr>
          <p:cNvPr id="793602" name="Rectangle 3"/>
          <p:cNvSpPr>
            <a:spLocks noGrp="1"/>
          </p:cNvSpPr>
          <p:nvPr>
            <p:ph type="body" idx="1"/>
          </p:nvPr>
        </p:nvSpPr>
        <p:spPr/>
        <p:txBody>
          <a:bodyPr/>
          <a:lstStyle/>
          <a:p>
            <a:r>
              <a:rPr lang="en-US" b="1" u="sng" smtClean="0"/>
              <a:t>Rotary motion,</a:t>
            </a:r>
            <a:r>
              <a:rPr lang="en-US" smtClean="0"/>
              <a:t> also referred to as rotational motion or circular motion, is physical motion that happens when an object rotates or spins on an axis. This type of motion is analyzed in much the same way as linear motion.</a:t>
            </a:r>
          </a:p>
          <a:p>
            <a:r>
              <a:rPr lang="en-US" smtClean="0"/>
              <a:t>Use the principles of radian measure to compute work done in rotary motion</a:t>
            </a:r>
          </a:p>
          <a:p>
            <a:pPr eaLnBrk="1" hangingPunct="1"/>
            <a:r>
              <a:rPr lang="en-US" sz="4400" b="1" smtClean="0"/>
              <a:t>W</a:t>
            </a:r>
            <a:r>
              <a:rPr lang="en-US" sz="4400" smtClean="0"/>
              <a:t>= F</a:t>
            </a:r>
            <a:r>
              <a:rPr lang="en-US" b="1" smtClean="0"/>
              <a:t>r  </a:t>
            </a:r>
            <a:r>
              <a:rPr lang="en-US" sz="4400" smtClean="0"/>
              <a:t>Δ</a:t>
            </a:r>
            <a:r>
              <a:rPr lang="en-US" sz="4400" i="1" smtClean="0"/>
              <a:t> </a:t>
            </a:r>
            <a:r>
              <a:rPr lang="en-US" sz="4400" smtClean="0"/>
              <a:t>θ            or     </a:t>
            </a:r>
            <a:r>
              <a:rPr lang="en-US" sz="4400" b="1" smtClean="0"/>
              <a:t>W</a:t>
            </a:r>
            <a:r>
              <a:rPr lang="en-US" sz="4400" smtClean="0"/>
              <a:t>= T</a:t>
            </a:r>
            <a:r>
              <a:rPr lang="en-US" b="1" smtClean="0"/>
              <a:t> </a:t>
            </a:r>
            <a:r>
              <a:rPr lang="en-US" sz="4400" smtClean="0"/>
              <a:t>Δ</a:t>
            </a:r>
            <a:r>
              <a:rPr lang="en-US" sz="4400" i="1" smtClean="0"/>
              <a:t> </a:t>
            </a:r>
            <a:r>
              <a:rPr lang="en-US" sz="4400" smtClean="0"/>
              <a:t>θ      T = F</a:t>
            </a:r>
            <a:r>
              <a:rPr lang="en-US" sz="3200" b="1" smtClean="0"/>
              <a:t>r</a:t>
            </a:r>
          </a:p>
          <a:p>
            <a:pPr eaLnBrk="1" hangingPunct="1"/>
            <a:endParaRPr lang="en-US" sz="4400" smtClean="0"/>
          </a:p>
          <a:p>
            <a:endParaRPr lang="en-US" smtClean="0"/>
          </a:p>
        </p:txBody>
      </p:sp>
      <p:pic>
        <p:nvPicPr>
          <p:cNvPr id="793603" name="Picture 7" descr=" "/>
          <p:cNvPicPr>
            <a:picLocks noChangeAspect="1" noChangeArrowheads="1" noCrop="1"/>
          </p:cNvPicPr>
          <p:nvPr/>
        </p:nvPicPr>
        <p:blipFill>
          <a:blip r:embed="rId2"/>
          <a:srcRect/>
          <a:stretch>
            <a:fillRect/>
          </a:stretch>
        </p:blipFill>
        <p:spPr bwMode="auto">
          <a:xfrm>
            <a:off x="6386513" y="0"/>
            <a:ext cx="1709737" cy="169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Grp="1"/>
          </p:cNvSpPr>
          <p:nvPr>
            <p:ph type="title"/>
          </p:nvPr>
        </p:nvSpPr>
        <p:spPr/>
        <p:txBody>
          <a:bodyPr/>
          <a:lstStyle/>
          <a:p>
            <a:r>
              <a:rPr lang="en-US" sz="3200" smtClean="0"/>
              <a:t>The radius of a wheel is 2m and a force of 12N is applied tangentially to it.  The work done in a single revolution is?</a:t>
            </a:r>
          </a:p>
        </p:txBody>
      </p:sp>
      <p:pic>
        <p:nvPicPr>
          <p:cNvPr id="795650" name="Picture 4" descr="File Apr 24, 4 27 49 PM"/>
          <p:cNvPicPr>
            <a:picLocks noGrp="1" noChangeAspect="1" noChangeArrowheads="1"/>
          </p:cNvPicPr>
          <p:nvPr>
            <p:ph type="body" idx="1"/>
          </p:nvPr>
        </p:nvPicPr>
        <p:blipFill>
          <a:blip r:embed="rId2"/>
          <a:srcRect/>
          <a:stretch>
            <a:fillRect/>
          </a:stretch>
        </p:blipFill>
        <p:spPr>
          <a:xfrm>
            <a:off x="1792288" y="1825625"/>
            <a:ext cx="8607425" cy="4351338"/>
          </a:xfrm>
        </p:spPr>
      </p:pic>
      <p:pic>
        <p:nvPicPr>
          <p:cNvPr id="795651" name="Picture 6" descr="Image result for wheel moving animated gif"/>
          <p:cNvPicPr>
            <a:picLocks noChangeAspect="1" noChangeArrowheads="1"/>
          </p:cNvPicPr>
          <p:nvPr/>
        </p:nvPicPr>
        <p:blipFill>
          <a:blip r:embed="rId3"/>
          <a:srcRect/>
          <a:stretch>
            <a:fillRect/>
          </a:stretch>
        </p:blipFill>
        <p:spPr bwMode="auto">
          <a:xfrm rot="878513">
            <a:off x="8308975" y="2019300"/>
            <a:ext cx="3105150" cy="1819275"/>
          </a:xfrm>
          <a:prstGeom prst="rect">
            <a:avLst/>
          </a:prstGeom>
          <a:noFill/>
          <a:ln w="9525">
            <a:noFill/>
            <a:miter lim="800000"/>
            <a:headEnd/>
            <a:tailEnd/>
          </a:ln>
        </p:spPr>
      </p:pic>
      <p:pic>
        <p:nvPicPr>
          <p:cNvPr id="795652" name="Picture 9" descr="Image result for dancing carton animated gif"/>
          <p:cNvPicPr>
            <a:picLocks noChangeAspect="1" noChangeArrowheads="1" noCrop="1"/>
          </p:cNvPicPr>
          <p:nvPr/>
        </p:nvPicPr>
        <p:blipFill>
          <a:blip r:embed="rId4"/>
          <a:srcRect/>
          <a:stretch>
            <a:fillRect/>
          </a:stretch>
        </p:blipFill>
        <p:spPr bwMode="auto">
          <a:xfrm>
            <a:off x="10599738" y="3767138"/>
            <a:ext cx="952500" cy="1905000"/>
          </a:xfrm>
          <a:prstGeom prst="rect">
            <a:avLst/>
          </a:prstGeom>
          <a:noFill/>
          <a:ln w="9525">
            <a:noFill/>
            <a:miter lim="800000"/>
            <a:headEnd/>
            <a:tailEnd/>
          </a:ln>
        </p:spPr>
      </p:pic>
      <p:pic>
        <p:nvPicPr>
          <p:cNvPr id="795653" name="Ink 7"/>
          <p:cNvPicPr>
            <a:picLocks noRot="1" noChangeAspect="1" noEditPoints="1" noChangeArrowheads="1" noChangeShapeType="1"/>
          </p:cNvPicPr>
          <p:nvPr/>
        </p:nvPicPr>
        <p:blipFill>
          <a:blip r:embed="rId5"/>
          <a:srcRect/>
          <a:stretch>
            <a:fillRect/>
          </a:stretch>
        </p:blipFill>
        <p:spPr bwMode="auto">
          <a:xfrm>
            <a:off x="10672763" y="2451100"/>
            <a:ext cx="1087437" cy="1346200"/>
          </a:xfrm>
          <a:prstGeom prst="rect">
            <a:avLst/>
          </a:prstGeom>
          <a:noFill/>
          <a:ln w="9525">
            <a:noFill/>
            <a:miter lim="800000"/>
            <a:headEnd/>
            <a:tailEnd/>
          </a:ln>
        </p:spPr>
      </p:pic>
      <p:pic>
        <p:nvPicPr>
          <p:cNvPr id="795654" name="Ink 8"/>
          <p:cNvPicPr>
            <a:picLocks noRot="1" noChangeAspect="1" noEditPoints="1" noChangeArrowheads="1" noChangeShapeType="1"/>
          </p:cNvPicPr>
          <p:nvPr/>
        </p:nvPicPr>
        <p:blipFill>
          <a:blip r:embed="rId6"/>
          <a:srcRect/>
          <a:stretch>
            <a:fillRect/>
          </a:stretch>
        </p:blipFill>
        <p:spPr bwMode="auto">
          <a:xfrm>
            <a:off x="10566400" y="5065713"/>
            <a:ext cx="1292225" cy="64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2273" name="Rectangle 2"/>
          <p:cNvSpPr>
            <a:spLocks noGrp="1" noChangeArrowheads="1"/>
          </p:cNvSpPr>
          <p:nvPr>
            <p:ph type="title"/>
          </p:nvPr>
        </p:nvSpPr>
        <p:spPr>
          <a:xfrm>
            <a:off x="1524000" y="155575"/>
            <a:ext cx="9144000" cy="920750"/>
          </a:xfrm>
        </p:spPr>
        <p:txBody>
          <a:bodyPr/>
          <a:lstStyle/>
          <a:p>
            <a:pPr eaLnBrk="1" hangingPunct="1"/>
            <a:r>
              <a:rPr lang="en-US" altLang="en-US" smtClean="0"/>
              <a:t> Machines</a:t>
            </a:r>
          </a:p>
        </p:txBody>
      </p:sp>
      <p:sp>
        <p:nvSpPr>
          <p:cNvPr id="10243" name="Rectangle 3"/>
          <p:cNvSpPr>
            <a:spLocks noGrp="1" noChangeArrowheads="1"/>
          </p:cNvSpPr>
          <p:nvPr>
            <p:ph type="body" idx="1"/>
          </p:nvPr>
        </p:nvSpPr>
        <p:spPr>
          <a:xfrm>
            <a:off x="3124200" y="2268538"/>
            <a:ext cx="7467600" cy="2733675"/>
          </a:xfrm>
        </p:spPr>
        <p:txBody>
          <a:bodyPr/>
          <a:lstStyle/>
          <a:p>
            <a:pPr eaLnBrk="1" hangingPunct="1"/>
            <a:r>
              <a:rPr lang="en-US" altLang="en-US" b="1" smtClean="0"/>
              <a:t>Machine</a:t>
            </a:r>
            <a:endParaRPr lang="en-US" altLang="en-US" smtClean="0"/>
          </a:p>
          <a:p>
            <a:pPr lvl="1" eaLnBrk="1" hangingPunct="1"/>
            <a:r>
              <a:rPr lang="en-US" altLang="en-US" smtClean="0"/>
              <a:t>device that makes work easier</a:t>
            </a:r>
          </a:p>
          <a:p>
            <a:pPr lvl="1" eaLnBrk="1" hangingPunct="1"/>
            <a:r>
              <a:rPr lang="en-US" altLang="en-US" smtClean="0"/>
              <a:t>changes the size and/or direction of the exerted force</a:t>
            </a:r>
          </a:p>
        </p:txBody>
      </p:sp>
      <p:pic>
        <p:nvPicPr>
          <p:cNvPr id="822275" name="Picture 1"/>
          <p:cNvPicPr>
            <a:picLocks noChangeAspect="1"/>
          </p:cNvPicPr>
          <p:nvPr/>
        </p:nvPicPr>
        <p:blipFill>
          <a:blip r:embed="rId2"/>
          <a:srcRect/>
          <a:stretch>
            <a:fillRect/>
          </a:stretch>
        </p:blipFill>
        <p:spPr bwMode="auto">
          <a:xfrm>
            <a:off x="7931150" y="33338"/>
            <a:ext cx="2719388" cy="2781300"/>
          </a:xfrm>
          <a:prstGeom prst="rect">
            <a:avLst/>
          </a:prstGeom>
          <a:noFill/>
          <a:ln w="9525">
            <a:noFill/>
            <a:miter lim="800000"/>
            <a:headEnd/>
            <a:tailEnd/>
          </a:ln>
        </p:spPr>
      </p:pic>
      <p:pic>
        <p:nvPicPr>
          <p:cNvPr id="822276" name="Picture 5" descr="Image result for bumblebee transformer animated gifs"/>
          <p:cNvPicPr>
            <a:picLocks noChangeAspect="1" noChangeArrowheads="1" noCrop="1"/>
          </p:cNvPicPr>
          <p:nvPr/>
        </p:nvPicPr>
        <p:blipFill>
          <a:blip r:embed="rId3"/>
          <a:srcRect/>
          <a:stretch>
            <a:fillRect/>
          </a:stretch>
        </p:blipFill>
        <p:spPr bwMode="auto">
          <a:xfrm>
            <a:off x="-528638" y="2554288"/>
            <a:ext cx="5238751"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up)">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wipe(up)">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wipe(up)">
                                      <p:cBhvr>
                                        <p:cTn id="17"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bldLvl="2"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Title 1"/>
          <p:cNvSpPr>
            <a:spLocks noGrp="1"/>
          </p:cNvSpPr>
          <p:nvPr>
            <p:ph type="title"/>
          </p:nvPr>
        </p:nvSpPr>
        <p:spPr/>
        <p:txBody>
          <a:bodyPr/>
          <a:lstStyle/>
          <a:p>
            <a:pPr eaLnBrk="1" hangingPunct="1"/>
            <a:endParaRPr lang="en-US" altLang="en-US" smtClean="0"/>
          </a:p>
        </p:txBody>
      </p:sp>
      <p:pic>
        <p:nvPicPr>
          <p:cNvPr id="824322" name="Picture 6"/>
          <p:cNvPicPr>
            <a:picLocks noGrp="1" noChangeAspect="1" noChangeArrowheads="1"/>
          </p:cNvPicPr>
          <p:nvPr>
            <p:ph idx="1"/>
          </p:nvPr>
        </p:nvPicPr>
        <p:blipFill>
          <a:blip r:embed="rId2"/>
          <a:srcRect/>
          <a:stretch>
            <a:fillRect/>
          </a:stretch>
        </p:blipFill>
        <p:spPr>
          <a:xfrm>
            <a:off x="1501775" y="1676400"/>
            <a:ext cx="9166225" cy="432911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6369" name="Rectangle 2"/>
          <p:cNvSpPr>
            <a:spLocks noGrp="1" noChangeArrowheads="1"/>
          </p:cNvSpPr>
          <p:nvPr>
            <p:ph type="title"/>
          </p:nvPr>
        </p:nvSpPr>
        <p:spPr>
          <a:xfrm>
            <a:off x="1524000" y="155575"/>
            <a:ext cx="9144000" cy="1196975"/>
          </a:xfrm>
        </p:spPr>
        <p:txBody>
          <a:bodyPr/>
          <a:lstStyle/>
          <a:p>
            <a:pPr eaLnBrk="1" hangingPunct="1"/>
            <a:r>
              <a:rPr lang="en-US" altLang="en-US" sz="3600" smtClean="0"/>
              <a:t>When a machine is used, 2 forces are always involved:</a:t>
            </a:r>
          </a:p>
        </p:txBody>
      </p:sp>
      <p:sp>
        <p:nvSpPr>
          <p:cNvPr id="11267" name="Rectangle 3"/>
          <p:cNvSpPr>
            <a:spLocks noGrp="1" noChangeArrowheads="1"/>
          </p:cNvSpPr>
          <p:nvPr>
            <p:ph type="body" idx="1"/>
          </p:nvPr>
        </p:nvSpPr>
        <p:spPr>
          <a:xfrm>
            <a:off x="3124200" y="1565275"/>
            <a:ext cx="7467600" cy="4833938"/>
          </a:xfrm>
        </p:spPr>
        <p:txBody>
          <a:bodyPr/>
          <a:lstStyle/>
          <a:p>
            <a:pPr eaLnBrk="1" hangingPunct="1"/>
            <a:r>
              <a:rPr lang="en-US" altLang="en-US" b="1" smtClean="0"/>
              <a:t>Effort Force (F</a:t>
            </a:r>
            <a:r>
              <a:rPr lang="en-US" altLang="en-US" b="1" baseline="-25000" smtClean="0"/>
              <a:t>e</a:t>
            </a:r>
            <a:r>
              <a:rPr lang="en-US" altLang="en-US" b="1" smtClean="0"/>
              <a:t>)</a:t>
            </a:r>
            <a:endParaRPr lang="en-US" altLang="en-US" smtClean="0"/>
          </a:p>
          <a:p>
            <a:pPr lvl="1" eaLnBrk="1" hangingPunct="1"/>
            <a:r>
              <a:rPr lang="en-US" altLang="en-US" smtClean="0"/>
              <a:t>force applied </a:t>
            </a:r>
            <a:r>
              <a:rPr lang="en-US" altLang="en-US" u="sng" smtClean="0"/>
              <a:t>to</a:t>
            </a:r>
            <a:r>
              <a:rPr lang="en-US" altLang="en-US" smtClean="0"/>
              <a:t> the machine</a:t>
            </a:r>
          </a:p>
          <a:p>
            <a:pPr lvl="1" eaLnBrk="1" hangingPunct="1"/>
            <a:r>
              <a:rPr lang="en-US" altLang="en-US" smtClean="0"/>
              <a:t>“what you do”</a:t>
            </a:r>
          </a:p>
          <a:p>
            <a:pPr lvl="1" eaLnBrk="1" hangingPunct="1"/>
            <a:endParaRPr lang="en-US" altLang="en-US" smtClean="0"/>
          </a:p>
          <a:p>
            <a:pPr eaLnBrk="1" hangingPunct="1"/>
            <a:r>
              <a:rPr lang="en-US" altLang="en-US" b="1" smtClean="0"/>
              <a:t>Resistance Force (F</a:t>
            </a:r>
            <a:r>
              <a:rPr lang="en-US" altLang="en-US" b="1" baseline="-25000" smtClean="0"/>
              <a:t>r</a:t>
            </a:r>
            <a:r>
              <a:rPr lang="en-US" altLang="en-US" b="1" smtClean="0"/>
              <a:t>)</a:t>
            </a:r>
            <a:endParaRPr lang="en-US" altLang="en-US" smtClean="0"/>
          </a:p>
          <a:p>
            <a:pPr lvl="1" eaLnBrk="1" hangingPunct="1"/>
            <a:r>
              <a:rPr lang="en-US" altLang="en-US" smtClean="0"/>
              <a:t>force applied </a:t>
            </a:r>
            <a:r>
              <a:rPr lang="en-US" altLang="en-US" u="sng" smtClean="0"/>
              <a:t>by</a:t>
            </a:r>
            <a:r>
              <a:rPr lang="en-US" altLang="en-US" smtClean="0"/>
              <a:t> the machine</a:t>
            </a:r>
          </a:p>
          <a:p>
            <a:pPr lvl="1" eaLnBrk="1" hangingPunct="1"/>
            <a:r>
              <a:rPr lang="en-US" altLang="en-US" smtClean="0"/>
              <a:t>“what the machine does”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up)">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wipe(up)">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wipe(up)">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wipe(up)">
                                      <p:cBhvr>
                                        <p:cTn id="22" dur="500"/>
                                        <p:tgtEl>
                                          <p:spTgt spid="1126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animEffect transition="in" filter="wipe(up)">
                                      <p:cBhvr>
                                        <p:cTn id="27" dur="500"/>
                                        <p:tgtEl>
                                          <p:spTgt spid="1126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267">
                                            <p:txEl>
                                              <p:pRg st="6" end="6"/>
                                            </p:txEl>
                                          </p:spTgt>
                                        </p:tgtEl>
                                        <p:attrNameLst>
                                          <p:attrName>style.visibility</p:attrName>
                                        </p:attrNameLst>
                                      </p:cBhvr>
                                      <p:to>
                                        <p:strVal val="visible"/>
                                      </p:to>
                                    </p:set>
                                    <p:animEffect transition="in" filter="wipe(up)">
                                      <p:cBhvr>
                                        <p:cTn id="32"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Title 1"/>
          <p:cNvSpPr>
            <a:spLocks noGrp="1"/>
          </p:cNvSpPr>
          <p:nvPr>
            <p:ph type="title"/>
          </p:nvPr>
        </p:nvSpPr>
        <p:spPr>
          <a:xfrm>
            <a:off x="1524000" y="155575"/>
            <a:ext cx="9144000" cy="920750"/>
          </a:xfrm>
        </p:spPr>
        <p:txBody>
          <a:bodyPr/>
          <a:lstStyle/>
          <a:p>
            <a:pPr eaLnBrk="1" hangingPunct="1"/>
            <a:r>
              <a:rPr lang="en-US" altLang="en-US" smtClean="0"/>
              <a:t>Force</a:t>
            </a:r>
          </a:p>
        </p:txBody>
      </p:sp>
      <p:pic>
        <p:nvPicPr>
          <p:cNvPr id="719874" name="Content Placeholder 3"/>
          <p:cNvPicPr>
            <a:picLocks noGrp="1" noChangeAspect="1"/>
          </p:cNvPicPr>
          <p:nvPr>
            <p:ph idx="1"/>
          </p:nvPr>
        </p:nvPicPr>
        <p:blipFill>
          <a:blip r:embed="rId2"/>
          <a:srcRect/>
          <a:stretch>
            <a:fillRect/>
          </a:stretch>
        </p:blipFill>
        <p:spPr>
          <a:xfrm>
            <a:off x="3657600" y="2492375"/>
            <a:ext cx="6121400" cy="3441700"/>
          </a:xfrm>
        </p:spPr>
      </p:pic>
      <p:sp>
        <p:nvSpPr>
          <p:cNvPr id="719875" name="TextBox 5"/>
          <p:cNvSpPr txBox="1">
            <a:spLocks noChangeArrowheads="1"/>
          </p:cNvSpPr>
          <p:nvPr/>
        </p:nvSpPr>
        <p:spPr bwMode="auto">
          <a:xfrm>
            <a:off x="7620000" y="2424113"/>
            <a:ext cx="2928938" cy="1200150"/>
          </a:xfrm>
          <a:prstGeom prst="rect">
            <a:avLst/>
          </a:prstGeom>
          <a:noFill/>
          <a:ln w="9525">
            <a:noFill/>
            <a:miter lim="800000"/>
            <a:headEnd/>
            <a:tailEnd/>
          </a:ln>
        </p:spPr>
        <p:txBody>
          <a:bodyPr wrap="none">
            <a:spAutoFit/>
          </a:bodyPr>
          <a:lstStyle/>
          <a:p>
            <a:r>
              <a:rPr lang="en-US" altLang="en-US" sz="3600" b="1"/>
              <a:t>Effort Force </a:t>
            </a:r>
          </a:p>
          <a:p>
            <a:r>
              <a:rPr lang="en-US" altLang="en-US" sz="3600" b="1"/>
              <a:t>       F</a:t>
            </a:r>
            <a:r>
              <a:rPr lang="en-US" altLang="en-US" sz="3600" b="1" baseline="-25000"/>
              <a:t>E</a:t>
            </a:r>
          </a:p>
        </p:txBody>
      </p:sp>
      <p:sp>
        <p:nvSpPr>
          <p:cNvPr id="719876" name="TextBox 6"/>
          <p:cNvSpPr txBox="1">
            <a:spLocks noChangeArrowheads="1"/>
          </p:cNvSpPr>
          <p:nvPr/>
        </p:nvSpPr>
        <p:spPr bwMode="auto">
          <a:xfrm>
            <a:off x="3690938" y="5562600"/>
            <a:ext cx="3576637" cy="1077913"/>
          </a:xfrm>
          <a:prstGeom prst="rect">
            <a:avLst/>
          </a:prstGeom>
          <a:noFill/>
          <a:ln w="9525">
            <a:noFill/>
            <a:miter lim="800000"/>
            <a:headEnd/>
            <a:tailEnd/>
          </a:ln>
        </p:spPr>
        <p:txBody>
          <a:bodyPr wrap="none">
            <a:spAutoFit/>
          </a:bodyPr>
          <a:lstStyle/>
          <a:p>
            <a:r>
              <a:rPr lang="en-US" altLang="en-US" sz="3200" b="1"/>
              <a:t>Resistance Force</a:t>
            </a:r>
          </a:p>
          <a:p>
            <a:r>
              <a:rPr lang="en-US" altLang="en-US" sz="3200" b="1"/>
              <a:t>F</a:t>
            </a:r>
            <a:r>
              <a:rPr lang="en-US" altLang="en-US" sz="3200" b="1" baseline="-25000"/>
              <a:t>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0897" name="Rectangle 2"/>
          <p:cNvSpPr>
            <a:spLocks noGrp="1" noChangeArrowheads="1"/>
          </p:cNvSpPr>
          <p:nvPr>
            <p:ph type="title"/>
          </p:nvPr>
        </p:nvSpPr>
        <p:spPr>
          <a:xfrm>
            <a:off x="1524000" y="155575"/>
            <a:ext cx="9144000" cy="920750"/>
          </a:xfrm>
        </p:spPr>
        <p:txBody>
          <a:bodyPr/>
          <a:lstStyle/>
          <a:p>
            <a:pPr eaLnBrk="1" hangingPunct="1"/>
            <a:r>
              <a:rPr lang="en-US" altLang="en-US" smtClean="0"/>
              <a:t> Work</a:t>
            </a:r>
          </a:p>
        </p:txBody>
      </p:sp>
      <p:sp>
        <p:nvSpPr>
          <p:cNvPr id="13315" name="Rectangle 3"/>
          <p:cNvSpPr>
            <a:spLocks noGrp="1" noChangeArrowheads="1"/>
          </p:cNvSpPr>
          <p:nvPr>
            <p:ph type="body" idx="1"/>
          </p:nvPr>
        </p:nvSpPr>
        <p:spPr>
          <a:xfrm>
            <a:off x="3124200" y="1185863"/>
            <a:ext cx="7467600" cy="1504950"/>
          </a:xfrm>
        </p:spPr>
        <p:txBody>
          <a:bodyPr/>
          <a:lstStyle/>
          <a:p>
            <a:pPr eaLnBrk="1" hangingPunct="1"/>
            <a:r>
              <a:rPr lang="en-US" altLang="en-US" b="1" smtClean="0"/>
              <a:t>Work Input (W</a:t>
            </a:r>
            <a:r>
              <a:rPr lang="en-US" altLang="en-US" b="1" baseline="-25000" smtClean="0"/>
              <a:t>in</a:t>
            </a:r>
            <a:r>
              <a:rPr lang="en-US" altLang="en-US" b="1" smtClean="0"/>
              <a:t>)</a:t>
            </a:r>
          </a:p>
          <a:p>
            <a:pPr lvl="1" eaLnBrk="1" hangingPunct="1"/>
            <a:r>
              <a:rPr lang="en-US" altLang="en-US" smtClean="0"/>
              <a:t>work done </a:t>
            </a:r>
            <a:r>
              <a:rPr lang="en-US" altLang="en-US" u="sng" smtClean="0"/>
              <a:t>on</a:t>
            </a:r>
            <a:r>
              <a:rPr lang="en-US" altLang="en-US" smtClean="0"/>
              <a:t> a machine</a:t>
            </a:r>
          </a:p>
        </p:txBody>
      </p:sp>
      <p:sp>
        <p:nvSpPr>
          <p:cNvPr id="13316" name="Rectangle 4"/>
          <p:cNvSpPr>
            <a:spLocks noChangeArrowheads="1"/>
          </p:cNvSpPr>
          <p:nvPr/>
        </p:nvSpPr>
        <p:spPr bwMode="auto">
          <a:xfrm>
            <a:off x="3124200" y="4191000"/>
            <a:ext cx="7467600" cy="1981200"/>
          </a:xfrm>
          <a:prstGeom prst="rect">
            <a:avLst/>
          </a:prstGeom>
          <a:noFill/>
          <a:ln w="9525">
            <a:noFill/>
            <a:miter lim="800000"/>
            <a:headEnd/>
            <a:tailEnd/>
          </a:ln>
        </p:spPr>
        <p:txBody>
          <a:bodyPr lIns="92075" tIns="46038" rIns="92075" bIns="46038"/>
          <a:lstStyle/>
          <a:p>
            <a:pPr marL="509588" indent="-509588">
              <a:spcBef>
                <a:spcPct val="20000"/>
              </a:spcBef>
              <a:buClr>
                <a:srgbClr val="FDC73F"/>
              </a:buClr>
              <a:buFont typeface="Wingdings" pitchFamily="2" charset="2"/>
              <a:buChar char="u"/>
            </a:pPr>
            <a:r>
              <a:rPr lang="en-US" altLang="en-US" sz="3600" b="1">
                <a:solidFill>
                  <a:srgbClr val="FFFFFF"/>
                </a:solidFill>
              </a:rPr>
              <a:t>Work Output (W</a:t>
            </a:r>
            <a:r>
              <a:rPr lang="en-US" altLang="en-US" sz="3600" b="1" baseline="-25000">
                <a:solidFill>
                  <a:srgbClr val="FFFFFF"/>
                </a:solidFill>
              </a:rPr>
              <a:t>out</a:t>
            </a:r>
            <a:r>
              <a:rPr lang="en-US" altLang="en-US" sz="3600" b="1">
                <a:solidFill>
                  <a:srgbClr val="FFFFFF"/>
                </a:solidFill>
              </a:rPr>
              <a:t>)</a:t>
            </a:r>
            <a:endParaRPr lang="en-US" altLang="en-US" sz="3600">
              <a:solidFill>
                <a:srgbClr val="FFFFFF"/>
              </a:solidFill>
            </a:endParaRPr>
          </a:p>
          <a:p>
            <a:pPr marL="965200" lvl="1" indent="-341313">
              <a:spcBef>
                <a:spcPct val="20000"/>
              </a:spcBef>
              <a:buClr>
                <a:srgbClr val="FFE4B8"/>
              </a:buClr>
              <a:buSzPct val="75000"/>
              <a:buFont typeface="Wingdings" pitchFamily="2" charset="2"/>
              <a:buChar char="l"/>
            </a:pPr>
            <a:r>
              <a:rPr lang="en-US" altLang="en-US" sz="3600">
                <a:solidFill>
                  <a:srgbClr val="FFFFFF"/>
                </a:solidFill>
              </a:rPr>
              <a:t>work done </a:t>
            </a:r>
            <a:r>
              <a:rPr lang="en-US" altLang="en-US" sz="3600" u="sng">
                <a:solidFill>
                  <a:srgbClr val="FFFFFF"/>
                </a:solidFill>
              </a:rPr>
              <a:t>by</a:t>
            </a:r>
            <a:r>
              <a:rPr lang="en-US" altLang="en-US" sz="3600">
                <a:solidFill>
                  <a:srgbClr val="FFFFFF"/>
                </a:solidFill>
              </a:rPr>
              <a:t> a machine</a:t>
            </a:r>
          </a:p>
        </p:txBody>
      </p:sp>
      <p:sp>
        <p:nvSpPr>
          <p:cNvPr id="13317" name="AutoShape 5"/>
          <p:cNvSpPr>
            <a:spLocks noChangeArrowheads="1"/>
          </p:cNvSpPr>
          <p:nvPr/>
        </p:nvSpPr>
        <p:spPr bwMode="auto">
          <a:xfrm>
            <a:off x="4762500" y="2743200"/>
            <a:ext cx="4114800" cy="1143000"/>
          </a:xfrm>
          <a:prstGeom prst="roundRect">
            <a:avLst>
              <a:gd name="adj" fmla="val 16667"/>
            </a:avLst>
          </a:prstGeom>
          <a:solidFill>
            <a:schemeClr val="accent1"/>
          </a:solidFill>
          <a:ln w="12700">
            <a:solidFill>
              <a:schemeClr val="bg2"/>
            </a:solidFill>
            <a:round/>
            <a:headEnd/>
            <a:tailEnd/>
          </a:ln>
        </p:spPr>
        <p:txBody>
          <a:bodyPr wrap="none" anchor="ctr"/>
          <a:lstStyle/>
          <a:p>
            <a:pPr algn="ctr"/>
            <a:r>
              <a:rPr lang="en-US" altLang="en-US" sz="5400" b="1">
                <a:solidFill>
                  <a:srgbClr val="000000"/>
                </a:solidFill>
                <a:latin typeface="Times New Roman" pitchFamily="18" charset="0"/>
              </a:rPr>
              <a:t>W</a:t>
            </a:r>
            <a:r>
              <a:rPr lang="en-US" altLang="en-US" sz="5400" b="1" baseline="-25000">
                <a:solidFill>
                  <a:srgbClr val="000000"/>
                </a:solidFill>
                <a:latin typeface="Times New Roman" pitchFamily="18" charset="0"/>
              </a:rPr>
              <a:t>in</a:t>
            </a:r>
            <a:r>
              <a:rPr lang="en-US" altLang="en-US" sz="5400" b="1">
                <a:solidFill>
                  <a:srgbClr val="000000"/>
                </a:solidFill>
                <a:latin typeface="Times New Roman" pitchFamily="18" charset="0"/>
              </a:rPr>
              <a:t> = F</a:t>
            </a:r>
            <a:r>
              <a:rPr lang="en-US" altLang="en-US" sz="5400" b="1" baseline="-25000">
                <a:solidFill>
                  <a:srgbClr val="000000"/>
                </a:solidFill>
                <a:latin typeface="Times New Roman" pitchFamily="18" charset="0"/>
              </a:rPr>
              <a:t>e</a:t>
            </a:r>
            <a:r>
              <a:rPr lang="en-US" altLang="en-US" sz="5400" b="1">
                <a:solidFill>
                  <a:srgbClr val="000000"/>
                </a:solidFill>
                <a:latin typeface="Times New Roman" pitchFamily="18" charset="0"/>
              </a:rPr>
              <a:t> × d</a:t>
            </a:r>
            <a:r>
              <a:rPr lang="en-US" altLang="en-US" sz="5400" b="1" baseline="-25000">
                <a:solidFill>
                  <a:srgbClr val="000000"/>
                </a:solidFill>
                <a:latin typeface="Times New Roman" pitchFamily="18" charset="0"/>
              </a:rPr>
              <a:t>e</a:t>
            </a:r>
            <a:endParaRPr lang="en-US" altLang="en-US" sz="5400" b="1">
              <a:solidFill>
                <a:srgbClr val="000000"/>
              </a:solidFill>
              <a:latin typeface="Times New Roman" pitchFamily="18" charset="0"/>
            </a:endParaRPr>
          </a:p>
        </p:txBody>
      </p:sp>
      <p:sp>
        <p:nvSpPr>
          <p:cNvPr id="13318" name="AutoShape 6"/>
          <p:cNvSpPr>
            <a:spLocks noChangeArrowheads="1"/>
          </p:cNvSpPr>
          <p:nvPr/>
        </p:nvSpPr>
        <p:spPr bwMode="auto">
          <a:xfrm>
            <a:off x="4648200" y="5562600"/>
            <a:ext cx="4343400" cy="1143000"/>
          </a:xfrm>
          <a:prstGeom prst="roundRect">
            <a:avLst>
              <a:gd name="adj" fmla="val 16667"/>
            </a:avLst>
          </a:prstGeom>
          <a:solidFill>
            <a:schemeClr val="accent1"/>
          </a:solidFill>
          <a:ln w="12700">
            <a:solidFill>
              <a:schemeClr val="bg2"/>
            </a:solidFill>
            <a:round/>
            <a:headEnd/>
            <a:tailEnd/>
          </a:ln>
        </p:spPr>
        <p:txBody>
          <a:bodyPr wrap="none" anchor="ctr"/>
          <a:lstStyle/>
          <a:p>
            <a:pPr algn="ctr"/>
            <a:r>
              <a:rPr lang="en-US" altLang="en-US" sz="5400" b="1">
                <a:solidFill>
                  <a:srgbClr val="000000"/>
                </a:solidFill>
                <a:latin typeface="Times New Roman" pitchFamily="18" charset="0"/>
              </a:rPr>
              <a:t>W</a:t>
            </a:r>
            <a:r>
              <a:rPr lang="en-US" altLang="en-US" sz="5400" b="1" baseline="-25000">
                <a:solidFill>
                  <a:srgbClr val="000000"/>
                </a:solidFill>
                <a:latin typeface="Times New Roman" pitchFamily="18" charset="0"/>
              </a:rPr>
              <a:t>out</a:t>
            </a:r>
            <a:r>
              <a:rPr lang="en-US" altLang="en-US" sz="5400" b="1">
                <a:solidFill>
                  <a:srgbClr val="000000"/>
                </a:solidFill>
                <a:latin typeface="Times New Roman" pitchFamily="18" charset="0"/>
              </a:rPr>
              <a:t> = F</a:t>
            </a:r>
            <a:r>
              <a:rPr lang="en-US" altLang="en-US" sz="5400" b="1" baseline="-25000">
                <a:solidFill>
                  <a:srgbClr val="000000"/>
                </a:solidFill>
                <a:latin typeface="Times New Roman" pitchFamily="18" charset="0"/>
              </a:rPr>
              <a:t>r</a:t>
            </a:r>
            <a:r>
              <a:rPr lang="en-US" altLang="en-US" sz="5400" b="1">
                <a:solidFill>
                  <a:srgbClr val="000000"/>
                </a:solidFill>
                <a:latin typeface="Times New Roman" pitchFamily="18" charset="0"/>
              </a:rPr>
              <a:t> × d</a:t>
            </a:r>
            <a:r>
              <a:rPr lang="en-US" altLang="en-US" sz="5400" b="1" baseline="-25000">
                <a:solidFill>
                  <a:srgbClr val="000000"/>
                </a:solidFill>
                <a:latin typeface="Times New Roman" pitchFamily="18" charset="0"/>
              </a:rPr>
              <a:t>r</a:t>
            </a:r>
            <a:endParaRPr lang="en-US" altLang="en-US" sz="5400" b="1">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up)">
                                      <p:cBhvr>
                                        <p:cTn id="7" dur="500"/>
                                        <p:tgtEl>
                                          <p:spTgt spid="1331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dissolve">
                                      <p:cBhvr>
                                        <p:cTn id="11" dur="500"/>
                                        <p:tgtEl>
                                          <p:spTgt spid="133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316"/>
                                        </p:tgtEl>
                                        <p:attrNameLst>
                                          <p:attrName>style.visibility</p:attrName>
                                        </p:attrNameLst>
                                      </p:cBhvr>
                                      <p:to>
                                        <p:strVal val="visible"/>
                                      </p:to>
                                    </p:set>
                                    <p:animEffect transition="in" filter="wipe(up)">
                                      <p:cBhvr>
                                        <p:cTn id="16" dur="500"/>
                                        <p:tgtEl>
                                          <p:spTgt spid="13316"/>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3318"/>
                                        </p:tgtEl>
                                        <p:attrNameLst>
                                          <p:attrName>style.visibility</p:attrName>
                                        </p:attrNameLst>
                                      </p:cBhvr>
                                      <p:to>
                                        <p:strVal val="visible"/>
                                      </p:to>
                                    </p:set>
                                    <p:animEffect transition="in" filter="dissolve">
                                      <p:cBhvr>
                                        <p:cTn id="20"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P spid="13316" grpId="0" autoUpdateAnimBg="0"/>
      <p:bldP spid="13317" grpId="0" animBg="1" autoUpdateAnimBg="0"/>
      <p:bldP spid="1331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Title 1"/>
          <p:cNvSpPr>
            <a:spLocks noGrp="1"/>
          </p:cNvSpPr>
          <p:nvPr>
            <p:ph type="title"/>
          </p:nvPr>
        </p:nvSpPr>
        <p:spPr/>
        <p:txBody>
          <a:bodyPr/>
          <a:lstStyle/>
          <a:p>
            <a:pPr eaLnBrk="1" hangingPunct="1"/>
            <a:r>
              <a:rPr lang="en-US" altLang="en-US" smtClean="0"/>
              <a:t>Work</a:t>
            </a:r>
          </a:p>
        </p:txBody>
      </p:sp>
      <p:sp>
        <p:nvSpPr>
          <p:cNvPr id="721922" name="Content Placeholder 2"/>
          <p:cNvSpPr>
            <a:spLocks noGrp="1"/>
          </p:cNvSpPr>
          <p:nvPr>
            <p:ph sz="half" idx="1"/>
          </p:nvPr>
        </p:nvSpPr>
        <p:spPr/>
        <p:txBody>
          <a:bodyPr/>
          <a:lstStyle/>
          <a:p>
            <a:pPr eaLnBrk="1" hangingPunct="1"/>
            <a:r>
              <a:rPr lang="en-US" altLang="en-US" smtClean="0"/>
              <a:t>While machines make work easier, they do not multiply work, they only multiply force.</a:t>
            </a:r>
          </a:p>
          <a:p>
            <a:pPr eaLnBrk="1" hangingPunct="1"/>
            <a:endParaRPr lang="en-US" altLang="en-US" smtClean="0"/>
          </a:p>
          <a:p>
            <a:pPr eaLnBrk="1" hangingPunct="1"/>
            <a:r>
              <a:rPr lang="en-US" altLang="en-US" smtClean="0"/>
              <a:t>So work output can </a:t>
            </a:r>
            <a:r>
              <a:rPr lang="en-US" altLang="en-US" b="1" smtClean="0"/>
              <a:t>never</a:t>
            </a:r>
            <a:r>
              <a:rPr lang="en-US" altLang="en-US" smtClean="0"/>
              <a:t> be greater than work input</a:t>
            </a:r>
          </a:p>
          <a:p>
            <a:pPr eaLnBrk="1" hangingPunct="1"/>
            <a:endParaRPr lang="en-US" altLang="en-US" smtClean="0"/>
          </a:p>
          <a:p>
            <a:pPr eaLnBrk="1" hangingPunct="1"/>
            <a:endParaRPr lang="en-US" altLang="en-US" smtClean="0"/>
          </a:p>
          <a:p>
            <a:pPr eaLnBrk="1" hangingPunct="1"/>
            <a:endParaRPr lang="en-US" altLang="en-US" smtClean="0"/>
          </a:p>
        </p:txBody>
      </p:sp>
      <p:sp>
        <p:nvSpPr>
          <p:cNvPr id="721923" name="Content Placeholder 4"/>
          <p:cNvSpPr>
            <a:spLocks noGrp="1"/>
          </p:cNvSpPr>
          <p:nvPr>
            <p:ph sz="half" idx="2"/>
          </p:nvPr>
        </p:nvSpPr>
        <p:spPr/>
        <p:txBody>
          <a:bodyPr/>
          <a:lstStyle/>
          <a:p>
            <a:pPr eaLnBrk="1" hangingPunct="1"/>
            <a:endParaRPr lang="en-US" altLang="en-US" smtClean="0"/>
          </a:p>
        </p:txBody>
      </p:sp>
      <p:pic>
        <p:nvPicPr>
          <p:cNvPr id="721924" name="Picture 3"/>
          <p:cNvPicPr>
            <a:picLocks noChangeAspect="1"/>
          </p:cNvPicPr>
          <p:nvPr/>
        </p:nvPicPr>
        <p:blipFill>
          <a:blip r:embed="rId2"/>
          <a:srcRect/>
          <a:stretch>
            <a:fillRect/>
          </a:stretch>
        </p:blipFill>
        <p:spPr bwMode="auto">
          <a:xfrm>
            <a:off x="6980238" y="1371600"/>
            <a:ext cx="3611562" cy="481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2945" name="Rectangle 1026"/>
          <p:cNvSpPr>
            <a:spLocks noGrp="1" noChangeArrowheads="1"/>
          </p:cNvSpPr>
          <p:nvPr>
            <p:ph type="title"/>
          </p:nvPr>
        </p:nvSpPr>
        <p:spPr>
          <a:xfrm>
            <a:off x="1524000" y="155575"/>
            <a:ext cx="9144000" cy="920750"/>
          </a:xfrm>
        </p:spPr>
        <p:txBody>
          <a:bodyPr/>
          <a:lstStyle/>
          <a:p>
            <a:pPr eaLnBrk="1" hangingPunct="1"/>
            <a:r>
              <a:rPr lang="en-US" altLang="en-US" smtClean="0"/>
              <a:t> Work</a:t>
            </a:r>
          </a:p>
        </p:txBody>
      </p:sp>
      <p:sp>
        <p:nvSpPr>
          <p:cNvPr id="16387" name="Rectangle 1027"/>
          <p:cNvSpPr>
            <a:spLocks noGrp="1" noChangeArrowheads="1"/>
          </p:cNvSpPr>
          <p:nvPr>
            <p:ph type="body" idx="1"/>
          </p:nvPr>
        </p:nvSpPr>
        <p:spPr>
          <a:xfrm>
            <a:off x="3124200" y="1185863"/>
            <a:ext cx="7467600" cy="3328987"/>
          </a:xfrm>
        </p:spPr>
        <p:txBody>
          <a:bodyPr/>
          <a:lstStyle/>
          <a:p>
            <a:pPr eaLnBrk="1" hangingPunct="1"/>
            <a:r>
              <a:rPr lang="en-US" altLang="en-US" b="1" smtClean="0"/>
              <a:t>Conservation of Energy</a:t>
            </a:r>
            <a:endParaRPr lang="en-US" altLang="en-US" smtClean="0"/>
          </a:p>
          <a:p>
            <a:pPr lvl="1" eaLnBrk="1" hangingPunct="1"/>
            <a:r>
              <a:rPr lang="en-US" altLang="en-US" smtClean="0"/>
              <a:t>can </a:t>
            </a:r>
            <a:r>
              <a:rPr lang="en-US" altLang="en-US" u="sng" smtClean="0"/>
              <a:t>never</a:t>
            </a:r>
            <a:r>
              <a:rPr lang="en-US" altLang="en-US" smtClean="0"/>
              <a:t> get more work out than you put in</a:t>
            </a:r>
          </a:p>
          <a:p>
            <a:pPr lvl="1" eaLnBrk="1" hangingPunct="1"/>
            <a:r>
              <a:rPr lang="en-US" altLang="en-US" smtClean="0"/>
              <a:t>trade-off between force and distance</a:t>
            </a:r>
          </a:p>
        </p:txBody>
      </p:sp>
      <p:sp>
        <p:nvSpPr>
          <p:cNvPr id="16388" name="AutoShape 1028"/>
          <p:cNvSpPr>
            <a:spLocks noChangeArrowheads="1"/>
          </p:cNvSpPr>
          <p:nvPr/>
        </p:nvSpPr>
        <p:spPr bwMode="auto">
          <a:xfrm>
            <a:off x="4191000" y="4344988"/>
            <a:ext cx="5257800" cy="2359025"/>
          </a:xfrm>
          <a:prstGeom prst="roundRect">
            <a:avLst>
              <a:gd name="adj" fmla="val 16667"/>
            </a:avLst>
          </a:prstGeom>
          <a:solidFill>
            <a:schemeClr val="accent1"/>
          </a:solidFill>
          <a:ln w="12700">
            <a:solidFill>
              <a:schemeClr val="bg2"/>
            </a:solidFill>
            <a:round/>
            <a:headEnd/>
            <a:tailEnd/>
          </a:ln>
        </p:spPr>
        <p:txBody>
          <a:bodyPr wrap="none"/>
          <a:lstStyle/>
          <a:p>
            <a:pPr algn="ctr"/>
            <a:r>
              <a:rPr lang="en-US" altLang="en-US" sz="4400" b="1">
                <a:solidFill>
                  <a:srgbClr val="000000"/>
                </a:solidFill>
                <a:latin typeface="Times New Roman" pitchFamily="18" charset="0"/>
              </a:rPr>
              <a:t>   </a:t>
            </a:r>
            <a:r>
              <a:rPr lang="en-US" altLang="en-US" sz="5400" b="1">
                <a:solidFill>
                  <a:srgbClr val="000000"/>
                </a:solidFill>
                <a:latin typeface="Times New Roman" pitchFamily="18" charset="0"/>
              </a:rPr>
              <a:t>W</a:t>
            </a:r>
            <a:r>
              <a:rPr lang="en-US" altLang="en-US" sz="5400" b="1" baseline="-25000">
                <a:solidFill>
                  <a:srgbClr val="000000"/>
                </a:solidFill>
                <a:latin typeface="Times New Roman" pitchFamily="18" charset="0"/>
              </a:rPr>
              <a:t>in</a:t>
            </a:r>
            <a:r>
              <a:rPr lang="en-US" altLang="en-US" sz="5400" b="1">
                <a:solidFill>
                  <a:srgbClr val="000000"/>
                </a:solidFill>
                <a:latin typeface="Times New Roman" pitchFamily="18" charset="0"/>
              </a:rPr>
              <a:t> = W</a:t>
            </a:r>
            <a:r>
              <a:rPr lang="en-US" altLang="en-US" sz="5400" b="1" baseline="-25000">
                <a:solidFill>
                  <a:srgbClr val="000000"/>
                </a:solidFill>
                <a:latin typeface="Times New Roman" pitchFamily="18" charset="0"/>
              </a:rPr>
              <a:t>out</a:t>
            </a:r>
            <a:r>
              <a:rPr lang="en-US" altLang="en-US" sz="5400" b="1">
                <a:solidFill>
                  <a:srgbClr val="000000"/>
                </a:solidFill>
                <a:latin typeface="Times New Roman" pitchFamily="18" charset="0"/>
              </a:rPr>
              <a:t> </a:t>
            </a:r>
          </a:p>
          <a:p>
            <a:pPr algn="ctr">
              <a:spcBef>
                <a:spcPct val="30000"/>
              </a:spcBef>
            </a:pPr>
            <a:r>
              <a:rPr lang="en-US" altLang="en-US" sz="5400" b="1">
                <a:solidFill>
                  <a:srgbClr val="000000"/>
                </a:solidFill>
                <a:latin typeface="Times New Roman" pitchFamily="18" charset="0"/>
              </a:rPr>
              <a:t>F</a:t>
            </a:r>
            <a:r>
              <a:rPr lang="en-US" altLang="en-US" sz="5400" b="1" baseline="-25000">
                <a:solidFill>
                  <a:srgbClr val="000000"/>
                </a:solidFill>
                <a:latin typeface="Times New Roman" pitchFamily="18" charset="0"/>
              </a:rPr>
              <a:t>e</a:t>
            </a:r>
            <a:r>
              <a:rPr lang="en-US" altLang="en-US" sz="5400" b="1">
                <a:solidFill>
                  <a:srgbClr val="000000"/>
                </a:solidFill>
                <a:latin typeface="Times New Roman" pitchFamily="18" charset="0"/>
              </a:rPr>
              <a:t> × d</a:t>
            </a:r>
            <a:r>
              <a:rPr lang="en-US" altLang="en-US" sz="5400" b="1" baseline="-25000">
                <a:solidFill>
                  <a:srgbClr val="000000"/>
                </a:solidFill>
                <a:latin typeface="Times New Roman" pitchFamily="18" charset="0"/>
              </a:rPr>
              <a:t>e</a:t>
            </a:r>
            <a:r>
              <a:rPr lang="en-US" altLang="en-US" sz="5400" b="1">
                <a:solidFill>
                  <a:srgbClr val="000000"/>
                </a:solidFill>
                <a:latin typeface="Times New Roman" pitchFamily="18" charset="0"/>
              </a:rPr>
              <a:t> = F</a:t>
            </a:r>
            <a:r>
              <a:rPr lang="en-US" altLang="en-US" sz="5400" b="1" baseline="-25000">
                <a:solidFill>
                  <a:srgbClr val="000000"/>
                </a:solidFill>
                <a:latin typeface="Times New Roman" pitchFamily="18" charset="0"/>
              </a:rPr>
              <a:t>r</a:t>
            </a:r>
            <a:r>
              <a:rPr lang="en-US" altLang="en-US" sz="5400" b="1">
                <a:solidFill>
                  <a:srgbClr val="000000"/>
                </a:solidFill>
                <a:latin typeface="Times New Roman" pitchFamily="18" charset="0"/>
              </a:rPr>
              <a:t> × d</a:t>
            </a:r>
            <a:r>
              <a:rPr lang="en-US" altLang="en-US" sz="5400" b="1" baseline="-25000">
                <a:solidFill>
                  <a:srgbClr val="000000"/>
                </a:solidFill>
                <a:latin typeface="Times New Roman" pitchFamily="18" charset="0"/>
              </a:rPr>
              <a:t>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up)">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wipe(up)">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wipe(up)">
                                      <p:cBhvr>
                                        <p:cTn id="17" dur="500"/>
                                        <p:tgtEl>
                                          <p:spTgt spid="16387">
                                            <p:txEl>
                                              <p:pRg st="2" end="2"/>
                                            </p:txEl>
                                          </p:spTgt>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6388"/>
                                        </p:tgtEl>
                                        <p:attrNameLst>
                                          <p:attrName>style.visibility</p:attrName>
                                        </p:attrNameLst>
                                      </p:cBhvr>
                                      <p:to>
                                        <p:strVal val="visible"/>
                                      </p:to>
                                    </p:set>
                                    <p:animEffect transition="in" filter="dissolve">
                                      <p:cBhvr>
                                        <p:cTn id="21"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2" autoUpdateAnimBg="0"/>
      <p:bldP spid="16388"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6" name="Rectangle 2"/>
          <p:cNvSpPr>
            <a:spLocks noGrp="1" noChangeArrowheads="1"/>
          </p:cNvSpPr>
          <p:nvPr>
            <p:ph type="title"/>
          </p:nvPr>
        </p:nvSpPr>
        <p:spPr>
          <a:xfrm>
            <a:off x="1524000" y="155575"/>
            <a:ext cx="9144000" cy="920750"/>
          </a:xfrm>
        </p:spPr>
        <p:txBody>
          <a:bodyPr/>
          <a:lstStyle/>
          <a:p>
            <a:pPr eaLnBrk="1" hangingPunct="1"/>
            <a:r>
              <a:rPr lang="en-US" altLang="en-US" smtClean="0"/>
              <a:t> Efficiency</a:t>
            </a:r>
          </a:p>
        </p:txBody>
      </p:sp>
      <p:sp>
        <p:nvSpPr>
          <p:cNvPr id="49155" name="Rectangle 3"/>
          <p:cNvSpPr>
            <a:spLocks noGrp="1" noChangeArrowheads="1"/>
          </p:cNvSpPr>
          <p:nvPr>
            <p:ph type="body" idx="1"/>
          </p:nvPr>
        </p:nvSpPr>
        <p:spPr>
          <a:xfrm>
            <a:off x="3124200" y="1185863"/>
            <a:ext cx="7467600" cy="2470150"/>
          </a:xfrm>
        </p:spPr>
        <p:txBody>
          <a:bodyPr/>
          <a:lstStyle/>
          <a:p>
            <a:pPr eaLnBrk="1" hangingPunct="1"/>
            <a:r>
              <a:rPr lang="en-US" altLang="en-US" b="1" smtClean="0"/>
              <a:t>Efficiency</a:t>
            </a:r>
            <a:endParaRPr lang="en-US" altLang="en-US" smtClean="0"/>
          </a:p>
          <a:p>
            <a:pPr lvl="1" eaLnBrk="1" hangingPunct="1">
              <a:spcBef>
                <a:spcPct val="0"/>
              </a:spcBef>
            </a:pPr>
            <a:r>
              <a:rPr lang="en-US" altLang="en-US" smtClean="0"/>
              <a:t>measure of how completely work input is converted to work output</a:t>
            </a:r>
          </a:p>
        </p:txBody>
      </p:sp>
      <p:grpSp>
        <p:nvGrpSpPr>
          <p:cNvPr id="49163" name="Group 11"/>
          <p:cNvGrpSpPr>
            <a:grpSpLocks/>
          </p:cNvGrpSpPr>
          <p:nvPr/>
        </p:nvGrpSpPr>
        <p:grpSpPr bwMode="auto">
          <a:xfrm>
            <a:off x="4035425" y="3652838"/>
            <a:ext cx="5654675" cy="1581150"/>
            <a:chOff x="1582" y="2386"/>
            <a:chExt cx="3562" cy="996"/>
          </a:xfrm>
        </p:grpSpPr>
        <p:sp>
          <p:nvSpPr>
            <p:cNvPr id="2060" name="AutoShape 5"/>
            <p:cNvSpPr>
              <a:spLocks noChangeArrowheads="1"/>
            </p:cNvSpPr>
            <p:nvPr/>
          </p:nvSpPr>
          <p:spPr bwMode="auto">
            <a:xfrm>
              <a:off x="1582" y="2386"/>
              <a:ext cx="3562" cy="996"/>
            </a:xfrm>
            <a:prstGeom prst="roundRect">
              <a:avLst>
                <a:gd name="adj" fmla="val 16667"/>
              </a:avLst>
            </a:prstGeom>
            <a:solidFill>
              <a:schemeClr val="accent1"/>
            </a:solidFill>
            <a:ln w="12700">
              <a:solidFill>
                <a:schemeClr val="bg2"/>
              </a:solidFill>
              <a:round/>
              <a:headEnd/>
              <a:tailEnd/>
            </a:ln>
          </p:spPr>
          <p:txBody>
            <a:bodyPr wrap="none" anchor="ctr"/>
            <a:lstStyle/>
            <a:p>
              <a:endParaRPr lang="en-US" altLang="en-US" sz="2400">
                <a:solidFill>
                  <a:srgbClr val="FFFFFF"/>
                </a:solidFill>
                <a:latin typeface="Times New Roman" pitchFamily="18" charset="0"/>
              </a:endParaRPr>
            </a:p>
          </p:txBody>
        </p:sp>
        <p:graphicFrame>
          <p:nvGraphicFramePr>
            <p:cNvPr id="2055" name="Object 7"/>
            <p:cNvGraphicFramePr>
              <a:graphicFrameLocks noChangeAspect="1"/>
            </p:cNvGraphicFramePr>
            <p:nvPr/>
          </p:nvGraphicFramePr>
          <p:xfrm>
            <a:off x="1751" y="2466"/>
            <a:ext cx="3223" cy="836"/>
          </p:xfrm>
          <a:graphic>
            <a:graphicData uri="http://schemas.openxmlformats.org/presentationml/2006/ole">
              <mc:AlternateContent xmlns:mc="http://schemas.openxmlformats.org/markup-compatibility/2006">
                <mc:Choice xmlns:v="urn:schemas-microsoft-com:vml" Requires="v">
                  <p:oleObj spid="_x0000_s2059" name="Equation" r:id="rId3" imgW="1663700" imgH="431800" progId="Equation.3">
                    <p:embed/>
                  </p:oleObj>
                </mc:Choice>
                <mc:Fallback>
                  <p:oleObj name="Equation" r:id="rId3" imgW="1663700" imgH="43180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 y="2466"/>
                          <a:ext cx="3223" cy="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9160" name="Rectangle 8"/>
          <p:cNvSpPr>
            <a:spLocks noChangeArrowheads="1"/>
          </p:cNvSpPr>
          <p:nvPr/>
        </p:nvSpPr>
        <p:spPr bwMode="auto">
          <a:xfrm>
            <a:off x="3128963" y="5330825"/>
            <a:ext cx="7539037" cy="933450"/>
          </a:xfrm>
          <a:prstGeom prst="rect">
            <a:avLst/>
          </a:prstGeom>
          <a:noFill/>
          <a:ln w="9525">
            <a:noFill/>
            <a:miter lim="800000"/>
            <a:headEnd/>
            <a:tailEnd/>
          </a:ln>
        </p:spPr>
        <p:txBody>
          <a:bodyPr lIns="92075" tIns="46038" rIns="92075" bIns="46038"/>
          <a:lstStyle/>
          <a:p>
            <a:pPr marL="965200" lvl="1" indent="-341313">
              <a:spcBef>
                <a:spcPct val="20000"/>
              </a:spcBef>
              <a:buClr>
                <a:srgbClr val="FFE4B8"/>
              </a:buClr>
              <a:buSzPct val="75000"/>
              <a:buFont typeface="Wingdings" pitchFamily="2" charset="2"/>
              <a:buChar char="l"/>
            </a:pPr>
            <a:r>
              <a:rPr lang="en-US" altLang="en-US" sz="3600"/>
              <a:t>always less than 100% due to friction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wipe(up)">
                                      <p:cBhvr>
                                        <p:cTn id="7" dur="500"/>
                                        <p:tgtEl>
                                          <p:spTgt spid="4915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9155">
                                            <p:txEl>
                                              <p:pRg st="1" end="1"/>
                                            </p:txEl>
                                          </p:spTgt>
                                        </p:tgtEl>
                                        <p:attrNameLst>
                                          <p:attrName>style.visibility</p:attrName>
                                        </p:attrNameLst>
                                      </p:cBhvr>
                                      <p:to>
                                        <p:strVal val="visible"/>
                                      </p:to>
                                    </p:set>
                                    <p:animEffect transition="in" filter="wipe(up)">
                                      <p:cBhvr>
                                        <p:cTn id="10" dur="500"/>
                                        <p:tgtEl>
                                          <p:spTgt spid="49155">
                                            <p:txEl>
                                              <p:pRg st="1" end="1"/>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9163"/>
                                        </p:tgtEl>
                                        <p:attrNameLst>
                                          <p:attrName>style.visibility</p:attrName>
                                        </p:attrNameLst>
                                      </p:cBhvr>
                                      <p:to>
                                        <p:strVal val="visible"/>
                                      </p:to>
                                    </p:set>
                                    <p:animEffect transition="in" filter="dissolve">
                                      <p:cBhvr>
                                        <p:cTn id="14" dur="500"/>
                                        <p:tgtEl>
                                          <p:spTgt spid="4916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9160"/>
                                        </p:tgtEl>
                                        <p:attrNameLst>
                                          <p:attrName>style.visibility</p:attrName>
                                        </p:attrNameLst>
                                      </p:cBhvr>
                                      <p:to>
                                        <p:strVal val="visible"/>
                                      </p:to>
                                    </p:set>
                                    <p:animEffect transition="in" filter="wipe(up)">
                                      <p:cBhvr>
                                        <p:cTn id="19" dur="500"/>
                                        <p:tgtEl>
                                          <p:spTgt spid="49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advAuto="0"/>
      <p:bldP spid="4916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sz="3600" b="1" smtClean="0"/>
              <a:t>2 Conditions must be met in order for work to  be done:</a:t>
            </a:r>
            <a:r>
              <a:rPr lang="en-US" sz="3600" smtClean="0"/>
              <a:t> </a:t>
            </a:r>
          </a:p>
        </p:txBody>
      </p:sp>
      <p:sp>
        <p:nvSpPr>
          <p:cNvPr id="21506" name="Content Placeholder 2"/>
          <p:cNvSpPr>
            <a:spLocks noGrp="1"/>
          </p:cNvSpPr>
          <p:nvPr>
            <p:ph idx="1"/>
          </p:nvPr>
        </p:nvSpPr>
        <p:spPr/>
        <p:txBody>
          <a:bodyPr/>
          <a:lstStyle/>
          <a:p>
            <a:pPr eaLnBrk="1" hangingPunct="1"/>
            <a:r>
              <a:rPr lang="en-US" b="1" smtClean="0"/>
              <a:t>1. Magnitude of the force in the direction of displacement</a:t>
            </a:r>
          </a:p>
          <a:p>
            <a:pPr eaLnBrk="1" hangingPunct="1"/>
            <a:r>
              <a:rPr lang="en-US" b="1" smtClean="0"/>
              <a:t>2.  Force must make an object move in the same direction as the force ( displacement of the object)</a:t>
            </a:r>
          </a:p>
          <a:p>
            <a:pPr eaLnBrk="1" hangingPunct="1"/>
            <a:endParaRPr lang="en-US" b="1" smtClean="0"/>
          </a:p>
          <a:p>
            <a:pPr eaLnBrk="1" hangingPunct="1"/>
            <a:r>
              <a:rPr lang="en-US" smtClean="0"/>
              <a:t>Work does not involve time</a:t>
            </a:r>
          </a:p>
          <a:p>
            <a:pPr eaLnBrk="1" hangingPunct="1"/>
            <a:r>
              <a:rPr lang="en-US" smtClean="0"/>
              <a:t>Work only involves an applied force and movement of an object in the direction of the force</a:t>
            </a:r>
          </a:p>
          <a:p>
            <a:pPr eaLnBrk="1" hangingPunct="1"/>
            <a:endParaRPr lang="en-US" smtClean="0"/>
          </a:p>
        </p:txBody>
      </p:sp>
      <p:sp>
        <p:nvSpPr>
          <p:cNvPr id="21507" name="Text Box 4"/>
          <p:cNvSpPr txBox="1">
            <a:spLocks noChangeArrowheads="1"/>
          </p:cNvSpPr>
          <p:nvPr/>
        </p:nvSpPr>
        <p:spPr bwMode="auto">
          <a:xfrm>
            <a:off x="5905500" y="5359400"/>
            <a:ext cx="184150" cy="366713"/>
          </a:xfrm>
          <a:prstGeom prst="rect">
            <a:avLst/>
          </a:prstGeom>
          <a:noFill/>
          <a:ln w="9525">
            <a:noFill/>
            <a:miter lim="800000"/>
            <a:headEnd/>
            <a:tailEnd/>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Title 1"/>
          <p:cNvSpPr>
            <a:spLocks noGrp="1"/>
          </p:cNvSpPr>
          <p:nvPr>
            <p:ph type="title"/>
          </p:nvPr>
        </p:nvSpPr>
        <p:spPr>
          <a:xfrm>
            <a:off x="1524000" y="155575"/>
            <a:ext cx="9144000" cy="920750"/>
          </a:xfrm>
        </p:spPr>
        <p:txBody>
          <a:bodyPr/>
          <a:lstStyle/>
          <a:p>
            <a:pPr eaLnBrk="1" hangingPunct="1"/>
            <a:r>
              <a:rPr lang="en-US" altLang="en-US" smtClean="0"/>
              <a:t>Efficiency</a:t>
            </a:r>
          </a:p>
        </p:txBody>
      </p:sp>
      <p:sp>
        <p:nvSpPr>
          <p:cNvPr id="726018" name="Content Placeholder 2"/>
          <p:cNvSpPr>
            <a:spLocks noGrp="1"/>
          </p:cNvSpPr>
          <p:nvPr>
            <p:ph idx="1"/>
          </p:nvPr>
        </p:nvSpPr>
        <p:spPr/>
        <p:txBody>
          <a:bodyPr/>
          <a:lstStyle/>
          <a:p>
            <a:pPr eaLnBrk="1" hangingPunct="1"/>
            <a:r>
              <a:rPr lang="en-US" altLang="en-US" smtClean="0"/>
              <a:t>The efficiency of a machine can never be greater than 100% because work output can never be greater than work input</a:t>
            </a:r>
          </a:p>
        </p:txBody>
      </p:sp>
      <p:pic>
        <p:nvPicPr>
          <p:cNvPr id="726019" name="Picture 3"/>
          <p:cNvPicPr>
            <a:picLocks noChangeAspect="1"/>
          </p:cNvPicPr>
          <p:nvPr/>
        </p:nvPicPr>
        <p:blipFill>
          <a:blip r:embed="rId2"/>
          <a:srcRect/>
          <a:stretch>
            <a:fillRect/>
          </a:stretch>
        </p:blipFill>
        <p:spPr bwMode="auto">
          <a:xfrm>
            <a:off x="3581400" y="3602038"/>
            <a:ext cx="5715000" cy="318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Title 1"/>
          <p:cNvSpPr>
            <a:spLocks noGrp="1"/>
          </p:cNvSpPr>
          <p:nvPr>
            <p:ph type="title"/>
          </p:nvPr>
        </p:nvSpPr>
        <p:spPr>
          <a:xfrm>
            <a:off x="1524000" y="155575"/>
            <a:ext cx="9144000" cy="920750"/>
          </a:xfrm>
        </p:spPr>
        <p:txBody>
          <a:bodyPr/>
          <a:lstStyle/>
          <a:p>
            <a:pPr eaLnBrk="1" hangingPunct="1"/>
            <a:r>
              <a:rPr lang="en-US" altLang="en-US" smtClean="0"/>
              <a:t>Efficiency</a:t>
            </a:r>
          </a:p>
        </p:txBody>
      </p:sp>
      <p:sp>
        <p:nvSpPr>
          <p:cNvPr id="727042" name="Content Placeholder 2"/>
          <p:cNvSpPr>
            <a:spLocks noGrp="1"/>
          </p:cNvSpPr>
          <p:nvPr>
            <p:ph idx="1"/>
          </p:nvPr>
        </p:nvSpPr>
        <p:spPr/>
        <p:txBody>
          <a:bodyPr/>
          <a:lstStyle/>
          <a:p>
            <a:pPr eaLnBrk="1" hangingPunct="1"/>
            <a:r>
              <a:rPr lang="en-US" altLang="en-US" smtClean="0"/>
              <a:t>If a machine has a high efficiency, it means that much Work input has changed to work output</a:t>
            </a:r>
          </a:p>
          <a:p>
            <a:pPr eaLnBrk="1" hangingPunct="1"/>
            <a:r>
              <a:rPr lang="en-US" altLang="en-US" smtClean="0"/>
              <a:t>If there is a low efficiency, It means that much work input is lost</a:t>
            </a:r>
          </a:p>
          <a:p>
            <a:pPr eaLnBrk="1" hangingPunct="1"/>
            <a:endParaRPr lang="en-US" altLang="en-US" smtClean="0"/>
          </a:p>
        </p:txBody>
      </p:sp>
      <p:pic>
        <p:nvPicPr>
          <p:cNvPr id="727043" name="Picture 3"/>
          <p:cNvPicPr>
            <a:picLocks noChangeAspect="1"/>
          </p:cNvPicPr>
          <p:nvPr/>
        </p:nvPicPr>
        <p:blipFill>
          <a:blip r:embed="rId2"/>
          <a:srcRect/>
          <a:stretch>
            <a:fillRect/>
          </a:stretch>
        </p:blipFill>
        <p:spPr bwMode="auto">
          <a:xfrm>
            <a:off x="4191000" y="3352800"/>
            <a:ext cx="4686300" cy="336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2"/>
          <p:cNvSpPr>
            <a:spLocks noGrp="1" noChangeArrowheads="1"/>
          </p:cNvSpPr>
          <p:nvPr>
            <p:ph type="title"/>
          </p:nvPr>
        </p:nvSpPr>
        <p:spPr>
          <a:xfrm>
            <a:off x="1524000" y="155575"/>
            <a:ext cx="9144000" cy="920750"/>
          </a:xfrm>
        </p:spPr>
        <p:txBody>
          <a:bodyPr/>
          <a:lstStyle/>
          <a:p>
            <a:pPr eaLnBrk="1" hangingPunct="1"/>
            <a:r>
              <a:rPr lang="en-US" altLang="en-US" smtClean="0"/>
              <a:t> Efficiency</a:t>
            </a:r>
          </a:p>
        </p:txBody>
      </p:sp>
      <p:sp>
        <p:nvSpPr>
          <p:cNvPr id="3087" name="Rectangle 3"/>
          <p:cNvSpPr>
            <a:spLocks noChangeArrowheads="1"/>
          </p:cNvSpPr>
          <p:nvPr/>
        </p:nvSpPr>
        <p:spPr bwMode="auto">
          <a:xfrm>
            <a:off x="3095625" y="1168400"/>
            <a:ext cx="7572375" cy="1574800"/>
          </a:xfrm>
          <a:prstGeom prst="rect">
            <a:avLst/>
          </a:prstGeom>
          <a:noFill/>
          <a:ln w="9525">
            <a:noFill/>
            <a:miter lim="800000"/>
            <a:headEnd/>
            <a:tailEnd/>
          </a:ln>
        </p:spPr>
        <p:txBody>
          <a:bodyPr lIns="92075" tIns="46038" rIns="92075" bIns="46038"/>
          <a:lstStyle/>
          <a:p>
            <a:pPr marL="509588" indent="-509588">
              <a:lnSpc>
                <a:spcPct val="90000"/>
              </a:lnSpc>
              <a:buClr>
                <a:srgbClr val="FDC73F"/>
              </a:buClr>
              <a:buFont typeface="Wingdings" pitchFamily="2" charset="2"/>
              <a:buChar char="u"/>
            </a:pPr>
            <a:r>
              <a:rPr lang="en-US" altLang="en-US" sz="3000"/>
              <a:t>A worker exerts a force of 500 N to push a 1500 N sofa 4.0 m along a ramp that is 1.0 m high.  What is the ramp’s efficiency?</a:t>
            </a:r>
          </a:p>
        </p:txBody>
      </p:sp>
      <p:sp>
        <p:nvSpPr>
          <p:cNvPr id="3088" name="Rectangle 4"/>
          <p:cNvSpPr>
            <a:spLocks noChangeArrowheads="1"/>
          </p:cNvSpPr>
          <p:nvPr/>
        </p:nvSpPr>
        <p:spPr bwMode="auto">
          <a:xfrm>
            <a:off x="-1817688" y="3194050"/>
            <a:ext cx="9131301" cy="3871913"/>
          </a:xfrm>
          <a:prstGeom prst="rect">
            <a:avLst/>
          </a:prstGeom>
          <a:solidFill>
            <a:schemeClr val="bg1"/>
          </a:solidFill>
          <a:ln w="28575">
            <a:solidFill>
              <a:schemeClr val="tx1"/>
            </a:solidFill>
            <a:miter lim="800000"/>
            <a:headEnd/>
            <a:tailEnd/>
          </a:ln>
        </p:spPr>
        <p:txBody>
          <a:bodyPr wrap="none" anchor="ctr"/>
          <a:lstStyle/>
          <a:p>
            <a:pPr algn="ctr"/>
            <a:r>
              <a:rPr lang="en-US" altLang="en-US" sz="2400"/>
              <a:t>GIVEN:</a:t>
            </a:r>
          </a:p>
          <a:p>
            <a:pPr algn="ctr"/>
            <a:r>
              <a:rPr lang="en-US" altLang="en-US" sz="2400"/>
              <a:t>Fe = 500 N</a:t>
            </a:r>
          </a:p>
          <a:p>
            <a:pPr algn="ctr"/>
            <a:r>
              <a:rPr lang="en-US" altLang="en-US" sz="2400"/>
              <a:t>de = 4.0 m</a:t>
            </a:r>
          </a:p>
          <a:p>
            <a:pPr algn="ctr"/>
            <a:r>
              <a:rPr lang="en-US" altLang="en-US" sz="2400"/>
              <a:t>Fr = 1500 N</a:t>
            </a:r>
          </a:p>
          <a:p>
            <a:pPr algn="ctr"/>
            <a:r>
              <a:rPr lang="en-US" altLang="en-US" sz="2400"/>
              <a:t>dr = 1.0 m</a:t>
            </a:r>
          </a:p>
          <a:p>
            <a:pPr algn="ctr"/>
            <a:endParaRPr lang="en-US" altLang="en-US" sz="2400">
              <a:solidFill>
                <a:srgbClr val="FFFFFF"/>
              </a:solidFill>
            </a:endParaRPr>
          </a:p>
          <a:p>
            <a:pPr algn="ctr"/>
            <a:endParaRPr lang="en-US" altLang="en-US" sz="2400">
              <a:solidFill>
                <a:srgbClr val="FFFFFF"/>
              </a:solidFill>
              <a:latin typeface="Times New Roman" pitchFamily="18" charset="0"/>
            </a:endParaRPr>
          </a:p>
        </p:txBody>
      </p:sp>
      <p:sp>
        <p:nvSpPr>
          <p:cNvPr id="52229" name="Text Box 5"/>
          <p:cNvSpPr txBox="1">
            <a:spLocks noChangeArrowheads="1"/>
          </p:cNvSpPr>
          <p:nvPr/>
        </p:nvSpPr>
        <p:spPr bwMode="auto">
          <a:xfrm>
            <a:off x="1524000" y="2938463"/>
            <a:ext cx="3773488" cy="2592387"/>
          </a:xfrm>
          <a:prstGeom prst="rect">
            <a:avLst/>
          </a:prstGeom>
          <a:noFill/>
          <a:ln w="9525">
            <a:noFill/>
            <a:miter lim="800000"/>
            <a:headEnd/>
            <a:tailEnd/>
          </a:ln>
        </p:spPr>
        <p:txBody>
          <a:bodyPr/>
          <a:lstStyle/>
          <a:p>
            <a:pPr>
              <a:spcBef>
                <a:spcPct val="20000"/>
              </a:spcBef>
            </a:pPr>
            <a:endParaRPr lang="en-US" altLang="en-US" sz="3500"/>
          </a:p>
        </p:txBody>
      </p:sp>
      <p:sp>
        <p:nvSpPr>
          <p:cNvPr id="52230" name="Text Box 6"/>
          <p:cNvSpPr txBox="1">
            <a:spLocks noChangeArrowheads="1"/>
          </p:cNvSpPr>
          <p:nvPr/>
        </p:nvSpPr>
        <p:spPr bwMode="auto">
          <a:xfrm>
            <a:off x="4276725" y="2938463"/>
            <a:ext cx="6391275" cy="3581400"/>
          </a:xfrm>
          <a:prstGeom prst="rect">
            <a:avLst/>
          </a:prstGeom>
          <a:noFill/>
          <a:ln w="9525">
            <a:noFill/>
            <a:miter lim="800000"/>
            <a:headEnd/>
            <a:tailEnd/>
          </a:ln>
        </p:spPr>
        <p:txBody>
          <a:bodyPr/>
          <a:lstStyle/>
          <a:p>
            <a:pPr>
              <a:spcBef>
                <a:spcPct val="20000"/>
              </a:spcBef>
            </a:pPr>
            <a:r>
              <a:rPr lang="en-US" altLang="en-US" sz="3500"/>
              <a:t>:Work</a:t>
            </a:r>
          </a:p>
          <a:p>
            <a:pPr>
              <a:spcBef>
                <a:spcPct val="20000"/>
              </a:spcBef>
            </a:pPr>
            <a:r>
              <a:rPr lang="en-US" altLang="en-US" sz="3500"/>
              <a:t>W</a:t>
            </a:r>
            <a:r>
              <a:rPr lang="en-US" altLang="en-US" sz="3500" baseline="-25000"/>
              <a:t>in</a:t>
            </a:r>
            <a:r>
              <a:rPr lang="en-US" altLang="en-US" sz="3500"/>
              <a:t> = (500N)(4.0m) = 2000 J</a:t>
            </a:r>
            <a:endParaRPr lang="en-US" altLang="en-US" sz="3500" baseline="-25000"/>
          </a:p>
          <a:p>
            <a:pPr>
              <a:spcBef>
                <a:spcPct val="40000"/>
              </a:spcBef>
            </a:pPr>
            <a:r>
              <a:rPr lang="en-US" altLang="en-US" sz="3500"/>
              <a:t>W</a:t>
            </a:r>
            <a:r>
              <a:rPr lang="en-US" altLang="en-US" sz="3500" baseline="-25000"/>
              <a:t>out</a:t>
            </a:r>
            <a:r>
              <a:rPr lang="en-US" altLang="en-US" sz="3500"/>
              <a:t> = (1500N)(1.0m) = 1500 J</a:t>
            </a:r>
          </a:p>
          <a:p>
            <a:pPr>
              <a:spcBef>
                <a:spcPct val="40000"/>
              </a:spcBef>
            </a:pPr>
            <a:r>
              <a:rPr lang="en-US" altLang="en-US" sz="3500"/>
              <a:t>E = </a:t>
            </a:r>
            <a:r>
              <a:rPr lang="en-US" altLang="en-US" sz="3500" u="sng"/>
              <a:t> 1500 J </a:t>
            </a:r>
            <a:r>
              <a:rPr lang="en-US" altLang="en-US" sz="3500"/>
              <a:t> × 100%</a:t>
            </a:r>
          </a:p>
          <a:p>
            <a:pPr>
              <a:lnSpc>
                <a:spcPct val="90000"/>
              </a:lnSpc>
            </a:pPr>
            <a:r>
              <a:rPr lang="en-US" altLang="en-US" sz="3500"/>
              <a:t>       2000 J</a:t>
            </a:r>
          </a:p>
          <a:p>
            <a:pPr>
              <a:spcBef>
                <a:spcPct val="25000"/>
              </a:spcBef>
            </a:pPr>
            <a:r>
              <a:rPr lang="en-US" altLang="en-US" sz="3500" b="1"/>
              <a:t>E</a:t>
            </a:r>
            <a:r>
              <a:rPr lang="en-US" altLang="en-US" sz="3500" b="1" baseline="-25000"/>
              <a:t> </a:t>
            </a:r>
            <a:r>
              <a:rPr lang="en-US" altLang="en-US" sz="3500" b="1"/>
              <a:t>= 75%</a:t>
            </a:r>
          </a:p>
        </p:txBody>
      </p:sp>
      <p:sp>
        <p:nvSpPr>
          <p:cNvPr id="3091" name="Line 7"/>
          <p:cNvSpPr>
            <a:spLocks noChangeShapeType="1"/>
          </p:cNvSpPr>
          <p:nvPr/>
        </p:nvSpPr>
        <p:spPr bwMode="auto">
          <a:xfrm>
            <a:off x="4283075" y="2967038"/>
            <a:ext cx="0" cy="3844925"/>
          </a:xfrm>
          <a:prstGeom prst="line">
            <a:avLst/>
          </a:prstGeom>
          <a:noFill/>
          <a:ln w="28575">
            <a:solidFill>
              <a:schemeClr val="tx1"/>
            </a:solidFill>
            <a:round/>
            <a:headEnd/>
            <a:tailEnd/>
          </a:ln>
        </p:spPr>
        <p:txBody>
          <a:bodyPr wrap="none" anchor="ctr"/>
          <a:lstStyle/>
          <a:p>
            <a:endParaRPr lang="en-US"/>
          </a:p>
        </p:txBody>
      </p:sp>
      <p:sp>
        <p:nvSpPr>
          <p:cNvPr id="3092" name="Line 8"/>
          <p:cNvSpPr>
            <a:spLocks noChangeShapeType="1"/>
          </p:cNvSpPr>
          <p:nvPr/>
        </p:nvSpPr>
        <p:spPr bwMode="auto">
          <a:xfrm>
            <a:off x="1524000" y="3506788"/>
            <a:ext cx="9144000" cy="0"/>
          </a:xfrm>
          <a:prstGeom prst="line">
            <a:avLst/>
          </a:prstGeom>
          <a:noFill/>
          <a:ln w="28575">
            <a:solidFill>
              <a:schemeClr val="tx1"/>
            </a:solidFill>
            <a:round/>
            <a:headEnd/>
            <a:tailEnd/>
          </a:ln>
        </p:spPr>
        <p:txBody>
          <a:bodyPr wrap="none" anchor="ctr"/>
          <a:lstStyle/>
          <a:p>
            <a:endParaRPr lang="en-US"/>
          </a:p>
        </p:txBody>
      </p:sp>
      <p:grpSp>
        <p:nvGrpSpPr>
          <p:cNvPr id="52269" name="Group 45"/>
          <p:cNvGrpSpPr>
            <a:grpSpLocks/>
          </p:cNvGrpSpPr>
          <p:nvPr/>
        </p:nvGrpSpPr>
        <p:grpSpPr bwMode="auto">
          <a:xfrm>
            <a:off x="7772400" y="5524500"/>
            <a:ext cx="2181225" cy="1174750"/>
            <a:chOff x="3793" y="3407"/>
            <a:chExt cx="1374" cy="740"/>
          </a:xfrm>
        </p:grpSpPr>
        <p:sp>
          <p:nvSpPr>
            <p:cNvPr id="3108" name="AutoShape 29"/>
            <p:cNvSpPr>
              <a:spLocks noChangeArrowheads="1"/>
            </p:cNvSpPr>
            <p:nvPr/>
          </p:nvSpPr>
          <p:spPr bwMode="auto">
            <a:xfrm flipH="1">
              <a:off x="3920" y="3407"/>
              <a:ext cx="1247" cy="740"/>
            </a:xfrm>
            <a:prstGeom prst="rtTriangle">
              <a:avLst/>
            </a:prstGeom>
            <a:solidFill>
              <a:schemeClr val="bg2"/>
            </a:solidFill>
            <a:ln w="12700">
              <a:solidFill>
                <a:schemeClr val="bg2"/>
              </a:solidFill>
              <a:miter lim="800000"/>
              <a:headEnd/>
              <a:tailEnd/>
            </a:ln>
          </p:spPr>
          <p:txBody>
            <a:bodyPr wrap="none" anchor="ctr"/>
            <a:lstStyle/>
            <a:p>
              <a:endParaRPr lang="en-US" altLang="en-US" sz="2400">
                <a:solidFill>
                  <a:srgbClr val="FFFFFF"/>
                </a:solidFill>
                <a:latin typeface="Times New Roman" pitchFamily="18" charset="0"/>
              </a:endParaRPr>
            </a:p>
          </p:txBody>
        </p:sp>
        <p:graphicFrame>
          <p:nvGraphicFramePr>
            <p:cNvPr id="3084" name="Object 12"/>
            <p:cNvGraphicFramePr>
              <a:graphicFrameLocks noChangeAspect="1"/>
            </p:cNvGraphicFramePr>
            <p:nvPr/>
          </p:nvGraphicFramePr>
          <p:xfrm>
            <a:off x="3793" y="3639"/>
            <a:ext cx="572" cy="489"/>
          </p:xfrm>
          <a:graphic>
            <a:graphicData uri="http://schemas.openxmlformats.org/presentationml/2006/ole">
              <mc:AlternateContent xmlns:mc="http://schemas.openxmlformats.org/markup-compatibility/2006">
                <mc:Choice xmlns:v="urn:schemas-microsoft-com:vml" Requires="v">
                  <p:oleObj spid="_x0000_s3092" name="Photo Editor Photo" r:id="rId3" imgW="1514686" imgH="1295238" progId="">
                    <p:embed/>
                  </p:oleObj>
                </mc:Choice>
                <mc:Fallback>
                  <p:oleObj name="Photo Editor Photo" r:id="rId3" imgW="1514686" imgH="1295238"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 y="3639"/>
                          <a:ext cx="572" cy="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2273" name="Group 49"/>
          <p:cNvGrpSpPr>
            <a:grpSpLocks/>
          </p:cNvGrpSpPr>
          <p:nvPr/>
        </p:nvGrpSpPr>
        <p:grpSpPr bwMode="auto">
          <a:xfrm>
            <a:off x="10020300" y="5486400"/>
            <a:ext cx="647700" cy="1212850"/>
            <a:chOff x="5209" y="3383"/>
            <a:chExt cx="408" cy="764"/>
          </a:xfrm>
        </p:grpSpPr>
        <p:sp>
          <p:nvSpPr>
            <p:cNvPr id="3106" name="Line 37"/>
            <p:cNvSpPr>
              <a:spLocks noChangeShapeType="1"/>
            </p:cNvSpPr>
            <p:nvPr/>
          </p:nvSpPr>
          <p:spPr bwMode="auto">
            <a:xfrm flipV="1">
              <a:off x="5228" y="3383"/>
              <a:ext cx="0" cy="764"/>
            </a:xfrm>
            <a:prstGeom prst="line">
              <a:avLst/>
            </a:prstGeom>
            <a:noFill/>
            <a:ln w="19050">
              <a:solidFill>
                <a:schemeClr val="tx1"/>
              </a:solidFill>
              <a:round/>
              <a:headEnd type="triangle" w="med" len="med"/>
              <a:tailEnd type="triangle" w="med" len="med"/>
            </a:ln>
          </p:spPr>
          <p:txBody>
            <a:bodyPr wrap="none" anchor="ctr"/>
            <a:lstStyle/>
            <a:p>
              <a:endParaRPr lang="en-US"/>
            </a:p>
          </p:txBody>
        </p:sp>
        <p:sp>
          <p:nvSpPr>
            <p:cNvPr id="3" name="Text Box 41"/>
            <p:cNvSpPr txBox="1">
              <a:spLocks noChangeArrowheads="1"/>
            </p:cNvSpPr>
            <p:nvPr/>
          </p:nvSpPr>
          <p:spPr bwMode="auto">
            <a:xfrm>
              <a:off x="5209" y="3654"/>
              <a:ext cx="408" cy="231"/>
            </a:xfrm>
            <a:prstGeom prst="rect">
              <a:avLst/>
            </a:prstGeom>
            <a:noFill/>
            <a:ln w="9525">
              <a:noFill/>
              <a:miter lim="800000"/>
              <a:headEnd/>
              <a:tailEnd/>
            </a:ln>
          </p:spPr>
          <p:txBody>
            <a:bodyPr wrap="none">
              <a:spAutoFit/>
            </a:bodyPr>
            <a:lstStyle/>
            <a:p>
              <a:pPr>
                <a:defRPr/>
              </a:pPr>
              <a:r>
                <a:rPr lang="en-US" altLang="en-US" dirty="0">
                  <a:solidFill>
                    <a:schemeClr val="tx1">
                      <a:lumMod val="95000"/>
                      <a:lumOff val="5000"/>
                    </a:schemeClr>
                  </a:solidFill>
                  <a:latin typeface="Times New Roman" pitchFamily="18" charset="0"/>
                </a:rPr>
                <a:t>1.0m</a:t>
              </a:r>
            </a:p>
          </p:txBody>
        </p:sp>
      </p:grpSp>
      <p:grpSp>
        <p:nvGrpSpPr>
          <p:cNvPr id="52272" name="Group 48"/>
          <p:cNvGrpSpPr>
            <a:grpSpLocks/>
          </p:cNvGrpSpPr>
          <p:nvPr/>
        </p:nvGrpSpPr>
        <p:grpSpPr bwMode="auto">
          <a:xfrm>
            <a:off x="8232775" y="6216650"/>
            <a:ext cx="927100" cy="517525"/>
            <a:chOff x="4083" y="3843"/>
            <a:chExt cx="584" cy="326"/>
          </a:xfrm>
        </p:grpSpPr>
        <p:sp>
          <p:nvSpPr>
            <p:cNvPr id="3104" name="Line 40"/>
            <p:cNvSpPr>
              <a:spLocks noChangeShapeType="1"/>
            </p:cNvSpPr>
            <p:nvPr/>
          </p:nvSpPr>
          <p:spPr bwMode="auto">
            <a:xfrm>
              <a:off x="4083" y="3843"/>
              <a:ext cx="1" cy="288"/>
            </a:xfrm>
            <a:prstGeom prst="line">
              <a:avLst/>
            </a:prstGeom>
            <a:noFill/>
            <a:ln w="19050">
              <a:solidFill>
                <a:schemeClr val="tx1"/>
              </a:solidFill>
              <a:round/>
              <a:headEnd/>
              <a:tailEnd type="triangle" w="med" len="med"/>
            </a:ln>
          </p:spPr>
          <p:txBody>
            <a:bodyPr wrap="none" anchor="ctr"/>
            <a:lstStyle/>
            <a:p>
              <a:endParaRPr lang="en-US"/>
            </a:p>
          </p:txBody>
        </p:sp>
        <p:sp>
          <p:nvSpPr>
            <p:cNvPr id="3097" name="Text Box 42"/>
            <p:cNvSpPr txBox="1">
              <a:spLocks noChangeArrowheads="1"/>
            </p:cNvSpPr>
            <p:nvPr/>
          </p:nvSpPr>
          <p:spPr bwMode="auto">
            <a:xfrm>
              <a:off x="4119" y="3938"/>
              <a:ext cx="548" cy="231"/>
            </a:xfrm>
            <a:prstGeom prst="rect">
              <a:avLst/>
            </a:prstGeom>
            <a:noFill/>
            <a:ln w="9525">
              <a:noFill/>
              <a:miter lim="800000"/>
              <a:headEnd/>
              <a:tailEnd/>
            </a:ln>
          </p:spPr>
          <p:txBody>
            <a:bodyPr>
              <a:spAutoFit/>
            </a:bodyPr>
            <a:lstStyle/>
            <a:p>
              <a:pPr>
                <a:defRPr/>
              </a:pPr>
              <a:r>
                <a:rPr lang="en-US" altLang="en-US" dirty="0">
                  <a:solidFill>
                    <a:schemeClr val="tx1">
                      <a:lumMod val="95000"/>
                      <a:lumOff val="5000"/>
                    </a:schemeClr>
                  </a:solidFill>
                  <a:latin typeface="Times New Roman" pitchFamily="18" charset="0"/>
                </a:rPr>
                <a:t>1500N</a:t>
              </a:r>
            </a:p>
          </p:txBody>
        </p:sp>
      </p:grpSp>
      <p:grpSp>
        <p:nvGrpSpPr>
          <p:cNvPr id="52271" name="Group 47"/>
          <p:cNvGrpSpPr>
            <a:grpSpLocks/>
          </p:cNvGrpSpPr>
          <p:nvPr/>
        </p:nvGrpSpPr>
        <p:grpSpPr bwMode="auto">
          <a:xfrm>
            <a:off x="7912100" y="5405438"/>
            <a:ext cx="2016125" cy="1208087"/>
            <a:chOff x="3881" y="3332"/>
            <a:chExt cx="1270" cy="761"/>
          </a:xfrm>
        </p:grpSpPr>
        <p:sp>
          <p:nvSpPr>
            <p:cNvPr id="3102" name="Line 38"/>
            <p:cNvSpPr>
              <a:spLocks noChangeShapeType="1"/>
            </p:cNvSpPr>
            <p:nvPr/>
          </p:nvSpPr>
          <p:spPr bwMode="auto">
            <a:xfrm flipV="1">
              <a:off x="3881" y="3352"/>
              <a:ext cx="1270" cy="741"/>
            </a:xfrm>
            <a:prstGeom prst="line">
              <a:avLst/>
            </a:prstGeom>
            <a:noFill/>
            <a:ln w="19050">
              <a:solidFill>
                <a:srgbClr val="FFFF07"/>
              </a:solidFill>
              <a:round/>
              <a:headEnd type="triangle" w="med" len="med"/>
              <a:tailEnd type="triangle" w="med" len="med"/>
            </a:ln>
          </p:spPr>
          <p:txBody>
            <a:bodyPr wrap="none" anchor="ctr"/>
            <a:lstStyle/>
            <a:p>
              <a:endParaRPr lang="en-US"/>
            </a:p>
          </p:txBody>
        </p:sp>
        <p:sp>
          <p:nvSpPr>
            <p:cNvPr id="3095" name="Text Box 43"/>
            <p:cNvSpPr txBox="1">
              <a:spLocks noChangeArrowheads="1"/>
            </p:cNvSpPr>
            <p:nvPr/>
          </p:nvSpPr>
          <p:spPr bwMode="auto">
            <a:xfrm rot="-1792660">
              <a:off x="4571" y="3332"/>
              <a:ext cx="408" cy="231"/>
            </a:xfrm>
            <a:prstGeom prst="rect">
              <a:avLst/>
            </a:prstGeom>
            <a:noFill/>
            <a:ln w="9525">
              <a:noFill/>
              <a:miter lim="800000"/>
              <a:headEnd/>
              <a:tailEnd/>
            </a:ln>
          </p:spPr>
          <p:txBody>
            <a:bodyPr wrap="none">
              <a:spAutoFit/>
            </a:bodyPr>
            <a:lstStyle/>
            <a:p>
              <a:pPr>
                <a:defRPr/>
              </a:pPr>
              <a:r>
                <a:rPr lang="en-US" altLang="en-US" dirty="0">
                  <a:solidFill>
                    <a:schemeClr val="tx1">
                      <a:lumMod val="95000"/>
                      <a:lumOff val="5000"/>
                    </a:schemeClr>
                  </a:solidFill>
                  <a:latin typeface="Times New Roman" pitchFamily="18" charset="0"/>
                </a:rPr>
                <a:t>4.0m</a:t>
              </a:r>
            </a:p>
          </p:txBody>
        </p:sp>
      </p:grpSp>
      <p:grpSp>
        <p:nvGrpSpPr>
          <p:cNvPr id="52270" name="Group 46"/>
          <p:cNvGrpSpPr>
            <a:grpSpLocks/>
          </p:cNvGrpSpPr>
          <p:nvPr/>
        </p:nvGrpSpPr>
        <p:grpSpPr bwMode="auto">
          <a:xfrm>
            <a:off x="8278813" y="5518150"/>
            <a:ext cx="735012" cy="450850"/>
            <a:chOff x="4112" y="3403"/>
            <a:chExt cx="463" cy="284"/>
          </a:xfrm>
        </p:grpSpPr>
        <p:sp>
          <p:nvSpPr>
            <p:cNvPr id="3100" name="Line 39"/>
            <p:cNvSpPr>
              <a:spLocks noChangeShapeType="1"/>
            </p:cNvSpPr>
            <p:nvPr/>
          </p:nvSpPr>
          <p:spPr bwMode="auto">
            <a:xfrm flipV="1">
              <a:off x="4278" y="3516"/>
              <a:ext cx="297" cy="171"/>
            </a:xfrm>
            <a:prstGeom prst="line">
              <a:avLst/>
            </a:prstGeom>
            <a:noFill/>
            <a:ln w="19050">
              <a:solidFill>
                <a:srgbClr val="FFFF07"/>
              </a:solidFill>
              <a:round/>
              <a:headEnd/>
              <a:tailEnd type="triangle" w="med" len="med"/>
            </a:ln>
          </p:spPr>
          <p:txBody>
            <a:bodyPr wrap="none" anchor="ctr"/>
            <a:lstStyle/>
            <a:p>
              <a:endParaRPr lang="en-US"/>
            </a:p>
          </p:txBody>
        </p:sp>
        <p:sp>
          <p:nvSpPr>
            <p:cNvPr id="2" name="Text Box 44"/>
            <p:cNvSpPr txBox="1">
              <a:spLocks noChangeArrowheads="1"/>
            </p:cNvSpPr>
            <p:nvPr/>
          </p:nvSpPr>
          <p:spPr bwMode="auto">
            <a:xfrm rot="-1857084">
              <a:off x="4112" y="3403"/>
              <a:ext cx="436" cy="231"/>
            </a:xfrm>
            <a:prstGeom prst="rect">
              <a:avLst/>
            </a:prstGeom>
            <a:noFill/>
            <a:ln w="9525">
              <a:noFill/>
              <a:miter lim="800000"/>
              <a:headEnd/>
              <a:tailEnd/>
            </a:ln>
          </p:spPr>
          <p:txBody>
            <a:bodyPr wrap="none">
              <a:spAutoFit/>
            </a:bodyPr>
            <a:lstStyle/>
            <a:p>
              <a:pPr>
                <a:defRPr/>
              </a:pPr>
              <a:r>
                <a:rPr lang="en-US" altLang="en-US" dirty="0">
                  <a:solidFill>
                    <a:schemeClr val="bg2">
                      <a:lumMod val="10000"/>
                    </a:schemeClr>
                  </a:solidFill>
                  <a:latin typeface="Times New Roman" pitchFamily="18" charset="0"/>
                </a:rPr>
                <a:t>500N</a:t>
              </a:r>
            </a:p>
          </p:txBody>
        </p:sp>
      </p:grpSp>
      <p:grpSp>
        <p:nvGrpSpPr>
          <p:cNvPr id="3098" name="Group 54"/>
          <p:cNvGrpSpPr>
            <a:grpSpLocks/>
          </p:cNvGrpSpPr>
          <p:nvPr/>
        </p:nvGrpSpPr>
        <p:grpSpPr bwMode="auto">
          <a:xfrm>
            <a:off x="1536700" y="25400"/>
            <a:ext cx="2513013" cy="1071563"/>
            <a:chOff x="3558" y="1545"/>
            <a:chExt cx="1583" cy="675"/>
          </a:xfrm>
        </p:grpSpPr>
        <p:sp>
          <p:nvSpPr>
            <p:cNvPr id="3099" name="AutoShape 51"/>
            <p:cNvSpPr>
              <a:spLocks noChangeArrowheads="1"/>
            </p:cNvSpPr>
            <p:nvPr/>
          </p:nvSpPr>
          <p:spPr bwMode="auto">
            <a:xfrm>
              <a:off x="3558" y="1545"/>
              <a:ext cx="1583" cy="675"/>
            </a:xfrm>
            <a:prstGeom prst="roundRect">
              <a:avLst>
                <a:gd name="adj" fmla="val 16667"/>
              </a:avLst>
            </a:prstGeom>
            <a:solidFill>
              <a:schemeClr val="accent1"/>
            </a:solidFill>
            <a:ln w="12700">
              <a:solidFill>
                <a:schemeClr val="bg2"/>
              </a:solidFill>
              <a:round/>
              <a:headEnd/>
              <a:tailEnd/>
            </a:ln>
          </p:spPr>
          <p:txBody>
            <a:bodyPr wrap="none" anchor="ctr"/>
            <a:lstStyle/>
            <a:p>
              <a:endParaRPr lang="en-US" altLang="en-US" sz="2400">
                <a:solidFill>
                  <a:srgbClr val="FFFFFF"/>
                </a:solidFill>
                <a:latin typeface="Times New Roman" pitchFamily="18" charset="0"/>
              </a:endParaRPr>
            </a:p>
          </p:txBody>
        </p:sp>
        <p:graphicFrame>
          <p:nvGraphicFramePr>
            <p:cNvPr id="3085" name="Object 13"/>
            <p:cNvGraphicFramePr>
              <a:graphicFrameLocks noChangeAspect="1"/>
            </p:cNvGraphicFramePr>
            <p:nvPr/>
          </p:nvGraphicFramePr>
          <p:xfrm>
            <a:off x="3614" y="1562"/>
            <a:ext cx="1471" cy="641"/>
          </p:xfrm>
          <a:graphic>
            <a:graphicData uri="http://schemas.openxmlformats.org/presentationml/2006/ole">
              <mc:AlternateContent xmlns:mc="http://schemas.openxmlformats.org/markup-compatibility/2006">
                <mc:Choice xmlns:v="urn:schemas-microsoft-com:vml" Requires="v">
                  <p:oleObj spid="_x0000_s3093" name="Equation" r:id="rId5" imgW="1066800" imgH="431800" progId="Equation.3">
                    <p:embed/>
                  </p:oleObj>
                </mc:Choice>
                <mc:Fallback>
                  <p:oleObj name="Equation" r:id="rId5" imgW="1066800" imgH="431800" progId="Equation.3">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4" y="1562"/>
                          <a:ext cx="1471" cy="6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269"/>
                                        </p:tgtEl>
                                        <p:attrNameLst>
                                          <p:attrName>style.visibility</p:attrName>
                                        </p:attrNameLst>
                                      </p:cBhvr>
                                      <p:to>
                                        <p:strVal val="visible"/>
                                      </p:to>
                                    </p:set>
                                    <p:animEffect transition="in" filter="dissolve">
                                      <p:cBhvr>
                                        <p:cTn id="7" dur="500"/>
                                        <p:tgtEl>
                                          <p:spTgt spid="52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2270"/>
                                        </p:tgtEl>
                                        <p:attrNameLst>
                                          <p:attrName>style.visibility</p:attrName>
                                        </p:attrNameLst>
                                      </p:cBhvr>
                                      <p:to>
                                        <p:strVal val="visible"/>
                                      </p:to>
                                    </p:set>
                                    <p:animEffect transition="in" filter="wipe(left)">
                                      <p:cBhvr>
                                        <p:cTn id="12" dur="500"/>
                                        <p:tgtEl>
                                          <p:spTgt spid="52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272"/>
                                        </p:tgtEl>
                                        <p:attrNameLst>
                                          <p:attrName>style.visibility</p:attrName>
                                        </p:attrNameLst>
                                      </p:cBhvr>
                                      <p:to>
                                        <p:strVal val="visible"/>
                                      </p:to>
                                    </p:set>
                                    <p:animEffect transition="in" filter="wipe(up)">
                                      <p:cBhvr>
                                        <p:cTn id="17" dur="500"/>
                                        <p:tgtEl>
                                          <p:spTgt spid="522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nodeType="clickEffect">
                                  <p:stCondLst>
                                    <p:cond delay="0"/>
                                  </p:stCondLst>
                                  <p:childTnLst>
                                    <p:set>
                                      <p:cBhvr>
                                        <p:cTn id="21" dur="1" fill="hold">
                                          <p:stCondLst>
                                            <p:cond delay="0"/>
                                          </p:stCondLst>
                                        </p:cTn>
                                        <p:tgtEl>
                                          <p:spTgt spid="52271"/>
                                        </p:tgtEl>
                                        <p:attrNameLst>
                                          <p:attrName>style.visibility</p:attrName>
                                        </p:attrNameLst>
                                      </p:cBhvr>
                                      <p:to>
                                        <p:strVal val="visible"/>
                                      </p:to>
                                    </p:set>
                                    <p:animEffect transition="in" filter="barn(outVertical)">
                                      <p:cBhvr>
                                        <p:cTn id="22" dur="500"/>
                                        <p:tgtEl>
                                          <p:spTgt spid="522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42" fill="hold" nodeType="clickEffect">
                                  <p:stCondLst>
                                    <p:cond delay="0"/>
                                  </p:stCondLst>
                                  <p:childTnLst>
                                    <p:set>
                                      <p:cBhvr>
                                        <p:cTn id="26" dur="1" fill="hold">
                                          <p:stCondLst>
                                            <p:cond delay="0"/>
                                          </p:stCondLst>
                                        </p:cTn>
                                        <p:tgtEl>
                                          <p:spTgt spid="52273"/>
                                        </p:tgtEl>
                                        <p:attrNameLst>
                                          <p:attrName>style.visibility</p:attrName>
                                        </p:attrNameLst>
                                      </p:cBhvr>
                                      <p:to>
                                        <p:strVal val="visible"/>
                                      </p:to>
                                    </p:set>
                                    <p:animEffect transition="in" filter="barn(outHorizontal)">
                                      <p:cBhvr>
                                        <p:cTn id="27" dur="500"/>
                                        <p:tgtEl>
                                          <p:spTgt spid="522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nodePh="1">
                                  <p:stCondLst>
                                    <p:cond delay="0"/>
                                  </p:stCondLst>
                                  <p:endCondLst>
                                    <p:cond evt="begin" delay="0">
                                      <p:tn val="30"/>
                                    </p:cond>
                                  </p:endCondLst>
                                  <p:childTnLst>
                                    <p:set>
                                      <p:cBhvr>
                                        <p:cTn id="31" dur="1" fill="hold">
                                          <p:stCondLst>
                                            <p:cond delay="0"/>
                                          </p:stCondLst>
                                        </p:cTn>
                                        <p:tgtEl>
                                          <p:spTgt spid="52229">
                                            <p:txEl>
                                              <p:pRg st="0" end="0"/>
                                            </p:txEl>
                                          </p:spTgt>
                                        </p:tgtEl>
                                        <p:attrNameLst>
                                          <p:attrName>style.visibility</p:attrName>
                                        </p:attrNameLst>
                                      </p:cBhvr>
                                      <p:to>
                                        <p:strVal val="visible"/>
                                      </p:to>
                                    </p:set>
                                    <p:animEffect transition="in" filter="wipe(up)">
                                      <p:cBhvr>
                                        <p:cTn id="32" dur="500"/>
                                        <p:tgtEl>
                                          <p:spTgt spid="522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2230">
                                            <p:txEl>
                                              <p:pRg st="0" end="0"/>
                                            </p:txEl>
                                          </p:spTgt>
                                        </p:tgtEl>
                                        <p:attrNameLst>
                                          <p:attrName>style.visibility</p:attrName>
                                        </p:attrNameLst>
                                      </p:cBhvr>
                                      <p:to>
                                        <p:strVal val="visible"/>
                                      </p:to>
                                    </p:set>
                                    <p:animEffect transition="in" filter="wipe(up)">
                                      <p:cBhvr>
                                        <p:cTn id="37" dur="500"/>
                                        <p:tgtEl>
                                          <p:spTgt spid="52230">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2230">
                                            <p:txEl>
                                              <p:pRg st="1" end="1"/>
                                            </p:txEl>
                                          </p:spTgt>
                                        </p:tgtEl>
                                        <p:attrNameLst>
                                          <p:attrName>style.visibility</p:attrName>
                                        </p:attrNameLst>
                                      </p:cBhvr>
                                      <p:to>
                                        <p:strVal val="visible"/>
                                      </p:to>
                                    </p:set>
                                    <p:animEffect transition="in" filter="wipe(up)">
                                      <p:cBhvr>
                                        <p:cTn id="42" dur="500"/>
                                        <p:tgtEl>
                                          <p:spTgt spid="52230">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2230">
                                            <p:txEl>
                                              <p:pRg st="2" end="2"/>
                                            </p:txEl>
                                          </p:spTgt>
                                        </p:tgtEl>
                                        <p:attrNameLst>
                                          <p:attrName>style.visibility</p:attrName>
                                        </p:attrNameLst>
                                      </p:cBhvr>
                                      <p:to>
                                        <p:strVal val="visible"/>
                                      </p:to>
                                    </p:set>
                                    <p:animEffect transition="in" filter="wipe(up)">
                                      <p:cBhvr>
                                        <p:cTn id="47" dur="500"/>
                                        <p:tgtEl>
                                          <p:spTgt spid="52230">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2230">
                                            <p:txEl>
                                              <p:pRg st="3" end="3"/>
                                            </p:txEl>
                                          </p:spTgt>
                                        </p:tgtEl>
                                        <p:attrNameLst>
                                          <p:attrName>style.visibility</p:attrName>
                                        </p:attrNameLst>
                                      </p:cBhvr>
                                      <p:to>
                                        <p:strVal val="visible"/>
                                      </p:to>
                                    </p:set>
                                    <p:animEffect transition="in" filter="wipe(up)">
                                      <p:cBhvr>
                                        <p:cTn id="52" dur="500"/>
                                        <p:tgtEl>
                                          <p:spTgt spid="52230">
                                            <p:txEl>
                                              <p:pRg st="3" end="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52230">
                                            <p:txEl>
                                              <p:pRg st="4" end="4"/>
                                            </p:txEl>
                                          </p:spTgt>
                                        </p:tgtEl>
                                        <p:attrNameLst>
                                          <p:attrName>style.visibility</p:attrName>
                                        </p:attrNameLst>
                                      </p:cBhvr>
                                      <p:to>
                                        <p:strVal val="visible"/>
                                      </p:to>
                                    </p:set>
                                    <p:animEffect transition="in" filter="wipe(up)">
                                      <p:cBhvr>
                                        <p:cTn id="57" dur="500"/>
                                        <p:tgtEl>
                                          <p:spTgt spid="52230">
                                            <p:txEl>
                                              <p:pRg st="4" end="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52230">
                                            <p:txEl>
                                              <p:pRg st="5" end="5"/>
                                            </p:txEl>
                                          </p:spTgt>
                                        </p:tgtEl>
                                        <p:attrNameLst>
                                          <p:attrName>style.visibility</p:attrName>
                                        </p:attrNameLst>
                                      </p:cBhvr>
                                      <p:to>
                                        <p:strVal val="visible"/>
                                      </p:to>
                                    </p:set>
                                    <p:animEffect transition="in" filter="wipe(up)">
                                      <p:cBhvr>
                                        <p:cTn id="62" dur="500"/>
                                        <p:tgtEl>
                                          <p:spTgt spid="522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build="p" autoUpdateAnimBg="0"/>
      <p:bldP spid="5223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0113" name="Rectangle 2"/>
          <p:cNvSpPr>
            <a:spLocks noGrp="1" noChangeArrowheads="1"/>
          </p:cNvSpPr>
          <p:nvPr>
            <p:ph type="title"/>
          </p:nvPr>
        </p:nvSpPr>
        <p:spPr>
          <a:xfrm>
            <a:off x="1524000" y="155575"/>
            <a:ext cx="9144000" cy="920750"/>
          </a:xfrm>
        </p:spPr>
        <p:txBody>
          <a:bodyPr/>
          <a:lstStyle/>
          <a:p>
            <a:pPr eaLnBrk="1" hangingPunct="1"/>
            <a:r>
              <a:rPr lang="en-US" altLang="en-US" smtClean="0"/>
              <a:t> Work</a:t>
            </a:r>
          </a:p>
        </p:txBody>
      </p:sp>
      <p:sp>
        <p:nvSpPr>
          <p:cNvPr id="730114" name="Rectangle 3"/>
          <p:cNvSpPr>
            <a:spLocks noGrp="1" noChangeArrowheads="1"/>
          </p:cNvSpPr>
          <p:nvPr>
            <p:ph type="body" idx="1"/>
          </p:nvPr>
        </p:nvSpPr>
        <p:spPr>
          <a:xfrm>
            <a:off x="3124200" y="1185863"/>
            <a:ext cx="7467600" cy="792162"/>
          </a:xfrm>
        </p:spPr>
        <p:txBody>
          <a:bodyPr/>
          <a:lstStyle/>
          <a:p>
            <a:pPr eaLnBrk="1" hangingPunct="1"/>
            <a:r>
              <a:rPr lang="en-US" altLang="en-US" smtClean="0"/>
              <a:t>In an ideal machine...</a:t>
            </a:r>
          </a:p>
        </p:txBody>
      </p:sp>
      <p:sp>
        <p:nvSpPr>
          <p:cNvPr id="14340" name="Rectangle 4"/>
          <p:cNvSpPr>
            <a:spLocks noChangeArrowheads="1"/>
          </p:cNvSpPr>
          <p:nvPr/>
        </p:nvSpPr>
        <p:spPr bwMode="auto">
          <a:xfrm>
            <a:off x="3124200" y="3733800"/>
            <a:ext cx="7467600" cy="762000"/>
          </a:xfrm>
          <a:prstGeom prst="rect">
            <a:avLst/>
          </a:prstGeom>
          <a:noFill/>
          <a:ln w="9525">
            <a:noFill/>
            <a:miter lim="800000"/>
            <a:headEnd/>
            <a:tailEnd/>
          </a:ln>
        </p:spPr>
        <p:txBody>
          <a:bodyPr lIns="92075" tIns="46038" rIns="92075" bIns="46038"/>
          <a:lstStyle/>
          <a:p>
            <a:pPr marL="509588" indent="-509588">
              <a:spcBef>
                <a:spcPct val="20000"/>
              </a:spcBef>
              <a:buClr>
                <a:srgbClr val="FDC73F"/>
              </a:buClr>
              <a:buFont typeface="Wingdings" pitchFamily="2" charset="2"/>
              <a:buChar char="u"/>
            </a:pPr>
            <a:r>
              <a:rPr lang="en-US" altLang="en-US" sz="3600"/>
              <a:t>But in the real world…</a:t>
            </a:r>
          </a:p>
          <a:p>
            <a:pPr marL="965200" lvl="1" indent="-341313">
              <a:spcBef>
                <a:spcPct val="20000"/>
              </a:spcBef>
              <a:buClr>
                <a:srgbClr val="FFE4B8"/>
              </a:buClr>
              <a:buSzPct val="75000"/>
              <a:buFont typeface="Wingdings" pitchFamily="2" charset="2"/>
              <a:buChar char="l"/>
            </a:pPr>
            <a:r>
              <a:rPr lang="en-US" altLang="en-US" sz="3600"/>
              <a:t>some energy is lost as friction</a:t>
            </a:r>
          </a:p>
        </p:txBody>
      </p:sp>
      <p:sp>
        <p:nvSpPr>
          <p:cNvPr id="730116" name="AutoShape 5"/>
          <p:cNvSpPr>
            <a:spLocks noChangeArrowheads="1"/>
          </p:cNvSpPr>
          <p:nvPr/>
        </p:nvSpPr>
        <p:spPr bwMode="auto">
          <a:xfrm>
            <a:off x="4648200" y="2209800"/>
            <a:ext cx="4114800" cy="1143000"/>
          </a:xfrm>
          <a:prstGeom prst="roundRect">
            <a:avLst>
              <a:gd name="adj" fmla="val 16667"/>
            </a:avLst>
          </a:prstGeom>
          <a:solidFill>
            <a:schemeClr val="accent1"/>
          </a:solidFill>
          <a:ln w="12700">
            <a:solidFill>
              <a:schemeClr val="bg2"/>
            </a:solidFill>
            <a:round/>
            <a:headEnd/>
            <a:tailEnd/>
          </a:ln>
        </p:spPr>
        <p:txBody>
          <a:bodyPr wrap="none" anchor="ctr"/>
          <a:lstStyle/>
          <a:p>
            <a:pPr algn="ctr"/>
            <a:r>
              <a:rPr lang="en-US" altLang="en-US" sz="5400" b="1">
                <a:solidFill>
                  <a:srgbClr val="000000"/>
                </a:solidFill>
                <a:latin typeface="Times New Roman" pitchFamily="18" charset="0"/>
              </a:rPr>
              <a:t>W</a:t>
            </a:r>
            <a:r>
              <a:rPr lang="en-US" altLang="en-US" sz="5400" b="1" baseline="-25000">
                <a:solidFill>
                  <a:srgbClr val="000000"/>
                </a:solidFill>
                <a:latin typeface="Times New Roman" pitchFamily="18" charset="0"/>
              </a:rPr>
              <a:t>in</a:t>
            </a:r>
            <a:r>
              <a:rPr lang="en-US" altLang="en-US" sz="5400" b="1">
                <a:solidFill>
                  <a:srgbClr val="000000"/>
                </a:solidFill>
                <a:latin typeface="Times New Roman" pitchFamily="18" charset="0"/>
              </a:rPr>
              <a:t> = W</a:t>
            </a:r>
            <a:r>
              <a:rPr lang="en-US" altLang="en-US" sz="5400" b="1" baseline="-25000">
                <a:solidFill>
                  <a:srgbClr val="000000"/>
                </a:solidFill>
                <a:latin typeface="Times New Roman" pitchFamily="18" charset="0"/>
              </a:rPr>
              <a:t>out</a:t>
            </a:r>
            <a:endParaRPr lang="en-US" altLang="en-US" sz="5400" b="1">
              <a:solidFill>
                <a:srgbClr val="000000"/>
              </a:solidFill>
              <a:latin typeface="Times New Roman" pitchFamily="18" charset="0"/>
            </a:endParaRPr>
          </a:p>
        </p:txBody>
      </p:sp>
      <p:sp>
        <p:nvSpPr>
          <p:cNvPr id="14342" name="AutoShape 6"/>
          <p:cNvSpPr>
            <a:spLocks noChangeArrowheads="1"/>
          </p:cNvSpPr>
          <p:nvPr/>
        </p:nvSpPr>
        <p:spPr bwMode="auto">
          <a:xfrm>
            <a:off x="4724400" y="5257800"/>
            <a:ext cx="4114800" cy="1143000"/>
          </a:xfrm>
          <a:prstGeom prst="roundRect">
            <a:avLst>
              <a:gd name="adj" fmla="val 16667"/>
            </a:avLst>
          </a:prstGeom>
          <a:solidFill>
            <a:schemeClr val="accent1"/>
          </a:solidFill>
          <a:ln w="12700">
            <a:solidFill>
              <a:schemeClr val="bg2"/>
            </a:solidFill>
            <a:round/>
            <a:headEnd/>
            <a:tailEnd/>
          </a:ln>
        </p:spPr>
        <p:txBody>
          <a:bodyPr wrap="none" anchor="ctr"/>
          <a:lstStyle/>
          <a:p>
            <a:pPr algn="ctr"/>
            <a:r>
              <a:rPr lang="en-US" altLang="en-US" sz="5400" b="1">
                <a:solidFill>
                  <a:srgbClr val="000000"/>
                </a:solidFill>
                <a:latin typeface="Times New Roman" pitchFamily="18" charset="0"/>
              </a:rPr>
              <a:t>W</a:t>
            </a:r>
            <a:r>
              <a:rPr lang="en-US" altLang="en-US" sz="5400" b="1" baseline="-25000">
                <a:solidFill>
                  <a:srgbClr val="000000"/>
                </a:solidFill>
                <a:latin typeface="Times New Roman" pitchFamily="18" charset="0"/>
              </a:rPr>
              <a:t>in</a:t>
            </a:r>
            <a:r>
              <a:rPr lang="en-US" altLang="en-US" sz="5400" b="1">
                <a:solidFill>
                  <a:srgbClr val="000000"/>
                </a:solidFill>
                <a:latin typeface="Times New Roman" pitchFamily="18" charset="0"/>
              </a:rPr>
              <a:t> &gt; W</a:t>
            </a:r>
            <a:r>
              <a:rPr lang="en-US" altLang="en-US" sz="5400" b="1" baseline="-25000">
                <a:solidFill>
                  <a:srgbClr val="000000"/>
                </a:solidFill>
                <a:latin typeface="Times New Roman" pitchFamily="18" charset="0"/>
              </a:rPr>
              <a:t>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Effect transition="in" filter="dissolve">
                                      <p:cBhvr>
                                        <p:cTn id="11"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utoUpdateAnimBg="0"/>
      <p:bldP spid="14342"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4" name="Rectangle 2"/>
          <p:cNvSpPr>
            <a:spLocks noGrp="1" noChangeArrowheads="1"/>
          </p:cNvSpPr>
          <p:nvPr>
            <p:ph type="title"/>
          </p:nvPr>
        </p:nvSpPr>
        <p:spPr>
          <a:xfrm>
            <a:off x="1524000" y="155575"/>
            <a:ext cx="9144000" cy="920750"/>
          </a:xfrm>
        </p:spPr>
        <p:txBody>
          <a:bodyPr/>
          <a:lstStyle/>
          <a:p>
            <a:pPr eaLnBrk="1" hangingPunct="1"/>
            <a:r>
              <a:rPr lang="en-US" altLang="en-US" smtClean="0"/>
              <a:t> Mechanical Advantage</a:t>
            </a:r>
          </a:p>
        </p:txBody>
      </p:sp>
      <p:sp>
        <p:nvSpPr>
          <p:cNvPr id="15363" name="Rectangle 3"/>
          <p:cNvSpPr>
            <a:spLocks noGrp="1" noChangeArrowheads="1"/>
          </p:cNvSpPr>
          <p:nvPr>
            <p:ph type="body" idx="1"/>
          </p:nvPr>
        </p:nvSpPr>
        <p:spPr>
          <a:xfrm>
            <a:off x="3124200" y="1185863"/>
            <a:ext cx="7467600" cy="2060575"/>
          </a:xfrm>
        </p:spPr>
        <p:txBody>
          <a:bodyPr/>
          <a:lstStyle/>
          <a:p>
            <a:pPr eaLnBrk="1" hangingPunct="1"/>
            <a:r>
              <a:rPr lang="en-US" altLang="en-US" b="1" smtClean="0"/>
              <a:t>Mechanical Advantage (MA)</a:t>
            </a:r>
          </a:p>
          <a:p>
            <a:pPr lvl="1" eaLnBrk="1" hangingPunct="1"/>
            <a:r>
              <a:rPr lang="en-US" altLang="en-US" smtClean="0"/>
              <a:t>number of times a machine increases the effort force</a:t>
            </a:r>
          </a:p>
        </p:txBody>
      </p:sp>
      <p:grpSp>
        <p:nvGrpSpPr>
          <p:cNvPr id="15370" name="Group 10"/>
          <p:cNvGrpSpPr>
            <a:grpSpLocks/>
          </p:cNvGrpSpPr>
          <p:nvPr/>
        </p:nvGrpSpPr>
        <p:grpSpPr bwMode="auto">
          <a:xfrm>
            <a:off x="4876800" y="3275013"/>
            <a:ext cx="3657600" cy="2058987"/>
            <a:chOff x="1920" y="2015"/>
            <a:chExt cx="2304" cy="1297"/>
          </a:xfrm>
        </p:grpSpPr>
        <p:sp>
          <p:nvSpPr>
            <p:cNvPr id="4108" name="AutoShape 4"/>
            <p:cNvSpPr>
              <a:spLocks noChangeArrowheads="1"/>
            </p:cNvSpPr>
            <p:nvPr/>
          </p:nvSpPr>
          <p:spPr bwMode="auto">
            <a:xfrm>
              <a:off x="1920" y="2015"/>
              <a:ext cx="2304" cy="1296"/>
            </a:xfrm>
            <a:prstGeom prst="roundRect">
              <a:avLst>
                <a:gd name="adj" fmla="val 16667"/>
              </a:avLst>
            </a:prstGeom>
            <a:solidFill>
              <a:schemeClr val="accent1"/>
            </a:solidFill>
            <a:ln w="12700">
              <a:solidFill>
                <a:schemeClr val="bg2"/>
              </a:solidFill>
              <a:round/>
              <a:headEnd/>
              <a:tailEnd/>
            </a:ln>
          </p:spPr>
          <p:txBody>
            <a:bodyPr wrap="none" anchor="ctr"/>
            <a:lstStyle/>
            <a:p>
              <a:endParaRPr lang="en-US" altLang="en-US" sz="2400">
                <a:solidFill>
                  <a:srgbClr val="FFFFFF"/>
                </a:solidFill>
                <a:latin typeface="Times New Roman" pitchFamily="18" charset="0"/>
              </a:endParaRPr>
            </a:p>
          </p:txBody>
        </p:sp>
        <p:graphicFrame>
          <p:nvGraphicFramePr>
            <p:cNvPr id="4103" name="Object 7"/>
            <p:cNvGraphicFramePr>
              <a:graphicFrameLocks noChangeAspect="1"/>
            </p:cNvGraphicFramePr>
            <p:nvPr/>
          </p:nvGraphicFramePr>
          <p:xfrm>
            <a:off x="2136" y="2015"/>
            <a:ext cx="1872" cy="1297"/>
          </p:xfrm>
          <a:graphic>
            <a:graphicData uri="http://schemas.openxmlformats.org/presentationml/2006/ole">
              <mc:AlternateContent xmlns:mc="http://schemas.openxmlformats.org/markup-compatibility/2006">
                <mc:Choice xmlns:v="urn:schemas-microsoft-com:vml" Requires="v">
                  <p:oleObj spid="_x0000_s4107" name="Equation" r:id="rId3" imgW="622030" imgH="431613" progId="Equation.3">
                    <p:embed/>
                  </p:oleObj>
                </mc:Choice>
                <mc:Fallback>
                  <p:oleObj name="Equation" r:id="rId3" imgW="622030" imgH="431613"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 y="2015"/>
                          <a:ext cx="1872" cy="12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5369" name="Rectangle 9"/>
          <p:cNvSpPr>
            <a:spLocks noChangeArrowheads="1"/>
          </p:cNvSpPr>
          <p:nvPr/>
        </p:nvSpPr>
        <p:spPr bwMode="auto">
          <a:xfrm>
            <a:off x="3505200" y="5410200"/>
            <a:ext cx="6934200" cy="1295400"/>
          </a:xfrm>
          <a:prstGeom prst="rect">
            <a:avLst/>
          </a:prstGeom>
          <a:noFill/>
          <a:ln w="9525">
            <a:noFill/>
            <a:miter lim="800000"/>
            <a:headEnd/>
            <a:tailEnd/>
          </a:ln>
        </p:spPr>
        <p:txBody>
          <a:bodyPr lIns="92075" tIns="46038" rIns="92075" bIns="46038"/>
          <a:lstStyle/>
          <a:p>
            <a:pPr marL="287338" indent="-287338">
              <a:buClr>
                <a:srgbClr val="FFE4B8"/>
              </a:buClr>
              <a:buSzPct val="80000"/>
              <a:buFont typeface="Wingdings" pitchFamily="2" charset="2"/>
              <a:buChar char="l"/>
            </a:pPr>
            <a:r>
              <a:rPr lang="en-US" altLang="en-US" sz="2800"/>
              <a:t>MA &gt; 1 : force is increased</a:t>
            </a:r>
          </a:p>
          <a:p>
            <a:pPr marL="287338" indent="-287338">
              <a:buClr>
                <a:srgbClr val="FFE4B8"/>
              </a:buClr>
              <a:buSzPct val="80000"/>
              <a:buFont typeface="Wingdings" pitchFamily="2" charset="2"/>
              <a:buChar char="l"/>
            </a:pPr>
            <a:r>
              <a:rPr lang="en-US" altLang="en-US" sz="2800"/>
              <a:t>MA &lt; 1 : distance is increased</a:t>
            </a:r>
          </a:p>
          <a:p>
            <a:pPr marL="287338" indent="-287338">
              <a:buClr>
                <a:srgbClr val="FFE4B8"/>
              </a:buClr>
              <a:buSzPct val="80000"/>
              <a:buFont typeface="Wingdings" pitchFamily="2" charset="2"/>
              <a:buChar char="l"/>
            </a:pPr>
            <a:r>
              <a:rPr lang="en-US" altLang="en-US" sz="2800"/>
              <a:t>MA = 1 : only direction is changed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wipe(up)">
                                      <p:cBhvr>
                                        <p:cTn id="7" dur="500"/>
                                        <p:tgtEl>
                                          <p:spTgt spid="1536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5370"/>
                                        </p:tgtEl>
                                        <p:attrNameLst>
                                          <p:attrName>style.visibility</p:attrName>
                                        </p:attrNameLst>
                                      </p:cBhvr>
                                      <p:to>
                                        <p:strVal val="visible"/>
                                      </p:to>
                                    </p:set>
                                    <p:animEffect transition="in" filter="dissolve">
                                      <p:cBhvr>
                                        <p:cTn id="11" dur="500"/>
                                        <p:tgtEl>
                                          <p:spTgt spid="153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369">
                                            <p:txEl>
                                              <p:pRg st="0" end="0"/>
                                            </p:txEl>
                                          </p:spTgt>
                                        </p:tgtEl>
                                        <p:attrNameLst>
                                          <p:attrName>style.visibility</p:attrName>
                                        </p:attrNameLst>
                                      </p:cBhvr>
                                      <p:to>
                                        <p:strVal val="visible"/>
                                      </p:to>
                                    </p:set>
                                    <p:animEffect transition="in" filter="wipe(up)">
                                      <p:cBhvr>
                                        <p:cTn id="16" dur="500"/>
                                        <p:tgtEl>
                                          <p:spTgt spid="1536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369">
                                            <p:txEl>
                                              <p:pRg st="1" end="1"/>
                                            </p:txEl>
                                          </p:spTgt>
                                        </p:tgtEl>
                                        <p:attrNameLst>
                                          <p:attrName>style.visibility</p:attrName>
                                        </p:attrNameLst>
                                      </p:cBhvr>
                                      <p:to>
                                        <p:strVal val="visible"/>
                                      </p:to>
                                    </p:set>
                                    <p:animEffect transition="in" filter="wipe(up)">
                                      <p:cBhvr>
                                        <p:cTn id="21" dur="500"/>
                                        <p:tgtEl>
                                          <p:spTgt spid="1536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369">
                                            <p:txEl>
                                              <p:pRg st="2" end="2"/>
                                            </p:txEl>
                                          </p:spTgt>
                                        </p:tgtEl>
                                        <p:attrNameLst>
                                          <p:attrName>style.visibility</p:attrName>
                                        </p:attrNameLst>
                                      </p:cBhvr>
                                      <p:to>
                                        <p:strVal val="visible"/>
                                      </p:to>
                                    </p:set>
                                    <p:animEffect transition="in" filter="wipe(up)">
                                      <p:cBhvr>
                                        <p:cTn id="26" dur="500"/>
                                        <p:tgtEl>
                                          <p:spTgt spid="153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2"/>
          <p:cNvSpPr>
            <a:spLocks noGrp="1" noChangeArrowheads="1"/>
          </p:cNvSpPr>
          <p:nvPr>
            <p:ph type="title"/>
          </p:nvPr>
        </p:nvSpPr>
        <p:spPr>
          <a:xfrm>
            <a:off x="1524000" y="155575"/>
            <a:ext cx="9144000" cy="920750"/>
          </a:xfrm>
        </p:spPr>
        <p:txBody>
          <a:bodyPr/>
          <a:lstStyle/>
          <a:p>
            <a:pPr eaLnBrk="1" hangingPunct="1"/>
            <a:r>
              <a:rPr lang="en-US" altLang="en-US" smtClean="0"/>
              <a:t> Mechanical Advantage</a:t>
            </a:r>
          </a:p>
        </p:txBody>
      </p:sp>
      <p:sp>
        <p:nvSpPr>
          <p:cNvPr id="733186" name="Rectangle 3"/>
          <p:cNvSpPr>
            <a:spLocks noChangeArrowheads="1"/>
          </p:cNvSpPr>
          <p:nvPr/>
        </p:nvSpPr>
        <p:spPr bwMode="auto">
          <a:xfrm>
            <a:off x="3095625" y="1168400"/>
            <a:ext cx="7572375" cy="1574800"/>
          </a:xfrm>
          <a:prstGeom prst="rect">
            <a:avLst/>
          </a:prstGeom>
          <a:noFill/>
          <a:ln w="9525">
            <a:noFill/>
            <a:miter lim="800000"/>
            <a:headEnd/>
            <a:tailEnd/>
          </a:ln>
        </p:spPr>
        <p:txBody>
          <a:bodyPr lIns="92075" tIns="46038" rIns="92075" bIns="46038"/>
          <a:lstStyle/>
          <a:p>
            <a:pPr marL="509588" indent="-509588">
              <a:lnSpc>
                <a:spcPct val="90000"/>
              </a:lnSpc>
              <a:buClr>
                <a:srgbClr val="FDC73F"/>
              </a:buClr>
              <a:buFont typeface="Wingdings" pitchFamily="2" charset="2"/>
              <a:buChar char="u"/>
            </a:pPr>
            <a:r>
              <a:rPr lang="en-US" altLang="en-US" sz="3000"/>
              <a:t>A worker applies an effort force of 20 N to open a window with a resistance force of 500 N.  What is the crowbar’s MA?</a:t>
            </a:r>
          </a:p>
        </p:txBody>
      </p:sp>
      <p:sp>
        <p:nvSpPr>
          <p:cNvPr id="733187" name="Rectangle 4"/>
          <p:cNvSpPr>
            <a:spLocks noChangeArrowheads="1"/>
          </p:cNvSpPr>
          <p:nvPr/>
        </p:nvSpPr>
        <p:spPr bwMode="auto">
          <a:xfrm>
            <a:off x="1524000" y="2681288"/>
            <a:ext cx="9131300" cy="4143375"/>
          </a:xfrm>
          <a:prstGeom prst="rect">
            <a:avLst/>
          </a:prstGeom>
          <a:solidFill>
            <a:schemeClr val="bg1"/>
          </a:solidFill>
          <a:ln w="28575">
            <a:solidFill>
              <a:schemeClr val="tx1"/>
            </a:solidFill>
            <a:miter lim="800000"/>
            <a:headEnd/>
            <a:tailEnd/>
          </a:ln>
        </p:spPr>
        <p:txBody>
          <a:bodyPr wrap="none" anchor="ctr"/>
          <a:lstStyle/>
          <a:p>
            <a:endParaRPr lang="en-US" altLang="en-US" sz="2400">
              <a:solidFill>
                <a:srgbClr val="FFFFFF"/>
              </a:solidFill>
              <a:latin typeface="Times New Roman" pitchFamily="18" charset="0"/>
            </a:endParaRPr>
          </a:p>
        </p:txBody>
      </p:sp>
      <p:sp>
        <p:nvSpPr>
          <p:cNvPr id="23557" name="Text Box 5"/>
          <p:cNvSpPr txBox="1">
            <a:spLocks noChangeArrowheads="1"/>
          </p:cNvSpPr>
          <p:nvPr/>
        </p:nvSpPr>
        <p:spPr bwMode="auto">
          <a:xfrm>
            <a:off x="1524000" y="2690813"/>
            <a:ext cx="3773488" cy="2592387"/>
          </a:xfrm>
          <a:prstGeom prst="rect">
            <a:avLst/>
          </a:prstGeom>
          <a:noFill/>
          <a:ln w="9525">
            <a:noFill/>
            <a:miter lim="800000"/>
            <a:headEnd/>
            <a:tailEnd/>
          </a:ln>
        </p:spPr>
        <p:txBody>
          <a:bodyPr/>
          <a:lstStyle/>
          <a:p>
            <a:pPr>
              <a:spcBef>
                <a:spcPct val="20000"/>
              </a:spcBef>
            </a:pPr>
            <a:r>
              <a:rPr lang="en-US" altLang="en-US" sz="3200"/>
              <a:t>GIVEN:</a:t>
            </a:r>
          </a:p>
          <a:p>
            <a:pPr>
              <a:spcBef>
                <a:spcPct val="20000"/>
              </a:spcBef>
            </a:pPr>
            <a:r>
              <a:rPr lang="en-US" altLang="en-US" sz="3500"/>
              <a:t>F</a:t>
            </a:r>
            <a:r>
              <a:rPr lang="en-US" altLang="en-US" sz="3500" baseline="-25000"/>
              <a:t>e</a:t>
            </a:r>
            <a:r>
              <a:rPr lang="en-US" altLang="en-US" sz="3500"/>
              <a:t> = 20 N</a:t>
            </a:r>
          </a:p>
          <a:p>
            <a:pPr>
              <a:spcBef>
                <a:spcPct val="20000"/>
              </a:spcBef>
            </a:pPr>
            <a:r>
              <a:rPr lang="en-US" altLang="en-US" sz="3500"/>
              <a:t>F</a:t>
            </a:r>
            <a:r>
              <a:rPr lang="en-US" altLang="en-US" sz="3500" baseline="-25000"/>
              <a:t>r</a:t>
            </a:r>
            <a:r>
              <a:rPr lang="en-US" altLang="en-US" sz="3500"/>
              <a:t> = 500 N</a:t>
            </a:r>
          </a:p>
          <a:p>
            <a:pPr>
              <a:spcBef>
                <a:spcPct val="20000"/>
              </a:spcBef>
            </a:pPr>
            <a:r>
              <a:rPr lang="en-US" altLang="en-US" sz="3500"/>
              <a:t>MA = ?</a:t>
            </a:r>
          </a:p>
        </p:txBody>
      </p:sp>
      <p:sp>
        <p:nvSpPr>
          <p:cNvPr id="23558" name="Text Box 6"/>
          <p:cNvSpPr txBox="1">
            <a:spLocks noChangeArrowheads="1"/>
          </p:cNvSpPr>
          <p:nvPr/>
        </p:nvSpPr>
        <p:spPr bwMode="auto">
          <a:xfrm>
            <a:off x="5302250" y="2690813"/>
            <a:ext cx="5365750" cy="2566987"/>
          </a:xfrm>
          <a:prstGeom prst="rect">
            <a:avLst/>
          </a:prstGeom>
          <a:noFill/>
          <a:ln w="9525">
            <a:noFill/>
            <a:miter lim="800000"/>
            <a:headEnd/>
            <a:tailEnd/>
          </a:ln>
        </p:spPr>
        <p:txBody>
          <a:bodyPr/>
          <a:lstStyle/>
          <a:p>
            <a:pPr>
              <a:spcBef>
                <a:spcPct val="20000"/>
              </a:spcBef>
            </a:pPr>
            <a:r>
              <a:rPr lang="en-US" altLang="en-US" sz="3200"/>
              <a:t>WORK</a:t>
            </a:r>
            <a:r>
              <a:rPr lang="en-US" altLang="en-US" sz="3500"/>
              <a:t>:</a:t>
            </a:r>
          </a:p>
          <a:p>
            <a:pPr>
              <a:spcBef>
                <a:spcPct val="20000"/>
              </a:spcBef>
            </a:pPr>
            <a:r>
              <a:rPr lang="en-US" altLang="en-US" sz="3500"/>
              <a:t>MA = F</a:t>
            </a:r>
            <a:r>
              <a:rPr lang="en-US" altLang="en-US" sz="3500" baseline="-25000"/>
              <a:t>r</a:t>
            </a:r>
            <a:r>
              <a:rPr lang="en-US" altLang="en-US" sz="3500"/>
              <a:t> ÷ F</a:t>
            </a:r>
            <a:r>
              <a:rPr lang="en-US" altLang="en-US" sz="3500" baseline="-25000"/>
              <a:t>e</a:t>
            </a:r>
            <a:endParaRPr lang="en-US" altLang="en-US" sz="3500"/>
          </a:p>
          <a:p>
            <a:pPr>
              <a:spcBef>
                <a:spcPct val="20000"/>
              </a:spcBef>
            </a:pPr>
            <a:r>
              <a:rPr lang="en-US" altLang="en-US" sz="3500"/>
              <a:t>MA = (500 N) ÷ (20 N)</a:t>
            </a:r>
          </a:p>
          <a:p>
            <a:pPr>
              <a:spcBef>
                <a:spcPct val="20000"/>
              </a:spcBef>
            </a:pPr>
            <a:r>
              <a:rPr lang="en-US" altLang="en-US" sz="3500" b="1"/>
              <a:t>MA = 25</a:t>
            </a:r>
            <a:endParaRPr lang="en-US" altLang="en-US" sz="3500"/>
          </a:p>
        </p:txBody>
      </p:sp>
      <p:sp>
        <p:nvSpPr>
          <p:cNvPr id="733190" name="Line 7"/>
          <p:cNvSpPr>
            <a:spLocks noChangeShapeType="1"/>
          </p:cNvSpPr>
          <p:nvPr/>
        </p:nvSpPr>
        <p:spPr bwMode="auto">
          <a:xfrm>
            <a:off x="5310188" y="2681288"/>
            <a:ext cx="0" cy="4130675"/>
          </a:xfrm>
          <a:prstGeom prst="line">
            <a:avLst/>
          </a:prstGeom>
          <a:noFill/>
          <a:ln w="28575">
            <a:solidFill>
              <a:schemeClr val="tx1"/>
            </a:solidFill>
            <a:round/>
            <a:headEnd/>
            <a:tailEnd/>
          </a:ln>
        </p:spPr>
        <p:txBody>
          <a:bodyPr wrap="none" anchor="ctr"/>
          <a:lstStyle/>
          <a:p>
            <a:endParaRPr lang="en-US"/>
          </a:p>
        </p:txBody>
      </p:sp>
      <p:sp>
        <p:nvSpPr>
          <p:cNvPr id="733191" name="Line 8"/>
          <p:cNvSpPr>
            <a:spLocks noChangeShapeType="1"/>
          </p:cNvSpPr>
          <p:nvPr/>
        </p:nvSpPr>
        <p:spPr bwMode="auto">
          <a:xfrm>
            <a:off x="1524000" y="3259138"/>
            <a:ext cx="9144000" cy="0"/>
          </a:xfrm>
          <a:prstGeom prst="line">
            <a:avLst/>
          </a:prstGeom>
          <a:noFill/>
          <a:ln w="28575">
            <a:solidFill>
              <a:schemeClr val="tx1"/>
            </a:solidFill>
            <a:round/>
            <a:headEnd/>
            <a:tailEnd/>
          </a:ln>
        </p:spPr>
        <p:txBody>
          <a:bodyPr wrap="none" anchor="ctr"/>
          <a:lstStyle/>
          <a:p>
            <a:endParaRPr lang="en-US"/>
          </a:p>
        </p:txBody>
      </p:sp>
      <p:grpSp>
        <p:nvGrpSpPr>
          <p:cNvPr id="23579" name="Group 27"/>
          <p:cNvGrpSpPr>
            <a:grpSpLocks/>
          </p:cNvGrpSpPr>
          <p:nvPr/>
        </p:nvGrpSpPr>
        <p:grpSpPr bwMode="auto">
          <a:xfrm>
            <a:off x="2844800" y="4789488"/>
            <a:ext cx="2260600" cy="1890712"/>
            <a:chOff x="832" y="3017"/>
            <a:chExt cx="1424" cy="1191"/>
          </a:xfrm>
        </p:grpSpPr>
        <p:grpSp>
          <p:nvGrpSpPr>
            <p:cNvPr id="733194" name="Group 19"/>
            <p:cNvGrpSpPr>
              <a:grpSpLocks/>
            </p:cNvGrpSpPr>
            <p:nvPr/>
          </p:nvGrpSpPr>
          <p:grpSpPr bwMode="auto">
            <a:xfrm>
              <a:off x="832" y="3017"/>
              <a:ext cx="1424" cy="1191"/>
              <a:chOff x="2688" y="2640"/>
              <a:chExt cx="1728" cy="1584"/>
            </a:xfrm>
          </p:grpSpPr>
          <p:sp>
            <p:nvSpPr>
              <p:cNvPr id="733198" name="AutoShape 20"/>
              <p:cNvSpPr>
                <a:spLocks noChangeArrowheads="1"/>
              </p:cNvSpPr>
              <p:nvPr/>
            </p:nvSpPr>
            <p:spPr bwMode="auto">
              <a:xfrm>
                <a:off x="2688" y="2640"/>
                <a:ext cx="1728" cy="1584"/>
              </a:xfrm>
              <a:prstGeom prst="triangle">
                <a:avLst>
                  <a:gd name="adj" fmla="val 50000"/>
                </a:avLst>
              </a:prstGeom>
              <a:solidFill>
                <a:schemeClr val="accent1"/>
              </a:solidFill>
              <a:ln w="38100" cap="sq">
                <a:solidFill>
                  <a:schemeClr val="bg2"/>
                </a:solidFill>
                <a:miter lim="800000"/>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
            <p:nvSpPr>
              <p:cNvPr id="733199" name="Line 21"/>
              <p:cNvSpPr>
                <a:spLocks noChangeShapeType="1"/>
              </p:cNvSpPr>
              <p:nvPr/>
            </p:nvSpPr>
            <p:spPr bwMode="auto">
              <a:xfrm flipV="1">
                <a:off x="3080" y="3500"/>
                <a:ext cx="932" cy="4"/>
              </a:xfrm>
              <a:prstGeom prst="line">
                <a:avLst/>
              </a:prstGeom>
              <a:noFill/>
              <a:ln w="38100" cap="sq">
                <a:solidFill>
                  <a:schemeClr val="bg2"/>
                </a:solidFill>
                <a:round/>
                <a:headEnd type="none" w="sm" len="sm"/>
                <a:tailEnd type="none" w="sm" len="sm"/>
              </a:ln>
            </p:spPr>
            <p:txBody>
              <a:bodyPr wrap="none" anchor="ctr"/>
              <a:lstStyle/>
              <a:p>
                <a:endParaRPr lang="en-US"/>
              </a:p>
            </p:txBody>
          </p:sp>
          <p:sp>
            <p:nvSpPr>
              <p:cNvPr id="733200" name="Line 22"/>
              <p:cNvSpPr>
                <a:spLocks noChangeShapeType="1"/>
              </p:cNvSpPr>
              <p:nvPr/>
            </p:nvSpPr>
            <p:spPr bwMode="auto">
              <a:xfrm>
                <a:off x="3552" y="3508"/>
                <a:ext cx="0" cy="712"/>
              </a:xfrm>
              <a:prstGeom prst="line">
                <a:avLst/>
              </a:prstGeom>
              <a:noFill/>
              <a:ln w="38100" cap="sq">
                <a:solidFill>
                  <a:schemeClr val="bg2"/>
                </a:solidFill>
                <a:round/>
                <a:headEnd type="none" w="sm" len="sm"/>
                <a:tailEnd type="none" w="sm" len="sm"/>
              </a:ln>
            </p:spPr>
            <p:txBody>
              <a:bodyPr wrap="none" anchor="ctr"/>
              <a:lstStyle/>
              <a:p>
                <a:endParaRPr lang="en-US"/>
              </a:p>
            </p:txBody>
          </p:sp>
        </p:grpSp>
        <p:sp>
          <p:nvSpPr>
            <p:cNvPr id="733195" name="Rectangle 23"/>
            <p:cNvSpPr>
              <a:spLocks noChangeArrowheads="1"/>
            </p:cNvSpPr>
            <p:nvPr/>
          </p:nvSpPr>
          <p:spPr bwMode="auto">
            <a:xfrm>
              <a:off x="996" y="3746"/>
              <a:ext cx="564"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MA</a:t>
              </a:r>
              <a:endParaRPr lang="en-US" altLang="en-US" sz="4000" b="1">
                <a:solidFill>
                  <a:srgbClr val="000B10"/>
                </a:solidFill>
              </a:endParaRPr>
            </a:p>
          </p:txBody>
        </p:sp>
        <p:sp>
          <p:nvSpPr>
            <p:cNvPr id="733196" name="Rectangle 24"/>
            <p:cNvSpPr>
              <a:spLocks noChangeArrowheads="1"/>
            </p:cNvSpPr>
            <p:nvPr/>
          </p:nvSpPr>
          <p:spPr bwMode="auto">
            <a:xfrm>
              <a:off x="1348" y="3234"/>
              <a:ext cx="383"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F</a:t>
              </a:r>
              <a:r>
                <a:rPr lang="en-US" altLang="en-US" sz="3600" b="1" i="1" baseline="-25000">
                  <a:solidFill>
                    <a:srgbClr val="000B10"/>
                  </a:solidFill>
                  <a:latin typeface="Times New Roman" pitchFamily="18" charset="0"/>
                </a:rPr>
                <a:t>r</a:t>
              </a:r>
              <a:endParaRPr lang="en-US" altLang="en-US" sz="4000" b="1">
                <a:solidFill>
                  <a:srgbClr val="000B10"/>
                </a:solidFill>
              </a:endParaRPr>
            </a:p>
          </p:txBody>
        </p:sp>
        <p:sp>
          <p:nvSpPr>
            <p:cNvPr id="733197" name="Rectangle 25"/>
            <p:cNvSpPr>
              <a:spLocks noChangeArrowheads="1"/>
            </p:cNvSpPr>
            <p:nvPr/>
          </p:nvSpPr>
          <p:spPr bwMode="auto">
            <a:xfrm>
              <a:off x="1599" y="3727"/>
              <a:ext cx="425" cy="442"/>
            </a:xfrm>
            <a:prstGeom prst="rect">
              <a:avLst/>
            </a:prstGeom>
            <a:noFill/>
            <a:ln w="9525">
              <a:noFill/>
              <a:miter lim="800000"/>
              <a:headEnd/>
              <a:tailEnd/>
            </a:ln>
          </p:spPr>
          <p:txBody>
            <a:bodyPr wrap="none">
              <a:spAutoFit/>
            </a:bodyPr>
            <a:lstStyle/>
            <a:p>
              <a:r>
                <a:rPr lang="en-US" altLang="en-US" sz="4000" b="1" i="1">
                  <a:solidFill>
                    <a:srgbClr val="000B10"/>
                  </a:solidFill>
                  <a:latin typeface="Times New Roman" pitchFamily="18" charset="0"/>
                </a:rPr>
                <a:t>F</a:t>
              </a:r>
              <a:r>
                <a:rPr lang="en-US" altLang="en-US" sz="4000" b="1" i="1" baseline="-25000">
                  <a:solidFill>
                    <a:srgbClr val="000B10"/>
                  </a:solidFill>
                  <a:latin typeface="Times New Roman" pitchFamily="18" charset="0"/>
                </a:rPr>
                <a:t>e</a:t>
              </a:r>
              <a:endParaRPr lang="en-US" altLang="en-US" sz="3600" b="1">
                <a:solidFill>
                  <a:srgbClr val="000B10"/>
                </a:solidFill>
              </a:endParaRPr>
            </a:p>
          </p:txBody>
        </p:sp>
      </p:grpSp>
      <p:sp>
        <p:nvSpPr>
          <p:cNvPr id="23578" name="AutoShape 26"/>
          <p:cNvSpPr>
            <a:spLocks noChangeArrowheads="1"/>
          </p:cNvSpPr>
          <p:nvPr/>
        </p:nvSpPr>
        <p:spPr bwMode="auto">
          <a:xfrm>
            <a:off x="3235325" y="5954713"/>
            <a:ext cx="622300" cy="620712"/>
          </a:xfrm>
          <a:prstGeom prst="smileyFace">
            <a:avLst>
              <a:gd name="adj" fmla="val 4653"/>
            </a:avLst>
          </a:prstGeom>
          <a:solidFill>
            <a:schemeClr val="accent2"/>
          </a:solidFill>
          <a:ln w="28575" cap="sq">
            <a:solidFill>
              <a:srgbClr val="000B10"/>
            </a:solidFill>
            <a:round/>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wipe(up)">
                                      <p:cBhvr>
                                        <p:cTn id="7" dur="500"/>
                                        <p:tgtEl>
                                          <p:spTgt spid="235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557">
                                            <p:txEl>
                                              <p:pRg st="1" end="1"/>
                                            </p:txEl>
                                          </p:spTgt>
                                        </p:tgtEl>
                                        <p:attrNameLst>
                                          <p:attrName>style.visibility</p:attrName>
                                        </p:attrNameLst>
                                      </p:cBhvr>
                                      <p:to>
                                        <p:strVal val="visible"/>
                                      </p:to>
                                    </p:set>
                                    <p:animEffect transition="in" filter="wipe(up)">
                                      <p:cBhvr>
                                        <p:cTn id="12" dur="500"/>
                                        <p:tgtEl>
                                          <p:spTgt spid="235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557">
                                            <p:txEl>
                                              <p:pRg st="2" end="2"/>
                                            </p:txEl>
                                          </p:spTgt>
                                        </p:tgtEl>
                                        <p:attrNameLst>
                                          <p:attrName>style.visibility</p:attrName>
                                        </p:attrNameLst>
                                      </p:cBhvr>
                                      <p:to>
                                        <p:strVal val="visible"/>
                                      </p:to>
                                    </p:set>
                                    <p:animEffect transition="in" filter="wipe(up)">
                                      <p:cBhvr>
                                        <p:cTn id="17" dur="500"/>
                                        <p:tgtEl>
                                          <p:spTgt spid="2355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557">
                                            <p:txEl>
                                              <p:pRg st="3" end="3"/>
                                            </p:txEl>
                                          </p:spTgt>
                                        </p:tgtEl>
                                        <p:attrNameLst>
                                          <p:attrName>style.visibility</p:attrName>
                                        </p:attrNameLst>
                                      </p:cBhvr>
                                      <p:to>
                                        <p:strVal val="visible"/>
                                      </p:to>
                                    </p:set>
                                    <p:animEffect transition="in" filter="wipe(up)">
                                      <p:cBhvr>
                                        <p:cTn id="22" dur="500"/>
                                        <p:tgtEl>
                                          <p:spTgt spid="23557">
                                            <p:txEl>
                                              <p:pRg st="3" end="3"/>
                                            </p:txEl>
                                          </p:spTgt>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23579"/>
                                        </p:tgtEl>
                                        <p:attrNameLst>
                                          <p:attrName>style.visibility</p:attrName>
                                        </p:attrNameLst>
                                      </p:cBhvr>
                                      <p:to>
                                        <p:strVal val="visible"/>
                                      </p:to>
                                    </p:set>
                                    <p:animEffect transition="in" filter="dissolve">
                                      <p:cBhvr>
                                        <p:cTn id="26" dur="500"/>
                                        <p:tgtEl>
                                          <p:spTgt spid="2357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57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3558">
                                            <p:txEl>
                                              <p:pRg st="0" end="0"/>
                                            </p:txEl>
                                          </p:spTgt>
                                        </p:tgtEl>
                                        <p:attrNameLst>
                                          <p:attrName>style.visibility</p:attrName>
                                        </p:attrNameLst>
                                      </p:cBhvr>
                                      <p:to>
                                        <p:strVal val="visible"/>
                                      </p:to>
                                    </p:set>
                                    <p:animEffect transition="in" filter="wipe(up)">
                                      <p:cBhvr>
                                        <p:cTn id="35" dur="500"/>
                                        <p:tgtEl>
                                          <p:spTgt spid="23558">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3558">
                                            <p:txEl>
                                              <p:pRg st="1" end="1"/>
                                            </p:txEl>
                                          </p:spTgt>
                                        </p:tgtEl>
                                        <p:attrNameLst>
                                          <p:attrName>style.visibility</p:attrName>
                                        </p:attrNameLst>
                                      </p:cBhvr>
                                      <p:to>
                                        <p:strVal val="visible"/>
                                      </p:to>
                                    </p:set>
                                    <p:animEffect transition="in" filter="wipe(up)">
                                      <p:cBhvr>
                                        <p:cTn id="40" dur="500"/>
                                        <p:tgtEl>
                                          <p:spTgt spid="23558">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558">
                                            <p:txEl>
                                              <p:pRg st="2" end="2"/>
                                            </p:txEl>
                                          </p:spTgt>
                                        </p:tgtEl>
                                        <p:attrNameLst>
                                          <p:attrName>style.visibility</p:attrName>
                                        </p:attrNameLst>
                                      </p:cBhvr>
                                      <p:to>
                                        <p:strVal val="visible"/>
                                      </p:to>
                                    </p:set>
                                    <p:animEffect transition="in" filter="wipe(up)">
                                      <p:cBhvr>
                                        <p:cTn id="45" dur="500"/>
                                        <p:tgtEl>
                                          <p:spTgt spid="23558">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3558">
                                            <p:txEl>
                                              <p:pRg st="3" end="3"/>
                                            </p:txEl>
                                          </p:spTgt>
                                        </p:tgtEl>
                                        <p:attrNameLst>
                                          <p:attrName>style.visibility</p:attrName>
                                        </p:attrNameLst>
                                      </p:cBhvr>
                                      <p:to>
                                        <p:strVal val="visible"/>
                                      </p:to>
                                    </p:set>
                                    <p:animEffect transition="in" filter="wipe(up)">
                                      <p:cBhvr>
                                        <p:cTn id="50" dur="500"/>
                                        <p:tgtEl>
                                          <p:spTgt spid="235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autoUpdateAnimBg="0"/>
      <p:bldP spid="23558" grpId="0" build="p" autoUpdateAnimBg="0"/>
      <p:bldP spid="235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1026"/>
          <p:cNvSpPr>
            <a:spLocks noGrp="1" noChangeArrowheads="1"/>
          </p:cNvSpPr>
          <p:nvPr>
            <p:ph type="title"/>
          </p:nvPr>
        </p:nvSpPr>
        <p:spPr>
          <a:xfrm>
            <a:off x="1524000" y="155575"/>
            <a:ext cx="9144000" cy="920750"/>
          </a:xfrm>
        </p:spPr>
        <p:txBody>
          <a:bodyPr/>
          <a:lstStyle/>
          <a:p>
            <a:pPr eaLnBrk="1" hangingPunct="1"/>
            <a:r>
              <a:rPr lang="en-US" altLang="en-US" smtClean="0"/>
              <a:t> Mechanical Advantage</a:t>
            </a:r>
          </a:p>
        </p:txBody>
      </p:sp>
      <p:sp>
        <p:nvSpPr>
          <p:cNvPr id="734210" name="Rectangle 1027"/>
          <p:cNvSpPr>
            <a:spLocks noChangeArrowheads="1"/>
          </p:cNvSpPr>
          <p:nvPr/>
        </p:nvSpPr>
        <p:spPr bwMode="auto">
          <a:xfrm>
            <a:off x="3095625" y="1168400"/>
            <a:ext cx="7572375" cy="1574800"/>
          </a:xfrm>
          <a:prstGeom prst="rect">
            <a:avLst/>
          </a:prstGeom>
          <a:noFill/>
          <a:ln w="9525">
            <a:noFill/>
            <a:miter lim="800000"/>
            <a:headEnd/>
            <a:tailEnd/>
          </a:ln>
        </p:spPr>
        <p:txBody>
          <a:bodyPr lIns="92075" tIns="46038" rIns="92075" bIns="46038"/>
          <a:lstStyle/>
          <a:p>
            <a:pPr marL="509588" indent="-509588">
              <a:lnSpc>
                <a:spcPct val="90000"/>
              </a:lnSpc>
              <a:buClr>
                <a:srgbClr val="FDC73F"/>
              </a:buClr>
              <a:buFont typeface="Wingdings" pitchFamily="2" charset="2"/>
              <a:buChar char="u"/>
            </a:pPr>
            <a:r>
              <a:rPr lang="en-US" altLang="en-US" sz="3000"/>
              <a:t>Find the effort force needed to lift a  2000 N rock using a jack with a mechanical advantage of 10.</a:t>
            </a:r>
          </a:p>
        </p:txBody>
      </p:sp>
      <p:sp>
        <p:nvSpPr>
          <p:cNvPr id="734211" name="Rectangle 1028"/>
          <p:cNvSpPr>
            <a:spLocks noChangeArrowheads="1"/>
          </p:cNvSpPr>
          <p:nvPr/>
        </p:nvSpPr>
        <p:spPr bwMode="auto">
          <a:xfrm>
            <a:off x="1524000" y="2681288"/>
            <a:ext cx="9131300" cy="4143375"/>
          </a:xfrm>
          <a:prstGeom prst="rect">
            <a:avLst/>
          </a:prstGeom>
          <a:solidFill>
            <a:schemeClr val="bg1"/>
          </a:solidFill>
          <a:ln w="28575">
            <a:solidFill>
              <a:schemeClr val="tx1"/>
            </a:solidFill>
            <a:miter lim="800000"/>
            <a:headEnd/>
            <a:tailEnd/>
          </a:ln>
        </p:spPr>
        <p:txBody>
          <a:bodyPr wrap="none" anchor="ctr"/>
          <a:lstStyle/>
          <a:p>
            <a:endParaRPr lang="en-US" altLang="en-US" sz="2400">
              <a:solidFill>
                <a:srgbClr val="FFFFFF"/>
              </a:solidFill>
              <a:latin typeface="Times New Roman" pitchFamily="18" charset="0"/>
            </a:endParaRPr>
          </a:p>
        </p:txBody>
      </p:sp>
      <p:sp>
        <p:nvSpPr>
          <p:cNvPr id="24581" name="Text Box 1029"/>
          <p:cNvSpPr txBox="1">
            <a:spLocks noChangeArrowheads="1"/>
          </p:cNvSpPr>
          <p:nvPr/>
        </p:nvSpPr>
        <p:spPr bwMode="auto">
          <a:xfrm>
            <a:off x="1524000" y="2690813"/>
            <a:ext cx="3773488" cy="2592387"/>
          </a:xfrm>
          <a:prstGeom prst="rect">
            <a:avLst/>
          </a:prstGeom>
          <a:noFill/>
          <a:ln w="9525">
            <a:noFill/>
            <a:miter lim="800000"/>
            <a:headEnd/>
            <a:tailEnd/>
          </a:ln>
        </p:spPr>
        <p:txBody>
          <a:bodyPr/>
          <a:lstStyle/>
          <a:p>
            <a:pPr>
              <a:spcBef>
                <a:spcPct val="20000"/>
              </a:spcBef>
            </a:pPr>
            <a:r>
              <a:rPr lang="en-US" altLang="en-US" sz="3200"/>
              <a:t>GIVEN:</a:t>
            </a:r>
          </a:p>
          <a:p>
            <a:pPr>
              <a:spcBef>
                <a:spcPct val="20000"/>
              </a:spcBef>
            </a:pPr>
            <a:r>
              <a:rPr lang="en-US" altLang="en-US" sz="3500"/>
              <a:t>F</a:t>
            </a:r>
            <a:r>
              <a:rPr lang="en-US" altLang="en-US" sz="3500" baseline="-25000"/>
              <a:t>e</a:t>
            </a:r>
            <a:r>
              <a:rPr lang="en-US" altLang="en-US" sz="3500"/>
              <a:t> = ?</a:t>
            </a:r>
          </a:p>
          <a:p>
            <a:pPr>
              <a:spcBef>
                <a:spcPct val="20000"/>
              </a:spcBef>
            </a:pPr>
            <a:r>
              <a:rPr lang="en-US" altLang="en-US" sz="3500"/>
              <a:t>F</a:t>
            </a:r>
            <a:r>
              <a:rPr lang="en-US" altLang="en-US" sz="3500" baseline="-25000"/>
              <a:t>r</a:t>
            </a:r>
            <a:r>
              <a:rPr lang="en-US" altLang="en-US" sz="3500"/>
              <a:t> = 2000 N</a:t>
            </a:r>
          </a:p>
          <a:p>
            <a:pPr>
              <a:spcBef>
                <a:spcPct val="20000"/>
              </a:spcBef>
            </a:pPr>
            <a:r>
              <a:rPr lang="en-US" altLang="en-US" sz="3500"/>
              <a:t>MA = 10</a:t>
            </a:r>
          </a:p>
        </p:txBody>
      </p:sp>
      <p:sp>
        <p:nvSpPr>
          <p:cNvPr id="24582" name="Text Box 1030"/>
          <p:cNvSpPr txBox="1">
            <a:spLocks noChangeArrowheads="1"/>
          </p:cNvSpPr>
          <p:nvPr/>
        </p:nvSpPr>
        <p:spPr bwMode="auto">
          <a:xfrm>
            <a:off x="5302250" y="2690813"/>
            <a:ext cx="5365750" cy="2566987"/>
          </a:xfrm>
          <a:prstGeom prst="rect">
            <a:avLst/>
          </a:prstGeom>
          <a:noFill/>
          <a:ln w="9525">
            <a:noFill/>
            <a:miter lim="800000"/>
            <a:headEnd/>
            <a:tailEnd/>
          </a:ln>
        </p:spPr>
        <p:txBody>
          <a:bodyPr/>
          <a:lstStyle/>
          <a:p>
            <a:pPr>
              <a:spcBef>
                <a:spcPct val="20000"/>
              </a:spcBef>
            </a:pPr>
            <a:r>
              <a:rPr lang="en-US" altLang="en-US" sz="3200"/>
              <a:t>WORK</a:t>
            </a:r>
            <a:r>
              <a:rPr lang="en-US" altLang="en-US" sz="3500"/>
              <a:t>:</a:t>
            </a:r>
          </a:p>
          <a:p>
            <a:pPr>
              <a:spcBef>
                <a:spcPct val="20000"/>
              </a:spcBef>
            </a:pPr>
            <a:r>
              <a:rPr lang="en-US" altLang="en-US" sz="3500"/>
              <a:t>F</a:t>
            </a:r>
            <a:r>
              <a:rPr lang="en-US" altLang="en-US" sz="3500" baseline="-25000"/>
              <a:t>e</a:t>
            </a:r>
            <a:r>
              <a:rPr lang="en-US" altLang="en-US" sz="3500"/>
              <a:t> = F</a:t>
            </a:r>
            <a:r>
              <a:rPr lang="en-US" altLang="en-US" sz="3500" baseline="-25000"/>
              <a:t>r</a:t>
            </a:r>
            <a:r>
              <a:rPr lang="en-US" altLang="en-US" sz="3500"/>
              <a:t> ÷ MA</a:t>
            </a:r>
          </a:p>
          <a:p>
            <a:pPr>
              <a:spcBef>
                <a:spcPct val="20000"/>
              </a:spcBef>
            </a:pPr>
            <a:r>
              <a:rPr lang="en-US" altLang="en-US" sz="3500"/>
              <a:t>F</a:t>
            </a:r>
            <a:r>
              <a:rPr lang="en-US" altLang="en-US" sz="3500" baseline="-25000"/>
              <a:t>e</a:t>
            </a:r>
            <a:r>
              <a:rPr lang="en-US" altLang="en-US" sz="3500"/>
              <a:t> = (2000 N) ÷ (10)</a:t>
            </a:r>
          </a:p>
          <a:p>
            <a:pPr>
              <a:spcBef>
                <a:spcPct val="20000"/>
              </a:spcBef>
            </a:pPr>
            <a:r>
              <a:rPr lang="en-US" altLang="en-US" sz="3500" b="1"/>
              <a:t>F</a:t>
            </a:r>
            <a:r>
              <a:rPr lang="en-US" altLang="en-US" sz="3500" b="1" baseline="-25000"/>
              <a:t>e</a:t>
            </a:r>
            <a:r>
              <a:rPr lang="en-US" altLang="en-US" sz="3500" b="1"/>
              <a:t> = 200 N</a:t>
            </a:r>
          </a:p>
        </p:txBody>
      </p:sp>
      <p:sp>
        <p:nvSpPr>
          <p:cNvPr id="734214" name="Line 1031"/>
          <p:cNvSpPr>
            <a:spLocks noChangeShapeType="1"/>
          </p:cNvSpPr>
          <p:nvPr/>
        </p:nvSpPr>
        <p:spPr bwMode="auto">
          <a:xfrm>
            <a:off x="5310188" y="2681288"/>
            <a:ext cx="0" cy="4130675"/>
          </a:xfrm>
          <a:prstGeom prst="line">
            <a:avLst/>
          </a:prstGeom>
          <a:noFill/>
          <a:ln w="28575">
            <a:solidFill>
              <a:schemeClr val="tx1"/>
            </a:solidFill>
            <a:round/>
            <a:headEnd/>
            <a:tailEnd/>
          </a:ln>
        </p:spPr>
        <p:txBody>
          <a:bodyPr wrap="none" anchor="ctr"/>
          <a:lstStyle/>
          <a:p>
            <a:endParaRPr lang="en-US"/>
          </a:p>
        </p:txBody>
      </p:sp>
      <p:sp>
        <p:nvSpPr>
          <p:cNvPr id="734215" name="Line 1032"/>
          <p:cNvSpPr>
            <a:spLocks noChangeShapeType="1"/>
          </p:cNvSpPr>
          <p:nvPr/>
        </p:nvSpPr>
        <p:spPr bwMode="auto">
          <a:xfrm>
            <a:off x="1524000" y="3259138"/>
            <a:ext cx="9144000" cy="0"/>
          </a:xfrm>
          <a:prstGeom prst="line">
            <a:avLst/>
          </a:prstGeom>
          <a:noFill/>
          <a:ln w="28575">
            <a:solidFill>
              <a:schemeClr val="tx1"/>
            </a:solidFill>
            <a:round/>
            <a:headEnd/>
            <a:tailEnd/>
          </a:ln>
        </p:spPr>
        <p:txBody>
          <a:bodyPr wrap="none" anchor="ctr"/>
          <a:lstStyle/>
          <a:p>
            <a:endParaRPr lang="en-US"/>
          </a:p>
        </p:txBody>
      </p:sp>
      <p:grpSp>
        <p:nvGrpSpPr>
          <p:cNvPr id="24585" name="Group 1033"/>
          <p:cNvGrpSpPr>
            <a:grpSpLocks/>
          </p:cNvGrpSpPr>
          <p:nvPr/>
        </p:nvGrpSpPr>
        <p:grpSpPr bwMode="auto">
          <a:xfrm>
            <a:off x="2844800" y="4789488"/>
            <a:ext cx="2260600" cy="1890712"/>
            <a:chOff x="832" y="3017"/>
            <a:chExt cx="1424" cy="1191"/>
          </a:xfrm>
        </p:grpSpPr>
        <p:grpSp>
          <p:nvGrpSpPr>
            <p:cNvPr id="734218" name="Group 1034"/>
            <p:cNvGrpSpPr>
              <a:grpSpLocks/>
            </p:cNvGrpSpPr>
            <p:nvPr/>
          </p:nvGrpSpPr>
          <p:grpSpPr bwMode="auto">
            <a:xfrm>
              <a:off x="832" y="3017"/>
              <a:ext cx="1424" cy="1191"/>
              <a:chOff x="2688" y="2640"/>
              <a:chExt cx="1728" cy="1584"/>
            </a:xfrm>
          </p:grpSpPr>
          <p:sp>
            <p:nvSpPr>
              <p:cNvPr id="734222" name="AutoShape 1035"/>
              <p:cNvSpPr>
                <a:spLocks noChangeArrowheads="1"/>
              </p:cNvSpPr>
              <p:nvPr/>
            </p:nvSpPr>
            <p:spPr bwMode="auto">
              <a:xfrm>
                <a:off x="2688" y="2640"/>
                <a:ext cx="1728" cy="1584"/>
              </a:xfrm>
              <a:prstGeom prst="triangle">
                <a:avLst>
                  <a:gd name="adj" fmla="val 50000"/>
                </a:avLst>
              </a:prstGeom>
              <a:solidFill>
                <a:schemeClr val="accent1"/>
              </a:solidFill>
              <a:ln w="38100" cap="sq">
                <a:solidFill>
                  <a:schemeClr val="bg2"/>
                </a:solidFill>
                <a:miter lim="800000"/>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
            <p:nvSpPr>
              <p:cNvPr id="734223" name="Line 1036"/>
              <p:cNvSpPr>
                <a:spLocks noChangeShapeType="1"/>
              </p:cNvSpPr>
              <p:nvPr/>
            </p:nvSpPr>
            <p:spPr bwMode="auto">
              <a:xfrm flipV="1">
                <a:off x="3080" y="3500"/>
                <a:ext cx="932" cy="4"/>
              </a:xfrm>
              <a:prstGeom prst="line">
                <a:avLst/>
              </a:prstGeom>
              <a:noFill/>
              <a:ln w="38100" cap="sq">
                <a:solidFill>
                  <a:schemeClr val="bg2"/>
                </a:solidFill>
                <a:round/>
                <a:headEnd type="none" w="sm" len="sm"/>
                <a:tailEnd type="none" w="sm" len="sm"/>
              </a:ln>
            </p:spPr>
            <p:txBody>
              <a:bodyPr wrap="none" anchor="ctr"/>
              <a:lstStyle/>
              <a:p>
                <a:endParaRPr lang="en-US"/>
              </a:p>
            </p:txBody>
          </p:sp>
          <p:sp>
            <p:nvSpPr>
              <p:cNvPr id="734224" name="Line 1037"/>
              <p:cNvSpPr>
                <a:spLocks noChangeShapeType="1"/>
              </p:cNvSpPr>
              <p:nvPr/>
            </p:nvSpPr>
            <p:spPr bwMode="auto">
              <a:xfrm>
                <a:off x="3552" y="3508"/>
                <a:ext cx="0" cy="712"/>
              </a:xfrm>
              <a:prstGeom prst="line">
                <a:avLst/>
              </a:prstGeom>
              <a:noFill/>
              <a:ln w="38100" cap="sq">
                <a:solidFill>
                  <a:schemeClr val="bg2"/>
                </a:solidFill>
                <a:round/>
                <a:headEnd type="none" w="sm" len="sm"/>
                <a:tailEnd type="none" w="sm" len="sm"/>
              </a:ln>
            </p:spPr>
            <p:txBody>
              <a:bodyPr wrap="none" anchor="ctr"/>
              <a:lstStyle/>
              <a:p>
                <a:endParaRPr lang="en-US"/>
              </a:p>
            </p:txBody>
          </p:sp>
        </p:grpSp>
        <p:sp>
          <p:nvSpPr>
            <p:cNvPr id="734219" name="Rectangle 1038"/>
            <p:cNvSpPr>
              <a:spLocks noChangeArrowheads="1"/>
            </p:cNvSpPr>
            <p:nvPr/>
          </p:nvSpPr>
          <p:spPr bwMode="auto">
            <a:xfrm>
              <a:off x="996" y="3746"/>
              <a:ext cx="564"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MA</a:t>
              </a:r>
              <a:endParaRPr lang="en-US" altLang="en-US" sz="4000" b="1">
                <a:solidFill>
                  <a:srgbClr val="000B10"/>
                </a:solidFill>
              </a:endParaRPr>
            </a:p>
          </p:txBody>
        </p:sp>
        <p:sp>
          <p:nvSpPr>
            <p:cNvPr id="734220" name="Rectangle 1039"/>
            <p:cNvSpPr>
              <a:spLocks noChangeArrowheads="1"/>
            </p:cNvSpPr>
            <p:nvPr/>
          </p:nvSpPr>
          <p:spPr bwMode="auto">
            <a:xfrm>
              <a:off x="1348" y="3234"/>
              <a:ext cx="383"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F</a:t>
              </a:r>
              <a:r>
                <a:rPr lang="en-US" altLang="en-US" sz="3600" b="1" i="1" baseline="-25000">
                  <a:solidFill>
                    <a:srgbClr val="000B10"/>
                  </a:solidFill>
                  <a:latin typeface="Times New Roman" pitchFamily="18" charset="0"/>
                </a:rPr>
                <a:t>r</a:t>
              </a:r>
              <a:endParaRPr lang="en-US" altLang="en-US" sz="4000" b="1">
                <a:solidFill>
                  <a:srgbClr val="000B10"/>
                </a:solidFill>
              </a:endParaRPr>
            </a:p>
          </p:txBody>
        </p:sp>
        <p:sp>
          <p:nvSpPr>
            <p:cNvPr id="734221" name="Rectangle 1040"/>
            <p:cNvSpPr>
              <a:spLocks noChangeArrowheads="1"/>
            </p:cNvSpPr>
            <p:nvPr/>
          </p:nvSpPr>
          <p:spPr bwMode="auto">
            <a:xfrm>
              <a:off x="1599" y="3727"/>
              <a:ext cx="425" cy="442"/>
            </a:xfrm>
            <a:prstGeom prst="rect">
              <a:avLst/>
            </a:prstGeom>
            <a:noFill/>
            <a:ln w="9525">
              <a:noFill/>
              <a:miter lim="800000"/>
              <a:headEnd/>
              <a:tailEnd/>
            </a:ln>
          </p:spPr>
          <p:txBody>
            <a:bodyPr wrap="none">
              <a:spAutoFit/>
            </a:bodyPr>
            <a:lstStyle/>
            <a:p>
              <a:r>
                <a:rPr lang="en-US" altLang="en-US" sz="4000" b="1" i="1">
                  <a:solidFill>
                    <a:srgbClr val="000B10"/>
                  </a:solidFill>
                  <a:latin typeface="Times New Roman" pitchFamily="18" charset="0"/>
                </a:rPr>
                <a:t>F</a:t>
              </a:r>
              <a:r>
                <a:rPr lang="en-US" altLang="en-US" sz="4000" b="1" i="1" baseline="-25000">
                  <a:solidFill>
                    <a:srgbClr val="000B10"/>
                  </a:solidFill>
                  <a:latin typeface="Times New Roman" pitchFamily="18" charset="0"/>
                </a:rPr>
                <a:t>e</a:t>
              </a:r>
              <a:endParaRPr lang="en-US" altLang="en-US" sz="3600" b="1">
                <a:solidFill>
                  <a:srgbClr val="000B10"/>
                </a:solidFill>
              </a:endParaRPr>
            </a:p>
          </p:txBody>
        </p:sp>
      </p:grpSp>
      <p:sp>
        <p:nvSpPr>
          <p:cNvPr id="24593" name="AutoShape 1041"/>
          <p:cNvSpPr>
            <a:spLocks noChangeArrowheads="1"/>
          </p:cNvSpPr>
          <p:nvPr/>
        </p:nvSpPr>
        <p:spPr bwMode="auto">
          <a:xfrm>
            <a:off x="4076700" y="5967413"/>
            <a:ext cx="622300" cy="620712"/>
          </a:xfrm>
          <a:prstGeom prst="smileyFace">
            <a:avLst>
              <a:gd name="adj" fmla="val 4653"/>
            </a:avLst>
          </a:prstGeom>
          <a:solidFill>
            <a:schemeClr val="accent2"/>
          </a:solidFill>
          <a:ln w="28575" cap="sq">
            <a:solidFill>
              <a:srgbClr val="000B10"/>
            </a:solidFill>
            <a:round/>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Effect transition="in" filter="wipe(up)">
                                      <p:cBhvr>
                                        <p:cTn id="7" dur="500"/>
                                        <p:tgtEl>
                                          <p:spTgt spid="245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581">
                                            <p:txEl>
                                              <p:pRg st="1" end="1"/>
                                            </p:txEl>
                                          </p:spTgt>
                                        </p:tgtEl>
                                        <p:attrNameLst>
                                          <p:attrName>style.visibility</p:attrName>
                                        </p:attrNameLst>
                                      </p:cBhvr>
                                      <p:to>
                                        <p:strVal val="visible"/>
                                      </p:to>
                                    </p:set>
                                    <p:animEffect transition="in" filter="wipe(up)">
                                      <p:cBhvr>
                                        <p:cTn id="12" dur="500"/>
                                        <p:tgtEl>
                                          <p:spTgt spid="245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581">
                                            <p:txEl>
                                              <p:pRg st="2" end="2"/>
                                            </p:txEl>
                                          </p:spTgt>
                                        </p:tgtEl>
                                        <p:attrNameLst>
                                          <p:attrName>style.visibility</p:attrName>
                                        </p:attrNameLst>
                                      </p:cBhvr>
                                      <p:to>
                                        <p:strVal val="visible"/>
                                      </p:to>
                                    </p:set>
                                    <p:animEffect transition="in" filter="wipe(up)">
                                      <p:cBhvr>
                                        <p:cTn id="17" dur="500"/>
                                        <p:tgtEl>
                                          <p:spTgt spid="245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4581">
                                            <p:txEl>
                                              <p:pRg st="3" end="3"/>
                                            </p:txEl>
                                          </p:spTgt>
                                        </p:tgtEl>
                                        <p:attrNameLst>
                                          <p:attrName>style.visibility</p:attrName>
                                        </p:attrNameLst>
                                      </p:cBhvr>
                                      <p:to>
                                        <p:strVal val="visible"/>
                                      </p:to>
                                    </p:set>
                                    <p:animEffect transition="in" filter="wipe(up)">
                                      <p:cBhvr>
                                        <p:cTn id="22" dur="500"/>
                                        <p:tgtEl>
                                          <p:spTgt spid="24581">
                                            <p:txEl>
                                              <p:pRg st="3" end="3"/>
                                            </p:txEl>
                                          </p:spTgt>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24585"/>
                                        </p:tgtEl>
                                        <p:attrNameLst>
                                          <p:attrName>style.visibility</p:attrName>
                                        </p:attrNameLst>
                                      </p:cBhvr>
                                      <p:to>
                                        <p:strVal val="visible"/>
                                      </p:to>
                                    </p:set>
                                    <p:animEffect transition="in" filter="dissolve">
                                      <p:cBhvr>
                                        <p:cTn id="26" dur="500"/>
                                        <p:tgtEl>
                                          <p:spTgt spid="2458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459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4582">
                                            <p:txEl>
                                              <p:pRg st="0" end="0"/>
                                            </p:txEl>
                                          </p:spTgt>
                                        </p:tgtEl>
                                        <p:attrNameLst>
                                          <p:attrName>style.visibility</p:attrName>
                                        </p:attrNameLst>
                                      </p:cBhvr>
                                      <p:to>
                                        <p:strVal val="visible"/>
                                      </p:to>
                                    </p:set>
                                    <p:animEffect transition="in" filter="wipe(up)">
                                      <p:cBhvr>
                                        <p:cTn id="35" dur="500"/>
                                        <p:tgtEl>
                                          <p:spTgt spid="24582">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4582">
                                            <p:txEl>
                                              <p:pRg st="1" end="1"/>
                                            </p:txEl>
                                          </p:spTgt>
                                        </p:tgtEl>
                                        <p:attrNameLst>
                                          <p:attrName>style.visibility</p:attrName>
                                        </p:attrNameLst>
                                      </p:cBhvr>
                                      <p:to>
                                        <p:strVal val="visible"/>
                                      </p:to>
                                    </p:set>
                                    <p:animEffect transition="in" filter="wipe(up)">
                                      <p:cBhvr>
                                        <p:cTn id="40" dur="500"/>
                                        <p:tgtEl>
                                          <p:spTgt spid="24582">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4582">
                                            <p:txEl>
                                              <p:pRg st="2" end="2"/>
                                            </p:txEl>
                                          </p:spTgt>
                                        </p:tgtEl>
                                        <p:attrNameLst>
                                          <p:attrName>style.visibility</p:attrName>
                                        </p:attrNameLst>
                                      </p:cBhvr>
                                      <p:to>
                                        <p:strVal val="visible"/>
                                      </p:to>
                                    </p:set>
                                    <p:animEffect transition="in" filter="wipe(up)">
                                      <p:cBhvr>
                                        <p:cTn id="45" dur="500"/>
                                        <p:tgtEl>
                                          <p:spTgt spid="24582">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4582">
                                            <p:txEl>
                                              <p:pRg st="3" end="3"/>
                                            </p:txEl>
                                          </p:spTgt>
                                        </p:tgtEl>
                                        <p:attrNameLst>
                                          <p:attrName>style.visibility</p:attrName>
                                        </p:attrNameLst>
                                      </p:cBhvr>
                                      <p:to>
                                        <p:strVal val="visible"/>
                                      </p:to>
                                    </p:set>
                                    <p:animEffect transition="in" filter="wipe(up)">
                                      <p:cBhvr>
                                        <p:cTn id="50" dur="500"/>
                                        <p:tgtEl>
                                          <p:spTgt spid="245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P spid="24582" grpId="0" build="p" autoUpdateAnimBg="0"/>
      <p:bldP spid="2459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Title 1"/>
          <p:cNvSpPr>
            <a:spLocks noGrp="1"/>
          </p:cNvSpPr>
          <p:nvPr>
            <p:ph type="title"/>
          </p:nvPr>
        </p:nvSpPr>
        <p:spPr>
          <a:xfrm>
            <a:off x="1524000" y="155575"/>
            <a:ext cx="9144000" cy="920750"/>
          </a:xfrm>
        </p:spPr>
        <p:txBody>
          <a:bodyPr/>
          <a:lstStyle/>
          <a:p>
            <a:pPr eaLnBrk="1" hangingPunct="1"/>
            <a:r>
              <a:rPr lang="en-US" altLang="en-US" smtClean="0"/>
              <a:t>M.A.</a:t>
            </a:r>
          </a:p>
        </p:txBody>
      </p:sp>
      <p:sp>
        <p:nvSpPr>
          <p:cNvPr id="735234" name="Content Placeholder 2"/>
          <p:cNvSpPr>
            <a:spLocks noGrp="1"/>
          </p:cNvSpPr>
          <p:nvPr>
            <p:ph idx="1"/>
          </p:nvPr>
        </p:nvSpPr>
        <p:spPr>
          <a:xfrm>
            <a:off x="2825750" y="1185863"/>
            <a:ext cx="7467600" cy="4833937"/>
          </a:xfrm>
        </p:spPr>
        <p:txBody>
          <a:bodyPr/>
          <a:lstStyle/>
          <a:p>
            <a:pPr eaLnBrk="1" hangingPunct="1"/>
            <a:r>
              <a:rPr lang="en-US" altLang="en-US" smtClean="0">
                <a:latin typeface="Times-Roman"/>
              </a:rPr>
              <a:t>A machine’s </a:t>
            </a:r>
            <a:r>
              <a:rPr lang="en-US" altLang="en-US" b="1" smtClean="0">
                <a:latin typeface="Times-Bold"/>
              </a:rPr>
              <a:t>mechanical advantage </a:t>
            </a:r>
            <a:r>
              <a:rPr lang="en-US" altLang="en-US" b="1" smtClean="0">
                <a:latin typeface="Times-Roman"/>
              </a:rPr>
              <a:t>is the number of times a force exerted on a machine is </a:t>
            </a:r>
            <a:r>
              <a:rPr lang="en-US" altLang="en-US" smtClean="0">
                <a:latin typeface="Times-Roman"/>
              </a:rPr>
              <a:t>multiplied.</a:t>
            </a:r>
          </a:p>
          <a:p>
            <a:pPr eaLnBrk="1" hangingPunct="1"/>
            <a:r>
              <a:rPr lang="en-US" altLang="en-US" b="1" smtClean="0">
                <a:latin typeface="Times-Bold"/>
              </a:rPr>
              <a:t>Ideal Mechanical Advantage has no units ( they cancel each other out when doing the math problem</a:t>
            </a:r>
          </a:p>
          <a:p>
            <a:pPr eaLnBrk="1" hangingPunct="1"/>
            <a:r>
              <a:rPr lang="en-US" altLang="en-US" b="1" smtClean="0">
                <a:solidFill>
                  <a:srgbClr val="FFFF00"/>
                </a:solidFill>
                <a:latin typeface="Times-Bold"/>
              </a:rPr>
              <a:t>IMA = output force / input force</a:t>
            </a:r>
            <a:endParaRPr lang="en-US" altLang="en-US" smtClean="0">
              <a:solidFill>
                <a:srgbClr val="FFFF00"/>
              </a:solidFill>
            </a:endParaRPr>
          </a:p>
          <a:p>
            <a:pPr eaLnBrk="1" hangingPunct="1"/>
            <a:endParaRPr lang="en-US" altLang="en-US" smtClean="0"/>
          </a:p>
        </p:txBody>
      </p:sp>
      <p:pic>
        <p:nvPicPr>
          <p:cNvPr id="735235" name="Content Placeholder 2"/>
          <p:cNvPicPr>
            <a:picLocks noChangeAspect="1"/>
          </p:cNvPicPr>
          <p:nvPr/>
        </p:nvPicPr>
        <p:blipFill>
          <a:blip r:embed="rId2"/>
          <a:srcRect/>
          <a:stretch>
            <a:fillRect/>
          </a:stretch>
        </p:blipFill>
        <p:spPr bwMode="auto">
          <a:xfrm>
            <a:off x="7391400" y="4899025"/>
            <a:ext cx="3792538" cy="2133600"/>
          </a:xfrm>
          <a:prstGeom prst="rect">
            <a:avLst/>
          </a:prstGeom>
          <a:noFill/>
          <a:ln w="9525">
            <a:noFill/>
            <a:miter lim="800000"/>
            <a:headEnd/>
            <a:tailEnd/>
          </a:ln>
        </p:spPr>
      </p:pic>
      <p:pic>
        <p:nvPicPr>
          <p:cNvPr id="735236" name="Picture 6"/>
          <p:cNvPicPr>
            <a:picLocks noChangeAspect="1"/>
          </p:cNvPicPr>
          <p:nvPr/>
        </p:nvPicPr>
        <p:blipFill>
          <a:blip r:embed="rId3"/>
          <a:srcRect/>
          <a:stretch>
            <a:fillRect/>
          </a:stretch>
        </p:blipFill>
        <p:spPr bwMode="auto">
          <a:xfrm>
            <a:off x="1535113" y="5421313"/>
            <a:ext cx="2857500" cy="1428750"/>
          </a:xfrm>
          <a:prstGeom prst="rect">
            <a:avLst/>
          </a:prstGeom>
          <a:noFill/>
          <a:ln w="9525">
            <a:noFill/>
            <a:miter lim="800000"/>
            <a:headEnd/>
            <a:tailEnd/>
          </a:ln>
        </p:spPr>
      </p:pic>
      <p:pic>
        <p:nvPicPr>
          <p:cNvPr id="735237" name="Picture 7"/>
          <p:cNvPicPr>
            <a:picLocks noChangeAspect="1"/>
          </p:cNvPicPr>
          <p:nvPr/>
        </p:nvPicPr>
        <p:blipFill>
          <a:blip r:embed="rId4"/>
          <a:srcRect/>
          <a:stretch>
            <a:fillRect/>
          </a:stretch>
        </p:blipFill>
        <p:spPr bwMode="auto">
          <a:xfrm>
            <a:off x="1371600" y="1539875"/>
            <a:ext cx="2857500" cy="4124325"/>
          </a:xfrm>
          <a:prstGeom prst="rect">
            <a:avLst/>
          </a:prstGeom>
          <a:noFill/>
          <a:ln w="9525">
            <a:noFill/>
            <a:miter lim="800000"/>
            <a:headEnd/>
            <a:tailEnd/>
          </a:ln>
        </p:spPr>
      </p:pic>
      <p:pic>
        <p:nvPicPr>
          <p:cNvPr id="735238" name="Picture 8"/>
          <p:cNvPicPr>
            <a:picLocks noChangeAspect="1"/>
          </p:cNvPicPr>
          <p:nvPr/>
        </p:nvPicPr>
        <p:blipFill>
          <a:blip r:embed="rId5"/>
          <a:srcRect/>
          <a:stretch>
            <a:fillRect/>
          </a:stretch>
        </p:blipFill>
        <p:spPr bwMode="auto">
          <a:xfrm>
            <a:off x="5080000" y="4564063"/>
            <a:ext cx="1531938" cy="2298700"/>
          </a:xfrm>
          <a:prstGeom prst="rect">
            <a:avLst/>
          </a:prstGeom>
          <a:noFill/>
          <a:ln w="9525">
            <a:noFill/>
            <a:miter lim="800000"/>
            <a:headEnd/>
            <a:tailEnd/>
          </a:ln>
        </p:spPr>
      </p:pic>
      <p:pic>
        <p:nvPicPr>
          <p:cNvPr id="735239" name="Picture 9"/>
          <p:cNvPicPr>
            <a:picLocks noChangeAspect="1"/>
          </p:cNvPicPr>
          <p:nvPr/>
        </p:nvPicPr>
        <p:blipFill>
          <a:blip r:embed="rId6"/>
          <a:srcRect/>
          <a:stretch>
            <a:fillRect/>
          </a:stretch>
        </p:blipFill>
        <p:spPr bwMode="auto">
          <a:xfrm>
            <a:off x="7924800" y="207963"/>
            <a:ext cx="2095500" cy="847725"/>
          </a:xfrm>
          <a:prstGeom prst="rect">
            <a:avLst/>
          </a:prstGeom>
          <a:noFill/>
          <a:ln w="9525">
            <a:noFill/>
            <a:miter lim="800000"/>
            <a:headEnd/>
            <a:tailEnd/>
          </a:ln>
        </p:spPr>
      </p:pic>
      <p:pic>
        <p:nvPicPr>
          <p:cNvPr id="735240" name="Picture 10"/>
          <p:cNvPicPr>
            <a:picLocks noChangeAspect="1"/>
          </p:cNvPicPr>
          <p:nvPr/>
        </p:nvPicPr>
        <p:blipFill>
          <a:blip r:embed="rId7"/>
          <a:srcRect/>
          <a:stretch>
            <a:fillRect/>
          </a:stretch>
        </p:blipFill>
        <p:spPr bwMode="auto">
          <a:xfrm>
            <a:off x="298450" y="925513"/>
            <a:ext cx="1830388" cy="142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9" name="Rectangle 2"/>
          <p:cNvSpPr>
            <a:spLocks noGrp="1" noChangeArrowheads="1"/>
          </p:cNvSpPr>
          <p:nvPr>
            <p:ph type="title" idx="4294967295"/>
          </p:nvPr>
        </p:nvSpPr>
        <p:spPr>
          <a:xfrm>
            <a:off x="609600" y="274638"/>
            <a:ext cx="10972800" cy="1143000"/>
          </a:xfrm>
        </p:spPr>
        <p:txBody>
          <a:bodyPr/>
          <a:lstStyle/>
          <a:p>
            <a:pPr eaLnBrk="1" hangingPunct="1"/>
            <a:r>
              <a:rPr lang="en-US" altLang="en-US" smtClean="0"/>
              <a:t>Work Done by Varying Forces</a:t>
            </a:r>
          </a:p>
        </p:txBody>
      </p:sp>
      <p:sp>
        <p:nvSpPr>
          <p:cNvPr id="568330" name="Rectangle 3"/>
          <p:cNvSpPr>
            <a:spLocks noGrp="1" noChangeArrowheads="1"/>
          </p:cNvSpPr>
          <p:nvPr>
            <p:ph type="body" sz="half" idx="4294967295"/>
          </p:nvPr>
        </p:nvSpPr>
        <p:spPr>
          <a:xfrm>
            <a:off x="1981200" y="1600200"/>
            <a:ext cx="4033838" cy="4525963"/>
          </a:xfrm>
        </p:spPr>
        <p:txBody>
          <a:bodyPr/>
          <a:lstStyle/>
          <a:p>
            <a:pPr eaLnBrk="1" hangingPunct="1"/>
            <a:r>
              <a:rPr lang="en-US" altLang="en-US" smtClean="0"/>
              <a:t>The work done by a variable force acting on an object that undergoes a displacement is equal to the area under the graph of F versus x</a:t>
            </a:r>
          </a:p>
          <a:p>
            <a:pPr eaLnBrk="1" hangingPunct="1"/>
            <a:endParaRPr lang="en-US" altLang="en-US" smtClean="0"/>
          </a:p>
        </p:txBody>
      </p:sp>
      <p:graphicFrame>
        <p:nvGraphicFramePr>
          <p:cNvPr id="568328" name="Object 8"/>
          <p:cNvGraphicFramePr>
            <a:graphicFrameLocks noGrp="1" noChangeAspect="1"/>
          </p:cNvGraphicFramePr>
          <p:nvPr>
            <p:ph type="clipArt" sz="half" idx="4294967295"/>
          </p:nvPr>
        </p:nvGraphicFramePr>
        <p:xfrm>
          <a:off x="6176963" y="2039938"/>
          <a:ext cx="4033837" cy="3644900"/>
        </p:xfrm>
        <a:graphic>
          <a:graphicData uri="http://schemas.openxmlformats.org/presentationml/2006/ole">
            <mc:AlternateContent xmlns:mc="http://schemas.openxmlformats.org/markup-compatibility/2006">
              <mc:Choice xmlns:v="urn:schemas-microsoft-com:vml" Requires="v">
                <p:oleObj spid="_x0000_s568332" name="Photo Editor Photo" r:id="rId3" imgW="4896533" imgH="4258269" progId="">
                  <p:embed/>
                </p:oleObj>
              </mc:Choice>
              <mc:Fallback>
                <p:oleObj name="Photo Editor Photo" r:id="rId3" imgW="4896533" imgH="4258269" progId="">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963" y="2039938"/>
                        <a:ext cx="4033837" cy="364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1" name="Picture 2"/>
          <p:cNvPicPr>
            <a:picLocks noChangeAspect="1" noChangeArrowheads="1"/>
          </p:cNvPicPr>
          <p:nvPr/>
        </p:nvPicPr>
        <p:blipFill>
          <a:blip r:embed="rId2"/>
          <a:srcRect/>
          <a:stretch>
            <a:fillRect/>
          </a:stretch>
        </p:blipFill>
        <p:spPr bwMode="auto">
          <a:xfrm>
            <a:off x="2133600" y="1219200"/>
            <a:ext cx="7905750" cy="4724400"/>
          </a:xfrm>
          <a:prstGeom prst="rect">
            <a:avLst/>
          </a:prstGeom>
          <a:noFill/>
          <a:ln w="9525">
            <a:noFill/>
            <a:miter lim="800000"/>
            <a:headEnd/>
            <a:tailEnd/>
          </a:ln>
        </p:spPr>
      </p:pic>
      <p:sp>
        <p:nvSpPr>
          <p:cNvPr id="737282" name="Title 1"/>
          <p:cNvSpPr>
            <a:spLocks noGrp="1"/>
          </p:cNvSpPr>
          <p:nvPr>
            <p:ph type="title"/>
          </p:nvPr>
        </p:nvSpPr>
        <p:spPr>
          <a:xfrm>
            <a:off x="1981200" y="244475"/>
            <a:ext cx="8385175" cy="822325"/>
          </a:xfrm>
        </p:spPr>
        <p:txBody>
          <a:bodyPr/>
          <a:lstStyle/>
          <a:p>
            <a:pPr eaLnBrk="1" hangingPunct="1"/>
            <a:r>
              <a:rPr lang="en-US" sz="3600" smtClean="0"/>
              <a:t> Simple Machines: 6 types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mtClean="0"/>
              <a:t>       Measuring work:</a:t>
            </a:r>
          </a:p>
        </p:txBody>
      </p:sp>
      <p:sp>
        <p:nvSpPr>
          <p:cNvPr id="22530" name="Content Placeholder 2"/>
          <p:cNvSpPr>
            <a:spLocks noGrp="1"/>
          </p:cNvSpPr>
          <p:nvPr>
            <p:ph idx="1"/>
          </p:nvPr>
        </p:nvSpPr>
        <p:spPr/>
        <p:txBody>
          <a:bodyPr/>
          <a:lstStyle/>
          <a:p>
            <a:pPr eaLnBrk="1" hangingPunct="1"/>
            <a:r>
              <a:rPr lang="en-US" smtClean="0"/>
              <a:t>Work is measured in Newton-meters (N-m)</a:t>
            </a:r>
          </a:p>
          <a:p>
            <a:pPr eaLnBrk="1" hangingPunct="1"/>
            <a:r>
              <a:rPr lang="en-US" smtClean="0"/>
              <a:t>1N-m = 1 joule = 1 unit of work</a:t>
            </a:r>
          </a:p>
          <a:p>
            <a:pPr eaLnBrk="1" hangingPunct="1"/>
            <a:endParaRPr lang="en-US" smtClean="0"/>
          </a:p>
          <a:p>
            <a:pPr eaLnBrk="1" hangingPunct="1"/>
            <a:r>
              <a:rPr lang="en-US" smtClean="0"/>
              <a:t>The force that is applied to do work is called </a:t>
            </a:r>
            <a:r>
              <a:rPr lang="en-US" b="1" u="sng" smtClean="0">
                <a:solidFill>
                  <a:srgbClr val="FFC000"/>
                </a:solidFill>
              </a:rPr>
              <a:t>effort force</a:t>
            </a:r>
          </a:p>
          <a:p>
            <a:pPr eaLnBrk="1" hangingPunct="1"/>
            <a:r>
              <a:rPr lang="en-US" smtClean="0"/>
              <a:t>The force that resists motion is called </a:t>
            </a:r>
            <a:r>
              <a:rPr lang="en-US" b="1" u="sng" smtClean="0">
                <a:solidFill>
                  <a:srgbClr val="FFC000"/>
                </a:solidFill>
              </a:rPr>
              <a:t>resistance force</a:t>
            </a:r>
          </a:p>
        </p:txBody>
      </p:sp>
      <p:pic>
        <p:nvPicPr>
          <p:cNvPr id="22531" name="Picture 2" descr="http://tuttoingif.altervista.org/alterpages/under_construction_animated.gif#gallery"/>
          <p:cNvPicPr>
            <a:picLocks noChangeAspect="1" noChangeArrowheads="1" noCrop="1"/>
          </p:cNvPicPr>
          <p:nvPr/>
        </p:nvPicPr>
        <p:blipFill>
          <a:blip r:embed="rId2"/>
          <a:srcRect/>
          <a:stretch>
            <a:fillRect/>
          </a:stretch>
        </p:blipFill>
        <p:spPr bwMode="auto">
          <a:xfrm>
            <a:off x="-179388" y="0"/>
            <a:ext cx="1905001" cy="2179638"/>
          </a:xfrm>
          <a:prstGeom prst="rect">
            <a:avLst/>
          </a:prstGeom>
          <a:noFill/>
          <a:ln w="9525">
            <a:noFill/>
            <a:miter lim="800000"/>
            <a:headEnd/>
            <a:tailEnd/>
          </a:ln>
        </p:spPr>
      </p:pic>
      <p:sp>
        <p:nvSpPr>
          <p:cNvPr id="22532" name="AutoShape 6" descr=" "/>
          <p:cNvSpPr>
            <a:spLocks noChangeAspect="1" noChangeArrowheads="1"/>
          </p:cNvSpPr>
          <p:nvPr/>
        </p:nvSpPr>
        <p:spPr bwMode="auto">
          <a:xfrm>
            <a:off x="52388" y="0"/>
            <a:ext cx="2857500" cy="1647825"/>
          </a:xfrm>
          <a:prstGeom prst="rect">
            <a:avLst/>
          </a:prstGeom>
          <a:noFill/>
          <a:ln w="9525">
            <a:noFill/>
            <a:miter lim="800000"/>
            <a:headEnd/>
            <a:tailEnd/>
          </a:ln>
        </p:spPr>
        <p:txBody>
          <a:bodyPr/>
          <a:lstStyle/>
          <a:p>
            <a:endParaRPr lang="en-US"/>
          </a:p>
        </p:txBody>
      </p:sp>
      <p:sp>
        <p:nvSpPr>
          <p:cNvPr id="22533" name="AutoShape 8" descr=" "/>
          <p:cNvSpPr>
            <a:spLocks noChangeAspect="1" noChangeArrowheads="1"/>
          </p:cNvSpPr>
          <p:nvPr/>
        </p:nvSpPr>
        <p:spPr bwMode="auto">
          <a:xfrm>
            <a:off x="52388" y="0"/>
            <a:ext cx="2857500" cy="1647825"/>
          </a:xfrm>
          <a:prstGeom prst="rect">
            <a:avLst/>
          </a:prstGeom>
          <a:noFill/>
          <a:ln w="9525">
            <a:noFill/>
            <a:miter lim="800000"/>
            <a:headEnd/>
            <a:tailEnd/>
          </a:ln>
        </p:spPr>
        <p:txBody>
          <a:bodyPr/>
          <a:lstStyle/>
          <a:p>
            <a:endParaRPr lang="en-US"/>
          </a:p>
        </p:txBody>
      </p:sp>
      <p:sp>
        <p:nvSpPr>
          <p:cNvPr id="22534" name="AutoShape 10" descr=" "/>
          <p:cNvSpPr>
            <a:spLocks noChangeAspect="1" noChangeArrowheads="1"/>
          </p:cNvSpPr>
          <p:nvPr/>
        </p:nvSpPr>
        <p:spPr bwMode="auto">
          <a:xfrm>
            <a:off x="52388" y="0"/>
            <a:ext cx="2857500" cy="1647825"/>
          </a:xfrm>
          <a:prstGeom prst="rect">
            <a:avLst/>
          </a:prstGeom>
          <a:noFill/>
          <a:ln w="9525">
            <a:noFill/>
            <a:miter lim="800000"/>
            <a:headEnd/>
            <a:tailEnd/>
          </a:ln>
        </p:spPr>
        <p:txBody>
          <a:bodyPr/>
          <a:lstStyle/>
          <a:p>
            <a:endParaRPr lang="en-US"/>
          </a:p>
        </p:txBody>
      </p:sp>
      <p:pic>
        <p:nvPicPr>
          <p:cNvPr id="22535" name="Picture 12" descr="Image result for physics work formula"/>
          <p:cNvPicPr>
            <a:picLocks noChangeAspect="1" noChangeArrowheads="1"/>
          </p:cNvPicPr>
          <p:nvPr/>
        </p:nvPicPr>
        <p:blipFill>
          <a:blip r:embed="rId3"/>
          <a:srcRect/>
          <a:stretch>
            <a:fillRect/>
          </a:stretch>
        </p:blipFill>
        <p:spPr bwMode="auto">
          <a:xfrm>
            <a:off x="4081463" y="4637088"/>
            <a:ext cx="3124200"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8" name="Rectangle 2"/>
          <p:cNvSpPr>
            <a:spLocks noGrp="1" noChangeArrowheads="1"/>
          </p:cNvSpPr>
          <p:nvPr>
            <p:ph type="title"/>
          </p:nvPr>
        </p:nvSpPr>
        <p:spPr/>
        <p:txBody>
          <a:bodyPr/>
          <a:lstStyle/>
          <a:p>
            <a:pPr eaLnBrk="1" hangingPunct="1"/>
            <a:r>
              <a:rPr lang="en-US" altLang="en-US" smtClean="0"/>
              <a:t>D. Inclined Plane</a:t>
            </a:r>
          </a:p>
        </p:txBody>
      </p:sp>
      <p:sp>
        <p:nvSpPr>
          <p:cNvPr id="39939" name="Rectangle 3"/>
          <p:cNvSpPr>
            <a:spLocks noGrp="1" noChangeArrowheads="1"/>
          </p:cNvSpPr>
          <p:nvPr>
            <p:ph type="body" idx="1"/>
          </p:nvPr>
        </p:nvSpPr>
        <p:spPr>
          <a:xfrm>
            <a:off x="349250" y="1392238"/>
            <a:ext cx="7959725" cy="2735262"/>
          </a:xfrm>
        </p:spPr>
        <p:txBody>
          <a:bodyPr/>
          <a:lstStyle/>
          <a:p>
            <a:pPr eaLnBrk="1" hangingPunct="1">
              <a:lnSpc>
                <a:spcPct val="70000"/>
              </a:lnSpc>
            </a:pPr>
            <a:endParaRPr lang="en-US" sz="2400" b="1" smtClean="0"/>
          </a:p>
          <a:p>
            <a:pPr eaLnBrk="1" hangingPunct="1">
              <a:lnSpc>
                <a:spcPct val="70000"/>
              </a:lnSpc>
            </a:pPr>
            <a:endParaRPr lang="en-US" sz="2400" b="1" smtClean="0"/>
          </a:p>
          <a:p>
            <a:pPr eaLnBrk="1" hangingPunct="1">
              <a:lnSpc>
                <a:spcPct val="70000"/>
              </a:lnSpc>
            </a:pPr>
            <a:r>
              <a:rPr lang="en-US" sz="2400" b="1" smtClean="0"/>
              <a:t>The M.A. of an inclined plane is the length divided by the height</a:t>
            </a:r>
          </a:p>
          <a:p>
            <a:pPr eaLnBrk="1" hangingPunct="1">
              <a:lnSpc>
                <a:spcPct val="70000"/>
              </a:lnSpc>
            </a:pPr>
            <a:endParaRPr lang="en-US" sz="2400" b="1" smtClean="0"/>
          </a:p>
          <a:p>
            <a:pPr eaLnBrk="1" hangingPunct="1">
              <a:lnSpc>
                <a:spcPct val="70000"/>
              </a:lnSpc>
            </a:pPr>
            <a:r>
              <a:rPr lang="en-US" sz="2400" b="1" smtClean="0"/>
              <a:t>Because the length of the plane can never be shorter than its height, the M.A. of an inclined plane can never be less than one</a:t>
            </a:r>
          </a:p>
          <a:p>
            <a:pPr eaLnBrk="1" hangingPunct="1">
              <a:lnSpc>
                <a:spcPct val="70000"/>
              </a:lnSpc>
            </a:pPr>
            <a:endParaRPr lang="en-US" altLang="en-US" sz="3200" smtClean="0"/>
          </a:p>
        </p:txBody>
      </p:sp>
      <p:grpSp>
        <p:nvGrpSpPr>
          <p:cNvPr id="39947" name="Group 11"/>
          <p:cNvGrpSpPr>
            <a:grpSpLocks/>
          </p:cNvGrpSpPr>
          <p:nvPr/>
        </p:nvGrpSpPr>
        <p:grpSpPr bwMode="auto">
          <a:xfrm>
            <a:off x="5618163" y="4119563"/>
            <a:ext cx="4833937" cy="2117725"/>
            <a:chOff x="1972" y="2003"/>
            <a:chExt cx="3045" cy="1334"/>
          </a:xfrm>
        </p:grpSpPr>
        <p:sp>
          <p:nvSpPr>
            <p:cNvPr id="5139" name="Rectangle 5"/>
            <p:cNvSpPr>
              <a:spLocks noChangeAspect="1" noChangeArrowheads="1"/>
            </p:cNvSpPr>
            <p:nvPr/>
          </p:nvSpPr>
          <p:spPr bwMode="auto">
            <a:xfrm>
              <a:off x="1972" y="2003"/>
              <a:ext cx="3045" cy="1334"/>
            </a:xfrm>
            <a:prstGeom prst="rect">
              <a:avLst/>
            </a:prstGeom>
            <a:solidFill>
              <a:schemeClr val="tx1"/>
            </a:solidFill>
            <a:ln w="28575">
              <a:solidFill>
                <a:schemeClr val="bg2"/>
              </a:solidFill>
              <a:miter lim="800000"/>
              <a:headEnd/>
              <a:tailEnd/>
            </a:ln>
          </p:spPr>
          <p:txBody>
            <a:bodyPr wrap="none" anchor="ctr"/>
            <a:lstStyle/>
            <a:p>
              <a:endParaRPr lang="en-US" sz="2400">
                <a:solidFill>
                  <a:srgbClr val="FFFFFF"/>
                </a:solidFill>
                <a:latin typeface="Times New Roman" pitchFamily="18" charset="0"/>
              </a:endParaRPr>
            </a:p>
          </p:txBody>
        </p:sp>
        <p:pic>
          <p:nvPicPr>
            <p:cNvPr id="5140" name="Picture 4" descr="C:\My Documents\Christy's Stuff\Teaching Stuff\Media\inclined plane.gif"/>
            <p:cNvPicPr>
              <a:picLocks noChangeAspect="1" noChangeArrowheads="1"/>
            </p:cNvPicPr>
            <p:nvPr/>
          </p:nvPicPr>
          <p:blipFill>
            <a:blip r:embed="rId4">
              <a:lum contrast="24000"/>
            </a:blip>
            <a:srcRect t="33844"/>
            <a:stretch>
              <a:fillRect/>
            </a:stretch>
          </p:blipFill>
          <p:spPr bwMode="auto">
            <a:xfrm>
              <a:off x="2034" y="2014"/>
              <a:ext cx="2858" cy="1278"/>
            </a:xfrm>
            <a:prstGeom prst="rect">
              <a:avLst/>
            </a:prstGeom>
            <a:noFill/>
            <a:ln w="9525">
              <a:noFill/>
              <a:miter lim="800000"/>
              <a:headEnd/>
              <a:tailEnd/>
            </a:ln>
          </p:spPr>
        </p:pic>
      </p:grpSp>
      <p:grpSp>
        <p:nvGrpSpPr>
          <p:cNvPr id="39949" name="Group 13"/>
          <p:cNvGrpSpPr>
            <a:grpSpLocks/>
          </p:cNvGrpSpPr>
          <p:nvPr/>
        </p:nvGrpSpPr>
        <p:grpSpPr bwMode="auto">
          <a:xfrm>
            <a:off x="8851900" y="4946650"/>
            <a:ext cx="417513" cy="1177925"/>
            <a:chOff x="4736" y="2477"/>
            <a:chExt cx="263" cy="742"/>
          </a:xfrm>
        </p:grpSpPr>
        <p:sp>
          <p:nvSpPr>
            <p:cNvPr id="5137" name="Line 7"/>
            <p:cNvSpPr>
              <a:spLocks noChangeAspect="1" noChangeShapeType="1"/>
            </p:cNvSpPr>
            <p:nvPr/>
          </p:nvSpPr>
          <p:spPr bwMode="auto">
            <a:xfrm>
              <a:off x="4736" y="2477"/>
              <a:ext cx="0" cy="742"/>
            </a:xfrm>
            <a:prstGeom prst="line">
              <a:avLst/>
            </a:prstGeom>
            <a:noFill/>
            <a:ln w="38100">
              <a:solidFill>
                <a:srgbClr val="CF0E30"/>
              </a:solidFill>
              <a:round/>
              <a:headEnd type="triangle" w="med" len="med"/>
              <a:tailEnd type="triangle" w="med" len="med"/>
            </a:ln>
          </p:spPr>
          <p:txBody>
            <a:bodyPr wrap="none" anchor="ctr"/>
            <a:lstStyle/>
            <a:p>
              <a:endParaRPr lang="en-US"/>
            </a:p>
          </p:txBody>
        </p:sp>
        <p:sp>
          <p:nvSpPr>
            <p:cNvPr id="5138" name="Text Box 9"/>
            <p:cNvSpPr txBox="1">
              <a:spLocks noChangeArrowheads="1"/>
            </p:cNvSpPr>
            <p:nvPr/>
          </p:nvSpPr>
          <p:spPr bwMode="auto">
            <a:xfrm>
              <a:off x="4758" y="2637"/>
              <a:ext cx="241" cy="327"/>
            </a:xfrm>
            <a:prstGeom prst="rect">
              <a:avLst/>
            </a:prstGeom>
            <a:noFill/>
            <a:ln w="9525">
              <a:noFill/>
              <a:miter lim="800000"/>
              <a:headEnd/>
              <a:tailEnd/>
            </a:ln>
          </p:spPr>
          <p:txBody>
            <a:bodyPr wrap="none">
              <a:spAutoFit/>
            </a:bodyPr>
            <a:lstStyle/>
            <a:p>
              <a:r>
                <a:rPr lang="en-US" altLang="en-US" sz="2800" b="1" i="1">
                  <a:solidFill>
                    <a:srgbClr val="CF0E30"/>
                  </a:solidFill>
                  <a:latin typeface="Times New Roman" pitchFamily="18" charset="0"/>
                </a:rPr>
                <a:t>h</a:t>
              </a:r>
              <a:endParaRPr lang="en-US" altLang="en-US" sz="2400" b="1">
                <a:solidFill>
                  <a:srgbClr val="000000"/>
                </a:solidFill>
                <a:latin typeface="Times New Roman" pitchFamily="18" charset="0"/>
              </a:endParaRPr>
            </a:p>
          </p:txBody>
        </p:sp>
      </p:grpSp>
      <p:grpSp>
        <p:nvGrpSpPr>
          <p:cNvPr id="39948" name="Group 12"/>
          <p:cNvGrpSpPr>
            <a:grpSpLocks/>
          </p:cNvGrpSpPr>
          <p:nvPr/>
        </p:nvGrpSpPr>
        <p:grpSpPr bwMode="auto">
          <a:xfrm>
            <a:off x="5821363" y="5453063"/>
            <a:ext cx="2911475" cy="519112"/>
            <a:chOff x="2827" y="2796"/>
            <a:chExt cx="1834" cy="327"/>
          </a:xfrm>
        </p:grpSpPr>
        <p:sp>
          <p:nvSpPr>
            <p:cNvPr id="5135" name="Line 6"/>
            <p:cNvSpPr>
              <a:spLocks noChangeAspect="1" noChangeShapeType="1"/>
            </p:cNvSpPr>
            <p:nvPr/>
          </p:nvSpPr>
          <p:spPr bwMode="auto">
            <a:xfrm rot="-1373089">
              <a:off x="2827" y="2926"/>
              <a:ext cx="1834" cy="1"/>
            </a:xfrm>
            <a:prstGeom prst="line">
              <a:avLst/>
            </a:prstGeom>
            <a:noFill/>
            <a:ln w="38100">
              <a:solidFill>
                <a:srgbClr val="0000FF"/>
              </a:solidFill>
              <a:round/>
              <a:headEnd type="triangle" w="med" len="med"/>
              <a:tailEnd type="triangle" w="med" len="med"/>
            </a:ln>
          </p:spPr>
          <p:txBody>
            <a:bodyPr wrap="none" anchor="ctr"/>
            <a:lstStyle/>
            <a:p>
              <a:endParaRPr lang="en-US"/>
            </a:p>
          </p:txBody>
        </p:sp>
        <p:sp>
          <p:nvSpPr>
            <p:cNvPr id="5136" name="Text Box 10"/>
            <p:cNvSpPr txBox="1">
              <a:spLocks noChangeArrowheads="1"/>
            </p:cNvSpPr>
            <p:nvPr/>
          </p:nvSpPr>
          <p:spPr bwMode="auto">
            <a:xfrm>
              <a:off x="3895" y="2796"/>
              <a:ext cx="224" cy="327"/>
            </a:xfrm>
            <a:prstGeom prst="rect">
              <a:avLst/>
            </a:prstGeom>
            <a:noFill/>
            <a:ln w="9525">
              <a:noFill/>
              <a:miter lim="800000"/>
              <a:headEnd/>
              <a:tailEnd/>
            </a:ln>
          </p:spPr>
          <p:txBody>
            <a:bodyPr>
              <a:spAutoFit/>
            </a:bodyPr>
            <a:lstStyle/>
            <a:p>
              <a:r>
                <a:rPr lang="en-US" altLang="en-US" sz="2800" b="1" i="1">
                  <a:solidFill>
                    <a:srgbClr val="0000FF"/>
                  </a:solidFill>
                  <a:latin typeface="Times New Roman" pitchFamily="18" charset="0"/>
                </a:rPr>
                <a:t>l</a:t>
              </a:r>
              <a:endParaRPr lang="en-US" altLang="en-US" sz="2400" b="1" i="1">
                <a:solidFill>
                  <a:srgbClr val="000000"/>
                </a:solidFill>
                <a:latin typeface="Times New Roman" pitchFamily="18" charset="0"/>
              </a:endParaRPr>
            </a:p>
          </p:txBody>
        </p:sp>
      </p:grpSp>
      <p:grpSp>
        <p:nvGrpSpPr>
          <p:cNvPr id="39953" name="Group 17"/>
          <p:cNvGrpSpPr>
            <a:grpSpLocks/>
          </p:cNvGrpSpPr>
          <p:nvPr/>
        </p:nvGrpSpPr>
        <p:grpSpPr bwMode="auto">
          <a:xfrm>
            <a:off x="8185150" y="427038"/>
            <a:ext cx="3422650" cy="1858962"/>
            <a:chOff x="2870" y="1543"/>
            <a:chExt cx="2304" cy="1296"/>
          </a:xfrm>
        </p:grpSpPr>
        <p:sp>
          <p:nvSpPr>
            <p:cNvPr id="5134" name="AutoShape 15"/>
            <p:cNvSpPr>
              <a:spLocks noChangeArrowheads="1"/>
            </p:cNvSpPr>
            <p:nvPr/>
          </p:nvSpPr>
          <p:spPr bwMode="auto">
            <a:xfrm>
              <a:off x="2870" y="1543"/>
              <a:ext cx="2304" cy="1296"/>
            </a:xfrm>
            <a:prstGeom prst="roundRect">
              <a:avLst>
                <a:gd name="adj" fmla="val 16667"/>
              </a:avLst>
            </a:prstGeom>
            <a:solidFill>
              <a:schemeClr val="accent1"/>
            </a:solidFill>
            <a:ln w="12700">
              <a:solidFill>
                <a:schemeClr val="bg2"/>
              </a:solidFill>
              <a:round/>
              <a:headEnd/>
              <a:tailEnd/>
            </a:ln>
          </p:spPr>
          <p:txBody>
            <a:bodyPr wrap="none" anchor="ctr"/>
            <a:lstStyle/>
            <a:p>
              <a:endParaRPr lang="en-US" sz="2400">
                <a:solidFill>
                  <a:srgbClr val="FFFFFF"/>
                </a:solidFill>
                <a:latin typeface="Times New Roman" pitchFamily="18" charset="0"/>
              </a:endParaRPr>
            </a:p>
          </p:txBody>
        </p:sp>
        <p:graphicFrame>
          <p:nvGraphicFramePr>
            <p:cNvPr id="5127" name="Object 7"/>
            <p:cNvGraphicFramePr>
              <a:graphicFrameLocks noChangeAspect="1"/>
            </p:cNvGraphicFramePr>
            <p:nvPr/>
          </p:nvGraphicFramePr>
          <p:xfrm>
            <a:off x="3086" y="1600"/>
            <a:ext cx="1871" cy="1182"/>
          </p:xfrm>
          <a:graphic>
            <a:graphicData uri="http://schemas.openxmlformats.org/presentationml/2006/ole">
              <mc:AlternateContent xmlns:mc="http://schemas.openxmlformats.org/markup-compatibility/2006">
                <mc:Choice xmlns:v="urn:schemas-microsoft-com:vml" Requires="v">
                  <p:oleObj spid="_x0000_s5131" name="Equation" r:id="rId5" imgW="622030" imgH="393529" progId="Equation.3">
                    <p:embed/>
                  </p:oleObj>
                </mc:Choice>
                <mc:Fallback>
                  <p:oleObj name="Equation" r:id="rId5" imgW="622030" imgH="393529"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 y="1600"/>
                          <a:ext cx="1871" cy="1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9939">
                                            <p:txEl>
                                              <p:pRg st="2" end="2"/>
                                            </p:txEl>
                                          </p:spTgt>
                                        </p:tgtEl>
                                        <p:attrNameLst>
                                          <p:attrName>style.visibility</p:attrName>
                                        </p:attrNameLst>
                                      </p:cBhvr>
                                      <p:to>
                                        <p:strVal val="visible"/>
                                      </p:to>
                                    </p:set>
                                    <p:animEffect transition="in" filter="wipe(up)">
                                      <p:cBhvr>
                                        <p:cTn id="7" dur="500"/>
                                        <p:tgtEl>
                                          <p:spTgt spid="39939">
                                            <p:txEl>
                                              <p:pRg st="2" end="2"/>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9939">
                                            <p:txEl>
                                              <p:pRg st="4" end="4"/>
                                            </p:txEl>
                                          </p:spTgt>
                                        </p:tgtEl>
                                        <p:attrNameLst>
                                          <p:attrName>style.visibility</p:attrName>
                                        </p:attrNameLst>
                                      </p:cBhvr>
                                      <p:to>
                                        <p:strVal val="visible"/>
                                      </p:to>
                                    </p:set>
                                    <p:animEffect transition="in" filter="wipe(up)">
                                      <p:cBhvr>
                                        <p:cTn id="11" dur="500"/>
                                        <p:tgtEl>
                                          <p:spTgt spid="39939">
                                            <p:txEl>
                                              <p:pRg st="4" end="4"/>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9947"/>
                                        </p:tgtEl>
                                        <p:attrNameLst>
                                          <p:attrName>style.visibility</p:attrName>
                                        </p:attrNameLst>
                                      </p:cBhvr>
                                      <p:to>
                                        <p:strVal val="visible"/>
                                      </p:to>
                                    </p:set>
                                    <p:animEffect transition="in" filter="dissolve">
                                      <p:cBhvr>
                                        <p:cTn id="15" dur="500"/>
                                        <p:tgtEl>
                                          <p:spTgt spid="3994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9953"/>
                                        </p:tgtEl>
                                        <p:attrNameLst>
                                          <p:attrName>style.visibility</p:attrName>
                                        </p:attrNameLst>
                                      </p:cBhvr>
                                      <p:to>
                                        <p:strVal val="visible"/>
                                      </p:to>
                                    </p:set>
                                    <p:animEffect transition="in" filter="dissolve">
                                      <p:cBhvr>
                                        <p:cTn id="19" dur="500"/>
                                        <p:tgtEl>
                                          <p:spTgt spid="3995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37" fill="hold" nodeType="clickEffect">
                                  <p:stCondLst>
                                    <p:cond delay="0"/>
                                  </p:stCondLst>
                                  <p:childTnLst>
                                    <p:set>
                                      <p:cBhvr>
                                        <p:cTn id="23" dur="1" fill="hold">
                                          <p:stCondLst>
                                            <p:cond delay="0"/>
                                          </p:stCondLst>
                                        </p:cTn>
                                        <p:tgtEl>
                                          <p:spTgt spid="39948"/>
                                        </p:tgtEl>
                                        <p:attrNameLst>
                                          <p:attrName>style.visibility</p:attrName>
                                        </p:attrNameLst>
                                      </p:cBhvr>
                                      <p:to>
                                        <p:strVal val="visible"/>
                                      </p:to>
                                    </p:set>
                                    <p:animEffect transition="in" filter="barn(outVertical)">
                                      <p:cBhvr>
                                        <p:cTn id="24" dur="500"/>
                                        <p:tgtEl>
                                          <p:spTgt spid="399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42" fill="hold" nodeType="clickEffect">
                                  <p:stCondLst>
                                    <p:cond delay="0"/>
                                  </p:stCondLst>
                                  <p:childTnLst>
                                    <p:set>
                                      <p:cBhvr>
                                        <p:cTn id="28" dur="1" fill="hold">
                                          <p:stCondLst>
                                            <p:cond delay="0"/>
                                          </p:stCondLst>
                                        </p:cTn>
                                        <p:tgtEl>
                                          <p:spTgt spid="39949"/>
                                        </p:tgtEl>
                                        <p:attrNameLst>
                                          <p:attrName>style.visibility</p:attrName>
                                        </p:attrNameLst>
                                      </p:cBhvr>
                                      <p:to>
                                        <p:strVal val="visible"/>
                                      </p:to>
                                    </p:set>
                                    <p:animEffect transition="in" filter="barn(outHorizontal)">
                                      <p:cBhvr>
                                        <p:cTn id="29"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bldLvl="2" autoUpdateAnimBg="0" advAuto="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2" name="Rectangle 2"/>
          <p:cNvSpPr>
            <a:spLocks noGrp="1" noChangeArrowheads="1"/>
          </p:cNvSpPr>
          <p:nvPr>
            <p:ph type="title"/>
          </p:nvPr>
        </p:nvSpPr>
        <p:spPr>
          <a:xfrm>
            <a:off x="1524000" y="155575"/>
            <a:ext cx="9144000" cy="920750"/>
          </a:xfrm>
        </p:spPr>
        <p:txBody>
          <a:bodyPr/>
          <a:lstStyle/>
          <a:p>
            <a:pPr eaLnBrk="1" hangingPunct="1"/>
            <a:r>
              <a:rPr lang="en-US" altLang="en-US" smtClean="0"/>
              <a:t> Wedge</a:t>
            </a:r>
          </a:p>
        </p:txBody>
      </p:sp>
      <p:sp>
        <p:nvSpPr>
          <p:cNvPr id="41987" name="Rectangle 3"/>
          <p:cNvSpPr>
            <a:spLocks noGrp="1" noChangeArrowheads="1"/>
          </p:cNvSpPr>
          <p:nvPr>
            <p:ph type="body" idx="1"/>
          </p:nvPr>
        </p:nvSpPr>
        <p:spPr>
          <a:xfrm>
            <a:off x="3124200" y="1185863"/>
            <a:ext cx="7467600" cy="1925637"/>
          </a:xfrm>
        </p:spPr>
        <p:txBody>
          <a:bodyPr/>
          <a:lstStyle/>
          <a:p>
            <a:pPr eaLnBrk="1" hangingPunct="1"/>
            <a:r>
              <a:rPr lang="en-US" altLang="en-US" b="1" smtClean="0"/>
              <a:t>Wedge</a:t>
            </a:r>
            <a:endParaRPr lang="en-US" altLang="en-US" smtClean="0"/>
          </a:p>
          <a:p>
            <a:pPr lvl="1" eaLnBrk="1" hangingPunct="1"/>
            <a:r>
              <a:rPr lang="en-US" altLang="en-US" smtClean="0"/>
              <a:t>a moving inclined plane with 1 or 2 sloping sides</a:t>
            </a:r>
          </a:p>
        </p:txBody>
      </p:sp>
      <p:graphicFrame>
        <p:nvGraphicFramePr>
          <p:cNvPr id="41989" name="Object 7"/>
          <p:cNvGraphicFramePr>
            <a:graphicFrameLocks noChangeAspect="1"/>
          </p:cNvGraphicFramePr>
          <p:nvPr/>
        </p:nvGraphicFramePr>
        <p:xfrm>
          <a:off x="8758238" y="2689225"/>
          <a:ext cx="2895600" cy="3040063"/>
        </p:xfrm>
        <a:graphic>
          <a:graphicData uri="http://schemas.openxmlformats.org/presentationml/2006/ole">
            <mc:AlternateContent xmlns:mc="http://schemas.openxmlformats.org/markup-compatibility/2006">
              <mc:Choice xmlns:v="urn:schemas-microsoft-com:vml" Requires="v">
                <p:oleObj spid="_x0000_s6155" name="Photo Editor Photo" r:id="rId3" imgW="1905266" imgH="2000000" progId="">
                  <p:embed/>
                </p:oleObj>
              </mc:Choice>
              <mc:Fallback>
                <p:oleObj name="Photo Editor Photo" r:id="rId3" imgW="1905266" imgH="200000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8238" y="2689225"/>
                        <a:ext cx="2895600"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91" name="Picture 7" descr="C:\My Documents\Christy's Stuff\Teaching Stuff\Media\wedge.gif"/>
          <p:cNvPicPr>
            <a:picLocks noChangeAspect="1" noChangeArrowheads="1"/>
          </p:cNvPicPr>
          <p:nvPr/>
        </p:nvPicPr>
        <p:blipFill>
          <a:blip r:embed="rId5"/>
          <a:srcRect t="7452"/>
          <a:stretch>
            <a:fillRect/>
          </a:stretch>
        </p:blipFill>
        <p:spPr bwMode="auto">
          <a:xfrm>
            <a:off x="4622800" y="3168650"/>
            <a:ext cx="3862388" cy="2563813"/>
          </a:xfrm>
          <a:prstGeom prst="rect">
            <a:avLst/>
          </a:prstGeom>
          <a:noFill/>
          <a:ln w="28575">
            <a:solidFill>
              <a:srgbClr val="000000"/>
            </a:solidFill>
            <a:miter lim="800000"/>
            <a:headEnd/>
            <a:tailEnd/>
          </a:ln>
        </p:spPr>
      </p:pic>
      <p:sp>
        <p:nvSpPr>
          <p:cNvPr id="6155" name="TextBox 1"/>
          <p:cNvSpPr txBox="1">
            <a:spLocks noChangeArrowheads="1"/>
          </p:cNvSpPr>
          <p:nvPr/>
        </p:nvSpPr>
        <p:spPr bwMode="auto">
          <a:xfrm>
            <a:off x="3240088" y="5851525"/>
            <a:ext cx="7065962" cy="831850"/>
          </a:xfrm>
          <a:prstGeom prst="rect">
            <a:avLst/>
          </a:prstGeom>
          <a:noFill/>
          <a:ln w="9525">
            <a:noFill/>
            <a:miter lim="800000"/>
            <a:headEnd/>
            <a:tailEnd/>
          </a:ln>
        </p:spPr>
        <p:txBody>
          <a:bodyPr wrap="none">
            <a:spAutoFit/>
          </a:bodyPr>
          <a:lstStyle/>
          <a:p>
            <a:r>
              <a:rPr lang="en-US" altLang="en-US" sz="2400" b="1">
                <a:solidFill>
                  <a:srgbClr val="FFC000"/>
                </a:solidFill>
              </a:rPr>
              <a:t>The longer and thinner the wedge, the less F</a:t>
            </a:r>
            <a:r>
              <a:rPr lang="en-US" altLang="en-US" sz="2400" b="1" baseline="-25000">
                <a:solidFill>
                  <a:srgbClr val="FFC000"/>
                </a:solidFill>
              </a:rPr>
              <a:t>E</a:t>
            </a:r>
            <a:r>
              <a:rPr lang="en-US" altLang="en-US" sz="2400" b="1">
                <a:solidFill>
                  <a:srgbClr val="FFC000"/>
                </a:solidFill>
              </a:rPr>
              <a:t> </a:t>
            </a:r>
          </a:p>
          <a:p>
            <a:r>
              <a:rPr lang="en-US" altLang="en-US" sz="2400" b="1">
                <a:solidFill>
                  <a:srgbClr val="FFC000"/>
                </a:solidFill>
              </a:rPr>
              <a:t>Required to overcome the F</a:t>
            </a:r>
            <a:r>
              <a:rPr lang="en-US" altLang="en-US" sz="2400" b="1" baseline="-25000">
                <a:solidFill>
                  <a:srgbClr val="FFC000"/>
                </a:solidFill>
              </a:rPr>
              <a:t>R</a:t>
            </a:r>
          </a:p>
        </p:txBody>
      </p:sp>
      <p:pic>
        <p:nvPicPr>
          <p:cNvPr id="6156" name="Picture 13" descr="Image result for classic cartoon characters animated gifs"/>
          <p:cNvPicPr>
            <a:picLocks noChangeAspect="1" noChangeArrowheads="1" noCrop="1"/>
          </p:cNvPicPr>
          <p:nvPr/>
        </p:nvPicPr>
        <p:blipFill>
          <a:blip r:embed="rId6"/>
          <a:srcRect/>
          <a:stretch>
            <a:fillRect/>
          </a:stretch>
        </p:blipFill>
        <p:spPr bwMode="auto">
          <a:xfrm>
            <a:off x="481013" y="3113088"/>
            <a:ext cx="3962400" cy="2640012"/>
          </a:xfrm>
          <a:prstGeom prst="rect">
            <a:avLst/>
          </a:prstGeom>
          <a:noFill/>
          <a:ln w="9525">
            <a:noFill/>
            <a:miter lim="800000"/>
            <a:headEnd/>
            <a:tailEnd/>
          </a:ln>
        </p:spPr>
      </p:pic>
      <p:pic>
        <p:nvPicPr>
          <p:cNvPr id="6157" name="Picture 20" descr="Image result for freddy kruger cartoon"/>
          <p:cNvPicPr>
            <a:picLocks noChangeAspect="1" noChangeArrowheads="1"/>
          </p:cNvPicPr>
          <p:nvPr/>
        </p:nvPicPr>
        <p:blipFill>
          <a:blip r:embed="rId7"/>
          <a:srcRect/>
          <a:stretch>
            <a:fillRect/>
          </a:stretch>
        </p:blipFill>
        <p:spPr bwMode="auto">
          <a:xfrm>
            <a:off x="10194925" y="198438"/>
            <a:ext cx="1730375" cy="2422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wipe(up)">
                                      <p:cBhvr>
                                        <p:cTn id="7" dur="500"/>
                                        <p:tgtEl>
                                          <p:spTgt spid="41987">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animEffect transition="in" filter="wipe(up)">
                                      <p:cBhvr>
                                        <p:cTn id="11" dur="500"/>
                                        <p:tgtEl>
                                          <p:spTgt spid="41987">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1991"/>
                                        </p:tgtEl>
                                        <p:attrNameLst>
                                          <p:attrName>style.visibility</p:attrName>
                                        </p:attrNameLst>
                                      </p:cBhvr>
                                      <p:to>
                                        <p:strVal val="visible"/>
                                      </p:to>
                                    </p:set>
                                    <p:animEffect transition="in" filter="dissolve">
                                      <p:cBhvr>
                                        <p:cTn id="15" dur="500"/>
                                        <p:tgtEl>
                                          <p:spTgt spid="41991"/>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dissolve">
                                      <p:cBhvr>
                                        <p:cTn id="19"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bldLvl="2" autoUpdateAnimBg="0"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Title 1"/>
          <p:cNvSpPr>
            <a:spLocks noGrp="1"/>
          </p:cNvSpPr>
          <p:nvPr>
            <p:ph type="title"/>
          </p:nvPr>
        </p:nvSpPr>
        <p:spPr>
          <a:xfrm>
            <a:off x="1981200" y="244475"/>
            <a:ext cx="3581400" cy="822325"/>
          </a:xfrm>
        </p:spPr>
        <p:txBody>
          <a:bodyPr/>
          <a:lstStyle/>
          <a:p>
            <a:pPr eaLnBrk="1" hangingPunct="1"/>
            <a:r>
              <a:rPr lang="en-US" smtClean="0"/>
              <a:t>Screw</a:t>
            </a:r>
          </a:p>
        </p:txBody>
      </p:sp>
      <p:pic>
        <p:nvPicPr>
          <p:cNvPr id="743426" name="Picture 2"/>
          <p:cNvPicPr>
            <a:picLocks noChangeAspect="1" noChangeArrowheads="1"/>
          </p:cNvPicPr>
          <p:nvPr/>
        </p:nvPicPr>
        <p:blipFill>
          <a:blip r:embed="rId2"/>
          <a:srcRect/>
          <a:stretch>
            <a:fillRect/>
          </a:stretch>
        </p:blipFill>
        <p:spPr bwMode="auto">
          <a:xfrm>
            <a:off x="6781800" y="228600"/>
            <a:ext cx="3067050" cy="1304925"/>
          </a:xfrm>
          <a:prstGeom prst="rect">
            <a:avLst/>
          </a:prstGeom>
          <a:noFill/>
          <a:ln w="9525">
            <a:noFill/>
            <a:miter lim="800000"/>
            <a:headEnd/>
            <a:tailEnd/>
          </a:ln>
        </p:spPr>
      </p:pic>
      <p:pic>
        <p:nvPicPr>
          <p:cNvPr id="743427" name="Picture 4"/>
          <p:cNvPicPr>
            <a:picLocks noChangeAspect="1" noChangeArrowheads="1"/>
          </p:cNvPicPr>
          <p:nvPr/>
        </p:nvPicPr>
        <p:blipFill>
          <a:blip r:embed="rId3"/>
          <a:srcRect/>
          <a:stretch>
            <a:fillRect/>
          </a:stretch>
        </p:blipFill>
        <p:spPr bwMode="auto">
          <a:xfrm>
            <a:off x="7467600" y="4648200"/>
            <a:ext cx="2751138" cy="1600200"/>
          </a:xfrm>
          <a:prstGeom prst="rect">
            <a:avLst/>
          </a:prstGeom>
          <a:noFill/>
          <a:ln w="9525">
            <a:noFill/>
            <a:miter lim="800000"/>
            <a:headEnd/>
            <a:tailEnd/>
          </a:ln>
        </p:spPr>
      </p:pic>
      <p:pic>
        <p:nvPicPr>
          <p:cNvPr id="743428" name="Picture 5"/>
          <p:cNvPicPr>
            <a:picLocks noChangeAspect="1" noChangeArrowheads="1"/>
          </p:cNvPicPr>
          <p:nvPr/>
        </p:nvPicPr>
        <p:blipFill>
          <a:blip r:embed="rId4"/>
          <a:srcRect/>
          <a:stretch>
            <a:fillRect/>
          </a:stretch>
        </p:blipFill>
        <p:spPr bwMode="auto">
          <a:xfrm>
            <a:off x="2209800" y="5105400"/>
            <a:ext cx="1508125" cy="1524000"/>
          </a:xfrm>
          <a:prstGeom prst="rect">
            <a:avLst/>
          </a:prstGeom>
          <a:noFill/>
          <a:ln w="9525">
            <a:noFill/>
            <a:miter lim="800000"/>
            <a:headEnd/>
            <a:tailEnd/>
          </a:ln>
        </p:spPr>
      </p:pic>
      <p:pic>
        <p:nvPicPr>
          <p:cNvPr id="743429" name="Picture 6"/>
          <p:cNvPicPr>
            <a:picLocks noGrp="1" noChangeAspect="1" noChangeArrowheads="1"/>
          </p:cNvPicPr>
          <p:nvPr>
            <p:ph idx="1"/>
          </p:nvPr>
        </p:nvPicPr>
        <p:blipFill>
          <a:blip r:embed="rId5"/>
          <a:srcRect/>
          <a:stretch>
            <a:fillRect/>
          </a:stretch>
        </p:blipFill>
        <p:spPr>
          <a:xfrm>
            <a:off x="4038600" y="5410200"/>
            <a:ext cx="3124200" cy="1143000"/>
          </a:xfrm>
        </p:spPr>
      </p:pic>
      <p:sp>
        <p:nvSpPr>
          <p:cNvPr id="9" name="Content Placeholder 2"/>
          <p:cNvSpPr txBox="1">
            <a:spLocks/>
          </p:cNvSpPr>
          <p:nvPr/>
        </p:nvSpPr>
        <p:spPr bwMode="auto">
          <a:xfrm>
            <a:off x="1828800" y="1066800"/>
            <a:ext cx="4953000" cy="2362200"/>
          </a:xfrm>
          <a:prstGeom prst="rect">
            <a:avLst/>
          </a:prstGeom>
          <a:noFill/>
          <a:ln w="9525">
            <a:noFill/>
            <a:miter lim="800000"/>
            <a:headEnd/>
            <a:tailEnd/>
          </a:ln>
          <a:effectLst/>
        </p:spPr>
        <p:txBody>
          <a:bodyPr/>
          <a:lstStyle/>
          <a:p>
            <a:pPr marL="342900" indent="-342900" fontAlgn="auto">
              <a:spcBef>
                <a:spcPct val="20000"/>
              </a:spcBef>
              <a:spcAft>
                <a:spcPts val="0"/>
              </a:spcAft>
              <a:buClr>
                <a:schemeClr val="hlink"/>
              </a:buClr>
              <a:buFont typeface="Wingdings" pitchFamily="2" charset="2"/>
              <a:buChar char="§"/>
              <a:defRPr/>
            </a:pPr>
            <a:r>
              <a:rPr lang="en-US" sz="2400" dirty="0">
                <a:latin typeface="+mn-lt"/>
                <a:cs typeface="+mn-cs"/>
              </a:rPr>
              <a:t>an inclined plane wrapped around a cylinder</a:t>
            </a:r>
          </a:p>
          <a:p>
            <a:pPr marL="342900" indent="-342900" fontAlgn="auto">
              <a:spcBef>
                <a:spcPct val="20000"/>
              </a:spcBef>
              <a:spcAft>
                <a:spcPts val="0"/>
              </a:spcAft>
              <a:buClr>
                <a:schemeClr val="hlink"/>
              </a:buClr>
              <a:buFont typeface="Wingdings" pitchFamily="2" charset="2"/>
              <a:buChar char="§"/>
              <a:defRPr/>
            </a:pPr>
            <a:r>
              <a:rPr lang="en-US" sz="2400" dirty="0">
                <a:latin typeface="+mn-lt"/>
                <a:cs typeface="+mn-cs"/>
              </a:rPr>
              <a:t>A screw can convert a rotational force (</a:t>
            </a:r>
            <a:r>
              <a:rPr lang="en-US" sz="2400" dirty="0">
                <a:latin typeface="+mn-lt"/>
                <a:cs typeface="+mn-cs"/>
                <a:hlinkClick r:id="rId6" tooltip="Torque"/>
              </a:rPr>
              <a:t>torque</a:t>
            </a:r>
            <a:r>
              <a:rPr lang="en-US" sz="2400" dirty="0">
                <a:latin typeface="+mn-lt"/>
                <a:cs typeface="+mn-cs"/>
              </a:rPr>
              <a:t>) to a linear force and vice versa.</a:t>
            </a:r>
            <a:endParaRPr lang="en-US" sz="2400" kern="0" dirty="0">
              <a:effectLst>
                <a:outerShdw blurRad="38100" dist="38100" dir="2700000" algn="tl">
                  <a:srgbClr val="000000"/>
                </a:outerShdw>
              </a:effectLst>
              <a:latin typeface="+mn-lt"/>
              <a:cs typeface="+mn-cs"/>
            </a:endParaRPr>
          </a:p>
        </p:txBody>
      </p:sp>
      <p:pic>
        <p:nvPicPr>
          <p:cNvPr id="743431" name="Picture 7"/>
          <p:cNvPicPr>
            <a:picLocks noChangeAspect="1" noChangeArrowheads="1"/>
          </p:cNvPicPr>
          <p:nvPr/>
        </p:nvPicPr>
        <p:blipFill>
          <a:blip r:embed="rId7"/>
          <a:srcRect/>
          <a:stretch>
            <a:fillRect/>
          </a:stretch>
        </p:blipFill>
        <p:spPr bwMode="auto">
          <a:xfrm>
            <a:off x="7467600" y="1828800"/>
            <a:ext cx="2514600" cy="2514600"/>
          </a:xfrm>
          <a:prstGeom prst="rect">
            <a:avLst/>
          </a:prstGeom>
          <a:noFill/>
          <a:ln w="9525">
            <a:noFill/>
            <a:miter lim="800000"/>
            <a:headEnd/>
            <a:tailEnd/>
          </a:ln>
        </p:spPr>
      </p:pic>
      <p:pic>
        <p:nvPicPr>
          <p:cNvPr id="743432" name="Picture 8" descr="C:\Users\user\Desktop\New Misc Webstuff\Physical Chap 3,4\screw.gif"/>
          <p:cNvPicPr>
            <a:picLocks noChangeAspect="1" noChangeArrowheads="1" noCrop="1"/>
          </p:cNvPicPr>
          <p:nvPr/>
        </p:nvPicPr>
        <p:blipFill>
          <a:blip r:embed="rId8"/>
          <a:srcRect/>
          <a:stretch>
            <a:fillRect/>
          </a:stretch>
        </p:blipFill>
        <p:spPr bwMode="auto">
          <a:xfrm>
            <a:off x="4495800" y="3048000"/>
            <a:ext cx="2817813" cy="2057400"/>
          </a:xfrm>
          <a:prstGeom prst="rect">
            <a:avLst/>
          </a:prstGeom>
          <a:noFill/>
          <a:ln w="9525">
            <a:noFill/>
            <a:miter lim="800000"/>
            <a:headEnd/>
            <a:tailEnd/>
          </a:ln>
        </p:spPr>
      </p:pic>
      <p:pic>
        <p:nvPicPr>
          <p:cNvPr id="743433" name="Picture 9"/>
          <p:cNvPicPr>
            <a:picLocks noChangeAspect="1" noChangeArrowheads="1"/>
          </p:cNvPicPr>
          <p:nvPr/>
        </p:nvPicPr>
        <p:blipFill>
          <a:blip r:embed="rId9"/>
          <a:srcRect/>
          <a:stretch>
            <a:fillRect/>
          </a:stretch>
        </p:blipFill>
        <p:spPr bwMode="auto">
          <a:xfrm>
            <a:off x="2286000" y="3059113"/>
            <a:ext cx="1676400" cy="1909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82" name="Rectangle 2"/>
          <p:cNvSpPr>
            <a:spLocks noGrp="1" noChangeArrowheads="1"/>
          </p:cNvSpPr>
          <p:nvPr>
            <p:ph type="title"/>
          </p:nvPr>
        </p:nvSpPr>
        <p:spPr>
          <a:xfrm>
            <a:off x="1524000" y="155575"/>
            <a:ext cx="9144000" cy="920750"/>
          </a:xfrm>
        </p:spPr>
        <p:txBody>
          <a:bodyPr/>
          <a:lstStyle/>
          <a:p>
            <a:pPr eaLnBrk="1" hangingPunct="1"/>
            <a:r>
              <a:rPr lang="en-US" altLang="en-US" smtClean="0"/>
              <a:t> Screw</a:t>
            </a:r>
          </a:p>
        </p:txBody>
      </p:sp>
      <p:sp>
        <p:nvSpPr>
          <p:cNvPr id="40963" name="Rectangle 3"/>
          <p:cNvSpPr>
            <a:spLocks noGrp="1" noChangeArrowheads="1"/>
          </p:cNvSpPr>
          <p:nvPr>
            <p:ph type="body" idx="1"/>
          </p:nvPr>
        </p:nvSpPr>
        <p:spPr>
          <a:xfrm>
            <a:off x="3124200" y="1185863"/>
            <a:ext cx="7467600" cy="2012950"/>
          </a:xfrm>
        </p:spPr>
        <p:txBody>
          <a:bodyPr/>
          <a:lstStyle/>
          <a:p>
            <a:pPr eaLnBrk="1" hangingPunct="1"/>
            <a:r>
              <a:rPr lang="en-US" altLang="en-US" b="1" smtClean="0"/>
              <a:t>Screw</a:t>
            </a:r>
            <a:endParaRPr lang="en-US" altLang="en-US" smtClean="0"/>
          </a:p>
          <a:p>
            <a:pPr lvl="1" eaLnBrk="1" hangingPunct="1"/>
            <a:r>
              <a:rPr lang="en-US" altLang="en-US" smtClean="0"/>
              <a:t>inclined plane wrapped in a spiral around a cylinder</a:t>
            </a:r>
          </a:p>
          <a:p>
            <a:pPr lvl="1" eaLnBrk="1" hangingPunct="1"/>
            <a:r>
              <a:rPr lang="en-US" altLang="en-US" smtClean="0"/>
              <a:t>It multiplies an F</a:t>
            </a:r>
            <a:r>
              <a:rPr lang="en-US" altLang="en-US" baseline="-25000" smtClean="0"/>
              <a:t>E</a:t>
            </a:r>
            <a:r>
              <a:rPr lang="en-US" altLang="en-US" smtClean="0"/>
              <a:t> by acting thru a long effort distance</a:t>
            </a:r>
          </a:p>
        </p:txBody>
      </p:sp>
      <p:graphicFrame>
        <p:nvGraphicFramePr>
          <p:cNvPr id="40965" name="Object 12"/>
          <p:cNvGraphicFramePr>
            <a:graphicFrameLocks noChangeAspect="1"/>
          </p:cNvGraphicFramePr>
          <p:nvPr/>
        </p:nvGraphicFramePr>
        <p:xfrm>
          <a:off x="3352800" y="5354638"/>
          <a:ext cx="4945063" cy="1133475"/>
        </p:xfrm>
        <a:graphic>
          <a:graphicData uri="http://schemas.openxmlformats.org/presentationml/2006/ole">
            <mc:AlternateContent xmlns:mc="http://schemas.openxmlformats.org/markup-compatibility/2006">
              <mc:Choice xmlns:v="urn:schemas-microsoft-com:vml" Requires="v">
                <p:oleObj spid="_x0000_s7188" name="Photo Editor Photo" r:id="rId3" imgW="1704762" imgH="390580" progId="">
                  <p:embed/>
                </p:oleObj>
              </mc:Choice>
              <mc:Fallback>
                <p:oleObj name="Photo Editor Photo" r:id="rId3" imgW="1704762" imgH="390580"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354638"/>
                        <a:ext cx="4945063"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6" name="Object 13"/>
          <p:cNvGraphicFramePr>
            <a:graphicFrameLocks noChangeAspect="1"/>
          </p:cNvGraphicFramePr>
          <p:nvPr/>
        </p:nvGraphicFramePr>
        <p:xfrm>
          <a:off x="5105400" y="4038600"/>
          <a:ext cx="4945063" cy="1293813"/>
        </p:xfrm>
        <a:graphic>
          <a:graphicData uri="http://schemas.openxmlformats.org/presentationml/2006/ole">
            <mc:AlternateContent xmlns:mc="http://schemas.openxmlformats.org/markup-compatibility/2006">
              <mc:Choice xmlns:v="urn:schemas-microsoft-com:vml" Requires="v">
                <p:oleObj spid="_x0000_s7189" name="Photo Editor Photo" r:id="rId5" imgW="1638529" imgH="428798" progId="">
                  <p:embed/>
                </p:oleObj>
              </mc:Choice>
              <mc:Fallback>
                <p:oleObj name="Photo Editor Photo" r:id="rId5" imgW="1638529" imgH="428798"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038600"/>
                        <a:ext cx="4945063"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4" name="TextBox 2"/>
          <p:cNvSpPr txBox="1">
            <a:spLocks noChangeArrowheads="1"/>
          </p:cNvSpPr>
          <p:nvPr/>
        </p:nvSpPr>
        <p:spPr bwMode="auto">
          <a:xfrm>
            <a:off x="3733800" y="6308725"/>
            <a:ext cx="5449888" cy="400050"/>
          </a:xfrm>
          <a:prstGeom prst="rect">
            <a:avLst/>
          </a:prstGeom>
          <a:noFill/>
          <a:ln w="9525">
            <a:noFill/>
            <a:miter lim="800000"/>
            <a:headEnd/>
            <a:tailEnd/>
          </a:ln>
        </p:spPr>
        <p:txBody>
          <a:bodyPr wrap="none">
            <a:spAutoFit/>
          </a:bodyPr>
          <a:lstStyle/>
          <a:p>
            <a:r>
              <a:rPr lang="en-US" altLang="en-US" sz="2000" b="1"/>
              <a:t>The closer the threads, the greater the 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up)">
                                      <p:cBhvr>
                                        <p:cTn id="7" dur="500"/>
                                        <p:tgtEl>
                                          <p:spTgt spid="4096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animEffect transition="in" filter="wipe(up)">
                                      <p:cBhvr>
                                        <p:cTn id="11" dur="500"/>
                                        <p:tgtEl>
                                          <p:spTgt spid="4096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animEffect transition="in" filter="wipe(up)">
                                      <p:cBhvr>
                                        <p:cTn id="15" dur="500"/>
                                        <p:tgtEl>
                                          <p:spTgt spid="40963">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0965"/>
                                        </p:tgtEl>
                                        <p:attrNameLst>
                                          <p:attrName>style.visibility</p:attrName>
                                        </p:attrNameLst>
                                      </p:cBhvr>
                                      <p:to>
                                        <p:strVal val="visible"/>
                                      </p:to>
                                    </p:set>
                                    <p:animEffect transition="in" filter="dissolve">
                                      <p:cBhvr>
                                        <p:cTn id="19" dur="500"/>
                                        <p:tgtEl>
                                          <p:spTgt spid="40965"/>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0966"/>
                                        </p:tgtEl>
                                        <p:attrNameLst>
                                          <p:attrName>style.visibility</p:attrName>
                                        </p:attrNameLst>
                                      </p:cBhvr>
                                      <p:to>
                                        <p:strVal val="visible"/>
                                      </p:to>
                                    </p:set>
                                    <p:animEffect transition="in" filter="dissolve">
                                      <p:cBhvr>
                                        <p:cTn id="23"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2" autoUpdateAnimBg="0"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Title 1"/>
          <p:cNvSpPr>
            <a:spLocks noGrp="1"/>
          </p:cNvSpPr>
          <p:nvPr>
            <p:ph type="title"/>
          </p:nvPr>
        </p:nvSpPr>
        <p:spPr/>
        <p:txBody>
          <a:bodyPr/>
          <a:lstStyle/>
          <a:p>
            <a:pPr eaLnBrk="1" hangingPunct="1"/>
            <a:endParaRPr lang="en-US" altLang="en-US" smtClean="0"/>
          </a:p>
        </p:txBody>
      </p:sp>
      <p:pic>
        <p:nvPicPr>
          <p:cNvPr id="746498" name="Content Placeholder 3"/>
          <p:cNvPicPr>
            <a:picLocks noGrp="1" noChangeAspect="1"/>
          </p:cNvPicPr>
          <p:nvPr>
            <p:ph idx="1"/>
          </p:nvPr>
        </p:nvPicPr>
        <p:blipFill>
          <a:blip r:embed="rId2"/>
          <a:srcRect/>
          <a:stretch>
            <a:fillRect/>
          </a:stretch>
        </p:blipFill>
        <p:spPr>
          <a:xfrm>
            <a:off x="3810000" y="155575"/>
            <a:ext cx="5638800" cy="6581775"/>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Title 1"/>
          <p:cNvSpPr>
            <a:spLocks noGrp="1"/>
          </p:cNvSpPr>
          <p:nvPr>
            <p:ph type="title"/>
          </p:nvPr>
        </p:nvSpPr>
        <p:spPr/>
        <p:txBody>
          <a:bodyPr/>
          <a:lstStyle/>
          <a:p>
            <a:pPr eaLnBrk="1" hangingPunct="1"/>
            <a:r>
              <a:rPr lang="en-US" smtClean="0"/>
              <a:t>Lever</a:t>
            </a:r>
          </a:p>
        </p:txBody>
      </p:sp>
      <p:sp>
        <p:nvSpPr>
          <p:cNvPr id="747522" name="Content Placeholder 2"/>
          <p:cNvSpPr>
            <a:spLocks noGrp="1"/>
          </p:cNvSpPr>
          <p:nvPr>
            <p:ph idx="1"/>
          </p:nvPr>
        </p:nvSpPr>
        <p:spPr>
          <a:xfrm>
            <a:off x="2095500" y="1736725"/>
            <a:ext cx="6400800" cy="4191000"/>
          </a:xfrm>
        </p:spPr>
        <p:txBody>
          <a:bodyPr/>
          <a:lstStyle/>
          <a:p>
            <a:pPr eaLnBrk="1" hangingPunct="1"/>
            <a:r>
              <a:rPr lang="en-US" sz="4000" smtClean="0"/>
              <a:t>Any tool that pries something loose is a lever. </a:t>
            </a:r>
          </a:p>
        </p:txBody>
      </p:sp>
      <p:pic>
        <p:nvPicPr>
          <p:cNvPr id="747523" name="Picture 2"/>
          <p:cNvPicPr>
            <a:picLocks noChangeAspect="1" noChangeArrowheads="1"/>
          </p:cNvPicPr>
          <p:nvPr/>
        </p:nvPicPr>
        <p:blipFill>
          <a:blip r:embed="rId2"/>
          <a:srcRect/>
          <a:stretch>
            <a:fillRect/>
          </a:stretch>
        </p:blipFill>
        <p:spPr bwMode="auto">
          <a:xfrm>
            <a:off x="8686800" y="228600"/>
            <a:ext cx="1792288" cy="3098800"/>
          </a:xfrm>
          <a:prstGeom prst="rect">
            <a:avLst/>
          </a:prstGeom>
          <a:noFill/>
          <a:ln w="9525">
            <a:noFill/>
            <a:miter lim="800000"/>
            <a:headEnd/>
            <a:tailEnd/>
          </a:ln>
        </p:spPr>
      </p:pic>
      <p:pic>
        <p:nvPicPr>
          <p:cNvPr id="747524" name="Picture 3"/>
          <p:cNvPicPr>
            <a:picLocks noChangeAspect="1" noChangeArrowheads="1"/>
          </p:cNvPicPr>
          <p:nvPr/>
        </p:nvPicPr>
        <p:blipFill>
          <a:blip r:embed="rId3"/>
          <a:srcRect/>
          <a:stretch>
            <a:fillRect/>
          </a:stretch>
        </p:blipFill>
        <p:spPr bwMode="auto">
          <a:xfrm>
            <a:off x="4191000" y="304800"/>
            <a:ext cx="1600200" cy="985838"/>
          </a:xfrm>
          <a:prstGeom prst="rect">
            <a:avLst/>
          </a:prstGeom>
          <a:noFill/>
          <a:ln w="9525">
            <a:noFill/>
            <a:miter lim="800000"/>
            <a:headEnd/>
            <a:tailEnd/>
          </a:ln>
        </p:spPr>
      </p:pic>
      <p:pic>
        <p:nvPicPr>
          <p:cNvPr id="747525" name="Picture 4"/>
          <p:cNvPicPr>
            <a:picLocks noChangeAspect="1" noChangeArrowheads="1"/>
          </p:cNvPicPr>
          <p:nvPr/>
        </p:nvPicPr>
        <p:blipFill>
          <a:blip r:embed="rId4"/>
          <a:srcRect/>
          <a:stretch>
            <a:fillRect/>
          </a:stretch>
        </p:blipFill>
        <p:spPr bwMode="auto">
          <a:xfrm>
            <a:off x="6096000" y="254000"/>
            <a:ext cx="1676400" cy="1079500"/>
          </a:xfrm>
          <a:prstGeom prst="rect">
            <a:avLst/>
          </a:prstGeom>
          <a:noFill/>
          <a:ln w="9525">
            <a:noFill/>
            <a:miter lim="800000"/>
            <a:headEnd/>
            <a:tailEnd/>
          </a:ln>
        </p:spPr>
      </p:pic>
      <p:pic>
        <p:nvPicPr>
          <p:cNvPr id="747526" name="Picture 5" descr="C:\Users\user\Desktop\New Misc Webstuff\Physical Chap 3,4\Lever1.gif"/>
          <p:cNvPicPr>
            <a:picLocks noChangeAspect="1" noChangeArrowheads="1" noCrop="1"/>
          </p:cNvPicPr>
          <p:nvPr/>
        </p:nvPicPr>
        <p:blipFill>
          <a:blip r:embed="rId5"/>
          <a:srcRect/>
          <a:stretch>
            <a:fillRect/>
          </a:stretch>
        </p:blipFill>
        <p:spPr bwMode="auto">
          <a:xfrm>
            <a:off x="1981200" y="3659188"/>
            <a:ext cx="2514600" cy="2227262"/>
          </a:xfrm>
          <a:prstGeom prst="rect">
            <a:avLst/>
          </a:prstGeom>
          <a:noFill/>
          <a:ln w="9525">
            <a:noFill/>
            <a:miter lim="800000"/>
            <a:headEnd/>
            <a:tailEnd/>
          </a:ln>
        </p:spPr>
      </p:pic>
      <p:pic>
        <p:nvPicPr>
          <p:cNvPr id="747527" name="Picture 6" descr="C:\Users\user\Desktop\New Misc Webstuff\Physical Chap 3,4\Lever2.gif"/>
          <p:cNvPicPr>
            <a:picLocks noChangeAspect="1" noChangeArrowheads="1" noCrop="1"/>
          </p:cNvPicPr>
          <p:nvPr/>
        </p:nvPicPr>
        <p:blipFill>
          <a:blip r:embed="rId6"/>
          <a:srcRect/>
          <a:stretch>
            <a:fillRect/>
          </a:stretch>
        </p:blipFill>
        <p:spPr bwMode="auto">
          <a:xfrm>
            <a:off x="4724400" y="3659188"/>
            <a:ext cx="2514600" cy="2227262"/>
          </a:xfrm>
          <a:prstGeom prst="rect">
            <a:avLst/>
          </a:prstGeom>
          <a:noFill/>
          <a:ln w="9525">
            <a:noFill/>
            <a:miter lim="800000"/>
            <a:headEnd/>
            <a:tailEnd/>
          </a:ln>
        </p:spPr>
      </p:pic>
      <p:pic>
        <p:nvPicPr>
          <p:cNvPr id="747528" name="Picture 7" descr="C:\Users\user\Desktop\New Misc Webstuff\Physical Chap 3,4\Lever3.gif"/>
          <p:cNvPicPr>
            <a:picLocks noChangeAspect="1" noChangeArrowheads="1" noCrop="1"/>
          </p:cNvPicPr>
          <p:nvPr/>
        </p:nvPicPr>
        <p:blipFill>
          <a:blip r:embed="rId7"/>
          <a:srcRect/>
          <a:stretch>
            <a:fillRect/>
          </a:stretch>
        </p:blipFill>
        <p:spPr bwMode="auto">
          <a:xfrm>
            <a:off x="7543800" y="3659188"/>
            <a:ext cx="2514600" cy="2227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p:txBody>
          <a:bodyPr/>
          <a:lstStyle/>
          <a:p>
            <a:pPr eaLnBrk="1" hangingPunct="1"/>
            <a:r>
              <a:rPr lang="en-US" altLang="en-US" smtClean="0"/>
              <a:t>A. Lever</a:t>
            </a:r>
          </a:p>
        </p:txBody>
      </p:sp>
      <p:sp>
        <p:nvSpPr>
          <p:cNvPr id="18435" name="Rectangle 3"/>
          <p:cNvSpPr>
            <a:spLocks noGrp="1" noChangeArrowheads="1"/>
          </p:cNvSpPr>
          <p:nvPr>
            <p:ph type="body" idx="1"/>
          </p:nvPr>
        </p:nvSpPr>
        <p:spPr>
          <a:xfrm>
            <a:off x="3124200" y="1185863"/>
            <a:ext cx="7467600" cy="1849437"/>
          </a:xfrm>
        </p:spPr>
        <p:txBody>
          <a:bodyPr/>
          <a:lstStyle/>
          <a:p>
            <a:pPr eaLnBrk="1" hangingPunct="1"/>
            <a:r>
              <a:rPr lang="en-US" altLang="en-US" b="1" smtClean="0"/>
              <a:t>Lever</a:t>
            </a:r>
            <a:endParaRPr lang="en-US" altLang="en-US" smtClean="0"/>
          </a:p>
          <a:p>
            <a:pPr lvl="1" eaLnBrk="1" hangingPunct="1">
              <a:spcBef>
                <a:spcPct val="0"/>
              </a:spcBef>
            </a:pPr>
            <a:r>
              <a:rPr lang="en-US" altLang="en-US" smtClean="0"/>
              <a:t>a bar that is free to pivot about a fixed point, or </a:t>
            </a:r>
            <a:r>
              <a:rPr lang="en-US" altLang="en-US" b="1" u="sng" smtClean="0">
                <a:solidFill>
                  <a:srgbClr val="FFC000"/>
                </a:solidFill>
              </a:rPr>
              <a:t>fulcrum</a:t>
            </a:r>
          </a:p>
        </p:txBody>
      </p:sp>
      <p:grpSp>
        <p:nvGrpSpPr>
          <p:cNvPr id="18450" name="Group 18"/>
          <p:cNvGrpSpPr>
            <a:grpSpLocks/>
          </p:cNvGrpSpPr>
          <p:nvPr/>
        </p:nvGrpSpPr>
        <p:grpSpPr bwMode="auto">
          <a:xfrm>
            <a:off x="3505200" y="3200400"/>
            <a:ext cx="6708775" cy="3657600"/>
            <a:chOff x="1248" y="2016"/>
            <a:chExt cx="4226" cy="2304"/>
          </a:xfrm>
        </p:grpSpPr>
        <p:sp>
          <p:nvSpPr>
            <p:cNvPr id="748557" name="Text Box 5"/>
            <p:cNvSpPr txBox="1">
              <a:spLocks noChangeArrowheads="1"/>
            </p:cNvSpPr>
            <p:nvPr/>
          </p:nvSpPr>
          <p:spPr bwMode="auto">
            <a:xfrm>
              <a:off x="1248" y="3802"/>
              <a:ext cx="4226" cy="518"/>
            </a:xfrm>
            <a:prstGeom prst="rect">
              <a:avLst/>
            </a:prstGeom>
            <a:noFill/>
            <a:ln w="9525">
              <a:noFill/>
              <a:miter lim="800000"/>
              <a:headEnd/>
              <a:tailEnd/>
            </a:ln>
          </p:spPr>
          <p:txBody>
            <a:bodyPr>
              <a:spAutoFit/>
            </a:bodyPr>
            <a:lstStyle/>
            <a:p>
              <a:pPr algn="r"/>
              <a:r>
                <a:rPr lang="en-US" altLang="en-US" sz="2400">
                  <a:solidFill>
                    <a:srgbClr val="FFFFFF"/>
                  </a:solidFill>
                  <a:latin typeface="Times New Roman" pitchFamily="18" charset="0"/>
                </a:rPr>
                <a:t>“</a:t>
              </a:r>
              <a:r>
                <a:rPr lang="en-US" altLang="en-US" sz="2400">
                  <a:latin typeface="Times New Roman" pitchFamily="18" charset="0"/>
                </a:rPr>
                <a:t>Give me a place to stand and I will move the Earth.”</a:t>
              </a:r>
            </a:p>
            <a:p>
              <a:pPr algn="r"/>
              <a:r>
                <a:rPr lang="en-US" altLang="en-US" sz="2400">
                  <a:latin typeface="Times New Roman" pitchFamily="18" charset="0"/>
                </a:rPr>
                <a:t>– Archimedes</a:t>
              </a:r>
            </a:p>
          </p:txBody>
        </p:sp>
        <p:grpSp>
          <p:nvGrpSpPr>
            <p:cNvPr id="748558" name="Group 8"/>
            <p:cNvGrpSpPr>
              <a:grpSpLocks/>
            </p:cNvGrpSpPr>
            <p:nvPr/>
          </p:nvGrpSpPr>
          <p:grpSpPr bwMode="auto">
            <a:xfrm>
              <a:off x="1968" y="2016"/>
              <a:ext cx="3202" cy="1782"/>
              <a:chOff x="1968" y="2064"/>
              <a:chExt cx="3202" cy="1782"/>
            </a:xfrm>
          </p:grpSpPr>
          <p:pic>
            <p:nvPicPr>
              <p:cNvPr id="748559" name="Picture 4" descr="C:\My Documents\Christy's Stuff\Teaching Stuff\Media\lever - archimedes.jpg"/>
              <p:cNvPicPr>
                <a:picLocks noChangeAspect="1" noChangeArrowheads="1"/>
              </p:cNvPicPr>
              <p:nvPr/>
            </p:nvPicPr>
            <p:blipFill>
              <a:blip r:embed="rId2"/>
              <a:srcRect/>
              <a:stretch>
                <a:fillRect/>
              </a:stretch>
            </p:blipFill>
            <p:spPr bwMode="auto">
              <a:xfrm>
                <a:off x="2016" y="2064"/>
                <a:ext cx="2448" cy="1635"/>
              </a:xfrm>
              <a:prstGeom prst="rect">
                <a:avLst/>
              </a:prstGeom>
              <a:noFill/>
              <a:ln w="9525">
                <a:noFill/>
                <a:miter lim="800000"/>
                <a:headEnd/>
                <a:tailEnd/>
              </a:ln>
            </p:spPr>
          </p:pic>
          <p:sp>
            <p:nvSpPr>
              <p:cNvPr id="748560" name="Rectangle 6"/>
              <p:cNvSpPr>
                <a:spLocks noChangeArrowheads="1"/>
              </p:cNvSpPr>
              <p:nvPr/>
            </p:nvSpPr>
            <p:spPr bwMode="auto">
              <a:xfrm>
                <a:off x="1968" y="3672"/>
                <a:ext cx="3202" cy="174"/>
              </a:xfrm>
              <a:prstGeom prst="rect">
                <a:avLst/>
              </a:prstGeom>
              <a:noFill/>
              <a:ln w="9525">
                <a:noFill/>
                <a:miter lim="800000"/>
                <a:headEnd/>
                <a:tailEnd/>
              </a:ln>
            </p:spPr>
            <p:txBody>
              <a:bodyPr>
                <a:spAutoFit/>
              </a:bodyPr>
              <a:lstStyle/>
              <a:p>
                <a:pPr>
                  <a:spcBef>
                    <a:spcPts val="500"/>
                  </a:spcBef>
                  <a:spcAft>
                    <a:spcPts val="500"/>
                  </a:spcAft>
                </a:pPr>
                <a:r>
                  <a:rPr lang="en-US" altLang="en-US" sz="1200">
                    <a:solidFill>
                      <a:srgbClr val="FFFFFF"/>
                    </a:solidFill>
                    <a:latin typeface="Times New Roman" pitchFamily="18" charset="0"/>
                  </a:rPr>
                  <a:t>Engraving from </a:t>
                </a:r>
                <a:r>
                  <a:rPr lang="en-US" altLang="en-US" sz="1200" i="1">
                    <a:solidFill>
                      <a:srgbClr val="FFFFFF"/>
                    </a:solidFill>
                    <a:latin typeface="Times New Roman" pitchFamily="18" charset="0"/>
                  </a:rPr>
                  <a:t>Mechanics Magazine, </a:t>
                </a:r>
                <a:r>
                  <a:rPr lang="en-US" altLang="en-US" sz="1200">
                    <a:solidFill>
                      <a:srgbClr val="FFFFFF"/>
                    </a:solidFill>
                    <a:latin typeface="Times New Roman" pitchFamily="18" charset="0"/>
                  </a:rPr>
                  <a:t>London, 1824 </a:t>
                </a:r>
              </a:p>
            </p:txBody>
          </p:sp>
        </p:grpSp>
      </p:grpSp>
      <p:grpSp>
        <p:nvGrpSpPr>
          <p:cNvPr id="18447" name="Group 15"/>
          <p:cNvGrpSpPr>
            <a:grpSpLocks/>
          </p:cNvGrpSpPr>
          <p:nvPr/>
        </p:nvGrpSpPr>
        <p:grpSpPr bwMode="auto">
          <a:xfrm>
            <a:off x="8315325" y="4638675"/>
            <a:ext cx="2097088" cy="536575"/>
            <a:chOff x="4278" y="2922"/>
            <a:chExt cx="1321" cy="338"/>
          </a:xfrm>
        </p:grpSpPr>
        <p:sp>
          <p:nvSpPr>
            <p:cNvPr id="748555" name="Text Box 9"/>
            <p:cNvSpPr txBox="1">
              <a:spLocks noChangeArrowheads="1"/>
            </p:cNvSpPr>
            <p:nvPr/>
          </p:nvSpPr>
          <p:spPr bwMode="auto">
            <a:xfrm>
              <a:off x="4641" y="2972"/>
              <a:ext cx="958" cy="288"/>
            </a:xfrm>
            <a:prstGeom prst="rect">
              <a:avLst/>
            </a:prstGeom>
            <a:noFill/>
            <a:ln w="9525">
              <a:noFill/>
              <a:miter lim="800000"/>
              <a:headEnd/>
              <a:tailEnd/>
            </a:ln>
          </p:spPr>
          <p:txBody>
            <a:bodyPr wrap="none">
              <a:spAutoFit/>
            </a:bodyPr>
            <a:lstStyle/>
            <a:p>
              <a:r>
                <a:rPr lang="en-US" altLang="en-US" sz="2400"/>
                <a:t>Effort arm</a:t>
              </a:r>
            </a:p>
          </p:txBody>
        </p:sp>
        <p:sp>
          <p:nvSpPr>
            <p:cNvPr id="748556" name="Line 11"/>
            <p:cNvSpPr>
              <a:spLocks noChangeShapeType="1"/>
            </p:cNvSpPr>
            <p:nvPr/>
          </p:nvSpPr>
          <p:spPr bwMode="auto">
            <a:xfrm flipH="1" flipV="1">
              <a:off x="4278" y="2922"/>
              <a:ext cx="366" cy="187"/>
            </a:xfrm>
            <a:prstGeom prst="line">
              <a:avLst/>
            </a:prstGeom>
            <a:noFill/>
            <a:ln w="38100">
              <a:solidFill>
                <a:srgbClr val="FFFF07"/>
              </a:solidFill>
              <a:round/>
              <a:headEnd/>
              <a:tailEnd type="triangle" w="med" len="med"/>
            </a:ln>
          </p:spPr>
          <p:txBody>
            <a:bodyPr wrap="none" anchor="ctr"/>
            <a:lstStyle/>
            <a:p>
              <a:endParaRPr lang="en-US"/>
            </a:p>
          </p:txBody>
        </p:sp>
      </p:grpSp>
      <p:grpSp>
        <p:nvGrpSpPr>
          <p:cNvPr id="18448" name="Group 16"/>
          <p:cNvGrpSpPr>
            <a:grpSpLocks/>
          </p:cNvGrpSpPr>
          <p:nvPr/>
        </p:nvGrpSpPr>
        <p:grpSpPr bwMode="auto">
          <a:xfrm>
            <a:off x="3079750" y="4116388"/>
            <a:ext cx="2328863" cy="1092200"/>
            <a:chOff x="980" y="2593"/>
            <a:chExt cx="1467" cy="688"/>
          </a:xfrm>
        </p:grpSpPr>
        <p:sp>
          <p:nvSpPr>
            <p:cNvPr id="748553" name="Text Box 10"/>
            <p:cNvSpPr txBox="1">
              <a:spLocks noChangeArrowheads="1"/>
            </p:cNvSpPr>
            <p:nvPr/>
          </p:nvSpPr>
          <p:spPr bwMode="auto">
            <a:xfrm>
              <a:off x="980" y="2593"/>
              <a:ext cx="1067" cy="518"/>
            </a:xfrm>
            <a:prstGeom prst="rect">
              <a:avLst/>
            </a:prstGeom>
            <a:noFill/>
            <a:ln w="9525">
              <a:noFill/>
              <a:miter lim="800000"/>
              <a:headEnd/>
              <a:tailEnd/>
            </a:ln>
          </p:spPr>
          <p:txBody>
            <a:bodyPr wrap="none">
              <a:spAutoFit/>
            </a:bodyPr>
            <a:lstStyle/>
            <a:p>
              <a:r>
                <a:rPr lang="en-US" altLang="en-US" sz="2400"/>
                <a:t>Resistance</a:t>
              </a:r>
            </a:p>
            <a:p>
              <a:r>
                <a:rPr lang="en-US" altLang="en-US" sz="2400"/>
                <a:t>arm</a:t>
              </a:r>
            </a:p>
          </p:txBody>
        </p:sp>
        <p:sp>
          <p:nvSpPr>
            <p:cNvPr id="748554" name="Line 12"/>
            <p:cNvSpPr>
              <a:spLocks noChangeShapeType="1"/>
            </p:cNvSpPr>
            <p:nvPr/>
          </p:nvSpPr>
          <p:spPr bwMode="auto">
            <a:xfrm>
              <a:off x="1504" y="2977"/>
              <a:ext cx="943" cy="304"/>
            </a:xfrm>
            <a:prstGeom prst="line">
              <a:avLst/>
            </a:prstGeom>
            <a:noFill/>
            <a:ln w="38100">
              <a:solidFill>
                <a:srgbClr val="FFFF07"/>
              </a:solidFill>
              <a:round/>
              <a:headEnd/>
              <a:tailEnd type="triangle" w="med" len="med"/>
            </a:ln>
          </p:spPr>
          <p:txBody>
            <a:bodyPr wrap="none" anchor="ctr"/>
            <a:lstStyle/>
            <a:p>
              <a:endParaRPr lang="en-US"/>
            </a:p>
          </p:txBody>
        </p:sp>
      </p:grpSp>
      <p:grpSp>
        <p:nvGrpSpPr>
          <p:cNvPr id="18449" name="Group 17"/>
          <p:cNvGrpSpPr>
            <a:grpSpLocks/>
          </p:cNvGrpSpPr>
          <p:nvPr/>
        </p:nvGrpSpPr>
        <p:grpSpPr bwMode="auto">
          <a:xfrm>
            <a:off x="6113463" y="5119688"/>
            <a:ext cx="4302125" cy="739775"/>
            <a:chOff x="2891" y="3225"/>
            <a:chExt cx="2710" cy="466"/>
          </a:xfrm>
        </p:grpSpPr>
        <p:sp>
          <p:nvSpPr>
            <p:cNvPr id="748551" name="Text Box 13"/>
            <p:cNvSpPr txBox="1">
              <a:spLocks noChangeArrowheads="1"/>
            </p:cNvSpPr>
            <p:nvPr/>
          </p:nvSpPr>
          <p:spPr bwMode="auto">
            <a:xfrm>
              <a:off x="4791" y="3403"/>
              <a:ext cx="810" cy="288"/>
            </a:xfrm>
            <a:prstGeom prst="rect">
              <a:avLst/>
            </a:prstGeom>
            <a:noFill/>
            <a:ln w="9525">
              <a:noFill/>
              <a:miter lim="800000"/>
              <a:headEnd/>
              <a:tailEnd/>
            </a:ln>
          </p:spPr>
          <p:txBody>
            <a:bodyPr wrap="none">
              <a:spAutoFit/>
            </a:bodyPr>
            <a:lstStyle/>
            <a:p>
              <a:r>
                <a:rPr lang="en-US" altLang="en-US" sz="2400"/>
                <a:t>Fulcrum</a:t>
              </a:r>
            </a:p>
          </p:txBody>
        </p:sp>
        <p:sp>
          <p:nvSpPr>
            <p:cNvPr id="748552" name="Line 14"/>
            <p:cNvSpPr>
              <a:spLocks noChangeShapeType="1"/>
            </p:cNvSpPr>
            <p:nvPr/>
          </p:nvSpPr>
          <p:spPr bwMode="auto">
            <a:xfrm flipH="1" flipV="1">
              <a:off x="2891" y="3225"/>
              <a:ext cx="1917" cy="321"/>
            </a:xfrm>
            <a:prstGeom prst="line">
              <a:avLst/>
            </a:prstGeom>
            <a:noFill/>
            <a:ln w="38100">
              <a:solidFill>
                <a:srgbClr val="FFFF07"/>
              </a:solidFill>
              <a:round/>
              <a:headEnd/>
              <a:tailEnd type="triangle" w="med" len="me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animEffect transition="in" filter="wipe(up)">
                                      <p:cBhvr>
                                        <p:cTn id="11" dur="500"/>
                                        <p:tgtEl>
                                          <p:spTgt spid="18435">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8450"/>
                                        </p:tgtEl>
                                        <p:attrNameLst>
                                          <p:attrName>style.visibility</p:attrName>
                                        </p:attrNameLst>
                                      </p:cBhvr>
                                      <p:to>
                                        <p:strVal val="visible"/>
                                      </p:to>
                                    </p:set>
                                    <p:animEffect transition="in" filter="dissolve">
                                      <p:cBhvr>
                                        <p:cTn id="15" dur="500"/>
                                        <p:tgtEl>
                                          <p:spTgt spid="184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8447"/>
                                        </p:tgtEl>
                                        <p:attrNameLst>
                                          <p:attrName>style.visibility</p:attrName>
                                        </p:attrNameLst>
                                      </p:cBhvr>
                                      <p:to>
                                        <p:strVal val="visible"/>
                                      </p:to>
                                    </p:set>
                                    <p:animEffect transition="in" filter="wipe(left)">
                                      <p:cBhvr>
                                        <p:cTn id="20" dur="500"/>
                                        <p:tgtEl>
                                          <p:spTgt spid="184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18448"/>
                                        </p:tgtEl>
                                        <p:attrNameLst>
                                          <p:attrName>style.visibility</p:attrName>
                                        </p:attrNameLst>
                                      </p:cBhvr>
                                      <p:to>
                                        <p:strVal val="visible"/>
                                      </p:to>
                                    </p:set>
                                    <p:animEffect transition="in" filter="wipe(right)">
                                      <p:cBhvr>
                                        <p:cTn id="25" dur="500"/>
                                        <p:tgtEl>
                                          <p:spTgt spid="184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8449"/>
                                        </p:tgtEl>
                                        <p:attrNameLst>
                                          <p:attrName>style.visibility</p:attrName>
                                        </p:attrNameLst>
                                      </p:cBhvr>
                                      <p:to>
                                        <p:strVal val="visible"/>
                                      </p:to>
                                    </p:set>
                                    <p:animEffect transition="in" filter="wipe(left)">
                                      <p:cBhvr>
                                        <p:cTn id="30" dur="500"/>
                                        <p:tgtEl>
                                          <p:spTgt spid="18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0" name="Rectangle 2"/>
          <p:cNvSpPr>
            <a:spLocks noGrp="1" noChangeArrowheads="1"/>
          </p:cNvSpPr>
          <p:nvPr>
            <p:ph type="title"/>
          </p:nvPr>
        </p:nvSpPr>
        <p:spPr/>
        <p:txBody>
          <a:bodyPr/>
          <a:lstStyle/>
          <a:p>
            <a:pPr eaLnBrk="1" hangingPunct="1"/>
            <a:r>
              <a:rPr lang="en-US" altLang="en-US" smtClean="0"/>
              <a:t>A. Lever</a:t>
            </a:r>
          </a:p>
        </p:txBody>
      </p:sp>
      <p:sp>
        <p:nvSpPr>
          <p:cNvPr id="21507" name="Rectangle 3"/>
          <p:cNvSpPr>
            <a:spLocks noGrp="1" noChangeArrowheads="1"/>
          </p:cNvSpPr>
          <p:nvPr>
            <p:ph type="body" idx="1"/>
          </p:nvPr>
        </p:nvSpPr>
        <p:spPr>
          <a:xfrm>
            <a:off x="3124200" y="1185863"/>
            <a:ext cx="7467600" cy="1393825"/>
          </a:xfrm>
        </p:spPr>
        <p:txBody>
          <a:bodyPr/>
          <a:lstStyle/>
          <a:p>
            <a:pPr eaLnBrk="1" hangingPunct="1"/>
            <a:r>
              <a:rPr lang="en-US" altLang="en-US" sz="3200" b="1" smtClean="0"/>
              <a:t>Ideal Mechanical Advantage (IMA)</a:t>
            </a:r>
          </a:p>
          <a:p>
            <a:pPr lvl="1" eaLnBrk="1" hangingPunct="1"/>
            <a:r>
              <a:rPr lang="en-US" altLang="en-US" sz="3200" smtClean="0"/>
              <a:t>frictionless machine</a:t>
            </a:r>
          </a:p>
        </p:txBody>
      </p:sp>
      <p:grpSp>
        <p:nvGrpSpPr>
          <p:cNvPr id="21511" name="Group 7"/>
          <p:cNvGrpSpPr>
            <a:grpSpLocks/>
          </p:cNvGrpSpPr>
          <p:nvPr/>
        </p:nvGrpSpPr>
        <p:grpSpPr bwMode="auto">
          <a:xfrm>
            <a:off x="3640138" y="2990850"/>
            <a:ext cx="3657600" cy="2058988"/>
            <a:chOff x="2112" y="2063"/>
            <a:chExt cx="2304" cy="1297"/>
          </a:xfrm>
        </p:grpSpPr>
        <p:sp>
          <p:nvSpPr>
            <p:cNvPr id="8210" name="AutoShape 5"/>
            <p:cNvSpPr>
              <a:spLocks noChangeArrowheads="1"/>
            </p:cNvSpPr>
            <p:nvPr/>
          </p:nvSpPr>
          <p:spPr bwMode="auto">
            <a:xfrm>
              <a:off x="2112" y="2063"/>
              <a:ext cx="2304" cy="1296"/>
            </a:xfrm>
            <a:prstGeom prst="roundRect">
              <a:avLst>
                <a:gd name="adj" fmla="val 16667"/>
              </a:avLst>
            </a:prstGeom>
            <a:solidFill>
              <a:schemeClr val="accent1"/>
            </a:solidFill>
            <a:ln w="12700">
              <a:solidFill>
                <a:schemeClr val="bg2"/>
              </a:solidFill>
              <a:round/>
              <a:headEnd/>
              <a:tailEnd/>
            </a:ln>
          </p:spPr>
          <p:txBody>
            <a:bodyPr wrap="none" anchor="ctr"/>
            <a:lstStyle/>
            <a:p>
              <a:endParaRPr lang="en-US" altLang="en-US" sz="2400">
                <a:solidFill>
                  <a:srgbClr val="FFFFFF"/>
                </a:solidFill>
                <a:latin typeface="Times New Roman" pitchFamily="18" charset="0"/>
              </a:endParaRPr>
            </a:p>
          </p:txBody>
        </p:sp>
        <p:graphicFrame>
          <p:nvGraphicFramePr>
            <p:cNvPr id="8199" name="Object 7"/>
            <p:cNvGraphicFramePr>
              <a:graphicFrameLocks noChangeAspect="1"/>
            </p:cNvGraphicFramePr>
            <p:nvPr/>
          </p:nvGraphicFramePr>
          <p:xfrm>
            <a:off x="2192" y="2063"/>
            <a:ext cx="2145" cy="1297"/>
          </p:xfrm>
          <a:graphic>
            <a:graphicData uri="http://schemas.openxmlformats.org/presentationml/2006/ole">
              <mc:AlternateContent xmlns:mc="http://schemas.openxmlformats.org/markup-compatibility/2006">
                <mc:Choice xmlns:v="urn:schemas-microsoft-com:vml" Requires="v">
                  <p:oleObj spid="_x0000_s8203" name="Equation" r:id="rId3" imgW="710891" imgH="431613" progId="Equation.3">
                    <p:embed/>
                  </p:oleObj>
                </mc:Choice>
                <mc:Fallback>
                  <p:oleObj name="Equation" r:id="rId3" imgW="710891" imgH="431613"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 y="2063"/>
                          <a:ext cx="2145" cy="12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518" name="Group 14"/>
          <p:cNvGrpSpPr>
            <a:grpSpLocks/>
          </p:cNvGrpSpPr>
          <p:nvPr/>
        </p:nvGrpSpPr>
        <p:grpSpPr bwMode="auto">
          <a:xfrm>
            <a:off x="6929438" y="3035300"/>
            <a:ext cx="3494087" cy="539750"/>
            <a:chOff x="3405" y="2216"/>
            <a:chExt cx="2201" cy="340"/>
          </a:xfrm>
        </p:grpSpPr>
        <p:sp>
          <p:nvSpPr>
            <p:cNvPr id="8208" name="Text Box 9"/>
            <p:cNvSpPr txBox="1">
              <a:spLocks noChangeArrowheads="1"/>
            </p:cNvSpPr>
            <p:nvPr/>
          </p:nvSpPr>
          <p:spPr bwMode="auto">
            <a:xfrm>
              <a:off x="4071" y="2216"/>
              <a:ext cx="1535" cy="288"/>
            </a:xfrm>
            <a:prstGeom prst="rect">
              <a:avLst/>
            </a:prstGeom>
            <a:noFill/>
            <a:ln w="9525">
              <a:noFill/>
              <a:miter lim="800000"/>
              <a:headEnd/>
              <a:tailEnd/>
            </a:ln>
          </p:spPr>
          <p:txBody>
            <a:bodyPr wrap="none">
              <a:spAutoFit/>
            </a:bodyPr>
            <a:lstStyle/>
            <a:p>
              <a:r>
                <a:rPr lang="en-US" altLang="en-US" sz="2400"/>
                <a:t>Effort arm length</a:t>
              </a:r>
            </a:p>
          </p:txBody>
        </p:sp>
        <p:sp>
          <p:nvSpPr>
            <p:cNvPr id="8209" name="Line 10"/>
            <p:cNvSpPr>
              <a:spLocks noChangeShapeType="1"/>
            </p:cNvSpPr>
            <p:nvPr/>
          </p:nvSpPr>
          <p:spPr bwMode="auto">
            <a:xfrm flipH="1">
              <a:off x="3405" y="2378"/>
              <a:ext cx="670" cy="178"/>
            </a:xfrm>
            <a:prstGeom prst="line">
              <a:avLst/>
            </a:prstGeom>
            <a:noFill/>
            <a:ln w="38100">
              <a:solidFill>
                <a:schemeClr val="tx1"/>
              </a:solidFill>
              <a:round/>
              <a:headEnd/>
              <a:tailEnd type="triangle" w="med" len="med"/>
            </a:ln>
          </p:spPr>
          <p:txBody>
            <a:bodyPr wrap="none" anchor="ctr"/>
            <a:lstStyle/>
            <a:p>
              <a:endParaRPr lang="en-US"/>
            </a:p>
          </p:txBody>
        </p:sp>
      </p:grpSp>
      <p:grpSp>
        <p:nvGrpSpPr>
          <p:cNvPr id="21519" name="Group 15"/>
          <p:cNvGrpSpPr>
            <a:grpSpLocks/>
          </p:cNvGrpSpPr>
          <p:nvPr/>
        </p:nvGrpSpPr>
        <p:grpSpPr bwMode="auto">
          <a:xfrm>
            <a:off x="6929438" y="4338638"/>
            <a:ext cx="2751137" cy="822325"/>
            <a:chOff x="3405" y="3037"/>
            <a:chExt cx="1733" cy="518"/>
          </a:xfrm>
        </p:grpSpPr>
        <p:sp>
          <p:nvSpPr>
            <p:cNvPr id="8206" name="Text Box 11"/>
            <p:cNvSpPr txBox="1">
              <a:spLocks noChangeArrowheads="1"/>
            </p:cNvSpPr>
            <p:nvPr/>
          </p:nvSpPr>
          <p:spPr bwMode="auto">
            <a:xfrm>
              <a:off x="4071" y="3037"/>
              <a:ext cx="1067" cy="518"/>
            </a:xfrm>
            <a:prstGeom prst="rect">
              <a:avLst/>
            </a:prstGeom>
            <a:noFill/>
            <a:ln w="9525">
              <a:noFill/>
              <a:miter lim="800000"/>
              <a:headEnd/>
              <a:tailEnd/>
            </a:ln>
          </p:spPr>
          <p:txBody>
            <a:bodyPr wrap="none">
              <a:spAutoFit/>
            </a:bodyPr>
            <a:lstStyle/>
            <a:p>
              <a:r>
                <a:rPr lang="en-US" altLang="en-US" sz="2400"/>
                <a:t>Resistance</a:t>
              </a:r>
            </a:p>
            <a:p>
              <a:r>
                <a:rPr lang="en-US" altLang="en-US" sz="2400"/>
                <a:t>arm length</a:t>
              </a:r>
            </a:p>
          </p:txBody>
        </p:sp>
        <p:sp>
          <p:nvSpPr>
            <p:cNvPr id="8207" name="Line 13"/>
            <p:cNvSpPr>
              <a:spLocks noChangeShapeType="1"/>
            </p:cNvSpPr>
            <p:nvPr/>
          </p:nvSpPr>
          <p:spPr bwMode="auto">
            <a:xfrm flipH="1" flipV="1">
              <a:off x="3405" y="3097"/>
              <a:ext cx="670" cy="178"/>
            </a:xfrm>
            <a:prstGeom prst="line">
              <a:avLst/>
            </a:prstGeom>
            <a:noFill/>
            <a:ln w="38100">
              <a:solidFill>
                <a:schemeClr val="tx1"/>
              </a:solidFill>
              <a:round/>
              <a:headEnd/>
              <a:tailEnd type="triangle" w="med" len="med"/>
            </a:ln>
          </p:spPr>
          <p:txBody>
            <a:bodyPr wrap="none" anchor="ctr"/>
            <a:lstStyle/>
            <a:p>
              <a:endParaRPr lang="en-US"/>
            </a:p>
          </p:txBody>
        </p:sp>
      </p:grpSp>
      <p:sp>
        <p:nvSpPr>
          <p:cNvPr id="21520" name="Rectangle 16"/>
          <p:cNvSpPr>
            <a:spLocks noChangeArrowheads="1"/>
          </p:cNvSpPr>
          <p:nvPr/>
        </p:nvSpPr>
        <p:spPr bwMode="auto">
          <a:xfrm>
            <a:off x="3124200" y="5522913"/>
            <a:ext cx="7467600" cy="701675"/>
          </a:xfrm>
          <a:prstGeom prst="rect">
            <a:avLst/>
          </a:prstGeom>
          <a:noFill/>
          <a:ln w="9525">
            <a:noFill/>
            <a:miter lim="800000"/>
            <a:headEnd/>
            <a:tailEnd/>
          </a:ln>
        </p:spPr>
        <p:txBody>
          <a:bodyPr lIns="92075" tIns="46038" rIns="92075" bIns="46038"/>
          <a:lstStyle/>
          <a:p>
            <a:pPr marL="965200" lvl="1" indent="-341313">
              <a:spcBef>
                <a:spcPct val="20000"/>
              </a:spcBef>
              <a:buClr>
                <a:srgbClr val="FFE4B8"/>
              </a:buClr>
              <a:buSzPct val="75000"/>
              <a:buFont typeface="Wingdings" pitchFamily="2" charset="2"/>
              <a:buChar char="l"/>
            </a:pPr>
            <a:r>
              <a:rPr lang="en-US" altLang="en-US" sz="3600"/>
              <a:t>L</a:t>
            </a:r>
            <a:r>
              <a:rPr lang="en-US" altLang="en-US" sz="3600" baseline="-25000"/>
              <a:t>e</a:t>
            </a:r>
            <a:r>
              <a:rPr lang="en-US" altLang="en-US" sz="3600"/>
              <a:t> must be greater than L</a:t>
            </a:r>
            <a:r>
              <a:rPr lang="en-US" altLang="en-US" sz="3600" baseline="-25000"/>
              <a:t>r</a:t>
            </a:r>
            <a:r>
              <a:rPr lang="en-US" altLang="en-US" sz="3600"/>
              <a:t> in order to multiply the force.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wipe(up)">
                                      <p:cBhvr>
                                        <p:cTn id="7" dur="500"/>
                                        <p:tgtEl>
                                          <p:spTgt spid="2150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1511"/>
                                        </p:tgtEl>
                                        <p:attrNameLst>
                                          <p:attrName>style.visibility</p:attrName>
                                        </p:attrNameLst>
                                      </p:cBhvr>
                                      <p:to>
                                        <p:strVal val="visible"/>
                                      </p:to>
                                    </p:set>
                                    <p:animEffect transition="in" filter="dissolve">
                                      <p:cBhvr>
                                        <p:cTn id="11" dur="500"/>
                                        <p:tgtEl>
                                          <p:spTgt spid="215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1518"/>
                                        </p:tgtEl>
                                        <p:attrNameLst>
                                          <p:attrName>style.visibility</p:attrName>
                                        </p:attrNameLst>
                                      </p:cBhvr>
                                      <p:to>
                                        <p:strVal val="visible"/>
                                      </p:to>
                                    </p:set>
                                    <p:animEffect transition="in" filter="wipe(left)">
                                      <p:cBhvr>
                                        <p:cTn id="16" dur="500"/>
                                        <p:tgtEl>
                                          <p:spTgt spid="215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1519"/>
                                        </p:tgtEl>
                                        <p:attrNameLst>
                                          <p:attrName>style.visibility</p:attrName>
                                        </p:attrNameLst>
                                      </p:cBhvr>
                                      <p:to>
                                        <p:strVal val="visible"/>
                                      </p:to>
                                    </p:set>
                                    <p:animEffect transition="in" filter="wipe(left)">
                                      <p:cBhvr>
                                        <p:cTn id="21" dur="500"/>
                                        <p:tgtEl>
                                          <p:spTgt spid="2151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1520"/>
                                        </p:tgtEl>
                                        <p:attrNameLst>
                                          <p:attrName>style.visibility</p:attrName>
                                        </p:attrNameLst>
                                      </p:cBhvr>
                                      <p:to>
                                        <p:strVal val="visible"/>
                                      </p:to>
                                    </p:set>
                                    <p:animEffect transition="in" filter="wipe(up)">
                                      <p:cBhvr>
                                        <p:cTn id="26"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2152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2"/>
          <p:cNvSpPr>
            <a:spLocks noGrp="1" noChangeArrowheads="1"/>
          </p:cNvSpPr>
          <p:nvPr>
            <p:ph type="title"/>
          </p:nvPr>
        </p:nvSpPr>
        <p:spPr/>
        <p:txBody>
          <a:bodyPr/>
          <a:lstStyle/>
          <a:p>
            <a:pPr eaLnBrk="1" hangingPunct="1"/>
            <a:r>
              <a:rPr lang="en-US" altLang="en-US" smtClean="0"/>
              <a:t>Problems</a:t>
            </a:r>
          </a:p>
        </p:txBody>
      </p:sp>
      <p:sp>
        <p:nvSpPr>
          <p:cNvPr id="751618" name="Rectangle 3"/>
          <p:cNvSpPr>
            <a:spLocks noChangeArrowheads="1"/>
          </p:cNvSpPr>
          <p:nvPr/>
        </p:nvSpPr>
        <p:spPr bwMode="auto">
          <a:xfrm>
            <a:off x="3095625" y="1168400"/>
            <a:ext cx="7572375" cy="1574800"/>
          </a:xfrm>
          <a:prstGeom prst="rect">
            <a:avLst/>
          </a:prstGeom>
          <a:noFill/>
          <a:ln w="9525">
            <a:noFill/>
            <a:miter lim="800000"/>
            <a:headEnd/>
            <a:tailEnd/>
          </a:ln>
        </p:spPr>
        <p:txBody>
          <a:bodyPr lIns="92075" tIns="46038" rIns="92075" bIns="46038"/>
          <a:lstStyle/>
          <a:p>
            <a:pPr marL="509588" indent="-509588">
              <a:lnSpc>
                <a:spcPct val="90000"/>
              </a:lnSpc>
              <a:buClr>
                <a:srgbClr val="FDC73F"/>
              </a:buClr>
              <a:buFont typeface="Wingdings" pitchFamily="2" charset="2"/>
              <a:buChar char="u"/>
            </a:pPr>
            <a:r>
              <a:rPr lang="en-US" altLang="en-US" sz="3000"/>
              <a:t>You use a 160 cm plank to lift a large rock.  If the rock is 20 cm from the fulcrum, what is the plank’s IMA?</a:t>
            </a:r>
          </a:p>
        </p:txBody>
      </p:sp>
      <p:sp>
        <p:nvSpPr>
          <p:cNvPr id="751619" name="Rectangle 4"/>
          <p:cNvSpPr>
            <a:spLocks noChangeArrowheads="1"/>
          </p:cNvSpPr>
          <p:nvPr/>
        </p:nvSpPr>
        <p:spPr bwMode="auto">
          <a:xfrm>
            <a:off x="1524000" y="2952750"/>
            <a:ext cx="9131300" cy="3871913"/>
          </a:xfrm>
          <a:prstGeom prst="rect">
            <a:avLst/>
          </a:prstGeom>
          <a:solidFill>
            <a:schemeClr val="bg1"/>
          </a:solidFill>
          <a:ln w="28575">
            <a:solidFill>
              <a:schemeClr val="tx1"/>
            </a:solidFill>
            <a:miter lim="800000"/>
            <a:headEnd/>
            <a:tailEnd/>
          </a:ln>
        </p:spPr>
        <p:txBody>
          <a:bodyPr wrap="none" anchor="ctr"/>
          <a:lstStyle/>
          <a:p>
            <a:endParaRPr lang="en-US" altLang="en-US" sz="2400">
              <a:solidFill>
                <a:srgbClr val="FFFFFF"/>
              </a:solidFill>
              <a:latin typeface="Times New Roman" pitchFamily="18" charset="0"/>
            </a:endParaRPr>
          </a:p>
        </p:txBody>
      </p:sp>
      <p:sp>
        <p:nvSpPr>
          <p:cNvPr id="26629" name="Text Box 5"/>
          <p:cNvSpPr txBox="1">
            <a:spLocks noChangeArrowheads="1"/>
          </p:cNvSpPr>
          <p:nvPr/>
        </p:nvSpPr>
        <p:spPr bwMode="auto">
          <a:xfrm>
            <a:off x="1524000" y="2938463"/>
            <a:ext cx="3773488" cy="2592387"/>
          </a:xfrm>
          <a:prstGeom prst="rect">
            <a:avLst/>
          </a:prstGeom>
          <a:noFill/>
          <a:ln w="9525">
            <a:noFill/>
            <a:miter lim="800000"/>
            <a:headEnd/>
            <a:tailEnd/>
          </a:ln>
        </p:spPr>
        <p:txBody>
          <a:bodyPr/>
          <a:lstStyle/>
          <a:p>
            <a:pPr>
              <a:spcBef>
                <a:spcPct val="20000"/>
              </a:spcBef>
            </a:pPr>
            <a:r>
              <a:rPr lang="en-US" altLang="en-US" sz="3200"/>
              <a:t>GIVEN:</a:t>
            </a:r>
          </a:p>
          <a:p>
            <a:pPr>
              <a:spcBef>
                <a:spcPct val="20000"/>
              </a:spcBef>
            </a:pPr>
            <a:r>
              <a:rPr lang="en-US" altLang="en-US" sz="3500"/>
              <a:t>L</a:t>
            </a:r>
            <a:r>
              <a:rPr lang="en-US" altLang="en-US" sz="3500" baseline="-25000"/>
              <a:t>r</a:t>
            </a:r>
            <a:r>
              <a:rPr lang="en-US" altLang="en-US" sz="3500"/>
              <a:t> = 20 cm</a:t>
            </a:r>
          </a:p>
          <a:p>
            <a:pPr>
              <a:spcBef>
                <a:spcPct val="20000"/>
              </a:spcBef>
            </a:pPr>
            <a:r>
              <a:rPr lang="en-US" altLang="en-US" sz="3500"/>
              <a:t>L</a:t>
            </a:r>
            <a:r>
              <a:rPr lang="en-US" altLang="en-US" sz="3500" baseline="-25000"/>
              <a:t>e</a:t>
            </a:r>
            <a:r>
              <a:rPr lang="en-US" altLang="en-US" sz="3500"/>
              <a:t> = 140 cm</a:t>
            </a:r>
          </a:p>
          <a:p>
            <a:pPr>
              <a:spcBef>
                <a:spcPct val="20000"/>
              </a:spcBef>
            </a:pPr>
            <a:r>
              <a:rPr lang="en-US" altLang="en-US" sz="3500"/>
              <a:t>IMA = ?</a:t>
            </a:r>
          </a:p>
        </p:txBody>
      </p:sp>
      <p:sp>
        <p:nvSpPr>
          <p:cNvPr id="26630" name="Text Box 6"/>
          <p:cNvSpPr txBox="1">
            <a:spLocks noChangeArrowheads="1"/>
          </p:cNvSpPr>
          <p:nvPr/>
        </p:nvSpPr>
        <p:spPr bwMode="auto">
          <a:xfrm>
            <a:off x="5302250" y="2938463"/>
            <a:ext cx="5365750" cy="2566987"/>
          </a:xfrm>
          <a:prstGeom prst="rect">
            <a:avLst/>
          </a:prstGeom>
          <a:noFill/>
          <a:ln w="9525">
            <a:noFill/>
            <a:miter lim="800000"/>
            <a:headEnd/>
            <a:tailEnd/>
          </a:ln>
        </p:spPr>
        <p:txBody>
          <a:bodyPr/>
          <a:lstStyle/>
          <a:p>
            <a:pPr>
              <a:spcBef>
                <a:spcPct val="20000"/>
              </a:spcBef>
            </a:pPr>
            <a:r>
              <a:rPr lang="en-US" altLang="en-US" sz="3200"/>
              <a:t>WORK</a:t>
            </a:r>
            <a:r>
              <a:rPr lang="en-US" altLang="en-US" sz="3500"/>
              <a:t>:</a:t>
            </a:r>
          </a:p>
          <a:p>
            <a:pPr>
              <a:spcBef>
                <a:spcPct val="20000"/>
              </a:spcBef>
            </a:pPr>
            <a:r>
              <a:rPr lang="en-US" altLang="en-US" sz="3500"/>
              <a:t>IMA = L</a:t>
            </a:r>
            <a:r>
              <a:rPr lang="en-US" altLang="en-US" sz="3500" baseline="-25000"/>
              <a:t>e</a:t>
            </a:r>
            <a:r>
              <a:rPr lang="en-US" altLang="en-US" sz="3500"/>
              <a:t> ÷ L</a:t>
            </a:r>
            <a:r>
              <a:rPr lang="en-US" altLang="en-US" sz="3500" baseline="-25000"/>
              <a:t>r</a:t>
            </a:r>
            <a:endParaRPr lang="en-US" altLang="en-US" sz="3500"/>
          </a:p>
          <a:p>
            <a:pPr>
              <a:spcBef>
                <a:spcPct val="20000"/>
              </a:spcBef>
            </a:pPr>
            <a:r>
              <a:rPr lang="en-US" altLang="en-US" sz="3500"/>
              <a:t>IMA = (140 cm) ÷ (20 cm)</a:t>
            </a:r>
          </a:p>
          <a:p>
            <a:pPr>
              <a:spcBef>
                <a:spcPct val="20000"/>
              </a:spcBef>
            </a:pPr>
            <a:r>
              <a:rPr lang="en-US" altLang="en-US" sz="3500" b="1"/>
              <a:t>IMA = 7</a:t>
            </a:r>
            <a:endParaRPr lang="en-US" altLang="en-US" sz="3500"/>
          </a:p>
        </p:txBody>
      </p:sp>
      <p:sp>
        <p:nvSpPr>
          <p:cNvPr id="751622" name="Line 7"/>
          <p:cNvSpPr>
            <a:spLocks noChangeShapeType="1"/>
          </p:cNvSpPr>
          <p:nvPr/>
        </p:nvSpPr>
        <p:spPr bwMode="auto">
          <a:xfrm>
            <a:off x="5310188" y="2967038"/>
            <a:ext cx="0" cy="3844925"/>
          </a:xfrm>
          <a:prstGeom prst="line">
            <a:avLst/>
          </a:prstGeom>
          <a:noFill/>
          <a:ln w="28575">
            <a:solidFill>
              <a:schemeClr val="tx1"/>
            </a:solidFill>
            <a:round/>
            <a:headEnd/>
            <a:tailEnd/>
          </a:ln>
        </p:spPr>
        <p:txBody>
          <a:bodyPr wrap="none" anchor="ctr"/>
          <a:lstStyle/>
          <a:p>
            <a:endParaRPr lang="en-US"/>
          </a:p>
        </p:txBody>
      </p:sp>
      <p:sp>
        <p:nvSpPr>
          <p:cNvPr id="751623" name="Line 8"/>
          <p:cNvSpPr>
            <a:spLocks noChangeShapeType="1"/>
          </p:cNvSpPr>
          <p:nvPr/>
        </p:nvSpPr>
        <p:spPr bwMode="auto">
          <a:xfrm>
            <a:off x="1524000" y="3506788"/>
            <a:ext cx="9144000" cy="0"/>
          </a:xfrm>
          <a:prstGeom prst="line">
            <a:avLst/>
          </a:prstGeom>
          <a:noFill/>
          <a:ln w="28575">
            <a:solidFill>
              <a:schemeClr val="tx1"/>
            </a:solidFill>
            <a:round/>
            <a:headEnd/>
            <a:tailEnd/>
          </a:ln>
        </p:spPr>
        <p:txBody>
          <a:bodyPr wrap="none" anchor="ctr"/>
          <a:lstStyle/>
          <a:p>
            <a:endParaRPr lang="en-US"/>
          </a:p>
        </p:txBody>
      </p:sp>
      <p:grpSp>
        <p:nvGrpSpPr>
          <p:cNvPr id="26633" name="Group 9"/>
          <p:cNvGrpSpPr>
            <a:grpSpLocks/>
          </p:cNvGrpSpPr>
          <p:nvPr/>
        </p:nvGrpSpPr>
        <p:grpSpPr bwMode="auto">
          <a:xfrm>
            <a:off x="2844800" y="4789488"/>
            <a:ext cx="2260600" cy="1890712"/>
            <a:chOff x="832" y="3017"/>
            <a:chExt cx="1424" cy="1191"/>
          </a:xfrm>
        </p:grpSpPr>
        <p:grpSp>
          <p:nvGrpSpPr>
            <p:cNvPr id="751636" name="Group 10"/>
            <p:cNvGrpSpPr>
              <a:grpSpLocks/>
            </p:cNvGrpSpPr>
            <p:nvPr/>
          </p:nvGrpSpPr>
          <p:grpSpPr bwMode="auto">
            <a:xfrm>
              <a:off x="832" y="3017"/>
              <a:ext cx="1424" cy="1191"/>
              <a:chOff x="2688" y="2640"/>
              <a:chExt cx="1728" cy="1584"/>
            </a:xfrm>
          </p:grpSpPr>
          <p:sp>
            <p:nvSpPr>
              <p:cNvPr id="751640" name="AutoShape 11"/>
              <p:cNvSpPr>
                <a:spLocks noChangeArrowheads="1"/>
              </p:cNvSpPr>
              <p:nvPr/>
            </p:nvSpPr>
            <p:spPr bwMode="auto">
              <a:xfrm>
                <a:off x="2688" y="2640"/>
                <a:ext cx="1728" cy="1584"/>
              </a:xfrm>
              <a:prstGeom prst="triangle">
                <a:avLst>
                  <a:gd name="adj" fmla="val 50000"/>
                </a:avLst>
              </a:prstGeom>
              <a:solidFill>
                <a:schemeClr val="accent1"/>
              </a:solidFill>
              <a:ln w="38100" cap="sq">
                <a:solidFill>
                  <a:schemeClr val="bg2"/>
                </a:solidFill>
                <a:miter lim="800000"/>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
            <p:nvSpPr>
              <p:cNvPr id="751641" name="Line 12"/>
              <p:cNvSpPr>
                <a:spLocks noChangeShapeType="1"/>
              </p:cNvSpPr>
              <p:nvPr/>
            </p:nvSpPr>
            <p:spPr bwMode="auto">
              <a:xfrm flipV="1">
                <a:off x="3080" y="3500"/>
                <a:ext cx="932" cy="4"/>
              </a:xfrm>
              <a:prstGeom prst="line">
                <a:avLst/>
              </a:prstGeom>
              <a:noFill/>
              <a:ln w="38100" cap="sq">
                <a:solidFill>
                  <a:schemeClr val="bg2"/>
                </a:solidFill>
                <a:round/>
                <a:headEnd type="none" w="sm" len="sm"/>
                <a:tailEnd type="none" w="sm" len="sm"/>
              </a:ln>
            </p:spPr>
            <p:txBody>
              <a:bodyPr wrap="none" anchor="ctr"/>
              <a:lstStyle/>
              <a:p>
                <a:endParaRPr lang="en-US"/>
              </a:p>
            </p:txBody>
          </p:sp>
          <p:sp>
            <p:nvSpPr>
              <p:cNvPr id="751642" name="Line 13"/>
              <p:cNvSpPr>
                <a:spLocks noChangeShapeType="1"/>
              </p:cNvSpPr>
              <p:nvPr/>
            </p:nvSpPr>
            <p:spPr bwMode="auto">
              <a:xfrm>
                <a:off x="3552" y="3508"/>
                <a:ext cx="0" cy="712"/>
              </a:xfrm>
              <a:prstGeom prst="line">
                <a:avLst/>
              </a:prstGeom>
              <a:noFill/>
              <a:ln w="38100" cap="sq">
                <a:solidFill>
                  <a:schemeClr val="bg2"/>
                </a:solidFill>
                <a:round/>
                <a:headEnd type="none" w="sm" len="sm"/>
                <a:tailEnd type="none" w="sm" len="sm"/>
              </a:ln>
            </p:spPr>
            <p:txBody>
              <a:bodyPr wrap="none" anchor="ctr"/>
              <a:lstStyle/>
              <a:p>
                <a:endParaRPr lang="en-US"/>
              </a:p>
            </p:txBody>
          </p:sp>
        </p:grpSp>
        <p:sp>
          <p:nvSpPr>
            <p:cNvPr id="751637" name="Rectangle 14"/>
            <p:cNvSpPr>
              <a:spLocks noChangeArrowheads="1"/>
            </p:cNvSpPr>
            <p:nvPr/>
          </p:nvSpPr>
          <p:spPr bwMode="auto">
            <a:xfrm>
              <a:off x="996" y="3801"/>
              <a:ext cx="567" cy="336"/>
            </a:xfrm>
            <a:prstGeom prst="rect">
              <a:avLst/>
            </a:prstGeom>
            <a:noFill/>
            <a:ln w="9525">
              <a:noFill/>
              <a:miter lim="800000"/>
              <a:headEnd/>
              <a:tailEnd/>
            </a:ln>
          </p:spPr>
          <p:txBody>
            <a:bodyPr wrap="none">
              <a:spAutoFit/>
            </a:bodyPr>
            <a:lstStyle/>
            <a:p>
              <a:r>
                <a:rPr lang="en-US" altLang="en-US" sz="2900" b="1" i="1">
                  <a:solidFill>
                    <a:srgbClr val="000B10"/>
                  </a:solidFill>
                  <a:latin typeface="Times New Roman" pitchFamily="18" charset="0"/>
                </a:rPr>
                <a:t>IMA</a:t>
              </a:r>
              <a:endParaRPr lang="en-US" altLang="en-US" sz="4000" b="1">
                <a:solidFill>
                  <a:srgbClr val="000B10"/>
                </a:solidFill>
              </a:endParaRPr>
            </a:p>
          </p:txBody>
        </p:sp>
        <p:sp>
          <p:nvSpPr>
            <p:cNvPr id="751638" name="Rectangle 15"/>
            <p:cNvSpPr>
              <a:spLocks noChangeArrowheads="1"/>
            </p:cNvSpPr>
            <p:nvPr/>
          </p:nvSpPr>
          <p:spPr bwMode="auto">
            <a:xfrm>
              <a:off x="1348" y="3234"/>
              <a:ext cx="377"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L</a:t>
              </a:r>
              <a:r>
                <a:rPr lang="en-US" altLang="en-US" sz="3600" b="1" i="1" baseline="-25000">
                  <a:solidFill>
                    <a:srgbClr val="000B10"/>
                  </a:solidFill>
                  <a:latin typeface="Times New Roman" pitchFamily="18" charset="0"/>
                </a:rPr>
                <a:t>e</a:t>
              </a:r>
              <a:endParaRPr lang="en-US" altLang="en-US" sz="4000" b="1">
                <a:solidFill>
                  <a:srgbClr val="000B10"/>
                </a:solidFill>
              </a:endParaRPr>
            </a:p>
          </p:txBody>
        </p:sp>
        <p:sp>
          <p:nvSpPr>
            <p:cNvPr id="751639" name="Rectangle 16"/>
            <p:cNvSpPr>
              <a:spLocks noChangeArrowheads="1"/>
            </p:cNvSpPr>
            <p:nvPr/>
          </p:nvSpPr>
          <p:spPr bwMode="auto">
            <a:xfrm>
              <a:off x="1599" y="3727"/>
              <a:ext cx="395" cy="442"/>
            </a:xfrm>
            <a:prstGeom prst="rect">
              <a:avLst/>
            </a:prstGeom>
            <a:noFill/>
            <a:ln w="9525">
              <a:noFill/>
              <a:miter lim="800000"/>
              <a:headEnd/>
              <a:tailEnd/>
            </a:ln>
          </p:spPr>
          <p:txBody>
            <a:bodyPr wrap="none">
              <a:spAutoFit/>
            </a:bodyPr>
            <a:lstStyle/>
            <a:p>
              <a:r>
                <a:rPr lang="en-US" altLang="en-US" sz="4000" b="1" i="1">
                  <a:solidFill>
                    <a:srgbClr val="000B10"/>
                  </a:solidFill>
                  <a:latin typeface="Times New Roman" pitchFamily="18" charset="0"/>
                </a:rPr>
                <a:t>L</a:t>
              </a:r>
              <a:r>
                <a:rPr lang="en-US" altLang="en-US" sz="4000" b="1" i="1" baseline="-25000">
                  <a:solidFill>
                    <a:srgbClr val="000B10"/>
                  </a:solidFill>
                  <a:latin typeface="Times New Roman" pitchFamily="18" charset="0"/>
                </a:rPr>
                <a:t>r</a:t>
              </a:r>
              <a:endParaRPr lang="en-US" altLang="en-US" sz="3600" b="1">
                <a:solidFill>
                  <a:srgbClr val="000B10"/>
                </a:solidFill>
              </a:endParaRPr>
            </a:p>
          </p:txBody>
        </p:sp>
      </p:grpSp>
      <p:sp>
        <p:nvSpPr>
          <p:cNvPr id="26641" name="AutoShape 17"/>
          <p:cNvSpPr>
            <a:spLocks noChangeArrowheads="1"/>
          </p:cNvSpPr>
          <p:nvPr/>
        </p:nvSpPr>
        <p:spPr bwMode="auto">
          <a:xfrm>
            <a:off x="3224213" y="5980113"/>
            <a:ext cx="622300" cy="620712"/>
          </a:xfrm>
          <a:prstGeom prst="smileyFace">
            <a:avLst>
              <a:gd name="adj" fmla="val 4653"/>
            </a:avLst>
          </a:prstGeom>
          <a:solidFill>
            <a:schemeClr val="accent2"/>
          </a:solidFill>
          <a:ln w="28575" cap="sq">
            <a:solidFill>
              <a:srgbClr val="000B10"/>
            </a:solidFill>
            <a:round/>
            <a:headEnd type="none" w="sm" len="sm"/>
            <a:tailEnd type="none" w="sm" len="sm"/>
          </a:ln>
        </p:spPr>
        <p:txBody>
          <a:bodyPr wrap="none" anchor="ctr"/>
          <a:lstStyle/>
          <a:p>
            <a:endParaRPr lang="en-US" altLang="en-US" sz="2400">
              <a:solidFill>
                <a:srgbClr val="FFFFFF"/>
              </a:solidFill>
              <a:latin typeface="Times New Roman" pitchFamily="18" charset="0"/>
            </a:endParaRPr>
          </a:p>
        </p:txBody>
      </p:sp>
      <p:grpSp>
        <p:nvGrpSpPr>
          <p:cNvPr id="26651" name="Group 27"/>
          <p:cNvGrpSpPr>
            <a:grpSpLocks/>
          </p:cNvGrpSpPr>
          <p:nvPr/>
        </p:nvGrpSpPr>
        <p:grpSpPr bwMode="auto">
          <a:xfrm>
            <a:off x="7770813" y="4897438"/>
            <a:ext cx="2566987" cy="1238250"/>
            <a:chOff x="3935" y="3085"/>
            <a:chExt cx="1617" cy="780"/>
          </a:xfrm>
        </p:grpSpPr>
        <p:sp>
          <p:nvSpPr>
            <p:cNvPr id="751633" name="Line 20"/>
            <p:cNvSpPr>
              <a:spLocks noChangeShapeType="1"/>
            </p:cNvSpPr>
            <p:nvPr/>
          </p:nvSpPr>
          <p:spPr bwMode="auto">
            <a:xfrm>
              <a:off x="3935" y="3085"/>
              <a:ext cx="1402" cy="780"/>
            </a:xfrm>
            <a:prstGeom prst="line">
              <a:avLst/>
            </a:prstGeom>
            <a:noFill/>
            <a:ln w="57150">
              <a:solidFill>
                <a:srgbClr val="D3A679"/>
              </a:solidFill>
              <a:round/>
              <a:headEnd/>
              <a:tailEnd/>
            </a:ln>
          </p:spPr>
          <p:txBody>
            <a:bodyPr wrap="none" anchor="ctr"/>
            <a:lstStyle/>
            <a:p>
              <a:endParaRPr lang="en-US"/>
            </a:p>
          </p:txBody>
        </p:sp>
        <p:sp>
          <p:nvSpPr>
            <p:cNvPr id="751634" name="AutoShape 21"/>
            <p:cNvSpPr>
              <a:spLocks noChangeArrowheads="1"/>
            </p:cNvSpPr>
            <p:nvPr/>
          </p:nvSpPr>
          <p:spPr bwMode="auto">
            <a:xfrm>
              <a:off x="4707" y="3616"/>
              <a:ext cx="281" cy="249"/>
            </a:xfrm>
            <a:prstGeom prst="triangle">
              <a:avLst>
                <a:gd name="adj" fmla="val 50000"/>
              </a:avLst>
            </a:prstGeom>
            <a:solidFill>
              <a:srgbClr val="D3A679"/>
            </a:solidFill>
            <a:ln w="9525">
              <a:noFill/>
              <a:miter lim="800000"/>
              <a:headEnd/>
              <a:tailEnd/>
            </a:ln>
          </p:spPr>
          <p:txBody>
            <a:bodyPr wrap="none" anchor="ctr"/>
            <a:lstStyle/>
            <a:p>
              <a:endParaRPr lang="en-US" altLang="en-US" sz="2400">
                <a:solidFill>
                  <a:srgbClr val="FFFFFF"/>
                </a:solidFill>
                <a:latin typeface="Times New Roman" pitchFamily="18" charset="0"/>
              </a:endParaRPr>
            </a:p>
          </p:txBody>
        </p:sp>
        <p:sp>
          <p:nvSpPr>
            <p:cNvPr id="751635" name="Freeform 22" descr="Brown marble"/>
            <p:cNvSpPr>
              <a:spLocks/>
            </p:cNvSpPr>
            <p:nvPr/>
          </p:nvSpPr>
          <p:spPr bwMode="auto">
            <a:xfrm>
              <a:off x="5145" y="3497"/>
              <a:ext cx="407" cy="341"/>
            </a:xfrm>
            <a:custGeom>
              <a:avLst/>
              <a:gdLst>
                <a:gd name="T0" fmla="*/ 0 w 1778"/>
                <a:gd name="T1" fmla="*/ 0 h 1635"/>
                <a:gd name="T2" fmla="*/ 0 w 1778"/>
                <a:gd name="T3" fmla="*/ 0 h 1635"/>
                <a:gd name="T4" fmla="*/ 0 w 1778"/>
                <a:gd name="T5" fmla="*/ 0 h 1635"/>
                <a:gd name="T6" fmla="*/ 0 w 1778"/>
                <a:gd name="T7" fmla="*/ 0 h 1635"/>
                <a:gd name="T8" fmla="*/ 0 w 1778"/>
                <a:gd name="T9" fmla="*/ 0 h 1635"/>
                <a:gd name="T10" fmla="*/ 0 w 1778"/>
                <a:gd name="T11" fmla="*/ 0 h 1635"/>
                <a:gd name="T12" fmla="*/ 0 w 1778"/>
                <a:gd name="T13" fmla="*/ 0 h 1635"/>
                <a:gd name="T14" fmla="*/ 0 w 1778"/>
                <a:gd name="T15" fmla="*/ 0 h 1635"/>
                <a:gd name="T16" fmla="*/ 0 w 1778"/>
                <a:gd name="T17" fmla="*/ 0 h 1635"/>
                <a:gd name="T18" fmla="*/ 0 w 1778"/>
                <a:gd name="T19" fmla="*/ 0 h 1635"/>
                <a:gd name="T20" fmla="*/ 0 w 1778"/>
                <a:gd name="T21" fmla="*/ 0 h 1635"/>
                <a:gd name="T22" fmla="*/ 0 w 1778"/>
                <a:gd name="T23" fmla="*/ 0 h 1635"/>
                <a:gd name="T24" fmla="*/ 0 w 1778"/>
                <a:gd name="T25" fmla="*/ 0 h 1635"/>
                <a:gd name="T26" fmla="*/ 0 w 1778"/>
                <a:gd name="T27" fmla="*/ 0 h 1635"/>
                <a:gd name="T28" fmla="*/ 0 w 1778"/>
                <a:gd name="T29" fmla="*/ 0 h 16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78"/>
                <a:gd name="T46" fmla="*/ 0 h 1635"/>
                <a:gd name="T47" fmla="*/ 1778 w 1778"/>
                <a:gd name="T48" fmla="*/ 1635 h 16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78" h="1635">
                  <a:moveTo>
                    <a:pt x="413" y="272"/>
                  </a:moveTo>
                  <a:cubicBezTo>
                    <a:pt x="291" y="568"/>
                    <a:pt x="444" y="289"/>
                    <a:pt x="139" y="680"/>
                  </a:cubicBezTo>
                  <a:cubicBezTo>
                    <a:pt x="61" y="781"/>
                    <a:pt x="0" y="1020"/>
                    <a:pt x="0" y="1020"/>
                  </a:cubicBezTo>
                  <a:cubicBezTo>
                    <a:pt x="44" y="1158"/>
                    <a:pt x="61" y="1309"/>
                    <a:pt x="200" y="1411"/>
                  </a:cubicBezTo>
                  <a:cubicBezTo>
                    <a:pt x="322" y="1498"/>
                    <a:pt x="610" y="1635"/>
                    <a:pt x="610" y="1635"/>
                  </a:cubicBezTo>
                  <a:cubicBezTo>
                    <a:pt x="1046" y="1592"/>
                    <a:pt x="1229" y="1606"/>
                    <a:pt x="1560" y="1411"/>
                  </a:cubicBezTo>
                  <a:cubicBezTo>
                    <a:pt x="1604" y="1295"/>
                    <a:pt x="1656" y="1186"/>
                    <a:pt x="1699" y="1071"/>
                  </a:cubicBezTo>
                  <a:cubicBezTo>
                    <a:pt x="1726" y="1013"/>
                    <a:pt x="1769" y="904"/>
                    <a:pt x="1769" y="904"/>
                  </a:cubicBezTo>
                  <a:cubicBezTo>
                    <a:pt x="1743" y="716"/>
                    <a:pt x="1778" y="521"/>
                    <a:pt x="1699" y="340"/>
                  </a:cubicBezTo>
                  <a:cubicBezTo>
                    <a:pt x="1673" y="275"/>
                    <a:pt x="1543" y="282"/>
                    <a:pt x="1490" y="232"/>
                  </a:cubicBezTo>
                  <a:cubicBezTo>
                    <a:pt x="1441" y="183"/>
                    <a:pt x="1438" y="116"/>
                    <a:pt x="1371" y="77"/>
                  </a:cubicBezTo>
                  <a:cubicBezTo>
                    <a:pt x="1304" y="38"/>
                    <a:pt x="1193" y="3"/>
                    <a:pt x="1089" y="0"/>
                  </a:cubicBezTo>
                  <a:cubicBezTo>
                    <a:pt x="976" y="22"/>
                    <a:pt x="854" y="22"/>
                    <a:pt x="749" y="58"/>
                  </a:cubicBezTo>
                  <a:cubicBezTo>
                    <a:pt x="658" y="87"/>
                    <a:pt x="598" y="120"/>
                    <a:pt x="553" y="139"/>
                  </a:cubicBezTo>
                  <a:cubicBezTo>
                    <a:pt x="497" y="175"/>
                    <a:pt x="428" y="265"/>
                    <a:pt x="413" y="272"/>
                  </a:cubicBezTo>
                  <a:close/>
                </a:path>
              </a:pathLst>
            </a:custGeom>
            <a:blipFill dpi="0" rotWithShape="0">
              <a:blip r:embed="rId2"/>
              <a:srcRect/>
              <a:tile tx="0" ty="0" sx="100000" sy="100000" flip="none" algn="tl"/>
            </a:blipFill>
            <a:ln w="9525">
              <a:noFill/>
              <a:round/>
              <a:headEnd/>
              <a:tailEnd/>
            </a:ln>
          </p:spPr>
          <p:txBody>
            <a:bodyPr wrap="none" anchor="ctr"/>
            <a:lstStyle/>
            <a:p>
              <a:endParaRPr lang="en-US"/>
            </a:p>
          </p:txBody>
        </p:sp>
      </p:grpSp>
      <p:grpSp>
        <p:nvGrpSpPr>
          <p:cNvPr id="26652" name="Group 28"/>
          <p:cNvGrpSpPr>
            <a:grpSpLocks/>
          </p:cNvGrpSpPr>
          <p:nvPr/>
        </p:nvGrpSpPr>
        <p:grpSpPr bwMode="auto">
          <a:xfrm>
            <a:off x="9310688" y="5016500"/>
            <a:ext cx="1195387" cy="798513"/>
            <a:chOff x="4905" y="3160"/>
            <a:chExt cx="753" cy="503"/>
          </a:xfrm>
        </p:grpSpPr>
        <p:sp>
          <p:nvSpPr>
            <p:cNvPr id="751631" name="AutoShape 24"/>
            <p:cNvSpPr>
              <a:spLocks/>
            </p:cNvSpPr>
            <p:nvPr/>
          </p:nvSpPr>
          <p:spPr bwMode="auto">
            <a:xfrm rot="-3640545" flipH="1" flipV="1">
              <a:off x="5069" y="3250"/>
              <a:ext cx="249" cy="577"/>
            </a:xfrm>
            <a:prstGeom prst="leftBrace">
              <a:avLst>
                <a:gd name="adj1" fmla="val 19311"/>
                <a:gd name="adj2" fmla="val 50000"/>
              </a:avLst>
            </a:prstGeom>
            <a:noFill/>
            <a:ln w="28575">
              <a:solidFill>
                <a:schemeClr val="tx1"/>
              </a:solidFill>
              <a:round/>
              <a:headEnd/>
              <a:tailEnd/>
            </a:ln>
          </p:spPr>
          <p:txBody>
            <a:bodyPr wrap="none" anchor="ctr"/>
            <a:lstStyle/>
            <a:p>
              <a:endParaRPr lang="en-US" altLang="en-US" sz="2400">
                <a:solidFill>
                  <a:srgbClr val="FFFFFF"/>
                </a:solidFill>
                <a:latin typeface="Times New Roman" pitchFamily="18" charset="0"/>
              </a:endParaRPr>
            </a:p>
          </p:txBody>
        </p:sp>
        <p:sp>
          <p:nvSpPr>
            <p:cNvPr id="591888" name="Text Box 25"/>
            <p:cNvSpPr txBox="1">
              <a:spLocks noChangeArrowheads="1"/>
            </p:cNvSpPr>
            <p:nvPr/>
          </p:nvSpPr>
          <p:spPr bwMode="auto">
            <a:xfrm>
              <a:off x="5116" y="3160"/>
              <a:ext cx="542" cy="288"/>
            </a:xfrm>
            <a:prstGeom prst="rect">
              <a:avLst/>
            </a:prstGeom>
            <a:noFill/>
            <a:ln w="9525">
              <a:noFill/>
              <a:miter lim="800000"/>
              <a:headEnd/>
              <a:tailEnd/>
            </a:ln>
          </p:spPr>
          <p:txBody>
            <a:bodyPr wrap="none">
              <a:spAutoFit/>
            </a:bodyPr>
            <a:lstStyle/>
            <a:p>
              <a:pPr>
                <a:defRPr/>
              </a:pPr>
              <a:r>
                <a:rPr lang="en-US" altLang="en-US" sz="2400" dirty="0">
                  <a:solidFill>
                    <a:schemeClr val="tx1">
                      <a:lumMod val="95000"/>
                      <a:lumOff val="5000"/>
                    </a:schemeClr>
                  </a:solidFill>
                  <a:latin typeface="Times New Roman" pitchFamily="18" charset="0"/>
                </a:rPr>
                <a:t>20cm</a:t>
              </a:r>
            </a:p>
          </p:txBody>
        </p:sp>
      </p:grpSp>
      <p:grpSp>
        <p:nvGrpSpPr>
          <p:cNvPr id="26653" name="Group 29"/>
          <p:cNvGrpSpPr>
            <a:grpSpLocks/>
          </p:cNvGrpSpPr>
          <p:nvPr/>
        </p:nvGrpSpPr>
        <p:grpSpPr bwMode="auto">
          <a:xfrm>
            <a:off x="7467600" y="5549900"/>
            <a:ext cx="2538413" cy="781050"/>
            <a:chOff x="3744" y="3496"/>
            <a:chExt cx="1599" cy="492"/>
          </a:xfrm>
        </p:grpSpPr>
        <p:sp>
          <p:nvSpPr>
            <p:cNvPr id="751629" name="AutoShape 23"/>
            <p:cNvSpPr>
              <a:spLocks/>
            </p:cNvSpPr>
            <p:nvPr/>
          </p:nvSpPr>
          <p:spPr bwMode="auto">
            <a:xfrm rot="-3640545">
              <a:off x="4419" y="2821"/>
              <a:ext cx="249" cy="1599"/>
            </a:xfrm>
            <a:prstGeom prst="leftBrace">
              <a:avLst>
                <a:gd name="adj1" fmla="val 53514"/>
                <a:gd name="adj2" fmla="val 50000"/>
              </a:avLst>
            </a:prstGeom>
            <a:noFill/>
            <a:ln w="28575">
              <a:solidFill>
                <a:schemeClr val="tx1"/>
              </a:solidFill>
              <a:round/>
              <a:headEnd/>
              <a:tailEnd/>
            </a:ln>
          </p:spPr>
          <p:txBody>
            <a:bodyPr wrap="none" anchor="ctr"/>
            <a:lstStyle/>
            <a:p>
              <a:endParaRPr lang="en-US" altLang="en-US" sz="2400">
                <a:solidFill>
                  <a:srgbClr val="FFFFFF"/>
                </a:solidFill>
                <a:latin typeface="Times New Roman" pitchFamily="18" charset="0"/>
              </a:endParaRPr>
            </a:p>
          </p:txBody>
        </p:sp>
        <p:sp>
          <p:nvSpPr>
            <p:cNvPr id="591886" name="Text Box 26"/>
            <p:cNvSpPr txBox="1">
              <a:spLocks noChangeArrowheads="1"/>
            </p:cNvSpPr>
            <p:nvPr/>
          </p:nvSpPr>
          <p:spPr bwMode="auto">
            <a:xfrm>
              <a:off x="3957" y="3700"/>
              <a:ext cx="638" cy="288"/>
            </a:xfrm>
            <a:prstGeom prst="rect">
              <a:avLst/>
            </a:prstGeom>
            <a:noFill/>
            <a:ln w="9525">
              <a:noFill/>
              <a:miter lim="800000"/>
              <a:headEnd/>
              <a:tailEnd/>
            </a:ln>
          </p:spPr>
          <p:txBody>
            <a:bodyPr wrap="none">
              <a:spAutoFit/>
            </a:bodyPr>
            <a:lstStyle/>
            <a:p>
              <a:pPr>
                <a:defRPr/>
              </a:pPr>
              <a:r>
                <a:rPr lang="en-US" altLang="en-US" sz="2400" dirty="0">
                  <a:solidFill>
                    <a:schemeClr val="tx1">
                      <a:lumMod val="95000"/>
                      <a:lumOff val="5000"/>
                    </a:schemeClr>
                  </a:solidFill>
                  <a:latin typeface="Times New Roman" pitchFamily="18" charset="0"/>
                </a:rPr>
                <a:t>160cm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6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66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66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6629">
                                            <p:txEl>
                                              <p:pRg st="0" end="0"/>
                                            </p:txEl>
                                          </p:spTgt>
                                        </p:tgtEl>
                                        <p:attrNameLst>
                                          <p:attrName>style.visibility</p:attrName>
                                        </p:attrNameLst>
                                      </p:cBhvr>
                                      <p:to>
                                        <p:strVal val="visible"/>
                                      </p:to>
                                    </p:set>
                                    <p:animEffect transition="in" filter="wipe(up)">
                                      <p:cBhvr>
                                        <p:cTn id="19" dur="500"/>
                                        <p:tgtEl>
                                          <p:spTgt spid="26629">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6629">
                                            <p:txEl>
                                              <p:pRg st="1" end="1"/>
                                            </p:txEl>
                                          </p:spTgt>
                                        </p:tgtEl>
                                        <p:attrNameLst>
                                          <p:attrName>style.visibility</p:attrName>
                                        </p:attrNameLst>
                                      </p:cBhvr>
                                      <p:to>
                                        <p:strVal val="visible"/>
                                      </p:to>
                                    </p:set>
                                    <p:animEffect transition="in" filter="wipe(up)">
                                      <p:cBhvr>
                                        <p:cTn id="24" dur="500"/>
                                        <p:tgtEl>
                                          <p:spTgt spid="26629">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629">
                                            <p:txEl>
                                              <p:pRg st="2" end="2"/>
                                            </p:txEl>
                                          </p:spTgt>
                                        </p:tgtEl>
                                        <p:attrNameLst>
                                          <p:attrName>style.visibility</p:attrName>
                                        </p:attrNameLst>
                                      </p:cBhvr>
                                      <p:to>
                                        <p:strVal val="visible"/>
                                      </p:to>
                                    </p:set>
                                    <p:animEffect transition="in" filter="wipe(up)">
                                      <p:cBhvr>
                                        <p:cTn id="29" dur="500"/>
                                        <p:tgtEl>
                                          <p:spTgt spid="2662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6629">
                                            <p:txEl>
                                              <p:pRg st="3" end="3"/>
                                            </p:txEl>
                                          </p:spTgt>
                                        </p:tgtEl>
                                        <p:attrNameLst>
                                          <p:attrName>style.visibility</p:attrName>
                                        </p:attrNameLst>
                                      </p:cBhvr>
                                      <p:to>
                                        <p:strVal val="visible"/>
                                      </p:to>
                                    </p:set>
                                    <p:animEffect transition="in" filter="wipe(up)">
                                      <p:cBhvr>
                                        <p:cTn id="34" dur="500"/>
                                        <p:tgtEl>
                                          <p:spTgt spid="26629">
                                            <p:txEl>
                                              <p:pRg st="3" end="3"/>
                                            </p:txEl>
                                          </p:spTgt>
                                        </p:tgtEl>
                                      </p:cBhvr>
                                    </p:animEffect>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26633"/>
                                        </p:tgtEl>
                                        <p:attrNameLst>
                                          <p:attrName>style.visibility</p:attrName>
                                        </p:attrNameLst>
                                      </p:cBhvr>
                                      <p:to>
                                        <p:strVal val="visible"/>
                                      </p:to>
                                    </p:set>
                                    <p:animEffect transition="in" filter="dissolve">
                                      <p:cBhvr>
                                        <p:cTn id="38" dur="500"/>
                                        <p:tgtEl>
                                          <p:spTgt spid="2663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664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6630">
                                            <p:txEl>
                                              <p:pRg st="0" end="0"/>
                                            </p:txEl>
                                          </p:spTgt>
                                        </p:tgtEl>
                                        <p:attrNameLst>
                                          <p:attrName>style.visibility</p:attrName>
                                        </p:attrNameLst>
                                      </p:cBhvr>
                                      <p:to>
                                        <p:strVal val="visible"/>
                                      </p:to>
                                    </p:set>
                                    <p:animEffect transition="in" filter="wipe(up)">
                                      <p:cBhvr>
                                        <p:cTn id="47" dur="500"/>
                                        <p:tgtEl>
                                          <p:spTgt spid="26630">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6630">
                                            <p:txEl>
                                              <p:pRg st="1" end="1"/>
                                            </p:txEl>
                                          </p:spTgt>
                                        </p:tgtEl>
                                        <p:attrNameLst>
                                          <p:attrName>style.visibility</p:attrName>
                                        </p:attrNameLst>
                                      </p:cBhvr>
                                      <p:to>
                                        <p:strVal val="visible"/>
                                      </p:to>
                                    </p:set>
                                    <p:animEffect transition="in" filter="wipe(up)">
                                      <p:cBhvr>
                                        <p:cTn id="52" dur="500"/>
                                        <p:tgtEl>
                                          <p:spTgt spid="26630">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6630">
                                            <p:txEl>
                                              <p:pRg st="2" end="2"/>
                                            </p:txEl>
                                          </p:spTgt>
                                        </p:tgtEl>
                                        <p:attrNameLst>
                                          <p:attrName>style.visibility</p:attrName>
                                        </p:attrNameLst>
                                      </p:cBhvr>
                                      <p:to>
                                        <p:strVal val="visible"/>
                                      </p:to>
                                    </p:set>
                                    <p:animEffect transition="in" filter="wipe(up)">
                                      <p:cBhvr>
                                        <p:cTn id="57" dur="500"/>
                                        <p:tgtEl>
                                          <p:spTgt spid="26630">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6630">
                                            <p:txEl>
                                              <p:pRg st="3" end="3"/>
                                            </p:txEl>
                                          </p:spTgt>
                                        </p:tgtEl>
                                        <p:attrNameLst>
                                          <p:attrName>style.visibility</p:attrName>
                                        </p:attrNameLst>
                                      </p:cBhvr>
                                      <p:to>
                                        <p:strVal val="visible"/>
                                      </p:to>
                                    </p:set>
                                    <p:animEffect transition="in" filter="wipe(up)">
                                      <p:cBhvr>
                                        <p:cTn id="62" dur="500"/>
                                        <p:tgtEl>
                                          <p:spTgt spid="266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autoUpdateAnimBg="0"/>
      <p:bldP spid="26630" grpId="0" build="p" autoUpdateAnimBg="0"/>
      <p:bldP spid="2664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2"/>
          <p:cNvSpPr>
            <a:spLocks noGrp="1" noChangeArrowheads="1"/>
          </p:cNvSpPr>
          <p:nvPr>
            <p:ph type="title"/>
          </p:nvPr>
        </p:nvSpPr>
        <p:spPr>
          <a:xfrm>
            <a:off x="827088" y="365125"/>
            <a:ext cx="10515600" cy="1325563"/>
          </a:xfrm>
        </p:spPr>
        <p:txBody>
          <a:bodyPr/>
          <a:lstStyle/>
          <a:p>
            <a:pPr eaLnBrk="1" hangingPunct="1"/>
            <a:r>
              <a:rPr lang="en-US" altLang="en-US" smtClean="0"/>
              <a:t>Problems</a:t>
            </a:r>
          </a:p>
        </p:txBody>
      </p:sp>
      <p:sp>
        <p:nvSpPr>
          <p:cNvPr id="752642" name="Rectangle 3"/>
          <p:cNvSpPr>
            <a:spLocks noChangeArrowheads="1"/>
          </p:cNvSpPr>
          <p:nvPr/>
        </p:nvSpPr>
        <p:spPr bwMode="auto">
          <a:xfrm>
            <a:off x="3095625" y="1168400"/>
            <a:ext cx="7572375" cy="1574800"/>
          </a:xfrm>
          <a:prstGeom prst="rect">
            <a:avLst/>
          </a:prstGeom>
          <a:noFill/>
          <a:ln w="9525">
            <a:noFill/>
            <a:miter lim="800000"/>
            <a:headEnd/>
            <a:tailEnd/>
          </a:ln>
        </p:spPr>
        <p:txBody>
          <a:bodyPr lIns="92075" tIns="46038" rIns="92075" bIns="46038"/>
          <a:lstStyle/>
          <a:p>
            <a:pPr marL="509588" indent="-509588">
              <a:lnSpc>
                <a:spcPct val="90000"/>
              </a:lnSpc>
              <a:buClr>
                <a:srgbClr val="FDC73F"/>
              </a:buClr>
              <a:buFont typeface="Wingdings" pitchFamily="2" charset="2"/>
              <a:buChar char="u"/>
            </a:pPr>
            <a:r>
              <a:rPr lang="en-US" altLang="en-US" sz="3000"/>
              <a:t>You need to lift a 150 N box using only 15 N of force.  How long does the lever need to be if the resistance arm is 0.3m?</a:t>
            </a:r>
          </a:p>
        </p:txBody>
      </p:sp>
      <p:sp>
        <p:nvSpPr>
          <p:cNvPr id="752643" name="Rectangle 4"/>
          <p:cNvSpPr>
            <a:spLocks noChangeArrowheads="1"/>
          </p:cNvSpPr>
          <p:nvPr/>
        </p:nvSpPr>
        <p:spPr bwMode="auto">
          <a:xfrm>
            <a:off x="1546225" y="2552700"/>
            <a:ext cx="9131300" cy="4305300"/>
          </a:xfrm>
          <a:prstGeom prst="rect">
            <a:avLst/>
          </a:prstGeom>
          <a:solidFill>
            <a:schemeClr val="bg1"/>
          </a:solidFill>
          <a:ln w="28575">
            <a:solidFill>
              <a:schemeClr val="tx1"/>
            </a:solidFill>
            <a:miter lim="800000"/>
            <a:headEnd/>
            <a:tailEnd/>
          </a:ln>
        </p:spPr>
        <p:txBody>
          <a:bodyPr wrap="none" anchor="ctr"/>
          <a:lstStyle/>
          <a:p>
            <a:pPr algn="ctr"/>
            <a:endParaRPr lang="en-US" altLang="en-US" sz="2400">
              <a:solidFill>
                <a:srgbClr val="FFFFFF"/>
              </a:solidFill>
              <a:latin typeface="Times New Roman" pitchFamily="18" charset="0"/>
            </a:endParaRPr>
          </a:p>
        </p:txBody>
      </p:sp>
      <p:sp>
        <p:nvSpPr>
          <p:cNvPr id="27653" name="Text Box 5"/>
          <p:cNvSpPr txBox="1">
            <a:spLocks noChangeArrowheads="1"/>
          </p:cNvSpPr>
          <p:nvPr/>
        </p:nvSpPr>
        <p:spPr bwMode="auto">
          <a:xfrm>
            <a:off x="1524000" y="2517775"/>
            <a:ext cx="3773488" cy="2592388"/>
          </a:xfrm>
          <a:prstGeom prst="rect">
            <a:avLst/>
          </a:prstGeom>
          <a:noFill/>
          <a:ln w="9525">
            <a:noFill/>
            <a:miter lim="800000"/>
            <a:headEnd/>
            <a:tailEnd/>
          </a:ln>
        </p:spPr>
        <p:txBody>
          <a:bodyPr/>
          <a:lstStyle/>
          <a:p>
            <a:pPr>
              <a:spcBef>
                <a:spcPct val="20000"/>
              </a:spcBef>
            </a:pPr>
            <a:r>
              <a:rPr lang="en-US" altLang="en-US" sz="3200"/>
              <a:t>GIVEN:</a:t>
            </a:r>
          </a:p>
          <a:p>
            <a:pPr>
              <a:spcBef>
                <a:spcPct val="20000"/>
              </a:spcBef>
            </a:pPr>
            <a:r>
              <a:rPr lang="en-US" altLang="en-US" sz="3500"/>
              <a:t>F</a:t>
            </a:r>
            <a:r>
              <a:rPr lang="en-US" altLang="en-US" sz="3500" baseline="-25000"/>
              <a:t>r</a:t>
            </a:r>
            <a:r>
              <a:rPr lang="en-US" altLang="en-US" sz="3500"/>
              <a:t> = 150 N</a:t>
            </a:r>
          </a:p>
          <a:p>
            <a:pPr>
              <a:spcBef>
                <a:spcPct val="20000"/>
              </a:spcBef>
            </a:pPr>
            <a:r>
              <a:rPr lang="en-US" altLang="en-US" sz="3500"/>
              <a:t>F</a:t>
            </a:r>
            <a:r>
              <a:rPr lang="en-US" altLang="en-US" sz="3500" baseline="-25000"/>
              <a:t>e</a:t>
            </a:r>
            <a:r>
              <a:rPr lang="en-US" altLang="en-US" sz="3500"/>
              <a:t> = 15 N</a:t>
            </a:r>
          </a:p>
          <a:p>
            <a:pPr>
              <a:spcBef>
                <a:spcPct val="20000"/>
              </a:spcBef>
            </a:pPr>
            <a:r>
              <a:rPr lang="en-US" altLang="en-US" sz="3500"/>
              <a:t>L</a:t>
            </a:r>
            <a:r>
              <a:rPr lang="en-US" altLang="en-US" sz="3500" baseline="-25000"/>
              <a:t>r</a:t>
            </a:r>
            <a:r>
              <a:rPr lang="en-US" altLang="en-US" sz="3500"/>
              <a:t> = 0.3 m</a:t>
            </a:r>
          </a:p>
          <a:p>
            <a:pPr>
              <a:spcBef>
                <a:spcPct val="20000"/>
              </a:spcBef>
            </a:pPr>
            <a:r>
              <a:rPr lang="en-US" altLang="en-US" sz="3500"/>
              <a:t>L</a:t>
            </a:r>
            <a:r>
              <a:rPr lang="en-US" altLang="en-US" sz="3500" baseline="-25000"/>
              <a:t>e</a:t>
            </a:r>
            <a:r>
              <a:rPr lang="en-US" altLang="en-US" sz="3500"/>
              <a:t> = ?</a:t>
            </a:r>
          </a:p>
          <a:p>
            <a:pPr>
              <a:spcBef>
                <a:spcPct val="20000"/>
              </a:spcBef>
            </a:pPr>
            <a:r>
              <a:rPr lang="en-US" altLang="en-US" sz="3500"/>
              <a:t>MA = 10</a:t>
            </a:r>
          </a:p>
        </p:txBody>
      </p:sp>
      <p:sp>
        <p:nvSpPr>
          <p:cNvPr id="27654" name="Text Box 6"/>
          <p:cNvSpPr txBox="1">
            <a:spLocks noChangeArrowheads="1"/>
          </p:cNvSpPr>
          <p:nvPr/>
        </p:nvSpPr>
        <p:spPr bwMode="auto">
          <a:xfrm>
            <a:off x="4016375" y="2517775"/>
            <a:ext cx="6651625" cy="2566988"/>
          </a:xfrm>
          <a:prstGeom prst="rect">
            <a:avLst/>
          </a:prstGeom>
          <a:noFill/>
          <a:ln w="9525">
            <a:noFill/>
            <a:miter lim="800000"/>
            <a:headEnd/>
            <a:tailEnd/>
          </a:ln>
        </p:spPr>
        <p:txBody>
          <a:bodyPr/>
          <a:lstStyle/>
          <a:p>
            <a:pPr>
              <a:spcBef>
                <a:spcPct val="20000"/>
              </a:spcBef>
            </a:pPr>
            <a:r>
              <a:rPr lang="en-US" altLang="en-US" sz="3200"/>
              <a:t>WORK</a:t>
            </a:r>
            <a:r>
              <a:rPr lang="en-US" altLang="en-US" sz="3500"/>
              <a:t>:</a:t>
            </a:r>
          </a:p>
          <a:p>
            <a:pPr>
              <a:spcBef>
                <a:spcPct val="20000"/>
              </a:spcBef>
            </a:pPr>
            <a:r>
              <a:rPr lang="en-US" altLang="en-US" sz="3500"/>
              <a:t>L</a:t>
            </a:r>
            <a:r>
              <a:rPr lang="en-US" altLang="en-US" sz="3500" baseline="-25000"/>
              <a:t>e</a:t>
            </a:r>
            <a:r>
              <a:rPr lang="en-US" altLang="en-US" sz="3500"/>
              <a:t> = IMA · L</a:t>
            </a:r>
            <a:r>
              <a:rPr lang="en-US" altLang="en-US" sz="3500" baseline="-25000"/>
              <a:t>r</a:t>
            </a:r>
            <a:endParaRPr lang="en-US" altLang="en-US" sz="3500"/>
          </a:p>
          <a:p>
            <a:pPr>
              <a:spcBef>
                <a:spcPct val="20000"/>
              </a:spcBef>
            </a:pPr>
            <a:r>
              <a:rPr lang="en-US" altLang="en-US" sz="3500"/>
              <a:t>L</a:t>
            </a:r>
            <a:r>
              <a:rPr lang="en-US" altLang="en-US" sz="3500" baseline="-25000"/>
              <a:t>e</a:t>
            </a:r>
            <a:r>
              <a:rPr lang="en-US" altLang="en-US" sz="3500"/>
              <a:t> = (10)(0.3)</a:t>
            </a:r>
          </a:p>
          <a:p>
            <a:pPr>
              <a:spcBef>
                <a:spcPct val="20000"/>
              </a:spcBef>
            </a:pPr>
            <a:r>
              <a:rPr lang="en-US" altLang="en-US" sz="3500"/>
              <a:t>L</a:t>
            </a:r>
            <a:r>
              <a:rPr lang="en-US" altLang="en-US" sz="3500" baseline="-25000"/>
              <a:t>e</a:t>
            </a:r>
            <a:r>
              <a:rPr lang="en-US" altLang="en-US" sz="3500"/>
              <a:t> = 3 m</a:t>
            </a:r>
          </a:p>
          <a:p>
            <a:pPr>
              <a:spcBef>
                <a:spcPct val="20000"/>
              </a:spcBef>
            </a:pPr>
            <a:r>
              <a:rPr lang="en-US" altLang="en-US" sz="3500"/>
              <a:t>Total length = L</a:t>
            </a:r>
            <a:r>
              <a:rPr lang="en-US" altLang="en-US" sz="3500" baseline="-25000"/>
              <a:t>e</a:t>
            </a:r>
            <a:r>
              <a:rPr lang="en-US" altLang="en-US" sz="3500"/>
              <a:t> + L</a:t>
            </a:r>
            <a:r>
              <a:rPr lang="en-US" altLang="en-US" sz="3500" baseline="-25000"/>
              <a:t>r</a:t>
            </a:r>
            <a:endParaRPr lang="en-US" altLang="en-US" sz="3500"/>
          </a:p>
          <a:p>
            <a:pPr>
              <a:spcBef>
                <a:spcPct val="20000"/>
              </a:spcBef>
            </a:pPr>
            <a:r>
              <a:rPr lang="en-US" altLang="en-US" sz="3500" b="1"/>
              <a:t>Total length = 3.3 m</a:t>
            </a:r>
            <a:endParaRPr lang="en-US" altLang="en-US" sz="3500" baseline="-25000"/>
          </a:p>
        </p:txBody>
      </p:sp>
      <p:sp>
        <p:nvSpPr>
          <p:cNvPr id="752646" name="Line 7"/>
          <p:cNvSpPr>
            <a:spLocks noChangeShapeType="1"/>
          </p:cNvSpPr>
          <p:nvPr/>
        </p:nvSpPr>
        <p:spPr bwMode="auto">
          <a:xfrm>
            <a:off x="4010025" y="2509838"/>
            <a:ext cx="0" cy="4302125"/>
          </a:xfrm>
          <a:prstGeom prst="line">
            <a:avLst/>
          </a:prstGeom>
          <a:noFill/>
          <a:ln w="28575">
            <a:solidFill>
              <a:schemeClr val="tx1"/>
            </a:solidFill>
            <a:round/>
            <a:headEnd/>
            <a:tailEnd/>
          </a:ln>
        </p:spPr>
        <p:txBody>
          <a:bodyPr wrap="none" anchor="ctr"/>
          <a:lstStyle/>
          <a:p>
            <a:endParaRPr lang="en-US"/>
          </a:p>
        </p:txBody>
      </p:sp>
      <p:sp>
        <p:nvSpPr>
          <p:cNvPr id="752647" name="Line 8"/>
          <p:cNvSpPr>
            <a:spLocks noChangeShapeType="1"/>
          </p:cNvSpPr>
          <p:nvPr/>
        </p:nvSpPr>
        <p:spPr bwMode="auto">
          <a:xfrm>
            <a:off x="1524000" y="3086100"/>
            <a:ext cx="9144000" cy="1588"/>
          </a:xfrm>
          <a:prstGeom prst="line">
            <a:avLst/>
          </a:prstGeom>
          <a:noFill/>
          <a:ln w="28575">
            <a:solidFill>
              <a:schemeClr val="tx1"/>
            </a:solidFill>
            <a:round/>
            <a:headEnd/>
            <a:tailEnd/>
          </a:ln>
        </p:spPr>
        <p:txBody>
          <a:bodyPr wrap="none" anchor="ctr"/>
          <a:lstStyle/>
          <a:p>
            <a:endParaRPr lang="en-US"/>
          </a:p>
        </p:txBody>
      </p:sp>
      <p:grpSp>
        <p:nvGrpSpPr>
          <p:cNvPr id="27657" name="Group 9"/>
          <p:cNvGrpSpPr>
            <a:grpSpLocks/>
          </p:cNvGrpSpPr>
          <p:nvPr/>
        </p:nvGrpSpPr>
        <p:grpSpPr bwMode="auto">
          <a:xfrm>
            <a:off x="8151813" y="4789488"/>
            <a:ext cx="2260600" cy="1890712"/>
            <a:chOff x="832" y="3017"/>
            <a:chExt cx="1424" cy="1191"/>
          </a:xfrm>
        </p:grpSpPr>
        <p:grpSp>
          <p:nvGrpSpPr>
            <p:cNvPr id="752666" name="Group 10"/>
            <p:cNvGrpSpPr>
              <a:grpSpLocks/>
            </p:cNvGrpSpPr>
            <p:nvPr/>
          </p:nvGrpSpPr>
          <p:grpSpPr bwMode="auto">
            <a:xfrm>
              <a:off x="832" y="3017"/>
              <a:ext cx="1424" cy="1191"/>
              <a:chOff x="2688" y="2640"/>
              <a:chExt cx="1728" cy="1584"/>
            </a:xfrm>
          </p:grpSpPr>
          <p:sp>
            <p:nvSpPr>
              <p:cNvPr id="752670" name="AutoShape 11"/>
              <p:cNvSpPr>
                <a:spLocks noChangeArrowheads="1"/>
              </p:cNvSpPr>
              <p:nvPr/>
            </p:nvSpPr>
            <p:spPr bwMode="auto">
              <a:xfrm>
                <a:off x="2688" y="2640"/>
                <a:ext cx="1728" cy="1584"/>
              </a:xfrm>
              <a:prstGeom prst="triangle">
                <a:avLst>
                  <a:gd name="adj" fmla="val 50000"/>
                </a:avLst>
              </a:prstGeom>
              <a:solidFill>
                <a:schemeClr val="accent1"/>
              </a:solidFill>
              <a:ln w="38100" cap="sq">
                <a:solidFill>
                  <a:schemeClr val="bg2"/>
                </a:solidFill>
                <a:miter lim="800000"/>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
            <p:nvSpPr>
              <p:cNvPr id="752671" name="Line 12"/>
              <p:cNvSpPr>
                <a:spLocks noChangeShapeType="1"/>
              </p:cNvSpPr>
              <p:nvPr/>
            </p:nvSpPr>
            <p:spPr bwMode="auto">
              <a:xfrm flipV="1">
                <a:off x="3080" y="3500"/>
                <a:ext cx="932" cy="4"/>
              </a:xfrm>
              <a:prstGeom prst="line">
                <a:avLst/>
              </a:prstGeom>
              <a:noFill/>
              <a:ln w="38100" cap="sq">
                <a:solidFill>
                  <a:schemeClr val="bg2"/>
                </a:solidFill>
                <a:round/>
                <a:headEnd type="none" w="sm" len="sm"/>
                <a:tailEnd type="none" w="sm" len="sm"/>
              </a:ln>
            </p:spPr>
            <p:txBody>
              <a:bodyPr wrap="none" anchor="ctr"/>
              <a:lstStyle/>
              <a:p>
                <a:endParaRPr lang="en-US"/>
              </a:p>
            </p:txBody>
          </p:sp>
          <p:sp>
            <p:nvSpPr>
              <p:cNvPr id="752672" name="Line 13"/>
              <p:cNvSpPr>
                <a:spLocks noChangeShapeType="1"/>
              </p:cNvSpPr>
              <p:nvPr/>
            </p:nvSpPr>
            <p:spPr bwMode="auto">
              <a:xfrm>
                <a:off x="3552" y="3508"/>
                <a:ext cx="0" cy="712"/>
              </a:xfrm>
              <a:prstGeom prst="line">
                <a:avLst/>
              </a:prstGeom>
              <a:noFill/>
              <a:ln w="38100" cap="sq">
                <a:solidFill>
                  <a:schemeClr val="bg2"/>
                </a:solidFill>
                <a:round/>
                <a:headEnd type="none" w="sm" len="sm"/>
                <a:tailEnd type="none" w="sm" len="sm"/>
              </a:ln>
            </p:spPr>
            <p:txBody>
              <a:bodyPr wrap="none" anchor="ctr"/>
              <a:lstStyle/>
              <a:p>
                <a:endParaRPr lang="en-US"/>
              </a:p>
            </p:txBody>
          </p:sp>
        </p:grpSp>
        <p:sp>
          <p:nvSpPr>
            <p:cNvPr id="752667" name="Rectangle 14"/>
            <p:cNvSpPr>
              <a:spLocks noChangeArrowheads="1"/>
            </p:cNvSpPr>
            <p:nvPr/>
          </p:nvSpPr>
          <p:spPr bwMode="auto">
            <a:xfrm>
              <a:off x="996" y="3801"/>
              <a:ext cx="567" cy="336"/>
            </a:xfrm>
            <a:prstGeom prst="rect">
              <a:avLst/>
            </a:prstGeom>
            <a:noFill/>
            <a:ln w="9525">
              <a:noFill/>
              <a:miter lim="800000"/>
              <a:headEnd/>
              <a:tailEnd/>
            </a:ln>
          </p:spPr>
          <p:txBody>
            <a:bodyPr wrap="none">
              <a:spAutoFit/>
            </a:bodyPr>
            <a:lstStyle/>
            <a:p>
              <a:r>
                <a:rPr lang="en-US" altLang="en-US" sz="2900" b="1" i="1">
                  <a:solidFill>
                    <a:srgbClr val="000B10"/>
                  </a:solidFill>
                  <a:latin typeface="Times New Roman" pitchFamily="18" charset="0"/>
                </a:rPr>
                <a:t>IMA</a:t>
              </a:r>
              <a:endParaRPr lang="en-US" altLang="en-US" sz="4000" b="1">
                <a:solidFill>
                  <a:srgbClr val="000B10"/>
                </a:solidFill>
              </a:endParaRPr>
            </a:p>
          </p:txBody>
        </p:sp>
        <p:sp>
          <p:nvSpPr>
            <p:cNvPr id="752668" name="Rectangle 15"/>
            <p:cNvSpPr>
              <a:spLocks noChangeArrowheads="1"/>
            </p:cNvSpPr>
            <p:nvPr/>
          </p:nvSpPr>
          <p:spPr bwMode="auto">
            <a:xfrm>
              <a:off x="1348" y="3234"/>
              <a:ext cx="377"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L</a:t>
              </a:r>
              <a:r>
                <a:rPr lang="en-US" altLang="en-US" sz="3600" b="1" i="1" baseline="-25000">
                  <a:solidFill>
                    <a:srgbClr val="000B10"/>
                  </a:solidFill>
                  <a:latin typeface="Times New Roman" pitchFamily="18" charset="0"/>
                </a:rPr>
                <a:t>e</a:t>
              </a:r>
              <a:endParaRPr lang="en-US" altLang="en-US" sz="4000" b="1">
                <a:solidFill>
                  <a:srgbClr val="000B10"/>
                </a:solidFill>
              </a:endParaRPr>
            </a:p>
          </p:txBody>
        </p:sp>
        <p:sp>
          <p:nvSpPr>
            <p:cNvPr id="752669" name="Rectangle 16"/>
            <p:cNvSpPr>
              <a:spLocks noChangeArrowheads="1"/>
            </p:cNvSpPr>
            <p:nvPr/>
          </p:nvSpPr>
          <p:spPr bwMode="auto">
            <a:xfrm>
              <a:off x="1599" y="3727"/>
              <a:ext cx="395" cy="442"/>
            </a:xfrm>
            <a:prstGeom prst="rect">
              <a:avLst/>
            </a:prstGeom>
            <a:noFill/>
            <a:ln w="9525">
              <a:noFill/>
              <a:miter lim="800000"/>
              <a:headEnd/>
              <a:tailEnd/>
            </a:ln>
          </p:spPr>
          <p:txBody>
            <a:bodyPr wrap="none">
              <a:spAutoFit/>
            </a:bodyPr>
            <a:lstStyle/>
            <a:p>
              <a:r>
                <a:rPr lang="en-US" altLang="en-US" sz="4000" b="1" i="1">
                  <a:solidFill>
                    <a:srgbClr val="000B10"/>
                  </a:solidFill>
                  <a:latin typeface="Times New Roman" pitchFamily="18" charset="0"/>
                </a:rPr>
                <a:t>L</a:t>
              </a:r>
              <a:r>
                <a:rPr lang="en-US" altLang="en-US" sz="4000" b="1" i="1" baseline="-25000">
                  <a:solidFill>
                    <a:srgbClr val="000B10"/>
                  </a:solidFill>
                  <a:latin typeface="Times New Roman" pitchFamily="18" charset="0"/>
                </a:rPr>
                <a:t>r</a:t>
              </a:r>
              <a:endParaRPr lang="en-US" altLang="en-US" sz="3600" b="1">
                <a:solidFill>
                  <a:srgbClr val="000B10"/>
                </a:solidFill>
              </a:endParaRPr>
            </a:p>
          </p:txBody>
        </p:sp>
      </p:grpSp>
      <p:sp>
        <p:nvSpPr>
          <p:cNvPr id="27665" name="AutoShape 17"/>
          <p:cNvSpPr>
            <a:spLocks noChangeArrowheads="1"/>
          </p:cNvSpPr>
          <p:nvPr/>
        </p:nvSpPr>
        <p:spPr bwMode="auto">
          <a:xfrm>
            <a:off x="8975725" y="5162550"/>
            <a:ext cx="622300" cy="620713"/>
          </a:xfrm>
          <a:prstGeom prst="smileyFace">
            <a:avLst>
              <a:gd name="adj" fmla="val 4653"/>
            </a:avLst>
          </a:prstGeom>
          <a:solidFill>
            <a:schemeClr val="accent2"/>
          </a:solidFill>
          <a:ln w="28575" cap="sq">
            <a:solidFill>
              <a:srgbClr val="000B10"/>
            </a:solidFill>
            <a:round/>
            <a:headEnd type="none" w="sm" len="sm"/>
            <a:tailEnd type="none" w="sm" len="sm"/>
          </a:ln>
        </p:spPr>
        <p:txBody>
          <a:bodyPr wrap="none" anchor="ctr"/>
          <a:lstStyle/>
          <a:p>
            <a:endParaRPr lang="en-US" altLang="en-US" sz="2400">
              <a:solidFill>
                <a:srgbClr val="FFFFFF"/>
              </a:solidFill>
              <a:latin typeface="Times New Roman" pitchFamily="18" charset="0"/>
            </a:endParaRPr>
          </a:p>
        </p:txBody>
      </p:sp>
      <p:grpSp>
        <p:nvGrpSpPr>
          <p:cNvPr id="27682" name="Group 34"/>
          <p:cNvGrpSpPr>
            <a:grpSpLocks/>
          </p:cNvGrpSpPr>
          <p:nvPr/>
        </p:nvGrpSpPr>
        <p:grpSpPr bwMode="auto">
          <a:xfrm>
            <a:off x="7721600" y="3179763"/>
            <a:ext cx="2686050" cy="1238250"/>
            <a:chOff x="4036" y="2135"/>
            <a:chExt cx="1692" cy="780"/>
          </a:xfrm>
        </p:grpSpPr>
        <p:sp>
          <p:nvSpPr>
            <p:cNvPr id="752663" name="Line 30"/>
            <p:cNvSpPr>
              <a:spLocks noChangeShapeType="1"/>
            </p:cNvSpPr>
            <p:nvPr/>
          </p:nvSpPr>
          <p:spPr bwMode="auto">
            <a:xfrm>
              <a:off x="4036" y="2135"/>
              <a:ext cx="1402" cy="780"/>
            </a:xfrm>
            <a:prstGeom prst="line">
              <a:avLst/>
            </a:prstGeom>
            <a:noFill/>
            <a:ln w="57150">
              <a:solidFill>
                <a:srgbClr val="D3A679"/>
              </a:solidFill>
              <a:round/>
              <a:headEnd/>
              <a:tailEnd/>
            </a:ln>
          </p:spPr>
          <p:txBody>
            <a:bodyPr wrap="none" anchor="ctr"/>
            <a:lstStyle/>
            <a:p>
              <a:endParaRPr lang="en-US"/>
            </a:p>
          </p:txBody>
        </p:sp>
        <p:sp>
          <p:nvSpPr>
            <p:cNvPr id="752664" name="AutoShape 31"/>
            <p:cNvSpPr>
              <a:spLocks noChangeArrowheads="1"/>
            </p:cNvSpPr>
            <p:nvPr/>
          </p:nvSpPr>
          <p:spPr bwMode="auto">
            <a:xfrm>
              <a:off x="4808" y="2666"/>
              <a:ext cx="281" cy="249"/>
            </a:xfrm>
            <a:prstGeom prst="triangle">
              <a:avLst>
                <a:gd name="adj" fmla="val 50000"/>
              </a:avLst>
            </a:prstGeom>
            <a:solidFill>
              <a:srgbClr val="D3A679"/>
            </a:solidFill>
            <a:ln w="9525">
              <a:noFill/>
              <a:miter lim="800000"/>
              <a:headEnd/>
              <a:tailEnd/>
            </a:ln>
          </p:spPr>
          <p:txBody>
            <a:bodyPr wrap="none" anchor="ctr"/>
            <a:lstStyle/>
            <a:p>
              <a:endParaRPr lang="en-US" altLang="en-US" sz="2400">
                <a:solidFill>
                  <a:srgbClr val="FFFFFF"/>
                </a:solidFill>
                <a:latin typeface="Times New Roman" pitchFamily="18" charset="0"/>
              </a:endParaRPr>
            </a:p>
          </p:txBody>
        </p:sp>
        <p:sp>
          <p:nvSpPr>
            <p:cNvPr id="752665" name="Rectangle 33"/>
            <p:cNvSpPr>
              <a:spLocks noChangeArrowheads="1"/>
            </p:cNvSpPr>
            <p:nvPr/>
          </p:nvSpPr>
          <p:spPr bwMode="auto">
            <a:xfrm>
              <a:off x="5385" y="2526"/>
              <a:ext cx="343" cy="343"/>
            </a:xfrm>
            <a:prstGeom prst="rect">
              <a:avLst/>
            </a:prstGeom>
            <a:solidFill>
              <a:schemeClr val="accent1"/>
            </a:solidFill>
            <a:ln w="12700">
              <a:solidFill>
                <a:srgbClr val="D3A679"/>
              </a:solidFill>
              <a:miter lim="800000"/>
              <a:headEnd/>
              <a:tailEnd/>
            </a:ln>
          </p:spPr>
          <p:txBody>
            <a:bodyPr wrap="none" anchor="ctr"/>
            <a:lstStyle/>
            <a:p>
              <a:endParaRPr lang="en-US" altLang="en-US" sz="2400">
                <a:solidFill>
                  <a:srgbClr val="FFFFFF"/>
                </a:solidFill>
                <a:latin typeface="Times New Roman" pitchFamily="18" charset="0"/>
              </a:endParaRPr>
            </a:p>
          </p:txBody>
        </p:sp>
      </p:grpSp>
      <p:grpSp>
        <p:nvGrpSpPr>
          <p:cNvPr id="27683" name="Group 35"/>
          <p:cNvGrpSpPr>
            <a:grpSpLocks/>
          </p:cNvGrpSpPr>
          <p:nvPr/>
        </p:nvGrpSpPr>
        <p:grpSpPr bwMode="auto">
          <a:xfrm>
            <a:off x="9263063" y="3359150"/>
            <a:ext cx="1136650" cy="798513"/>
            <a:chOff x="4905" y="3160"/>
            <a:chExt cx="716" cy="503"/>
          </a:xfrm>
        </p:grpSpPr>
        <p:sp>
          <p:nvSpPr>
            <p:cNvPr id="752661" name="AutoShape 36"/>
            <p:cNvSpPr>
              <a:spLocks/>
            </p:cNvSpPr>
            <p:nvPr/>
          </p:nvSpPr>
          <p:spPr bwMode="auto">
            <a:xfrm rot="-3640545" flipH="1" flipV="1">
              <a:off x="5069" y="3250"/>
              <a:ext cx="249" cy="577"/>
            </a:xfrm>
            <a:prstGeom prst="leftBrace">
              <a:avLst>
                <a:gd name="adj1" fmla="val 19311"/>
                <a:gd name="adj2" fmla="val 50000"/>
              </a:avLst>
            </a:prstGeom>
            <a:noFill/>
            <a:ln w="28575">
              <a:solidFill>
                <a:schemeClr val="tx1"/>
              </a:solidFill>
              <a:round/>
              <a:headEnd/>
              <a:tailEnd/>
            </a:ln>
          </p:spPr>
          <p:txBody>
            <a:bodyPr wrap="none" anchor="ctr"/>
            <a:lstStyle/>
            <a:p>
              <a:endParaRPr lang="en-US" altLang="en-US" sz="2400">
                <a:solidFill>
                  <a:srgbClr val="FFFFFF"/>
                </a:solidFill>
                <a:latin typeface="Times New Roman" pitchFamily="18" charset="0"/>
              </a:endParaRPr>
            </a:p>
          </p:txBody>
        </p:sp>
        <p:sp>
          <p:nvSpPr>
            <p:cNvPr id="752662" name="Text Box 37"/>
            <p:cNvSpPr txBox="1">
              <a:spLocks noChangeArrowheads="1"/>
            </p:cNvSpPr>
            <p:nvPr/>
          </p:nvSpPr>
          <p:spPr bwMode="auto">
            <a:xfrm>
              <a:off x="5116" y="3160"/>
              <a:ext cx="505" cy="288"/>
            </a:xfrm>
            <a:prstGeom prst="rect">
              <a:avLst/>
            </a:prstGeom>
            <a:noFill/>
            <a:ln w="9525">
              <a:noFill/>
              <a:miter lim="800000"/>
              <a:headEnd/>
              <a:tailEnd/>
            </a:ln>
          </p:spPr>
          <p:txBody>
            <a:bodyPr wrap="none">
              <a:spAutoFit/>
            </a:bodyPr>
            <a:lstStyle/>
            <a:p>
              <a:r>
                <a:rPr lang="en-US" altLang="en-US" sz="2400">
                  <a:solidFill>
                    <a:schemeClr val="tx2"/>
                  </a:solidFill>
                  <a:latin typeface="Times New Roman" pitchFamily="18" charset="0"/>
                </a:rPr>
                <a:t>0.3m</a:t>
              </a:r>
            </a:p>
          </p:txBody>
        </p:sp>
      </p:grpSp>
      <p:grpSp>
        <p:nvGrpSpPr>
          <p:cNvPr id="27695" name="Group 47"/>
          <p:cNvGrpSpPr>
            <a:grpSpLocks/>
          </p:cNvGrpSpPr>
          <p:nvPr/>
        </p:nvGrpSpPr>
        <p:grpSpPr bwMode="auto">
          <a:xfrm>
            <a:off x="7419975" y="3892550"/>
            <a:ext cx="2538413" cy="754063"/>
            <a:chOff x="3846" y="2584"/>
            <a:chExt cx="1599" cy="475"/>
          </a:xfrm>
        </p:grpSpPr>
        <p:sp>
          <p:nvSpPr>
            <p:cNvPr id="752659" name="AutoShape 39"/>
            <p:cNvSpPr>
              <a:spLocks/>
            </p:cNvSpPr>
            <p:nvPr/>
          </p:nvSpPr>
          <p:spPr bwMode="auto">
            <a:xfrm rot="-3640545">
              <a:off x="4521" y="1909"/>
              <a:ext cx="249" cy="1599"/>
            </a:xfrm>
            <a:prstGeom prst="leftBrace">
              <a:avLst>
                <a:gd name="adj1" fmla="val 53514"/>
                <a:gd name="adj2" fmla="val 50000"/>
              </a:avLst>
            </a:prstGeom>
            <a:noFill/>
            <a:ln w="28575">
              <a:solidFill>
                <a:schemeClr val="tx1"/>
              </a:solidFill>
              <a:round/>
              <a:headEnd/>
              <a:tailEnd/>
            </a:ln>
          </p:spPr>
          <p:txBody>
            <a:bodyPr wrap="none" anchor="ctr"/>
            <a:lstStyle/>
            <a:p>
              <a:endParaRPr lang="en-US" altLang="en-US" sz="2400">
                <a:solidFill>
                  <a:srgbClr val="FFFFFF"/>
                </a:solidFill>
                <a:latin typeface="Times New Roman" pitchFamily="18" charset="0"/>
              </a:endParaRPr>
            </a:p>
          </p:txBody>
        </p:sp>
        <p:sp>
          <p:nvSpPr>
            <p:cNvPr id="752660" name="Text Box 40"/>
            <p:cNvSpPr txBox="1">
              <a:spLocks noChangeArrowheads="1"/>
            </p:cNvSpPr>
            <p:nvPr/>
          </p:nvSpPr>
          <p:spPr bwMode="auto">
            <a:xfrm>
              <a:off x="4417" y="2771"/>
              <a:ext cx="201" cy="288"/>
            </a:xfrm>
            <a:prstGeom prst="rect">
              <a:avLst/>
            </a:prstGeom>
            <a:noFill/>
            <a:ln w="9525">
              <a:noFill/>
              <a:miter lim="800000"/>
              <a:headEnd/>
              <a:tailEnd/>
            </a:ln>
          </p:spPr>
          <p:txBody>
            <a:bodyPr wrap="none">
              <a:spAutoFit/>
            </a:bodyPr>
            <a:lstStyle/>
            <a:p>
              <a:r>
                <a:rPr lang="en-US" altLang="en-US" sz="2400">
                  <a:solidFill>
                    <a:schemeClr val="tx2"/>
                  </a:solidFill>
                  <a:latin typeface="Times New Roman" pitchFamily="18" charset="0"/>
                </a:rPr>
                <a:t>?</a:t>
              </a:r>
            </a:p>
          </p:txBody>
        </p:sp>
      </p:grpSp>
      <p:grpSp>
        <p:nvGrpSpPr>
          <p:cNvPr id="27696" name="Group 48"/>
          <p:cNvGrpSpPr>
            <a:grpSpLocks/>
          </p:cNvGrpSpPr>
          <p:nvPr/>
        </p:nvGrpSpPr>
        <p:grpSpPr bwMode="auto">
          <a:xfrm>
            <a:off x="9596438" y="4210050"/>
            <a:ext cx="862012" cy="1152525"/>
            <a:chOff x="5217" y="2784"/>
            <a:chExt cx="543" cy="726"/>
          </a:xfrm>
        </p:grpSpPr>
        <p:sp>
          <p:nvSpPr>
            <p:cNvPr id="752657" name="Line 42"/>
            <p:cNvSpPr>
              <a:spLocks noChangeShapeType="1"/>
            </p:cNvSpPr>
            <p:nvPr/>
          </p:nvSpPr>
          <p:spPr bwMode="auto">
            <a:xfrm>
              <a:off x="5559" y="2784"/>
              <a:ext cx="0" cy="461"/>
            </a:xfrm>
            <a:prstGeom prst="line">
              <a:avLst/>
            </a:prstGeom>
            <a:noFill/>
            <a:ln w="28575">
              <a:solidFill>
                <a:srgbClr val="FFFF07"/>
              </a:solidFill>
              <a:round/>
              <a:headEnd/>
              <a:tailEnd type="triangle" w="med" len="med"/>
            </a:ln>
          </p:spPr>
          <p:txBody>
            <a:bodyPr wrap="none" anchor="ctr"/>
            <a:lstStyle/>
            <a:p>
              <a:endParaRPr lang="en-US"/>
            </a:p>
          </p:txBody>
        </p:sp>
        <p:sp>
          <p:nvSpPr>
            <p:cNvPr id="752658" name="Text Box 44"/>
            <p:cNvSpPr txBox="1">
              <a:spLocks noChangeArrowheads="1"/>
            </p:cNvSpPr>
            <p:nvPr/>
          </p:nvSpPr>
          <p:spPr bwMode="auto">
            <a:xfrm>
              <a:off x="5217" y="3222"/>
              <a:ext cx="543" cy="288"/>
            </a:xfrm>
            <a:prstGeom prst="rect">
              <a:avLst/>
            </a:prstGeom>
            <a:noFill/>
            <a:ln w="9525">
              <a:noFill/>
              <a:miter lim="800000"/>
              <a:headEnd/>
              <a:tailEnd/>
            </a:ln>
          </p:spPr>
          <p:txBody>
            <a:bodyPr wrap="none">
              <a:spAutoFit/>
            </a:bodyPr>
            <a:lstStyle/>
            <a:p>
              <a:r>
                <a:rPr lang="en-US" altLang="en-US" sz="2400">
                  <a:solidFill>
                    <a:schemeClr val="folHlink"/>
                  </a:solidFill>
                  <a:latin typeface="Times New Roman" pitchFamily="18" charset="0"/>
                </a:rPr>
                <a:t>150N</a:t>
              </a:r>
            </a:p>
          </p:txBody>
        </p:sp>
      </p:grpSp>
      <p:grpSp>
        <p:nvGrpSpPr>
          <p:cNvPr id="27694" name="Group 46"/>
          <p:cNvGrpSpPr>
            <a:grpSpLocks/>
          </p:cNvGrpSpPr>
          <p:nvPr/>
        </p:nvGrpSpPr>
        <p:grpSpPr bwMode="auto">
          <a:xfrm>
            <a:off x="7381875" y="3179763"/>
            <a:ext cx="709613" cy="912812"/>
            <a:chOff x="3822" y="2135"/>
            <a:chExt cx="447" cy="575"/>
          </a:xfrm>
        </p:grpSpPr>
        <p:sp>
          <p:nvSpPr>
            <p:cNvPr id="752655" name="Line 41"/>
            <p:cNvSpPr>
              <a:spLocks noChangeShapeType="1"/>
            </p:cNvSpPr>
            <p:nvPr/>
          </p:nvSpPr>
          <p:spPr bwMode="auto">
            <a:xfrm>
              <a:off x="4044" y="2135"/>
              <a:ext cx="0" cy="320"/>
            </a:xfrm>
            <a:prstGeom prst="line">
              <a:avLst/>
            </a:prstGeom>
            <a:noFill/>
            <a:ln w="28575">
              <a:solidFill>
                <a:srgbClr val="FFFF07"/>
              </a:solidFill>
              <a:round/>
              <a:headEnd/>
              <a:tailEnd type="triangle" w="med" len="med"/>
            </a:ln>
          </p:spPr>
          <p:txBody>
            <a:bodyPr wrap="none" anchor="ctr"/>
            <a:lstStyle/>
            <a:p>
              <a:endParaRPr lang="en-US"/>
            </a:p>
          </p:txBody>
        </p:sp>
        <p:sp>
          <p:nvSpPr>
            <p:cNvPr id="752656" name="Text Box 45"/>
            <p:cNvSpPr txBox="1">
              <a:spLocks noChangeArrowheads="1"/>
            </p:cNvSpPr>
            <p:nvPr/>
          </p:nvSpPr>
          <p:spPr bwMode="auto">
            <a:xfrm>
              <a:off x="3822" y="2422"/>
              <a:ext cx="447" cy="288"/>
            </a:xfrm>
            <a:prstGeom prst="rect">
              <a:avLst/>
            </a:prstGeom>
            <a:noFill/>
            <a:ln w="9525">
              <a:noFill/>
              <a:miter lim="800000"/>
              <a:headEnd/>
              <a:tailEnd/>
            </a:ln>
          </p:spPr>
          <p:txBody>
            <a:bodyPr wrap="none">
              <a:spAutoFit/>
            </a:bodyPr>
            <a:lstStyle/>
            <a:p>
              <a:r>
                <a:rPr lang="en-US" altLang="en-US" sz="2400">
                  <a:solidFill>
                    <a:schemeClr val="folHlink"/>
                  </a:solidFill>
                  <a:latin typeface="Times New Roman" pitchFamily="18" charset="0"/>
                </a:rPr>
                <a:t>15N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6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76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76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76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653">
                                            <p:txEl>
                                              <p:pRg st="0" end="0"/>
                                            </p:txEl>
                                          </p:spTgt>
                                        </p:tgtEl>
                                        <p:attrNameLst>
                                          <p:attrName>style.visibility</p:attrName>
                                        </p:attrNameLst>
                                      </p:cBhvr>
                                      <p:to>
                                        <p:strVal val="visible"/>
                                      </p:to>
                                    </p:set>
                                    <p:animEffect transition="in" filter="wipe(up)">
                                      <p:cBhvr>
                                        <p:cTn id="27" dur="500"/>
                                        <p:tgtEl>
                                          <p:spTgt spid="2765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653">
                                            <p:txEl>
                                              <p:pRg st="1" end="1"/>
                                            </p:txEl>
                                          </p:spTgt>
                                        </p:tgtEl>
                                        <p:attrNameLst>
                                          <p:attrName>style.visibility</p:attrName>
                                        </p:attrNameLst>
                                      </p:cBhvr>
                                      <p:to>
                                        <p:strVal val="visible"/>
                                      </p:to>
                                    </p:set>
                                    <p:animEffect transition="in" filter="wipe(up)">
                                      <p:cBhvr>
                                        <p:cTn id="32" dur="500"/>
                                        <p:tgtEl>
                                          <p:spTgt spid="27653">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7653">
                                            <p:txEl>
                                              <p:pRg st="2" end="2"/>
                                            </p:txEl>
                                          </p:spTgt>
                                        </p:tgtEl>
                                        <p:attrNameLst>
                                          <p:attrName>style.visibility</p:attrName>
                                        </p:attrNameLst>
                                      </p:cBhvr>
                                      <p:to>
                                        <p:strVal val="visible"/>
                                      </p:to>
                                    </p:set>
                                    <p:animEffect transition="in" filter="wipe(up)">
                                      <p:cBhvr>
                                        <p:cTn id="37" dur="500"/>
                                        <p:tgtEl>
                                          <p:spTgt spid="27653">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7653">
                                            <p:txEl>
                                              <p:pRg st="3" end="3"/>
                                            </p:txEl>
                                          </p:spTgt>
                                        </p:tgtEl>
                                        <p:attrNameLst>
                                          <p:attrName>style.visibility</p:attrName>
                                        </p:attrNameLst>
                                      </p:cBhvr>
                                      <p:to>
                                        <p:strVal val="visible"/>
                                      </p:to>
                                    </p:set>
                                    <p:animEffect transition="in" filter="wipe(up)">
                                      <p:cBhvr>
                                        <p:cTn id="42" dur="500"/>
                                        <p:tgtEl>
                                          <p:spTgt spid="27653">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7653">
                                            <p:txEl>
                                              <p:pRg st="4" end="4"/>
                                            </p:txEl>
                                          </p:spTgt>
                                        </p:tgtEl>
                                        <p:attrNameLst>
                                          <p:attrName>style.visibility</p:attrName>
                                        </p:attrNameLst>
                                      </p:cBhvr>
                                      <p:to>
                                        <p:strVal val="visible"/>
                                      </p:to>
                                    </p:set>
                                    <p:animEffect transition="in" filter="wipe(up)">
                                      <p:cBhvr>
                                        <p:cTn id="47" dur="500"/>
                                        <p:tgtEl>
                                          <p:spTgt spid="27653">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7653">
                                            <p:txEl>
                                              <p:pRg st="5" end="5"/>
                                            </p:txEl>
                                          </p:spTgt>
                                        </p:tgtEl>
                                        <p:attrNameLst>
                                          <p:attrName>style.visibility</p:attrName>
                                        </p:attrNameLst>
                                      </p:cBhvr>
                                      <p:to>
                                        <p:strVal val="visible"/>
                                      </p:to>
                                    </p:set>
                                    <p:animEffect transition="in" filter="wipe(up)">
                                      <p:cBhvr>
                                        <p:cTn id="52" dur="500"/>
                                        <p:tgtEl>
                                          <p:spTgt spid="27653">
                                            <p:txEl>
                                              <p:pRg st="5" end="5"/>
                                            </p:txEl>
                                          </p:spTgt>
                                        </p:tgtEl>
                                      </p:cBhvr>
                                    </p:animEffect>
                                  </p:childTnLst>
                                </p:cTn>
                              </p:par>
                            </p:childTnLst>
                          </p:cTn>
                        </p:par>
                        <p:par>
                          <p:cTn id="53" fill="hold" nodeType="afterGroup">
                            <p:stCondLst>
                              <p:cond delay="500"/>
                            </p:stCondLst>
                            <p:childTnLst>
                              <p:par>
                                <p:cTn id="54" presetID="9" presetClass="entr" presetSubtype="0" fill="hold" nodeType="afterEffect">
                                  <p:stCondLst>
                                    <p:cond delay="0"/>
                                  </p:stCondLst>
                                  <p:childTnLst>
                                    <p:set>
                                      <p:cBhvr>
                                        <p:cTn id="55" dur="1" fill="hold">
                                          <p:stCondLst>
                                            <p:cond delay="0"/>
                                          </p:stCondLst>
                                        </p:cTn>
                                        <p:tgtEl>
                                          <p:spTgt spid="27657"/>
                                        </p:tgtEl>
                                        <p:attrNameLst>
                                          <p:attrName>style.visibility</p:attrName>
                                        </p:attrNameLst>
                                      </p:cBhvr>
                                      <p:to>
                                        <p:strVal val="visible"/>
                                      </p:to>
                                    </p:set>
                                    <p:animEffect transition="in" filter="dissolve">
                                      <p:cBhvr>
                                        <p:cTn id="56" dur="500"/>
                                        <p:tgtEl>
                                          <p:spTgt spid="2765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2766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7654">
                                            <p:txEl>
                                              <p:pRg st="0" end="0"/>
                                            </p:txEl>
                                          </p:spTgt>
                                        </p:tgtEl>
                                        <p:attrNameLst>
                                          <p:attrName>style.visibility</p:attrName>
                                        </p:attrNameLst>
                                      </p:cBhvr>
                                      <p:to>
                                        <p:strVal val="visible"/>
                                      </p:to>
                                    </p:set>
                                    <p:animEffect transition="in" filter="wipe(up)">
                                      <p:cBhvr>
                                        <p:cTn id="65" dur="500"/>
                                        <p:tgtEl>
                                          <p:spTgt spid="27654">
                                            <p:txEl>
                                              <p:pRg st="0" end="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7654">
                                            <p:txEl>
                                              <p:pRg st="1" end="1"/>
                                            </p:txEl>
                                          </p:spTgt>
                                        </p:tgtEl>
                                        <p:attrNameLst>
                                          <p:attrName>style.visibility</p:attrName>
                                        </p:attrNameLst>
                                      </p:cBhvr>
                                      <p:to>
                                        <p:strVal val="visible"/>
                                      </p:to>
                                    </p:set>
                                    <p:animEffect transition="in" filter="wipe(up)">
                                      <p:cBhvr>
                                        <p:cTn id="70" dur="500"/>
                                        <p:tgtEl>
                                          <p:spTgt spid="27654">
                                            <p:txEl>
                                              <p:pRg st="1" end="1"/>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7654">
                                            <p:txEl>
                                              <p:pRg st="2" end="2"/>
                                            </p:txEl>
                                          </p:spTgt>
                                        </p:tgtEl>
                                        <p:attrNameLst>
                                          <p:attrName>style.visibility</p:attrName>
                                        </p:attrNameLst>
                                      </p:cBhvr>
                                      <p:to>
                                        <p:strVal val="visible"/>
                                      </p:to>
                                    </p:set>
                                    <p:animEffect transition="in" filter="wipe(up)">
                                      <p:cBhvr>
                                        <p:cTn id="75" dur="500"/>
                                        <p:tgtEl>
                                          <p:spTgt spid="27654">
                                            <p:txEl>
                                              <p:pRg st="2" end="2"/>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7654">
                                            <p:txEl>
                                              <p:pRg st="3" end="3"/>
                                            </p:txEl>
                                          </p:spTgt>
                                        </p:tgtEl>
                                        <p:attrNameLst>
                                          <p:attrName>style.visibility</p:attrName>
                                        </p:attrNameLst>
                                      </p:cBhvr>
                                      <p:to>
                                        <p:strVal val="visible"/>
                                      </p:to>
                                    </p:set>
                                    <p:animEffect transition="in" filter="wipe(up)">
                                      <p:cBhvr>
                                        <p:cTn id="80" dur="500"/>
                                        <p:tgtEl>
                                          <p:spTgt spid="27654">
                                            <p:txEl>
                                              <p:pRg st="3" end="3"/>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27654">
                                            <p:txEl>
                                              <p:pRg st="4" end="4"/>
                                            </p:txEl>
                                          </p:spTgt>
                                        </p:tgtEl>
                                        <p:attrNameLst>
                                          <p:attrName>style.visibility</p:attrName>
                                        </p:attrNameLst>
                                      </p:cBhvr>
                                      <p:to>
                                        <p:strVal val="visible"/>
                                      </p:to>
                                    </p:set>
                                    <p:animEffect transition="in" filter="wipe(up)">
                                      <p:cBhvr>
                                        <p:cTn id="85" dur="500"/>
                                        <p:tgtEl>
                                          <p:spTgt spid="27654">
                                            <p:txEl>
                                              <p:pRg st="4" end="4"/>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7654">
                                            <p:txEl>
                                              <p:pRg st="5" end="5"/>
                                            </p:txEl>
                                          </p:spTgt>
                                        </p:tgtEl>
                                        <p:attrNameLst>
                                          <p:attrName>style.visibility</p:attrName>
                                        </p:attrNameLst>
                                      </p:cBhvr>
                                      <p:to>
                                        <p:strVal val="visible"/>
                                      </p:to>
                                    </p:set>
                                    <p:animEffect transition="in" filter="wipe(up)">
                                      <p:cBhvr>
                                        <p:cTn id="90" dur="500"/>
                                        <p:tgtEl>
                                          <p:spTgt spid="276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autoUpdateAnimBg="0"/>
      <p:bldP spid="27654" grpId="0" build="p" autoUpdateAnimBg="0"/>
      <p:bldP spid="276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981200" y="244475"/>
            <a:ext cx="8385175" cy="898525"/>
          </a:xfrm>
        </p:spPr>
        <p:txBody>
          <a:bodyPr/>
          <a:lstStyle/>
          <a:p>
            <a:pPr eaLnBrk="1" hangingPunct="1"/>
            <a:r>
              <a:rPr lang="en-US" smtClean="0">
                <a:latin typeface="Times-Roman"/>
              </a:rPr>
              <a:t>How much work performed:</a:t>
            </a:r>
            <a:endParaRPr lang="en-US" smtClean="0"/>
          </a:p>
        </p:txBody>
      </p:sp>
      <p:sp>
        <p:nvSpPr>
          <p:cNvPr id="3" name="Content Placeholder 2"/>
          <p:cNvSpPr>
            <a:spLocks noGrp="1"/>
          </p:cNvSpPr>
          <p:nvPr>
            <p:ph idx="1"/>
          </p:nvPr>
        </p:nvSpPr>
        <p:spPr>
          <a:xfrm>
            <a:off x="1828800" y="990600"/>
            <a:ext cx="8534400" cy="4876800"/>
          </a:xfrm>
        </p:spPr>
        <p:txBody>
          <a:bodyPr rtlCol="0">
            <a:normAutofit lnSpcReduction="10000"/>
          </a:bodyPr>
          <a:lstStyle/>
          <a:p>
            <a:pPr eaLnBrk="1" fontAlgn="auto" hangingPunct="1">
              <a:spcAft>
                <a:spcPts val="0"/>
              </a:spcAft>
              <a:buFont typeface="Arial" panose="020B0604020202020204" pitchFamily="34" charset="0"/>
              <a:buChar char="•"/>
              <a:defRPr/>
            </a:pPr>
            <a:r>
              <a:rPr lang="en-US" sz="2000" dirty="0"/>
              <a:t>How much work is performed if you apply </a:t>
            </a:r>
            <a:r>
              <a:rPr lang="en-US" sz="2000" dirty="0">
                <a:solidFill>
                  <a:srgbClr val="FF0000"/>
                </a:solidFill>
              </a:rPr>
              <a:t>85 newtons </a:t>
            </a:r>
            <a:r>
              <a:rPr lang="en-US" sz="2000" dirty="0"/>
              <a:t>of force on a box causing it to move </a:t>
            </a:r>
            <a:r>
              <a:rPr lang="en-US" sz="2000" dirty="0">
                <a:solidFill>
                  <a:srgbClr val="FF0000"/>
                </a:solidFill>
              </a:rPr>
              <a:t>3 meters</a:t>
            </a:r>
            <a:r>
              <a:rPr lang="en-US" sz="2000" dirty="0"/>
              <a:t>:</a:t>
            </a:r>
          </a:p>
          <a:p>
            <a:pPr lvl="2" eaLnBrk="1" fontAlgn="auto" hangingPunct="1">
              <a:spcAft>
                <a:spcPts val="0"/>
              </a:spcAft>
              <a:buFont typeface="Wingdings" panose="05000000000000000000" pitchFamily="2" charset="2"/>
              <a:buNone/>
              <a:defRPr/>
            </a:pPr>
            <a:r>
              <a:rPr lang="en-US" dirty="0">
                <a:solidFill>
                  <a:srgbClr val="FFC000"/>
                </a:solidFill>
              </a:rPr>
              <a:t>W = F x D</a:t>
            </a:r>
          </a:p>
          <a:p>
            <a:pPr lvl="2" eaLnBrk="1" fontAlgn="auto" hangingPunct="1">
              <a:spcAft>
                <a:spcPts val="0"/>
              </a:spcAft>
              <a:buFont typeface="Wingdings" panose="05000000000000000000" pitchFamily="2" charset="2"/>
              <a:buNone/>
              <a:defRPr/>
            </a:pPr>
            <a:r>
              <a:rPr lang="en-US" dirty="0"/>
              <a:t>W = 85N x 3m = 255 Nm</a:t>
            </a:r>
          </a:p>
          <a:p>
            <a:pPr lvl="2" eaLnBrk="1" fontAlgn="auto" hangingPunct="1">
              <a:spcAft>
                <a:spcPts val="0"/>
              </a:spcAft>
              <a:buFont typeface="Wingdings" panose="05000000000000000000" pitchFamily="2" charset="2"/>
              <a:buNone/>
              <a:defRPr/>
            </a:pPr>
            <a:r>
              <a:rPr lang="en-US" dirty="0"/>
              <a:t>255 J = 255 Nm</a:t>
            </a:r>
          </a:p>
          <a:p>
            <a:pPr eaLnBrk="1" fontAlgn="auto" hangingPunct="1">
              <a:spcAft>
                <a:spcPts val="0"/>
              </a:spcAft>
              <a:buFont typeface="Arial" panose="020B0604020202020204" pitchFamily="34" charset="0"/>
              <a:buChar char="•"/>
              <a:defRPr/>
            </a:pPr>
            <a:r>
              <a:rPr lang="en-US" sz="2000" dirty="0"/>
              <a:t>How much work is performed if you apply </a:t>
            </a:r>
            <a:r>
              <a:rPr lang="en-US" sz="2000" dirty="0">
                <a:solidFill>
                  <a:srgbClr val="FF0000"/>
                </a:solidFill>
              </a:rPr>
              <a:t>37 newtons </a:t>
            </a:r>
            <a:r>
              <a:rPr lang="en-US" sz="2000" dirty="0"/>
              <a:t>of force and move a wagon </a:t>
            </a:r>
            <a:r>
              <a:rPr lang="en-US" sz="2000" dirty="0">
                <a:solidFill>
                  <a:srgbClr val="FF0000"/>
                </a:solidFill>
              </a:rPr>
              <a:t>4.3 meters</a:t>
            </a:r>
            <a:r>
              <a:rPr lang="en-US" sz="2000" dirty="0"/>
              <a:t>?</a:t>
            </a:r>
          </a:p>
          <a:p>
            <a:pPr lvl="2" eaLnBrk="1" fontAlgn="auto" hangingPunct="1">
              <a:spcAft>
                <a:spcPts val="0"/>
              </a:spcAft>
              <a:buFont typeface="Wingdings" panose="05000000000000000000" pitchFamily="2" charset="2"/>
              <a:buNone/>
              <a:defRPr/>
            </a:pPr>
            <a:r>
              <a:rPr lang="en-US" dirty="0">
                <a:solidFill>
                  <a:srgbClr val="FFC000"/>
                </a:solidFill>
              </a:rPr>
              <a:t>W = F x D</a:t>
            </a:r>
          </a:p>
          <a:p>
            <a:pPr lvl="2" eaLnBrk="1" fontAlgn="auto" hangingPunct="1">
              <a:spcAft>
                <a:spcPts val="0"/>
              </a:spcAft>
              <a:buFont typeface="Wingdings" panose="05000000000000000000" pitchFamily="2" charset="2"/>
              <a:buNone/>
              <a:defRPr/>
            </a:pPr>
            <a:r>
              <a:rPr lang="en-US" dirty="0"/>
              <a:t>W = 37N x 4.3m = 159.1 Nm</a:t>
            </a:r>
          </a:p>
          <a:p>
            <a:pPr lvl="2" eaLnBrk="1" fontAlgn="auto" hangingPunct="1">
              <a:spcAft>
                <a:spcPts val="0"/>
              </a:spcAft>
              <a:buFont typeface="Wingdings" panose="05000000000000000000" pitchFamily="2" charset="2"/>
              <a:buNone/>
              <a:defRPr/>
            </a:pPr>
            <a:r>
              <a:rPr lang="en-US" dirty="0"/>
              <a:t>159.1 J = 159.1 Nm</a:t>
            </a:r>
          </a:p>
          <a:p>
            <a:pPr eaLnBrk="1" fontAlgn="auto" hangingPunct="1">
              <a:spcAft>
                <a:spcPts val="0"/>
              </a:spcAft>
              <a:buFont typeface="Arial" panose="020B0604020202020204" pitchFamily="34" charset="0"/>
              <a:buChar char="•"/>
              <a:defRPr/>
            </a:pPr>
            <a:r>
              <a:rPr lang="en-US" sz="2000" dirty="0"/>
              <a:t>How much work is performed if you apply </a:t>
            </a:r>
            <a:r>
              <a:rPr lang="en-US" sz="2000" dirty="0">
                <a:solidFill>
                  <a:srgbClr val="FF0000"/>
                </a:solidFill>
              </a:rPr>
              <a:t>118 newtons </a:t>
            </a:r>
            <a:r>
              <a:rPr lang="en-US" sz="2000" dirty="0"/>
              <a:t>of force on a car that is stuck in the mud and </a:t>
            </a:r>
            <a:r>
              <a:rPr lang="en-US" sz="2000" dirty="0">
                <a:solidFill>
                  <a:srgbClr val="FF0000"/>
                </a:solidFill>
              </a:rPr>
              <a:t>doesn’t move</a:t>
            </a:r>
            <a:r>
              <a:rPr lang="en-US" sz="2000" dirty="0"/>
              <a:t>?:</a:t>
            </a:r>
          </a:p>
          <a:p>
            <a:pPr lvl="2" eaLnBrk="1" fontAlgn="auto" hangingPunct="1">
              <a:spcAft>
                <a:spcPts val="0"/>
              </a:spcAft>
              <a:buFont typeface="Wingdings" panose="05000000000000000000" pitchFamily="2" charset="2"/>
              <a:buNone/>
              <a:defRPr/>
            </a:pPr>
            <a:r>
              <a:rPr lang="en-US" dirty="0">
                <a:solidFill>
                  <a:srgbClr val="FFC000"/>
                </a:solidFill>
              </a:rPr>
              <a:t>W = F x D</a:t>
            </a:r>
          </a:p>
          <a:p>
            <a:pPr lvl="2" eaLnBrk="1" fontAlgn="auto" hangingPunct="1">
              <a:spcAft>
                <a:spcPts val="0"/>
              </a:spcAft>
              <a:buFont typeface="Wingdings" panose="05000000000000000000" pitchFamily="2" charset="2"/>
              <a:buNone/>
              <a:defRPr/>
            </a:pPr>
            <a:r>
              <a:rPr lang="en-US" dirty="0"/>
              <a:t>W = 118N x 0m = 0 Nm</a:t>
            </a:r>
          </a:p>
          <a:p>
            <a:pPr lvl="2" eaLnBrk="1" fontAlgn="auto" hangingPunct="1">
              <a:spcAft>
                <a:spcPts val="0"/>
              </a:spcAft>
              <a:buFont typeface="Wingdings" panose="05000000000000000000" pitchFamily="2" charset="2"/>
              <a:buNone/>
              <a:defRPr/>
            </a:pPr>
            <a:r>
              <a:rPr lang="en-US" dirty="0"/>
              <a:t>0J =0Nm    </a:t>
            </a:r>
            <a:r>
              <a:rPr lang="en-US" sz="1800" dirty="0"/>
              <a:t>You might be tired from pushing but no work was done!!</a:t>
            </a:r>
          </a:p>
          <a:p>
            <a:pPr eaLnBrk="1" fontAlgn="auto" hangingPunct="1">
              <a:spcAft>
                <a:spcPts val="0"/>
              </a:spcAft>
              <a:buFont typeface="Wingdings" panose="05000000000000000000" pitchFamily="2" charset="2"/>
              <a:buNone/>
              <a:defRPr/>
            </a:pPr>
            <a:endParaRPr lang="en-US" sz="2400" dirty="0"/>
          </a:p>
        </p:txBody>
      </p:sp>
      <p:pic>
        <p:nvPicPr>
          <p:cNvPr id="23555" name="Picture 6"/>
          <p:cNvPicPr>
            <a:picLocks noChangeAspect="1" noChangeArrowheads="1"/>
          </p:cNvPicPr>
          <p:nvPr/>
        </p:nvPicPr>
        <p:blipFill>
          <a:blip r:embed="rId2"/>
          <a:srcRect/>
          <a:stretch>
            <a:fillRect/>
          </a:stretch>
        </p:blipFill>
        <p:spPr bwMode="auto">
          <a:xfrm>
            <a:off x="9896475" y="1174750"/>
            <a:ext cx="1371600" cy="1371600"/>
          </a:xfrm>
          <a:prstGeom prst="rect">
            <a:avLst/>
          </a:prstGeom>
          <a:noFill/>
          <a:ln w="9525">
            <a:noFill/>
            <a:miter lim="800000"/>
            <a:headEnd/>
            <a:tailEnd/>
          </a:ln>
        </p:spPr>
      </p:pic>
      <p:pic>
        <p:nvPicPr>
          <p:cNvPr id="23556" name="Picture 6"/>
          <p:cNvPicPr>
            <a:picLocks noChangeAspect="1" noChangeArrowheads="1"/>
          </p:cNvPicPr>
          <p:nvPr/>
        </p:nvPicPr>
        <p:blipFill>
          <a:blip r:embed="rId2"/>
          <a:srcRect/>
          <a:stretch>
            <a:fillRect/>
          </a:stretch>
        </p:blipFill>
        <p:spPr bwMode="auto">
          <a:xfrm>
            <a:off x="9764713" y="2754313"/>
            <a:ext cx="1295400" cy="1295400"/>
          </a:xfrm>
          <a:prstGeom prst="rect">
            <a:avLst/>
          </a:prstGeom>
          <a:noFill/>
          <a:ln w="9525">
            <a:noFill/>
            <a:miter lim="800000"/>
            <a:headEnd/>
            <a:tailEnd/>
          </a:ln>
        </p:spPr>
      </p:pic>
      <p:pic>
        <p:nvPicPr>
          <p:cNvPr id="23557" name="Picture 6"/>
          <p:cNvPicPr>
            <a:picLocks noChangeAspect="1" noChangeArrowheads="1"/>
          </p:cNvPicPr>
          <p:nvPr/>
        </p:nvPicPr>
        <p:blipFill>
          <a:blip r:embed="rId2"/>
          <a:srcRect/>
          <a:stretch>
            <a:fillRect/>
          </a:stretch>
        </p:blipFill>
        <p:spPr bwMode="auto">
          <a:xfrm>
            <a:off x="9742488" y="5049838"/>
            <a:ext cx="11430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6" name="Rectangle 2"/>
          <p:cNvSpPr>
            <a:spLocks noGrp="1" noChangeArrowheads="1"/>
          </p:cNvSpPr>
          <p:nvPr>
            <p:ph type="title"/>
          </p:nvPr>
        </p:nvSpPr>
        <p:spPr/>
        <p:txBody>
          <a:bodyPr/>
          <a:lstStyle/>
          <a:p>
            <a:pPr eaLnBrk="1" hangingPunct="1"/>
            <a:r>
              <a:rPr lang="en-US" altLang="en-US" smtClean="0"/>
              <a:t>C. Wheel and Axle</a:t>
            </a:r>
          </a:p>
        </p:txBody>
      </p:sp>
      <p:sp>
        <p:nvSpPr>
          <p:cNvPr id="35843" name="Rectangle 3"/>
          <p:cNvSpPr>
            <a:spLocks noGrp="1" noChangeArrowheads="1"/>
          </p:cNvSpPr>
          <p:nvPr>
            <p:ph type="body" idx="1"/>
          </p:nvPr>
        </p:nvSpPr>
        <p:spPr>
          <a:xfrm>
            <a:off x="3124200" y="1185863"/>
            <a:ext cx="7467600" cy="2805112"/>
          </a:xfrm>
        </p:spPr>
        <p:txBody>
          <a:bodyPr/>
          <a:lstStyle/>
          <a:p>
            <a:pPr eaLnBrk="1" hangingPunct="1"/>
            <a:r>
              <a:rPr lang="en-US" altLang="en-US" sz="3200" b="1" smtClean="0"/>
              <a:t>Ideal Mechanical Advantage (IMA)</a:t>
            </a:r>
            <a:endParaRPr lang="en-US" altLang="en-US" sz="3200" smtClean="0"/>
          </a:p>
          <a:p>
            <a:pPr lvl="1" eaLnBrk="1" hangingPunct="1"/>
            <a:r>
              <a:rPr lang="en-US" altLang="en-US" sz="2800" smtClean="0"/>
              <a:t>effort force is usu. 			applied to wheel</a:t>
            </a:r>
          </a:p>
          <a:p>
            <a:pPr lvl="1" eaLnBrk="1" hangingPunct="1"/>
            <a:r>
              <a:rPr lang="en-US" altLang="en-US" sz="2800" smtClean="0"/>
              <a:t>axle moves less 	</a:t>
            </a:r>
            <a:br>
              <a:rPr lang="en-US" altLang="en-US" sz="2800" smtClean="0"/>
            </a:br>
            <a:r>
              <a:rPr lang="en-US" altLang="en-US" sz="2800" smtClean="0"/>
              <a:t>distance but with </a:t>
            </a:r>
            <a:br>
              <a:rPr lang="en-US" altLang="en-US" sz="2800" smtClean="0"/>
            </a:br>
            <a:r>
              <a:rPr lang="en-US" altLang="en-US" sz="2800" smtClean="0"/>
              <a:t>greater force</a:t>
            </a:r>
          </a:p>
        </p:txBody>
      </p:sp>
      <p:grpSp>
        <p:nvGrpSpPr>
          <p:cNvPr id="35855" name="Group 15"/>
          <p:cNvGrpSpPr>
            <a:grpSpLocks/>
          </p:cNvGrpSpPr>
          <p:nvPr/>
        </p:nvGrpSpPr>
        <p:grpSpPr bwMode="auto">
          <a:xfrm>
            <a:off x="3578225" y="4416425"/>
            <a:ext cx="3657600" cy="2058988"/>
            <a:chOff x="1294" y="2766"/>
            <a:chExt cx="2304" cy="1297"/>
          </a:xfrm>
        </p:grpSpPr>
        <p:sp>
          <p:nvSpPr>
            <p:cNvPr id="12308" name="AutoShape 5"/>
            <p:cNvSpPr>
              <a:spLocks noChangeArrowheads="1"/>
            </p:cNvSpPr>
            <p:nvPr/>
          </p:nvSpPr>
          <p:spPr bwMode="auto">
            <a:xfrm>
              <a:off x="1294" y="2766"/>
              <a:ext cx="2304" cy="1296"/>
            </a:xfrm>
            <a:prstGeom prst="roundRect">
              <a:avLst>
                <a:gd name="adj" fmla="val 16667"/>
              </a:avLst>
            </a:prstGeom>
            <a:solidFill>
              <a:schemeClr val="accent1"/>
            </a:solidFill>
            <a:ln w="12700">
              <a:solidFill>
                <a:schemeClr val="bg2"/>
              </a:solidFill>
              <a:round/>
              <a:headEnd/>
              <a:tailEnd/>
            </a:ln>
          </p:spPr>
          <p:txBody>
            <a:bodyPr wrap="none" anchor="ctr"/>
            <a:lstStyle/>
            <a:p>
              <a:endParaRPr lang="en-US" altLang="en-US" sz="2400">
                <a:solidFill>
                  <a:srgbClr val="FFFFFF"/>
                </a:solidFill>
                <a:latin typeface="Times New Roman" pitchFamily="18" charset="0"/>
              </a:endParaRPr>
            </a:p>
          </p:txBody>
        </p:sp>
        <p:graphicFrame>
          <p:nvGraphicFramePr>
            <p:cNvPr id="12295" name="Object 7"/>
            <p:cNvGraphicFramePr>
              <a:graphicFrameLocks noChangeAspect="1"/>
            </p:cNvGraphicFramePr>
            <p:nvPr/>
          </p:nvGraphicFramePr>
          <p:xfrm>
            <a:off x="1450" y="2766"/>
            <a:ext cx="1991" cy="1297"/>
          </p:xfrm>
          <a:graphic>
            <a:graphicData uri="http://schemas.openxmlformats.org/presentationml/2006/ole">
              <mc:AlternateContent xmlns:mc="http://schemas.openxmlformats.org/markup-compatibility/2006">
                <mc:Choice xmlns:v="urn:schemas-microsoft-com:vml" Requires="v">
                  <p:oleObj spid="_x0000_s12299" name="Equation" r:id="rId3" imgW="660113" imgH="431613" progId="Equation.3">
                    <p:embed/>
                  </p:oleObj>
                </mc:Choice>
                <mc:Fallback>
                  <p:oleObj name="Equation" r:id="rId3" imgW="660113" imgH="431613"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 y="2766"/>
                          <a:ext cx="1991" cy="12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5847" name="Group 7"/>
          <p:cNvGrpSpPr>
            <a:grpSpLocks/>
          </p:cNvGrpSpPr>
          <p:nvPr/>
        </p:nvGrpSpPr>
        <p:grpSpPr bwMode="auto">
          <a:xfrm>
            <a:off x="6867525" y="4460875"/>
            <a:ext cx="2851150" cy="539750"/>
            <a:chOff x="3405" y="2216"/>
            <a:chExt cx="1796" cy="340"/>
          </a:xfrm>
        </p:grpSpPr>
        <p:sp>
          <p:nvSpPr>
            <p:cNvPr id="12306" name="Text Box 8"/>
            <p:cNvSpPr txBox="1">
              <a:spLocks noChangeArrowheads="1"/>
            </p:cNvSpPr>
            <p:nvPr/>
          </p:nvSpPr>
          <p:spPr bwMode="auto">
            <a:xfrm>
              <a:off x="4071" y="2216"/>
              <a:ext cx="1130" cy="288"/>
            </a:xfrm>
            <a:prstGeom prst="rect">
              <a:avLst/>
            </a:prstGeom>
            <a:noFill/>
            <a:ln w="9525">
              <a:noFill/>
              <a:miter lim="800000"/>
              <a:headEnd/>
              <a:tailEnd/>
            </a:ln>
          </p:spPr>
          <p:txBody>
            <a:bodyPr wrap="none">
              <a:spAutoFit/>
            </a:bodyPr>
            <a:lstStyle/>
            <a:p>
              <a:r>
                <a:rPr lang="en-US" altLang="en-US" sz="2400">
                  <a:solidFill>
                    <a:schemeClr val="tx2"/>
                  </a:solidFill>
                </a:rPr>
                <a:t>effort radius</a:t>
              </a:r>
            </a:p>
          </p:txBody>
        </p:sp>
        <p:sp>
          <p:nvSpPr>
            <p:cNvPr id="12307" name="Line 9"/>
            <p:cNvSpPr>
              <a:spLocks noChangeShapeType="1"/>
            </p:cNvSpPr>
            <p:nvPr/>
          </p:nvSpPr>
          <p:spPr bwMode="auto">
            <a:xfrm flipH="1">
              <a:off x="3405" y="2378"/>
              <a:ext cx="670" cy="178"/>
            </a:xfrm>
            <a:prstGeom prst="line">
              <a:avLst/>
            </a:prstGeom>
            <a:noFill/>
            <a:ln w="38100">
              <a:solidFill>
                <a:schemeClr val="tx1"/>
              </a:solidFill>
              <a:round/>
              <a:headEnd/>
              <a:tailEnd type="triangle" w="med" len="med"/>
            </a:ln>
          </p:spPr>
          <p:txBody>
            <a:bodyPr wrap="none" anchor="ctr"/>
            <a:lstStyle/>
            <a:p>
              <a:endParaRPr lang="en-US"/>
            </a:p>
          </p:txBody>
        </p:sp>
      </p:grpSp>
      <p:grpSp>
        <p:nvGrpSpPr>
          <p:cNvPr id="35853" name="Group 13"/>
          <p:cNvGrpSpPr>
            <a:grpSpLocks/>
          </p:cNvGrpSpPr>
          <p:nvPr/>
        </p:nvGrpSpPr>
        <p:grpSpPr bwMode="auto">
          <a:xfrm>
            <a:off x="6867525" y="5859463"/>
            <a:ext cx="3548063" cy="514350"/>
            <a:chOff x="3366" y="3675"/>
            <a:chExt cx="2235" cy="324"/>
          </a:xfrm>
        </p:grpSpPr>
        <p:sp>
          <p:nvSpPr>
            <p:cNvPr id="12304" name="Text Box 11"/>
            <p:cNvSpPr txBox="1">
              <a:spLocks noChangeArrowheads="1"/>
            </p:cNvSpPr>
            <p:nvPr/>
          </p:nvSpPr>
          <p:spPr bwMode="auto">
            <a:xfrm>
              <a:off x="4032" y="3711"/>
              <a:ext cx="1569" cy="288"/>
            </a:xfrm>
            <a:prstGeom prst="rect">
              <a:avLst/>
            </a:prstGeom>
            <a:noFill/>
            <a:ln w="9525">
              <a:noFill/>
              <a:miter lim="800000"/>
              <a:headEnd/>
              <a:tailEnd/>
            </a:ln>
          </p:spPr>
          <p:txBody>
            <a:bodyPr wrap="none">
              <a:spAutoFit/>
            </a:bodyPr>
            <a:lstStyle/>
            <a:p>
              <a:r>
                <a:rPr lang="en-US" altLang="en-US" sz="2400">
                  <a:solidFill>
                    <a:schemeClr val="tx2"/>
                  </a:solidFill>
                </a:rPr>
                <a:t>resistance radius</a:t>
              </a:r>
            </a:p>
          </p:txBody>
        </p:sp>
        <p:sp>
          <p:nvSpPr>
            <p:cNvPr id="12305" name="Line 12"/>
            <p:cNvSpPr>
              <a:spLocks noChangeShapeType="1"/>
            </p:cNvSpPr>
            <p:nvPr/>
          </p:nvSpPr>
          <p:spPr bwMode="auto">
            <a:xfrm flipH="1" flipV="1">
              <a:off x="3366" y="3675"/>
              <a:ext cx="670" cy="178"/>
            </a:xfrm>
            <a:prstGeom prst="line">
              <a:avLst/>
            </a:prstGeom>
            <a:noFill/>
            <a:ln w="38100">
              <a:solidFill>
                <a:schemeClr val="tx1"/>
              </a:solidFill>
              <a:round/>
              <a:headEnd/>
              <a:tailEnd type="triangle" w="med" len="med"/>
            </a:ln>
          </p:spPr>
          <p:txBody>
            <a:bodyPr wrap="none" anchor="ctr"/>
            <a:lstStyle/>
            <a:p>
              <a:endParaRPr lang="en-US"/>
            </a:p>
          </p:txBody>
        </p:sp>
      </p:grpSp>
      <p:pic>
        <p:nvPicPr>
          <p:cNvPr id="12301" name="Picture 14" descr="C:\My Documents\Christy's Stuff\Teaching Stuff\Media\wheel and axle 2.gif"/>
          <p:cNvPicPr>
            <a:picLocks noChangeAspect="1" noChangeArrowheads="1"/>
          </p:cNvPicPr>
          <p:nvPr/>
        </p:nvPicPr>
        <p:blipFill>
          <a:blip r:embed="rId5"/>
          <a:srcRect t="13206"/>
          <a:stretch>
            <a:fillRect/>
          </a:stretch>
        </p:blipFill>
        <p:spPr bwMode="auto">
          <a:xfrm>
            <a:off x="7875588" y="2133600"/>
            <a:ext cx="2587625" cy="1827213"/>
          </a:xfrm>
          <a:prstGeom prst="rect">
            <a:avLst/>
          </a:prstGeom>
          <a:noFill/>
          <a:ln w="28575">
            <a:solidFill>
              <a:srgbClr val="000000"/>
            </a:solidFill>
            <a:miter lim="800000"/>
            <a:headEnd/>
            <a:tailEnd/>
          </a:ln>
        </p:spPr>
      </p:pic>
      <p:sp>
        <p:nvSpPr>
          <p:cNvPr id="12302" name="TextBox 1"/>
          <p:cNvSpPr txBox="1">
            <a:spLocks noChangeArrowheads="1"/>
          </p:cNvSpPr>
          <p:nvPr/>
        </p:nvSpPr>
        <p:spPr bwMode="auto">
          <a:xfrm>
            <a:off x="8186738" y="4870450"/>
            <a:ext cx="1531937" cy="368300"/>
          </a:xfrm>
          <a:prstGeom prst="rect">
            <a:avLst/>
          </a:prstGeom>
          <a:noFill/>
          <a:ln w="9525">
            <a:noFill/>
            <a:miter lim="800000"/>
            <a:headEnd/>
            <a:tailEnd/>
          </a:ln>
        </p:spPr>
        <p:txBody>
          <a:bodyPr wrap="none">
            <a:spAutoFit/>
          </a:bodyPr>
          <a:lstStyle/>
          <a:p>
            <a:r>
              <a:rPr lang="en-US" altLang="en-US"/>
              <a:t>Wheel radius</a:t>
            </a:r>
          </a:p>
        </p:txBody>
      </p:sp>
      <p:sp>
        <p:nvSpPr>
          <p:cNvPr id="12303" name="TextBox 3"/>
          <p:cNvSpPr txBox="1">
            <a:spLocks noChangeArrowheads="1"/>
          </p:cNvSpPr>
          <p:nvPr/>
        </p:nvSpPr>
        <p:spPr bwMode="auto">
          <a:xfrm>
            <a:off x="7931150" y="6378575"/>
            <a:ext cx="1325563" cy="369888"/>
          </a:xfrm>
          <a:prstGeom prst="rect">
            <a:avLst/>
          </a:prstGeom>
          <a:noFill/>
          <a:ln w="9525">
            <a:noFill/>
            <a:miter lim="800000"/>
            <a:headEnd/>
            <a:tailEnd/>
          </a:ln>
        </p:spPr>
        <p:txBody>
          <a:bodyPr wrap="none">
            <a:spAutoFit/>
          </a:bodyPr>
          <a:lstStyle/>
          <a:p>
            <a:r>
              <a:rPr lang="en-US" altLang="en-US"/>
              <a:t>Axle radius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up)">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wipe(up)">
                                      <p:cBhvr>
                                        <p:cTn id="12" dur="500"/>
                                        <p:tgtEl>
                                          <p:spTgt spid="358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wipe(up)">
                                      <p:cBhvr>
                                        <p:cTn id="17" dur="500"/>
                                        <p:tgtEl>
                                          <p:spTgt spid="35843">
                                            <p:txEl>
                                              <p:pRg st="2" end="2"/>
                                            </p:txEl>
                                          </p:spTgt>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35855"/>
                                        </p:tgtEl>
                                        <p:attrNameLst>
                                          <p:attrName>style.visibility</p:attrName>
                                        </p:attrNameLst>
                                      </p:cBhvr>
                                      <p:to>
                                        <p:strVal val="visible"/>
                                      </p:to>
                                    </p:set>
                                    <p:animEffect transition="in" filter="dissolve">
                                      <p:cBhvr>
                                        <p:cTn id="21" dur="500"/>
                                        <p:tgtEl>
                                          <p:spTgt spid="358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35847"/>
                                        </p:tgtEl>
                                        <p:attrNameLst>
                                          <p:attrName>style.visibility</p:attrName>
                                        </p:attrNameLst>
                                      </p:cBhvr>
                                      <p:to>
                                        <p:strVal val="visible"/>
                                      </p:to>
                                    </p:set>
                                    <p:animEffect transition="in" filter="wipe(left)">
                                      <p:cBhvr>
                                        <p:cTn id="26" dur="500"/>
                                        <p:tgtEl>
                                          <p:spTgt spid="3584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5853"/>
                                        </p:tgtEl>
                                        <p:attrNameLst>
                                          <p:attrName>style.visibility</p:attrName>
                                        </p:attrNameLst>
                                      </p:cBhvr>
                                      <p:to>
                                        <p:strVal val="visible"/>
                                      </p:to>
                                    </p:set>
                                    <p:animEffect transition="in" filter="wipe(left)">
                                      <p:cBhvr>
                                        <p:cTn id="31"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2"/>
          <p:cNvSpPr>
            <a:spLocks noGrp="1" noChangeArrowheads="1"/>
          </p:cNvSpPr>
          <p:nvPr>
            <p:ph type="title"/>
          </p:nvPr>
        </p:nvSpPr>
        <p:spPr/>
        <p:txBody>
          <a:bodyPr/>
          <a:lstStyle/>
          <a:p>
            <a:pPr eaLnBrk="1" hangingPunct="1"/>
            <a:r>
              <a:rPr lang="en-US" altLang="en-US" smtClean="0"/>
              <a:t>Problems</a:t>
            </a:r>
          </a:p>
        </p:txBody>
      </p:sp>
      <p:sp>
        <p:nvSpPr>
          <p:cNvPr id="13321" name="Rectangle 3"/>
          <p:cNvSpPr>
            <a:spLocks noChangeArrowheads="1"/>
          </p:cNvSpPr>
          <p:nvPr/>
        </p:nvSpPr>
        <p:spPr bwMode="auto">
          <a:xfrm>
            <a:off x="3095625" y="1168400"/>
            <a:ext cx="7572375" cy="1574800"/>
          </a:xfrm>
          <a:prstGeom prst="rect">
            <a:avLst/>
          </a:prstGeom>
          <a:noFill/>
          <a:ln w="9525">
            <a:noFill/>
            <a:miter lim="800000"/>
            <a:headEnd/>
            <a:tailEnd/>
          </a:ln>
        </p:spPr>
        <p:txBody>
          <a:bodyPr lIns="92075" tIns="46038" rIns="92075" bIns="46038"/>
          <a:lstStyle/>
          <a:p>
            <a:pPr marL="509588" indent="-509588">
              <a:lnSpc>
                <a:spcPct val="90000"/>
              </a:lnSpc>
              <a:buClr>
                <a:srgbClr val="FDC73F"/>
              </a:buClr>
              <a:buFont typeface="Wingdings" pitchFamily="2" charset="2"/>
              <a:buChar char="u"/>
            </a:pPr>
            <a:r>
              <a:rPr lang="en-US" altLang="en-US" sz="3000"/>
              <a:t>A crank on a pasta maker has a radius of 20 cm.  The turning shaft has a radius of 5 cm.  What is the IMA of this wheel and axle?</a:t>
            </a:r>
          </a:p>
        </p:txBody>
      </p:sp>
      <p:sp>
        <p:nvSpPr>
          <p:cNvPr id="13322" name="Rectangle 4"/>
          <p:cNvSpPr>
            <a:spLocks noChangeArrowheads="1"/>
          </p:cNvSpPr>
          <p:nvPr/>
        </p:nvSpPr>
        <p:spPr bwMode="auto">
          <a:xfrm>
            <a:off x="1524000" y="2952750"/>
            <a:ext cx="9131300" cy="3871913"/>
          </a:xfrm>
          <a:prstGeom prst="rect">
            <a:avLst/>
          </a:prstGeom>
          <a:solidFill>
            <a:schemeClr val="bg1"/>
          </a:solidFill>
          <a:ln w="28575">
            <a:solidFill>
              <a:schemeClr val="tx1"/>
            </a:solidFill>
            <a:miter lim="800000"/>
            <a:headEnd/>
            <a:tailEnd/>
          </a:ln>
        </p:spPr>
        <p:txBody>
          <a:bodyPr wrap="none" anchor="ctr"/>
          <a:lstStyle/>
          <a:p>
            <a:endParaRPr lang="en-US" altLang="en-US" sz="2400">
              <a:solidFill>
                <a:srgbClr val="FFFFFF"/>
              </a:solidFill>
              <a:latin typeface="Times New Roman" pitchFamily="18" charset="0"/>
            </a:endParaRPr>
          </a:p>
        </p:txBody>
      </p:sp>
      <p:sp>
        <p:nvSpPr>
          <p:cNvPr id="36869" name="Text Box 5"/>
          <p:cNvSpPr txBox="1">
            <a:spLocks noChangeArrowheads="1"/>
          </p:cNvSpPr>
          <p:nvPr/>
        </p:nvSpPr>
        <p:spPr bwMode="auto">
          <a:xfrm>
            <a:off x="1524000" y="2938463"/>
            <a:ext cx="3773488" cy="2592387"/>
          </a:xfrm>
          <a:prstGeom prst="rect">
            <a:avLst/>
          </a:prstGeom>
          <a:noFill/>
          <a:ln w="9525">
            <a:noFill/>
            <a:miter lim="800000"/>
            <a:headEnd/>
            <a:tailEnd/>
          </a:ln>
        </p:spPr>
        <p:txBody>
          <a:bodyPr/>
          <a:lstStyle/>
          <a:p>
            <a:pPr>
              <a:spcBef>
                <a:spcPct val="20000"/>
              </a:spcBef>
            </a:pPr>
            <a:r>
              <a:rPr lang="en-US" altLang="en-US" sz="3200"/>
              <a:t>GIVEN:</a:t>
            </a:r>
          </a:p>
          <a:p>
            <a:pPr>
              <a:spcBef>
                <a:spcPct val="20000"/>
              </a:spcBef>
            </a:pPr>
            <a:r>
              <a:rPr lang="en-US" altLang="en-US" sz="3500"/>
              <a:t>r</a:t>
            </a:r>
            <a:r>
              <a:rPr lang="en-US" altLang="en-US" sz="3500" baseline="-25000"/>
              <a:t>e</a:t>
            </a:r>
            <a:r>
              <a:rPr lang="en-US" altLang="en-US" sz="3500"/>
              <a:t> = 20 cm</a:t>
            </a:r>
          </a:p>
          <a:p>
            <a:pPr>
              <a:spcBef>
                <a:spcPct val="20000"/>
              </a:spcBef>
            </a:pPr>
            <a:r>
              <a:rPr lang="en-US" altLang="en-US" sz="3500"/>
              <a:t>r</a:t>
            </a:r>
            <a:r>
              <a:rPr lang="en-US" altLang="en-US" sz="3500" baseline="-25000"/>
              <a:t>r</a:t>
            </a:r>
            <a:r>
              <a:rPr lang="en-US" altLang="en-US" sz="3500"/>
              <a:t> = 5 cm</a:t>
            </a:r>
          </a:p>
          <a:p>
            <a:pPr>
              <a:spcBef>
                <a:spcPct val="20000"/>
              </a:spcBef>
            </a:pPr>
            <a:r>
              <a:rPr lang="en-US" altLang="en-US" sz="3500"/>
              <a:t>IMA = ?</a:t>
            </a:r>
          </a:p>
        </p:txBody>
      </p:sp>
      <p:sp>
        <p:nvSpPr>
          <p:cNvPr id="36870" name="Text Box 6"/>
          <p:cNvSpPr txBox="1">
            <a:spLocks noChangeArrowheads="1"/>
          </p:cNvSpPr>
          <p:nvPr/>
        </p:nvSpPr>
        <p:spPr bwMode="auto">
          <a:xfrm>
            <a:off x="5302250" y="2938463"/>
            <a:ext cx="5365750" cy="2566987"/>
          </a:xfrm>
          <a:prstGeom prst="rect">
            <a:avLst/>
          </a:prstGeom>
          <a:noFill/>
          <a:ln w="9525">
            <a:noFill/>
            <a:miter lim="800000"/>
            <a:headEnd/>
            <a:tailEnd/>
          </a:ln>
        </p:spPr>
        <p:txBody>
          <a:bodyPr/>
          <a:lstStyle/>
          <a:p>
            <a:pPr>
              <a:spcBef>
                <a:spcPct val="20000"/>
              </a:spcBef>
            </a:pPr>
            <a:r>
              <a:rPr lang="en-US" altLang="en-US" sz="3200"/>
              <a:t>WORK</a:t>
            </a:r>
            <a:r>
              <a:rPr lang="en-US" altLang="en-US" sz="3500"/>
              <a:t>:</a:t>
            </a:r>
          </a:p>
          <a:p>
            <a:pPr>
              <a:spcBef>
                <a:spcPct val="20000"/>
              </a:spcBef>
            </a:pPr>
            <a:r>
              <a:rPr lang="en-US" altLang="en-US" sz="3500"/>
              <a:t>IMA = r</a:t>
            </a:r>
            <a:r>
              <a:rPr lang="en-US" altLang="en-US" sz="3500" baseline="-25000"/>
              <a:t>e</a:t>
            </a:r>
            <a:r>
              <a:rPr lang="en-US" altLang="en-US" sz="3500"/>
              <a:t> ÷ r</a:t>
            </a:r>
            <a:r>
              <a:rPr lang="en-US" altLang="en-US" sz="3500" baseline="-25000"/>
              <a:t>r</a:t>
            </a:r>
            <a:endParaRPr lang="en-US" altLang="en-US" sz="3500"/>
          </a:p>
          <a:p>
            <a:pPr>
              <a:spcBef>
                <a:spcPct val="20000"/>
              </a:spcBef>
            </a:pPr>
            <a:r>
              <a:rPr lang="en-US" altLang="en-US" sz="3500"/>
              <a:t>IMA = (20 cm) ÷ (5 cm)</a:t>
            </a:r>
          </a:p>
          <a:p>
            <a:pPr>
              <a:spcBef>
                <a:spcPct val="20000"/>
              </a:spcBef>
            </a:pPr>
            <a:r>
              <a:rPr lang="en-US" altLang="en-US" sz="3500" b="1"/>
              <a:t>IMA = 4</a:t>
            </a:r>
          </a:p>
        </p:txBody>
      </p:sp>
      <p:sp>
        <p:nvSpPr>
          <p:cNvPr id="13325" name="Line 7"/>
          <p:cNvSpPr>
            <a:spLocks noChangeShapeType="1"/>
          </p:cNvSpPr>
          <p:nvPr/>
        </p:nvSpPr>
        <p:spPr bwMode="auto">
          <a:xfrm>
            <a:off x="5310188" y="2967038"/>
            <a:ext cx="0" cy="3844925"/>
          </a:xfrm>
          <a:prstGeom prst="line">
            <a:avLst/>
          </a:prstGeom>
          <a:noFill/>
          <a:ln w="28575">
            <a:solidFill>
              <a:schemeClr val="tx1"/>
            </a:solidFill>
            <a:round/>
            <a:headEnd/>
            <a:tailEnd/>
          </a:ln>
        </p:spPr>
        <p:txBody>
          <a:bodyPr wrap="none" anchor="ctr"/>
          <a:lstStyle/>
          <a:p>
            <a:endParaRPr lang="en-US"/>
          </a:p>
        </p:txBody>
      </p:sp>
      <p:sp>
        <p:nvSpPr>
          <p:cNvPr id="13326" name="Line 8"/>
          <p:cNvSpPr>
            <a:spLocks noChangeShapeType="1"/>
          </p:cNvSpPr>
          <p:nvPr/>
        </p:nvSpPr>
        <p:spPr bwMode="auto">
          <a:xfrm>
            <a:off x="1524000" y="3506788"/>
            <a:ext cx="9144000" cy="0"/>
          </a:xfrm>
          <a:prstGeom prst="line">
            <a:avLst/>
          </a:prstGeom>
          <a:noFill/>
          <a:ln w="28575">
            <a:solidFill>
              <a:schemeClr val="tx1"/>
            </a:solidFill>
            <a:round/>
            <a:headEnd/>
            <a:tailEnd/>
          </a:ln>
        </p:spPr>
        <p:txBody>
          <a:bodyPr wrap="none" anchor="ctr"/>
          <a:lstStyle/>
          <a:p>
            <a:endParaRPr lang="en-US"/>
          </a:p>
        </p:txBody>
      </p:sp>
      <p:grpSp>
        <p:nvGrpSpPr>
          <p:cNvPr id="36873" name="Group 9"/>
          <p:cNvGrpSpPr>
            <a:grpSpLocks/>
          </p:cNvGrpSpPr>
          <p:nvPr/>
        </p:nvGrpSpPr>
        <p:grpSpPr bwMode="auto">
          <a:xfrm>
            <a:off x="2844800" y="4789488"/>
            <a:ext cx="2260600" cy="1890712"/>
            <a:chOff x="832" y="3017"/>
            <a:chExt cx="1424" cy="1191"/>
          </a:xfrm>
        </p:grpSpPr>
        <p:grpSp>
          <p:nvGrpSpPr>
            <p:cNvPr id="13335" name="Group 10"/>
            <p:cNvGrpSpPr>
              <a:grpSpLocks/>
            </p:cNvGrpSpPr>
            <p:nvPr/>
          </p:nvGrpSpPr>
          <p:grpSpPr bwMode="auto">
            <a:xfrm>
              <a:off x="832" y="3017"/>
              <a:ext cx="1424" cy="1191"/>
              <a:chOff x="2688" y="2640"/>
              <a:chExt cx="1728" cy="1584"/>
            </a:xfrm>
          </p:grpSpPr>
          <p:sp>
            <p:nvSpPr>
              <p:cNvPr id="13339" name="AutoShape 11"/>
              <p:cNvSpPr>
                <a:spLocks noChangeArrowheads="1"/>
              </p:cNvSpPr>
              <p:nvPr/>
            </p:nvSpPr>
            <p:spPr bwMode="auto">
              <a:xfrm>
                <a:off x="2688" y="2640"/>
                <a:ext cx="1728" cy="1584"/>
              </a:xfrm>
              <a:prstGeom prst="triangle">
                <a:avLst>
                  <a:gd name="adj" fmla="val 50000"/>
                </a:avLst>
              </a:prstGeom>
              <a:solidFill>
                <a:schemeClr val="accent1"/>
              </a:solidFill>
              <a:ln w="38100" cap="sq">
                <a:solidFill>
                  <a:schemeClr val="bg2"/>
                </a:solidFill>
                <a:miter lim="800000"/>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
            <p:nvSpPr>
              <p:cNvPr id="13340" name="Line 12"/>
              <p:cNvSpPr>
                <a:spLocks noChangeShapeType="1"/>
              </p:cNvSpPr>
              <p:nvPr/>
            </p:nvSpPr>
            <p:spPr bwMode="auto">
              <a:xfrm flipV="1">
                <a:off x="3080" y="3500"/>
                <a:ext cx="932" cy="4"/>
              </a:xfrm>
              <a:prstGeom prst="line">
                <a:avLst/>
              </a:prstGeom>
              <a:noFill/>
              <a:ln w="38100" cap="sq">
                <a:solidFill>
                  <a:schemeClr val="bg2"/>
                </a:solidFill>
                <a:round/>
                <a:headEnd type="none" w="sm" len="sm"/>
                <a:tailEnd type="none" w="sm" len="sm"/>
              </a:ln>
            </p:spPr>
            <p:txBody>
              <a:bodyPr wrap="none" anchor="ctr"/>
              <a:lstStyle/>
              <a:p>
                <a:endParaRPr lang="en-US"/>
              </a:p>
            </p:txBody>
          </p:sp>
          <p:sp>
            <p:nvSpPr>
              <p:cNvPr id="13341" name="Line 13"/>
              <p:cNvSpPr>
                <a:spLocks noChangeShapeType="1"/>
              </p:cNvSpPr>
              <p:nvPr/>
            </p:nvSpPr>
            <p:spPr bwMode="auto">
              <a:xfrm>
                <a:off x="3552" y="3508"/>
                <a:ext cx="0" cy="712"/>
              </a:xfrm>
              <a:prstGeom prst="line">
                <a:avLst/>
              </a:prstGeom>
              <a:noFill/>
              <a:ln w="38100" cap="sq">
                <a:solidFill>
                  <a:schemeClr val="bg2"/>
                </a:solidFill>
                <a:round/>
                <a:headEnd type="none" w="sm" len="sm"/>
                <a:tailEnd type="none" w="sm" len="sm"/>
              </a:ln>
            </p:spPr>
            <p:txBody>
              <a:bodyPr wrap="none" anchor="ctr"/>
              <a:lstStyle/>
              <a:p>
                <a:endParaRPr lang="en-US"/>
              </a:p>
            </p:txBody>
          </p:sp>
        </p:grpSp>
        <p:sp>
          <p:nvSpPr>
            <p:cNvPr id="13336" name="Rectangle 14"/>
            <p:cNvSpPr>
              <a:spLocks noChangeArrowheads="1"/>
            </p:cNvSpPr>
            <p:nvPr/>
          </p:nvSpPr>
          <p:spPr bwMode="auto">
            <a:xfrm>
              <a:off x="996" y="3801"/>
              <a:ext cx="567" cy="336"/>
            </a:xfrm>
            <a:prstGeom prst="rect">
              <a:avLst/>
            </a:prstGeom>
            <a:noFill/>
            <a:ln w="9525">
              <a:noFill/>
              <a:miter lim="800000"/>
              <a:headEnd/>
              <a:tailEnd/>
            </a:ln>
          </p:spPr>
          <p:txBody>
            <a:bodyPr wrap="none">
              <a:spAutoFit/>
            </a:bodyPr>
            <a:lstStyle/>
            <a:p>
              <a:r>
                <a:rPr lang="en-US" altLang="en-US" sz="2900" b="1" i="1">
                  <a:solidFill>
                    <a:srgbClr val="000B10"/>
                  </a:solidFill>
                  <a:latin typeface="Times New Roman" pitchFamily="18" charset="0"/>
                </a:rPr>
                <a:t>IMA</a:t>
              </a:r>
              <a:endParaRPr lang="en-US" altLang="en-US" sz="4000" b="1">
                <a:solidFill>
                  <a:srgbClr val="000B10"/>
                </a:solidFill>
              </a:endParaRPr>
            </a:p>
          </p:txBody>
        </p:sp>
        <p:sp>
          <p:nvSpPr>
            <p:cNvPr id="13337" name="Rectangle 15"/>
            <p:cNvSpPr>
              <a:spLocks noChangeArrowheads="1"/>
            </p:cNvSpPr>
            <p:nvPr/>
          </p:nvSpPr>
          <p:spPr bwMode="auto">
            <a:xfrm>
              <a:off x="1348" y="3234"/>
              <a:ext cx="313"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r</a:t>
              </a:r>
              <a:r>
                <a:rPr lang="en-US" altLang="en-US" sz="3600" b="1" i="1" baseline="-25000">
                  <a:solidFill>
                    <a:srgbClr val="000B10"/>
                  </a:solidFill>
                  <a:latin typeface="Times New Roman" pitchFamily="18" charset="0"/>
                </a:rPr>
                <a:t>e</a:t>
              </a:r>
              <a:endParaRPr lang="en-US" altLang="en-US" sz="4000" b="1">
                <a:solidFill>
                  <a:srgbClr val="000B10"/>
                </a:solidFill>
              </a:endParaRPr>
            </a:p>
          </p:txBody>
        </p:sp>
        <p:sp>
          <p:nvSpPr>
            <p:cNvPr id="13338" name="Rectangle 16"/>
            <p:cNvSpPr>
              <a:spLocks noChangeArrowheads="1"/>
            </p:cNvSpPr>
            <p:nvPr/>
          </p:nvSpPr>
          <p:spPr bwMode="auto">
            <a:xfrm>
              <a:off x="1599" y="3727"/>
              <a:ext cx="325" cy="442"/>
            </a:xfrm>
            <a:prstGeom prst="rect">
              <a:avLst/>
            </a:prstGeom>
            <a:noFill/>
            <a:ln w="9525">
              <a:noFill/>
              <a:miter lim="800000"/>
              <a:headEnd/>
              <a:tailEnd/>
            </a:ln>
          </p:spPr>
          <p:txBody>
            <a:bodyPr wrap="none">
              <a:spAutoFit/>
            </a:bodyPr>
            <a:lstStyle/>
            <a:p>
              <a:r>
                <a:rPr lang="en-US" altLang="en-US" sz="4000" b="1" i="1">
                  <a:solidFill>
                    <a:srgbClr val="000B10"/>
                  </a:solidFill>
                  <a:latin typeface="Times New Roman" pitchFamily="18" charset="0"/>
                </a:rPr>
                <a:t>r</a:t>
              </a:r>
              <a:r>
                <a:rPr lang="en-US" altLang="en-US" sz="4000" b="1" i="1" baseline="-25000">
                  <a:solidFill>
                    <a:srgbClr val="000B10"/>
                  </a:solidFill>
                  <a:latin typeface="Times New Roman" pitchFamily="18" charset="0"/>
                </a:rPr>
                <a:t>r</a:t>
              </a:r>
              <a:endParaRPr lang="en-US" altLang="en-US" sz="3600" b="1">
                <a:solidFill>
                  <a:srgbClr val="000B10"/>
                </a:solidFill>
              </a:endParaRPr>
            </a:p>
          </p:txBody>
        </p:sp>
      </p:grpSp>
      <p:sp>
        <p:nvSpPr>
          <p:cNvPr id="36881" name="AutoShape 17"/>
          <p:cNvSpPr>
            <a:spLocks noChangeArrowheads="1"/>
          </p:cNvSpPr>
          <p:nvPr/>
        </p:nvSpPr>
        <p:spPr bwMode="auto">
          <a:xfrm>
            <a:off x="3224213" y="5980113"/>
            <a:ext cx="622300" cy="620712"/>
          </a:xfrm>
          <a:prstGeom prst="smileyFace">
            <a:avLst>
              <a:gd name="adj" fmla="val 4653"/>
            </a:avLst>
          </a:prstGeom>
          <a:solidFill>
            <a:schemeClr val="accent2"/>
          </a:solidFill>
          <a:ln w="28575" cap="sq">
            <a:solidFill>
              <a:srgbClr val="000B10"/>
            </a:solidFill>
            <a:round/>
            <a:headEnd type="none" w="sm" len="sm"/>
            <a:tailEnd type="none" w="sm" len="sm"/>
          </a:ln>
        </p:spPr>
        <p:txBody>
          <a:bodyPr wrap="none" anchor="ctr"/>
          <a:lstStyle/>
          <a:p>
            <a:endParaRPr lang="en-US" altLang="en-US" sz="2400">
              <a:solidFill>
                <a:srgbClr val="FFFFFF"/>
              </a:solidFill>
              <a:latin typeface="Times New Roman" pitchFamily="18" charset="0"/>
            </a:endParaRPr>
          </a:p>
        </p:txBody>
      </p:sp>
      <p:graphicFrame>
        <p:nvGraphicFramePr>
          <p:cNvPr id="36887" name="Object 7"/>
          <p:cNvGraphicFramePr>
            <a:graphicFrameLocks noChangeAspect="1"/>
          </p:cNvGraphicFramePr>
          <p:nvPr/>
        </p:nvGraphicFramePr>
        <p:xfrm>
          <a:off x="7021513" y="4875213"/>
          <a:ext cx="2754312" cy="1809750"/>
        </p:xfrm>
        <a:graphic>
          <a:graphicData uri="http://schemas.openxmlformats.org/presentationml/2006/ole">
            <mc:AlternateContent xmlns:mc="http://schemas.openxmlformats.org/markup-compatibility/2006">
              <mc:Choice xmlns:v="urn:schemas-microsoft-com:vml" Requires="v">
                <p:oleObj spid="_x0000_s13323" name="Clip" r:id="rId3" imgW="4600669" imgH="3022349" progId="">
                  <p:embed/>
                </p:oleObj>
              </mc:Choice>
              <mc:Fallback>
                <p:oleObj name="Clip" r:id="rId3" imgW="4600669" imgH="3022349"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513" y="4875213"/>
                        <a:ext cx="2754312" cy="180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6893" name="Group 29"/>
          <p:cNvGrpSpPr>
            <a:grpSpLocks/>
          </p:cNvGrpSpPr>
          <p:nvPr/>
        </p:nvGrpSpPr>
        <p:grpSpPr bwMode="auto">
          <a:xfrm>
            <a:off x="9064625" y="5499100"/>
            <a:ext cx="708025" cy="396875"/>
            <a:chOff x="4750" y="3464"/>
            <a:chExt cx="446" cy="250"/>
          </a:xfrm>
        </p:grpSpPr>
        <p:sp>
          <p:nvSpPr>
            <p:cNvPr id="13333" name="AutoShape 25"/>
            <p:cNvSpPr>
              <a:spLocks/>
            </p:cNvSpPr>
            <p:nvPr/>
          </p:nvSpPr>
          <p:spPr bwMode="auto">
            <a:xfrm rot="1887080">
              <a:off x="4750" y="3506"/>
              <a:ext cx="47" cy="125"/>
            </a:xfrm>
            <a:prstGeom prst="rightBrace">
              <a:avLst>
                <a:gd name="adj1" fmla="val 22163"/>
                <a:gd name="adj2" fmla="val 50000"/>
              </a:avLst>
            </a:prstGeom>
            <a:noFill/>
            <a:ln w="28575">
              <a:solidFill>
                <a:schemeClr val="tx1"/>
              </a:solidFill>
              <a:round/>
              <a:headEnd/>
              <a:tailEnd/>
            </a:ln>
          </p:spPr>
          <p:txBody>
            <a:bodyPr wrap="none" anchor="ctr"/>
            <a:lstStyle/>
            <a:p>
              <a:endParaRPr lang="en-US" altLang="en-US" sz="2400">
                <a:solidFill>
                  <a:srgbClr val="FFFFFF"/>
                </a:solidFill>
                <a:latin typeface="Times New Roman" pitchFamily="18" charset="0"/>
              </a:endParaRPr>
            </a:p>
          </p:txBody>
        </p:sp>
        <p:sp>
          <p:nvSpPr>
            <p:cNvPr id="13334" name="Text Box 27"/>
            <p:cNvSpPr txBox="1">
              <a:spLocks noChangeArrowheads="1"/>
            </p:cNvSpPr>
            <p:nvPr/>
          </p:nvSpPr>
          <p:spPr bwMode="auto">
            <a:xfrm>
              <a:off x="4756" y="3464"/>
              <a:ext cx="440" cy="250"/>
            </a:xfrm>
            <a:prstGeom prst="rect">
              <a:avLst/>
            </a:prstGeom>
            <a:noFill/>
            <a:ln w="9525">
              <a:noFill/>
              <a:miter lim="800000"/>
              <a:headEnd/>
              <a:tailEnd/>
            </a:ln>
          </p:spPr>
          <p:txBody>
            <a:bodyPr wrap="none">
              <a:spAutoFit/>
            </a:bodyPr>
            <a:lstStyle/>
            <a:p>
              <a:r>
                <a:rPr lang="en-US" altLang="en-US" sz="2000" b="1">
                  <a:solidFill>
                    <a:schemeClr val="folHlink"/>
                  </a:solidFill>
                  <a:latin typeface="Times New Roman" pitchFamily="18" charset="0"/>
                </a:rPr>
                <a:t>5 cm</a:t>
              </a:r>
            </a:p>
          </p:txBody>
        </p:sp>
      </p:grpSp>
      <p:grpSp>
        <p:nvGrpSpPr>
          <p:cNvPr id="36894" name="Group 30"/>
          <p:cNvGrpSpPr>
            <a:grpSpLocks/>
          </p:cNvGrpSpPr>
          <p:nvPr/>
        </p:nvGrpSpPr>
        <p:grpSpPr bwMode="auto">
          <a:xfrm>
            <a:off x="9842500" y="5095875"/>
            <a:ext cx="825500" cy="890588"/>
            <a:chOff x="5240" y="3210"/>
            <a:chExt cx="520" cy="561"/>
          </a:xfrm>
        </p:grpSpPr>
        <p:sp>
          <p:nvSpPr>
            <p:cNvPr id="13331" name="AutoShape 26"/>
            <p:cNvSpPr>
              <a:spLocks/>
            </p:cNvSpPr>
            <p:nvPr/>
          </p:nvSpPr>
          <p:spPr bwMode="auto">
            <a:xfrm rot="1612444">
              <a:off x="5246" y="3210"/>
              <a:ext cx="78" cy="561"/>
            </a:xfrm>
            <a:prstGeom prst="rightBrace">
              <a:avLst>
                <a:gd name="adj1" fmla="val 59936"/>
                <a:gd name="adj2" fmla="val 50000"/>
              </a:avLst>
            </a:prstGeom>
            <a:noFill/>
            <a:ln w="28575">
              <a:solidFill>
                <a:schemeClr val="tx1"/>
              </a:solidFill>
              <a:round/>
              <a:headEnd/>
              <a:tailEnd/>
            </a:ln>
          </p:spPr>
          <p:txBody>
            <a:bodyPr wrap="none" anchor="ctr"/>
            <a:lstStyle/>
            <a:p>
              <a:endParaRPr lang="en-US" altLang="en-US" sz="2400">
                <a:solidFill>
                  <a:srgbClr val="FFFFFF"/>
                </a:solidFill>
                <a:latin typeface="Times New Roman" pitchFamily="18" charset="0"/>
              </a:endParaRPr>
            </a:p>
          </p:txBody>
        </p:sp>
        <p:sp>
          <p:nvSpPr>
            <p:cNvPr id="13332" name="Text Box 28"/>
            <p:cNvSpPr txBox="1">
              <a:spLocks noChangeArrowheads="1"/>
            </p:cNvSpPr>
            <p:nvPr/>
          </p:nvSpPr>
          <p:spPr bwMode="auto">
            <a:xfrm>
              <a:off x="5240" y="3467"/>
              <a:ext cx="520" cy="250"/>
            </a:xfrm>
            <a:prstGeom prst="rect">
              <a:avLst/>
            </a:prstGeom>
            <a:noFill/>
            <a:ln w="9525">
              <a:noFill/>
              <a:miter lim="800000"/>
              <a:headEnd/>
              <a:tailEnd/>
            </a:ln>
          </p:spPr>
          <p:txBody>
            <a:bodyPr wrap="none">
              <a:spAutoFit/>
            </a:bodyPr>
            <a:lstStyle/>
            <a:p>
              <a:r>
                <a:rPr lang="en-US" altLang="en-US" sz="2000" b="1">
                  <a:solidFill>
                    <a:schemeClr val="folHlink"/>
                  </a:solidFill>
                  <a:latin typeface="Times New Roman" pitchFamily="18" charset="0"/>
                </a:rPr>
                <a:t>20 cm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887"/>
                                        </p:tgtEl>
                                        <p:attrNameLst>
                                          <p:attrName>style.visibility</p:attrName>
                                        </p:attrNameLst>
                                      </p:cBhvr>
                                      <p:to>
                                        <p:strVal val="visible"/>
                                      </p:to>
                                    </p:set>
                                    <p:animEffect transition="in" filter="dissolve">
                                      <p:cBhvr>
                                        <p:cTn id="7" dur="500"/>
                                        <p:tgtEl>
                                          <p:spTgt spid="36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3689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368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6869">
                                            <p:txEl>
                                              <p:pRg st="0" end="0"/>
                                            </p:txEl>
                                          </p:spTgt>
                                        </p:tgtEl>
                                        <p:attrNameLst>
                                          <p:attrName>style.visibility</p:attrName>
                                        </p:attrNameLst>
                                      </p:cBhvr>
                                      <p:to>
                                        <p:strVal val="visible"/>
                                      </p:to>
                                    </p:set>
                                    <p:animEffect transition="in" filter="wipe(up)">
                                      <p:cBhvr>
                                        <p:cTn id="20" dur="500"/>
                                        <p:tgtEl>
                                          <p:spTgt spid="3686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6869">
                                            <p:txEl>
                                              <p:pRg st="1" end="1"/>
                                            </p:txEl>
                                          </p:spTgt>
                                        </p:tgtEl>
                                        <p:attrNameLst>
                                          <p:attrName>style.visibility</p:attrName>
                                        </p:attrNameLst>
                                      </p:cBhvr>
                                      <p:to>
                                        <p:strVal val="visible"/>
                                      </p:to>
                                    </p:set>
                                    <p:animEffect transition="in" filter="wipe(up)">
                                      <p:cBhvr>
                                        <p:cTn id="25" dur="500"/>
                                        <p:tgtEl>
                                          <p:spTgt spid="36869">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6869">
                                            <p:txEl>
                                              <p:pRg st="2" end="2"/>
                                            </p:txEl>
                                          </p:spTgt>
                                        </p:tgtEl>
                                        <p:attrNameLst>
                                          <p:attrName>style.visibility</p:attrName>
                                        </p:attrNameLst>
                                      </p:cBhvr>
                                      <p:to>
                                        <p:strVal val="visible"/>
                                      </p:to>
                                    </p:set>
                                    <p:animEffect transition="in" filter="wipe(up)">
                                      <p:cBhvr>
                                        <p:cTn id="30" dur="500"/>
                                        <p:tgtEl>
                                          <p:spTgt spid="3686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6869">
                                            <p:txEl>
                                              <p:pRg st="3" end="3"/>
                                            </p:txEl>
                                          </p:spTgt>
                                        </p:tgtEl>
                                        <p:attrNameLst>
                                          <p:attrName>style.visibility</p:attrName>
                                        </p:attrNameLst>
                                      </p:cBhvr>
                                      <p:to>
                                        <p:strVal val="visible"/>
                                      </p:to>
                                    </p:set>
                                    <p:animEffect transition="in" filter="wipe(up)">
                                      <p:cBhvr>
                                        <p:cTn id="35" dur="500"/>
                                        <p:tgtEl>
                                          <p:spTgt spid="36869">
                                            <p:txEl>
                                              <p:pRg st="3" end="3"/>
                                            </p:txEl>
                                          </p:spTgt>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36873"/>
                                        </p:tgtEl>
                                        <p:attrNameLst>
                                          <p:attrName>style.visibility</p:attrName>
                                        </p:attrNameLst>
                                      </p:cBhvr>
                                      <p:to>
                                        <p:strVal val="visible"/>
                                      </p:to>
                                    </p:set>
                                    <p:animEffect transition="in" filter="dissolve">
                                      <p:cBhvr>
                                        <p:cTn id="39" dur="500"/>
                                        <p:tgtEl>
                                          <p:spTgt spid="3687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3688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6870">
                                            <p:txEl>
                                              <p:pRg st="0" end="0"/>
                                            </p:txEl>
                                          </p:spTgt>
                                        </p:tgtEl>
                                        <p:attrNameLst>
                                          <p:attrName>style.visibility</p:attrName>
                                        </p:attrNameLst>
                                      </p:cBhvr>
                                      <p:to>
                                        <p:strVal val="visible"/>
                                      </p:to>
                                    </p:set>
                                    <p:animEffect transition="in" filter="wipe(up)">
                                      <p:cBhvr>
                                        <p:cTn id="48" dur="500"/>
                                        <p:tgtEl>
                                          <p:spTgt spid="36870">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6870">
                                            <p:txEl>
                                              <p:pRg st="1" end="1"/>
                                            </p:txEl>
                                          </p:spTgt>
                                        </p:tgtEl>
                                        <p:attrNameLst>
                                          <p:attrName>style.visibility</p:attrName>
                                        </p:attrNameLst>
                                      </p:cBhvr>
                                      <p:to>
                                        <p:strVal val="visible"/>
                                      </p:to>
                                    </p:set>
                                    <p:animEffect transition="in" filter="wipe(up)">
                                      <p:cBhvr>
                                        <p:cTn id="53" dur="500"/>
                                        <p:tgtEl>
                                          <p:spTgt spid="36870">
                                            <p:txEl>
                                              <p:pRg st="1" end="1"/>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6870">
                                            <p:txEl>
                                              <p:pRg st="2" end="2"/>
                                            </p:txEl>
                                          </p:spTgt>
                                        </p:tgtEl>
                                        <p:attrNameLst>
                                          <p:attrName>style.visibility</p:attrName>
                                        </p:attrNameLst>
                                      </p:cBhvr>
                                      <p:to>
                                        <p:strVal val="visible"/>
                                      </p:to>
                                    </p:set>
                                    <p:animEffect transition="in" filter="wipe(up)">
                                      <p:cBhvr>
                                        <p:cTn id="58" dur="500"/>
                                        <p:tgtEl>
                                          <p:spTgt spid="36870">
                                            <p:txEl>
                                              <p:pRg st="2" end="2"/>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6870">
                                            <p:txEl>
                                              <p:pRg st="3" end="3"/>
                                            </p:txEl>
                                          </p:spTgt>
                                        </p:tgtEl>
                                        <p:attrNameLst>
                                          <p:attrName>style.visibility</p:attrName>
                                        </p:attrNameLst>
                                      </p:cBhvr>
                                      <p:to>
                                        <p:strVal val="visible"/>
                                      </p:to>
                                    </p:set>
                                    <p:animEffect transition="in" filter="wipe(up)">
                                      <p:cBhvr>
                                        <p:cTn id="63" dur="500"/>
                                        <p:tgtEl>
                                          <p:spTgt spid="368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P spid="36870" grpId="0" build="p" autoUpdateAnimBg="0"/>
      <p:bldP spid="3688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2"/>
          <p:cNvSpPr>
            <a:spLocks noGrp="1" noChangeArrowheads="1"/>
          </p:cNvSpPr>
          <p:nvPr>
            <p:ph type="title"/>
          </p:nvPr>
        </p:nvSpPr>
        <p:spPr/>
        <p:txBody>
          <a:bodyPr/>
          <a:lstStyle/>
          <a:p>
            <a:pPr eaLnBrk="1" hangingPunct="1"/>
            <a:r>
              <a:rPr lang="en-US" altLang="en-US" smtClean="0"/>
              <a:t>Problems</a:t>
            </a:r>
          </a:p>
        </p:txBody>
      </p:sp>
      <p:sp>
        <p:nvSpPr>
          <p:cNvPr id="757762" name="Rectangle 3"/>
          <p:cNvSpPr>
            <a:spLocks noChangeArrowheads="1"/>
          </p:cNvSpPr>
          <p:nvPr/>
        </p:nvSpPr>
        <p:spPr bwMode="auto">
          <a:xfrm>
            <a:off x="3095625" y="1168400"/>
            <a:ext cx="7572375" cy="1574800"/>
          </a:xfrm>
          <a:prstGeom prst="rect">
            <a:avLst/>
          </a:prstGeom>
          <a:noFill/>
          <a:ln w="9525">
            <a:noFill/>
            <a:miter lim="800000"/>
            <a:headEnd/>
            <a:tailEnd/>
          </a:ln>
        </p:spPr>
        <p:txBody>
          <a:bodyPr lIns="92075" tIns="46038" rIns="92075" bIns="46038"/>
          <a:lstStyle/>
          <a:p>
            <a:pPr marL="509588" indent="-509588">
              <a:lnSpc>
                <a:spcPct val="90000"/>
              </a:lnSpc>
              <a:buClr>
                <a:srgbClr val="FDC73F"/>
              </a:buClr>
              <a:buFont typeface="Wingdings" pitchFamily="2" charset="2"/>
              <a:buChar char="u"/>
            </a:pPr>
            <a:r>
              <a:rPr lang="en-US" altLang="en-US" sz="3000"/>
              <a:t>A steering wheel requires a mechanical advantage of 6.  What radius does the wheel need to have if the steering column has a radius of 4 cm?</a:t>
            </a:r>
          </a:p>
        </p:txBody>
      </p:sp>
      <p:sp>
        <p:nvSpPr>
          <p:cNvPr id="757763" name="Rectangle 4"/>
          <p:cNvSpPr>
            <a:spLocks noChangeArrowheads="1"/>
          </p:cNvSpPr>
          <p:nvPr/>
        </p:nvSpPr>
        <p:spPr bwMode="auto">
          <a:xfrm>
            <a:off x="1524000" y="2952750"/>
            <a:ext cx="9131300" cy="3871913"/>
          </a:xfrm>
          <a:prstGeom prst="rect">
            <a:avLst/>
          </a:prstGeom>
          <a:solidFill>
            <a:schemeClr val="bg1"/>
          </a:solidFill>
          <a:ln w="28575">
            <a:solidFill>
              <a:schemeClr val="tx1"/>
            </a:solidFill>
            <a:miter lim="800000"/>
            <a:headEnd/>
            <a:tailEnd/>
          </a:ln>
        </p:spPr>
        <p:txBody>
          <a:bodyPr wrap="none" anchor="ctr"/>
          <a:lstStyle/>
          <a:p>
            <a:pPr algn="ctr"/>
            <a:endParaRPr lang="en-US" altLang="en-US" sz="2400">
              <a:solidFill>
                <a:srgbClr val="FFFFFF"/>
              </a:solidFill>
              <a:latin typeface="Times New Roman" pitchFamily="18" charset="0"/>
            </a:endParaRPr>
          </a:p>
        </p:txBody>
      </p:sp>
      <p:sp>
        <p:nvSpPr>
          <p:cNvPr id="37893" name="Text Box 5"/>
          <p:cNvSpPr txBox="1">
            <a:spLocks noChangeArrowheads="1"/>
          </p:cNvSpPr>
          <p:nvPr/>
        </p:nvSpPr>
        <p:spPr bwMode="auto">
          <a:xfrm>
            <a:off x="1524000" y="2938463"/>
            <a:ext cx="3773488" cy="2592387"/>
          </a:xfrm>
          <a:prstGeom prst="rect">
            <a:avLst/>
          </a:prstGeom>
          <a:noFill/>
          <a:ln w="9525">
            <a:noFill/>
            <a:miter lim="800000"/>
            <a:headEnd/>
            <a:tailEnd/>
          </a:ln>
        </p:spPr>
        <p:txBody>
          <a:bodyPr/>
          <a:lstStyle/>
          <a:p>
            <a:pPr>
              <a:spcBef>
                <a:spcPct val="20000"/>
              </a:spcBef>
            </a:pPr>
            <a:r>
              <a:rPr lang="en-US" altLang="en-US" sz="3200"/>
              <a:t>GIVEN:</a:t>
            </a:r>
          </a:p>
          <a:p>
            <a:pPr>
              <a:spcBef>
                <a:spcPct val="20000"/>
              </a:spcBef>
            </a:pPr>
            <a:r>
              <a:rPr lang="en-US" altLang="en-US" sz="3500"/>
              <a:t>IMA = 6</a:t>
            </a:r>
          </a:p>
          <a:p>
            <a:pPr>
              <a:spcBef>
                <a:spcPct val="20000"/>
              </a:spcBef>
            </a:pPr>
            <a:r>
              <a:rPr lang="en-US" altLang="en-US" sz="3500"/>
              <a:t>r</a:t>
            </a:r>
            <a:r>
              <a:rPr lang="en-US" altLang="en-US" sz="3500" baseline="-25000"/>
              <a:t>e</a:t>
            </a:r>
            <a:r>
              <a:rPr lang="en-US" altLang="en-US" sz="3500"/>
              <a:t> = ?</a:t>
            </a:r>
          </a:p>
          <a:p>
            <a:pPr>
              <a:spcBef>
                <a:spcPct val="20000"/>
              </a:spcBef>
            </a:pPr>
            <a:r>
              <a:rPr lang="en-US" altLang="en-US" sz="3500"/>
              <a:t>r</a:t>
            </a:r>
            <a:r>
              <a:rPr lang="en-US" altLang="en-US" sz="3500" baseline="-25000"/>
              <a:t>r</a:t>
            </a:r>
            <a:r>
              <a:rPr lang="en-US" altLang="en-US" sz="3500"/>
              <a:t> = 4 cm</a:t>
            </a:r>
          </a:p>
        </p:txBody>
      </p:sp>
      <p:sp>
        <p:nvSpPr>
          <p:cNvPr id="37894" name="Text Box 6"/>
          <p:cNvSpPr txBox="1">
            <a:spLocks noChangeArrowheads="1"/>
          </p:cNvSpPr>
          <p:nvPr/>
        </p:nvSpPr>
        <p:spPr bwMode="auto">
          <a:xfrm>
            <a:off x="5302250" y="2938463"/>
            <a:ext cx="5365750" cy="2566987"/>
          </a:xfrm>
          <a:prstGeom prst="rect">
            <a:avLst/>
          </a:prstGeom>
          <a:noFill/>
          <a:ln w="9525">
            <a:noFill/>
            <a:miter lim="800000"/>
            <a:headEnd/>
            <a:tailEnd/>
          </a:ln>
        </p:spPr>
        <p:txBody>
          <a:bodyPr/>
          <a:lstStyle/>
          <a:p>
            <a:pPr>
              <a:spcBef>
                <a:spcPct val="20000"/>
              </a:spcBef>
            </a:pPr>
            <a:r>
              <a:rPr lang="en-US" altLang="en-US" sz="3200"/>
              <a:t>WORK</a:t>
            </a:r>
            <a:r>
              <a:rPr lang="en-US" altLang="en-US" sz="3500"/>
              <a:t>:</a:t>
            </a:r>
          </a:p>
          <a:p>
            <a:pPr>
              <a:spcBef>
                <a:spcPct val="20000"/>
              </a:spcBef>
            </a:pPr>
            <a:r>
              <a:rPr lang="en-US" altLang="en-US" sz="3500"/>
              <a:t>r</a:t>
            </a:r>
            <a:r>
              <a:rPr lang="en-US" altLang="en-US" sz="3500" baseline="-25000"/>
              <a:t>e</a:t>
            </a:r>
            <a:r>
              <a:rPr lang="en-US" altLang="en-US" sz="3500"/>
              <a:t> = IMA · r</a:t>
            </a:r>
            <a:r>
              <a:rPr lang="en-US" altLang="en-US" sz="3500" baseline="-25000"/>
              <a:t>r</a:t>
            </a:r>
            <a:endParaRPr lang="en-US" altLang="en-US" sz="3500"/>
          </a:p>
          <a:p>
            <a:pPr>
              <a:spcBef>
                <a:spcPct val="20000"/>
              </a:spcBef>
            </a:pPr>
            <a:r>
              <a:rPr lang="en-US" altLang="en-US" sz="3500"/>
              <a:t>r</a:t>
            </a:r>
            <a:r>
              <a:rPr lang="en-US" altLang="en-US" sz="3500" baseline="-25000"/>
              <a:t>e</a:t>
            </a:r>
            <a:r>
              <a:rPr lang="en-US" altLang="en-US" sz="3500"/>
              <a:t> = (6)(4 cm)</a:t>
            </a:r>
          </a:p>
          <a:p>
            <a:pPr>
              <a:spcBef>
                <a:spcPct val="20000"/>
              </a:spcBef>
            </a:pPr>
            <a:r>
              <a:rPr lang="en-US" altLang="en-US" sz="3500" b="1"/>
              <a:t>r</a:t>
            </a:r>
            <a:r>
              <a:rPr lang="en-US" altLang="en-US" sz="3500" b="1" baseline="-25000"/>
              <a:t>e</a:t>
            </a:r>
            <a:r>
              <a:rPr lang="en-US" altLang="en-US" sz="3500" b="1"/>
              <a:t> = 24 cm</a:t>
            </a:r>
          </a:p>
        </p:txBody>
      </p:sp>
      <p:sp>
        <p:nvSpPr>
          <p:cNvPr id="757766" name="Line 7"/>
          <p:cNvSpPr>
            <a:spLocks noChangeShapeType="1"/>
          </p:cNvSpPr>
          <p:nvPr/>
        </p:nvSpPr>
        <p:spPr bwMode="auto">
          <a:xfrm>
            <a:off x="5310188" y="2967038"/>
            <a:ext cx="0" cy="3844925"/>
          </a:xfrm>
          <a:prstGeom prst="line">
            <a:avLst/>
          </a:prstGeom>
          <a:noFill/>
          <a:ln w="28575">
            <a:solidFill>
              <a:schemeClr val="tx1"/>
            </a:solidFill>
            <a:round/>
            <a:headEnd/>
            <a:tailEnd/>
          </a:ln>
        </p:spPr>
        <p:txBody>
          <a:bodyPr wrap="none" anchor="ctr"/>
          <a:lstStyle/>
          <a:p>
            <a:endParaRPr lang="en-US"/>
          </a:p>
        </p:txBody>
      </p:sp>
      <p:sp>
        <p:nvSpPr>
          <p:cNvPr id="757767" name="Line 8"/>
          <p:cNvSpPr>
            <a:spLocks noChangeShapeType="1"/>
          </p:cNvSpPr>
          <p:nvPr/>
        </p:nvSpPr>
        <p:spPr bwMode="auto">
          <a:xfrm>
            <a:off x="1524000" y="3506788"/>
            <a:ext cx="9144000" cy="0"/>
          </a:xfrm>
          <a:prstGeom prst="line">
            <a:avLst/>
          </a:prstGeom>
          <a:noFill/>
          <a:ln w="28575">
            <a:solidFill>
              <a:schemeClr val="tx1"/>
            </a:solidFill>
            <a:round/>
            <a:headEnd/>
            <a:tailEnd/>
          </a:ln>
        </p:spPr>
        <p:txBody>
          <a:bodyPr wrap="none" anchor="ctr"/>
          <a:lstStyle/>
          <a:p>
            <a:endParaRPr lang="en-US"/>
          </a:p>
        </p:txBody>
      </p:sp>
      <p:grpSp>
        <p:nvGrpSpPr>
          <p:cNvPr id="37897" name="Group 9"/>
          <p:cNvGrpSpPr>
            <a:grpSpLocks/>
          </p:cNvGrpSpPr>
          <p:nvPr/>
        </p:nvGrpSpPr>
        <p:grpSpPr bwMode="auto">
          <a:xfrm>
            <a:off x="2844800" y="4789488"/>
            <a:ext cx="2260600" cy="1890712"/>
            <a:chOff x="832" y="3017"/>
            <a:chExt cx="1424" cy="1191"/>
          </a:xfrm>
        </p:grpSpPr>
        <p:grpSp>
          <p:nvGrpSpPr>
            <p:cNvPr id="757781" name="Group 10"/>
            <p:cNvGrpSpPr>
              <a:grpSpLocks/>
            </p:cNvGrpSpPr>
            <p:nvPr/>
          </p:nvGrpSpPr>
          <p:grpSpPr bwMode="auto">
            <a:xfrm>
              <a:off x="832" y="3017"/>
              <a:ext cx="1424" cy="1191"/>
              <a:chOff x="2688" y="2640"/>
              <a:chExt cx="1728" cy="1584"/>
            </a:xfrm>
          </p:grpSpPr>
          <p:sp>
            <p:nvSpPr>
              <p:cNvPr id="757785" name="AutoShape 11"/>
              <p:cNvSpPr>
                <a:spLocks noChangeArrowheads="1"/>
              </p:cNvSpPr>
              <p:nvPr/>
            </p:nvSpPr>
            <p:spPr bwMode="auto">
              <a:xfrm>
                <a:off x="2688" y="2640"/>
                <a:ext cx="1728" cy="1584"/>
              </a:xfrm>
              <a:prstGeom prst="triangle">
                <a:avLst>
                  <a:gd name="adj" fmla="val 50000"/>
                </a:avLst>
              </a:prstGeom>
              <a:solidFill>
                <a:schemeClr val="accent1"/>
              </a:solidFill>
              <a:ln w="38100" cap="sq">
                <a:solidFill>
                  <a:schemeClr val="bg2"/>
                </a:solidFill>
                <a:miter lim="800000"/>
                <a:headEnd type="none" w="sm" len="sm"/>
                <a:tailEnd type="none" w="sm" len="sm"/>
              </a:ln>
            </p:spPr>
            <p:txBody>
              <a:bodyPr wrap="none" anchor="ctr"/>
              <a:lstStyle/>
              <a:p>
                <a:endParaRPr lang="en-US" altLang="en-US" sz="2400">
                  <a:solidFill>
                    <a:srgbClr val="FFFFFF"/>
                  </a:solidFill>
                  <a:latin typeface="Times New Roman" pitchFamily="18" charset="0"/>
                </a:endParaRPr>
              </a:p>
            </p:txBody>
          </p:sp>
          <p:sp>
            <p:nvSpPr>
              <p:cNvPr id="757786" name="Line 12"/>
              <p:cNvSpPr>
                <a:spLocks noChangeShapeType="1"/>
              </p:cNvSpPr>
              <p:nvPr/>
            </p:nvSpPr>
            <p:spPr bwMode="auto">
              <a:xfrm flipV="1">
                <a:off x="3080" y="3500"/>
                <a:ext cx="932" cy="4"/>
              </a:xfrm>
              <a:prstGeom prst="line">
                <a:avLst/>
              </a:prstGeom>
              <a:noFill/>
              <a:ln w="38100" cap="sq">
                <a:solidFill>
                  <a:schemeClr val="bg2"/>
                </a:solidFill>
                <a:round/>
                <a:headEnd type="none" w="sm" len="sm"/>
                <a:tailEnd type="none" w="sm" len="sm"/>
              </a:ln>
            </p:spPr>
            <p:txBody>
              <a:bodyPr wrap="none" anchor="ctr"/>
              <a:lstStyle/>
              <a:p>
                <a:endParaRPr lang="en-US"/>
              </a:p>
            </p:txBody>
          </p:sp>
          <p:sp>
            <p:nvSpPr>
              <p:cNvPr id="757787" name="Line 13"/>
              <p:cNvSpPr>
                <a:spLocks noChangeShapeType="1"/>
              </p:cNvSpPr>
              <p:nvPr/>
            </p:nvSpPr>
            <p:spPr bwMode="auto">
              <a:xfrm>
                <a:off x="3552" y="3508"/>
                <a:ext cx="0" cy="712"/>
              </a:xfrm>
              <a:prstGeom prst="line">
                <a:avLst/>
              </a:prstGeom>
              <a:noFill/>
              <a:ln w="38100" cap="sq">
                <a:solidFill>
                  <a:schemeClr val="bg2"/>
                </a:solidFill>
                <a:round/>
                <a:headEnd type="none" w="sm" len="sm"/>
                <a:tailEnd type="none" w="sm" len="sm"/>
              </a:ln>
            </p:spPr>
            <p:txBody>
              <a:bodyPr wrap="none" anchor="ctr"/>
              <a:lstStyle/>
              <a:p>
                <a:endParaRPr lang="en-US"/>
              </a:p>
            </p:txBody>
          </p:sp>
        </p:grpSp>
        <p:sp>
          <p:nvSpPr>
            <p:cNvPr id="757782" name="Rectangle 14"/>
            <p:cNvSpPr>
              <a:spLocks noChangeArrowheads="1"/>
            </p:cNvSpPr>
            <p:nvPr/>
          </p:nvSpPr>
          <p:spPr bwMode="auto">
            <a:xfrm>
              <a:off x="996" y="3801"/>
              <a:ext cx="567" cy="336"/>
            </a:xfrm>
            <a:prstGeom prst="rect">
              <a:avLst/>
            </a:prstGeom>
            <a:noFill/>
            <a:ln w="9525">
              <a:noFill/>
              <a:miter lim="800000"/>
              <a:headEnd/>
              <a:tailEnd/>
            </a:ln>
          </p:spPr>
          <p:txBody>
            <a:bodyPr wrap="none">
              <a:spAutoFit/>
            </a:bodyPr>
            <a:lstStyle/>
            <a:p>
              <a:r>
                <a:rPr lang="en-US" altLang="en-US" sz="2900" b="1" i="1">
                  <a:solidFill>
                    <a:srgbClr val="000B10"/>
                  </a:solidFill>
                  <a:latin typeface="Times New Roman" pitchFamily="18" charset="0"/>
                </a:rPr>
                <a:t>IMA</a:t>
              </a:r>
              <a:endParaRPr lang="en-US" altLang="en-US" sz="4000" b="1">
                <a:solidFill>
                  <a:srgbClr val="000B10"/>
                </a:solidFill>
              </a:endParaRPr>
            </a:p>
          </p:txBody>
        </p:sp>
        <p:sp>
          <p:nvSpPr>
            <p:cNvPr id="757783" name="Rectangle 15"/>
            <p:cNvSpPr>
              <a:spLocks noChangeArrowheads="1"/>
            </p:cNvSpPr>
            <p:nvPr/>
          </p:nvSpPr>
          <p:spPr bwMode="auto">
            <a:xfrm>
              <a:off x="1348" y="3234"/>
              <a:ext cx="313" cy="404"/>
            </a:xfrm>
            <a:prstGeom prst="rect">
              <a:avLst/>
            </a:prstGeom>
            <a:noFill/>
            <a:ln w="9525">
              <a:noFill/>
              <a:miter lim="800000"/>
              <a:headEnd/>
              <a:tailEnd/>
            </a:ln>
          </p:spPr>
          <p:txBody>
            <a:bodyPr wrap="none">
              <a:spAutoFit/>
            </a:bodyPr>
            <a:lstStyle/>
            <a:p>
              <a:r>
                <a:rPr lang="en-US" altLang="en-US" sz="3600" b="1" i="1">
                  <a:solidFill>
                    <a:srgbClr val="000B10"/>
                  </a:solidFill>
                  <a:latin typeface="Times New Roman" pitchFamily="18" charset="0"/>
                </a:rPr>
                <a:t>r</a:t>
              </a:r>
              <a:r>
                <a:rPr lang="en-US" altLang="en-US" sz="3600" b="1" i="1" baseline="-25000">
                  <a:solidFill>
                    <a:srgbClr val="000B10"/>
                  </a:solidFill>
                  <a:latin typeface="Times New Roman" pitchFamily="18" charset="0"/>
                </a:rPr>
                <a:t>e</a:t>
              </a:r>
              <a:endParaRPr lang="en-US" altLang="en-US" sz="4000" b="1">
                <a:solidFill>
                  <a:srgbClr val="000B10"/>
                </a:solidFill>
              </a:endParaRPr>
            </a:p>
          </p:txBody>
        </p:sp>
        <p:sp>
          <p:nvSpPr>
            <p:cNvPr id="757784" name="Rectangle 16"/>
            <p:cNvSpPr>
              <a:spLocks noChangeArrowheads="1"/>
            </p:cNvSpPr>
            <p:nvPr/>
          </p:nvSpPr>
          <p:spPr bwMode="auto">
            <a:xfrm>
              <a:off x="1599" y="3727"/>
              <a:ext cx="325" cy="442"/>
            </a:xfrm>
            <a:prstGeom prst="rect">
              <a:avLst/>
            </a:prstGeom>
            <a:noFill/>
            <a:ln w="9525">
              <a:noFill/>
              <a:miter lim="800000"/>
              <a:headEnd/>
              <a:tailEnd/>
            </a:ln>
          </p:spPr>
          <p:txBody>
            <a:bodyPr wrap="none">
              <a:spAutoFit/>
            </a:bodyPr>
            <a:lstStyle/>
            <a:p>
              <a:r>
                <a:rPr lang="en-US" altLang="en-US" sz="4000" b="1" i="1">
                  <a:solidFill>
                    <a:srgbClr val="000B10"/>
                  </a:solidFill>
                  <a:latin typeface="Times New Roman" pitchFamily="18" charset="0"/>
                </a:rPr>
                <a:t>r</a:t>
              </a:r>
              <a:r>
                <a:rPr lang="en-US" altLang="en-US" sz="4000" b="1" i="1" baseline="-25000">
                  <a:solidFill>
                    <a:srgbClr val="000B10"/>
                  </a:solidFill>
                  <a:latin typeface="Times New Roman" pitchFamily="18" charset="0"/>
                </a:rPr>
                <a:t>r</a:t>
              </a:r>
              <a:endParaRPr lang="en-US" altLang="en-US" sz="3600" b="1">
                <a:solidFill>
                  <a:srgbClr val="000B10"/>
                </a:solidFill>
              </a:endParaRPr>
            </a:p>
          </p:txBody>
        </p:sp>
      </p:grpSp>
      <p:sp>
        <p:nvSpPr>
          <p:cNvPr id="37905" name="AutoShape 17"/>
          <p:cNvSpPr>
            <a:spLocks noChangeArrowheads="1"/>
          </p:cNvSpPr>
          <p:nvPr/>
        </p:nvSpPr>
        <p:spPr bwMode="auto">
          <a:xfrm>
            <a:off x="3670300" y="5164138"/>
            <a:ext cx="622300" cy="620712"/>
          </a:xfrm>
          <a:prstGeom prst="smileyFace">
            <a:avLst>
              <a:gd name="adj" fmla="val 4653"/>
            </a:avLst>
          </a:prstGeom>
          <a:solidFill>
            <a:schemeClr val="accent2"/>
          </a:solidFill>
          <a:ln w="28575" cap="sq">
            <a:solidFill>
              <a:srgbClr val="000B10"/>
            </a:solidFill>
            <a:round/>
            <a:headEnd type="none" w="sm" len="sm"/>
            <a:tailEnd type="none" w="sm" len="sm"/>
          </a:ln>
        </p:spPr>
        <p:txBody>
          <a:bodyPr wrap="none" anchor="ctr"/>
          <a:lstStyle/>
          <a:p>
            <a:endParaRPr lang="en-US" altLang="en-US" sz="2400">
              <a:solidFill>
                <a:srgbClr val="FFFFFF"/>
              </a:solidFill>
              <a:latin typeface="Times New Roman" pitchFamily="18" charset="0"/>
            </a:endParaRPr>
          </a:p>
        </p:txBody>
      </p:sp>
      <p:grpSp>
        <p:nvGrpSpPr>
          <p:cNvPr id="37924" name="Group 36"/>
          <p:cNvGrpSpPr>
            <a:grpSpLocks/>
          </p:cNvGrpSpPr>
          <p:nvPr/>
        </p:nvGrpSpPr>
        <p:grpSpPr bwMode="auto">
          <a:xfrm>
            <a:off x="8402638" y="4751388"/>
            <a:ext cx="1644650" cy="1644650"/>
            <a:chOff x="4333" y="2993"/>
            <a:chExt cx="1036" cy="1036"/>
          </a:xfrm>
        </p:grpSpPr>
        <p:sp>
          <p:nvSpPr>
            <p:cNvPr id="757773" name="Oval 20"/>
            <p:cNvSpPr>
              <a:spLocks noChangeArrowheads="1"/>
            </p:cNvSpPr>
            <p:nvPr/>
          </p:nvSpPr>
          <p:spPr bwMode="auto">
            <a:xfrm>
              <a:off x="4727" y="3386"/>
              <a:ext cx="248" cy="249"/>
            </a:xfrm>
            <a:prstGeom prst="ellipse">
              <a:avLst/>
            </a:prstGeom>
            <a:solidFill>
              <a:schemeClr val="bg2"/>
            </a:solidFill>
            <a:ln w="12700">
              <a:solidFill>
                <a:schemeClr val="bg2"/>
              </a:solidFill>
              <a:round/>
              <a:headEnd/>
              <a:tailEnd/>
            </a:ln>
          </p:spPr>
          <p:txBody>
            <a:bodyPr wrap="none" anchor="ctr"/>
            <a:lstStyle/>
            <a:p>
              <a:endParaRPr lang="en-US" altLang="en-US" sz="2400">
                <a:solidFill>
                  <a:srgbClr val="FFFFFF"/>
                </a:solidFill>
                <a:latin typeface="Times New Roman" pitchFamily="18" charset="0"/>
              </a:endParaRPr>
            </a:p>
          </p:txBody>
        </p:sp>
        <p:sp>
          <p:nvSpPr>
            <p:cNvPr id="757774" name="AutoShape 25"/>
            <p:cNvSpPr>
              <a:spLocks noChangeArrowheads="1"/>
            </p:cNvSpPr>
            <p:nvPr/>
          </p:nvSpPr>
          <p:spPr bwMode="auto">
            <a:xfrm rot="-7771737" flipH="1" flipV="1">
              <a:off x="4967" y="3133"/>
              <a:ext cx="187" cy="38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75 w 21600"/>
                <a:gd name="T13" fmla="*/ 5752 h 21600"/>
                <a:gd name="T14" fmla="*/ 15825 w 21600"/>
                <a:gd name="T15" fmla="*/ 15848 h 21600"/>
              </a:gdLst>
              <a:ahLst/>
              <a:cxnLst>
                <a:cxn ang="T8">
                  <a:pos x="T0" y="T1"/>
                </a:cxn>
                <a:cxn ang="T9">
                  <a:pos x="T2" y="T3"/>
                </a:cxn>
                <a:cxn ang="T10">
                  <a:pos x="T4" y="T5"/>
                </a:cxn>
                <a:cxn ang="T11">
                  <a:pos x="T6" y="T7"/>
                </a:cxn>
              </a:cxnLst>
              <a:rect l="T12" t="T13" r="T14" b="T15"/>
              <a:pathLst>
                <a:path w="21600" h="21600">
                  <a:moveTo>
                    <a:pt x="0" y="0"/>
                  </a:moveTo>
                  <a:lnTo>
                    <a:pt x="7854" y="21600"/>
                  </a:lnTo>
                  <a:lnTo>
                    <a:pt x="13746" y="21600"/>
                  </a:lnTo>
                  <a:lnTo>
                    <a:pt x="21600" y="0"/>
                  </a:lnTo>
                  <a:lnTo>
                    <a:pt x="0" y="0"/>
                  </a:lnTo>
                  <a:close/>
                </a:path>
              </a:pathLst>
            </a:custGeom>
            <a:solidFill>
              <a:schemeClr val="bg2"/>
            </a:solidFill>
            <a:ln w="12700">
              <a:solidFill>
                <a:schemeClr val="bg2"/>
              </a:solidFill>
              <a:miter lim="800000"/>
              <a:headEnd/>
              <a:tailEnd/>
            </a:ln>
          </p:spPr>
          <p:txBody>
            <a:bodyPr wrap="none" anchor="ctr"/>
            <a:lstStyle/>
            <a:p>
              <a:endParaRPr lang="en-US"/>
            </a:p>
          </p:txBody>
        </p:sp>
        <p:sp>
          <p:nvSpPr>
            <p:cNvPr id="757775" name="AutoShape 27"/>
            <p:cNvSpPr>
              <a:spLocks noChangeArrowheads="1"/>
            </p:cNvSpPr>
            <p:nvPr/>
          </p:nvSpPr>
          <p:spPr bwMode="auto">
            <a:xfrm rot="7771737" flipV="1">
              <a:off x="4546" y="3141"/>
              <a:ext cx="187" cy="38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75 w 21600"/>
                <a:gd name="T13" fmla="*/ 5752 h 21600"/>
                <a:gd name="T14" fmla="*/ 15825 w 21600"/>
                <a:gd name="T15" fmla="*/ 15848 h 21600"/>
              </a:gdLst>
              <a:ahLst/>
              <a:cxnLst>
                <a:cxn ang="T8">
                  <a:pos x="T0" y="T1"/>
                </a:cxn>
                <a:cxn ang="T9">
                  <a:pos x="T2" y="T3"/>
                </a:cxn>
                <a:cxn ang="T10">
                  <a:pos x="T4" y="T5"/>
                </a:cxn>
                <a:cxn ang="T11">
                  <a:pos x="T6" y="T7"/>
                </a:cxn>
              </a:cxnLst>
              <a:rect l="T12" t="T13" r="T14" b="T15"/>
              <a:pathLst>
                <a:path w="21600" h="21600">
                  <a:moveTo>
                    <a:pt x="0" y="0"/>
                  </a:moveTo>
                  <a:lnTo>
                    <a:pt x="7854" y="21600"/>
                  </a:lnTo>
                  <a:lnTo>
                    <a:pt x="13746" y="21600"/>
                  </a:lnTo>
                  <a:lnTo>
                    <a:pt x="21600" y="0"/>
                  </a:lnTo>
                  <a:lnTo>
                    <a:pt x="0" y="0"/>
                  </a:lnTo>
                  <a:close/>
                </a:path>
              </a:pathLst>
            </a:custGeom>
            <a:solidFill>
              <a:schemeClr val="bg2"/>
            </a:solidFill>
            <a:ln w="12700">
              <a:solidFill>
                <a:schemeClr val="bg2"/>
              </a:solidFill>
              <a:miter lim="800000"/>
              <a:headEnd/>
              <a:tailEnd/>
            </a:ln>
          </p:spPr>
          <p:txBody>
            <a:bodyPr wrap="none" anchor="ctr"/>
            <a:lstStyle/>
            <a:p>
              <a:endParaRPr lang="en-US"/>
            </a:p>
          </p:txBody>
        </p:sp>
        <p:sp>
          <p:nvSpPr>
            <p:cNvPr id="757776" name="AutoShape 28"/>
            <p:cNvSpPr>
              <a:spLocks noChangeArrowheads="1"/>
            </p:cNvSpPr>
            <p:nvPr/>
          </p:nvSpPr>
          <p:spPr bwMode="auto">
            <a:xfrm rot="7771737" flipH="1">
              <a:off x="4959" y="3515"/>
              <a:ext cx="187" cy="38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75 w 21600"/>
                <a:gd name="T13" fmla="*/ 5752 h 21600"/>
                <a:gd name="T14" fmla="*/ 15825 w 21600"/>
                <a:gd name="T15" fmla="*/ 15848 h 21600"/>
              </a:gdLst>
              <a:ahLst/>
              <a:cxnLst>
                <a:cxn ang="T8">
                  <a:pos x="T0" y="T1"/>
                </a:cxn>
                <a:cxn ang="T9">
                  <a:pos x="T2" y="T3"/>
                </a:cxn>
                <a:cxn ang="T10">
                  <a:pos x="T4" y="T5"/>
                </a:cxn>
                <a:cxn ang="T11">
                  <a:pos x="T6" y="T7"/>
                </a:cxn>
              </a:cxnLst>
              <a:rect l="T12" t="T13" r="T14" b="T15"/>
              <a:pathLst>
                <a:path w="21600" h="21600">
                  <a:moveTo>
                    <a:pt x="0" y="0"/>
                  </a:moveTo>
                  <a:lnTo>
                    <a:pt x="7854" y="21600"/>
                  </a:lnTo>
                  <a:lnTo>
                    <a:pt x="13746" y="21600"/>
                  </a:lnTo>
                  <a:lnTo>
                    <a:pt x="21600" y="0"/>
                  </a:lnTo>
                  <a:lnTo>
                    <a:pt x="0" y="0"/>
                  </a:lnTo>
                  <a:close/>
                </a:path>
              </a:pathLst>
            </a:custGeom>
            <a:solidFill>
              <a:schemeClr val="bg2"/>
            </a:solidFill>
            <a:ln w="12700">
              <a:solidFill>
                <a:schemeClr val="bg2"/>
              </a:solidFill>
              <a:miter lim="800000"/>
              <a:headEnd/>
              <a:tailEnd/>
            </a:ln>
          </p:spPr>
          <p:txBody>
            <a:bodyPr wrap="none" anchor="ctr"/>
            <a:lstStyle/>
            <a:p>
              <a:endParaRPr lang="en-US"/>
            </a:p>
          </p:txBody>
        </p:sp>
        <p:sp>
          <p:nvSpPr>
            <p:cNvPr id="757777" name="AutoShape 29"/>
            <p:cNvSpPr>
              <a:spLocks noChangeArrowheads="1"/>
            </p:cNvSpPr>
            <p:nvPr/>
          </p:nvSpPr>
          <p:spPr bwMode="auto">
            <a:xfrm rot="-7771737">
              <a:off x="4554" y="3515"/>
              <a:ext cx="187" cy="38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75 w 21600"/>
                <a:gd name="T13" fmla="*/ 5752 h 21600"/>
                <a:gd name="T14" fmla="*/ 15825 w 21600"/>
                <a:gd name="T15" fmla="*/ 15848 h 21600"/>
              </a:gdLst>
              <a:ahLst/>
              <a:cxnLst>
                <a:cxn ang="T8">
                  <a:pos x="T0" y="T1"/>
                </a:cxn>
                <a:cxn ang="T9">
                  <a:pos x="T2" y="T3"/>
                </a:cxn>
                <a:cxn ang="T10">
                  <a:pos x="T4" y="T5"/>
                </a:cxn>
                <a:cxn ang="T11">
                  <a:pos x="T6" y="T7"/>
                </a:cxn>
              </a:cxnLst>
              <a:rect l="T12" t="T13" r="T14" b="T15"/>
              <a:pathLst>
                <a:path w="21600" h="21600">
                  <a:moveTo>
                    <a:pt x="0" y="0"/>
                  </a:moveTo>
                  <a:lnTo>
                    <a:pt x="7854" y="21600"/>
                  </a:lnTo>
                  <a:lnTo>
                    <a:pt x="13746" y="21600"/>
                  </a:lnTo>
                  <a:lnTo>
                    <a:pt x="21600" y="0"/>
                  </a:lnTo>
                  <a:lnTo>
                    <a:pt x="0" y="0"/>
                  </a:lnTo>
                  <a:close/>
                </a:path>
              </a:pathLst>
            </a:custGeom>
            <a:solidFill>
              <a:schemeClr val="bg2"/>
            </a:solidFill>
            <a:ln w="12700">
              <a:solidFill>
                <a:schemeClr val="bg2"/>
              </a:solidFill>
              <a:miter lim="800000"/>
              <a:headEnd/>
              <a:tailEnd/>
            </a:ln>
          </p:spPr>
          <p:txBody>
            <a:bodyPr wrap="none" anchor="ctr"/>
            <a:lstStyle/>
            <a:p>
              <a:endParaRPr lang="en-US"/>
            </a:p>
          </p:txBody>
        </p:sp>
        <p:sp>
          <p:nvSpPr>
            <p:cNvPr id="757778" name="Oval 19"/>
            <p:cNvSpPr>
              <a:spLocks noChangeArrowheads="1"/>
            </p:cNvSpPr>
            <p:nvPr/>
          </p:nvSpPr>
          <p:spPr bwMode="auto">
            <a:xfrm>
              <a:off x="4333" y="2993"/>
              <a:ext cx="1036" cy="1036"/>
            </a:xfrm>
            <a:prstGeom prst="ellipse">
              <a:avLst/>
            </a:prstGeom>
            <a:noFill/>
            <a:ln w="127000">
              <a:solidFill>
                <a:schemeClr val="accent1"/>
              </a:solidFill>
              <a:round/>
              <a:headEnd/>
              <a:tailEnd/>
            </a:ln>
          </p:spPr>
          <p:txBody>
            <a:bodyPr wrap="none" anchor="ctr"/>
            <a:lstStyle/>
            <a:p>
              <a:endParaRPr lang="en-US" altLang="en-US" sz="2400">
                <a:solidFill>
                  <a:srgbClr val="FFFFFF"/>
                </a:solidFill>
                <a:latin typeface="Times New Roman" pitchFamily="18" charset="0"/>
              </a:endParaRPr>
            </a:p>
          </p:txBody>
        </p:sp>
        <p:sp>
          <p:nvSpPr>
            <p:cNvPr id="757779" name="Line 31"/>
            <p:cNvSpPr>
              <a:spLocks noChangeShapeType="1"/>
            </p:cNvSpPr>
            <p:nvPr/>
          </p:nvSpPr>
          <p:spPr bwMode="auto">
            <a:xfrm flipH="1" flipV="1">
              <a:off x="4755" y="3437"/>
              <a:ext cx="100" cy="70"/>
            </a:xfrm>
            <a:prstGeom prst="line">
              <a:avLst/>
            </a:prstGeom>
            <a:noFill/>
            <a:ln w="38100">
              <a:solidFill>
                <a:srgbClr val="FFFF07"/>
              </a:solidFill>
              <a:round/>
              <a:headEnd/>
              <a:tailEnd/>
            </a:ln>
          </p:spPr>
          <p:txBody>
            <a:bodyPr wrap="none" anchor="ctr"/>
            <a:lstStyle/>
            <a:p>
              <a:endParaRPr lang="en-US"/>
            </a:p>
          </p:txBody>
        </p:sp>
        <p:sp>
          <p:nvSpPr>
            <p:cNvPr id="757780" name="Line 32"/>
            <p:cNvSpPr>
              <a:spLocks noChangeShapeType="1"/>
            </p:cNvSpPr>
            <p:nvPr/>
          </p:nvSpPr>
          <p:spPr bwMode="auto">
            <a:xfrm flipV="1">
              <a:off x="4855" y="3141"/>
              <a:ext cx="421" cy="366"/>
            </a:xfrm>
            <a:prstGeom prst="line">
              <a:avLst/>
            </a:prstGeom>
            <a:noFill/>
            <a:ln w="38100">
              <a:solidFill>
                <a:srgbClr val="00FFFF"/>
              </a:solidFill>
              <a:round/>
              <a:headEnd/>
              <a:tailEnd/>
            </a:ln>
          </p:spPr>
          <p:txBody>
            <a:bodyPr wrap="none" anchor="ctr"/>
            <a:lstStyle/>
            <a:p>
              <a:endParaRPr lang="en-US"/>
            </a:p>
          </p:txBody>
        </p:sp>
      </p:grpSp>
      <p:sp>
        <p:nvSpPr>
          <p:cNvPr id="37922" name="Text Box 34"/>
          <p:cNvSpPr txBox="1">
            <a:spLocks noChangeArrowheads="1"/>
          </p:cNvSpPr>
          <p:nvPr/>
        </p:nvSpPr>
        <p:spPr bwMode="auto">
          <a:xfrm>
            <a:off x="8656638" y="5287963"/>
            <a:ext cx="409575" cy="457200"/>
          </a:xfrm>
          <a:prstGeom prst="rect">
            <a:avLst/>
          </a:prstGeom>
          <a:noFill/>
          <a:ln w="9525">
            <a:noFill/>
            <a:miter lim="800000"/>
            <a:headEnd/>
            <a:tailEnd/>
          </a:ln>
        </p:spPr>
        <p:txBody>
          <a:bodyPr wrap="none">
            <a:spAutoFit/>
          </a:bodyPr>
          <a:lstStyle/>
          <a:p>
            <a:r>
              <a:rPr lang="en-US" altLang="en-US" sz="2400" b="1">
                <a:solidFill>
                  <a:srgbClr val="FFFF07"/>
                </a:solidFill>
                <a:latin typeface="Times New Roman" pitchFamily="18" charset="0"/>
              </a:rPr>
              <a:t>r</a:t>
            </a:r>
            <a:r>
              <a:rPr lang="en-US" altLang="en-US" sz="2400" b="1" baseline="-25000">
                <a:solidFill>
                  <a:srgbClr val="FFFF07"/>
                </a:solidFill>
                <a:latin typeface="Times New Roman" pitchFamily="18" charset="0"/>
              </a:rPr>
              <a:t>r</a:t>
            </a:r>
            <a:endParaRPr lang="en-US" altLang="en-US" sz="2400" b="1">
              <a:solidFill>
                <a:srgbClr val="FFFFFF"/>
              </a:solidFill>
              <a:latin typeface="Times New Roman" pitchFamily="18" charset="0"/>
            </a:endParaRPr>
          </a:p>
        </p:txBody>
      </p:sp>
      <p:sp>
        <p:nvSpPr>
          <p:cNvPr id="37923" name="Text Box 35"/>
          <p:cNvSpPr txBox="1">
            <a:spLocks noChangeArrowheads="1"/>
          </p:cNvSpPr>
          <p:nvPr/>
        </p:nvSpPr>
        <p:spPr bwMode="auto">
          <a:xfrm>
            <a:off x="9440863" y="5267325"/>
            <a:ext cx="409575" cy="457200"/>
          </a:xfrm>
          <a:prstGeom prst="rect">
            <a:avLst/>
          </a:prstGeom>
          <a:noFill/>
          <a:ln w="9525">
            <a:noFill/>
            <a:miter lim="800000"/>
            <a:headEnd/>
            <a:tailEnd/>
          </a:ln>
        </p:spPr>
        <p:txBody>
          <a:bodyPr wrap="none">
            <a:spAutoFit/>
          </a:bodyPr>
          <a:lstStyle/>
          <a:p>
            <a:r>
              <a:rPr lang="en-US" altLang="en-US" sz="2400" b="1">
                <a:solidFill>
                  <a:srgbClr val="00FFFF"/>
                </a:solidFill>
                <a:latin typeface="Times New Roman" pitchFamily="18" charset="0"/>
              </a:rPr>
              <a:t>r</a:t>
            </a:r>
            <a:r>
              <a:rPr lang="en-US" altLang="en-US" sz="2400" b="1" baseline="-25000">
                <a:solidFill>
                  <a:srgbClr val="00FFFF"/>
                </a:solidFill>
                <a:latin typeface="Times New Roman" pitchFamily="18" charset="0"/>
              </a:rPr>
              <a:t>e</a:t>
            </a:r>
            <a:endParaRPr lang="en-US" altLang="en-US" sz="2400" b="1">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924"/>
                                        </p:tgtEl>
                                        <p:attrNameLst>
                                          <p:attrName>style.visibility</p:attrName>
                                        </p:attrNameLst>
                                      </p:cBhvr>
                                      <p:to>
                                        <p:strVal val="visible"/>
                                      </p:to>
                                    </p:set>
                                    <p:animEffect transition="in" filter="dissolve">
                                      <p:cBhvr>
                                        <p:cTn id="7" dur="500"/>
                                        <p:tgtEl>
                                          <p:spTgt spid="37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792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792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7893">
                                            <p:txEl>
                                              <p:pRg st="0" end="0"/>
                                            </p:txEl>
                                          </p:spTgt>
                                        </p:tgtEl>
                                        <p:attrNameLst>
                                          <p:attrName>style.visibility</p:attrName>
                                        </p:attrNameLst>
                                      </p:cBhvr>
                                      <p:to>
                                        <p:strVal val="visible"/>
                                      </p:to>
                                    </p:set>
                                    <p:animEffect transition="in" filter="wipe(up)">
                                      <p:cBhvr>
                                        <p:cTn id="20" dur="500"/>
                                        <p:tgtEl>
                                          <p:spTgt spid="37893">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7893">
                                            <p:txEl>
                                              <p:pRg st="1" end="1"/>
                                            </p:txEl>
                                          </p:spTgt>
                                        </p:tgtEl>
                                        <p:attrNameLst>
                                          <p:attrName>style.visibility</p:attrName>
                                        </p:attrNameLst>
                                      </p:cBhvr>
                                      <p:to>
                                        <p:strVal val="visible"/>
                                      </p:to>
                                    </p:set>
                                    <p:animEffect transition="in" filter="wipe(up)">
                                      <p:cBhvr>
                                        <p:cTn id="25" dur="500"/>
                                        <p:tgtEl>
                                          <p:spTgt spid="3789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7893">
                                            <p:txEl>
                                              <p:pRg st="2" end="2"/>
                                            </p:txEl>
                                          </p:spTgt>
                                        </p:tgtEl>
                                        <p:attrNameLst>
                                          <p:attrName>style.visibility</p:attrName>
                                        </p:attrNameLst>
                                      </p:cBhvr>
                                      <p:to>
                                        <p:strVal val="visible"/>
                                      </p:to>
                                    </p:set>
                                    <p:animEffect transition="in" filter="wipe(up)">
                                      <p:cBhvr>
                                        <p:cTn id="30" dur="500"/>
                                        <p:tgtEl>
                                          <p:spTgt spid="3789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7893">
                                            <p:txEl>
                                              <p:pRg st="3" end="3"/>
                                            </p:txEl>
                                          </p:spTgt>
                                        </p:tgtEl>
                                        <p:attrNameLst>
                                          <p:attrName>style.visibility</p:attrName>
                                        </p:attrNameLst>
                                      </p:cBhvr>
                                      <p:to>
                                        <p:strVal val="visible"/>
                                      </p:to>
                                    </p:set>
                                    <p:animEffect transition="in" filter="wipe(up)">
                                      <p:cBhvr>
                                        <p:cTn id="35" dur="500"/>
                                        <p:tgtEl>
                                          <p:spTgt spid="37893">
                                            <p:txEl>
                                              <p:pRg st="3" end="3"/>
                                            </p:txEl>
                                          </p:spTgt>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37897"/>
                                        </p:tgtEl>
                                        <p:attrNameLst>
                                          <p:attrName>style.visibility</p:attrName>
                                        </p:attrNameLst>
                                      </p:cBhvr>
                                      <p:to>
                                        <p:strVal val="visible"/>
                                      </p:to>
                                    </p:set>
                                    <p:animEffect transition="in" filter="dissolve">
                                      <p:cBhvr>
                                        <p:cTn id="39" dur="500"/>
                                        <p:tgtEl>
                                          <p:spTgt spid="3789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3790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7894">
                                            <p:txEl>
                                              <p:pRg st="0" end="0"/>
                                            </p:txEl>
                                          </p:spTgt>
                                        </p:tgtEl>
                                        <p:attrNameLst>
                                          <p:attrName>style.visibility</p:attrName>
                                        </p:attrNameLst>
                                      </p:cBhvr>
                                      <p:to>
                                        <p:strVal val="visible"/>
                                      </p:to>
                                    </p:set>
                                    <p:animEffect transition="in" filter="wipe(up)">
                                      <p:cBhvr>
                                        <p:cTn id="48" dur="500"/>
                                        <p:tgtEl>
                                          <p:spTgt spid="3789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7894">
                                            <p:txEl>
                                              <p:pRg st="1" end="1"/>
                                            </p:txEl>
                                          </p:spTgt>
                                        </p:tgtEl>
                                        <p:attrNameLst>
                                          <p:attrName>style.visibility</p:attrName>
                                        </p:attrNameLst>
                                      </p:cBhvr>
                                      <p:to>
                                        <p:strVal val="visible"/>
                                      </p:to>
                                    </p:set>
                                    <p:animEffect transition="in" filter="wipe(up)">
                                      <p:cBhvr>
                                        <p:cTn id="53" dur="500"/>
                                        <p:tgtEl>
                                          <p:spTgt spid="37894">
                                            <p:txEl>
                                              <p:pRg st="1" end="1"/>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7894">
                                            <p:txEl>
                                              <p:pRg st="2" end="2"/>
                                            </p:txEl>
                                          </p:spTgt>
                                        </p:tgtEl>
                                        <p:attrNameLst>
                                          <p:attrName>style.visibility</p:attrName>
                                        </p:attrNameLst>
                                      </p:cBhvr>
                                      <p:to>
                                        <p:strVal val="visible"/>
                                      </p:to>
                                    </p:set>
                                    <p:animEffect transition="in" filter="wipe(up)">
                                      <p:cBhvr>
                                        <p:cTn id="58" dur="500"/>
                                        <p:tgtEl>
                                          <p:spTgt spid="37894">
                                            <p:txEl>
                                              <p:pRg st="2" end="2"/>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7894">
                                            <p:txEl>
                                              <p:pRg st="3" end="3"/>
                                            </p:txEl>
                                          </p:spTgt>
                                        </p:tgtEl>
                                        <p:attrNameLst>
                                          <p:attrName>style.visibility</p:attrName>
                                        </p:attrNameLst>
                                      </p:cBhvr>
                                      <p:to>
                                        <p:strVal val="visible"/>
                                      </p:to>
                                    </p:set>
                                    <p:animEffect transition="in" filter="wipe(up)">
                                      <p:cBhvr>
                                        <p:cTn id="63" dur="500"/>
                                        <p:tgtEl>
                                          <p:spTgt spid="378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P spid="37894" grpId="0" build="p" autoUpdateAnimBg="0"/>
      <p:bldP spid="37905" grpId="0" animBg="1"/>
      <p:bldP spid="37922" grpId="0" autoUpdateAnimBg="0"/>
      <p:bldP spid="3792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Title 1"/>
          <p:cNvSpPr>
            <a:spLocks noGrp="1"/>
          </p:cNvSpPr>
          <p:nvPr>
            <p:ph type="title"/>
          </p:nvPr>
        </p:nvSpPr>
        <p:spPr>
          <a:xfrm>
            <a:off x="1981200" y="244475"/>
            <a:ext cx="8385175" cy="1203325"/>
          </a:xfrm>
        </p:spPr>
        <p:txBody>
          <a:bodyPr/>
          <a:lstStyle/>
          <a:p>
            <a:pPr eaLnBrk="1" hangingPunct="1"/>
            <a:r>
              <a:rPr lang="en-US" smtClean="0"/>
              <a:t>Pulley</a:t>
            </a:r>
          </a:p>
        </p:txBody>
      </p:sp>
      <p:sp>
        <p:nvSpPr>
          <p:cNvPr id="3" name="Content Placeholder 2"/>
          <p:cNvSpPr>
            <a:spLocks noGrp="1"/>
          </p:cNvSpPr>
          <p:nvPr>
            <p:ph idx="1"/>
          </p:nvPr>
        </p:nvSpPr>
        <p:spPr>
          <a:xfrm>
            <a:off x="2057400" y="1219200"/>
            <a:ext cx="8007350" cy="2286000"/>
          </a:xfrm>
        </p:spPr>
        <p:txBody>
          <a:bodyPr rtlCol="0">
            <a:normAutofit lnSpcReduction="10000"/>
          </a:bodyPr>
          <a:lstStyle/>
          <a:p>
            <a:pPr eaLnBrk="1" fontAlgn="auto" hangingPunct="1">
              <a:spcAft>
                <a:spcPts val="0"/>
              </a:spcAft>
              <a:buFont typeface="Arial" panose="020B0604020202020204" pitchFamily="34" charset="0"/>
              <a:buChar char="•"/>
              <a:defRPr/>
            </a:pPr>
            <a:r>
              <a:rPr lang="en-US" sz="2400" dirty="0"/>
              <a:t>In a pulley, a cord wraps around a wheel.</a:t>
            </a:r>
          </a:p>
          <a:p>
            <a:pPr eaLnBrk="1" fontAlgn="auto" hangingPunct="1">
              <a:spcAft>
                <a:spcPts val="0"/>
              </a:spcAft>
              <a:buFont typeface="Arial" panose="020B0604020202020204" pitchFamily="34" charset="0"/>
              <a:buChar char="•"/>
              <a:defRPr/>
            </a:pPr>
            <a:r>
              <a:rPr lang="en-US" sz="2400" dirty="0"/>
              <a:t> As the wheel rotates, the cord moves in either direction. Now, attach a hook to the cord, and you can use the wheel's rotation to raise and lower objects.</a:t>
            </a:r>
          </a:p>
          <a:p>
            <a:pPr eaLnBrk="1" fontAlgn="auto" hangingPunct="1">
              <a:spcAft>
                <a:spcPts val="0"/>
              </a:spcAft>
              <a:buFont typeface="Arial" panose="020B0604020202020204" pitchFamily="34" charset="0"/>
              <a:buChar char="•"/>
              <a:defRPr/>
            </a:pPr>
            <a:r>
              <a:rPr lang="en-US" sz="2400" dirty="0"/>
              <a:t>IMA of a pulley system = the number of ropes that support the weight of the object</a:t>
            </a:r>
          </a:p>
        </p:txBody>
      </p:sp>
      <p:pic>
        <p:nvPicPr>
          <p:cNvPr id="758787" name="Picture 2" descr="C:\Users\user\Desktop\New Misc Webstuff\Physical Chap 3,4\animatedfourpulley.gif"/>
          <p:cNvPicPr>
            <a:picLocks noChangeAspect="1" noChangeArrowheads="1" noCrop="1"/>
          </p:cNvPicPr>
          <p:nvPr/>
        </p:nvPicPr>
        <p:blipFill>
          <a:blip r:embed="rId2"/>
          <a:srcRect/>
          <a:stretch>
            <a:fillRect/>
          </a:stretch>
        </p:blipFill>
        <p:spPr bwMode="auto">
          <a:xfrm>
            <a:off x="8229600" y="3505200"/>
            <a:ext cx="2000250" cy="2667000"/>
          </a:xfrm>
          <a:prstGeom prst="rect">
            <a:avLst/>
          </a:prstGeom>
          <a:noFill/>
          <a:ln w="9525">
            <a:noFill/>
            <a:miter lim="800000"/>
            <a:headEnd/>
            <a:tailEnd/>
          </a:ln>
        </p:spPr>
      </p:pic>
      <p:pic>
        <p:nvPicPr>
          <p:cNvPr id="758788" name="Picture 2"/>
          <p:cNvPicPr>
            <a:picLocks noChangeAspect="1" noChangeArrowheads="1"/>
          </p:cNvPicPr>
          <p:nvPr/>
        </p:nvPicPr>
        <p:blipFill>
          <a:blip r:embed="rId3"/>
          <a:srcRect/>
          <a:stretch>
            <a:fillRect/>
          </a:stretch>
        </p:blipFill>
        <p:spPr bwMode="auto">
          <a:xfrm>
            <a:off x="2209800" y="3810000"/>
            <a:ext cx="3657600" cy="2540000"/>
          </a:xfrm>
          <a:prstGeom prst="rect">
            <a:avLst/>
          </a:prstGeom>
          <a:noFill/>
          <a:ln w="9525">
            <a:noFill/>
            <a:miter lim="800000"/>
            <a:headEnd/>
            <a:tailEnd/>
          </a:ln>
        </p:spPr>
      </p:pic>
      <p:pic>
        <p:nvPicPr>
          <p:cNvPr id="758789" name="Picture 3"/>
          <p:cNvPicPr>
            <a:picLocks noChangeAspect="1" noChangeArrowheads="1"/>
          </p:cNvPicPr>
          <p:nvPr/>
        </p:nvPicPr>
        <p:blipFill>
          <a:blip r:embed="rId4"/>
          <a:srcRect/>
          <a:stretch>
            <a:fillRect/>
          </a:stretch>
        </p:blipFill>
        <p:spPr bwMode="auto">
          <a:xfrm>
            <a:off x="6019800" y="3886200"/>
            <a:ext cx="19050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9809" name="Rectangle 2"/>
          <p:cNvSpPr>
            <a:spLocks noGrp="1" noChangeArrowheads="1"/>
          </p:cNvSpPr>
          <p:nvPr>
            <p:ph type="title"/>
          </p:nvPr>
        </p:nvSpPr>
        <p:spPr>
          <a:xfrm>
            <a:off x="1524000" y="155575"/>
            <a:ext cx="9144000" cy="920750"/>
          </a:xfrm>
        </p:spPr>
        <p:txBody>
          <a:bodyPr/>
          <a:lstStyle/>
          <a:p>
            <a:pPr eaLnBrk="1" hangingPunct="1"/>
            <a:r>
              <a:rPr lang="en-US" altLang="en-US" smtClean="0"/>
              <a:t> Pulley</a:t>
            </a:r>
          </a:p>
        </p:txBody>
      </p:sp>
      <p:sp>
        <p:nvSpPr>
          <p:cNvPr id="29699" name="Rectangle 3"/>
          <p:cNvSpPr>
            <a:spLocks noGrp="1" noChangeArrowheads="1"/>
          </p:cNvSpPr>
          <p:nvPr>
            <p:ph type="body" idx="1"/>
          </p:nvPr>
        </p:nvSpPr>
        <p:spPr/>
        <p:txBody>
          <a:bodyPr/>
          <a:lstStyle/>
          <a:p>
            <a:pPr eaLnBrk="1" hangingPunct="1"/>
            <a:r>
              <a:rPr lang="en-US" altLang="en-US" b="1" smtClean="0"/>
              <a:t>Pulley</a:t>
            </a:r>
            <a:endParaRPr lang="en-US" altLang="en-US" smtClean="0"/>
          </a:p>
          <a:p>
            <a:pPr lvl="1" eaLnBrk="1" hangingPunct="1"/>
            <a:r>
              <a:rPr lang="en-US" altLang="en-US" smtClean="0"/>
              <a:t>grooved wheel with a rope or chain running along the groove</a:t>
            </a:r>
          </a:p>
          <a:p>
            <a:pPr lvl="1" eaLnBrk="1" hangingPunct="1"/>
            <a:r>
              <a:rPr lang="en-US" altLang="en-US" smtClean="0"/>
              <a:t>a “flexible first-class lever”</a:t>
            </a:r>
          </a:p>
        </p:txBody>
      </p:sp>
      <p:pic>
        <p:nvPicPr>
          <p:cNvPr id="29702" name="Picture 6"/>
          <p:cNvPicPr>
            <a:picLocks noChangeAspect="1" noChangeArrowheads="1"/>
          </p:cNvPicPr>
          <p:nvPr/>
        </p:nvPicPr>
        <p:blipFill>
          <a:blip r:embed="rId2"/>
          <a:srcRect/>
          <a:stretch>
            <a:fillRect/>
          </a:stretch>
        </p:blipFill>
        <p:spPr bwMode="auto">
          <a:xfrm>
            <a:off x="4964113" y="4049713"/>
            <a:ext cx="3400425" cy="2495550"/>
          </a:xfrm>
          <a:prstGeom prst="rect">
            <a:avLst/>
          </a:prstGeom>
          <a:noFill/>
          <a:ln w="28575">
            <a:solidFill>
              <a:schemeClr val="bg2"/>
            </a:solidFill>
            <a:miter lim="800000"/>
            <a:headEnd/>
            <a:tailEnd/>
          </a:ln>
        </p:spPr>
      </p:pic>
      <p:sp>
        <p:nvSpPr>
          <p:cNvPr id="29704" name="Text Box 8"/>
          <p:cNvSpPr txBox="1">
            <a:spLocks noChangeArrowheads="1"/>
          </p:cNvSpPr>
          <p:nvPr/>
        </p:nvSpPr>
        <p:spPr bwMode="auto">
          <a:xfrm>
            <a:off x="5749925" y="4670425"/>
            <a:ext cx="477838" cy="457200"/>
          </a:xfrm>
          <a:prstGeom prst="rect">
            <a:avLst/>
          </a:prstGeom>
          <a:noFill/>
          <a:ln w="9525">
            <a:noFill/>
            <a:miter lim="800000"/>
            <a:headEnd/>
            <a:tailEnd/>
          </a:ln>
        </p:spPr>
        <p:txBody>
          <a:bodyPr wrap="none">
            <a:spAutoFit/>
          </a:bodyPr>
          <a:lstStyle/>
          <a:p>
            <a:r>
              <a:rPr lang="en-US" altLang="en-US" sz="2400" b="1">
                <a:solidFill>
                  <a:srgbClr val="000000"/>
                </a:solidFill>
                <a:latin typeface="Times New Roman" pitchFamily="18" charset="0"/>
              </a:rPr>
              <a:t>L</a:t>
            </a:r>
            <a:r>
              <a:rPr lang="en-US" altLang="en-US" sz="2400" b="1" baseline="-25000">
                <a:solidFill>
                  <a:srgbClr val="000000"/>
                </a:solidFill>
                <a:latin typeface="Times New Roman" pitchFamily="18" charset="0"/>
              </a:rPr>
              <a:t>e</a:t>
            </a:r>
            <a:endParaRPr lang="en-US" altLang="en-US" sz="2400">
              <a:solidFill>
                <a:srgbClr val="FFFFFF"/>
              </a:solidFill>
              <a:latin typeface="Times New Roman" pitchFamily="18" charset="0"/>
            </a:endParaRPr>
          </a:p>
        </p:txBody>
      </p:sp>
      <p:sp>
        <p:nvSpPr>
          <p:cNvPr id="29705" name="Text Box 9"/>
          <p:cNvSpPr txBox="1">
            <a:spLocks noChangeArrowheads="1"/>
          </p:cNvSpPr>
          <p:nvPr/>
        </p:nvSpPr>
        <p:spPr bwMode="auto">
          <a:xfrm>
            <a:off x="7510463" y="4946650"/>
            <a:ext cx="477837" cy="457200"/>
          </a:xfrm>
          <a:prstGeom prst="rect">
            <a:avLst/>
          </a:prstGeom>
          <a:noFill/>
          <a:ln w="9525">
            <a:noFill/>
            <a:miter lim="800000"/>
            <a:headEnd/>
            <a:tailEnd/>
          </a:ln>
        </p:spPr>
        <p:txBody>
          <a:bodyPr wrap="none">
            <a:spAutoFit/>
          </a:bodyPr>
          <a:lstStyle/>
          <a:p>
            <a:r>
              <a:rPr lang="en-US" altLang="en-US" sz="2400" b="1">
                <a:solidFill>
                  <a:srgbClr val="000000"/>
                </a:solidFill>
                <a:latin typeface="Times New Roman" pitchFamily="18" charset="0"/>
              </a:rPr>
              <a:t>L</a:t>
            </a:r>
            <a:r>
              <a:rPr lang="en-US" altLang="en-US" sz="2400" b="1" baseline="-25000">
                <a:solidFill>
                  <a:srgbClr val="000000"/>
                </a:solidFill>
                <a:latin typeface="Times New Roman" pitchFamily="18" charset="0"/>
              </a:rPr>
              <a:t>r</a:t>
            </a:r>
            <a:endParaRPr lang="en-US" altLang="en-US" sz="2400">
              <a:solidFill>
                <a:srgbClr val="FFFFFF"/>
              </a:solidFill>
              <a:latin typeface="Times New Roman" pitchFamily="18" charset="0"/>
            </a:endParaRPr>
          </a:p>
        </p:txBody>
      </p:sp>
      <p:sp>
        <p:nvSpPr>
          <p:cNvPr id="29706" name="Text Box 10"/>
          <p:cNvSpPr txBox="1">
            <a:spLocks noChangeArrowheads="1"/>
          </p:cNvSpPr>
          <p:nvPr/>
        </p:nvSpPr>
        <p:spPr bwMode="auto">
          <a:xfrm>
            <a:off x="7400925" y="4265613"/>
            <a:ext cx="369888" cy="457200"/>
          </a:xfrm>
          <a:prstGeom prst="rect">
            <a:avLst/>
          </a:prstGeom>
          <a:noFill/>
          <a:ln w="9525">
            <a:noFill/>
            <a:miter lim="800000"/>
            <a:headEnd/>
            <a:tailEnd/>
          </a:ln>
        </p:spPr>
        <p:txBody>
          <a:bodyPr wrap="none">
            <a:spAutoFit/>
          </a:bodyPr>
          <a:lstStyle/>
          <a:p>
            <a:r>
              <a:rPr lang="en-US" altLang="en-US" sz="2400" b="1">
                <a:solidFill>
                  <a:srgbClr val="FFFFFF"/>
                </a:solidFill>
                <a:latin typeface="Times New Roman" pitchFamily="18" charset="0"/>
              </a:rPr>
              <a:t>F</a:t>
            </a:r>
            <a:endParaRPr lang="en-US" altLang="en-US" sz="2400">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up)">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wipe(up)">
                                      <p:cBhvr>
                                        <p:cTn id="12" dur="500"/>
                                        <p:tgtEl>
                                          <p:spTgt spid="29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wipe(up)">
                                      <p:cBhvr>
                                        <p:cTn id="17" dur="500"/>
                                        <p:tgtEl>
                                          <p:spTgt spid="29699">
                                            <p:txEl>
                                              <p:pRg st="2" end="2"/>
                                            </p:txEl>
                                          </p:spTgt>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29702"/>
                                        </p:tgtEl>
                                        <p:attrNameLst>
                                          <p:attrName>style.visibility</p:attrName>
                                        </p:attrNameLst>
                                      </p:cBhvr>
                                      <p:to>
                                        <p:strVal val="visible"/>
                                      </p:to>
                                    </p:set>
                                    <p:animEffect transition="in" filter="dissolve">
                                      <p:cBhvr>
                                        <p:cTn id="21" dur="500"/>
                                        <p:tgtEl>
                                          <p:spTgt spid="297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2970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29704"/>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9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2" autoUpdateAnimBg="0"/>
      <p:bldP spid="29704" grpId="0" autoUpdateAnimBg="0"/>
      <p:bldP spid="29705" grpId="0" autoUpdateAnimBg="0"/>
      <p:bldP spid="29706"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0833" name="Rectangle 2"/>
          <p:cNvSpPr>
            <a:spLocks noGrp="1" noChangeArrowheads="1"/>
          </p:cNvSpPr>
          <p:nvPr>
            <p:ph type="title"/>
          </p:nvPr>
        </p:nvSpPr>
        <p:spPr>
          <a:xfrm>
            <a:off x="1524000" y="155575"/>
            <a:ext cx="9144000" cy="920750"/>
          </a:xfrm>
        </p:spPr>
        <p:txBody>
          <a:bodyPr/>
          <a:lstStyle/>
          <a:p>
            <a:pPr eaLnBrk="1" hangingPunct="1"/>
            <a:r>
              <a:rPr lang="en-US" altLang="en-US" smtClean="0"/>
              <a:t>Pulley</a:t>
            </a:r>
          </a:p>
        </p:txBody>
      </p:sp>
      <p:sp>
        <p:nvSpPr>
          <p:cNvPr id="30723" name="Rectangle 3"/>
          <p:cNvSpPr>
            <a:spLocks noGrp="1" noChangeArrowheads="1"/>
          </p:cNvSpPr>
          <p:nvPr>
            <p:ph type="body" idx="1"/>
          </p:nvPr>
        </p:nvSpPr>
        <p:spPr>
          <a:xfrm>
            <a:off x="3124200" y="1185863"/>
            <a:ext cx="7467600" cy="2420937"/>
          </a:xfrm>
        </p:spPr>
        <p:txBody>
          <a:bodyPr/>
          <a:lstStyle/>
          <a:p>
            <a:pPr eaLnBrk="1" hangingPunct="1"/>
            <a:r>
              <a:rPr lang="en-US" altLang="en-US" sz="3200" b="1" smtClean="0"/>
              <a:t>Ideal Mechanical Advantage (IMA)</a:t>
            </a:r>
            <a:endParaRPr lang="en-US" altLang="en-US" sz="3200" smtClean="0"/>
          </a:p>
          <a:p>
            <a:pPr lvl="1" eaLnBrk="1" hangingPunct="1"/>
            <a:r>
              <a:rPr lang="en-US" altLang="en-US" sz="3200" smtClean="0"/>
              <a:t>equal to the number of supporting ropes</a:t>
            </a:r>
          </a:p>
        </p:txBody>
      </p:sp>
      <p:pic>
        <p:nvPicPr>
          <p:cNvPr id="30725" name="Picture 5" descr="C:\MYDOCU~1\GRAPHICS\PS\PULLEYS.GIF"/>
          <p:cNvPicPr>
            <a:picLocks noChangeAspect="1" noChangeArrowheads="1"/>
          </p:cNvPicPr>
          <p:nvPr/>
        </p:nvPicPr>
        <p:blipFill>
          <a:blip r:embed="rId2"/>
          <a:srcRect/>
          <a:stretch>
            <a:fillRect/>
          </a:stretch>
        </p:blipFill>
        <p:spPr bwMode="auto">
          <a:xfrm>
            <a:off x="3736975" y="3130550"/>
            <a:ext cx="6324600" cy="2735263"/>
          </a:xfrm>
          <a:prstGeom prst="rect">
            <a:avLst/>
          </a:prstGeom>
          <a:noFill/>
          <a:ln w="28575">
            <a:solidFill>
              <a:schemeClr val="bg2"/>
            </a:solidFill>
            <a:miter lim="800000"/>
            <a:headEnd/>
            <a:tailEnd/>
          </a:ln>
        </p:spPr>
      </p:pic>
      <p:sp>
        <p:nvSpPr>
          <p:cNvPr id="30726" name="Text Box 6"/>
          <p:cNvSpPr txBox="1">
            <a:spLocks noChangeArrowheads="1"/>
          </p:cNvSpPr>
          <p:nvPr/>
        </p:nvSpPr>
        <p:spPr bwMode="auto">
          <a:xfrm>
            <a:off x="3811588" y="5867400"/>
            <a:ext cx="1289050" cy="457200"/>
          </a:xfrm>
          <a:prstGeom prst="rect">
            <a:avLst/>
          </a:prstGeom>
          <a:noFill/>
          <a:ln w="9525">
            <a:noFill/>
            <a:miter lim="800000"/>
            <a:headEnd/>
            <a:tailEnd/>
          </a:ln>
        </p:spPr>
        <p:txBody>
          <a:bodyPr wrap="none">
            <a:spAutoFit/>
          </a:bodyPr>
          <a:lstStyle/>
          <a:p>
            <a:r>
              <a:rPr lang="en-US" altLang="en-US" sz="2400" b="1">
                <a:latin typeface="Times New Roman" pitchFamily="18" charset="0"/>
              </a:rPr>
              <a:t>IMA = 0</a:t>
            </a:r>
          </a:p>
        </p:txBody>
      </p:sp>
      <p:sp>
        <p:nvSpPr>
          <p:cNvPr id="30727" name="Text Box 7"/>
          <p:cNvSpPr txBox="1">
            <a:spLocks noChangeArrowheads="1"/>
          </p:cNvSpPr>
          <p:nvPr/>
        </p:nvSpPr>
        <p:spPr bwMode="auto">
          <a:xfrm>
            <a:off x="5641975" y="5867400"/>
            <a:ext cx="1289050" cy="457200"/>
          </a:xfrm>
          <a:prstGeom prst="rect">
            <a:avLst/>
          </a:prstGeom>
          <a:noFill/>
          <a:ln w="9525">
            <a:noFill/>
            <a:miter lim="800000"/>
            <a:headEnd/>
            <a:tailEnd/>
          </a:ln>
        </p:spPr>
        <p:txBody>
          <a:bodyPr wrap="none">
            <a:spAutoFit/>
          </a:bodyPr>
          <a:lstStyle/>
          <a:p>
            <a:r>
              <a:rPr lang="en-US" altLang="en-US" sz="2400" b="1">
                <a:latin typeface="Times New Roman" pitchFamily="18" charset="0"/>
              </a:rPr>
              <a:t>IMA = 1</a:t>
            </a:r>
          </a:p>
        </p:txBody>
      </p:sp>
      <p:sp>
        <p:nvSpPr>
          <p:cNvPr id="30728" name="Text Box 8"/>
          <p:cNvSpPr txBox="1">
            <a:spLocks noChangeArrowheads="1"/>
          </p:cNvSpPr>
          <p:nvPr/>
        </p:nvSpPr>
        <p:spPr bwMode="auto">
          <a:xfrm>
            <a:off x="8054975" y="5867400"/>
            <a:ext cx="1289050" cy="457200"/>
          </a:xfrm>
          <a:prstGeom prst="rect">
            <a:avLst/>
          </a:prstGeom>
          <a:noFill/>
          <a:ln w="9525">
            <a:noFill/>
            <a:miter lim="800000"/>
            <a:headEnd/>
            <a:tailEnd/>
          </a:ln>
        </p:spPr>
        <p:txBody>
          <a:bodyPr wrap="none">
            <a:spAutoFit/>
          </a:bodyPr>
          <a:lstStyle/>
          <a:p>
            <a:r>
              <a:rPr lang="en-US" altLang="en-US" sz="2400" b="1">
                <a:latin typeface="Times New Roman" pitchFamily="18" charset="0"/>
              </a:rPr>
              <a:t>IMA =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up)">
                                      <p:cBhvr>
                                        <p:cTn id="7" dur="500"/>
                                        <p:tgtEl>
                                          <p:spTgt spid="3072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animEffect transition="in" filter="wipe(up)">
                                      <p:cBhvr>
                                        <p:cTn id="11" dur="500"/>
                                        <p:tgtEl>
                                          <p:spTgt spid="30723">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0725"/>
                                        </p:tgtEl>
                                        <p:attrNameLst>
                                          <p:attrName>style.visibility</p:attrName>
                                        </p:attrNameLst>
                                      </p:cBhvr>
                                      <p:to>
                                        <p:strVal val="visible"/>
                                      </p:to>
                                    </p:set>
                                    <p:animEffect transition="in" filter="dissolve">
                                      <p:cBhvr>
                                        <p:cTn id="15" dur="500"/>
                                        <p:tgtEl>
                                          <p:spTgt spid="307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0726"/>
                                        </p:tgtEl>
                                        <p:attrNameLst>
                                          <p:attrName>style.visibility</p:attrName>
                                        </p:attrNameLst>
                                      </p:cBhvr>
                                      <p:to>
                                        <p:strVal val="visible"/>
                                      </p:to>
                                    </p:set>
                                    <p:animEffect transition="in" filter="wipe(up)">
                                      <p:cBhvr>
                                        <p:cTn id="20" dur="500"/>
                                        <p:tgtEl>
                                          <p:spTgt spid="307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Effect transition="in" filter="wipe(up)">
                                      <p:cBhvr>
                                        <p:cTn id="25" dur="500"/>
                                        <p:tgtEl>
                                          <p:spTgt spid="307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0728"/>
                                        </p:tgtEl>
                                        <p:attrNameLst>
                                          <p:attrName>style.visibility</p:attrName>
                                        </p:attrNameLst>
                                      </p:cBhvr>
                                      <p:to>
                                        <p:strVal val="visible"/>
                                      </p:to>
                                    </p:set>
                                    <p:animEffect transition="in" filter="wipe(up)">
                                      <p:cBhvr>
                                        <p:cTn id="30"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autoUpdateAnimBg="0" advAuto="0"/>
      <p:bldP spid="30726" grpId="0" autoUpdateAnimBg="0"/>
      <p:bldP spid="30727" grpId="0" autoUpdateAnimBg="0"/>
      <p:bldP spid="3072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2"/>
          <p:cNvSpPr>
            <a:spLocks noGrp="1" noChangeArrowheads="1"/>
          </p:cNvSpPr>
          <p:nvPr>
            <p:ph type="title"/>
          </p:nvPr>
        </p:nvSpPr>
        <p:spPr>
          <a:xfrm>
            <a:off x="1524000" y="155575"/>
            <a:ext cx="9144000" cy="582613"/>
          </a:xfrm>
        </p:spPr>
        <p:txBody>
          <a:bodyPr/>
          <a:lstStyle/>
          <a:p>
            <a:pPr eaLnBrk="1" hangingPunct="1"/>
            <a:r>
              <a:rPr lang="en-US" altLang="en-US" sz="3200" smtClean="0"/>
              <a:t>Fixed Pulley:  a pulley attached to a wall</a:t>
            </a:r>
          </a:p>
        </p:txBody>
      </p:sp>
      <p:sp>
        <p:nvSpPr>
          <p:cNvPr id="761858" name="Rectangle 3"/>
          <p:cNvSpPr>
            <a:spLocks noGrp="1" noChangeArrowheads="1"/>
          </p:cNvSpPr>
          <p:nvPr>
            <p:ph type="body" idx="1"/>
          </p:nvPr>
        </p:nvSpPr>
        <p:spPr>
          <a:xfrm>
            <a:off x="3124200" y="1184275"/>
            <a:ext cx="3630613" cy="665163"/>
          </a:xfrm>
        </p:spPr>
        <p:txBody>
          <a:bodyPr/>
          <a:lstStyle/>
          <a:p>
            <a:pPr eaLnBrk="1" hangingPunct="1"/>
            <a:r>
              <a:rPr lang="en-US" altLang="en-US" b="1" smtClean="0"/>
              <a:t>Fixed Pulley</a:t>
            </a:r>
            <a:endParaRPr lang="en-US" altLang="en-US" smtClean="0"/>
          </a:p>
        </p:txBody>
      </p:sp>
      <p:pic>
        <p:nvPicPr>
          <p:cNvPr id="31751" name="Picture 7"/>
          <p:cNvPicPr>
            <a:picLocks noChangeAspect="1" noChangeArrowheads="1"/>
          </p:cNvPicPr>
          <p:nvPr/>
        </p:nvPicPr>
        <p:blipFill>
          <a:blip r:embed="rId2"/>
          <a:srcRect/>
          <a:stretch>
            <a:fillRect/>
          </a:stretch>
        </p:blipFill>
        <p:spPr bwMode="auto">
          <a:xfrm>
            <a:off x="6919913" y="1409700"/>
            <a:ext cx="3608387" cy="4802188"/>
          </a:xfrm>
          <a:prstGeom prst="rect">
            <a:avLst/>
          </a:prstGeom>
          <a:noFill/>
          <a:ln w="28575">
            <a:solidFill>
              <a:schemeClr val="bg2"/>
            </a:solidFill>
            <a:miter lim="800000"/>
            <a:headEnd/>
            <a:tailEnd/>
          </a:ln>
        </p:spPr>
      </p:pic>
      <p:sp>
        <p:nvSpPr>
          <p:cNvPr id="31752" name="Rectangle 8"/>
          <p:cNvSpPr>
            <a:spLocks noChangeArrowheads="1"/>
          </p:cNvSpPr>
          <p:nvPr/>
        </p:nvSpPr>
        <p:spPr bwMode="auto">
          <a:xfrm>
            <a:off x="3124200" y="2128838"/>
            <a:ext cx="3630613" cy="3830637"/>
          </a:xfrm>
          <a:prstGeom prst="rect">
            <a:avLst/>
          </a:prstGeom>
          <a:noFill/>
          <a:ln w="9525">
            <a:noFill/>
            <a:miter lim="800000"/>
            <a:headEnd/>
            <a:tailEnd/>
          </a:ln>
        </p:spPr>
        <p:txBody>
          <a:bodyPr lIns="92075" tIns="46038" rIns="92075" bIns="46038"/>
          <a:lstStyle/>
          <a:p>
            <a:pPr marL="965200" lvl="1" indent="-341313">
              <a:spcBef>
                <a:spcPct val="40000"/>
              </a:spcBef>
              <a:buClr>
                <a:srgbClr val="FFE4B8"/>
              </a:buClr>
              <a:buSzPct val="75000"/>
              <a:buFont typeface="Wingdings" pitchFamily="2" charset="2"/>
              <a:buChar char="l"/>
            </a:pPr>
            <a:r>
              <a:rPr lang="en-US" altLang="en-US" sz="3600"/>
              <a:t>IMA = 1</a:t>
            </a:r>
          </a:p>
          <a:p>
            <a:pPr marL="965200" lvl="1" indent="-341313">
              <a:spcBef>
                <a:spcPct val="40000"/>
              </a:spcBef>
              <a:buClr>
                <a:srgbClr val="FFE4B8"/>
              </a:buClr>
              <a:buSzPct val="75000"/>
              <a:buFont typeface="Wingdings" pitchFamily="2" charset="2"/>
              <a:buChar char="l"/>
            </a:pPr>
            <a:r>
              <a:rPr lang="en-US" altLang="en-US" sz="3600"/>
              <a:t>does </a:t>
            </a:r>
            <a:r>
              <a:rPr lang="en-US" altLang="en-US" sz="3600" u="sng"/>
              <a:t>not</a:t>
            </a:r>
            <a:r>
              <a:rPr lang="en-US" altLang="en-US" sz="3600"/>
              <a:t> increase force</a:t>
            </a:r>
          </a:p>
          <a:p>
            <a:pPr marL="965200" lvl="1" indent="-341313">
              <a:spcBef>
                <a:spcPct val="40000"/>
              </a:spcBef>
              <a:buClr>
                <a:srgbClr val="FFE4B8"/>
              </a:buClr>
              <a:buSzPct val="75000"/>
              <a:buFont typeface="Wingdings" pitchFamily="2" charset="2"/>
              <a:buChar char="l"/>
            </a:pPr>
            <a:r>
              <a:rPr lang="en-US" altLang="en-US" sz="3600"/>
              <a:t>changes direction of force</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dissolve">
                                      <p:cBhvr>
                                        <p:cTn id="7" dur="500"/>
                                        <p:tgtEl>
                                          <p:spTgt spid="31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52">
                                            <p:txEl>
                                              <p:pRg st="0" end="0"/>
                                            </p:txEl>
                                          </p:spTgt>
                                        </p:tgtEl>
                                        <p:attrNameLst>
                                          <p:attrName>style.visibility</p:attrName>
                                        </p:attrNameLst>
                                      </p:cBhvr>
                                      <p:to>
                                        <p:strVal val="visible"/>
                                      </p:to>
                                    </p:set>
                                    <p:animEffect transition="in" filter="wipe(up)">
                                      <p:cBhvr>
                                        <p:cTn id="12" dur="500"/>
                                        <p:tgtEl>
                                          <p:spTgt spid="317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752">
                                            <p:txEl>
                                              <p:pRg st="1" end="1"/>
                                            </p:txEl>
                                          </p:spTgt>
                                        </p:tgtEl>
                                        <p:attrNameLst>
                                          <p:attrName>style.visibility</p:attrName>
                                        </p:attrNameLst>
                                      </p:cBhvr>
                                      <p:to>
                                        <p:strVal val="visible"/>
                                      </p:to>
                                    </p:set>
                                    <p:animEffect transition="in" filter="wipe(up)">
                                      <p:cBhvr>
                                        <p:cTn id="17" dur="500"/>
                                        <p:tgtEl>
                                          <p:spTgt spid="3175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752">
                                            <p:txEl>
                                              <p:pRg st="2" end="2"/>
                                            </p:txEl>
                                          </p:spTgt>
                                        </p:tgtEl>
                                        <p:attrNameLst>
                                          <p:attrName>style.visibility</p:attrName>
                                        </p:attrNameLst>
                                      </p:cBhvr>
                                      <p:to>
                                        <p:strVal val="visible"/>
                                      </p:to>
                                    </p:set>
                                    <p:animEffect transition="in" filter="wipe(up)">
                                      <p:cBhvr>
                                        <p:cTn id="22" dur="500"/>
                                        <p:tgtEl>
                                          <p:spTgt spid="317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2"/>
          <p:cNvSpPr>
            <a:spLocks noGrp="1" noChangeArrowheads="1"/>
          </p:cNvSpPr>
          <p:nvPr>
            <p:ph type="title"/>
          </p:nvPr>
        </p:nvSpPr>
        <p:spPr>
          <a:xfrm>
            <a:off x="1524000" y="155575"/>
            <a:ext cx="9144000" cy="950913"/>
          </a:xfrm>
        </p:spPr>
        <p:txBody>
          <a:bodyPr/>
          <a:lstStyle/>
          <a:p>
            <a:pPr eaLnBrk="1" hangingPunct="1"/>
            <a:r>
              <a:rPr lang="en-US" altLang="en-US" sz="3200" smtClean="0"/>
              <a:t>Movable Pulley: </a:t>
            </a:r>
            <a:r>
              <a:rPr lang="en-US" altLang="en-US" sz="2400" smtClean="0"/>
              <a:t>Is hung on a rope so it moves with effort force</a:t>
            </a:r>
          </a:p>
        </p:txBody>
      </p:sp>
      <p:sp>
        <p:nvSpPr>
          <p:cNvPr id="762882" name="Rectangle 3"/>
          <p:cNvSpPr>
            <a:spLocks noGrp="1" noChangeArrowheads="1"/>
          </p:cNvSpPr>
          <p:nvPr>
            <p:ph type="body" idx="1"/>
          </p:nvPr>
        </p:nvSpPr>
        <p:spPr>
          <a:xfrm>
            <a:off x="3124200" y="1185863"/>
            <a:ext cx="6970713" cy="677862"/>
          </a:xfrm>
        </p:spPr>
        <p:txBody>
          <a:bodyPr/>
          <a:lstStyle/>
          <a:p>
            <a:pPr eaLnBrk="1" hangingPunct="1"/>
            <a:r>
              <a:rPr lang="en-US" altLang="en-US" b="1" smtClean="0"/>
              <a:t>Movable Pulley</a:t>
            </a:r>
            <a:endParaRPr lang="en-US" altLang="en-US" sz="3200" smtClean="0"/>
          </a:p>
        </p:txBody>
      </p:sp>
      <p:pic>
        <p:nvPicPr>
          <p:cNvPr id="32773" name="Picture 5" descr="C:\My Documents\Christy's Stuff\Teaching Stuff\Media\pulley - movable.jpg"/>
          <p:cNvPicPr>
            <a:picLocks noChangeAspect="1" noChangeArrowheads="1"/>
          </p:cNvPicPr>
          <p:nvPr/>
        </p:nvPicPr>
        <p:blipFill>
          <a:blip r:embed="rId2"/>
          <a:srcRect/>
          <a:stretch>
            <a:fillRect/>
          </a:stretch>
        </p:blipFill>
        <p:spPr bwMode="auto">
          <a:xfrm>
            <a:off x="4556125" y="3494088"/>
            <a:ext cx="4652963" cy="3159125"/>
          </a:xfrm>
          <a:prstGeom prst="rect">
            <a:avLst/>
          </a:prstGeom>
          <a:noFill/>
          <a:ln w="28575">
            <a:solidFill>
              <a:srgbClr val="000000"/>
            </a:solidFill>
            <a:miter lim="800000"/>
            <a:headEnd/>
            <a:tailEnd/>
          </a:ln>
        </p:spPr>
      </p:pic>
      <p:sp>
        <p:nvSpPr>
          <p:cNvPr id="32774" name="Rectangle 6"/>
          <p:cNvSpPr>
            <a:spLocks noChangeArrowheads="1"/>
          </p:cNvSpPr>
          <p:nvPr/>
        </p:nvSpPr>
        <p:spPr bwMode="auto">
          <a:xfrm>
            <a:off x="3130550" y="1779588"/>
            <a:ext cx="6970713" cy="1579562"/>
          </a:xfrm>
          <a:prstGeom prst="rect">
            <a:avLst/>
          </a:prstGeom>
          <a:noFill/>
          <a:ln w="9525">
            <a:noFill/>
            <a:miter lim="800000"/>
            <a:headEnd/>
            <a:tailEnd/>
          </a:ln>
        </p:spPr>
        <p:txBody>
          <a:bodyPr lIns="92075" tIns="46038" rIns="92075" bIns="46038"/>
          <a:lstStyle/>
          <a:p>
            <a:pPr marL="965200" lvl="1" indent="-341313">
              <a:buClr>
                <a:srgbClr val="FFE4B8"/>
              </a:buClr>
              <a:buSzPct val="75000"/>
              <a:buFont typeface="Wingdings" pitchFamily="2" charset="2"/>
              <a:buChar char="l"/>
            </a:pPr>
            <a:r>
              <a:rPr lang="en-US" altLang="en-US" sz="3200"/>
              <a:t>IMA = 2</a:t>
            </a:r>
          </a:p>
          <a:p>
            <a:pPr marL="965200" lvl="1" indent="-341313">
              <a:buClr>
                <a:srgbClr val="FFE4B8"/>
              </a:buClr>
              <a:buSzPct val="75000"/>
              <a:buFont typeface="Wingdings" pitchFamily="2" charset="2"/>
              <a:buChar char="l"/>
            </a:pPr>
            <a:r>
              <a:rPr lang="en-US" altLang="en-US" sz="3200"/>
              <a:t>increases force</a:t>
            </a:r>
          </a:p>
          <a:p>
            <a:pPr marL="965200" lvl="1" indent="-341313">
              <a:buClr>
                <a:srgbClr val="FFE4B8"/>
              </a:buClr>
              <a:buSzPct val="75000"/>
              <a:buFont typeface="Wingdings" pitchFamily="2" charset="2"/>
              <a:buChar char="l"/>
            </a:pPr>
            <a:r>
              <a:rPr lang="en-US" altLang="en-US" sz="3200"/>
              <a:t>doesn’t change direction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dissolve">
                                      <p:cBhvr>
                                        <p:cTn id="7" dur="500"/>
                                        <p:tgtEl>
                                          <p:spTgt spid="32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774">
                                            <p:txEl>
                                              <p:pRg st="0" end="0"/>
                                            </p:txEl>
                                          </p:spTgt>
                                        </p:tgtEl>
                                        <p:attrNameLst>
                                          <p:attrName>style.visibility</p:attrName>
                                        </p:attrNameLst>
                                      </p:cBhvr>
                                      <p:to>
                                        <p:strVal val="visible"/>
                                      </p:to>
                                    </p:set>
                                    <p:animEffect transition="in" filter="wipe(up)">
                                      <p:cBhvr>
                                        <p:cTn id="12" dur="500"/>
                                        <p:tgtEl>
                                          <p:spTgt spid="3277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774">
                                            <p:txEl>
                                              <p:pRg st="1" end="1"/>
                                            </p:txEl>
                                          </p:spTgt>
                                        </p:tgtEl>
                                        <p:attrNameLst>
                                          <p:attrName>style.visibility</p:attrName>
                                        </p:attrNameLst>
                                      </p:cBhvr>
                                      <p:to>
                                        <p:strVal val="visible"/>
                                      </p:to>
                                    </p:set>
                                    <p:animEffect transition="in" filter="wipe(up)">
                                      <p:cBhvr>
                                        <p:cTn id="17" dur="500"/>
                                        <p:tgtEl>
                                          <p:spTgt spid="3277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2774">
                                            <p:txEl>
                                              <p:pRg st="2" end="2"/>
                                            </p:txEl>
                                          </p:spTgt>
                                        </p:tgtEl>
                                        <p:attrNameLst>
                                          <p:attrName>style.visibility</p:attrName>
                                        </p:attrNameLst>
                                      </p:cBhvr>
                                      <p:to>
                                        <p:strVal val="visible"/>
                                      </p:to>
                                    </p:set>
                                    <p:animEffect transition="in" filter="wipe(up)">
                                      <p:cBhvr>
                                        <p:cTn id="22" dur="500"/>
                                        <p:tgtEl>
                                          <p:spTgt spid="327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Grp="1" noChangeArrowheads="1"/>
          </p:cNvSpPr>
          <p:nvPr>
            <p:ph type="title"/>
          </p:nvPr>
        </p:nvSpPr>
        <p:spPr>
          <a:xfrm>
            <a:off x="1524000" y="155575"/>
            <a:ext cx="9144000" cy="920750"/>
          </a:xfrm>
        </p:spPr>
        <p:txBody>
          <a:bodyPr/>
          <a:lstStyle/>
          <a:p>
            <a:pPr eaLnBrk="1" hangingPunct="1"/>
            <a:r>
              <a:rPr lang="en-US" altLang="en-US" smtClean="0"/>
              <a:t> Pulley</a:t>
            </a:r>
          </a:p>
        </p:txBody>
      </p:sp>
      <p:sp>
        <p:nvSpPr>
          <p:cNvPr id="763906" name="Rectangle 3"/>
          <p:cNvSpPr>
            <a:spLocks noGrp="1" noChangeArrowheads="1"/>
          </p:cNvSpPr>
          <p:nvPr>
            <p:ph type="body" idx="1"/>
          </p:nvPr>
        </p:nvSpPr>
        <p:spPr>
          <a:xfrm>
            <a:off x="3124200" y="1193800"/>
            <a:ext cx="7543800" cy="665163"/>
          </a:xfrm>
        </p:spPr>
        <p:txBody>
          <a:bodyPr/>
          <a:lstStyle/>
          <a:p>
            <a:pPr eaLnBrk="1" hangingPunct="1"/>
            <a:r>
              <a:rPr lang="en-US" altLang="en-US" b="1" smtClean="0"/>
              <a:t>Block &amp; Tackle</a:t>
            </a:r>
            <a:endParaRPr lang="en-US" altLang="en-US" smtClean="0"/>
          </a:p>
        </p:txBody>
      </p:sp>
      <p:pic>
        <p:nvPicPr>
          <p:cNvPr id="33797" name="Picture 5" descr="C:\My Documents\Christy's Stuff\Teaching Stuff\Media\pulley - system 2.jpg"/>
          <p:cNvPicPr>
            <a:picLocks noChangeAspect="1" noChangeArrowheads="1"/>
          </p:cNvPicPr>
          <p:nvPr/>
        </p:nvPicPr>
        <p:blipFill>
          <a:blip r:embed="rId2"/>
          <a:srcRect/>
          <a:stretch>
            <a:fillRect/>
          </a:stretch>
        </p:blipFill>
        <p:spPr bwMode="auto">
          <a:xfrm>
            <a:off x="4548188" y="3495675"/>
            <a:ext cx="4654550" cy="3160713"/>
          </a:xfrm>
          <a:prstGeom prst="rect">
            <a:avLst/>
          </a:prstGeom>
          <a:noFill/>
          <a:ln w="28575">
            <a:solidFill>
              <a:srgbClr val="000000"/>
            </a:solidFill>
            <a:miter lim="800000"/>
            <a:headEnd/>
            <a:tailEnd/>
          </a:ln>
        </p:spPr>
      </p:pic>
      <p:sp>
        <p:nvSpPr>
          <p:cNvPr id="33798" name="Rectangle 6"/>
          <p:cNvSpPr>
            <a:spLocks noChangeArrowheads="1"/>
          </p:cNvSpPr>
          <p:nvPr/>
        </p:nvSpPr>
        <p:spPr bwMode="auto">
          <a:xfrm>
            <a:off x="3124200" y="1808163"/>
            <a:ext cx="7543800" cy="1604962"/>
          </a:xfrm>
          <a:prstGeom prst="rect">
            <a:avLst/>
          </a:prstGeom>
          <a:noFill/>
          <a:ln w="9525">
            <a:noFill/>
            <a:miter lim="800000"/>
            <a:headEnd/>
            <a:tailEnd/>
          </a:ln>
        </p:spPr>
        <p:txBody>
          <a:bodyPr lIns="92075" tIns="46038" rIns="92075" bIns="46038"/>
          <a:lstStyle/>
          <a:p>
            <a:pPr marL="965200" lvl="1" indent="-341313">
              <a:spcBef>
                <a:spcPct val="20000"/>
              </a:spcBef>
              <a:buClr>
                <a:srgbClr val="FFE4B8"/>
              </a:buClr>
              <a:buSzPct val="75000"/>
              <a:buFont typeface="Wingdings" pitchFamily="2" charset="2"/>
              <a:buChar char="l"/>
            </a:pPr>
            <a:r>
              <a:rPr lang="en-US" altLang="en-US" sz="2800"/>
              <a:t>combination of fixed &amp; movable pulleys</a:t>
            </a:r>
          </a:p>
          <a:p>
            <a:pPr marL="965200" lvl="1" indent="-341313">
              <a:spcBef>
                <a:spcPct val="20000"/>
              </a:spcBef>
              <a:buClr>
                <a:srgbClr val="FFE4B8"/>
              </a:buClr>
              <a:buSzPct val="75000"/>
              <a:buFont typeface="Wingdings" pitchFamily="2" charset="2"/>
              <a:buChar char="l"/>
            </a:pPr>
            <a:r>
              <a:rPr lang="en-US" altLang="en-US" sz="2800"/>
              <a:t>increases force (IMA = 4)</a:t>
            </a:r>
          </a:p>
          <a:p>
            <a:pPr marL="965200" lvl="1" indent="-341313">
              <a:spcBef>
                <a:spcPct val="20000"/>
              </a:spcBef>
              <a:buClr>
                <a:srgbClr val="FFE4B8"/>
              </a:buClr>
              <a:buSzPct val="75000"/>
              <a:buFont typeface="Wingdings" pitchFamily="2" charset="2"/>
              <a:buChar char="l"/>
            </a:pPr>
            <a:r>
              <a:rPr lang="en-US" altLang="en-US" sz="2800"/>
              <a:t>may or may not change direction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dissolve">
                                      <p:cBhvr>
                                        <p:cTn id="7" dur="500"/>
                                        <p:tgtEl>
                                          <p:spTgt spid="33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798">
                                            <p:txEl>
                                              <p:pRg st="0" end="0"/>
                                            </p:txEl>
                                          </p:spTgt>
                                        </p:tgtEl>
                                        <p:attrNameLst>
                                          <p:attrName>style.visibility</p:attrName>
                                        </p:attrNameLst>
                                      </p:cBhvr>
                                      <p:to>
                                        <p:strVal val="visible"/>
                                      </p:to>
                                    </p:set>
                                    <p:animEffect transition="in" filter="wipe(up)">
                                      <p:cBhvr>
                                        <p:cTn id="12" dur="500"/>
                                        <p:tgtEl>
                                          <p:spTgt spid="337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798">
                                            <p:txEl>
                                              <p:pRg st="1" end="1"/>
                                            </p:txEl>
                                          </p:spTgt>
                                        </p:tgtEl>
                                        <p:attrNameLst>
                                          <p:attrName>style.visibility</p:attrName>
                                        </p:attrNameLst>
                                      </p:cBhvr>
                                      <p:to>
                                        <p:strVal val="visible"/>
                                      </p:to>
                                    </p:set>
                                    <p:animEffect transition="in" filter="wipe(up)">
                                      <p:cBhvr>
                                        <p:cTn id="17" dur="500"/>
                                        <p:tgtEl>
                                          <p:spTgt spid="337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798">
                                            <p:txEl>
                                              <p:pRg st="2" end="2"/>
                                            </p:txEl>
                                          </p:spTgt>
                                        </p:tgtEl>
                                        <p:attrNameLst>
                                          <p:attrName>style.visibility</p:attrName>
                                        </p:attrNameLst>
                                      </p:cBhvr>
                                      <p:to>
                                        <p:strVal val="visible"/>
                                      </p:to>
                                    </p:set>
                                    <p:animEffect transition="in" filter="wipe(up)">
                                      <p:cBhvr>
                                        <p:cTn id="22" dur="500"/>
                                        <p:tgtEl>
                                          <p:spTgt spid="337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4929" name="Rectangle 2"/>
          <p:cNvSpPr>
            <a:spLocks noGrp="1" noChangeArrowheads="1"/>
          </p:cNvSpPr>
          <p:nvPr>
            <p:ph type="title"/>
          </p:nvPr>
        </p:nvSpPr>
        <p:spPr/>
        <p:txBody>
          <a:bodyPr/>
          <a:lstStyle/>
          <a:p>
            <a:pPr eaLnBrk="1" hangingPunct="1"/>
            <a:r>
              <a:rPr lang="en-US" altLang="en-US" smtClean="0"/>
              <a:t>A. Compound Machines</a:t>
            </a:r>
          </a:p>
        </p:txBody>
      </p:sp>
      <p:sp>
        <p:nvSpPr>
          <p:cNvPr id="47107" name="Rectangle 3"/>
          <p:cNvSpPr>
            <a:spLocks noGrp="1" noChangeArrowheads="1"/>
          </p:cNvSpPr>
          <p:nvPr>
            <p:ph type="body" idx="1"/>
          </p:nvPr>
        </p:nvSpPr>
        <p:spPr>
          <a:xfrm>
            <a:off x="3124200" y="1185863"/>
            <a:ext cx="7467600" cy="1951037"/>
          </a:xfrm>
        </p:spPr>
        <p:txBody>
          <a:bodyPr/>
          <a:lstStyle/>
          <a:p>
            <a:pPr eaLnBrk="1" hangingPunct="1"/>
            <a:r>
              <a:rPr lang="en-US" altLang="en-US" b="1" smtClean="0"/>
              <a:t>Compound Machine</a:t>
            </a:r>
            <a:endParaRPr lang="en-US" altLang="en-US" smtClean="0"/>
          </a:p>
          <a:p>
            <a:pPr lvl="1" eaLnBrk="1" hangingPunct="1"/>
            <a:r>
              <a:rPr lang="en-US" altLang="en-US" smtClean="0"/>
              <a:t>combination of 2 or more simple machines</a:t>
            </a:r>
          </a:p>
        </p:txBody>
      </p:sp>
      <p:pic>
        <p:nvPicPr>
          <p:cNvPr id="47115" name="Picture 11" descr="C:\My Documents\Christy's Stuff\Teaching Stuff\Media\compound machine - corkscrew.gif"/>
          <p:cNvPicPr>
            <a:picLocks noChangeAspect="1" noChangeArrowheads="1"/>
          </p:cNvPicPr>
          <p:nvPr/>
        </p:nvPicPr>
        <p:blipFill>
          <a:blip r:embed="rId2"/>
          <a:srcRect/>
          <a:stretch>
            <a:fillRect/>
          </a:stretch>
        </p:blipFill>
        <p:spPr bwMode="auto">
          <a:xfrm>
            <a:off x="7739063" y="2592388"/>
            <a:ext cx="2676525" cy="2143125"/>
          </a:xfrm>
          <a:prstGeom prst="rect">
            <a:avLst/>
          </a:prstGeom>
          <a:noFill/>
          <a:ln w="9525">
            <a:noFill/>
            <a:miter lim="800000"/>
            <a:headEnd/>
            <a:tailEnd/>
          </a:ln>
        </p:spPr>
      </p:pic>
      <p:pic>
        <p:nvPicPr>
          <p:cNvPr id="47116" name="Picture 12" descr="C:\My Documents\Christy's Stuff\Teaching Stuff\Media\compound machine - jack.gif"/>
          <p:cNvPicPr>
            <a:picLocks noChangeAspect="1" noChangeArrowheads="1"/>
          </p:cNvPicPr>
          <p:nvPr/>
        </p:nvPicPr>
        <p:blipFill>
          <a:blip r:embed="rId3"/>
          <a:srcRect/>
          <a:stretch>
            <a:fillRect/>
          </a:stretch>
        </p:blipFill>
        <p:spPr bwMode="auto">
          <a:xfrm>
            <a:off x="4940300" y="4457700"/>
            <a:ext cx="3827463" cy="2324100"/>
          </a:xfrm>
          <a:prstGeom prst="rect">
            <a:avLst/>
          </a:prstGeom>
          <a:noFill/>
          <a:ln w="9525">
            <a:noFill/>
            <a:miter lim="800000"/>
            <a:headEnd/>
            <a:tailEnd/>
          </a:ln>
        </p:spPr>
      </p:pic>
      <p:pic>
        <p:nvPicPr>
          <p:cNvPr id="47117" name="Picture 13" descr="C:\My Documents\Christy's Stuff\Teaching Stuff\Media\compound machine - hand drill.gif"/>
          <p:cNvPicPr>
            <a:picLocks noChangeAspect="1" noChangeArrowheads="1"/>
          </p:cNvPicPr>
          <p:nvPr/>
        </p:nvPicPr>
        <p:blipFill>
          <a:blip r:embed="rId4"/>
          <a:srcRect/>
          <a:stretch>
            <a:fillRect/>
          </a:stretch>
        </p:blipFill>
        <p:spPr bwMode="auto">
          <a:xfrm>
            <a:off x="3294063" y="2884488"/>
            <a:ext cx="3948112" cy="2554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wipe(up)">
                                      <p:cBhvr>
                                        <p:cTn id="7" dur="500"/>
                                        <p:tgtEl>
                                          <p:spTgt spid="4710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7107">
                                            <p:txEl>
                                              <p:pRg st="1" end="1"/>
                                            </p:txEl>
                                          </p:spTgt>
                                        </p:tgtEl>
                                        <p:attrNameLst>
                                          <p:attrName>style.visibility</p:attrName>
                                        </p:attrNameLst>
                                      </p:cBhvr>
                                      <p:to>
                                        <p:strVal val="visible"/>
                                      </p:to>
                                    </p:set>
                                    <p:animEffect transition="in" filter="wipe(up)">
                                      <p:cBhvr>
                                        <p:cTn id="10" dur="500"/>
                                        <p:tgtEl>
                                          <p:spTgt spid="47107">
                                            <p:txEl>
                                              <p:pRg st="1" end="1"/>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7115"/>
                                        </p:tgtEl>
                                        <p:attrNameLst>
                                          <p:attrName>style.visibility</p:attrName>
                                        </p:attrNameLst>
                                      </p:cBhvr>
                                      <p:to>
                                        <p:strVal val="visible"/>
                                      </p:to>
                                    </p:set>
                                    <p:animEffect transition="in" filter="dissolve">
                                      <p:cBhvr>
                                        <p:cTn id="14" dur="500"/>
                                        <p:tgtEl>
                                          <p:spTgt spid="47115"/>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47116"/>
                                        </p:tgtEl>
                                        <p:attrNameLst>
                                          <p:attrName>style.visibility</p:attrName>
                                        </p:attrNameLst>
                                      </p:cBhvr>
                                      <p:to>
                                        <p:strVal val="visible"/>
                                      </p:to>
                                    </p:set>
                                    <p:animEffect transition="in" filter="dissolve">
                                      <p:cBhvr>
                                        <p:cTn id="18" dur="500"/>
                                        <p:tgtEl>
                                          <p:spTgt spid="47116"/>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47117"/>
                                        </p:tgtEl>
                                        <p:attrNameLst>
                                          <p:attrName>style.visibility</p:attrName>
                                        </p:attrNameLst>
                                      </p:cBhvr>
                                      <p:to>
                                        <p:strVal val="visible"/>
                                      </p:to>
                                    </p:set>
                                    <p:animEffect transition="in" filter="dissolve">
                                      <p:cBhvr>
                                        <p:cTn id="22" dur="500"/>
                                        <p:tgtEl>
                                          <p:spTgt spid="47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981200" y="244475"/>
            <a:ext cx="8385175" cy="822325"/>
          </a:xfrm>
        </p:spPr>
        <p:txBody>
          <a:bodyPr/>
          <a:lstStyle/>
          <a:p>
            <a:pPr eaLnBrk="1" hangingPunct="1"/>
            <a:r>
              <a:rPr lang="en-US" smtClean="0">
                <a:latin typeface="Times-Roman"/>
              </a:rPr>
              <a:t>How much force required:</a:t>
            </a:r>
            <a:endParaRPr lang="en-US" smtClean="0"/>
          </a:p>
        </p:txBody>
      </p:sp>
      <p:sp>
        <p:nvSpPr>
          <p:cNvPr id="24578" name="Content Placeholder 2"/>
          <p:cNvSpPr>
            <a:spLocks noGrp="1"/>
          </p:cNvSpPr>
          <p:nvPr>
            <p:ph idx="1"/>
          </p:nvPr>
        </p:nvSpPr>
        <p:spPr>
          <a:xfrm>
            <a:off x="2057400" y="1295400"/>
            <a:ext cx="8007350" cy="4876800"/>
          </a:xfrm>
        </p:spPr>
        <p:txBody>
          <a:bodyPr/>
          <a:lstStyle/>
          <a:p>
            <a:pPr eaLnBrk="1" hangingPunct="1"/>
            <a:r>
              <a:rPr lang="en-US" smtClean="0"/>
              <a:t>How much force was required to move an object 3 meters if 75 Joules of work were expended?</a:t>
            </a:r>
          </a:p>
          <a:p>
            <a:pPr lvl="1" eaLnBrk="1" hangingPunct="1"/>
            <a:r>
              <a:rPr lang="en-US" smtClean="0"/>
              <a:t>Formula: </a:t>
            </a:r>
            <a:r>
              <a:rPr lang="en-US" b="1" smtClean="0">
                <a:solidFill>
                  <a:srgbClr val="FFC000"/>
                </a:solidFill>
                <a:latin typeface="Times-Bold"/>
              </a:rPr>
              <a:t>Work = Force x Distance</a:t>
            </a:r>
          </a:p>
          <a:p>
            <a:pPr lvl="1" eaLnBrk="1" hangingPunct="1"/>
            <a:r>
              <a:rPr lang="en-US" b="1" smtClean="0">
                <a:latin typeface="Times-Bold"/>
              </a:rPr>
              <a:t>Need to solve for Force, w= 75 J &amp; D=3M</a:t>
            </a:r>
          </a:p>
          <a:p>
            <a:pPr lvl="1" eaLnBrk="1" hangingPunct="1">
              <a:buFont typeface="Wingdings" pitchFamily="2" charset="2"/>
              <a:buNone/>
            </a:pPr>
            <a:r>
              <a:rPr lang="en-US" b="1" smtClean="0">
                <a:latin typeface="Times-Bold"/>
              </a:rPr>
              <a:t>			           75 J = F x 3M</a:t>
            </a:r>
          </a:p>
          <a:p>
            <a:pPr lvl="1" eaLnBrk="1" hangingPunct="1">
              <a:buFont typeface="Wingdings" pitchFamily="2" charset="2"/>
              <a:buNone/>
            </a:pPr>
            <a:r>
              <a:rPr lang="en-US" b="1" smtClean="0">
                <a:latin typeface="Times-Bold"/>
              </a:rPr>
              <a:t>			75 NM / 3M = F</a:t>
            </a:r>
          </a:p>
          <a:p>
            <a:pPr lvl="1" eaLnBrk="1" hangingPunct="1">
              <a:buFont typeface="Wingdings" pitchFamily="2" charset="2"/>
              <a:buNone/>
            </a:pPr>
            <a:r>
              <a:rPr lang="en-US" b="1" smtClean="0">
                <a:latin typeface="Times-Bold"/>
              </a:rPr>
              <a:t>			 75 NM / 3M = F</a:t>
            </a:r>
          </a:p>
          <a:p>
            <a:pPr lvl="1" eaLnBrk="1" hangingPunct="1">
              <a:buFont typeface="Wingdings" pitchFamily="2" charset="2"/>
              <a:buNone/>
            </a:pPr>
            <a:r>
              <a:rPr lang="en-US" b="1" smtClean="0">
                <a:latin typeface="Times-Bold"/>
              </a:rPr>
              <a:t>				    25N = F</a:t>
            </a:r>
          </a:p>
          <a:p>
            <a:pPr lvl="1" eaLnBrk="1" hangingPunct="1">
              <a:buFont typeface="Wingdings" pitchFamily="2" charset="2"/>
              <a:buNone/>
            </a:pPr>
            <a:endParaRPr lang="en-US" smtClean="0"/>
          </a:p>
        </p:txBody>
      </p:sp>
      <p:pic>
        <p:nvPicPr>
          <p:cNvPr id="24579" name="Picture 3"/>
          <p:cNvPicPr>
            <a:picLocks noChangeAspect="1"/>
          </p:cNvPicPr>
          <p:nvPr/>
        </p:nvPicPr>
        <p:blipFill>
          <a:blip r:embed="rId2"/>
          <a:srcRect/>
          <a:stretch>
            <a:fillRect/>
          </a:stretch>
        </p:blipFill>
        <p:spPr bwMode="auto">
          <a:xfrm>
            <a:off x="8029575" y="3719513"/>
            <a:ext cx="2428875" cy="299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
          <p:cNvSpPr>
            <a:spLocks noGrp="1"/>
          </p:cNvSpPr>
          <p:nvPr>
            <p:ph type="title"/>
          </p:nvPr>
        </p:nvSpPr>
        <p:spPr/>
        <p:txBody>
          <a:bodyPr/>
          <a:lstStyle/>
          <a:p>
            <a:r>
              <a:rPr lang="en-US" smtClean="0"/>
              <a:t>Actually all 6 machines are variations of 2 basic types:</a:t>
            </a:r>
          </a:p>
        </p:txBody>
      </p:sp>
      <p:sp>
        <p:nvSpPr>
          <p:cNvPr id="765954" name="Rectangle 3"/>
          <p:cNvSpPr>
            <a:spLocks noGrp="1"/>
          </p:cNvSpPr>
          <p:nvPr>
            <p:ph type="body" idx="1"/>
          </p:nvPr>
        </p:nvSpPr>
        <p:spPr/>
        <p:txBody>
          <a:bodyPr/>
          <a:lstStyle/>
          <a:p>
            <a:r>
              <a:rPr lang="en-US" smtClean="0"/>
              <a:t>1. </a:t>
            </a:r>
            <a:r>
              <a:rPr lang="en-US" b="1" smtClean="0"/>
              <a:t>Lever</a:t>
            </a:r>
            <a:r>
              <a:rPr lang="en-US" smtClean="0"/>
              <a:t>: ex the pulley and wheel and axle are forms of lever</a:t>
            </a:r>
          </a:p>
          <a:p>
            <a:endParaRPr lang="en-US" smtClean="0"/>
          </a:p>
          <a:p>
            <a:r>
              <a:rPr lang="en-US" smtClean="0"/>
              <a:t>2. </a:t>
            </a:r>
            <a:r>
              <a:rPr lang="en-US" b="1" smtClean="0"/>
              <a:t>Inclined Planes</a:t>
            </a:r>
            <a:r>
              <a:rPr lang="en-US" smtClean="0"/>
              <a:t>: ex the wedge and screw are modifications of incline planes</a:t>
            </a:r>
          </a:p>
        </p:txBody>
      </p:sp>
      <p:pic>
        <p:nvPicPr>
          <p:cNvPr id="765956" name="Picture 4" descr="Image result for classic cartoon characters animated gif"/>
          <p:cNvPicPr>
            <a:picLocks noChangeAspect="1" noChangeArrowheads="1"/>
          </p:cNvPicPr>
          <p:nvPr/>
        </p:nvPicPr>
        <p:blipFill>
          <a:blip r:embed="rId2"/>
          <a:srcRect/>
          <a:stretch>
            <a:fillRect/>
          </a:stretch>
        </p:blipFill>
        <p:spPr bwMode="auto">
          <a:xfrm>
            <a:off x="7783513" y="2427288"/>
            <a:ext cx="4694237" cy="424815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2"/>
          <p:cNvSpPr>
            <a:spLocks noGrp="1"/>
          </p:cNvSpPr>
          <p:nvPr>
            <p:ph type="title"/>
          </p:nvPr>
        </p:nvSpPr>
        <p:spPr/>
        <p:txBody>
          <a:bodyPr/>
          <a:lstStyle/>
          <a:p>
            <a:r>
              <a:rPr lang="en-US" smtClean="0"/>
              <a:t>Efficiency</a:t>
            </a:r>
          </a:p>
        </p:txBody>
      </p:sp>
      <p:sp>
        <p:nvSpPr>
          <p:cNvPr id="766978" name="Rectangle 3"/>
          <p:cNvSpPr>
            <a:spLocks noGrp="1"/>
          </p:cNvSpPr>
          <p:nvPr>
            <p:ph type="body" idx="1"/>
          </p:nvPr>
        </p:nvSpPr>
        <p:spPr/>
        <p:txBody>
          <a:bodyPr/>
          <a:lstStyle/>
          <a:p>
            <a:pPr>
              <a:lnSpc>
                <a:spcPct val="80000"/>
              </a:lnSpc>
            </a:pPr>
            <a:r>
              <a:rPr lang="en-US" sz="2400" smtClean="0"/>
              <a:t>Although a machine can be used to multiply force, it cannot multiply work.</a:t>
            </a:r>
          </a:p>
          <a:p>
            <a:pPr>
              <a:lnSpc>
                <a:spcPct val="80000"/>
              </a:lnSpc>
            </a:pPr>
            <a:r>
              <a:rPr lang="en-US" sz="2400" smtClean="0"/>
              <a:t>Physics formula for Efficiency </a:t>
            </a:r>
          </a:p>
          <a:p>
            <a:pPr>
              <a:lnSpc>
                <a:spcPct val="80000"/>
              </a:lnSpc>
            </a:pPr>
            <a:endParaRPr lang="en-US" sz="2400" smtClean="0"/>
          </a:p>
          <a:p>
            <a:pPr eaLnBrk="1" hangingPunct="1">
              <a:lnSpc>
                <a:spcPct val="80000"/>
              </a:lnSpc>
            </a:pPr>
            <a:r>
              <a:rPr lang="en-US" sz="4000" b="1" smtClean="0"/>
              <a:t>Efficiency </a:t>
            </a:r>
            <a:r>
              <a:rPr lang="en-US" sz="4000" smtClean="0"/>
              <a:t>= </a:t>
            </a:r>
            <a:r>
              <a:rPr lang="en-US" sz="4000" u="sng" smtClean="0"/>
              <a:t>F</a:t>
            </a:r>
            <a:r>
              <a:rPr lang="en-US" b="1" u="sng" smtClean="0"/>
              <a:t>w</a:t>
            </a:r>
            <a:r>
              <a:rPr lang="en-US" sz="2400" b="1" u="sng" smtClean="0"/>
              <a:t> </a:t>
            </a:r>
            <a:r>
              <a:rPr lang="en-US" sz="4000" u="sng" smtClean="0"/>
              <a:t>Δ</a:t>
            </a:r>
            <a:r>
              <a:rPr lang="en-US" sz="4000" i="1" u="sng" smtClean="0"/>
              <a:t>h</a:t>
            </a:r>
          </a:p>
          <a:p>
            <a:pPr eaLnBrk="1" hangingPunct="1">
              <a:lnSpc>
                <a:spcPct val="80000"/>
              </a:lnSpc>
            </a:pPr>
            <a:r>
              <a:rPr lang="en-US" sz="4000" smtClean="0"/>
              <a:t>                     F</a:t>
            </a:r>
            <a:r>
              <a:rPr lang="en-US" b="1" smtClean="0"/>
              <a:t>A</a:t>
            </a:r>
            <a:r>
              <a:rPr lang="en-US" sz="2400" b="1" smtClean="0"/>
              <a:t> </a:t>
            </a:r>
            <a:r>
              <a:rPr lang="en-US" sz="4000" smtClean="0"/>
              <a:t>Δ</a:t>
            </a:r>
            <a:r>
              <a:rPr lang="en-US" sz="4000" i="1" smtClean="0"/>
              <a:t>d </a:t>
            </a:r>
          </a:p>
          <a:p>
            <a:pPr eaLnBrk="1" hangingPunct="1">
              <a:lnSpc>
                <a:spcPct val="80000"/>
              </a:lnSpc>
            </a:pPr>
            <a:r>
              <a:rPr lang="en-US" sz="4000" i="1" smtClean="0"/>
              <a:t>Fw = weight of object</a:t>
            </a:r>
          </a:p>
          <a:p>
            <a:pPr eaLnBrk="1" hangingPunct="1">
              <a:lnSpc>
                <a:spcPct val="80000"/>
              </a:lnSpc>
            </a:pPr>
            <a:r>
              <a:rPr lang="en-US" sz="4000" smtClean="0"/>
              <a:t>Δ</a:t>
            </a:r>
            <a:r>
              <a:rPr lang="en-US" sz="4000" i="1" smtClean="0"/>
              <a:t>h = height through which it is lifted</a:t>
            </a:r>
          </a:p>
          <a:p>
            <a:pPr eaLnBrk="1" hangingPunct="1">
              <a:lnSpc>
                <a:spcPct val="80000"/>
              </a:lnSpc>
            </a:pPr>
            <a:r>
              <a:rPr lang="en-US" sz="4000" smtClean="0"/>
              <a:t>Δ</a:t>
            </a:r>
            <a:r>
              <a:rPr lang="en-US" sz="4000" i="1" smtClean="0"/>
              <a:t>d = distance F</a:t>
            </a:r>
            <a:r>
              <a:rPr lang="en-US" sz="3200" b="1" i="1" smtClean="0"/>
              <a:t>A</a:t>
            </a:r>
            <a:r>
              <a:rPr lang="en-US" sz="4000" i="1" smtClean="0"/>
              <a:t> acts</a:t>
            </a:r>
          </a:p>
          <a:p>
            <a:pPr eaLnBrk="1" hangingPunct="1">
              <a:lnSpc>
                <a:spcPct val="80000"/>
              </a:lnSpc>
            </a:pPr>
            <a:endParaRPr lang="en-US" sz="4000" smtClean="0"/>
          </a:p>
          <a:p>
            <a:pPr eaLnBrk="1" hangingPunct="1">
              <a:lnSpc>
                <a:spcPct val="80000"/>
              </a:lnSpc>
            </a:pPr>
            <a:endParaRPr lang="en-US" sz="2400" u="sng"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2"/>
          <p:cNvSpPr>
            <a:spLocks noGrp="1"/>
          </p:cNvSpPr>
          <p:nvPr>
            <p:ph type="title"/>
          </p:nvPr>
        </p:nvSpPr>
        <p:spPr>
          <a:xfrm>
            <a:off x="957263" y="1017588"/>
            <a:ext cx="10515600" cy="1325562"/>
          </a:xfrm>
        </p:spPr>
        <p:txBody>
          <a:bodyPr/>
          <a:lstStyle/>
          <a:p>
            <a:r>
              <a:rPr lang="en-US" sz="4000" smtClean="0"/>
              <a:t>A </a:t>
            </a:r>
            <a:r>
              <a:rPr lang="en-US" sz="3600" smtClean="0"/>
              <a:t>crate is pulled 2m with constant velocity along an incline that makes an angle of 15 degrees with the horizontal.  The coefficient of friction between the crate and the plane is 0.160  Calculate the efficiency that is achieved in this procedure</a:t>
            </a:r>
          </a:p>
        </p:txBody>
      </p:sp>
      <p:pic>
        <p:nvPicPr>
          <p:cNvPr id="768002" name="Picture 4" descr="File Apr 24, 4 28 23 PM"/>
          <p:cNvPicPr>
            <a:picLocks noGrp="1" noChangeAspect="1" noChangeArrowheads="1"/>
          </p:cNvPicPr>
          <p:nvPr>
            <p:ph type="body" idx="1"/>
          </p:nvPr>
        </p:nvPicPr>
        <p:blipFill>
          <a:blip r:embed="rId2"/>
          <a:srcRect/>
          <a:stretch>
            <a:fillRect/>
          </a:stretch>
        </p:blipFill>
        <p:spPr>
          <a:xfrm>
            <a:off x="739775" y="3486150"/>
            <a:ext cx="10515600" cy="274955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2"/>
          <p:cNvSpPr>
            <a:spLocks noGrp="1"/>
          </p:cNvSpPr>
          <p:nvPr>
            <p:ph type="title"/>
          </p:nvPr>
        </p:nvSpPr>
        <p:spPr/>
        <p:txBody>
          <a:bodyPr/>
          <a:lstStyle/>
          <a:p>
            <a:r>
              <a:rPr lang="en-US" smtClean="0"/>
              <a:t>Solution</a:t>
            </a:r>
          </a:p>
        </p:txBody>
      </p:sp>
      <p:pic>
        <p:nvPicPr>
          <p:cNvPr id="769026" name="Picture 4" descr="File Apr 24, 4 28 54 PM"/>
          <p:cNvPicPr>
            <a:picLocks noGrp="1" noChangeAspect="1" noChangeArrowheads="1"/>
          </p:cNvPicPr>
          <p:nvPr>
            <p:ph type="body" idx="1"/>
          </p:nvPr>
        </p:nvPicPr>
        <p:blipFill>
          <a:blip r:embed="rId2"/>
          <a:srcRect/>
          <a:stretch>
            <a:fillRect/>
          </a:stretch>
        </p:blipFill>
        <p:spPr>
          <a:xfrm>
            <a:off x="3489325" y="693738"/>
            <a:ext cx="7440613" cy="5895975"/>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2"/>
          <p:cNvSpPr>
            <a:spLocks noGrp="1" noChangeArrowheads="1"/>
          </p:cNvSpPr>
          <p:nvPr>
            <p:ph type="title" idx="4294967295"/>
          </p:nvPr>
        </p:nvSpPr>
        <p:spPr/>
        <p:txBody>
          <a:bodyPr/>
          <a:lstStyle/>
          <a:p>
            <a:pPr eaLnBrk="1" hangingPunct="1"/>
            <a:r>
              <a:rPr lang="en-US" altLang="en-US" smtClean="0"/>
              <a:t>Power</a:t>
            </a:r>
          </a:p>
        </p:txBody>
      </p:sp>
      <p:sp>
        <p:nvSpPr>
          <p:cNvPr id="50179" name="Rectangle 3"/>
          <p:cNvSpPr>
            <a:spLocks noGrp="1" noChangeArrowheads="1"/>
          </p:cNvSpPr>
          <p:nvPr>
            <p:ph type="body" idx="4294967295"/>
          </p:nvPr>
        </p:nvSpPr>
        <p:spPr>
          <a:xfrm>
            <a:off x="3124200" y="1185863"/>
            <a:ext cx="7467600" cy="1431925"/>
          </a:xfrm>
        </p:spPr>
        <p:txBody>
          <a:bodyPr/>
          <a:lstStyle/>
          <a:p>
            <a:pPr eaLnBrk="1" hangingPunct="1"/>
            <a:r>
              <a:rPr lang="en-US" altLang="en-US" b="1" smtClean="0"/>
              <a:t>Power</a:t>
            </a:r>
            <a:endParaRPr lang="en-US" altLang="en-US" smtClean="0"/>
          </a:p>
          <a:p>
            <a:pPr lvl="1" eaLnBrk="1" hangingPunct="1"/>
            <a:r>
              <a:rPr lang="en-US" altLang="en-US" smtClean="0"/>
              <a:t>rate at which work is done</a:t>
            </a:r>
          </a:p>
          <a:p>
            <a:pPr lvl="1" eaLnBrk="1" hangingPunct="1"/>
            <a:r>
              <a:rPr lang="en-US" altLang="en-US" smtClean="0"/>
              <a:t>measured in watts (W)</a:t>
            </a:r>
          </a:p>
        </p:txBody>
      </p:sp>
      <p:grpSp>
        <p:nvGrpSpPr>
          <p:cNvPr id="50183" name="Group 7"/>
          <p:cNvGrpSpPr>
            <a:grpSpLocks/>
          </p:cNvGrpSpPr>
          <p:nvPr/>
        </p:nvGrpSpPr>
        <p:grpSpPr bwMode="auto">
          <a:xfrm>
            <a:off x="3579813" y="3563938"/>
            <a:ext cx="3302000" cy="2547937"/>
            <a:chOff x="1473" y="1918"/>
            <a:chExt cx="1854" cy="1489"/>
          </a:xfrm>
        </p:grpSpPr>
        <p:sp>
          <p:nvSpPr>
            <p:cNvPr id="556048" name="AutoShape 5"/>
            <p:cNvSpPr>
              <a:spLocks noChangeArrowheads="1"/>
            </p:cNvSpPr>
            <p:nvPr/>
          </p:nvSpPr>
          <p:spPr bwMode="auto">
            <a:xfrm>
              <a:off x="1473" y="1918"/>
              <a:ext cx="1854" cy="1489"/>
            </a:xfrm>
            <a:prstGeom prst="roundRect">
              <a:avLst>
                <a:gd name="adj" fmla="val 16667"/>
              </a:avLst>
            </a:prstGeom>
            <a:solidFill>
              <a:schemeClr val="accent1"/>
            </a:solidFill>
            <a:ln w="12700">
              <a:solidFill>
                <a:schemeClr val="bg2"/>
              </a:solidFill>
              <a:round/>
              <a:headEnd/>
              <a:tailEnd/>
            </a:ln>
          </p:spPr>
          <p:txBody>
            <a:bodyPr wrap="none" anchor="ctr"/>
            <a:lstStyle/>
            <a:p>
              <a:endParaRPr lang="en-US" altLang="en-US" sz="2400">
                <a:solidFill>
                  <a:srgbClr val="FFFFFF"/>
                </a:solidFill>
                <a:latin typeface="Times New Roman" pitchFamily="18" charset="0"/>
              </a:endParaRPr>
            </a:p>
          </p:txBody>
        </p:sp>
        <p:graphicFrame>
          <p:nvGraphicFramePr>
            <p:cNvPr id="556042" name="Object 10"/>
            <p:cNvGraphicFramePr>
              <a:graphicFrameLocks noChangeAspect="1"/>
            </p:cNvGraphicFramePr>
            <p:nvPr/>
          </p:nvGraphicFramePr>
          <p:xfrm>
            <a:off x="1536" y="1957"/>
            <a:ext cx="1727" cy="1410"/>
          </p:xfrm>
          <a:graphic>
            <a:graphicData uri="http://schemas.openxmlformats.org/presentationml/2006/ole">
              <mc:AlternateContent xmlns:mc="http://schemas.openxmlformats.org/markup-compatibility/2006">
                <mc:Choice xmlns:v="urn:schemas-microsoft-com:vml" Requires="v">
                  <p:oleObj spid="_x0000_s556046" name="Equation" r:id="rId3" imgW="482391" imgH="393529" progId="Equation.3">
                    <p:embed/>
                  </p:oleObj>
                </mc:Choice>
                <mc:Fallback>
                  <p:oleObj name="Equation" r:id="rId3" imgW="482391" imgH="393529"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1957"/>
                          <a:ext cx="1727" cy="14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0184" name="Text Box 8"/>
          <p:cNvSpPr txBox="1">
            <a:spLocks noChangeArrowheads="1"/>
          </p:cNvSpPr>
          <p:nvPr/>
        </p:nvSpPr>
        <p:spPr bwMode="auto">
          <a:xfrm>
            <a:off x="7115175" y="3967163"/>
            <a:ext cx="3092450" cy="1739900"/>
          </a:xfrm>
          <a:prstGeom prst="rect">
            <a:avLst/>
          </a:prstGeom>
          <a:noFill/>
          <a:ln w="9525">
            <a:noFill/>
            <a:miter lim="800000"/>
            <a:headEnd/>
            <a:tailEnd/>
          </a:ln>
        </p:spPr>
        <p:txBody>
          <a:bodyPr wrap="none">
            <a:spAutoFit/>
          </a:bodyPr>
          <a:lstStyle/>
          <a:p>
            <a:r>
              <a:rPr lang="en-US" altLang="en-US" sz="3600">
                <a:latin typeface="Times New Roman" pitchFamily="18" charset="0"/>
              </a:rPr>
              <a:t>P:	power (W)</a:t>
            </a:r>
          </a:p>
          <a:p>
            <a:r>
              <a:rPr lang="en-US" altLang="en-US" sz="3600">
                <a:latin typeface="Times New Roman" pitchFamily="18" charset="0"/>
              </a:rPr>
              <a:t>W:	work (J)</a:t>
            </a:r>
          </a:p>
          <a:p>
            <a:r>
              <a:rPr lang="en-US" altLang="en-US" sz="3600">
                <a:latin typeface="Times New Roman" pitchFamily="18" charset="0"/>
              </a:rPr>
              <a:t>t:	time (s)</a:t>
            </a:r>
          </a:p>
        </p:txBody>
      </p:sp>
      <p:pic>
        <p:nvPicPr>
          <p:cNvPr id="556047" name="Picture 8" descr=" "/>
          <p:cNvPicPr>
            <a:picLocks noChangeAspect="1" noChangeArrowheads="1" noCrop="1"/>
          </p:cNvPicPr>
          <p:nvPr/>
        </p:nvPicPr>
        <p:blipFill>
          <a:blip r:embed="rId5"/>
          <a:srcRect/>
          <a:stretch>
            <a:fillRect/>
          </a:stretch>
        </p:blipFill>
        <p:spPr bwMode="auto">
          <a:xfrm>
            <a:off x="8534400" y="550863"/>
            <a:ext cx="3125788" cy="2000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wipe(up)">
                                      <p:cBhvr>
                                        <p:cTn id="7" dur="500"/>
                                        <p:tgtEl>
                                          <p:spTgt spid="50179">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animEffect transition="in" filter="wipe(up)">
                                      <p:cBhvr>
                                        <p:cTn id="11" dur="500"/>
                                        <p:tgtEl>
                                          <p:spTgt spid="50179">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animEffect transition="in" filter="wipe(up)">
                                      <p:cBhvr>
                                        <p:cTn id="15" dur="500"/>
                                        <p:tgtEl>
                                          <p:spTgt spid="50179">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0183"/>
                                        </p:tgtEl>
                                        <p:attrNameLst>
                                          <p:attrName>style.visibility</p:attrName>
                                        </p:attrNameLst>
                                      </p:cBhvr>
                                      <p:to>
                                        <p:strVal val="visible"/>
                                      </p:to>
                                    </p:set>
                                    <p:animEffect transition="in" filter="dissolve">
                                      <p:cBhvr>
                                        <p:cTn id="19" dur="500"/>
                                        <p:tgtEl>
                                          <p:spTgt spid="50183"/>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0184"/>
                                        </p:tgtEl>
                                        <p:attrNameLst>
                                          <p:attrName>style.visibility</p:attrName>
                                        </p:attrNameLst>
                                      </p:cBhvr>
                                      <p:to>
                                        <p:strVal val="visible"/>
                                      </p:to>
                                    </p:set>
                                    <p:animEffect transition="in" filter="wipe(left)">
                                      <p:cBhvr>
                                        <p:cTn id="23"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bldLvl="2" autoUpdateAnimBg="0" advAuto="0"/>
      <p:bldP spid="5018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Title 1"/>
          <p:cNvSpPr>
            <a:spLocks noGrp="1"/>
          </p:cNvSpPr>
          <p:nvPr>
            <p:ph type="title" idx="4294967295"/>
          </p:nvPr>
        </p:nvSpPr>
        <p:spPr>
          <a:xfrm>
            <a:off x="1524000" y="155575"/>
            <a:ext cx="9144000" cy="920750"/>
          </a:xfrm>
        </p:spPr>
        <p:txBody>
          <a:bodyPr/>
          <a:lstStyle/>
          <a:p>
            <a:pPr eaLnBrk="1" hangingPunct="1"/>
            <a:r>
              <a:rPr lang="en-US" altLang="en-US" smtClean="0"/>
              <a:t>Power</a:t>
            </a:r>
          </a:p>
        </p:txBody>
      </p:sp>
      <p:sp>
        <p:nvSpPr>
          <p:cNvPr id="771074" name="Content Placeholder 2"/>
          <p:cNvSpPr>
            <a:spLocks noGrp="1"/>
          </p:cNvSpPr>
          <p:nvPr>
            <p:ph idx="4294967295"/>
          </p:nvPr>
        </p:nvSpPr>
        <p:spPr/>
        <p:txBody>
          <a:bodyPr/>
          <a:lstStyle/>
          <a:p>
            <a:pPr eaLnBrk="1" hangingPunct="1"/>
            <a:r>
              <a:rPr lang="en-US" altLang="en-US" smtClean="0"/>
              <a:t>Time is involved</a:t>
            </a:r>
          </a:p>
          <a:p>
            <a:pPr eaLnBrk="1" hangingPunct="1"/>
            <a:r>
              <a:rPr lang="en-US" altLang="en-US" smtClean="0"/>
              <a:t>Power is measured in watts (w)</a:t>
            </a:r>
          </a:p>
          <a:p>
            <a:pPr eaLnBrk="1" hangingPunct="1"/>
            <a:r>
              <a:rPr lang="en-US" altLang="en-US" smtClean="0"/>
              <a:t>Unit of power is N-m per second or joule per second (watt)</a:t>
            </a:r>
          </a:p>
          <a:p>
            <a:pPr eaLnBrk="1" hangingPunct="1"/>
            <a:r>
              <a:rPr lang="en-US" altLang="en-US" smtClean="0"/>
              <a:t>1000watts =I kilowatt</a:t>
            </a:r>
          </a:p>
          <a:p>
            <a:pPr eaLnBrk="1" hangingPunct="1"/>
            <a:r>
              <a:rPr lang="en-US" altLang="en-US" smtClean="0"/>
              <a:t>750 watts = I horsepower </a:t>
            </a:r>
          </a:p>
        </p:txBody>
      </p:sp>
      <p:pic>
        <p:nvPicPr>
          <p:cNvPr id="771075" name="Picture 4"/>
          <p:cNvPicPr>
            <a:picLocks noChangeAspect="1"/>
          </p:cNvPicPr>
          <p:nvPr/>
        </p:nvPicPr>
        <p:blipFill>
          <a:blip r:embed="rId2"/>
          <a:srcRect/>
          <a:stretch>
            <a:fillRect/>
          </a:stretch>
        </p:blipFill>
        <p:spPr bwMode="auto">
          <a:xfrm>
            <a:off x="1631950" y="4368800"/>
            <a:ext cx="2895600" cy="2655888"/>
          </a:xfrm>
          <a:prstGeom prst="rect">
            <a:avLst/>
          </a:prstGeom>
          <a:noFill/>
          <a:ln w="9525">
            <a:noFill/>
            <a:miter lim="800000"/>
            <a:headEnd/>
            <a:tailEnd/>
          </a:ln>
        </p:spPr>
      </p:pic>
      <p:pic>
        <p:nvPicPr>
          <p:cNvPr id="771076" name="Picture 7"/>
          <p:cNvPicPr>
            <a:picLocks noChangeAspect="1"/>
          </p:cNvPicPr>
          <p:nvPr/>
        </p:nvPicPr>
        <p:blipFill>
          <a:blip r:embed="rId3"/>
          <a:srcRect/>
          <a:stretch>
            <a:fillRect/>
          </a:stretch>
        </p:blipFill>
        <p:spPr bwMode="auto">
          <a:xfrm>
            <a:off x="9245600" y="3902075"/>
            <a:ext cx="2946400" cy="2955925"/>
          </a:xfrm>
          <a:prstGeom prst="rect">
            <a:avLst/>
          </a:prstGeom>
          <a:noFill/>
          <a:ln w="9525">
            <a:noFill/>
            <a:miter lim="800000"/>
            <a:headEnd/>
            <a:tailEnd/>
          </a:ln>
        </p:spPr>
      </p:pic>
      <p:sp>
        <p:nvSpPr>
          <p:cNvPr id="771077" name="Text Box 6"/>
          <p:cNvSpPr txBox="1">
            <a:spLocks noChangeArrowheads="1"/>
          </p:cNvSpPr>
          <p:nvPr/>
        </p:nvSpPr>
        <p:spPr bwMode="auto">
          <a:xfrm>
            <a:off x="4217988" y="4349750"/>
            <a:ext cx="6103937" cy="1917700"/>
          </a:xfrm>
          <a:prstGeom prst="rect">
            <a:avLst/>
          </a:prstGeom>
          <a:noFill/>
          <a:ln w="9525">
            <a:noFill/>
            <a:miter lim="800000"/>
            <a:headEnd/>
            <a:tailEnd/>
          </a:ln>
        </p:spPr>
        <p:txBody>
          <a:bodyPr wrap="none">
            <a:spAutoFit/>
          </a:bodyPr>
          <a:lstStyle/>
          <a:p>
            <a:pPr marL="342900" indent="-342900"/>
            <a:r>
              <a:rPr lang="en-US" sz="2400" b="1" u="sng"/>
              <a:t>Power depends on 3 factors:</a:t>
            </a:r>
          </a:p>
          <a:p>
            <a:pPr marL="342900" indent="-342900"/>
            <a:endParaRPr lang="en-US" sz="2400" b="1" u="sng"/>
          </a:p>
          <a:p>
            <a:pPr marL="342900" indent="-342900">
              <a:buFontTx/>
              <a:buAutoNum type="arabicPeriod"/>
            </a:pPr>
            <a:r>
              <a:rPr lang="en-US" sz="2400"/>
              <a:t>Displacement of object</a:t>
            </a:r>
          </a:p>
          <a:p>
            <a:pPr marL="342900" indent="-342900">
              <a:buFontTx/>
              <a:buAutoNum type="arabicPeriod"/>
            </a:pPr>
            <a:r>
              <a:rPr lang="en-US" sz="2400"/>
              <a:t>Force in the direction of the displacement</a:t>
            </a:r>
          </a:p>
          <a:p>
            <a:pPr marL="342900" indent="-342900">
              <a:buFontTx/>
              <a:buAutoNum type="arabicPeriod"/>
            </a:pPr>
            <a:r>
              <a:rPr lang="en-US" sz="2400"/>
              <a:t>Time required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Title 1"/>
          <p:cNvSpPr>
            <a:spLocks noGrp="1"/>
          </p:cNvSpPr>
          <p:nvPr>
            <p:ph type="title" idx="4294967295"/>
          </p:nvPr>
        </p:nvSpPr>
        <p:spPr>
          <a:xfrm>
            <a:off x="1524000" y="155575"/>
            <a:ext cx="9144000" cy="1012825"/>
          </a:xfrm>
        </p:spPr>
        <p:txBody>
          <a:bodyPr/>
          <a:lstStyle/>
          <a:p>
            <a:pPr eaLnBrk="1" hangingPunct="1"/>
            <a:r>
              <a:rPr lang="en-US" altLang="en-US" sz="5400" smtClean="0"/>
              <a:t>            Horse Power =</a:t>
            </a:r>
            <a:r>
              <a:rPr lang="en-US" altLang="en-US" sz="4000" smtClean="0"/>
              <a:t> 746 watts</a:t>
            </a:r>
            <a:br>
              <a:rPr lang="en-US" altLang="en-US" sz="4000" smtClean="0"/>
            </a:br>
            <a:endParaRPr lang="en-US" altLang="en-US" sz="4000" smtClean="0"/>
          </a:p>
        </p:txBody>
      </p:sp>
      <p:sp>
        <p:nvSpPr>
          <p:cNvPr id="772098" name="Content Placeholder 4"/>
          <p:cNvSpPr>
            <a:spLocks noGrp="1"/>
          </p:cNvSpPr>
          <p:nvPr>
            <p:ph idx="4294967295"/>
          </p:nvPr>
        </p:nvSpPr>
        <p:spPr/>
        <p:txBody>
          <a:bodyPr/>
          <a:lstStyle/>
          <a:p>
            <a:pPr eaLnBrk="1" hangingPunct="1"/>
            <a:r>
              <a:rPr lang="en-US" altLang="en-US" smtClean="0"/>
              <a:t>         </a:t>
            </a:r>
          </a:p>
          <a:p>
            <a:pPr eaLnBrk="1" hangingPunct="1"/>
            <a:endParaRPr lang="en-US" altLang="en-US" smtClean="0"/>
          </a:p>
        </p:txBody>
      </p:sp>
      <p:pic>
        <p:nvPicPr>
          <p:cNvPr id="772099" name="Picture 6"/>
          <p:cNvPicPr>
            <a:picLocks noChangeAspect="1"/>
          </p:cNvPicPr>
          <p:nvPr/>
        </p:nvPicPr>
        <p:blipFill>
          <a:blip r:embed="rId2"/>
          <a:srcRect/>
          <a:stretch>
            <a:fillRect/>
          </a:stretch>
        </p:blipFill>
        <p:spPr bwMode="auto">
          <a:xfrm>
            <a:off x="1325563" y="1147763"/>
            <a:ext cx="9144000"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Title 1"/>
          <p:cNvSpPr>
            <a:spLocks noGrp="1"/>
          </p:cNvSpPr>
          <p:nvPr>
            <p:ph type="title" idx="4294967295"/>
          </p:nvPr>
        </p:nvSpPr>
        <p:spPr>
          <a:xfrm>
            <a:off x="1524000" y="155575"/>
            <a:ext cx="9144000" cy="920750"/>
          </a:xfrm>
        </p:spPr>
        <p:txBody>
          <a:bodyPr/>
          <a:lstStyle/>
          <a:p>
            <a:pPr eaLnBrk="1" hangingPunct="1"/>
            <a:r>
              <a:rPr lang="en-US" altLang="en-US" smtClean="0"/>
              <a:t>Power</a:t>
            </a:r>
          </a:p>
        </p:txBody>
      </p:sp>
      <p:pic>
        <p:nvPicPr>
          <p:cNvPr id="773122" name="Content Placeholder 6"/>
          <p:cNvPicPr>
            <a:picLocks noGrp="1" noChangeAspect="1"/>
          </p:cNvPicPr>
          <p:nvPr>
            <p:ph idx="4294967295"/>
          </p:nvPr>
        </p:nvPicPr>
        <p:blipFill>
          <a:blip r:embed="rId2"/>
          <a:srcRect/>
          <a:stretch>
            <a:fillRect/>
          </a:stretch>
        </p:blipFill>
        <p:spPr>
          <a:xfrm>
            <a:off x="4267200" y="4191000"/>
            <a:ext cx="4191000" cy="2305050"/>
          </a:xfrm>
        </p:spPr>
      </p:pic>
      <p:pic>
        <p:nvPicPr>
          <p:cNvPr id="773123" name="Picture 7"/>
          <p:cNvPicPr>
            <a:picLocks noChangeAspect="1"/>
          </p:cNvPicPr>
          <p:nvPr/>
        </p:nvPicPr>
        <p:blipFill>
          <a:blip r:embed="rId3"/>
          <a:srcRect/>
          <a:stretch>
            <a:fillRect/>
          </a:stretch>
        </p:blipFill>
        <p:spPr bwMode="auto">
          <a:xfrm>
            <a:off x="4114800" y="1447800"/>
            <a:ext cx="4343400" cy="2430463"/>
          </a:xfrm>
          <a:prstGeom prst="rect">
            <a:avLst/>
          </a:prstGeom>
          <a:noFill/>
          <a:ln w="9525">
            <a:noFill/>
            <a:miter lim="800000"/>
            <a:headEnd/>
            <a:tailEnd/>
          </a:ln>
        </p:spPr>
      </p:pic>
      <p:pic>
        <p:nvPicPr>
          <p:cNvPr id="773124" name="Picture 8"/>
          <p:cNvPicPr>
            <a:picLocks noChangeAspect="1"/>
          </p:cNvPicPr>
          <p:nvPr/>
        </p:nvPicPr>
        <p:blipFill>
          <a:blip r:embed="rId4"/>
          <a:srcRect/>
          <a:stretch>
            <a:fillRect/>
          </a:stretch>
        </p:blipFill>
        <p:spPr bwMode="auto">
          <a:xfrm>
            <a:off x="838200" y="1339850"/>
            <a:ext cx="2870200" cy="2133600"/>
          </a:xfrm>
          <a:prstGeom prst="rect">
            <a:avLst/>
          </a:prstGeom>
          <a:noFill/>
          <a:ln w="9525">
            <a:noFill/>
            <a:miter lim="800000"/>
            <a:headEnd/>
            <a:tailEnd/>
          </a:ln>
        </p:spPr>
      </p:pic>
      <p:pic>
        <p:nvPicPr>
          <p:cNvPr id="773125" name="Picture 9"/>
          <p:cNvPicPr>
            <a:picLocks noChangeAspect="1"/>
          </p:cNvPicPr>
          <p:nvPr/>
        </p:nvPicPr>
        <p:blipFill>
          <a:blip r:embed="rId5"/>
          <a:srcRect/>
          <a:stretch>
            <a:fillRect/>
          </a:stretch>
        </p:blipFill>
        <p:spPr bwMode="auto">
          <a:xfrm>
            <a:off x="7924800" y="4538663"/>
            <a:ext cx="2376488" cy="1957387"/>
          </a:xfrm>
          <a:prstGeom prst="rect">
            <a:avLst/>
          </a:prstGeom>
          <a:noFill/>
          <a:ln w="9525">
            <a:noFill/>
            <a:miter lim="800000"/>
            <a:headEnd/>
            <a:tailEnd/>
          </a:ln>
        </p:spPr>
      </p:pic>
      <p:sp>
        <p:nvSpPr>
          <p:cNvPr id="773126" name="Text Box 7"/>
          <p:cNvSpPr txBox="1">
            <a:spLocks noChangeArrowheads="1"/>
          </p:cNvSpPr>
          <p:nvPr/>
        </p:nvSpPr>
        <p:spPr bwMode="auto">
          <a:xfrm>
            <a:off x="9847263" y="2311400"/>
            <a:ext cx="184150" cy="366713"/>
          </a:xfrm>
          <a:prstGeom prst="rect">
            <a:avLst/>
          </a:prstGeom>
          <a:noFill/>
          <a:ln w="9525">
            <a:noFill/>
            <a:miter lim="800000"/>
            <a:headEnd/>
            <a:tailEnd/>
          </a:ln>
        </p:spPr>
        <p:txBody>
          <a:bodyPr wrap="none">
            <a:spAutoFit/>
          </a:bodyPr>
          <a:lstStyle/>
          <a:p>
            <a:endParaRPr lang="en-US"/>
          </a:p>
        </p:txBody>
      </p:sp>
      <p:sp>
        <p:nvSpPr>
          <p:cNvPr id="773127" name="Text Box 8"/>
          <p:cNvSpPr txBox="1">
            <a:spLocks noChangeArrowheads="1"/>
          </p:cNvSpPr>
          <p:nvPr/>
        </p:nvSpPr>
        <p:spPr bwMode="auto">
          <a:xfrm>
            <a:off x="8888413" y="1851025"/>
            <a:ext cx="3044825" cy="2562225"/>
          </a:xfrm>
          <a:prstGeom prst="rect">
            <a:avLst/>
          </a:prstGeom>
          <a:noFill/>
          <a:ln w="9525">
            <a:noFill/>
            <a:miter lim="800000"/>
            <a:headEnd/>
            <a:tailEnd/>
          </a:ln>
        </p:spPr>
        <p:txBody>
          <a:bodyPr>
            <a:spAutoFit/>
          </a:bodyPr>
          <a:lstStyle/>
          <a:p>
            <a:r>
              <a:rPr lang="en-US" sz="4800" b="1"/>
              <a:t>P</a:t>
            </a:r>
            <a:r>
              <a:rPr lang="en-US" sz="4800"/>
              <a:t>= </a:t>
            </a:r>
            <a:r>
              <a:rPr lang="en-US" sz="4800" u="sng"/>
              <a:t>F Δ</a:t>
            </a:r>
            <a:r>
              <a:rPr lang="en-US" sz="4800" i="1" u="sng"/>
              <a:t>d </a:t>
            </a:r>
          </a:p>
          <a:p>
            <a:r>
              <a:rPr lang="en-US" sz="4800"/>
              <a:t>       </a:t>
            </a:r>
            <a:r>
              <a:rPr lang="en-US" sz="4800" b="1"/>
              <a:t> </a:t>
            </a:r>
            <a:r>
              <a:rPr lang="en-US" sz="4800"/>
              <a:t>Δ</a:t>
            </a:r>
            <a:r>
              <a:rPr lang="en-US" sz="4800" i="1"/>
              <a:t>t</a:t>
            </a:r>
            <a:endParaRPr lang="en-US" sz="4800" u="sng"/>
          </a:p>
          <a:p>
            <a:endParaRPr lang="en-US" sz="4800" u="sng"/>
          </a:p>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2"/>
          <p:cNvSpPr>
            <a:spLocks noGrp="1"/>
          </p:cNvSpPr>
          <p:nvPr>
            <p:ph type="title"/>
          </p:nvPr>
        </p:nvSpPr>
        <p:spPr/>
        <p:txBody>
          <a:bodyPr/>
          <a:lstStyle/>
          <a:p>
            <a:r>
              <a:rPr lang="en-US" smtClean="0"/>
              <a:t>Example</a:t>
            </a:r>
          </a:p>
        </p:txBody>
      </p:sp>
      <p:pic>
        <p:nvPicPr>
          <p:cNvPr id="774146" name="Picture 4" descr="File Apr 24, 4 29 23 PM"/>
          <p:cNvPicPr>
            <a:picLocks noGrp="1" noChangeAspect="1" noChangeArrowheads="1"/>
          </p:cNvPicPr>
          <p:nvPr>
            <p:ph type="body" idx="1"/>
          </p:nvPr>
        </p:nvPicPr>
        <p:blipFill>
          <a:blip r:embed="rId2"/>
          <a:srcRect/>
          <a:stretch>
            <a:fillRect/>
          </a:stretch>
        </p:blipFill>
        <p:spPr>
          <a:xfrm>
            <a:off x="0" y="60325"/>
            <a:ext cx="11266488" cy="6797675"/>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2"/>
          <p:cNvSpPr>
            <a:spLocks noGrp="1"/>
          </p:cNvSpPr>
          <p:nvPr>
            <p:ph type="title"/>
          </p:nvPr>
        </p:nvSpPr>
        <p:spPr/>
        <p:txBody>
          <a:bodyPr/>
          <a:lstStyle/>
          <a:p>
            <a:r>
              <a:rPr lang="en-US" smtClean="0"/>
              <a:t>Power in Rotary Motion</a:t>
            </a:r>
          </a:p>
        </p:txBody>
      </p:sp>
      <p:sp>
        <p:nvSpPr>
          <p:cNvPr id="775170" name="Rectangle 3"/>
          <p:cNvSpPr>
            <a:spLocks noGrp="1"/>
          </p:cNvSpPr>
          <p:nvPr>
            <p:ph type="body" idx="1"/>
          </p:nvPr>
        </p:nvSpPr>
        <p:spPr/>
        <p:txBody>
          <a:bodyPr/>
          <a:lstStyle/>
          <a:p>
            <a:pPr>
              <a:lnSpc>
                <a:spcPct val="80000"/>
              </a:lnSpc>
            </a:pPr>
            <a:r>
              <a:rPr lang="en-US" sz="2400" smtClean="0"/>
              <a:t>By using radian measure, we can compute the power involved in rotary motion the same way we calculated the work done in rotary motion </a:t>
            </a:r>
          </a:p>
          <a:p>
            <a:pPr>
              <a:lnSpc>
                <a:spcPct val="80000"/>
              </a:lnSpc>
            </a:pPr>
            <a:endParaRPr lang="en-US" sz="2400" smtClean="0"/>
          </a:p>
          <a:p>
            <a:pPr>
              <a:lnSpc>
                <a:spcPct val="80000"/>
              </a:lnSpc>
            </a:pPr>
            <a:r>
              <a:rPr lang="en-US" sz="4000" b="1" smtClean="0"/>
              <a:t>P</a:t>
            </a:r>
            <a:r>
              <a:rPr lang="en-US" sz="4000" smtClean="0"/>
              <a:t>= </a:t>
            </a:r>
            <a:r>
              <a:rPr lang="en-US" sz="4000" u="sng" smtClean="0"/>
              <a:t>T</a:t>
            </a:r>
            <a:r>
              <a:rPr lang="en-US" sz="2400" b="1" u="sng" smtClean="0"/>
              <a:t> </a:t>
            </a:r>
            <a:r>
              <a:rPr lang="en-US" sz="4000" u="sng" smtClean="0"/>
              <a:t>Δ</a:t>
            </a:r>
            <a:r>
              <a:rPr lang="en-US" sz="4000" i="1" u="sng" smtClean="0"/>
              <a:t> </a:t>
            </a:r>
            <a:r>
              <a:rPr lang="en-US" sz="4000" u="sng" smtClean="0"/>
              <a:t>θ </a:t>
            </a:r>
            <a:r>
              <a:rPr lang="en-US" sz="4000" smtClean="0"/>
              <a:t>             so              </a:t>
            </a:r>
            <a:r>
              <a:rPr lang="en-US" sz="4400" smtClean="0"/>
              <a:t>P = Tw</a:t>
            </a:r>
          </a:p>
          <a:p>
            <a:pPr>
              <a:lnSpc>
                <a:spcPct val="80000"/>
              </a:lnSpc>
            </a:pPr>
            <a:r>
              <a:rPr lang="en-US" sz="4000" smtClean="0"/>
              <a:t>      Δ</a:t>
            </a:r>
            <a:r>
              <a:rPr lang="en-US" sz="4000" i="1" smtClean="0"/>
              <a:t> </a:t>
            </a:r>
            <a:r>
              <a:rPr lang="en-US" sz="4000" smtClean="0"/>
              <a:t>t                                  </a:t>
            </a:r>
            <a:r>
              <a:rPr lang="en-US" sz="3200" smtClean="0"/>
              <a:t>w = angular velocity </a:t>
            </a:r>
          </a:p>
          <a:p>
            <a:pPr>
              <a:lnSpc>
                <a:spcPct val="80000"/>
              </a:lnSpc>
            </a:pPr>
            <a:endParaRPr lang="en-US" sz="3200" smtClean="0"/>
          </a:p>
          <a:p>
            <a:pPr>
              <a:lnSpc>
                <a:spcPct val="80000"/>
              </a:lnSpc>
            </a:pPr>
            <a:r>
              <a:rPr lang="en-US" sz="3200" smtClean="0"/>
              <a:t>The power required to maintain rotary motion against an opposing torque is the product of the torque maintaining and the constant angular velocity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2"/>
          <p:cNvSpPr>
            <a:spLocks noGrp="1"/>
          </p:cNvSpPr>
          <p:nvPr>
            <p:ph type="title"/>
          </p:nvPr>
        </p:nvSpPr>
        <p:spPr/>
        <p:txBody>
          <a:bodyPr/>
          <a:lstStyle/>
          <a:p>
            <a:pPr eaLnBrk="1" hangingPunct="1"/>
            <a:r>
              <a:rPr lang="en-US" smtClean="0"/>
              <a:t>Work Physics definition</a:t>
            </a:r>
          </a:p>
        </p:txBody>
      </p:sp>
      <p:sp>
        <p:nvSpPr>
          <p:cNvPr id="829442" name="Rectangle 3"/>
          <p:cNvSpPr>
            <a:spLocks noGrp="1"/>
          </p:cNvSpPr>
          <p:nvPr>
            <p:ph type="body" idx="1"/>
          </p:nvPr>
        </p:nvSpPr>
        <p:spPr/>
        <p:txBody>
          <a:bodyPr/>
          <a:lstStyle/>
          <a:p>
            <a:pPr eaLnBrk="1" hangingPunct="1"/>
            <a:r>
              <a:rPr lang="en-US" smtClean="0"/>
              <a:t>The work done by the applied force F</a:t>
            </a:r>
            <a:r>
              <a:rPr lang="en-US" sz="1400" b="1" smtClean="0"/>
              <a:t>A</a:t>
            </a:r>
            <a:r>
              <a:rPr lang="en-US" smtClean="0"/>
              <a:t> is equal to the product of F, the component of F</a:t>
            </a:r>
            <a:r>
              <a:rPr lang="en-US" sz="1400" b="1" smtClean="0"/>
              <a:t>A</a:t>
            </a:r>
            <a:r>
              <a:rPr lang="en-US" smtClean="0"/>
              <a:t> in the direction of the displacement, and      d which is the distance through which the mass moves</a:t>
            </a:r>
          </a:p>
          <a:p>
            <a:pPr eaLnBrk="1" hangingPunct="1"/>
            <a:endParaRPr lang="en-US" smtClean="0"/>
          </a:p>
          <a:p>
            <a:pPr eaLnBrk="1" hangingPunct="1"/>
            <a:endParaRPr lang="en-US" smtClean="0"/>
          </a:p>
          <a:p>
            <a:pPr eaLnBrk="1" hangingPunct="1"/>
            <a:r>
              <a:rPr lang="en-US" i="1" smtClean="0"/>
              <a:t>                </a:t>
            </a:r>
            <a:r>
              <a:rPr lang="en-US" sz="3600" i="1" smtClean="0"/>
              <a:t>W</a:t>
            </a:r>
            <a:r>
              <a:rPr lang="en-US" sz="3600" smtClean="0"/>
              <a:t> = </a:t>
            </a:r>
            <a:r>
              <a:rPr lang="en-US" sz="3600" i="1" smtClean="0"/>
              <a:t>F</a:t>
            </a:r>
            <a:r>
              <a:rPr lang="en-US" sz="2000" b="1" i="1" smtClean="0"/>
              <a:t>A </a:t>
            </a:r>
            <a:r>
              <a:rPr lang="en-US" sz="3600" smtClean="0"/>
              <a:t>cos θ</a:t>
            </a:r>
          </a:p>
          <a:p>
            <a:pPr eaLnBrk="1" hangingPunct="1"/>
            <a:endParaRPr lang="en-US" sz="3600" smtClean="0"/>
          </a:p>
          <a:p>
            <a:pPr eaLnBrk="1" hangingPunct="1"/>
            <a:r>
              <a:rPr lang="en-US" sz="4400" b="1" smtClean="0"/>
              <a:t>W</a:t>
            </a:r>
            <a:r>
              <a:rPr lang="en-US" sz="4400" smtClean="0"/>
              <a:t>= F</a:t>
            </a:r>
            <a:r>
              <a:rPr lang="en-US" b="1" smtClean="0"/>
              <a:t>A </a:t>
            </a:r>
            <a:r>
              <a:rPr lang="en-US" sz="4400" smtClean="0"/>
              <a:t>Δ</a:t>
            </a:r>
            <a:r>
              <a:rPr lang="en-US" sz="4400" i="1" smtClean="0"/>
              <a:t>d cos </a:t>
            </a:r>
            <a:r>
              <a:rPr lang="en-US" sz="4400" smtClean="0"/>
              <a:t>θ</a:t>
            </a:r>
          </a:p>
          <a:p>
            <a:pPr eaLnBrk="1" hangingPunct="1"/>
            <a:endParaRPr lang="en-US" sz="4400" smtClean="0"/>
          </a:p>
          <a:p>
            <a:pPr eaLnBrk="1" hangingPunct="1"/>
            <a:endParaRPr lang="en-US" smtClean="0"/>
          </a:p>
        </p:txBody>
      </p:sp>
      <p:pic>
        <p:nvPicPr>
          <p:cNvPr id="829443" name="Picture 8" descr=" "/>
          <p:cNvPicPr>
            <a:picLocks noChangeAspect="1" noChangeArrowheads="1"/>
          </p:cNvPicPr>
          <p:nvPr/>
        </p:nvPicPr>
        <p:blipFill>
          <a:blip r:embed="rId2"/>
          <a:srcRect/>
          <a:stretch>
            <a:fillRect/>
          </a:stretch>
        </p:blipFill>
        <p:spPr bwMode="auto">
          <a:xfrm>
            <a:off x="7261225" y="3846513"/>
            <a:ext cx="3832225" cy="2446337"/>
          </a:xfrm>
          <a:prstGeom prst="rect">
            <a:avLst/>
          </a:prstGeom>
          <a:noFill/>
          <a:ln w="9525">
            <a:noFill/>
            <a:miter lim="800000"/>
            <a:headEnd/>
            <a:tailEnd/>
          </a:ln>
        </p:spPr>
      </p:pic>
      <p:pic>
        <p:nvPicPr>
          <p:cNvPr id="829444" name="Ink 4"/>
          <p:cNvPicPr>
            <a:picLocks noRot="1" noChangeAspect="1" noEditPoints="1" noChangeArrowheads="1" noChangeShapeType="1"/>
          </p:cNvPicPr>
          <p:nvPr/>
        </p:nvPicPr>
        <p:blipFill>
          <a:blip r:embed="rId3"/>
          <a:srcRect/>
          <a:stretch>
            <a:fillRect/>
          </a:stretch>
        </p:blipFill>
        <p:spPr bwMode="auto">
          <a:xfrm>
            <a:off x="10285413" y="2268538"/>
            <a:ext cx="231775" cy="331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Title 1"/>
          <p:cNvSpPr>
            <a:spLocks noGrp="1"/>
          </p:cNvSpPr>
          <p:nvPr>
            <p:ph type="ctrTitle"/>
          </p:nvPr>
        </p:nvSpPr>
        <p:spPr>
          <a:xfrm>
            <a:off x="1524000" y="381000"/>
            <a:ext cx="9144000" cy="2286000"/>
          </a:xfrm>
        </p:spPr>
        <p:txBody>
          <a:bodyPr/>
          <a:lstStyle/>
          <a:p>
            <a:pPr eaLnBrk="1" hangingPunct="1"/>
            <a:endParaRPr lang="en-US" sz="8000" smtClean="0"/>
          </a:p>
        </p:txBody>
      </p:sp>
      <p:sp>
        <p:nvSpPr>
          <p:cNvPr id="776194" name="Subtitle 2"/>
          <p:cNvSpPr>
            <a:spLocks noGrp="1"/>
          </p:cNvSpPr>
          <p:nvPr>
            <p:ph type="subTitle" idx="1"/>
          </p:nvPr>
        </p:nvSpPr>
        <p:spPr>
          <a:xfrm>
            <a:off x="1643063" y="4527550"/>
            <a:ext cx="8991600" cy="1752600"/>
          </a:xfrm>
        </p:spPr>
        <p:txBody>
          <a:bodyPr/>
          <a:lstStyle/>
          <a:p>
            <a:pPr eaLnBrk="1" hangingPunct="1"/>
            <a:r>
              <a:rPr lang="en-US" sz="8000" b="1" smtClean="0"/>
              <a:t>&amp; Energy</a:t>
            </a:r>
          </a:p>
        </p:txBody>
      </p:sp>
      <p:pic>
        <p:nvPicPr>
          <p:cNvPr id="776195" name="Picture 1"/>
          <p:cNvPicPr>
            <a:picLocks noChangeAspect="1"/>
          </p:cNvPicPr>
          <p:nvPr/>
        </p:nvPicPr>
        <p:blipFill>
          <a:blip r:embed="rId2"/>
          <a:srcRect/>
          <a:stretch>
            <a:fillRect/>
          </a:stretch>
        </p:blipFill>
        <p:spPr bwMode="auto">
          <a:xfrm>
            <a:off x="3506788" y="2068513"/>
            <a:ext cx="47625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itle 1"/>
          <p:cNvSpPr>
            <a:spLocks noGrp="1"/>
          </p:cNvSpPr>
          <p:nvPr>
            <p:ph type="title"/>
          </p:nvPr>
        </p:nvSpPr>
        <p:spPr>
          <a:xfrm>
            <a:off x="1981200" y="274638"/>
            <a:ext cx="8229600" cy="792162"/>
          </a:xfrm>
        </p:spPr>
        <p:txBody>
          <a:bodyPr/>
          <a:lstStyle/>
          <a:p>
            <a:pPr eaLnBrk="1" hangingPunct="1"/>
            <a:r>
              <a:rPr lang="en-US" smtClean="0">
                <a:latin typeface="Times-Roman"/>
              </a:rPr>
              <a:t>  Energy</a:t>
            </a:r>
            <a:endParaRPr lang="en-US" smtClean="0"/>
          </a:p>
        </p:txBody>
      </p:sp>
      <p:sp>
        <p:nvSpPr>
          <p:cNvPr id="777218" name="Content Placeholder 2"/>
          <p:cNvSpPr>
            <a:spLocks noGrp="1"/>
          </p:cNvSpPr>
          <p:nvPr>
            <p:ph sz="quarter" idx="4294967295"/>
          </p:nvPr>
        </p:nvSpPr>
        <p:spPr>
          <a:xfrm>
            <a:off x="1905000" y="990600"/>
            <a:ext cx="8229600" cy="2438400"/>
          </a:xfrm>
        </p:spPr>
        <p:txBody>
          <a:bodyPr/>
          <a:lstStyle/>
          <a:p>
            <a:pPr eaLnBrk="1" hangingPunct="1"/>
            <a:r>
              <a:rPr lang="en-US" sz="2400" b="1" smtClean="0">
                <a:latin typeface="Times-Roman"/>
              </a:rPr>
              <a:t>– the ability to do work or cause a change.</a:t>
            </a:r>
            <a:r>
              <a:rPr lang="en-US" sz="2400" smtClean="0">
                <a:latin typeface="Times-Roman"/>
              </a:rPr>
              <a:t> </a:t>
            </a:r>
          </a:p>
          <a:p>
            <a:pPr lvl="1" eaLnBrk="1" hangingPunct="1"/>
            <a:r>
              <a:rPr lang="en-US" sz="2000" smtClean="0">
                <a:latin typeface="Times-Roman"/>
              </a:rPr>
              <a:t>work is the transfer of energy</a:t>
            </a:r>
          </a:p>
          <a:p>
            <a:pPr lvl="1" eaLnBrk="1" hangingPunct="1"/>
            <a:r>
              <a:rPr lang="en-US" sz="2000" smtClean="0">
                <a:latin typeface="Times-Roman"/>
              </a:rPr>
              <a:t>SI unit for energy is the same as the SI unit for work – Joule</a:t>
            </a:r>
          </a:p>
        </p:txBody>
      </p:sp>
      <p:pic>
        <p:nvPicPr>
          <p:cNvPr id="777219" name="Picture 2"/>
          <p:cNvPicPr>
            <a:picLocks noChangeAspect="1" noChangeArrowheads="1"/>
          </p:cNvPicPr>
          <p:nvPr/>
        </p:nvPicPr>
        <p:blipFill>
          <a:blip r:embed="rId2"/>
          <a:srcRect/>
          <a:stretch>
            <a:fillRect/>
          </a:stretch>
        </p:blipFill>
        <p:spPr bwMode="auto">
          <a:xfrm>
            <a:off x="2209800" y="3429000"/>
            <a:ext cx="3671888" cy="2914650"/>
          </a:xfrm>
          <a:prstGeom prst="rect">
            <a:avLst/>
          </a:prstGeom>
          <a:noFill/>
          <a:ln w="9525">
            <a:noFill/>
            <a:miter lim="800000"/>
            <a:headEnd/>
            <a:tailEnd/>
          </a:ln>
        </p:spPr>
      </p:pic>
      <p:pic>
        <p:nvPicPr>
          <p:cNvPr id="777220" name="Picture 3"/>
          <p:cNvPicPr>
            <a:picLocks noChangeAspect="1" noChangeArrowheads="1"/>
          </p:cNvPicPr>
          <p:nvPr/>
        </p:nvPicPr>
        <p:blipFill>
          <a:blip r:embed="rId3"/>
          <a:srcRect/>
          <a:stretch>
            <a:fillRect/>
          </a:stretch>
        </p:blipFill>
        <p:spPr bwMode="auto">
          <a:xfrm>
            <a:off x="6019800" y="3340100"/>
            <a:ext cx="4038600" cy="303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rtlCol="0">
            <a:normAutofit fontScale="90000"/>
          </a:bodyPr>
          <a:lstStyle/>
          <a:p>
            <a:pPr eaLnBrk="1" fontAlgn="auto" hangingPunct="1">
              <a:spcAft>
                <a:spcPts val="0"/>
              </a:spcAft>
              <a:defRPr/>
            </a:pPr>
            <a:r>
              <a:rPr sz="4000" dirty="0">
                <a:solidFill>
                  <a:schemeClr val="hlink"/>
                </a:solidFill>
                <a:latin typeface="Batik Regular" pitchFamily="2" charset="0"/>
              </a:rPr>
              <a:t/>
            </a:r>
            <a:br>
              <a:rPr sz="4000" dirty="0">
                <a:solidFill>
                  <a:schemeClr val="hlink"/>
                </a:solidFill>
                <a:latin typeface="Batik Regular" pitchFamily="2" charset="0"/>
              </a:rPr>
            </a:br>
            <a:r>
              <a:rPr sz="4000" dirty="0">
                <a:solidFill>
                  <a:schemeClr val="hlink"/>
                </a:solidFill>
                <a:latin typeface="Batik Regular" pitchFamily="2" charset="0"/>
              </a:rPr>
              <a:t/>
            </a:r>
            <a:br>
              <a:rPr sz="4000" dirty="0">
                <a:solidFill>
                  <a:schemeClr val="hlink"/>
                </a:solidFill>
                <a:latin typeface="Batik Regular" pitchFamily="2" charset="0"/>
              </a:rPr>
            </a:br>
            <a:r>
              <a:rPr sz="4000" dirty="0">
                <a:solidFill>
                  <a:schemeClr val="hlink"/>
                </a:solidFill>
                <a:latin typeface="Batik Regular" pitchFamily="2" charset="0"/>
              </a:rPr>
              <a:t/>
            </a:r>
            <a:br>
              <a:rPr sz="4000" dirty="0">
                <a:solidFill>
                  <a:schemeClr val="hlink"/>
                </a:solidFill>
                <a:latin typeface="Batik Regular" pitchFamily="2" charset="0"/>
              </a:rPr>
            </a:br>
            <a:r>
              <a:rPr sz="4000" dirty="0">
                <a:solidFill>
                  <a:schemeClr val="hlink"/>
                </a:solidFill>
                <a:latin typeface="Batik Regular" pitchFamily="2" charset="0"/>
              </a:rPr>
              <a:t/>
            </a:r>
            <a:br>
              <a:rPr sz="4000" dirty="0">
                <a:solidFill>
                  <a:schemeClr val="hlink"/>
                </a:solidFill>
                <a:latin typeface="Batik Regular" pitchFamily="2" charset="0"/>
              </a:rPr>
            </a:br>
            <a:r>
              <a:rPr sz="4000" dirty="0">
                <a:solidFill>
                  <a:schemeClr val="hlink"/>
                </a:solidFill>
                <a:latin typeface="Batik Regular" pitchFamily="2" charset="0"/>
              </a:rPr>
              <a:t/>
            </a:r>
            <a:br>
              <a:rPr sz="4000" dirty="0">
                <a:solidFill>
                  <a:schemeClr val="hlink"/>
                </a:solidFill>
                <a:latin typeface="Batik Regular" pitchFamily="2" charset="0"/>
              </a:rPr>
            </a:br>
            <a:r>
              <a:rPr sz="4000" dirty="0">
                <a:solidFill>
                  <a:schemeClr val="hlink"/>
                </a:solidFill>
                <a:latin typeface="Batik Regular" pitchFamily="2" charset="0"/>
              </a:rPr>
              <a:t/>
            </a:r>
            <a:br>
              <a:rPr sz="4000" dirty="0">
                <a:solidFill>
                  <a:schemeClr val="hlink"/>
                </a:solidFill>
                <a:latin typeface="Batik Regular" pitchFamily="2" charset="0"/>
              </a:rPr>
            </a:br>
            <a:endParaRPr sz="4000" dirty="0">
              <a:solidFill>
                <a:srgbClr val="000000"/>
              </a:solidFill>
              <a:latin typeface="+mn-lt"/>
            </a:endParaRPr>
          </a:p>
        </p:txBody>
      </p:sp>
      <p:sp>
        <p:nvSpPr>
          <p:cNvPr id="778242" name="Rectangle 3"/>
          <p:cNvSpPr>
            <a:spLocks noGrp="1" noChangeArrowheads="1"/>
          </p:cNvSpPr>
          <p:nvPr>
            <p:ph sz="quarter" idx="4294967295"/>
          </p:nvPr>
        </p:nvSpPr>
        <p:spPr>
          <a:xfrm>
            <a:off x="1979613" y="1303338"/>
            <a:ext cx="8226425" cy="4497387"/>
          </a:xfrm>
        </p:spPr>
        <p:txBody>
          <a:bodyPr/>
          <a:lstStyle/>
          <a:p>
            <a:pPr eaLnBrk="1" hangingPunct="1">
              <a:spcAft>
                <a:spcPct val="20000"/>
              </a:spcAft>
              <a:buFontTx/>
              <a:buChar char="•"/>
            </a:pPr>
            <a:r>
              <a:rPr lang="en-US" altLang="en-US" sz="3200" smtClean="0">
                <a:solidFill>
                  <a:srgbClr val="000000"/>
                </a:solidFill>
              </a:rPr>
              <a:t>Wherever you are sitting as you read this, changes are taking place—lightbulbs are heating the air around them, the wind might be rustling leaves, or sunlight might be glaring off a nearby window.</a:t>
            </a:r>
          </a:p>
          <a:p>
            <a:pPr eaLnBrk="1" hangingPunct="1">
              <a:spcAft>
                <a:spcPct val="20000"/>
              </a:spcAft>
              <a:buFontTx/>
              <a:buChar char="•"/>
            </a:pPr>
            <a:r>
              <a:rPr lang="en-US" altLang="en-US" sz="3200" smtClean="0">
                <a:solidFill>
                  <a:srgbClr val="000000"/>
                </a:solidFill>
              </a:rPr>
              <a:t>Every change that occurs—large or small—involves energy.</a:t>
            </a:r>
          </a:p>
          <a:p>
            <a:pPr eaLnBrk="1" hangingPunct="1">
              <a:spcAft>
                <a:spcPct val="20000"/>
              </a:spcAft>
              <a:buFontTx/>
              <a:buChar char="•"/>
            </a:pPr>
            <a:endParaRPr lang="en-US" altLang="en-US" smtClean="0">
              <a:latin typeface="Batik Regular"/>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2"/>
          <p:cNvSpPr>
            <a:spLocks noGrp="1" noChangeArrowheads="1"/>
          </p:cNvSpPr>
          <p:nvPr>
            <p:ph type="title"/>
          </p:nvPr>
        </p:nvSpPr>
        <p:spPr>
          <a:xfrm>
            <a:off x="2206625" y="0"/>
            <a:ext cx="7772400" cy="1595438"/>
          </a:xfrm>
        </p:spPr>
        <p:txBody>
          <a:bodyPr/>
          <a:lstStyle/>
          <a:p>
            <a:pPr eaLnBrk="1" hangingPunct="1">
              <a:spcBef>
                <a:spcPct val="20000"/>
              </a:spcBef>
              <a:spcAft>
                <a:spcPct val="20000"/>
              </a:spcAft>
              <a:tabLst>
                <a:tab pos="228600" algn="l"/>
                <a:tab pos="1943100" algn="l"/>
              </a:tabLst>
            </a:pPr>
            <a:r>
              <a:rPr lang="en-US" sz="4000" smtClean="0">
                <a:solidFill>
                  <a:srgbClr val="000000"/>
                </a:solidFill>
              </a:rPr>
              <a:t>Different Forms of Energy</a:t>
            </a:r>
            <a:r>
              <a:rPr lang="en-US" smtClean="0">
                <a:solidFill>
                  <a:srgbClr val="000000"/>
                </a:solidFill>
              </a:rPr>
              <a:t> </a:t>
            </a:r>
          </a:p>
        </p:txBody>
      </p:sp>
      <p:sp>
        <p:nvSpPr>
          <p:cNvPr id="779266" name="Rectangle 3"/>
          <p:cNvSpPr>
            <a:spLocks noGrp="1" noChangeArrowheads="1"/>
          </p:cNvSpPr>
          <p:nvPr>
            <p:ph sz="quarter" idx="4294967295"/>
          </p:nvPr>
        </p:nvSpPr>
        <p:spPr>
          <a:xfrm>
            <a:off x="1979613" y="1303338"/>
            <a:ext cx="8226425" cy="4497387"/>
          </a:xfrm>
        </p:spPr>
        <p:txBody>
          <a:bodyPr/>
          <a:lstStyle/>
          <a:p>
            <a:pPr marL="342900" indent="-342900" eaLnBrk="1" hangingPunct="1">
              <a:spcBef>
                <a:spcPct val="20000"/>
              </a:spcBef>
              <a:spcAft>
                <a:spcPct val="20000"/>
              </a:spcAft>
              <a:buFontTx/>
              <a:buChar char="•"/>
              <a:tabLst>
                <a:tab pos="228600" algn="l"/>
                <a:tab pos="1943100" algn="l"/>
              </a:tabLst>
            </a:pPr>
            <a:endParaRPr lang="en-US" altLang="en-US" sz="3200" smtClean="0">
              <a:solidFill>
                <a:srgbClr val="000000"/>
              </a:solidFill>
            </a:endParaRPr>
          </a:p>
          <a:p>
            <a:pPr marL="342900" indent="-342900" eaLnBrk="1" hangingPunct="1">
              <a:spcBef>
                <a:spcPct val="20000"/>
              </a:spcBef>
              <a:spcAft>
                <a:spcPct val="20000"/>
              </a:spcAft>
              <a:buFontTx/>
              <a:buChar char="•"/>
              <a:tabLst>
                <a:tab pos="228600" algn="l"/>
                <a:tab pos="1943100" algn="l"/>
              </a:tabLst>
            </a:pPr>
            <a:r>
              <a:rPr lang="en-US" altLang="en-US" sz="3200" smtClean="0">
                <a:solidFill>
                  <a:srgbClr val="000000"/>
                </a:solidFill>
              </a:rPr>
              <a:t>Energy has several different forms.</a:t>
            </a:r>
          </a:p>
          <a:p>
            <a:pPr marL="342900" indent="-342900" eaLnBrk="1" hangingPunct="1">
              <a:spcBef>
                <a:spcPct val="20000"/>
              </a:spcBef>
              <a:spcAft>
                <a:spcPct val="20000"/>
              </a:spcAft>
              <a:buFontTx/>
              <a:buChar char="•"/>
              <a:tabLst>
                <a:tab pos="228600" algn="l"/>
                <a:tab pos="1943100" algn="l"/>
              </a:tabLst>
            </a:pPr>
            <a:r>
              <a:rPr lang="en-US" altLang="en-US" sz="3200" smtClean="0">
                <a:solidFill>
                  <a:srgbClr val="000000"/>
                </a:solidFill>
              </a:rPr>
              <a:t> </a:t>
            </a:r>
          </a:p>
          <a:p>
            <a:pPr marL="342900" indent="-342900" eaLnBrk="1" hangingPunct="1">
              <a:spcBef>
                <a:spcPct val="20000"/>
              </a:spcBef>
              <a:spcAft>
                <a:spcPct val="20000"/>
              </a:spcAft>
              <a:buFontTx/>
              <a:buChar char="•"/>
              <a:tabLst>
                <a:tab pos="228600" algn="l"/>
                <a:tab pos="1943100" algn="l"/>
              </a:tabLst>
            </a:pPr>
            <a:r>
              <a:rPr lang="en-US" altLang="en-US" sz="3200" smtClean="0">
                <a:solidFill>
                  <a:srgbClr val="000000"/>
                </a:solidFill>
              </a:rPr>
              <a:t>Is the chemical energy stored in food the same as the energy that comes from the Sun or the energy stored in gasoline? </a:t>
            </a:r>
          </a:p>
          <a:p>
            <a:pPr marL="342900" indent="-342900" eaLnBrk="1" hangingPunct="1">
              <a:spcBef>
                <a:spcPct val="20000"/>
              </a:spcBef>
              <a:spcAft>
                <a:spcPct val="20000"/>
              </a:spcAft>
              <a:buFontTx/>
              <a:buChar char="•"/>
              <a:tabLst>
                <a:tab pos="228600" algn="l"/>
                <a:tab pos="1943100" algn="l"/>
              </a:tabLst>
            </a:pPr>
            <a:endParaRPr lang="en-US" altLang="en-US" sz="3200" smtClean="0">
              <a:solidFill>
                <a:srgbClr val="000000"/>
              </a:solidFill>
            </a:endParaRPr>
          </a:p>
        </p:txBody>
      </p:sp>
      <p:pic>
        <p:nvPicPr>
          <p:cNvPr id="779268" name="Picture 4" descr="Image result for classic cartoon characters animated gif"/>
          <p:cNvPicPr>
            <a:picLocks noChangeAspect="1" noChangeArrowheads="1" noCrop="1"/>
          </p:cNvPicPr>
          <p:nvPr/>
        </p:nvPicPr>
        <p:blipFill>
          <a:blip r:embed="rId2"/>
          <a:srcRect/>
          <a:stretch>
            <a:fillRect/>
          </a:stretch>
        </p:blipFill>
        <p:spPr bwMode="auto">
          <a:xfrm>
            <a:off x="8709025" y="4225925"/>
            <a:ext cx="3276600" cy="245745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Title 1"/>
          <p:cNvSpPr>
            <a:spLocks noGrp="1"/>
          </p:cNvSpPr>
          <p:nvPr>
            <p:ph type="title"/>
          </p:nvPr>
        </p:nvSpPr>
        <p:spPr>
          <a:xfrm>
            <a:off x="1981200" y="274638"/>
            <a:ext cx="8229600" cy="792162"/>
          </a:xfrm>
        </p:spPr>
        <p:txBody>
          <a:bodyPr/>
          <a:lstStyle/>
          <a:p>
            <a:pPr eaLnBrk="1" hangingPunct="1"/>
            <a:r>
              <a:rPr lang="en-US" smtClean="0">
                <a:latin typeface="Times-Roman"/>
              </a:rPr>
              <a:t>Different Forms of Energy</a:t>
            </a:r>
            <a:endParaRPr lang="en-US" smtClean="0"/>
          </a:p>
        </p:txBody>
      </p:sp>
      <p:sp>
        <p:nvSpPr>
          <p:cNvPr id="780290" name="Content Placeholder 2"/>
          <p:cNvSpPr>
            <a:spLocks noGrp="1"/>
          </p:cNvSpPr>
          <p:nvPr>
            <p:ph sz="quarter" idx="4294967295"/>
          </p:nvPr>
        </p:nvSpPr>
        <p:spPr>
          <a:xfrm>
            <a:off x="1828800" y="990600"/>
            <a:ext cx="8229600" cy="4525963"/>
          </a:xfrm>
        </p:spPr>
        <p:txBody>
          <a:bodyPr/>
          <a:lstStyle/>
          <a:p>
            <a:pPr eaLnBrk="1" hangingPunct="1"/>
            <a:r>
              <a:rPr lang="en-US" b="1" smtClean="0">
                <a:latin typeface="Times-Bold"/>
              </a:rPr>
              <a:t>6 different types</a:t>
            </a:r>
            <a:r>
              <a:rPr lang="en-US" smtClean="0"/>
              <a:t>:</a:t>
            </a:r>
          </a:p>
          <a:p>
            <a:pPr lvl="1" eaLnBrk="1" hangingPunct="1"/>
            <a:r>
              <a:rPr lang="en-US" b="1" smtClean="0">
                <a:latin typeface="Times-Bold"/>
              </a:rPr>
              <a:t>Mechanical</a:t>
            </a:r>
          </a:p>
          <a:p>
            <a:pPr lvl="1" eaLnBrk="1" hangingPunct="1"/>
            <a:r>
              <a:rPr lang="en-US" b="1" smtClean="0">
                <a:latin typeface="Times-Bold"/>
              </a:rPr>
              <a:t>Thermal Energy</a:t>
            </a:r>
            <a:endParaRPr lang="en-US" b="1" smtClean="0">
              <a:latin typeface="Times-Roman"/>
            </a:endParaRPr>
          </a:p>
          <a:p>
            <a:pPr lvl="1" eaLnBrk="1" hangingPunct="1"/>
            <a:r>
              <a:rPr lang="en-US" b="1" smtClean="0">
                <a:latin typeface="Times-Bold"/>
              </a:rPr>
              <a:t>Chemical Energy</a:t>
            </a:r>
          </a:p>
          <a:p>
            <a:pPr lvl="1" eaLnBrk="1" hangingPunct="1"/>
            <a:r>
              <a:rPr lang="en-US" b="1" smtClean="0">
                <a:latin typeface="Times-Bold"/>
              </a:rPr>
              <a:t>Electrical Energy</a:t>
            </a:r>
          </a:p>
          <a:p>
            <a:pPr lvl="1" eaLnBrk="1" hangingPunct="1"/>
            <a:r>
              <a:rPr lang="en-US" b="1" smtClean="0">
                <a:latin typeface="Times-Bold"/>
              </a:rPr>
              <a:t>Electromagnetic Energy</a:t>
            </a:r>
          </a:p>
          <a:p>
            <a:pPr lvl="1" eaLnBrk="1" hangingPunct="1"/>
            <a:r>
              <a:rPr lang="en-US" b="1" smtClean="0">
                <a:latin typeface="Times-Bold"/>
              </a:rPr>
              <a:t>Nuclear Energy</a:t>
            </a:r>
            <a:endParaRPr lang="en-US" smtClean="0"/>
          </a:p>
        </p:txBody>
      </p:sp>
      <p:pic>
        <p:nvPicPr>
          <p:cNvPr id="780291" name="Picture 2"/>
          <p:cNvPicPr>
            <a:picLocks noChangeAspect="1" noChangeArrowheads="1"/>
          </p:cNvPicPr>
          <p:nvPr/>
        </p:nvPicPr>
        <p:blipFill>
          <a:blip r:embed="rId2"/>
          <a:srcRect/>
          <a:stretch>
            <a:fillRect/>
          </a:stretch>
        </p:blipFill>
        <p:spPr bwMode="auto">
          <a:xfrm>
            <a:off x="5257800" y="1470025"/>
            <a:ext cx="2819400" cy="1450975"/>
          </a:xfrm>
          <a:prstGeom prst="rect">
            <a:avLst/>
          </a:prstGeom>
          <a:noFill/>
          <a:ln w="9525">
            <a:noFill/>
            <a:miter lim="800000"/>
            <a:headEnd/>
            <a:tailEnd/>
          </a:ln>
        </p:spPr>
      </p:pic>
      <p:pic>
        <p:nvPicPr>
          <p:cNvPr id="780292" name="Picture 3"/>
          <p:cNvPicPr>
            <a:picLocks noChangeAspect="1" noChangeArrowheads="1"/>
          </p:cNvPicPr>
          <p:nvPr/>
        </p:nvPicPr>
        <p:blipFill>
          <a:blip r:embed="rId3"/>
          <a:srcRect/>
          <a:stretch>
            <a:fillRect/>
          </a:stretch>
        </p:blipFill>
        <p:spPr bwMode="auto">
          <a:xfrm>
            <a:off x="5715000" y="5334000"/>
            <a:ext cx="1905000" cy="1295400"/>
          </a:xfrm>
          <a:prstGeom prst="rect">
            <a:avLst/>
          </a:prstGeom>
          <a:noFill/>
          <a:ln w="9525">
            <a:noFill/>
            <a:miter lim="800000"/>
            <a:headEnd/>
            <a:tailEnd/>
          </a:ln>
        </p:spPr>
      </p:pic>
      <p:pic>
        <p:nvPicPr>
          <p:cNvPr id="780293" name="Picture 4"/>
          <p:cNvPicPr>
            <a:picLocks noChangeAspect="1" noChangeArrowheads="1"/>
          </p:cNvPicPr>
          <p:nvPr/>
        </p:nvPicPr>
        <p:blipFill>
          <a:blip r:embed="rId4"/>
          <a:srcRect/>
          <a:stretch>
            <a:fillRect/>
          </a:stretch>
        </p:blipFill>
        <p:spPr bwMode="auto">
          <a:xfrm>
            <a:off x="1981200" y="4800600"/>
            <a:ext cx="2133600" cy="1600200"/>
          </a:xfrm>
          <a:prstGeom prst="rect">
            <a:avLst/>
          </a:prstGeom>
          <a:noFill/>
          <a:ln w="9525">
            <a:noFill/>
            <a:miter lim="800000"/>
            <a:headEnd/>
            <a:tailEnd/>
          </a:ln>
        </p:spPr>
      </p:pic>
      <p:pic>
        <p:nvPicPr>
          <p:cNvPr id="780294" name="Picture 5"/>
          <p:cNvPicPr>
            <a:picLocks noChangeAspect="1" noChangeArrowheads="1"/>
          </p:cNvPicPr>
          <p:nvPr/>
        </p:nvPicPr>
        <p:blipFill>
          <a:blip r:embed="rId5"/>
          <a:srcRect/>
          <a:stretch>
            <a:fillRect/>
          </a:stretch>
        </p:blipFill>
        <p:spPr bwMode="auto">
          <a:xfrm>
            <a:off x="4343400" y="4800600"/>
            <a:ext cx="1193800" cy="1790700"/>
          </a:xfrm>
          <a:prstGeom prst="rect">
            <a:avLst/>
          </a:prstGeom>
          <a:noFill/>
          <a:ln w="9525">
            <a:noFill/>
            <a:miter lim="800000"/>
            <a:headEnd/>
            <a:tailEnd/>
          </a:ln>
        </p:spPr>
      </p:pic>
      <p:pic>
        <p:nvPicPr>
          <p:cNvPr id="780295" name="Picture 6"/>
          <p:cNvPicPr>
            <a:picLocks noChangeAspect="1" noChangeArrowheads="1"/>
          </p:cNvPicPr>
          <p:nvPr/>
        </p:nvPicPr>
        <p:blipFill>
          <a:blip r:embed="rId6"/>
          <a:srcRect/>
          <a:stretch>
            <a:fillRect/>
          </a:stretch>
        </p:blipFill>
        <p:spPr bwMode="auto">
          <a:xfrm>
            <a:off x="7772400" y="4800600"/>
            <a:ext cx="2552700" cy="1868488"/>
          </a:xfrm>
          <a:prstGeom prst="rect">
            <a:avLst/>
          </a:prstGeom>
          <a:noFill/>
          <a:ln w="9525">
            <a:noFill/>
            <a:miter lim="800000"/>
            <a:headEnd/>
            <a:tailEnd/>
          </a:ln>
        </p:spPr>
      </p:pic>
      <p:pic>
        <p:nvPicPr>
          <p:cNvPr id="780296" name="Picture 7"/>
          <p:cNvPicPr>
            <a:picLocks noChangeAspect="1" noChangeArrowheads="1"/>
          </p:cNvPicPr>
          <p:nvPr/>
        </p:nvPicPr>
        <p:blipFill>
          <a:blip r:embed="rId7"/>
          <a:srcRect/>
          <a:stretch>
            <a:fillRect/>
          </a:stretch>
        </p:blipFill>
        <p:spPr bwMode="auto">
          <a:xfrm>
            <a:off x="7010400" y="2895600"/>
            <a:ext cx="2705100" cy="1803400"/>
          </a:xfrm>
          <a:prstGeom prst="rect">
            <a:avLst/>
          </a:prstGeom>
          <a:noFill/>
          <a:ln w="9525">
            <a:noFill/>
            <a:miter lim="800000"/>
            <a:headEnd/>
            <a:tailEnd/>
          </a:ln>
        </p:spPr>
      </p:pic>
      <p:pic>
        <p:nvPicPr>
          <p:cNvPr id="780297" name="Picture 8"/>
          <p:cNvPicPr>
            <a:picLocks noChangeAspect="1" noChangeArrowheads="1"/>
          </p:cNvPicPr>
          <p:nvPr/>
        </p:nvPicPr>
        <p:blipFill>
          <a:blip r:embed="rId8"/>
          <a:srcRect/>
          <a:stretch>
            <a:fillRect/>
          </a:stretch>
        </p:blipFill>
        <p:spPr bwMode="auto">
          <a:xfrm>
            <a:off x="8534400" y="1058863"/>
            <a:ext cx="1828800" cy="1709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Title 1"/>
          <p:cNvSpPr>
            <a:spLocks noGrp="1"/>
          </p:cNvSpPr>
          <p:nvPr>
            <p:ph type="title"/>
          </p:nvPr>
        </p:nvSpPr>
        <p:spPr>
          <a:xfrm>
            <a:off x="1571625" y="112713"/>
            <a:ext cx="8229600" cy="792162"/>
          </a:xfrm>
        </p:spPr>
        <p:txBody>
          <a:bodyPr/>
          <a:lstStyle/>
          <a:p>
            <a:pPr eaLnBrk="1" hangingPunct="1"/>
            <a:r>
              <a:rPr lang="en-US" smtClean="0">
                <a:latin typeface="Times-Bold"/>
              </a:rPr>
              <a:t>Mechanical Energy</a:t>
            </a:r>
            <a:endParaRPr lang="en-US" smtClean="0"/>
          </a:p>
        </p:txBody>
      </p:sp>
      <p:sp>
        <p:nvSpPr>
          <p:cNvPr id="781314" name="Content Placeholder 2"/>
          <p:cNvSpPr>
            <a:spLocks noGrp="1"/>
          </p:cNvSpPr>
          <p:nvPr>
            <p:ph sz="quarter" idx="4294967295"/>
          </p:nvPr>
        </p:nvSpPr>
        <p:spPr>
          <a:xfrm>
            <a:off x="1981200" y="990600"/>
            <a:ext cx="8229600" cy="4525963"/>
          </a:xfrm>
        </p:spPr>
        <p:txBody>
          <a:bodyPr/>
          <a:lstStyle/>
          <a:p>
            <a:pPr eaLnBrk="1" hangingPunct="1"/>
            <a:r>
              <a:rPr lang="en-US" smtClean="0">
                <a:latin typeface="Times-Roman"/>
              </a:rPr>
              <a:t>associated w/ the motion (kinetic) or position of an object (potential)</a:t>
            </a:r>
          </a:p>
          <a:p>
            <a:pPr eaLnBrk="1" hangingPunct="1"/>
            <a:r>
              <a:rPr lang="en-US" b="1" u="sng" smtClean="0">
                <a:solidFill>
                  <a:srgbClr val="FF0000"/>
                </a:solidFill>
              </a:rPr>
              <a:t>Kinetic Energy </a:t>
            </a:r>
            <a:r>
              <a:rPr lang="en-US" b="1" smtClean="0"/>
              <a:t>exists whenever an object which has mass is in motion with some velocity. Everything you see moving about has kinetic energy.</a:t>
            </a:r>
          </a:p>
          <a:p>
            <a:pPr eaLnBrk="1" hangingPunct="1"/>
            <a:r>
              <a:rPr lang="en-US" b="1" u="sng" smtClean="0">
                <a:solidFill>
                  <a:srgbClr val="FF0000"/>
                </a:solidFill>
              </a:rPr>
              <a:t>Potential Energy </a:t>
            </a:r>
            <a:r>
              <a:rPr lang="en-US" b="1" smtClean="0"/>
              <a:t>exists whenever an object which has mass has a position within a force field. The most everyday example of this is the position of objects in the earth's gravitational field.</a:t>
            </a:r>
          </a:p>
          <a:p>
            <a:pPr eaLnBrk="1" hangingPunct="1"/>
            <a:endParaRPr lang="en-US" smtClean="0"/>
          </a:p>
        </p:txBody>
      </p:sp>
      <p:pic>
        <p:nvPicPr>
          <p:cNvPr id="781315" name="Picture 2"/>
          <p:cNvPicPr>
            <a:picLocks noChangeAspect="1" noChangeArrowheads="1"/>
          </p:cNvPicPr>
          <p:nvPr/>
        </p:nvPicPr>
        <p:blipFill>
          <a:blip r:embed="rId2"/>
          <a:srcRect/>
          <a:stretch>
            <a:fillRect/>
          </a:stretch>
        </p:blipFill>
        <p:spPr bwMode="auto">
          <a:xfrm>
            <a:off x="8264525" y="4562475"/>
            <a:ext cx="2430463" cy="2271713"/>
          </a:xfrm>
          <a:prstGeom prst="rect">
            <a:avLst/>
          </a:prstGeom>
          <a:noFill/>
          <a:ln w="9525">
            <a:noFill/>
            <a:miter lim="800000"/>
            <a:headEnd/>
            <a:tailEnd/>
          </a:ln>
        </p:spPr>
      </p:pic>
      <p:pic>
        <p:nvPicPr>
          <p:cNvPr id="781316" name="Picture 3"/>
          <p:cNvPicPr>
            <a:picLocks noChangeAspect="1" noChangeArrowheads="1"/>
          </p:cNvPicPr>
          <p:nvPr/>
        </p:nvPicPr>
        <p:blipFill>
          <a:blip r:embed="rId3"/>
          <a:srcRect/>
          <a:stretch>
            <a:fillRect/>
          </a:stretch>
        </p:blipFill>
        <p:spPr bwMode="auto">
          <a:xfrm>
            <a:off x="1800225" y="5691188"/>
            <a:ext cx="1524000" cy="1143000"/>
          </a:xfrm>
          <a:prstGeom prst="rect">
            <a:avLst/>
          </a:prstGeom>
          <a:noFill/>
          <a:ln w="9525">
            <a:noFill/>
            <a:miter lim="800000"/>
            <a:headEnd/>
            <a:tailEnd/>
          </a:ln>
        </p:spPr>
      </p:pic>
      <p:pic>
        <p:nvPicPr>
          <p:cNvPr id="781317" name="Picture 4"/>
          <p:cNvPicPr>
            <a:picLocks noChangeAspect="1" noChangeArrowheads="1"/>
          </p:cNvPicPr>
          <p:nvPr/>
        </p:nvPicPr>
        <p:blipFill>
          <a:blip r:embed="rId4"/>
          <a:srcRect/>
          <a:stretch>
            <a:fillRect/>
          </a:stretch>
        </p:blipFill>
        <p:spPr bwMode="auto">
          <a:xfrm>
            <a:off x="1876425" y="4727575"/>
            <a:ext cx="1524000" cy="1143000"/>
          </a:xfrm>
          <a:prstGeom prst="rect">
            <a:avLst/>
          </a:prstGeom>
          <a:noFill/>
          <a:ln w="9525">
            <a:noFill/>
            <a:miter lim="800000"/>
            <a:headEnd/>
            <a:tailEnd/>
          </a:ln>
        </p:spPr>
      </p:pic>
      <p:grpSp>
        <p:nvGrpSpPr>
          <p:cNvPr id="781318" name="Group 13"/>
          <p:cNvGrpSpPr>
            <a:grpSpLocks/>
          </p:cNvGrpSpPr>
          <p:nvPr/>
        </p:nvGrpSpPr>
        <p:grpSpPr bwMode="auto">
          <a:xfrm>
            <a:off x="5087938" y="4562475"/>
            <a:ext cx="1066800" cy="2362200"/>
            <a:chOff x="2590800" y="3657600"/>
            <a:chExt cx="1066800" cy="2362200"/>
          </a:xfrm>
        </p:grpSpPr>
        <p:sp>
          <p:nvSpPr>
            <p:cNvPr id="8" name="Rectangle 7"/>
            <p:cNvSpPr/>
            <p:nvPr/>
          </p:nvSpPr>
          <p:spPr>
            <a:xfrm>
              <a:off x="2590800" y="3657600"/>
              <a:ext cx="1066800" cy="2362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81325" name="Picture 5" descr="C:\Users\user\Desktop\Misc Website Stuff\physical Chap 5 &amp; 6\ANTYO.GIF"/>
            <p:cNvPicPr>
              <a:picLocks noChangeAspect="1" noChangeArrowheads="1" noCrop="1"/>
            </p:cNvPicPr>
            <p:nvPr/>
          </p:nvPicPr>
          <p:blipFill>
            <a:blip r:embed="rId5"/>
            <a:srcRect/>
            <a:stretch>
              <a:fillRect/>
            </a:stretch>
          </p:blipFill>
          <p:spPr bwMode="auto">
            <a:xfrm>
              <a:off x="2590800" y="3657600"/>
              <a:ext cx="1028700" cy="2276475"/>
            </a:xfrm>
            <a:prstGeom prst="rect">
              <a:avLst/>
            </a:prstGeom>
            <a:noFill/>
            <a:ln w="9525">
              <a:noFill/>
              <a:miter lim="800000"/>
              <a:headEnd/>
              <a:tailEnd/>
            </a:ln>
          </p:spPr>
        </p:pic>
      </p:grpSp>
      <p:pic>
        <p:nvPicPr>
          <p:cNvPr id="781319" name="Picture 2"/>
          <p:cNvPicPr>
            <a:picLocks noChangeAspect="1" noChangeArrowheads="1"/>
          </p:cNvPicPr>
          <p:nvPr/>
        </p:nvPicPr>
        <p:blipFill>
          <a:blip r:embed="rId6"/>
          <a:srcRect/>
          <a:stretch>
            <a:fillRect/>
          </a:stretch>
        </p:blipFill>
        <p:spPr bwMode="auto">
          <a:xfrm>
            <a:off x="3424238" y="5843588"/>
            <a:ext cx="1511300" cy="838200"/>
          </a:xfrm>
          <a:prstGeom prst="rect">
            <a:avLst/>
          </a:prstGeom>
          <a:noFill/>
          <a:ln w="9525">
            <a:noFill/>
            <a:miter lim="800000"/>
            <a:headEnd/>
            <a:tailEnd/>
          </a:ln>
        </p:spPr>
      </p:pic>
      <p:pic>
        <p:nvPicPr>
          <p:cNvPr id="781320" name="Picture 6"/>
          <p:cNvPicPr>
            <a:picLocks noChangeAspect="1" noChangeArrowheads="1"/>
          </p:cNvPicPr>
          <p:nvPr/>
        </p:nvPicPr>
        <p:blipFill>
          <a:blip r:embed="rId7"/>
          <a:srcRect/>
          <a:stretch>
            <a:fillRect/>
          </a:stretch>
        </p:blipFill>
        <p:spPr bwMode="auto">
          <a:xfrm>
            <a:off x="6307138" y="4230688"/>
            <a:ext cx="1804987" cy="2716212"/>
          </a:xfrm>
          <a:prstGeom prst="rect">
            <a:avLst/>
          </a:prstGeom>
          <a:noFill/>
          <a:ln w="9525">
            <a:noFill/>
            <a:miter lim="800000"/>
            <a:headEnd/>
            <a:tailEnd/>
          </a:ln>
        </p:spPr>
      </p:pic>
      <p:grpSp>
        <p:nvGrpSpPr>
          <p:cNvPr id="781321" name="Group 14"/>
          <p:cNvGrpSpPr>
            <a:grpSpLocks/>
          </p:cNvGrpSpPr>
          <p:nvPr/>
        </p:nvGrpSpPr>
        <p:grpSpPr bwMode="auto">
          <a:xfrm>
            <a:off x="3597275" y="4727575"/>
            <a:ext cx="1219200" cy="838200"/>
            <a:chOff x="5029200" y="3200400"/>
            <a:chExt cx="1219200" cy="838200"/>
          </a:xfrm>
        </p:grpSpPr>
        <p:sp>
          <p:nvSpPr>
            <p:cNvPr id="12" name="Rectangle 11"/>
            <p:cNvSpPr/>
            <p:nvPr/>
          </p:nvSpPr>
          <p:spPr>
            <a:xfrm>
              <a:off x="5029200" y="3200400"/>
              <a:ext cx="12192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81323" name="Rectangle 12"/>
            <p:cNvSpPr>
              <a:spLocks noChangeArrowheads="1"/>
            </p:cNvSpPr>
            <p:nvPr/>
          </p:nvSpPr>
          <p:spPr bwMode="auto">
            <a:xfrm>
              <a:off x="5029200" y="3200400"/>
              <a:ext cx="1143000" cy="830997"/>
            </a:xfrm>
            <a:prstGeom prst="rect">
              <a:avLst/>
            </a:prstGeom>
            <a:noFill/>
            <a:ln w="9525">
              <a:noFill/>
              <a:miter lim="800000"/>
              <a:headEnd/>
              <a:tailEnd/>
            </a:ln>
          </p:spPr>
          <p:txBody>
            <a:bodyPr>
              <a:spAutoFit/>
            </a:bodyPr>
            <a:lstStyle/>
            <a:p>
              <a:pPr algn="ctr"/>
              <a:r>
                <a:rPr lang="en-US" altLang="en-US" sz="1600" b="1">
                  <a:solidFill>
                    <a:srgbClr val="AABED7"/>
                  </a:solidFill>
                  <a:latin typeface="Times-Bold"/>
                </a:rPr>
                <a:t>GPE = Weight x Height </a:t>
              </a:r>
              <a:endParaRPr lang="en-US" altLang="en-US" sz="1600">
                <a:solidFill>
                  <a:srgbClr val="AABED7"/>
                </a:solidFill>
                <a:latin typeface="Garamond" pitchFamily="18" charset="0"/>
              </a:endParaRP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Title 1"/>
          <p:cNvSpPr>
            <a:spLocks noGrp="1"/>
          </p:cNvSpPr>
          <p:nvPr>
            <p:ph type="title"/>
          </p:nvPr>
        </p:nvSpPr>
        <p:spPr/>
        <p:txBody>
          <a:bodyPr/>
          <a:lstStyle/>
          <a:p>
            <a:pPr eaLnBrk="1" hangingPunct="1"/>
            <a:r>
              <a:rPr lang="en-US" sz="4000" b="1" u="sng" smtClean="0">
                <a:latin typeface="Times-Roman"/>
              </a:rPr>
              <a:t>Two main types of energy: </a:t>
            </a:r>
            <a:r>
              <a:rPr lang="en-US" sz="4000" b="1" u="sng" smtClean="0">
                <a:latin typeface="Times-Bold"/>
              </a:rPr>
              <a:t>Kinetic and Gravitational  Potential</a:t>
            </a:r>
            <a:br>
              <a:rPr lang="en-US" sz="4000" b="1" u="sng" smtClean="0">
                <a:latin typeface="Times-Bold"/>
              </a:rPr>
            </a:br>
            <a:endParaRPr lang="en-US" sz="4000" smtClean="0"/>
          </a:p>
        </p:txBody>
      </p:sp>
      <p:sp>
        <p:nvSpPr>
          <p:cNvPr id="782338" name="Content Placeholder 2"/>
          <p:cNvSpPr>
            <a:spLocks noGrp="1"/>
          </p:cNvSpPr>
          <p:nvPr>
            <p:ph sz="quarter" idx="4294967295"/>
          </p:nvPr>
        </p:nvSpPr>
        <p:spPr>
          <a:xfrm>
            <a:off x="2209800" y="2366963"/>
            <a:ext cx="7772400" cy="3424237"/>
          </a:xfrm>
        </p:spPr>
        <p:txBody>
          <a:bodyPr/>
          <a:lstStyle/>
          <a:p>
            <a:pPr marL="914400" lvl="1" indent="-457200" eaLnBrk="1" hangingPunct="1">
              <a:buFont typeface="Calibri Light" pitchFamily="34" charset="0"/>
              <a:buAutoNum type="arabicPeriod"/>
            </a:pPr>
            <a:r>
              <a:rPr lang="en-US" sz="2800" b="1" u="sng" smtClean="0">
                <a:latin typeface="Times-Bold"/>
              </a:rPr>
              <a:t>Kinetic Energy</a:t>
            </a:r>
            <a:r>
              <a:rPr lang="en-US" sz="2800" b="1" smtClean="0">
                <a:latin typeface="Times-Roman"/>
              </a:rPr>
              <a:t>: the energy of motion</a:t>
            </a:r>
          </a:p>
          <a:p>
            <a:pPr marL="914400" lvl="1" indent="-457200" eaLnBrk="1" hangingPunct="1">
              <a:buFont typeface="Calibri Light" pitchFamily="34" charset="0"/>
              <a:buAutoNum type="arabicPeriod"/>
            </a:pPr>
            <a:endParaRPr lang="en-US" sz="2800" b="1" smtClean="0">
              <a:latin typeface="Times-Roman"/>
            </a:endParaRPr>
          </a:p>
          <a:p>
            <a:pPr marL="914400" lvl="1" indent="-457200" eaLnBrk="1" hangingPunct="1">
              <a:buFont typeface="Calibri Light" pitchFamily="34" charset="0"/>
              <a:buAutoNum type="arabicPeriod"/>
            </a:pPr>
            <a:r>
              <a:rPr lang="en-US" sz="2800" b="1" u="sng" smtClean="0">
                <a:latin typeface="Times-Bold"/>
              </a:rPr>
              <a:t>Gravitational Potential Energy</a:t>
            </a:r>
            <a:r>
              <a:rPr lang="en-US" sz="2800" b="1" smtClean="0">
                <a:latin typeface="Times-Bold"/>
              </a:rPr>
              <a:t>: </a:t>
            </a:r>
            <a:r>
              <a:rPr lang="en-US" sz="2800" b="1" smtClean="0">
                <a:latin typeface="Times-Roman"/>
              </a:rPr>
              <a:t>Energy stored for use at a later time</a:t>
            </a:r>
            <a:endParaRPr lang="en-US" sz="2800" smtClean="0"/>
          </a:p>
          <a:p>
            <a:pPr marL="457200" indent="-457200" eaLnBrk="1" hangingPunct="1">
              <a:buFont typeface="Calibri Light" pitchFamily="34" charset="0"/>
              <a:buAutoNum type="arabicPeriod"/>
            </a:pPr>
            <a:endParaRPr lang="en-US" smtClean="0"/>
          </a:p>
        </p:txBody>
      </p:sp>
      <p:pic>
        <p:nvPicPr>
          <p:cNvPr id="782339" name="Picture 4" descr="Image result for classic cartoon characters animated gifs"/>
          <p:cNvPicPr>
            <a:picLocks noChangeAspect="1" noChangeArrowheads="1" noCrop="1"/>
          </p:cNvPicPr>
          <p:nvPr/>
        </p:nvPicPr>
        <p:blipFill>
          <a:blip r:embed="rId2"/>
          <a:srcRect/>
          <a:stretch>
            <a:fillRect/>
          </a:stretch>
        </p:blipFill>
        <p:spPr bwMode="auto">
          <a:xfrm>
            <a:off x="461963" y="1450975"/>
            <a:ext cx="1968500" cy="276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Title 2"/>
          <p:cNvSpPr>
            <a:spLocks noGrp="1"/>
          </p:cNvSpPr>
          <p:nvPr>
            <p:ph type="title" idx="4294967295"/>
          </p:nvPr>
        </p:nvSpPr>
        <p:spPr>
          <a:xfrm>
            <a:off x="2157413" y="0"/>
            <a:ext cx="7772400" cy="1597025"/>
          </a:xfrm>
        </p:spPr>
        <p:txBody>
          <a:bodyPr/>
          <a:lstStyle/>
          <a:p>
            <a:pPr eaLnBrk="1" hangingPunct="1">
              <a:spcBef>
                <a:spcPct val="20000"/>
              </a:spcBef>
              <a:spcAft>
                <a:spcPct val="20000"/>
              </a:spcAft>
              <a:tabLst>
                <a:tab pos="228600" algn="l"/>
                <a:tab pos="1943100" algn="l"/>
              </a:tabLst>
            </a:pPr>
            <a:r>
              <a:rPr lang="en-US" smtClean="0">
                <a:solidFill>
                  <a:srgbClr val="000000"/>
                </a:solidFill>
              </a:rPr>
              <a:t>Gravitational Potential Energy </a:t>
            </a:r>
          </a:p>
        </p:txBody>
      </p:sp>
      <p:sp>
        <p:nvSpPr>
          <p:cNvPr id="783362" name="Content Placeholder 1"/>
          <p:cNvSpPr>
            <a:spLocks noGrp="1"/>
          </p:cNvSpPr>
          <p:nvPr>
            <p:ph sz="quarter" idx="4294967295"/>
          </p:nvPr>
        </p:nvSpPr>
        <p:spPr>
          <a:xfrm>
            <a:off x="1981200" y="1371600"/>
            <a:ext cx="4851400" cy="4724400"/>
          </a:xfrm>
        </p:spPr>
        <p:txBody>
          <a:bodyPr/>
          <a:lstStyle/>
          <a:p>
            <a:pPr eaLnBrk="1" hangingPunct="1"/>
            <a:r>
              <a:rPr lang="en-US" altLang="en-US" sz="3200" smtClean="0">
                <a:solidFill>
                  <a:srgbClr val="000000"/>
                </a:solidFill>
              </a:rPr>
              <a:t>The potential energy acquired by an object equals the work done against gravity or other forces to place it in position</a:t>
            </a:r>
          </a:p>
          <a:p>
            <a:pPr eaLnBrk="1" hangingPunct="1"/>
            <a:endParaRPr lang="en-US" altLang="en-US" sz="3200" smtClean="0">
              <a:solidFill>
                <a:srgbClr val="000000"/>
              </a:solidFill>
            </a:endParaRPr>
          </a:p>
          <a:p>
            <a:pPr eaLnBrk="1" hangingPunct="1"/>
            <a:endParaRPr lang="en-US" altLang="en-US" sz="3200" smtClean="0">
              <a:solidFill>
                <a:srgbClr val="000000"/>
              </a:solidFill>
            </a:endParaRPr>
          </a:p>
        </p:txBody>
      </p:sp>
      <p:sp>
        <p:nvSpPr>
          <p:cNvPr id="783363" name="Text Box 5"/>
          <p:cNvSpPr txBox="1">
            <a:spLocks noChangeArrowheads="1"/>
          </p:cNvSpPr>
          <p:nvPr/>
        </p:nvSpPr>
        <p:spPr bwMode="auto">
          <a:xfrm>
            <a:off x="2357438" y="3997325"/>
            <a:ext cx="4070350" cy="2005013"/>
          </a:xfrm>
          <a:prstGeom prst="rect">
            <a:avLst/>
          </a:prstGeom>
          <a:noFill/>
          <a:ln w="9525">
            <a:noFill/>
            <a:miter lim="800000"/>
            <a:headEnd/>
            <a:tailEnd/>
          </a:ln>
        </p:spPr>
        <p:txBody>
          <a:bodyPr wrap="none">
            <a:spAutoFit/>
          </a:bodyPr>
          <a:lstStyle/>
          <a:p>
            <a:pPr>
              <a:lnSpc>
                <a:spcPct val="90000"/>
              </a:lnSpc>
              <a:spcBef>
                <a:spcPts val="1000"/>
              </a:spcBef>
              <a:buFont typeface="Arial" charset="0"/>
              <a:buChar char="•"/>
            </a:pPr>
            <a:r>
              <a:rPr lang="en-US" sz="6600" b="1"/>
              <a:t>E</a:t>
            </a:r>
            <a:r>
              <a:rPr lang="en-US" sz="3600" b="1"/>
              <a:t>P</a:t>
            </a:r>
            <a:r>
              <a:rPr lang="en-US" sz="6600"/>
              <a:t>= F</a:t>
            </a:r>
            <a:r>
              <a:rPr lang="en-US" sz="6600" b="1"/>
              <a:t> </a:t>
            </a:r>
            <a:r>
              <a:rPr lang="en-US" sz="6600"/>
              <a:t>Δ</a:t>
            </a:r>
            <a:r>
              <a:rPr lang="en-US" sz="6600" i="1"/>
              <a:t>d </a:t>
            </a:r>
            <a:endParaRPr lang="en-US" sz="6600"/>
          </a:p>
          <a:p>
            <a:endParaRPr lang="en-US" sz="6600"/>
          </a:p>
        </p:txBody>
      </p:sp>
      <p:sp>
        <p:nvSpPr>
          <p:cNvPr id="783364" name="Rectangle 7"/>
          <p:cNvSpPr>
            <a:spLocks noChangeArrowheads="1"/>
          </p:cNvSpPr>
          <p:nvPr/>
        </p:nvSpPr>
        <p:spPr bwMode="auto">
          <a:xfrm>
            <a:off x="2767013" y="5522913"/>
            <a:ext cx="4065587" cy="1006475"/>
          </a:xfrm>
          <a:prstGeom prst="rect">
            <a:avLst/>
          </a:prstGeom>
          <a:noFill/>
          <a:ln w="9525">
            <a:noFill/>
            <a:miter lim="800000"/>
            <a:headEnd/>
            <a:tailEnd/>
          </a:ln>
        </p:spPr>
        <p:txBody>
          <a:bodyPr wrap="none">
            <a:spAutoFit/>
          </a:bodyPr>
          <a:lstStyle/>
          <a:p>
            <a:r>
              <a:rPr lang="en-US" sz="6000"/>
              <a:t>E</a:t>
            </a:r>
            <a:r>
              <a:rPr lang="en-US" sz="3600"/>
              <a:t>P</a:t>
            </a:r>
            <a:r>
              <a:rPr lang="en-US" sz="6000"/>
              <a:t> = mgΔ</a:t>
            </a:r>
            <a:r>
              <a:rPr lang="en-US" sz="6000" i="1"/>
              <a:t>h</a:t>
            </a:r>
            <a:r>
              <a:rPr lang="en-US" sz="6000"/>
              <a:t> </a:t>
            </a:r>
          </a:p>
        </p:txBody>
      </p:sp>
      <p:sp>
        <p:nvSpPr>
          <p:cNvPr id="783365" name="Text Box 8"/>
          <p:cNvSpPr txBox="1">
            <a:spLocks noChangeArrowheads="1"/>
          </p:cNvSpPr>
          <p:nvPr/>
        </p:nvSpPr>
        <p:spPr bwMode="auto">
          <a:xfrm>
            <a:off x="4368800" y="4876800"/>
            <a:ext cx="877888" cy="579438"/>
          </a:xfrm>
          <a:prstGeom prst="rect">
            <a:avLst/>
          </a:prstGeom>
          <a:noFill/>
          <a:ln w="9525">
            <a:noFill/>
            <a:miter lim="800000"/>
            <a:headEnd/>
            <a:tailEnd/>
          </a:ln>
        </p:spPr>
        <p:txBody>
          <a:bodyPr wrap="none">
            <a:spAutoFit/>
          </a:bodyPr>
          <a:lstStyle/>
          <a:p>
            <a:r>
              <a:rPr lang="en-US" sz="3200" b="1"/>
              <a:t>Or</a:t>
            </a:r>
          </a:p>
        </p:txBody>
      </p:sp>
      <p:pic>
        <p:nvPicPr>
          <p:cNvPr id="783366" name="Picture 7" descr="Image result for classic cartoon characters animated gifs"/>
          <p:cNvPicPr>
            <a:picLocks noChangeAspect="1" noChangeArrowheads="1" noCrop="1"/>
          </p:cNvPicPr>
          <p:nvPr/>
        </p:nvPicPr>
        <p:blipFill>
          <a:blip r:embed="rId2"/>
          <a:srcRect/>
          <a:stretch>
            <a:fillRect/>
          </a:stretch>
        </p:blipFill>
        <p:spPr bwMode="auto">
          <a:xfrm>
            <a:off x="7362825" y="1808163"/>
            <a:ext cx="405765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Text Box 4"/>
          <p:cNvSpPr>
            <a:spLocks noGrp="1" noChangeArrowheads="1"/>
          </p:cNvSpPr>
          <p:nvPr>
            <p:ph type="title" idx="4294967295"/>
          </p:nvPr>
        </p:nvSpPr>
        <p:spPr/>
        <p:txBody>
          <a:bodyPr/>
          <a:lstStyle/>
          <a:p>
            <a:pPr eaLnBrk="1" hangingPunct="1">
              <a:spcBef>
                <a:spcPct val="20000"/>
              </a:spcBef>
              <a:spcAft>
                <a:spcPct val="20000"/>
              </a:spcAft>
              <a:tabLst>
                <a:tab pos="228600" algn="l"/>
                <a:tab pos="1943100" algn="l"/>
              </a:tabLst>
            </a:pPr>
            <a:r>
              <a:rPr lang="en-US" sz="4000" smtClean="0">
                <a:solidFill>
                  <a:srgbClr val="000000"/>
                </a:solidFill>
              </a:rPr>
              <a:t>Gravitational Potential Energy</a:t>
            </a:r>
          </a:p>
        </p:txBody>
      </p:sp>
      <p:sp>
        <p:nvSpPr>
          <p:cNvPr id="20482" name="Rectangle 3"/>
          <p:cNvSpPr>
            <a:spLocks noGrp="1" noChangeArrowheads="1"/>
          </p:cNvSpPr>
          <p:nvPr>
            <p:ph sz="quarter" idx="4294967295"/>
          </p:nvPr>
        </p:nvSpPr>
        <p:spPr>
          <a:xfrm>
            <a:off x="2209800" y="2366963"/>
            <a:ext cx="7772400" cy="3424237"/>
          </a:xfrm>
        </p:spPr>
        <p:txBody>
          <a:bodyPr rtlCol="0">
            <a:normAutofit fontScale="85000" lnSpcReduction="20000"/>
          </a:bodyPr>
          <a:lstStyle/>
          <a:p>
            <a:pPr eaLnBrk="1" fontAlgn="auto" hangingPunct="1">
              <a:spcAft>
                <a:spcPct val="20000"/>
              </a:spcAft>
              <a:buFontTx/>
              <a:buChar char="•"/>
              <a:defRPr/>
            </a:pPr>
            <a:r>
              <a:rPr lang="en-US" altLang="en-US" sz="3200">
                <a:solidFill>
                  <a:srgbClr val="000000"/>
                </a:solidFill>
              </a:rPr>
              <a:t>Anything that can fall has stored energy called gravitational potential energy.</a:t>
            </a:r>
          </a:p>
          <a:p>
            <a:pPr eaLnBrk="1" fontAlgn="auto" hangingPunct="1">
              <a:spcAft>
                <a:spcPts val="0"/>
              </a:spcAft>
              <a:buFont typeface="Arial" panose="020B0604020202020204" pitchFamily="34" charset="0"/>
              <a:buChar char="•"/>
              <a:defRPr/>
            </a:pPr>
            <a:r>
              <a:rPr lang="en-US" altLang="en-US" sz="3200">
                <a:solidFill>
                  <a:srgbClr val="000000"/>
                </a:solidFill>
              </a:rPr>
              <a:t>Gravitational potential energy (GPE) is energy stored by objects due to their position above Earth’s surface.</a:t>
            </a:r>
          </a:p>
          <a:p>
            <a:pPr eaLnBrk="1" fontAlgn="auto" hangingPunct="1">
              <a:spcAft>
                <a:spcPts val="0"/>
              </a:spcAft>
              <a:buFont typeface="Arial" panose="020B0604020202020204" pitchFamily="34" charset="0"/>
              <a:buChar char="•"/>
              <a:defRPr/>
            </a:pPr>
            <a:r>
              <a:rPr lang="en-US" altLang="en-US" sz="3200">
                <a:solidFill>
                  <a:srgbClr val="000000"/>
                </a:solidFill>
              </a:rPr>
              <a:t>Gravitational potential energy can be calculated from the following equation.</a:t>
            </a:r>
          </a:p>
          <a:p>
            <a:pPr eaLnBrk="1" fontAlgn="auto" hangingPunct="1">
              <a:spcAft>
                <a:spcPts val="0"/>
              </a:spcAft>
              <a:buFont typeface="Arial" panose="020B0604020202020204" pitchFamily="34" charset="0"/>
              <a:buChar char="•"/>
              <a:defRPr/>
            </a:pPr>
            <a:r>
              <a:rPr lang="en-US" altLang="en-US" sz="3200">
                <a:solidFill>
                  <a:srgbClr val="000000"/>
                </a:solidFill>
              </a:rPr>
              <a:t>On Earth the acceleration of gravity is 9.8 m/s</a:t>
            </a:r>
            <a:r>
              <a:rPr lang="en-US" altLang="en-US" sz="3200" baseline="30000">
                <a:solidFill>
                  <a:srgbClr val="000000"/>
                </a:solidFill>
              </a:rPr>
              <a:t>2</a:t>
            </a:r>
            <a:r>
              <a:rPr lang="en-US" altLang="en-US" sz="3200">
                <a:solidFill>
                  <a:srgbClr val="000000"/>
                </a:solidFill>
              </a:rPr>
              <a:t>, and has the symbol </a:t>
            </a:r>
            <a:r>
              <a:rPr lang="en-US" altLang="en-US" sz="3200" i="1">
                <a:solidFill>
                  <a:srgbClr val="000000"/>
                </a:solidFill>
              </a:rPr>
              <a:t>g</a:t>
            </a:r>
            <a:r>
              <a:rPr lang="en-US" altLang="en-US" sz="3200">
                <a:solidFill>
                  <a:srgbClr val="000000"/>
                </a:solidFill>
              </a:rPr>
              <a:t>.</a:t>
            </a:r>
          </a:p>
          <a:p>
            <a:pPr eaLnBrk="1" fontAlgn="auto" hangingPunct="1">
              <a:spcAft>
                <a:spcPts val="0"/>
              </a:spcAft>
              <a:buFont typeface="Arial" panose="020B0604020202020204" pitchFamily="34" charset="0"/>
              <a:buChar char="•"/>
              <a:defRPr/>
            </a:pPr>
            <a:endParaRPr lang="en-US" altLang="en-US" sz="2400">
              <a:solidFill>
                <a:srgbClr val="000000"/>
              </a:solidFill>
            </a:endParaRPr>
          </a:p>
        </p:txBody>
      </p:sp>
      <p:pic>
        <p:nvPicPr>
          <p:cNvPr id="784387" name="Picture 4" descr="Image result for wile e coyote ledge"/>
          <p:cNvPicPr>
            <a:picLocks noChangeAspect="1" noChangeArrowheads="1"/>
          </p:cNvPicPr>
          <p:nvPr/>
        </p:nvPicPr>
        <p:blipFill>
          <a:blip r:embed="rId2"/>
          <a:srcRect/>
          <a:stretch>
            <a:fillRect/>
          </a:stretch>
        </p:blipFill>
        <p:spPr bwMode="auto">
          <a:xfrm>
            <a:off x="8990013" y="0"/>
            <a:ext cx="3040062" cy="230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Title 1"/>
          <p:cNvSpPr>
            <a:spLocks noGrp="1"/>
          </p:cNvSpPr>
          <p:nvPr>
            <p:ph type="title" idx="4294967295"/>
          </p:nvPr>
        </p:nvSpPr>
        <p:spPr/>
        <p:txBody>
          <a:bodyPr/>
          <a:lstStyle/>
          <a:p>
            <a:pPr eaLnBrk="1" hangingPunct="1"/>
            <a:endParaRPr lang="en-US" smtClean="0"/>
          </a:p>
        </p:txBody>
      </p:sp>
      <p:pic>
        <p:nvPicPr>
          <p:cNvPr id="4" name="Picture 5" descr="eq18"/>
          <p:cNvPicPr>
            <a:picLocks noGrp="1" noChangeAspect="1" noChangeArrowheads="1"/>
          </p:cNvPicPr>
          <p:nvPr>
            <p:ph sz="quarter" idx="4294967295"/>
          </p:nvPr>
        </p:nvPicPr>
        <p:blipFill>
          <a:blip r:embed="rId2"/>
          <a:srcRect/>
          <a:stretch>
            <a:fillRect/>
          </a:stretch>
        </p:blipFill>
        <p:spPr>
          <a:xfrm>
            <a:off x="2057400" y="2819400"/>
            <a:ext cx="8318500" cy="2641600"/>
          </a:xfrm>
        </p:spPr>
      </p:pic>
      <p:pic>
        <p:nvPicPr>
          <p:cNvPr id="785411" name="Picture 5" descr=" "/>
          <p:cNvPicPr>
            <a:picLocks noChangeAspect="1" noChangeArrowheads="1" noCrop="1"/>
          </p:cNvPicPr>
          <p:nvPr/>
        </p:nvPicPr>
        <p:blipFill>
          <a:blip r:embed="rId3"/>
          <a:srcRect/>
          <a:stretch>
            <a:fillRect/>
          </a:stretch>
        </p:blipFill>
        <p:spPr bwMode="auto">
          <a:xfrm>
            <a:off x="4352925" y="195263"/>
            <a:ext cx="2482850" cy="2482850"/>
          </a:xfrm>
          <a:prstGeom prst="rect">
            <a:avLst/>
          </a:prstGeom>
          <a:noFill/>
          <a:ln w="9525">
            <a:noFill/>
            <a:miter lim="800000"/>
            <a:headEnd/>
            <a:tailEnd/>
          </a:ln>
        </p:spPr>
      </p:pic>
      <p:pic>
        <p:nvPicPr>
          <p:cNvPr id="785412" name="Picture 7" descr=" "/>
          <p:cNvPicPr>
            <a:picLocks noChangeAspect="1" noChangeArrowheads="1" noCrop="1"/>
          </p:cNvPicPr>
          <p:nvPr/>
        </p:nvPicPr>
        <p:blipFill>
          <a:blip r:embed="rId4"/>
          <a:srcRect/>
          <a:stretch>
            <a:fillRect/>
          </a:stretch>
        </p:blipFill>
        <p:spPr bwMode="auto">
          <a:xfrm>
            <a:off x="650875" y="1774825"/>
            <a:ext cx="1936750" cy="2200275"/>
          </a:xfrm>
          <a:prstGeom prst="rect">
            <a:avLst/>
          </a:prstGeom>
          <a:noFill/>
          <a:ln w="9525">
            <a:noFill/>
            <a:miter lim="800000"/>
            <a:headEnd/>
            <a:tailEnd/>
          </a:ln>
        </p:spPr>
      </p:pic>
      <p:pic>
        <p:nvPicPr>
          <p:cNvPr id="785413" name="Picture 9" descr="Image result for dancing carton animated gif"/>
          <p:cNvPicPr>
            <a:picLocks noChangeAspect="1" noChangeArrowheads="1" noCrop="1"/>
          </p:cNvPicPr>
          <p:nvPr/>
        </p:nvPicPr>
        <p:blipFill>
          <a:blip r:embed="rId5"/>
          <a:srcRect/>
          <a:stretch>
            <a:fillRect/>
          </a:stretch>
        </p:blipFill>
        <p:spPr bwMode="auto">
          <a:xfrm>
            <a:off x="9790113" y="2827338"/>
            <a:ext cx="2108200" cy="2009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xit" presetSubtype="16" fill="hold" nodeType="clickEffect">
                                  <p:stCondLst>
                                    <p:cond delay="0"/>
                                  </p:stCondLst>
                                  <p:childTnLst>
                                    <p:animEffect transition="out" filter="diamond(in)">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endParaRPr lang="en-US" smtClean="0"/>
          </a:p>
        </p:txBody>
      </p:sp>
      <p:pic>
        <p:nvPicPr>
          <p:cNvPr id="26626" name="Picture 4" descr="File Apr 24, 4 27 17 PM"/>
          <p:cNvPicPr>
            <a:picLocks noGrp="1" noChangeAspect="1" noChangeArrowheads="1"/>
          </p:cNvPicPr>
          <p:nvPr>
            <p:ph type="body" idx="1"/>
          </p:nvPr>
        </p:nvPicPr>
        <p:blipFill>
          <a:blip r:embed="rId2"/>
          <a:srcRect/>
          <a:stretch>
            <a:fillRect/>
          </a:stretch>
        </p:blipFill>
        <p:spPr>
          <a:xfrm>
            <a:off x="750888" y="142875"/>
            <a:ext cx="10515600" cy="2533650"/>
          </a:xfrm>
        </p:spPr>
      </p:pic>
      <p:pic>
        <p:nvPicPr>
          <p:cNvPr id="26627" name="Picture 5" descr="File Apr 24, 4 26 46 PM"/>
          <p:cNvPicPr>
            <a:picLocks noChangeAspect="1" noChangeArrowheads="1"/>
          </p:cNvPicPr>
          <p:nvPr/>
        </p:nvPicPr>
        <p:blipFill>
          <a:blip r:embed="rId3"/>
          <a:srcRect/>
          <a:stretch>
            <a:fillRect/>
          </a:stretch>
        </p:blipFill>
        <p:spPr bwMode="auto">
          <a:xfrm>
            <a:off x="512763" y="3238500"/>
            <a:ext cx="11483975" cy="245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idx="4294967295"/>
          </p:nvPr>
        </p:nvSpPr>
        <p:spPr>
          <a:xfrm>
            <a:off x="1979613" y="-798513"/>
            <a:ext cx="7773987" cy="1597026"/>
          </a:xfrm>
        </p:spPr>
        <p:txBody>
          <a:bodyPr rtlCol="0">
            <a:normAutofit fontScale="90000"/>
          </a:bodyPr>
          <a:lstStyle/>
          <a:p>
            <a:pPr eaLnBrk="1" fontAlgn="auto" hangingPunct="1">
              <a:spcAft>
                <a:spcPts val="0"/>
              </a:spcAft>
              <a:defRPr/>
            </a:pPr>
            <a:r>
              <a:rPr sz="4000" dirty="0">
                <a:solidFill>
                  <a:schemeClr val="hlink"/>
                </a:solidFill>
                <a:latin typeface="Batik Regular" pitchFamily="2" charset="0"/>
              </a:rPr>
              <a:t/>
            </a:r>
            <a:br>
              <a:rPr sz="4000" dirty="0">
                <a:solidFill>
                  <a:schemeClr val="hlink"/>
                </a:solidFill>
                <a:latin typeface="Batik Regular" pitchFamily="2" charset="0"/>
              </a:rPr>
            </a:br>
            <a:r>
              <a:rPr sz="4000" dirty="0">
                <a:solidFill>
                  <a:schemeClr val="hlink"/>
                </a:solidFill>
                <a:latin typeface="Batik Regular" pitchFamily="2" charset="0"/>
              </a:rPr>
              <a:t/>
            </a:r>
            <a:br>
              <a:rPr sz="4000" dirty="0">
                <a:solidFill>
                  <a:schemeClr val="hlink"/>
                </a:solidFill>
                <a:latin typeface="Batik Regular" pitchFamily="2" charset="0"/>
              </a:rPr>
            </a:br>
            <a:r>
              <a:rPr sz="4000" b="1" dirty="0">
                <a:solidFill>
                  <a:srgbClr val="FF0000"/>
                </a:solidFill>
                <a:latin typeface="Batik Regular" pitchFamily="2" charset="0"/>
              </a:rPr>
              <a:t/>
            </a:r>
            <a:br>
              <a:rPr sz="4000" b="1" dirty="0">
                <a:solidFill>
                  <a:srgbClr val="FF0000"/>
                </a:solidFill>
                <a:latin typeface="Batik Regular" pitchFamily="2" charset="0"/>
              </a:rPr>
            </a:br>
            <a:r>
              <a:rPr sz="4000" dirty="0">
                <a:solidFill>
                  <a:srgbClr val="000000"/>
                </a:solidFill>
                <a:latin typeface="+mn-lt"/>
              </a:rPr>
              <a:t>Changing GPE </a:t>
            </a:r>
            <a:br>
              <a:rPr sz="4000" dirty="0">
                <a:solidFill>
                  <a:srgbClr val="000000"/>
                </a:solidFill>
                <a:latin typeface="+mn-lt"/>
              </a:rPr>
            </a:br>
            <a:endParaRPr sz="4000" dirty="0">
              <a:solidFill>
                <a:srgbClr val="000000"/>
              </a:solidFill>
              <a:latin typeface="+mn-lt"/>
            </a:endParaRPr>
          </a:p>
        </p:txBody>
      </p:sp>
      <p:sp>
        <p:nvSpPr>
          <p:cNvPr id="786434" name="Rectangle 3"/>
          <p:cNvSpPr>
            <a:spLocks noGrp="1" noChangeArrowheads="1"/>
          </p:cNvSpPr>
          <p:nvPr>
            <p:ph sz="quarter" idx="4294967295"/>
          </p:nvPr>
        </p:nvSpPr>
        <p:spPr>
          <a:xfrm>
            <a:off x="1979613" y="1303338"/>
            <a:ext cx="8226425" cy="4497387"/>
          </a:xfrm>
        </p:spPr>
        <p:txBody>
          <a:bodyPr/>
          <a:lstStyle/>
          <a:p>
            <a:pPr eaLnBrk="1" hangingPunct="1">
              <a:spcAft>
                <a:spcPct val="20000"/>
              </a:spcAft>
              <a:buFontTx/>
              <a:buChar char="•"/>
            </a:pPr>
            <a:r>
              <a:rPr lang="en-US" altLang="en-US" sz="3200" smtClean="0">
                <a:solidFill>
                  <a:srgbClr val="000000"/>
                </a:solidFill>
              </a:rPr>
              <a:t>According to the equation for gravitational potential energy, the GPE of an by increasing </a:t>
            </a:r>
            <a:r>
              <a:rPr lang="en-US" altLang="en-US" sz="3200" u="sng" smtClean="0">
                <a:solidFill>
                  <a:srgbClr val="000000"/>
                </a:solidFill>
              </a:rPr>
              <a:t>its height above the </a:t>
            </a:r>
            <a:r>
              <a:rPr lang="en-US" altLang="en-US" sz="3200" smtClean="0">
                <a:solidFill>
                  <a:srgbClr val="000000"/>
                </a:solidFill>
              </a:rPr>
              <a:t>ground.</a:t>
            </a:r>
            <a:r>
              <a:rPr lang="en-US" altLang="en-US" sz="3200" b="1" smtClean="0">
                <a:solidFill>
                  <a:srgbClr val="000000"/>
                </a:solidFill>
              </a:rPr>
              <a:t> </a:t>
            </a:r>
          </a:p>
          <a:p>
            <a:pPr eaLnBrk="1" hangingPunct="1">
              <a:spcAft>
                <a:spcPct val="20000"/>
              </a:spcAft>
              <a:buFontTx/>
              <a:buChar char="•"/>
            </a:pPr>
            <a:r>
              <a:rPr lang="en-US" altLang="en-US" sz="3200" smtClean="0">
                <a:solidFill>
                  <a:srgbClr val="000000"/>
                </a:solidFill>
              </a:rPr>
              <a:t>If two objects are at the same height, then the object with the larger mass has more gravitational potential energy.</a:t>
            </a:r>
            <a:r>
              <a:rPr lang="en-US" altLang="en-US" sz="3200" b="1" smtClean="0">
                <a:solidFill>
                  <a:srgbClr val="000000"/>
                </a:solidFill>
              </a:rPr>
              <a:t> </a:t>
            </a:r>
          </a:p>
        </p:txBody>
      </p:sp>
      <p:pic>
        <p:nvPicPr>
          <p:cNvPr id="786435" name="Picture 3"/>
          <p:cNvPicPr>
            <a:picLocks noChangeAspect="1"/>
          </p:cNvPicPr>
          <p:nvPr/>
        </p:nvPicPr>
        <p:blipFill>
          <a:blip r:embed="rId2"/>
          <a:srcRect/>
          <a:stretch>
            <a:fillRect/>
          </a:stretch>
        </p:blipFill>
        <p:spPr bwMode="auto">
          <a:xfrm>
            <a:off x="8890000" y="4495800"/>
            <a:ext cx="17780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a:xfrm>
            <a:off x="2057400" y="-146050"/>
            <a:ext cx="7773988" cy="1597025"/>
          </a:xfrm>
        </p:spPr>
        <p:txBody>
          <a:bodyPr rtlCol="0">
            <a:normAutofit/>
          </a:bodyPr>
          <a:lstStyle/>
          <a:p>
            <a:pPr eaLnBrk="1" fontAlgn="auto" hangingPunct="1">
              <a:spcAft>
                <a:spcPts val="0"/>
              </a:spcAft>
              <a:defRPr/>
            </a:pPr>
            <a:r>
              <a:t> </a:t>
            </a:r>
            <a:r>
              <a:rPr>
                <a:solidFill>
                  <a:srgbClr val="000000"/>
                </a:solidFill>
                <a:latin typeface="+mn-lt"/>
              </a:rPr>
              <a:t>GPE </a:t>
            </a:r>
          </a:p>
        </p:txBody>
      </p:sp>
      <p:sp>
        <p:nvSpPr>
          <p:cNvPr id="787458" name="Rectangle 3"/>
          <p:cNvSpPr>
            <a:spLocks noChangeArrowheads="1"/>
          </p:cNvSpPr>
          <p:nvPr/>
        </p:nvSpPr>
        <p:spPr bwMode="auto">
          <a:xfrm>
            <a:off x="2278063" y="1168400"/>
            <a:ext cx="8389937" cy="1574800"/>
          </a:xfrm>
          <a:prstGeom prst="rect">
            <a:avLst/>
          </a:prstGeom>
          <a:noFill/>
          <a:ln w="9525">
            <a:noFill/>
            <a:miter lim="800000"/>
            <a:headEnd/>
            <a:tailEnd/>
          </a:ln>
        </p:spPr>
        <p:txBody>
          <a:bodyPr lIns="92075" tIns="46038" rIns="92075" bIns="46038"/>
          <a:lstStyle/>
          <a:p>
            <a:pPr marL="342900" indent="-342900">
              <a:lnSpc>
                <a:spcPct val="90000"/>
              </a:lnSpc>
              <a:buClr>
                <a:schemeClr val="tx2"/>
              </a:buClr>
              <a:buSzPct val="115000"/>
              <a:buFont typeface="Wingdings" pitchFamily="2" charset="2"/>
              <a:buChar char="§"/>
            </a:pPr>
            <a:r>
              <a:rPr lang="en-US" sz="3000">
                <a:solidFill>
                  <a:srgbClr val="000000"/>
                </a:solidFill>
                <a:latin typeface="Calibri" pitchFamily="34" charset="0"/>
              </a:rPr>
              <a:t>A 3kg crow is perched on a tree limb 20m above the ground. What is the crow’s GPE</a:t>
            </a:r>
          </a:p>
        </p:txBody>
      </p:sp>
      <p:sp>
        <p:nvSpPr>
          <p:cNvPr id="194564" name="Rectangle 4"/>
          <p:cNvSpPr>
            <a:spLocks noChangeArrowheads="1"/>
          </p:cNvSpPr>
          <p:nvPr/>
        </p:nvSpPr>
        <p:spPr bwMode="auto">
          <a:xfrm>
            <a:off x="1536700" y="2714625"/>
            <a:ext cx="9131300" cy="4143375"/>
          </a:xfrm>
          <a:prstGeom prst="rect">
            <a:avLst/>
          </a:prstGeom>
          <a:solidFill>
            <a:schemeClr val="accent4">
              <a:lumMod val="50000"/>
            </a:schemeClr>
          </a:solidFill>
          <a:ln w="28575">
            <a:solidFill>
              <a:schemeClr val="tx1"/>
            </a:solidFill>
            <a:miter lim="800000"/>
            <a:headEnd/>
            <a:tailEnd/>
          </a:ln>
          <a:effectLst/>
        </p:spPr>
        <p:txBody>
          <a:bodyPr wrap="none" anchor="ctr"/>
          <a:lstStyle/>
          <a:p>
            <a:pPr fontAlgn="auto">
              <a:spcBef>
                <a:spcPts val="0"/>
              </a:spcBef>
              <a:spcAft>
                <a:spcPts val="0"/>
              </a:spcAft>
              <a:defRPr/>
            </a:pPr>
            <a:endParaRPr lang="en-US" dirty="0"/>
          </a:p>
        </p:txBody>
      </p:sp>
      <p:sp>
        <p:nvSpPr>
          <p:cNvPr id="194565" name="Text Box 5"/>
          <p:cNvSpPr txBox="1">
            <a:spLocks noChangeArrowheads="1"/>
          </p:cNvSpPr>
          <p:nvPr/>
        </p:nvSpPr>
        <p:spPr bwMode="auto">
          <a:xfrm>
            <a:off x="1524000" y="2690813"/>
            <a:ext cx="3773488" cy="2592387"/>
          </a:xfrm>
          <a:prstGeom prst="rect">
            <a:avLst/>
          </a:prstGeom>
          <a:noFill/>
          <a:ln w="9525">
            <a:noFill/>
            <a:miter lim="800000"/>
            <a:headEnd/>
            <a:tailEnd/>
          </a:ln>
        </p:spPr>
        <p:txBody>
          <a:bodyPr/>
          <a:lstStyle/>
          <a:p>
            <a:pPr>
              <a:spcBef>
                <a:spcPct val="20000"/>
              </a:spcBef>
            </a:pPr>
            <a:r>
              <a:rPr kumimoji="1" lang="en-US" sz="3200">
                <a:solidFill>
                  <a:schemeClr val="bg1"/>
                </a:solidFill>
                <a:latin typeface="Calibri" pitchFamily="34" charset="0"/>
              </a:rPr>
              <a:t>GIVEN:</a:t>
            </a:r>
          </a:p>
          <a:p>
            <a:pPr>
              <a:spcBef>
                <a:spcPct val="20000"/>
              </a:spcBef>
            </a:pPr>
            <a:r>
              <a:rPr kumimoji="1" lang="en-US" sz="3200">
                <a:solidFill>
                  <a:schemeClr val="bg1"/>
                </a:solidFill>
                <a:latin typeface="Calibri" pitchFamily="34" charset="0"/>
              </a:rPr>
              <a:t>m = 3kg</a:t>
            </a:r>
          </a:p>
          <a:p>
            <a:pPr>
              <a:spcBef>
                <a:spcPct val="20000"/>
              </a:spcBef>
            </a:pPr>
            <a:r>
              <a:rPr kumimoji="1" lang="en-US" sz="3200">
                <a:solidFill>
                  <a:schemeClr val="bg1"/>
                </a:solidFill>
                <a:latin typeface="Calibri" pitchFamily="34" charset="0"/>
              </a:rPr>
              <a:t>h = 20m</a:t>
            </a:r>
          </a:p>
          <a:p>
            <a:pPr>
              <a:spcBef>
                <a:spcPct val="20000"/>
              </a:spcBef>
            </a:pPr>
            <a:r>
              <a:rPr kumimoji="1" lang="en-US" sz="3200">
                <a:solidFill>
                  <a:schemeClr val="bg1"/>
                </a:solidFill>
                <a:latin typeface="Calibri" pitchFamily="34" charset="0"/>
              </a:rPr>
              <a:t>g = 9.8 m/s</a:t>
            </a:r>
            <a:r>
              <a:rPr kumimoji="1" lang="en-US" sz="3200" baseline="30000">
                <a:solidFill>
                  <a:schemeClr val="bg1"/>
                </a:solidFill>
                <a:latin typeface="Calibri" pitchFamily="34" charset="0"/>
              </a:rPr>
              <a:t>2</a:t>
            </a:r>
          </a:p>
          <a:p>
            <a:pPr>
              <a:spcBef>
                <a:spcPct val="20000"/>
              </a:spcBef>
            </a:pPr>
            <a:r>
              <a:rPr kumimoji="1" lang="en-US" sz="3200">
                <a:solidFill>
                  <a:schemeClr val="bg1"/>
                </a:solidFill>
                <a:latin typeface="Calibri" pitchFamily="34" charset="0"/>
              </a:rPr>
              <a:t>GPE = ?</a:t>
            </a:r>
          </a:p>
        </p:txBody>
      </p:sp>
      <p:sp>
        <p:nvSpPr>
          <p:cNvPr id="194566" name="Text Box 6"/>
          <p:cNvSpPr txBox="1">
            <a:spLocks noChangeArrowheads="1"/>
          </p:cNvSpPr>
          <p:nvPr/>
        </p:nvSpPr>
        <p:spPr bwMode="auto">
          <a:xfrm>
            <a:off x="5302250" y="2690813"/>
            <a:ext cx="5365750" cy="2566987"/>
          </a:xfrm>
          <a:prstGeom prst="rect">
            <a:avLst/>
          </a:prstGeom>
          <a:noFill/>
          <a:ln w="9525">
            <a:noFill/>
            <a:miter lim="800000"/>
            <a:headEnd/>
            <a:tailEnd/>
          </a:ln>
        </p:spPr>
        <p:txBody>
          <a:bodyPr/>
          <a:lstStyle/>
          <a:p>
            <a:pPr>
              <a:spcBef>
                <a:spcPct val="20000"/>
              </a:spcBef>
            </a:pPr>
            <a:r>
              <a:rPr kumimoji="1" lang="en-US" sz="2800">
                <a:solidFill>
                  <a:schemeClr val="bg1"/>
                </a:solidFill>
                <a:latin typeface="Calibri" pitchFamily="34" charset="0"/>
              </a:rPr>
              <a:t>WORK:</a:t>
            </a:r>
          </a:p>
          <a:p>
            <a:pPr>
              <a:spcBef>
                <a:spcPct val="20000"/>
              </a:spcBef>
            </a:pPr>
            <a:r>
              <a:rPr kumimoji="1" lang="en-US" sz="2800">
                <a:solidFill>
                  <a:schemeClr val="bg1"/>
                </a:solidFill>
                <a:latin typeface="Calibri" pitchFamily="34" charset="0"/>
              </a:rPr>
              <a:t>GPE = (M)(g)(H)</a:t>
            </a:r>
          </a:p>
          <a:p>
            <a:pPr>
              <a:spcBef>
                <a:spcPct val="20000"/>
              </a:spcBef>
            </a:pPr>
            <a:r>
              <a:rPr kumimoji="1" lang="en-US" sz="2800">
                <a:solidFill>
                  <a:schemeClr val="bg1"/>
                </a:solidFill>
                <a:latin typeface="Calibri" pitchFamily="34" charset="0"/>
              </a:rPr>
              <a:t>GPE = 3x9.8x20</a:t>
            </a:r>
          </a:p>
          <a:p>
            <a:pPr>
              <a:spcBef>
                <a:spcPct val="20000"/>
              </a:spcBef>
            </a:pPr>
            <a:endParaRPr kumimoji="1" lang="en-US" sz="2800">
              <a:solidFill>
                <a:schemeClr val="bg1"/>
              </a:solidFill>
              <a:latin typeface="Calibri" pitchFamily="34" charset="0"/>
            </a:endParaRPr>
          </a:p>
          <a:p>
            <a:pPr>
              <a:spcBef>
                <a:spcPct val="20000"/>
              </a:spcBef>
            </a:pPr>
            <a:r>
              <a:rPr kumimoji="1" lang="en-US" sz="2800">
                <a:solidFill>
                  <a:schemeClr val="bg1"/>
                </a:solidFill>
                <a:latin typeface="Calibri" pitchFamily="34" charset="0"/>
              </a:rPr>
              <a:t>GPE = 588J</a:t>
            </a:r>
          </a:p>
        </p:txBody>
      </p:sp>
      <p:sp>
        <p:nvSpPr>
          <p:cNvPr id="787462" name="Line 7"/>
          <p:cNvSpPr>
            <a:spLocks noChangeShapeType="1"/>
          </p:cNvSpPr>
          <p:nvPr/>
        </p:nvSpPr>
        <p:spPr bwMode="auto">
          <a:xfrm>
            <a:off x="5310188" y="2681288"/>
            <a:ext cx="0" cy="4130675"/>
          </a:xfrm>
          <a:prstGeom prst="line">
            <a:avLst/>
          </a:prstGeom>
          <a:noFill/>
          <a:ln w="28575">
            <a:solidFill>
              <a:schemeClr val="tx1"/>
            </a:solidFill>
            <a:round/>
            <a:headEnd/>
            <a:tailEnd/>
          </a:ln>
        </p:spPr>
        <p:txBody>
          <a:bodyPr wrap="none" anchor="ctr"/>
          <a:lstStyle/>
          <a:p>
            <a:endParaRPr lang="en-US"/>
          </a:p>
        </p:txBody>
      </p:sp>
      <p:sp>
        <p:nvSpPr>
          <p:cNvPr id="787463" name="Line 8"/>
          <p:cNvSpPr>
            <a:spLocks noChangeShapeType="1"/>
          </p:cNvSpPr>
          <p:nvPr/>
        </p:nvSpPr>
        <p:spPr bwMode="auto">
          <a:xfrm>
            <a:off x="1524000" y="3259138"/>
            <a:ext cx="9144000" cy="0"/>
          </a:xfrm>
          <a:prstGeom prst="line">
            <a:avLst/>
          </a:prstGeom>
          <a:noFill/>
          <a:ln w="2857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565">
                                            <p:txEl>
                                              <p:pRg st="0" end="0"/>
                                            </p:txEl>
                                          </p:spTgt>
                                        </p:tgtEl>
                                        <p:attrNameLst>
                                          <p:attrName>style.visibility</p:attrName>
                                        </p:attrNameLst>
                                      </p:cBhvr>
                                      <p:to>
                                        <p:strVal val="visible"/>
                                      </p:to>
                                    </p:set>
                                    <p:animEffect transition="in" filter="wipe(up)">
                                      <p:cBhvr>
                                        <p:cTn id="7" dur="500"/>
                                        <p:tgtEl>
                                          <p:spTgt spid="1945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4565">
                                            <p:txEl>
                                              <p:pRg st="1" end="1"/>
                                            </p:txEl>
                                          </p:spTgt>
                                        </p:tgtEl>
                                        <p:attrNameLst>
                                          <p:attrName>style.visibility</p:attrName>
                                        </p:attrNameLst>
                                      </p:cBhvr>
                                      <p:to>
                                        <p:strVal val="visible"/>
                                      </p:to>
                                    </p:set>
                                    <p:animEffect transition="in" filter="wipe(up)">
                                      <p:cBhvr>
                                        <p:cTn id="12" dur="500"/>
                                        <p:tgtEl>
                                          <p:spTgt spid="1945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4565">
                                            <p:txEl>
                                              <p:pRg st="2" end="2"/>
                                            </p:txEl>
                                          </p:spTgt>
                                        </p:tgtEl>
                                        <p:attrNameLst>
                                          <p:attrName>style.visibility</p:attrName>
                                        </p:attrNameLst>
                                      </p:cBhvr>
                                      <p:to>
                                        <p:strVal val="visible"/>
                                      </p:to>
                                    </p:set>
                                    <p:animEffect transition="in" filter="wipe(up)">
                                      <p:cBhvr>
                                        <p:cTn id="17" dur="500"/>
                                        <p:tgtEl>
                                          <p:spTgt spid="1945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4565">
                                            <p:txEl>
                                              <p:pRg st="3" end="3"/>
                                            </p:txEl>
                                          </p:spTgt>
                                        </p:tgtEl>
                                        <p:attrNameLst>
                                          <p:attrName>style.visibility</p:attrName>
                                        </p:attrNameLst>
                                      </p:cBhvr>
                                      <p:to>
                                        <p:strVal val="visible"/>
                                      </p:to>
                                    </p:set>
                                    <p:animEffect transition="in" filter="wipe(up)">
                                      <p:cBhvr>
                                        <p:cTn id="22" dur="500"/>
                                        <p:tgtEl>
                                          <p:spTgt spid="1945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4565">
                                            <p:txEl>
                                              <p:pRg st="4" end="4"/>
                                            </p:txEl>
                                          </p:spTgt>
                                        </p:tgtEl>
                                        <p:attrNameLst>
                                          <p:attrName>style.visibility</p:attrName>
                                        </p:attrNameLst>
                                      </p:cBhvr>
                                      <p:to>
                                        <p:strVal val="visible"/>
                                      </p:to>
                                    </p:set>
                                    <p:animEffect transition="in" filter="wipe(up)">
                                      <p:cBhvr>
                                        <p:cTn id="27" dur="500"/>
                                        <p:tgtEl>
                                          <p:spTgt spid="19456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4566">
                                            <p:txEl>
                                              <p:pRg st="0" end="0"/>
                                            </p:txEl>
                                          </p:spTgt>
                                        </p:tgtEl>
                                        <p:attrNameLst>
                                          <p:attrName>style.visibility</p:attrName>
                                        </p:attrNameLst>
                                      </p:cBhvr>
                                      <p:to>
                                        <p:strVal val="visible"/>
                                      </p:to>
                                    </p:set>
                                    <p:animEffect transition="in" filter="wipe(up)">
                                      <p:cBhvr>
                                        <p:cTn id="32" dur="500"/>
                                        <p:tgtEl>
                                          <p:spTgt spid="194566">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4566">
                                            <p:txEl>
                                              <p:pRg st="1" end="1"/>
                                            </p:txEl>
                                          </p:spTgt>
                                        </p:tgtEl>
                                        <p:attrNameLst>
                                          <p:attrName>style.visibility</p:attrName>
                                        </p:attrNameLst>
                                      </p:cBhvr>
                                      <p:to>
                                        <p:strVal val="visible"/>
                                      </p:to>
                                    </p:set>
                                    <p:animEffect transition="in" filter="wipe(up)">
                                      <p:cBhvr>
                                        <p:cTn id="37" dur="500"/>
                                        <p:tgtEl>
                                          <p:spTgt spid="194566">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4566">
                                            <p:txEl>
                                              <p:pRg st="2" end="2"/>
                                            </p:txEl>
                                          </p:spTgt>
                                        </p:tgtEl>
                                        <p:attrNameLst>
                                          <p:attrName>style.visibility</p:attrName>
                                        </p:attrNameLst>
                                      </p:cBhvr>
                                      <p:to>
                                        <p:strVal val="visible"/>
                                      </p:to>
                                    </p:set>
                                    <p:animEffect transition="in" filter="wipe(up)">
                                      <p:cBhvr>
                                        <p:cTn id="42" dur="500"/>
                                        <p:tgtEl>
                                          <p:spTgt spid="194566">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4566">
                                            <p:txEl>
                                              <p:pRg st="4" end="4"/>
                                            </p:txEl>
                                          </p:spTgt>
                                        </p:tgtEl>
                                        <p:attrNameLst>
                                          <p:attrName>style.visibility</p:attrName>
                                        </p:attrNameLst>
                                      </p:cBhvr>
                                      <p:to>
                                        <p:strVal val="visible"/>
                                      </p:to>
                                    </p:set>
                                    <p:animEffect transition="in" filter="wipe(up)">
                                      <p:cBhvr>
                                        <p:cTn id="47" dur="500"/>
                                        <p:tgtEl>
                                          <p:spTgt spid="1945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build="p" autoUpdateAnimBg="0"/>
      <p:bldP spid="194566"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2"/>
          <p:cNvSpPr>
            <a:spLocks noGrp="1"/>
          </p:cNvSpPr>
          <p:nvPr>
            <p:ph type="title"/>
          </p:nvPr>
        </p:nvSpPr>
        <p:spPr/>
        <p:txBody>
          <a:bodyPr/>
          <a:lstStyle/>
          <a:p>
            <a:r>
              <a:rPr lang="en-US" smtClean="0"/>
              <a:t>EX  A 50 kg mass of steel is raised 5.om its gravitational potential energy would be?</a:t>
            </a:r>
          </a:p>
        </p:txBody>
      </p:sp>
      <p:sp>
        <p:nvSpPr>
          <p:cNvPr id="788482" name="Rectangle 3"/>
          <p:cNvSpPr>
            <a:spLocks noGrp="1"/>
          </p:cNvSpPr>
          <p:nvPr>
            <p:ph type="body" idx="1"/>
          </p:nvPr>
        </p:nvSpPr>
        <p:spPr/>
        <p:txBody>
          <a:bodyPr/>
          <a:lstStyle/>
          <a:p>
            <a:endParaRPr lang="en-US" smtClean="0"/>
          </a:p>
          <a:p>
            <a:r>
              <a:rPr lang="en-US" sz="3600" smtClean="0"/>
              <a:t>E</a:t>
            </a:r>
            <a:r>
              <a:rPr lang="en-US" sz="1600" b="1" smtClean="0"/>
              <a:t>P</a:t>
            </a:r>
            <a:r>
              <a:rPr lang="en-US" sz="3600" smtClean="0"/>
              <a:t> = mgΔ</a:t>
            </a:r>
            <a:r>
              <a:rPr lang="en-US" sz="3600" i="1" smtClean="0"/>
              <a:t>h</a:t>
            </a:r>
          </a:p>
          <a:p>
            <a:endParaRPr lang="en-US" sz="3600" i="1" smtClean="0"/>
          </a:p>
          <a:p>
            <a:r>
              <a:rPr lang="en-US" sz="3600" i="1" smtClean="0"/>
              <a:t>E</a:t>
            </a:r>
            <a:r>
              <a:rPr lang="en-US" sz="1600" b="1" i="1" smtClean="0"/>
              <a:t>P</a:t>
            </a:r>
            <a:r>
              <a:rPr lang="en-US" sz="3600" i="1" smtClean="0"/>
              <a:t> = 5okg x 9.8m/s</a:t>
            </a:r>
            <a:r>
              <a:rPr lang="en-US" sz="3600" i="1" baseline="30000" smtClean="0"/>
              <a:t>  x 5.o m</a:t>
            </a:r>
          </a:p>
          <a:p>
            <a:endParaRPr lang="en-US" sz="3600" i="1" baseline="30000" smtClean="0"/>
          </a:p>
          <a:p>
            <a:endParaRPr lang="en-US" sz="3600" i="1" baseline="30000" smtClean="0"/>
          </a:p>
          <a:p>
            <a:r>
              <a:rPr lang="en-US" sz="3600" i="1" smtClean="0"/>
              <a:t>E</a:t>
            </a:r>
            <a:r>
              <a:rPr lang="en-US" sz="1600" b="1" i="1" smtClean="0"/>
              <a:t>P</a:t>
            </a:r>
            <a:r>
              <a:rPr lang="en-US" sz="3600" i="1" smtClean="0"/>
              <a:t> = 2.5 x 10</a:t>
            </a:r>
            <a:r>
              <a:rPr lang="en-US" sz="3600" i="1" baseline="30000" smtClean="0"/>
              <a:t>3 </a:t>
            </a:r>
            <a:r>
              <a:rPr lang="en-US" sz="3600" i="1" smtClean="0"/>
              <a:t>J</a:t>
            </a:r>
          </a:p>
        </p:txBody>
      </p:sp>
      <p:pic>
        <p:nvPicPr>
          <p:cNvPr id="788483" name="Picture 5" descr=" "/>
          <p:cNvPicPr>
            <a:picLocks noChangeAspect="1" noChangeArrowheads="1" noCrop="1"/>
          </p:cNvPicPr>
          <p:nvPr/>
        </p:nvPicPr>
        <p:blipFill>
          <a:blip r:embed="rId2"/>
          <a:srcRect/>
          <a:stretch>
            <a:fillRect/>
          </a:stretch>
        </p:blipFill>
        <p:spPr bwMode="auto">
          <a:xfrm>
            <a:off x="6910388" y="3048000"/>
            <a:ext cx="2665412" cy="291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74638"/>
            <a:ext cx="8229600" cy="639762"/>
          </a:xfrm>
        </p:spPr>
        <p:txBody>
          <a:bodyPr rtlCol="0">
            <a:normAutofit fontScale="90000"/>
          </a:bodyPr>
          <a:lstStyle/>
          <a:p>
            <a:pPr eaLnBrk="1" fontAlgn="auto" hangingPunct="1">
              <a:spcAft>
                <a:spcPts val="0"/>
              </a:spcAft>
              <a:defRPr/>
            </a:pPr>
            <a:r>
              <a:rPr lang="en-US" dirty="0" smtClean="0">
                <a:latin typeface="Times-Bold"/>
              </a:rPr>
              <a:t>Potential Energy:</a:t>
            </a:r>
            <a:endParaRPr lang="en-US" dirty="0"/>
          </a:p>
        </p:txBody>
      </p:sp>
      <p:sp>
        <p:nvSpPr>
          <p:cNvPr id="3" name="Content Placeholder 2"/>
          <p:cNvSpPr>
            <a:spLocks noGrp="1"/>
          </p:cNvSpPr>
          <p:nvPr>
            <p:ph sz="quarter" idx="4294967295"/>
          </p:nvPr>
        </p:nvSpPr>
        <p:spPr>
          <a:xfrm>
            <a:off x="1981200" y="990600"/>
            <a:ext cx="8229600" cy="4010025"/>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sz="2400" b="1" dirty="0">
                <a:latin typeface="Times-Roman"/>
              </a:rPr>
              <a:t>Energy stored for use at a later time</a:t>
            </a:r>
          </a:p>
          <a:p>
            <a:pPr eaLnBrk="1" fontAlgn="auto" hangingPunct="1">
              <a:spcAft>
                <a:spcPts val="0"/>
              </a:spcAft>
              <a:buFont typeface="Arial" panose="020B0604020202020204" pitchFamily="34" charset="0"/>
              <a:buChar char="•"/>
              <a:defRPr/>
            </a:pPr>
            <a:r>
              <a:rPr lang="en-US" sz="2400" dirty="0">
                <a:latin typeface="Times-Roman"/>
              </a:rPr>
              <a:t> 2 Types:</a:t>
            </a:r>
          </a:p>
          <a:p>
            <a:pPr lvl="1" eaLnBrk="1" fontAlgn="auto" hangingPunct="1">
              <a:spcAft>
                <a:spcPts val="0"/>
              </a:spcAft>
              <a:buFont typeface="Arial" panose="020B0604020202020204" pitchFamily="34" charset="0"/>
              <a:buChar char="•"/>
              <a:defRPr/>
            </a:pPr>
            <a:r>
              <a:rPr lang="en-US" sz="2000" b="1" u="sng" dirty="0">
                <a:solidFill>
                  <a:srgbClr val="FF0000"/>
                </a:solidFill>
                <a:latin typeface="Times-Bold"/>
              </a:rPr>
              <a:t>Elastic Potential Energy:</a:t>
            </a:r>
          </a:p>
          <a:p>
            <a:pPr lvl="2" eaLnBrk="1" fontAlgn="auto" hangingPunct="1">
              <a:spcAft>
                <a:spcPts val="0"/>
              </a:spcAft>
              <a:buFont typeface="Arial" panose="020B0604020202020204" pitchFamily="34" charset="0"/>
              <a:buChar char="•"/>
              <a:defRPr/>
            </a:pPr>
            <a:r>
              <a:rPr lang="en-US" sz="1800" b="1" dirty="0">
                <a:latin typeface="Times-Roman"/>
              </a:rPr>
              <a:t>Energy stored in springs, bow and arrow, stretched elastic or rubber bands.</a:t>
            </a:r>
          </a:p>
          <a:p>
            <a:pPr lvl="2" eaLnBrk="1" fontAlgn="auto" hangingPunct="1">
              <a:spcAft>
                <a:spcPts val="0"/>
              </a:spcAft>
              <a:buFont typeface="Arial" panose="020B0604020202020204" pitchFamily="34" charset="0"/>
              <a:buChar char="•"/>
              <a:defRPr/>
            </a:pPr>
            <a:r>
              <a:rPr lang="en-US" sz="1800" b="1" dirty="0">
                <a:latin typeface="Times-Roman"/>
              </a:rPr>
              <a:t>Associated w/ objects that can be stretched or compressed.</a:t>
            </a:r>
            <a:endParaRPr lang="en-US" sz="1800" b="1" dirty="0">
              <a:latin typeface="Times-Bold"/>
            </a:endParaRPr>
          </a:p>
          <a:p>
            <a:pPr lvl="1" eaLnBrk="1" fontAlgn="auto" hangingPunct="1">
              <a:spcAft>
                <a:spcPts val="0"/>
              </a:spcAft>
              <a:buFont typeface="Arial" panose="020B0604020202020204" pitchFamily="34" charset="0"/>
              <a:buChar char="•"/>
              <a:defRPr/>
            </a:pPr>
            <a:r>
              <a:rPr lang="en-US" sz="2000" b="1" u="sng" dirty="0">
                <a:solidFill>
                  <a:srgbClr val="FF0000"/>
                </a:solidFill>
                <a:latin typeface="Times-Bold"/>
              </a:rPr>
              <a:t>Gravitational Potential Energy</a:t>
            </a:r>
            <a:r>
              <a:rPr lang="en-US" sz="2000" b="1" u="sng" dirty="0">
                <a:solidFill>
                  <a:srgbClr val="FF0000"/>
                </a:solidFill>
                <a:latin typeface="Times-Roman"/>
              </a:rPr>
              <a:t>:</a:t>
            </a:r>
          </a:p>
          <a:p>
            <a:pPr lvl="2" eaLnBrk="1" fontAlgn="auto" hangingPunct="1">
              <a:spcAft>
                <a:spcPts val="0"/>
              </a:spcAft>
              <a:buFont typeface="Arial" panose="020B0604020202020204" pitchFamily="34" charset="0"/>
              <a:buChar char="•"/>
              <a:defRPr/>
            </a:pPr>
            <a:r>
              <a:rPr lang="en-US" b="1" dirty="0" smtClean="0">
                <a:latin typeface="Times-Bold"/>
              </a:rPr>
              <a:t>Height </a:t>
            </a:r>
            <a:r>
              <a:rPr lang="en-US" b="1" dirty="0" smtClean="0">
                <a:latin typeface="Times-Roman"/>
              </a:rPr>
              <a:t>and </a:t>
            </a:r>
            <a:r>
              <a:rPr lang="en-US" b="1" dirty="0" smtClean="0">
                <a:latin typeface="Times-Bold"/>
              </a:rPr>
              <a:t>weight </a:t>
            </a:r>
            <a:r>
              <a:rPr lang="en-US" b="1" dirty="0" smtClean="0">
                <a:latin typeface="Times-Roman"/>
              </a:rPr>
              <a:t>dependant (notice its weight, NOT mass!)</a:t>
            </a:r>
          </a:p>
          <a:p>
            <a:pPr lvl="2" eaLnBrk="1" fontAlgn="auto" hangingPunct="1">
              <a:spcAft>
                <a:spcPts val="0"/>
              </a:spcAft>
              <a:buFont typeface="Arial" panose="020B0604020202020204" pitchFamily="34" charset="0"/>
              <a:buChar char="•"/>
              <a:defRPr/>
            </a:pPr>
            <a:r>
              <a:rPr lang="en-US" b="1" dirty="0" smtClean="0">
                <a:latin typeface="Times-Bold"/>
              </a:rPr>
              <a:t>GPE = work done to lift and object to a height</a:t>
            </a:r>
          </a:p>
          <a:p>
            <a:pPr lvl="2" eaLnBrk="1" fontAlgn="auto" hangingPunct="1">
              <a:spcAft>
                <a:spcPts val="0"/>
              </a:spcAft>
              <a:buFont typeface="Arial" panose="020B0604020202020204" pitchFamily="34" charset="0"/>
              <a:buChar char="•"/>
              <a:defRPr/>
            </a:pPr>
            <a:r>
              <a:rPr lang="en-US" b="1" dirty="0" smtClean="0">
                <a:latin typeface="Times-Bold"/>
              </a:rPr>
              <a:t>GPE = Weight x Height (remember that weight = mass x 9.8 m/s2)</a:t>
            </a:r>
          </a:p>
          <a:p>
            <a:pPr lvl="2" eaLnBrk="1" fontAlgn="auto" hangingPunct="1">
              <a:spcAft>
                <a:spcPts val="0"/>
              </a:spcAft>
              <a:buFont typeface="Arial" panose="020B0604020202020204" pitchFamily="34" charset="0"/>
              <a:buChar char="•"/>
              <a:defRPr/>
            </a:pPr>
            <a:r>
              <a:rPr lang="en-US" b="1" dirty="0" smtClean="0">
                <a:latin typeface="Times-Bold"/>
              </a:rPr>
              <a:t>GPE = mass x 9.8 m/s2 x Height</a:t>
            </a:r>
            <a:endParaRPr lang="en-US" b="1" dirty="0"/>
          </a:p>
        </p:txBody>
      </p:sp>
      <p:pic>
        <p:nvPicPr>
          <p:cNvPr id="789507" name="Picture 2"/>
          <p:cNvPicPr>
            <a:picLocks noChangeAspect="1" noChangeArrowheads="1"/>
          </p:cNvPicPr>
          <p:nvPr/>
        </p:nvPicPr>
        <p:blipFill>
          <a:blip r:embed="rId2"/>
          <a:srcRect/>
          <a:stretch>
            <a:fillRect/>
          </a:stretch>
        </p:blipFill>
        <p:spPr bwMode="auto">
          <a:xfrm>
            <a:off x="2438400" y="5915025"/>
            <a:ext cx="7608888" cy="857250"/>
          </a:xfrm>
          <a:prstGeom prst="rect">
            <a:avLst/>
          </a:prstGeom>
          <a:noFill/>
          <a:ln w="9525">
            <a:noFill/>
            <a:miter lim="800000"/>
            <a:headEnd/>
            <a:tailEnd/>
          </a:ln>
        </p:spPr>
      </p:pic>
      <p:sp>
        <p:nvSpPr>
          <p:cNvPr id="5" name="TextBox 4"/>
          <p:cNvSpPr txBox="1"/>
          <p:nvPr/>
        </p:nvSpPr>
        <p:spPr>
          <a:xfrm>
            <a:off x="2133600" y="5257800"/>
            <a:ext cx="5867400" cy="400050"/>
          </a:xfrm>
          <a:prstGeom prst="rect">
            <a:avLst/>
          </a:prstGeom>
          <a:noFill/>
        </p:spPr>
        <p:txBody>
          <a:bodyPr>
            <a:spAutoFit/>
          </a:bodyPr>
          <a:lstStyle/>
          <a:p>
            <a:pPr fontAlgn="auto">
              <a:spcBef>
                <a:spcPts val="0"/>
              </a:spcBef>
              <a:spcAft>
                <a:spcPts val="0"/>
              </a:spcAft>
              <a:defRPr/>
            </a:pPr>
            <a:r>
              <a:rPr lang="en-US" sz="2000" b="1" dirty="0">
                <a:solidFill>
                  <a:schemeClr val="accent4">
                    <a:lumMod val="75000"/>
                  </a:schemeClr>
                </a:solidFill>
                <a:latin typeface="+mn-lt"/>
                <a:cs typeface="+mn-cs"/>
              </a:rPr>
              <a:t>GPE = 100 N x 300 m = 30,000 Nm = 30,000 Joules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3" name="Title 1"/>
          <p:cNvSpPr>
            <a:spLocks noGrp="1"/>
          </p:cNvSpPr>
          <p:nvPr>
            <p:ph type="title"/>
          </p:nvPr>
        </p:nvSpPr>
        <p:spPr>
          <a:xfrm>
            <a:off x="609600" y="277813"/>
            <a:ext cx="10972800" cy="1139825"/>
          </a:xfrm>
        </p:spPr>
        <p:txBody>
          <a:bodyPr/>
          <a:lstStyle/>
          <a:p>
            <a:pPr eaLnBrk="1" hangingPunct="1"/>
            <a:r>
              <a:rPr lang="en-US" altLang="en-US" smtClean="0"/>
              <a:t>Potential Energy</a:t>
            </a:r>
          </a:p>
        </p:txBody>
      </p:sp>
      <p:pic>
        <p:nvPicPr>
          <p:cNvPr id="713734" name="Picture 2"/>
          <p:cNvPicPr>
            <a:picLocks noChangeAspect="1" noChangeArrowheads="1"/>
          </p:cNvPicPr>
          <p:nvPr/>
        </p:nvPicPr>
        <p:blipFill>
          <a:blip r:embed="rId3"/>
          <a:srcRect/>
          <a:stretch>
            <a:fillRect/>
          </a:stretch>
        </p:blipFill>
        <p:spPr bwMode="auto">
          <a:xfrm>
            <a:off x="2286000" y="1447800"/>
            <a:ext cx="2447925" cy="3810000"/>
          </a:xfrm>
          <a:prstGeom prst="rect">
            <a:avLst/>
          </a:prstGeom>
          <a:noFill/>
          <a:ln w="9525">
            <a:noFill/>
            <a:miter lim="800000"/>
            <a:headEnd/>
            <a:tailEnd/>
          </a:ln>
        </p:spPr>
      </p:pic>
      <p:cxnSp>
        <p:nvCxnSpPr>
          <p:cNvPr id="9" name="Straight Arrow Connector 8"/>
          <p:cNvCxnSpPr/>
          <p:nvPr/>
        </p:nvCxnSpPr>
        <p:spPr>
          <a:xfrm rot="5400000">
            <a:off x="3048794" y="3504406"/>
            <a:ext cx="15240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3581400" y="4267200"/>
            <a:ext cx="454025" cy="307975"/>
          </a:xfrm>
          <a:prstGeom prst="rect">
            <a:avLst/>
          </a:prstGeom>
          <a:noFill/>
          <a:ln w="9525">
            <a:noFill/>
            <a:miter lim="800000"/>
            <a:headEnd/>
            <a:tailEnd/>
          </a:ln>
        </p:spPr>
        <p:txBody>
          <a:bodyPr wrap="none">
            <a:spAutoFit/>
          </a:bodyPr>
          <a:lstStyle/>
          <a:p>
            <a:r>
              <a:rPr lang="en-US" altLang="en-US" sz="1400" b="1"/>
              <a:t>mg</a:t>
            </a:r>
          </a:p>
        </p:txBody>
      </p:sp>
      <p:sp>
        <p:nvSpPr>
          <p:cNvPr id="11" name="Right Brace 10"/>
          <p:cNvSpPr/>
          <p:nvPr/>
        </p:nvSpPr>
        <p:spPr>
          <a:xfrm>
            <a:off x="4191000" y="3124200"/>
            <a:ext cx="685800" cy="175260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3738" name="TextBox 11"/>
          <p:cNvSpPr txBox="1">
            <a:spLocks noChangeArrowheads="1"/>
          </p:cNvSpPr>
          <p:nvPr/>
        </p:nvSpPr>
        <p:spPr bwMode="auto">
          <a:xfrm>
            <a:off x="4953000" y="3810000"/>
            <a:ext cx="325438" cy="369888"/>
          </a:xfrm>
          <a:prstGeom prst="rect">
            <a:avLst/>
          </a:prstGeom>
          <a:noFill/>
          <a:ln w="9525">
            <a:noFill/>
            <a:miter lim="800000"/>
            <a:headEnd/>
            <a:tailEnd/>
          </a:ln>
        </p:spPr>
        <p:txBody>
          <a:bodyPr wrap="none">
            <a:spAutoFit/>
          </a:bodyPr>
          <a:lstStyle/>
          <a:p>
            <a:r>
              <a:rPr lang="en-US" altLang="en-US" b="1"/>
              <a:t>h</a:t>
            </a:r>
          </a:p>
        </p:txBody>
      </p:sp>
      <p:graphicFrame>
        <p:nvGraphicFramePr>
          <p:cNvPr id="713732" name="Object 4"/>
          <p:cNvGraphicFramePr>
            <a:graphicFrameLocks noChangeAspect="1"/>
          </p:cNvGraphicFramePr>
          <p:nvPr/>
        </p:nvGraphicFramePr>
        <p:xfrm>
          <a:off x="5105400" y="1219200"/>
          <a:ext cx="4279900" cy="1716088"/>
        </p:xfrm>
        <a:graphic>
          <a:graphicData uri="http://schemas.openxmlformats.org/presentationml/2006/ole">
            <mc:AlternateContent xmlns:mc="http://schemas.openxmlformats.org/markup-compatibility/2006">
              <mc:Choice xmlns:v="urn:schemas-microsoft-com:vml" Requires="v">
                <p:oleObj spid="_x0000_s713736" name="Equation" r:id="rId4" imgW="1739900" imgH="698500" progId="Equation.3">
                  <p:embed/>
                </p:oleObj>
              </mc:Choice>
              <mc:Fallback>
                <p:oleObj name="Equation" r:id="rId4" imgW="1739900" imgH="6985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19200"/>
                        <a:ext cx="4279900" cy="171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3739" name="TextBox 13"/>
          <p:cNvSpPr txBox="1">
            <a:spLocks noChangeArrowheads="1"/>
          </p:cNvSpPr>
          <p:nvPr/>
        </p:nvSpPr>
        <p:spPr bwMode="auto">
          <a:xfrm>
            <a:off x="5715000" y="3048000"/>
            <a:ext cx="4191000" cy="2586038"/>
          </a:xfrm>
          <a:prstGeom prst="rect">
            <a:avLst/>
          </a:prstGeom>
          <a:noFill/>
          <a:ln w="9525">
            <a:noFill/>
            <a:miter lim="800000"/>
            <a:headEnd/>
            <a:tailEnd/>
          </a:ln>
        </p:spPr>
        <p:txBody>
          <a:bodyPr>
            <a:spAutoFit/>
          </a:bodyPr>
          <a:lstStyle/>
          <a:p>
            <a:r>
              <a:rPr lang="en-US" altLang="en-US"/>
              <a:t>Since this man is lifting the package upward at a CONSTANT SPEED, the kinetic energy is NOT CHANGING. Therefore the work that he does goes into what is called the ENERGY OF POSITION or POTENTIAL ENERGY.</a:t>
            </a:r>
          </a:p>
          <a:p>
            <a:endParaRPr lang="en-US" altLang="en-US"/>
          </a:p>
          <a:p>
            <a:r>
              <a:rPr lang="en-US" altLang="en-US"/>
              <a:t>All potential energy is considering to be energy that is STORED!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7" name="Title 1"/>
          <p:cNvSpPr>
            <a:spLocks noGrp="1"/>
          </p:cNvSpPr>
          <p:nvPr>
            <p:ph type="title"/>
          </p:nvPr>
        </p:nvSpPr>
        <p:spPr>
          <a:xfrm>
            <a:off x="609600" y="277813"/>
            <a:ext cx="10972800" cy="1139825"/>
          </a:xfrm>
        </p:spPr>
        <p:txBody>
          <a:bodyPr/>
          <a:lstStyle/>
          <a:p>
            <a:pPr eaLnBrk="1" hangingPunct="1"/>
            <a:r>
              <a:rPr lang="en-US" altLang="en-US" smtClean="0"/>
              <a:t>Potential Energy</a:t>
            </a:r>
          </a:p>
        </p:txBody>
      </p:sp>
      <p:pic>
        <p:nvPicPr>
          <p:cNvPr id="714758" name="Picture 2"/>
          <p:cNvPicPr>
            <a:picLocks noChangeAspect="1" noChangeArrowheads="1"/>
          </p:cNvPicPr>
          <p:nvPr/>
        </p:nvPicPr>
        <p:blipFill>
          <a:blip r:embed="rId3"/>
          <a:srcRect/>
          <a:stretch>
            <a:fillRect/>
          </a:stretch>
        </p:blipFill>
        <p:spPr bwMode="auto">
          <a:xfrm>
            <a:off x="2286000" y="1447800"/>
            <a:ext cx="2447925" cy="3810000"/>
          </a:xfrm>
          <a:prstGeom prst="rect">
            <a:avLst/>
          </a:prstGeom>
          <a:noFill/>
          <a:ln w="9525">
            <a:noFill/>
            <a:miter lim="800000"/>
            <a:headEnd/>
            <a:tailEnd/>
          </a:ln>
        </p:spPr>
      </p:pic>
      <p:sp>
        <p:nvSpPr>
          <p:cNvPr id="9" name="Right Brace 8"/>
          <p:cNvSpPr/>
          <p:nvPr/>
        </p:nvSpPr>
        <p:spPr>
          <a:xfrm>
            <a:off x="4191000" y="3124200"/>
            <a:ext cx="685800" cy="175260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4760" name="TextBox 9"/>
          <p:cNvSpPr txBox="1">
            <a:spLocks noChangeArrowheads="1"/>
          </p:cNvSpPr>
          <p:nvPr/>
        </p:nvSpPr>
        <p:spPr bwMode="auto">
          <a:xfrm>
            <a:off x="4953000" y="3810000"/>
            <a:ext cx="325438" cy="369888"/>
          </a:xfrm>
          <a:prstGeom prst="rect">
            <a:avLst/>
          </a:prstGeom>
          <a:noFill/>
          <a:ln w="9525">
            <a:noFill/>
            <a:miter lim="800000"/>
            <a:headEnd/>
            <a:tailEnd/>
          </a:ln>
        </p:spPr>
        <p:txBody>
          <a:bodyPr wrap="none">
            <a:spAutoFit/>
          </a:bodyPr>
          <a:lstStyle/>
          <a:p>
            <a:r>
              <a:rPr lang="en-US" altLang="en-US" b="1"/>
              <a:t>h</a:t>
            </a:r>
          </a:p>
        </p:txBody>
      </p:sp>
      <p:sp>
        <p:nvSpPr>
          <p:cNvPr id="714761" name="TextBox 10"/>
          <p:cNvSpPr txBox="1">
            <a:spLocks noChangeArrowheads="1"/>
          </p:cNvSpPr>
          <p:nvPr/>
        </p:nvSpPr>
        <p:spPr bwMode="auto">
          <a:xfrm>
            <a:off x="5715000" y="1600200"/>
            <a:ext cx="4038600" cy="1200150"/>
          </a:xfrm>
          <a:prstGeom prst="rect">
            <a:avLst/>
          </a:prstGeom>
          <a:noFill/>
          <a:ln w="9525">
            <a:noFill/>
            <a:miter lim="800000"/>
            <a:headEnd/>
            <a:tailEnd/>
          </a:ln>
        </p:spPr>
        <p:txBody>
          <a:bodyPr>
            <a:spAutoFit/>
          </a:bodyPr>
          <a:lstStyle/>
          <a:p>
            <a:r>
              <a:rPr lang="en-US" altLang="en-US"/>
              <a:t>The man shown lifts a 10 kg package 2 meters above the ground. What is the potential energy given to the package by the man?</a:t>
            </a:r>
          </a:p>
        </p:txBody>
      </p:sp>
      <p:graphicFrame>
        <p:nvGraphicFramePr>
          <p:cNvPr id="714756" name="Object 4"/>
          <p:cNvGraphicFramePr>
            <a:graphicFrameLocks noChangeAspect="1"/>
          </p:cNvGraphicFramePr>
          <p:nvPr/>
        </p:nvGraphicFramePr>
        <p:xfrm>
          <a:off x="5181600" y="3048000"/>
          <a:ext cx="4618038" cy="1616075"/>
        </p:xfrm>
        <a:graphic>
          <a:graphicData uri="http://schemas.openxmlformats.org/presentationml/2006/ole">
            <mc:AlternateContent xmlns:mc="http://schemas.openxmlformats.org/markup-compatibility/2006">
              <mc:Choice xmlns:v="urn:schemas-microsoft-com:vml" Requires="v">
                <p:oleObj spid="_x0000_s714760" name="Equation" r:id="rId4" imgW="1231366" imgH="431613" progId="Equation.3">
                  <p:embed/>
                </p:oleObj>
              </mc:Choice>
              <mc:Fallback>
                <p:oleObj name="Equation" r:id="rId4" imgW="1231366" imgH="431613"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048000"/>
                        <a:ext cx="4618038" cy="161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a:spLocks noChangeArrowheads="1"/>
          </p:cNvSpPr>
          <p:nvPr/>
        </p:nvSpPr>
        <p:spPr bwMode="auto">
          <a:xfrm>
            <a:off x="6477000" y="4724400"/>
            <a:ext cx="1566863" cy="769938"/>
          </a:xfrm>
          <a:prstGeom prst="rect">
            <a:avLst/>
          </a:prstGeom>
          <a:noFill/>
          <a:ln w="9525">
            <a:noFill/>
            <a:miter lim="800000"/>
            <a:headEnd/>
            <a:tailEnd/>
          </a:ln>
        </p:spPr>
        <p:txBody>
          <a:bodyPr wrap="none">
            <a:spAutoFit/>
          </a:bodyPr>
          <a:lstStyle/>
          <a:p>
            <a:r>
              <a:rPr lang="en-US" altLang="en-US" sz="4400">
                <a:solidFill>
                  <a:srgbClr val="FF0000"/>
                </a:solidFill>
              </a:rPr>
              <a:t>196 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87" name="Rectangle 2"/>
          <p:cNvSpPr>
            <a:spLocks noGrp="1" noChangeArrowheads="1"/>
          </p:cNvSpPr>
          <p:nvPr>
            <p:ph type="title"/>
          </p:nvPr>
        </p:nvSpPr>
        <p:spPr>
          <a:xfrm>
            <a:off x="609600" y="277813"/>
            <a:ext cx="10972800" cy="1139825"/>
          </a:xfrm>
        </p:spPr>
        <p:txBody>
          <a:bodyPr/>
          <a:lstStyle/>
          <a:p>
            <a:pPr eaLnBrk="1" hangingPunct="1"/>
            <a:r>
              <a:rPr lang="en-US" altLang="en-US" smtClean="0"/>
              <a:t>Suppose you throw a ball upward</a:t>
            </a:r>
          </a:p>
        </p:txBody>
      </p:sp>
      <p:sp>
        <p:nvSpPr>
          <p:cNvPr id="715788" name="Rectangle 3"/>
          <p:cNvSpPr>
            <a:spLocks noGrp="1" noChangeArrowheads="1"/>
          </p:cNvSpPr>
          <p:nvPr>
            <p:ph type="body" sz="half" idx="1"/>
          </p:nvPr>
        </p:nvSpPr>
        <p:spPr>
          <a:xfrm>
            <a:off x="1981200" y="1752600"/>
            <a:ext cx="4038600" cy="4530725"/>
          </a:xfrm>
        </p:spPr>
        <p:txBody>
          <a:bodyPr/>
          <a:lstStyle/>
          <a:p>
            <a:pPr eaLnBrk="1" hangingPunct="1">
              <a:buFont typeface="Wingdings" pitchFamily="2" charset="2"/>
              <a:buNone/>
            </a:pPr>
            <a:r>
              <a:rPr lang="en-US" altLang="en-US" sz="2400" smtClean="0"/>
              <a:t>What does work while it is flying through the air?</a:t>
            </a:r>
          </a:p>
          <a:p>
            <a:pPr eaLnBrk="1" hangingPunct="1">
              <a:buFont typeface="Wingdings" pitchFamily="2" charset="2"/>
              <a:buNone/>
            </a:pPr>
            <a:endParaRPr lang="en-US" altLang="en-US" sz="2400" smtClean="0"/>
          </a:p>
          <a:p>
            <a:pPr eaLnBrk="1" hangingPunct="1">
              <a:buFont typeface="Wingdings" pitchFamily="2" charset="2"/>
              <a:buNone/>
            </a:pPr>
            <a:r>
              <a:rPr lang="en-US" altLang="en-US" sz="2400" smtClean="0"/>
              <a:t>Is the CHANGE in kinetic energy POSITIVE or NEGATIVE?</a:t>
            </a:r>
          </a:p>
          <a:p>
            <a:pPr eaLnBrk="1" hangingPunct="1">
              <a:buFont typeface="Wingdings" pitchFamily="2" charset="2"/>
              <a:buNone/>
            </a:pPr>
            <a:endParaRPr lang="en-US" altLang="en-US" sz="2400" smtClean="0"/>
          </a:p>
          <a:p>
            <a:pPr eaLnBrk="1" hangingPunct="1">
              <a:buFont typeface="Wingdings" pitchFamily="2" charset="2"/>
              <a:buNone/>
            </a:pPr>
            <a:r>
              <a:rPr lang="en-US" altLang="en-US" sz="2400" smtClean="0"/>
              <a:t>Is the CHANGE in potential energy POSITIVE or NEGATIVE?</a:t>
            </a:r>
          </a:p>
        </p:txBody>
      </p:sp>
      <p:sp>
        <p:nvSpPr>
          <p:cNvPr id="21511" name="Text Box 7"/>
          <p:cNvSpPr txBox="1">
            <a:spLocks noChangeArrowheads="1"/>
          </p:cNvSpPr>
          <p:nvPr/>
        </p:nvSpPr>
        <p:spPr bwMode="auto">
          <a:xfrm>
            <a:off x="2667000" y="2438400"/>
            <a:ext cx="1187450" cy="366713"/>
          </a:xfrm>
          <a:prstGeom prst="rect">
            <a:avLst/>
          </a:prstGeom>
          <a:noFill/>
          <a:ln w="9525">
            <a:noFill/>
            <a:miter lim="800000"/>
            <a:headEnd/>
            <a:tailEnd/>
          </a:ln>
        </p:spPr>
        <p:txBody>
          <a:bodyPr wrap="none">
            <a:spAutoFit/>
          </a:bodyPr>
          <a:lstStyle/>
          <a:p>
            <a:r>
              <a:rPr lang="en-US" altLang="en-US">
                <a:solidFill>
                  <a:srgbClr val="FF0000"/>
                </a:solidFill>
              </a:rPr>
              <a:t>GRAVITY</a:t>
            </a:r>
          </a:p>
        </p:txBody>
      </p:sp>
      <p:sp>
        <p:nvSpPr>
          <p:cNvPr id="21512" name="Text Box 8"/>
          <p:cNvSpPr txBox="1">
            <a:spLocks noChangeArrowheads="1"/>
          </p:cNvSpPr>
          <p:nvPr/>
        </p:nvSpPr>
        <p:spPr bwMode="auto">
          <a:xfrm>
            <a:off x="2514600" y="3962400"/>
            <a:ext cx="1339850" cy="366713"/>
          </a:xfrm>
          <a:prstGeom prst="rect">
            <a:avLst/>
          </a:prstGeom>
          <a:noFill/>
          <a:ln w="9525">
            <a:noFill/>
            <a:miter lim="800000"/>
            <a:headEnd/>
            <a:tailEnd/>
          </a:ln>
        </p:spPr>
        <p:txBody>
          <a:bodyPr wrap="none">
            <a:spAutoFit/>
          </a:bodyPr>
          <a:lstStyle/>
          <a:p>
            <a:r>
              <a:rPr lang="en-US" altLang="en-US">
                <a:solidFill>
                  <a:srgbClr val="FF0000"/>
                </a:solidFill>
              </a:rPr>
              <a:t>NEGATIVE</a:t>
            </a:r>
          </a:p>
        </p:txBody>
      </p:sp>
      <p:sp>
        <p:nvSpPr>
          <p:cNvPr id="21513" name="Text Box 9"/>
          <p:cNvSpPr txBox="1">
            <a:spLocks noChangeArrowheads="1"/>
          </p:cNvSpPr>
          <p:nvPr/>
        </p:nvSpPr>
        <p:spPr bwMode="auto">
          <a:xfrm>
            <a:off x="2514600" y="5562600"/>
            <a:ext cx="1238250" cy="366713"/>
          </a:xfrm>
          <a:prstGeom prst="rect">
            <a:avLst/>
          </a:prstGeom>
          <a:noFill/>
          <a:ln w="9525">
            <a:noFill/>
            <a:miter lim="800000"/>
            <a:headEnd/>
            <a:tailEnd/>
          </a:ln>
        </p:spPr>
        <p:txBody>
          <a:bodyPr wrap="none">
            <a:spAutoFit/>
          </a:bodyPr>
          <a:lstStyle/>
          <a:p>
            <a:r>
              <a:rPr lang="en-US" altLang="en-US">
                <a:solidFill>
                  <a:srgbClr val="FF0000"/>
                </a:solidFill>
              </a:rPr>
              <a:t>POSITIVE</a:t>
            </a:r>
          </a:p>
        </p:txBody>
      </p:sp>
      <p:graphicFrame>
        <p:nvGraphicFramePr>
          <p:cNvPr id="715784" name="Object 8"/>
          <p:cNvGraphicFramePr>
            <a:graphicFrameLocks noChangeAspect="1"/>
          </p:cNvGraphicFramePr>
          <p:nvPr/>
        </p:nvGraphicFramePr>
        <p:xfrm>
          <a:off x="5562600" y="1066800"/>
          <a:ext cx="4703763" cy="774700"/>
        </p:xfrm>
        <a:graphic>
          <a:graphicData uri="http://schemas.openxmlformats.org/presentationml/2006/ole">
            <mc:AlternateContent xmlns:mc="http://schemas.openxmlformats.org/markup-compatibility/2006">
              <mc:Choice xmlns:v="urn:schemas-microsoft-com:vml" Requires="v">
                <p:oleObj spid="_x0000_s715796" name="Equation" r:id="rId3" imgW="1079032" imgH="177723" progId="Equation.3">
                  <p:embed/>
                </p:oleObj>
              </mc:Choice>
              <mc:Fallback>
                <p:oleObj name="Equation" r:id="rId3" imgW="1079032" imgH="177723"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066800"/>
                        <a:ext cx="4703763"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9"/>
          <p:cNvGraphicFramePr>
            <a:graphicFrameLocks noChangeAspect="1"/>
          </p:cNvGraphicFramePr>
          <p:nvPr/>
        </p:nvGraphicFramePr>
        <p:xfrm>
          <a:off x="5943600" y="1981200"/>
          <a:ext cx="4159250" cy="2914650"/>
        </p:xfrm>
        <a:graphic>
          <a:graphicData uri="http://schemas.openxmlformats.org/presentationml/2006/ole">
            <mc:AlternateContent xmlns:mc="http://schemas.openxmlformats.org/markup-compatibility/2006">
              <mc:Choice xmlns:v="urn:schemas-microsoft-com:vml" Requires="v">
                <p:oleObj spid="_x0000_s715797" name="Equation" r:id="rId5" imgW="1612900" imgH="1130300" progId="Equation.3">
                  <p:embed/>
                </p:oleObj>
              </mc:Choice>
              <mc:Fallback>
                <p:oleObj name="Equation" r:id="rId5" imgW="1612900" imgH="1130300" progId="Equation.3">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981200"/>
                        <a:ext cx="4159250" cy="291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0"/>
          <p:cNvGraphicFramePr>
            <a:graphicFrameLocks noChangeAspect="1"/>
          </p:cNvGraphicFramePr>
          <p:nvPr/>
        </p:nvGraphicFramePr>
        <p:xfrm>
          <a:off x="4953000" y="5257800"/>
          <a:ext cx="5178425" cy="685800"/>
        </p:xfrm>
        <a:graphic>
          <a:graphicData uri="http://schemas.openxmlformats.org/presentationml/2006/ole">
            <mc:AlternateContent xmlns:mc="http://schemas.openxmlformats.org/markup-compatibility/2006">
              <mc:Choice xmlns:v="urn:schemas-microsoft-com:vml" Requires="v">
                <p:oleObj spid="_x0000_s715798" name="Equation" r:id="rId7" imgW="1916868" imgH="253890" progId="Equation.3">
                  <p:embed/>
                </p:oleObj>
              </mc:Choice>
              <mc:Fallback>
                <p:oleObj name="Equation" r:id="rId7" imgW="1916868" imgH="253890" progId="Equation.3">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5257800"/>
                        <a:ext cx="51784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11">
                                            <p:txEl>
                                              <p:pRg st="0" end="0"/>
                                            </p:txEl>
                                          </p:spTgt>
                                        </p:tgtEl>
                                        <p:attrNameLst>
                                          <p:attrName>style.visibility</p:attrName>
                                        </p:attrNameLst>
                                      </p:cBhvr>
                                      <p:to>
                                        <p:strVal val="visible"/>
                                      </p:to>
                                    </p:set>
                                    <p:anim calcmode="lin" valueType="num">
                                      <p:cBhvr additive="base">
                                        <p:cTn id="7" dur="500" fill="hold"/>
                                        <p:tgtEl>
                                          <p:spTgt spid="215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ppt_x"/>
                                          </p:val>
                                        </p:tav>
                                        <p:tav tm="100000">
                                          <p:val>
                                            <p:strVal val="#ppt_x"/>
                                          </p:val>
                                        </p:tav>
                                      </p:tavLst>
                                    </p:anim>
                                    <p:anim calcmode="lin" valueType="num">
                                      <p:cBhvr additive="base">
                                        <p:cTn id="14"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ppt_x"/>
                                          </p:val>
                                        </p:tav>
                                        <p:tav tm="100000">
                                          <p:val>
                                            <p:strVal val="#ppt_x"/>
                                          </p:val>
                                        </p:tav>
                                      </p:tavLst>
                                    </p:anim>
                                    <p:anim calcmode="lin" valueType="num">
                                      <p:cBhvr additive="base">
                                        <p:cTn id="20"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P spid="215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2"/>
          <p:cNvSpPr>
            <a:spLocks noGrp="1" noChangeArrowheads="1"/>
          </p:cNvSpPr>
          <p:nvPr>
            <p:ph type="title" idx="4294967295"/>
          </p:nvPr>
        </p:nvSpPr>
        <p:spPr/>
        <p:txBody>
          <a:bodyPr/>
          <a:lstStyle/>
          <a:p>
            <a:pPr eaLnBrk="1" hangingPunct="1"/>
            <a:r>
              <a:rPr lang="en-US" sz="4000" smtClean="0">
                <a:solidFill>
                  <a:srgbClr val="000000"/>
                </a:solidFill>
              </a:rPr>
              <a:t>Elastic Potential Energy</a:t>
            </a:r>
          </a:p>
        </p:txBody>
      </p:sp>
      <p:sp>
        <p:nvSpPr>
          <p:cNvPr id="18434" name="Rectangle 3"/>
          <p:cNvSpPr>
            <a:spLocks noGrp="1" noChangeArrowheads="1"/>
          </p:cNvSpPr>
          <p:nvPr>
            <p:ph sz="quarter" idx="4294967295"/>
          </p:nvPr>
        </p:nvSpPr>
        <p:spPr>
          <a:xfrm>
            <a:off x="2209800" y="2366963"/>
            <a:ext cx="7772400" cy="3424237"/>
          </a:xfrm>
        </p:spPr>
        <p:txBody>
          <a:bodyPr rtlCol="0">
            <a:normAutofit fontScale="85000" lnSpcReduction="20000"/>
          </a:bodyPr>
          <a:lstStyle/>
          <a:p>
            <a:pPr eaLnBrk="1" fontAlgn="auto" hangingPunct="1">
              <a:spcAft>
                <a:spcPct val="20000"/>
              </a:spcAft>
              <a:buFontTx/>
              <a:buChar char="•"/>
              <a:defRPr/>
            </a:pPr>
            <a:r>
              <a:rPr lang="en-US" altLang="en-US">
                <a:solidFill>
                  <a:srgbClr val="000000"/>
                </a:solidFill>
              </a:rPr>
              <a:t>If you stretch a rubber band and let it go, it sails across the room. It gains kinetic energy.</a:t>
            </a:r>
          </a:p>
          <a:p>
            <a:pPr eaLnBrk="1" fontAlgn="auto" hangingPunct="1">
              <a:spcAft>
                <a:spcPct val="20000"/>
              </a:spcAft>
              <a:buFontTx/>
              <a:buChar char="•"/>
              <a:defRPr/>
            </a:pPr>
            <a:r>
              <a:rPr lang="en-US" altLang="en-US">
                <a:solidFill>
                  <a:srgbClr val="000000"/>
                </a:solidFill>
              </a:rPr>
              <a:t>As it flies through the air, it has kinetic energy due to its motion. </a:t>
            </a:r>
          </a:p>
          <a:p>
            <a:pPr eaLnBrk="1" fontAlgn="auto" hangingPunct="1">
              <a:spcAft>
                <a:spcPct val="20000"/>
              </a:spcAft>
              <a:buFontTx/>
              <a:buChar char="•"/>
              <a:defRPr/>
            </a:pPr>
            <a:r>
              <a:rPr lang="en-US" altLang="en-US">
                <a:solidFill>
                  <a:srgbClr val="000000"/>
                </a:solidFill>
              </a:rPr>
              <a:t>Where did this kinetic energy come from? </a:t>
            </a:r>
          </a:p>
          <a:p>
            <a:pPr eaLnBrk="1" fontAlgn="auto" hangingPunct="1">
              <a:spcAft>
                <a:spcPct val="20000"/>
              </a:spcAft>
              <a:buFontTx/>
              <a:buChar char="•"/>
              <a:defRPr/>
            </a:pPr>
            <a:r>
              <a:rPr lang="en-US" altLang="en-US">
                <a:solidFill>
                  <a:srgbClr val="000000"/>
                </a:solidFill>
              </a:rPr>
              <a:t>The stretched rubber band had energy stored as elastic potential energy. </a:t>
            </a:r>
          </a:p>
          <a:p>
            <a:pPr eaLnBrk="1" fontAlgn="auto" hangingPunct="1">
              <a:spcAft>
                <a:spcPct val="20000"/>
              </a:spcAft>
              <a:buFontTx/>
              <a:buChar char="•"/>
              <a:defRPr/>
            </a:pPr>
            <a:r>
              <a:rPr lang="en-US" altLang="en-US">
                <a:solidFill>
                  <a:srgbClr val="000000"/>
                </a:solidFill>
              </a:rPr>
              <a:t>Elastic potential energy is energy stored by something that can stretch or compress, such as a rubber band or spring. </a:t>
            </a:r>
          </a:p>
          <a:p>
            <a:pPr eaLnBrk="1" fontAlgn="auto" hangingPunct="1">
              <a:spcAft>
                <a:spcPts val="0"/>
              </a:spcAft>
              <a:buFont typeface="Arial" panose="020B0604020202020204" pitchFamily="34" charset="0"/>
              <a:buChar char="•"/>
              <a:defRPr/>
            </a:pPr>
            <a:endParaRPr lang="en-US" altLang="en-US">
              <a:latin typeface="Batik Regular"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9306" y="470279"/>
            <a:ext cx="2439324" cy="2787799"/>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 name="Rectangle 2"/>
          <p:cNvSpPr>
            <a:spLocks noGrp="1" noChangeArrowheads="1"/>
          </p:cNvSpPr>
          <p:nvPr>
            <p:ph type="title"/>
          </p:nvPr>
        </p:nvSpPr>
        <p:spPr/>
        <p:txBody>
          <a:bodyPr/>
          <a:lstStyle/>
          <a:p>
            <a:pPr eaLnBrk="1" hangingPunct="1"/>
            <a:r>
              <a:rPr lang="en-US" smtClean="0"/>
              <a:t> Kinetic </a:t>
            </a:r>
            <a:r>
              <a:rPr lang="en-US" smtClean="0">
                <a:solidFill>
                  <a:srgbClr val="07080B"/>
                </a:solidFill>
              </a:rPr>
              <a:t>Energy</a:t>
            </a:r>
          </a:p>
        </p:txBody>
      </p:sp>
      <p:sp>
        <p:nvSpPr>
          <p:cNvPr id="109571" name="Rectangle 3"/>
          <p:cNvSpPr>
            <a:spLocks noGrp="1" noChangeArrowheads="1"/>
          </p:cNvSpPr>
          <p:nvPr>
            <p:ph sz="quarter" idx="4294967295"/>
          </p:nvPr>
        </p:nvSpPr>
        <p:spPr>
          <a:xfrm>
            <a:off x="1728788" y="1554163"/>
            <a:ext cx="8226425" cy="2079625"/>
          </a:xfrm>
        </p:spPr>
        <p:txBody>
          <a:bodyPr rtlCol="0">
            <a:normAutofit/>
          </a:bodyPr>
          <a:lstStyle/>
          <a:p>
            <a:pPr marL="274320" indent="-274320" eaLnBrk="1" fontAlgn="auto" hangingPunct="1">
              <a:spcAft>
                <a:spcPts val="0"/>
              </a:spcAft>
              <a:buFont typeface="Wingdings 2"/>
              <a:buChar char=""/>
              <a:defRPr/>
            </a:pPr>
            <a:r>
              <a:rPr lang="en-US" b="1" dirty="0">
                <a:solidFill>
                  <a:srgbClr val="000000"/>
                </a:solidFill>
              </a:rPr>
              <a:t>Kinetic Energy (KE)</a:t>
            </a:r>
          </a:p>
          <a:p>
            <a:pPr marL="640080" lvl="1" indent="-274320" eaLnBrk="1" fontAlgn="auto" hangingPunct="1">
              <a:spcAft>
                <a:spcPts val="0"/>
              </a:spcAft>
              <a:buClr>
                <a:schemeClr val="accent2">
                  <a:shade val="75000"/>
                </a:schemeClr>
              </a:buClr>
              <a:buFont typeface="Wingdings 2"/>
              <a:buChar char=""/>
              <a:defRPr/>
            </a:pPr>
            <a:r>
              <a:rPr lang="en-US" dirty="0">
                <a:solidFill>
                  <a:srgbClr val="000000"/>
                </a:solidFill>
              </a:rPr>
              <a:t>energy in the form of motion</a:t>
            </a:r>
          </a:p>
          <a:p>
            <a:pPr marL="640080" lvl="1" indent="-274320" eaLnBrk="1" fontAlgn="auto" hangingPunct="1">
              <a:spcAft>
                <a:spcPts val="0"/>
              </a:spcAft>
              <a:buClr>
                <a:schemeClr val="accent2">
                  <a:shade val="75000"/>
                </a:schemeClr>
              </a:buClr>
              <a:buFont typeface="Wingdings 2"/>
              <a:buChar char=""/>
              <a:defRPr/>
            </a:pPr>
            <a:r>
              <a:rPr lang="en-US" dirty="0">
                <a:solidFill>
                  <a:srgbClr val="000000"/>
                </a:solidFill>
              </a:rPr>
              <a:t>depends on mass and velocity</a:t>
            </a:r>
          </a:p>
          <a:p>
            <a:pPr marL="640080" lvl="1" indent="-274320" eaLnBrk="1" fontAlgn="auto" hangingPunct="1">
              <a:spcAft>
                <a:spcPts val="0"/>
              </a:spcAft>
              <a:buClr>
                <a:schemeClr val="accent2">
                  <a:shade val="75000"/>
                </a:schemeClr>
              </a:buClr>
              <a:buFont typeface="Wingdings 2"/>
              <a:buChar char=""/>
              <a:defRPr/>
            </a:pPr>
            <a:r>
              <a:rPr lang="en-US" dirty="0">
                <a:solidFill>
                  <a:srgbClr val="000000"/>
                </a:solidFill>
              </a:rPr>
              <a:t>if you double the velocity, you increase KE by four</a:t>
            </a:r>
          </a:p>
          <a:p>
            <a:pPr marL="640080" lvl="1" indent="-274320" eaLnBrk="1" fontAlgn="auto" hangingPunct="1">
              <a:spcAft>
                <a:spcPts val="0"/>
              </a:spcAft>
              <a:buClr>
                <a:schemeClr val="accent2">
                  <a:shade val="75000"/>
                </a:schemeClr>
              </a:buClr>
              <a:buFont typeface="Arial" panose="020B0604020202020204" pitchFamily="34" charset="0"/>
              <a:buNone/>
              <a:defRPr/>
            </a:pPr>
            <a:endParaRPr lang="en-US" dirty="0">
              <a:solidFill>
                <a:schemeClr val="tx2">
                  <a:lumMod val="10000"/>
                </a:schemeClr>
              </a:solidFill>
            </a:endParaRPr>
          </a:p>
        </p:txBody>
      </p:sp>
      <p:grpSp>
        <p:nvGrpSpPr>
          <p:cNvPr id="2" name="Group 23"/>
          <p:cNvGrpSpPr>
            <a:grpSpLocks/>
          </p:cNvGrpSpPr>
          <p:nvPr/>
        </p:nvGrpSpPr>
        <p:grpSpPr bwMode="auto">
          <a:xfrm>
            <a:off x="6594475" y="3376613"/>
            <a:ext cx="4057650" cy="3322637"/>
            <a:chOff x="2987" y="2229"/>
            <a:chExt cx="2556" cy="2093"/>
          </a:xfrm>
        </p:grpSpPr>
        <p:grpSp>
          <p:nvGrpSpPr>
            <p:cNvPr id="14365" name="Group 17"/>
            <p:cNvGrpSpPr>
              <a:grpSpLocks/>
            </p:cNvGrpSpPr>
            <p:nvPr/>
          </p:nvGrpSpPr>
          <p:grpSpPr bwMode="auto">
            <a:xfrm>
              <a:off x="4034" y="3373"/>
              <a:ext cx="612" cy="949"/>
              <a:chOff x="3878" y="3373"/>
              <a:chExt cx="612" cy="949"/>
            </a:xfrm>
          </p:grpSpPr>
          <p:graphicFrame>
            <p:nvGraphicFramePr>
              <p:cNvPr id="14353" name="Object 17"/>
              <p:cNvGraphicFramePr>
                <a:graphicFrameLocks noChangeAspect="1"/>
              </p:cNvGraphicFramePr>
              <p:nvPr/>
            </p:nvGraphicFramePr>
            <p:xfrm>
              <a:off x="3927" y="3373"/>
              <a:ext cx="521" cy="753"/>
            </p:xfrm>
            <a:graphic>
              <a:graphicData uri="http://schemas.openxmlformats.org/presentationml/2006/ole">
                <mc:AlternateContent xmlns:mc="http://schemas.openxmlformats.org/markup-compatibility/2006">
                  <mc:Choice xmlns:v="urn:schemas-microsoft-com:vml" Requires="v">
                    <p:oleObj spid="_x0000_s14365" name="Photo Editor Photo" r:id="rId3" imgW="1286055" imgH="1857143" progId="">
                      <p:embed/>
                    </p:oleObj>
                  </mc:Choice>
                  <mc:Fallback>
                    <p:oleObj name="Photo Editor Photo" r:id="rId3" imgW="1286055" imgH="1857143" progId="">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 y="3373"/>
                            <a:ext cx="521" cy="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oleObj>
                  </mc:Fallback>
                </mc:AlternateContent>
              </a:graphicData>
            </a:graphic>
          </p:graphicFrame>
          <p:sp>
            <p:nvSpPr>
              <p:cNvPr id="14370" name="Text Box 12"/>
              <p:cNvSpPr txBox="1">
                <a:spLocks noChangeArrowheads="1"/>
              </p:cNvSpPr>
              <p:nvPr/>
            </p:nvSpPr>
            <p:spPr bwMode="auto">
              <a:xfrm>
                <a:off x="3878" y="4089"/>
                <a:ext cx="612" cy="233"/>
              </a:xfrm>
              <a:prstGeom prst="rect">
                <a:avLst/>
              </a:prstGeom>
              <a:noFill/>
              <a:ln w="12700" cap="sq">
                <a:noFill/>
                <a:miter lim="800000"/>
                <a:headEnd type="none" w="sm" len="sm"/>
                <a:tailEnd type="none" w="sm" len="sm"/>
              </a:ln>
            </p:spPr>
            <p:txBody>
              <a:bodyPr wrap="none">
                <a:spAutoFit/>
              </a:bodyPr>
              <a:lstStyle/>
              <a:p>
                <a:r>
                  <a:rPr lang="en-US">
                    <a:solidFill>
                      <a:srgbClr val="0070C0"/>
                    </a:solidFill>
                    <a:latin typeface="Calibri" pitchFamily="34" charset="0"/>
                  </a:rPr>
                  <a:t>80 km/h</a:t>
                </a:r>
              </a:p>
            </p:txBody>
          </p:sp>
        </p:grpSp>
        <p:grpSp>
          <p:nvGrpSpPr>
            <p:cNvPr id="14366" name="Group 16"/>
            <p:cNvGrpSpPr>
              <a:grpSpLocks/>
            </p:cNvGrpSpPr>
            <p:nvPr/>
          </p:nvGrpSpPr>
          <p:grpSpPr bwMode="auto">
            <a:xfrm>
              <a:off x="3164" y="3060"/>
              <a:ext cx="612" cy="963"/>
              <a:chOff x="3008" y="3060"/>
              <a:chExt cx="612" cy="963"/>
            </a:xfrm>
          </p:grpSpPr>
          <p:graphicFrame>
            <p:nvGraphicFramePr>
              <p:cNvPr id="14354" name="Object 18"/>
              <p:cNvGraphicFramePr>
                <a:graphicFrameLocks noChangeAspect="1"/>
              </p:cNvGraphicFramePr>
              <p:nvPr/>
            </p:nvGraphicFramePr>
            <p:xfrm>
              <a:off x="3060" y="3060"/>
              <a:ext cx="521" cy="753"/>
            </p:xfrm>
            <a:graphic>
              <a:graphicData uri="http://schemas.openxmlformats.org/presentationml/2006/ole">
                <mc:AlternateContent xmlns:mc="http://schemas.openxmlformats.org/markup-compatibility/2006">
                  <mc:Choice xmlns:v="urn:schemas-microsoft-com:vml" Requires="v">
                    <p:oleObj spid="_x0000_s14366" name="Photo Editor Photo" r:id="rId5" imgW="1286055" imgH="1857143" progId="">
                      <p:embed/>
                    </p:oleObj>
                  </mc:Choice>
                  <mc:Fallback>
                    <p:oleObj name="Photo Editor Photo" r:id="rId5" imgW="1286055" imgH="1857143" progId="">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 y="3060"/>
                            <a:ext cx="521" cy="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oleObj>
                  </mc:Fallback>
                </mc:AlternateContent>
              </a:graphicData>
            </a:graphic>
          </p:graphicFrame>
          <p:sp>
            <p:nvSpPr>
              <p:cNvPr id="14369" name="Text Box 13"/>
              <p:cNvSpPr txBox="1">
                <a:spLocks noChangeArrowheads="1"/>
              </p:cNvSpPr>
              <p:nvPr/>
            </p:nvSpPr>
            <p:spPr bwMode="auto">
              <a:xfrm>
                <a:off x="3008" y="3790"/>
                <a:ext cx="612" cy="233"/>
              </a:xfrm>
              <a:prstGeom prst="rect">
                <a:avLst/>
              </a:prstGeom>
              <a:noFill/>
              <a:ln w="12700" cap="sq">
                <a:noFill/>
                <a:miter lim="800000"/>
                <a:headEnd type="none" w="sm" len="sm"/>
                <a:tailEnd type="none" w="sm" len="sm"/>
              </a:ln>
            </p:spPr>
            <p:txBody>
              <a:bodyPr wrap="none">
                <a:spAutoFit/>
              </a:bodyPr>
              <a:lstStyle/>
              <a:p>
                <a:r>
                  <a:rPr lang="en-US">
                    <a:solidFill>
                      <a:srgbClr val="0070C0"/>
                    </a:solidFill>
                    <a:latin typeface="Calibri" pitchFamily="34" charset="0"/>
                  </a:rPr>
                  <a:t>50 km/h</a:t>
                </a:r>
              </a:p>
            </p:txBody>
          </p:sp>
        </p:grpSp>
        <p:grpSp>
          <p:nvGrpSpPr>
            <p:cNvPr id="14367" name="Group 15"/>
            <p:cNvGrpSpPr>
              <a:grpSpLocks/>
            </p:cNvGrpSpPr>
            <p:nvPr/>
          </p:nvGrpSpPr>
          <p:grpSpPr bwMode="auto">
            <a:xfrm>
              <a:off x="2987" y="2229"/>
              <a:ext cx="2556" cy="1397"/>
              <a:chOff x="2831" y="2229"/>
              <a:chExt cx="2556" cy="1397"/>
            </a:xfrm>
          </p:grpSpPr>
          <p:graphicFrame>
            <p:nvGraphicFramePr>
              <p:cNvPr id="14355" name="Object 19"/>
              <p:cNvGraphicFramePr>
                <a:graphicFrameLocks noChangeAspect="1"/>
              </p:cNvGraphicFramePr>
              <p:nvPr/>
            </p:nvGraphicFramePr>
            <p:xfrm>
              <a:off x="2831" y="2229"/>
              <a:ext cx="2556" cy="1204"/>
            </p:xfrm>
            <a:graphic>
              <a:graphicData uri="http://schemas.openxmlformats.org/presentationml/2006/ole">
                <mc:AlternateContent xmlns:mc="http://schemas.openxmlformats.org/markup-compatibility/2006">
                  <mc:Choice xmlns:v="urn:schemas-microsoft-com:vml" Requires="v">
                    <p:oleObj spid="_x0000_s14367" name="Clip" r:id="rId6" imgW="1631880" imgH="745560" progId="">
                      <p:embed/>
                    </p:oleObj>
                  </mc:Choice>
                  <mc:Fallback>
                    <p:oleObj name="Clip" r:id="rId6" imgW="1631880" imgH="745560" progId="">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1" y="2229"/>
                            <a:ext cx="2556" cy="12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68" name="Text Box 14"/>
              <p:cNvSpPr txBox="1">
                <a:spLocks noChangeArrowheads="1"/>
              </p:cNvSpPr>
              <p:nvPr/>
            </p:nvSpPr>
            <p:spPr bwMode="auto">
              <a:xfrm>
                <a:off x="4769" y="3393"/>
                <a:ext cx="612" cy="233"/>
              </a:xfrm>
              <a:prstGeom prst="rect">
                <a:avLst/>
              </a:prstGeom>
              <a:noFill/>
              <a:ln w="12700" cap="sq">
                <a:noFill/>
                <a:miter lim="800000"/>
                <a:headEnd type="none" w="sm" len="sm"/>
                <a:tailEnd type="none" w="sm" len="sm"/>
              </a:ln>
            </p:spPr>
            <p:txBody>
              <a:bodyPr wrap="none">
                <a:spAutoFit/>
              </a:bodyPr>
              <a:lstStyle/>
              <a:p>
                <a:r>
                  <a:rPr lang="en-US">
                    <a:solidFill>
                      <a:srgbClr val="0070C0"/>
                    </a:solidFill>
                    <a:latin typeface="Calibri" pitchFamily="34" charset="0"/>
                  </a:rPr>
                  <a:t>80 km/h</a:t>
                </a:r>
              </a:p>
            </p:txBody>
          </p:sp>
        </p:grpSp>
      </p:grpSp>
      <p:sp>
        <p:nvSpPr>
          <p:cNvPr id="109588" name="Text Box 20"/>
          <p:cNvSpPr txBox="1">
            <a:spLocks noChangeArrowheads="1"/>
          </p:cNvSpPr>
          <p:nvPr/>
        </p:nvSpPr>
        <p:spPr bwMode="auto">
          <a:xfrm>
            <a:off x="2644775" y="4294188"/>
            <a:ext cx="2090738" cy="492125"/>
          </a:xfrm>
          <a:prstGeom prst="rect">
            <a:avLst/>
          </a:prstGeom>
          <a:noFill/>
          <a:ln w="12700" cap="sq">
            <a:noFill/>
            <a:miter lim="800000"/>
            <a:headEnd type="none" w="sm" len="sm"/>
            <a:tailEnd type="none" w="sm" len="sm"/>
          </a:ln>
        </p:spPr>
        <p:txBody>
          <a:bodyPr wrap="none">
            <a:spAutoFit/>
          </a:bodyPr>
          <a:lstStyle/>
          <a:p>
            <a:r>
              <a:rPr lang="en-US" sz="2600">
                <a:solidFill>
                  <a:srgbClr val="0070C0"/>
                </a:solidFill>
                <a:latin typeface="Calibri" pitchFamily="34" charset="0"/>
              </a:rPr>
              <a:t>80 km/h truck</a:t>
            </a:r>
          </a:p>
        </p:txBody>
      </p:sp>
      <p:sp>
        <p:nvSpPr>
          <p:cNvPr id="109589" name="Text Box 21"/>
          <p:cNvSpPr txBox="1">
            <a:spLocks noChangeArrowheads="1"/>
          </p:cNvSpPr>
          <p:nvPr/>
        </p:nvSpPr>
        <p:spPr bwMode="auto">
          <a:xfrm>
            <a:off x="2436813" y="5772150"/>
            <a:ext cx="2903537" cy="492125"/>
          </a:xfrm>
          <a:prstGeom prst="rect">
            <a:avLst/>
          </a:prstGeom>
          <a:noFill/>
          <a:ln w="12700" cap="sq">
            <a:noFill/>
            <a:miter lim="800000"/>
            <a:headEnd type="none" w="sm" len="sm"/>
            <a:tailEnd type="none" w="sm" len="sm"/>
          </a:ln>
        </p:spPr>
        <p:txBody>
          <a:bodyPr wrap="none">
            <a:spAutoFit/>
          </a:bodyPr>
          <a:lstStyle/>
          <a:p>
            <a:r>
              <a:rPr lang="en-US" sz="2600">
                <a:solidFill>
                  <a:srgbClr val="0070C0"/>
                </a:solidFill>
                <a:latin typeface="Calibri" pitchFamily="34" charset="0"/>
              </a:rPr>
              <a:t>50 km/h motorcycle</a:t>
            </a:r>
          </a:p>
        </p:txBody>
      </p:sp>
      <p:grpSp>
        <p:nvGrpSpPr>
          <p:cNvPr id="6" name="Group 24"/>
          <p:cNvGrpSpPr>
            <a:grpSpLocks/>
          </p:cNvGrpSpPr>
          <p:nvPr/>
        </p:nvGrpSpPr>
        <p:grpSpPr bwMode="auto">
          <a:xfrm>
            <a:off x="1905000" y="3636963"/>
            <a:ext cx="3648075" cy="1989137"/>
            <a:chOff x="528" y="2376"/>
            <a:chExt cx="2298" cy="1253"/>
          </a:xfrm>
        </p:grpSpPr>
        <p:sp>
          <p:nvSpPr>
            <p:cNvPr id="109586" name="Text Box 18"/>
            <p:cNvSpPr txBox="1">
              <a:spLocks noChangeArrowheads="1"/>
            </p:cNvSpPr>
            <p:nvPr/>
          </p:nvSpPr>
          <p:spPr bwMode="auto">
            <a:xfrm>
              <a:off x="528" y="2376"/>
              <a:ext cx="2298" cy="310"/>
            </a:xfrm>
            <a:prstGeom prst="rect">
              <a:avLst/>
            </a:prstGeom>
            <a:noFill/>
            <a:ln w="12700" cap="sq">
              <a:noFill/>
              <a:miter lim="800000"/>
              <a:headEnd type="none" w="sm" len="sm"/>
              <a:tailEnd type="none" w="sm" len="sm"/>
            </a:ln>
            <a:effectLst/>
          </p:spPr>
          <p:txBody>
            <a:bodyPr wrap="none">
              <a:spAutoFit/>
            </a:bodyPr>
            <a:lstStyle/>
            <a:p>
              <a:pPr fontAlgn="auto">
                <a:spcBef>
                  <a:spcPts val="0"/>
                </a:spcBef>
                <a:spcAft>
                  <a:spcPts val="0"/>
                </a:spcAft>
                <a:buClr>
                  <a:schemeClr val="hlink"/>
                </a:buClr>
                <a:buFontTx/>
                <a:buChar char="•"/>
                <a:defRPr/>
              </a:pPr>
              <a:r>
                <a:rPr lang="en-US" sz="2600" dirty="0"/>
                <a:t> </a:t>
              </a:r>
              <a:r>
                <a:rPr lang="en-US" sz="2600" dirty="0">
                  <a:solidFill>
                    <a:schemeClr val="tx2">
                      <a:lumMod val="10000"/>
                    </a:schemeClr>
                  </a:solidFill>
                  <a:latin typeface="+mn-lt"/>
                </a:rPr>
                <a:t>Which has the most KE?</a:t>
              </a:r>
            </a:p>
          </p:txBody>
        </p:sp>
        <p:sp>
          <p:nvSpPr>
            <p:cNvPr id="14364" name="Text Box 22"/>
            <p:cNvSpPr txBox="1">
              <a:spLocks noChangeArrowheads="1"/>
            </p:cNvSpPr>
            <p:nvPr/>
          </p:nvSpPr>
          <p:spPr bwMode="auto">
            <a:xfrm>
              <a:off x="528" y="3319"/>
              <a:ext cx="2273" cy="310"/>
            </a:xfrm>
            <a:prstGeom prst="rect">
              <a:avLst/>
            </a:prstGeom>
            <a:noFill/>
            <a:ln w="12700" cap="sq">
              <a:noFill/>
              <a:miter lim="800000"/>
              <a:headEnd type="none" w="sm" len="sm"/>
              <a:tailEnd type="none" w="sm" len="sm"/>
            </a:ln>
          </p:spPr>
          <p:txBody>
            <a:bodyPr wrap="none">
              <a:spAutoFit/>
            </a:bodyPr>
            <a:lstStyle/>
            <a:p>
              <a:pPr>
                <a:buClr>
                  <a:schemeClr val="hlink"/>
                </a:buClr>
                <a:buFontTx/>
                <a:buChar char="•"/>
              </a:pPr>
              <a:r>
                <a:rPr lang="en-US" sz="2600"/>
                <a:t> </a:t>
              </a:r>
              <a:r>
                <a:rPr lang="en-US" sz="2600">
                  <a:solidFill>
                    <a:srgbClr val="000000"/>
                  </a:solidFill>
                  <a:latin typeface="Calibri" pitchFamily="34" charset="0"/>
                </a:rPr>
                <a:t>Which has the least KE?</a:t>
              </a:r>
            </a:p>
          </p:txBody>
        </p:sp>
      </p:grpSp>
      <p:pic>
        <p:nvPicPr>
          <p:cNvPr id="14362" name="Picture 2"/>
          <p:cNvPicPr>
            <a:picLocks noChangeAspect="1" noChangeArrowheads="1"/>
          </p:cNvPicPr>
          <p:nvPr/>
        </p:nvPicPr>
        <p:blipFill>
          <a:blip r:embed="rId8"/>
          <a:srcRect/>
          <a:stretch>
            <a:fillRect/>
          </a:stretch>
        </p:blipFill>
        <p:spPr bwMode="auto">
          <a:xfrm>
            <a:off x="7056438" y="492125"/>
            <a:ext cx="3492500" cy="1936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9588"/>
                                        </p:tgtEl>
                                        <p:attrNameLst>
                                          <p:attrName>style.visibility</p:attrName>
                                        </p:attrNameLst>
                                      </p:cBhvr>
                                      <p:to>
                                        <p:strVal val="visible"/>
                                      </p:to>
                                    </p:set>
                                    <p:animEffect transition="in" filter="wipe(left)">
                                      <p:cBhvr>
                                        <p:cTn id="16" dur="500"/>
                                        <p:tgtEl>
                                          <p:spTgt spid="1095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9589"/>
                                        </p:tgtEl>
                                        <p:attrNameLst>
                                          <p:attrName>style.visibility</p:attrName>
                                        </p:attrNameLst>
                                      </p:cBhvr>
                                      <p:to>
                                        <p:strVal val="visible"/>
                                      </p:to>
                                    </p:set>
                                    <p:animEffect transition="in" filter="wipe(left)">
                                      <p:cBhvr>
                                        <p:cTn id="21" dur="500"/>
                                        <p:tgtEl>
                                          <p:spTgt spid="109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8" grpId="0" autoUpdateAnimBg="0"/>
      <p:bldP spid="10958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979613" y="568325"/>
            <a:ext cx="8226425" cy="1143000"/>
          </a:xfrm>
        </p:spPr>
        <p:txBody>
          <a:bodyPr rtlCol="0">
            <a:normAutofit fontScale="90000"/>
          </a:bodyPr>
          <a:lstStyle/>
          <a:p>
            <a:pPr eaLnBrk="1" fontAlgn="auto" hangingPunct="1">
              <a:spcAft>
                <a:spcPts val="0"/>
              </a:spcAft>
              <a:defRPr/>
            </a:pPr>
            <a:r>
              <a:rPr sz="4000">
                <a:solidFill>
                  <a:srgbClr val="000000"/>
                </a:solidFill>
                <a:latin typeface="+mn-lt"/>
              </a:rPr>
              <a:t>Kinetic Energy (KE)</a:t>
            </a:r>
            <a:br>
              <a:rPr sz="4000">
                <a:solidFill>
                  <a:srgbClr val="000000"/>
                </a:solidFill>
                <a:latin typeface="+mn-lt"/>
              </a:rPr>
            </a:br>
            <a:endParaRPr sz="4000">
              <a:solidFill>
                <a:srgbClr val="000000"/>
              </a:solidFill>
              <a:latin typeface="+mn-lt"/>
            </a:endParaRPr>
          </a:p>
        </p:txBody>
      </p:sp>
      <p:pic>
        <p:nvPicPr>
          <p:cNvPr id="167940" name="Picture 4" descr="eq09"/>
          <p:cNvPicPr>
            <a:picLocks noGrp="1" noChangeAspect="1" noChangeArrowheads="1"/>
          </p:cNvPicPr>
          <p:nvPr>
            <p:ph sz="quarter" idx="4294967295"/>
          </p:nvPr>
        </p:nvPicPr>
        <p:blipFill>
          <a:blip r:embed="rId2"/>
          <a:srcRect/>
          <a:stretch>
            <a:fillRect/>
          </a:stretch>
        </p:blipFill>
        <p:spPr>
          <a:xfrm>
            <a:off x="2349500" y="2763838"/>
            <a:ext cx="7493000" cy="2628900"/>
          </a:xfrm>
          <a:solidFill>
            <a:schemeClr val="accent2"/>
          </a:solidFill>
          <a:ln>
            <a:solidFill>
              <a:schemeClr val="tx1"/>
            </a:solidFill>
          </a:ln>
        </p:spPr>
      </p:pic>
      <p:sp>
        <p:nvSpPr>
          <p:cNvPr id="167942" name="Rectangle 6"/>
          <p:cNvSpPr>
            <a:spLocks noChangeArrowheads="1"/>
          </p:cNvSpPr>
          <p:nvPr/>
        </p:nvSpPr>
        <p:spPr bwMode="auto">
          <a:xfrm>
            <a:off x="1978025" y="1370013"/>
            <a:ext cx="8318500" cy="7940675"/>
          </a:xfrm>
          <a:prstGeom prst="rect">
            <a:avLst/>
          </a:prstGeom>
          <a:noFill/>
          <a:ln w="12700" cap="sq">
            <a:noFill/>
            <a:miter lim="800000"/>
            <a:headEnd type="none" w="sm" len="sm"/>
            <a:tailEnd type="none" w="sm" len="sm"/>
          </a:ln>
          <a:effectLst/>
        </p:spPr>
        <p:txBody>
          <a:bodyPr>
            <a:spAutoFit/>
          </a:bodyPr>
          <a:lstStyle/>
          <a:p>
            <a:pPr fontAlgn="auto">
              <a:spcBef>
                <a:spcPts val="0"/>
              </a:spcBef>
              <a:spcAft>
                <a:spcPts val="0"/>
              </a:spcAft>
              <a:buFontTx/>
              <a:buChar char="•"/>
              <a:defRPr/>
            </a:pPr>
            <a:r>
              <a:rPr lang="en-US" sz="3200" dirty="0">
                <a:solidFill>
                  <a:srgbClr val="000000"/>
                </a:solidFill>
                <a:latin typeface="+mn-lt"/>
              </a:rPr>
              <a:t>The SI unit of energy is the joule, abbreviated J.</a:t>
            </a:r>
          </a:p>
          <a:p>
            <a:pPr fontAlgn="auto">
              <a:spcBef>
                <a:spcPts val="0"/>
              </a:spcBef>
              <a:spcAft>
                <a:spcPts val="0"/>
              </a:spcAft>
              <a:buFontTx/>
              <a:buChar char="•"/>
              <a:defRPr/>
            </a:pPr>
            <a:endParaRPr lang="en-US" sz="3200" dirty="0">
              <a:solidFill>
                <a:srgbClr val="000000"/>
              </a:solidFill>
              <a:latin typeface="+mn-lt"/>
            </a:endParaRPr>
          </a:p>
          <a:p>
            <a:pPr fontAlgn="auto">
              <a:spcBef>
                <a:spcPts val="0"/>
              </a:spcBef>
              <a:spcAft>
                <a:spcPts val="0"/>
              </a:spcAft>
              <a:buFontTx/>
              <a:buChar char="•"/>
              <a:defRPr/>
            </a:pPr>
            <a:endParaRPr lang="en-US" sz="3200" dirty="0">
              <a:solidFill>
                <a:srgbClr val="000000"/>
              </a:solidFill>
              <a:latin typeface="+mn-lt"/>
            </a:endParaRPr>
          </a:p>
          <a:p>
            <a:pPr fontAlgn="auto">
              <a:spcBef>
                <a:spcPts val="0"/>
              </a:spcBef>
              <a:spcAft>
                <a:spcPts val="0"/>
              </a:spcAft>
              <a:buFontTx/>
              <a:buChar char="•"/>
              <a:defRPr/>
            </a:pPr>
            <a:endParaRPr lang="en-US" sz="3200" dirty="0">
              <a:solidFill>
                <a:srgbClr val="000000"/>
              </a:solidFill>
              <a:latin typeface="+mn-lt"/>
            </a:endParaRPr>
          </a:p>
          <a:p>
            <a:pPr fontAlgn="auto">
              <a:spcBef>
                <a:spcPts val="0"/>
              </a:spcBef>
              <a:spcAft>
                <a:spcPts val="0"/>
              </a:spcAft>
              <a:buFontTx/>
              <a:buChar char="•"/>
              <a:defRPr/>
            </a:pPr>
            <a:endParaRPr lang="en-US" sz="3200" dirty="0">
              <a:solidFill>
                <a:srgbClr val="000000"/>
              </a:solidFill>
              <a:latin typeface="+mn-lt"/>
            </a:endParaRPr>
          </a:p>
          <a:p>
            <a:pPr fontAlgn="auto">
              <a:spcBef>
                <a:spcPts val="0"/>
              </a:spcBef>
              <a:spcAft>
                <a:spcPts val="0"/>
              </a:spcAft>
              <a:buFontTx/>
              <a:buChar char="•"/>
              <a:defRPr/>
            </a:pPr>
            <a:endParaRPr lang="en-US" sz="3200" dirty="0">
              <a:solidFill>
                <a:srgbClr val="000000"/>
              </a:solidFill>
              <a:latin typeface="+mn-lt"/>
            </a:endParaRPr>
          </a:p>
          <a:p>
            <a:pPr fontAlgn="auto">
              <a:spcBef>
                <a:spcPts val="0"/>
              </a:spcBef>
              <a:spcAft>
                <a:spcPts val="0"/>
              </a:spcAft>
              <a:buFontTx/>
              <a:buChar char="•"/>
              <a:defRPr/>
            </a:pPr>
            <a:endParaRPr lang="en-US" sz="3200" dirty="0">
              <a:solidFill>
                <a:srgbClr val="000000"/>
              </a:solidFill>
              <a:latin typeface="+mn-lt"/>
            </a:endParaRPr>
          </a:p>
          <a:p>
            <a:pPr fontAlgn="auto">
              <a:spcBef>
                <a:spcPts val="0"/>
              </a:spcBef>
              <a:spcAft>
                <a:spcPts val="0"/>
              </a:spcAft>
              <a:buFontTx/>
              <a:buChar char="•"/>
              <a:defRPr/>
            </a:pPr>
            <a:endParaRPr lang="en-US" sz="3200" dirty="0">
              <a:solidFill>
                <a:srgbClr val="000000"/>
              </a:solidFill>
              <a:latin typeface="+mn-lt"/>
            </a:endParaRPr>
          </a:p>
          <a:p>
            <a:pPr fontAlgn="auto">
              <a:spcBef>
                <a:spcPts val="0"/>
              </a:spcBef>
              <a:spcAft>
                <a:spcPts val="0"/>
              </a:spcAft>
              <a:buFontTx/>
              <a:buChar char="•"/>
              <a:defRPr/>
            </a:pPr>
            <a:r>
              <a:rPr lang="en-US" sz="3200" dirty="0">
                <a:solidFill>
                  <a:srgbClr val="000000"/>
                </a:solidFill>
                <a:latin typeface="+mn-lt"/>
              </a:rPr>
              <a:t>If you dropped a softball from a height of about 0.5m, it would have a kinetic energy of about one joule before it hit the floor. </a:t>
            </a:r>
          </a:p>
          <a:p>
            <a:pPr fontAlgn="auto">
              <a:spcBef>
                <a:spcPts val="0"/>
              </a:spcBef>
              <a:spcAft>
                <a:spcPts val="0"/>
              </a:spcAft>
              <a:buFontTx/>
              <a:buChar char="•"/>
              <a:defRPr/>
            </a:pPr>
            <a:endParaRPr lang="en-US" sz="2800" dirty="0">
              <a:solidFill>
                <a:srgbClr val="000000"/>
              </a:solidFill>
              <a:latin typeface="+mn-lt"/>
            </a:endParaRPr>
          </a:p>
          <a:p>
            <a:pPr fontAlgn="auto">
              <a:spcBef>
                <a:spcPts val="0"/>
              </a:spcBef>
              <a:spcAft>
                <a:spcPts val="0"/>
              </a:spcAft>
              <a:defRPr/>
            </a:pPr>
            <a:endParaRPr lang="en-US" sz="2800" dirty="0">
              <a:effectLst>
                <a:outerShdw blurRad="38100" dist="38100" dir="2700000" algn="tl">
                  <a:srgbClr val="000000"/>
                </a:outerShdw>
              </a:effectLst>
              <a:latin typeface="Batik Regular" pitchFamily="2" charset="0"/>
            </a:endParaRPr>
          </a:p>
          <a:p>
            <a:pPr fontAlgn="auto">
              <a:spcBef>
                <a:spcPts val="0"/>
              </a:spcBef>
              <a:spcAft>
                <a:spcPts val="0"/>
              </a:spcAft>
              <a:buFontTx/>
              <a:buChar char="•"/>
              <a:defRPr/>
            </a:pPr>
            <a:endParaRPr lang="en-US" sz="2800" dirty="0">
              <a:effectLst>
                <a:outerShdw blurRad="38100" dist="38100" dir="2700000" algn="tl">
                  <a:srgbClr val="000000"/>
                </a:outerShdw>
              </a:effectLst>
              <a:latin typeface="Batik Regular" pitchFamily="2" charset="0"/>
            </a:endParaRPr>
          </a:p>
          <a:p>
            <a:pPr fontAlgn="auto">
              <a:spcBef>
                <a:spcPts val="0"/>
              </a:spcBef>
              <a:spcAft>
                <a:spcPts val="0"/>
              </a:spcAft>
              <a:defRPr/>
            </a:pPr>
            <a:endParaRPr lang="en-US" sz="2400" dirty="0">
              <a:effectLst>
                <a:outerShdw blurRad="38100" dist="38100" dir="2700000" algn="tl">
                  <a:srgbClr val="000000"/>
                </a:outerShdw>
              </a:effectLst>
              <a:latin typeface="Batik Regular" pitchFamily="2" charset="0"/>
            </a:endParaRPr>
          </a:p>
          <a:p>
            <a:pPr fontAlgn="auto">
              <a:spcBef>
                <a:spcPts val="0"/>
              </a:spcBef>
              <a:spcAft>
                <a:spcPts val="0"/>
              </a:spcAft>
              <a:defRPr/>
            </a:pPr>
            <a:endParaRPr lang="en-US" sz="3200" dirty="0"/>
          </a:p>
          <a:p>
            <a:pPr fontAlgn="auto">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 calcmode="lin" valueType="num">
                                      <p:cBhvr>
                                        <p:cTn id="7" dur="500" decel="50000" fill="hold">
                                          <p:stCondLst>
                                            <p:cond delay="0"/>
                                          </p:stCondLst>
                                        </p:cTn>
                                        <p:tgtEl>
                                          <p:spTgt spid="16794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794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7940"/>
                                        </p:tgtEl>
                                        <p:attrNameLst>
                                          <p:attrName>ppt_w</p:attrName>
                                        </p:attrNameLst>
                                      </p:cBhvr>
                                      <p:tavLst>
                                        <p:tav tm="0">
                                          <p:val>
                                            <p:strVal val="#ppt_w*.05"/>
                                          </p:val>
                                        </p:tav>
                                        <p:tav tm="100000">
                                          <p:val>
                                            <p:strVal val="#ppt_w"/>
                                          </p:val>
                                        </p:tav>
                                      </p:tavLst>
                                    </p:anim>
                                    <p:anim calcmode="lin" valueType="num">
                                      <p:cBhvr>
                                        <p:cTn id="10" dur="1000" fill="hold"/>
                                        <p:tgtEl>
                                          <p:spTgt spid="16794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794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794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794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p:txBody>
          <a:bodyPr/>
          <a:lstStyle/>
          <a:p>
            <a:pPr eaLnBrk="1" hangingPunct="1"/>
            <a:r>
              <a:rPr lang="en-US" smtClean="0"/>
              <a:t>Solution</a:t>
            </a:r>
          </a:p>
        </p:txBody>
      </p:sp>
      <p:pic>
        <p:nvPicPr>
          <p:cNvPr id="27650" name="Picture 5" descr="Image result for dancing carton animated gif"/>
          <p:cNvPicPr>
            <a:picLocks noChangeAspect="1" noChangeArrowheads="1" noCrop="1"/>
          </p:cNvPicPr>
          <p:nvPr/>
        </p:nvPicPr>
        <p:blipFill>
          <a:blip r:embed="rId2"/>
          <a:srcRect/>
          <a:stretch>
            <a:fillRect/>
          </a:stretch>
        </p:blipFill>
        <p:spPr bwMode="auto">
          <a:xfrm>
            <a:off x="2654300" y="207963"/>
            <a:ext cx="952500" cy="1905000"/>
          </a:xfrm>
          <a:prstGeom prst="rect">
            <a:avLst/>
          </a:prstGeom>
          <a:noFill/>
          <a:ln w="9525">
            <a:noFill/>
            <a:miter lim="800000"/>
            <a:headEnd/>
            <a:tailEnd/>
          </a:ln>
        </p:spPr>
      </p:pic>
      <p:pic>
        <p:nvPicPr>
          <p:cNvPr id="27651" name="Picture 6" descr="File Apr 24, 4 30 45 PM"/>
          <p:cNvPicPr>
            <a:picLocks noGrp="1" noChangeAspect="1" noChangeArrowheads="1"/>
          </p:cNvPicPr>
          <p:nvPr>
            <p:ph type="body" idx="4294967295"/>
          </p:nvPr>
        </p:nvPicPr>
        <p:blipFill>
          <a:blip r:embed="rId3"/>
          <a:srcRect/>
          <a:stretch>
            <a:fillRect/>
          </a:stretch>
        </p:blipFill>
        <p:spPr>
          <a:xfrm>
            <a:off x="838200" y="1847850"/>
            <a:ext cx="10515600" cy="4306888"/>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2"/>
          <p:cNvSpPr>
            <a:spLocks noGrp="1" noChangeArrowheads="1"/>
          </p:cNvSpPr>
          <p:nvPr>
            <p:ph type="title"/>
          </p:nvPr>
        </p:nvSpPr>
        <p:spPr>
          <a:xfrm>
            <a:off x="1963738" y="0"/>
            <a:ext cx="8226425" cy="1143000"/>
          </a:xfrm>
        </p:spPr>
        <p:txBody>
          <a:bodyPr/>
          <a:lstStyle/>
          <a:p>
            <a:pPr eaLnBrk="1" hangingPunct="1"/>
            <a:r>
              <a:rPr lang="en-US" smtClean="0"/>
              <a:t> </a:t>
            </a:r>
            <a:r>
              <a:rPr lang="en-US" smtClean="0">
                <a:solidFill>
                  <a:srgbClr val="000000"/>
                </a:solidFill>
              </a:rPr>
              <a:t>Kinetic Energy </a:t>
            </a:r>
          </a:p>
        </p:txBody>
      </p:sp>
      <p:sp>
        <p:nvSpPr>
          <p:cNvPr id="800770" name="Rectangle 3"/>
          <p:cNvSpPr>
            <a:spLocks noChangeArrowheads="1"/>
          </p:cNvSpPr>
          <p:nvPr/>
        </p:nvSpPr>
        <p:spPr bwMode="auto">
          <a:xfrm>
            <a:off x="2012950" y="992188"/>
            <a:ext cx="8389938" cy="1574800"/>
          </a:xfrm>
          <a:prstGeom prst="rect">
            <a:avLst/>
          </a:prstGeom>
          <a:noFill/>
          <a:ln w="9525">
            <a:noFill/>
            <a:miter lim="800000"/>
            <a:headEnd/>
            <a:tailEnd/>
          </a:ln>
        </p:spPr>
        <p:txBody>
          <a:bodyPr lIns="92075" tIns="46038" rIns="92075" bIns="46038"/>
          <a:lstStyle/>
          <a:p>
            <a:pPr marL="342900" indent="-342900">
              <a:lnSpc>
                <a:spcPct val="90000"/>
              </a:lnSpc>
              <a:buClr>
                <a:srgbClr val="27537E"/>
              </a:buClr>
              <a:buSzPct val="115000"/>
              <a:buFont typeface="Wingdings" pitchFamily="2" charset="2"/>
              <a:buChar char="§"/>
            </a:pPr>
            <a:r>
              <a:rPr lang="en-US" altLang="en-US" sz="2800">
                <a:solidFill>
                  <a:srgbClr val="000000"/>
                </a:solidFill>
                <a:latin typeface="Tw Cen MT" pitchFamily="34" charset="0"/>
              </a:rPr>
              <a:t>A crow with a mass of 3kg starts to chase a hawk and flies at a velocity of 6m/s what is his Kinetic Energy</a:t>
            </a:r>
          </a:p>
        </p:txBody>
      </p:sp>
      <p:sp>
        <p:nvSpPr>
          <p:cNvPr id="176132" name="Rectangle 4"/>
          <p:cNvSpPr>
            <a:spLocks noChangeArrowheads="1"/>
          </p:cNvSpPr>
          <p:nvPr/>
        </p:nvSpPr>
        <p:spPr bwMode="auto">
          <a:xfrm>
            <a:off x="1524000" y="2681288"/>
            <a:ext cx="9131300" cy="4143375"/>
          </a:xfrm>
          <a:prstGeom prst="rect">
            <a:avLst/>
          </a:prstGeom>
          <a:solidFill>
            <a:schemeClr val="accent4">
              <a:lumMod val="50000"/>
            </a:schemeClr>
          </a:solidFill>
          <a:ln w="28575">
            <a:solidFill>
              <a:schemeClr val="tx1"/>
            </a:solidFill>
            <a:miter lim="800000"/>
            <a:headEnd/>
            <a:tailEnd/>
          </a:ln>
          <a:effectLst/>
        </p:spPr>
        <p:txBody>
          <a:bodyPr wrap="none" anchor="ctr"/>
          <a:lstStyle/>
          <a:p>
            <a:pPr fontAlgn="auto">
              <a:spcBef>
                <a:spcPts val="0"/>
              </a:spcBef>
              <a:spcAft>
                <a:spcPts val="0"/>
              </a:spcAft>
              <a:defRPr/>
            </a:pPr>
            <a:endParaRPr lang="en-US">
              <a:solidFill>
                <a:prstClr val="black"/>
              </a:solidFill>
            </a:endParaRPr>
          </a:p>
        </p:txBody>
      </p:sp>
      <p:sp>
        <p:nvSpPr>
          <p:cNvPr id="176133" name="Text Box 5"/>
          <p:cNvSpPr txBox="1">
            <a:spLocks noChangeArrowheads="1"/>
          </p:cNvSpPr>
          <p:nvPr/>
        </p:nvSpPr>
        <p:spPr bwMode="auto">
          <a:xfrm>
            <a:off x="1524000" y="2690813"/>
            <a:ext cx="3773488" cy="2592387"/>
          </a:xfrm>
          <a:prstGeom prst="rect">
            <a:avLst/>
          </a:prstGeom>
          <a:noFill/>
          <a:ln w="9525">
            <a:noFill/>
            <a:miter lim="800000"/>
            <a:headEnd/>
            <a:tailEnd/>
          </a:ln>
        </p:spPr>
        <p:txBody>
          <a:bodyPr/>
          <a:lstStyle/>
          <a:p>
            <a:pPr>
              <a:spcBef>
                <a:spcPct val="20000"/>
              </a:spcBef>
            </a:pPr>
            <a:r>
              <a:rPr kumimoji="1" lang="en-US" altLang="en-US" sz="3200">
                <a:solidFill>
                  <a:srgbClr val="FFFFFF"/>
                </a:solidFill>
                <a:latin typeface="Tw Cen MT" pitchFamily="34" charset="0"/>
              </a:rPr>
              <a:t>GIVEN:</a:t>
            </a:r>
          </a:p>
          <a:p>
            <a:pPr>
              <a:spcBef>
                <a:spcPct val="20000"/>
              </a:spcBef>
            </a:pPr>
            <a:r>
              <a:rPr kumimoji="1" lang="en-US" altLang="en-US" sz="3200">
                <a:solidFill>
                  <a:srgbClr val="FFFFFF"/>
                </a:solidFill>
                <a:latin typeface="Tw Cen MT" pitchFamily="34" charset="0"/>
              </a:rPr>
              <a:t>m = 3kg</a:t>
            </a:r>
          </a:p>
          <a:p>
            <a:pPr>
              <a:spcBef>
                <a:spcPct val="20000"/>
              </a:spcBef>
            </a:pPr>
            <a:r>
              <a:rPr kumimoji="1" lang="en-US" altLang="en-US" sz="3200">
                <a:solidFill>
                  <a:srgbClr val="FFFFFF"/>
                </a:solidFill>
                <a:latin typeface="Tw Cen MT" pitchFamily="34" charset="0"/>
              </a:rPr>
              <a:t>v = 6 m/s</a:t>
            </a:r>
          </a:p>
          <a:p>
            <a:pPr>
              <a:spcBef>
                <a:spcPct val="20000"/>
              </a:spcBef>
            </a:pPr>
            <a:r>
              <a:rPr kumimoji="1" lang="en-US" altLang="en-US" sz="3200">
                <a:solidFill>
                  <a:srgbClr val="FFFFFF"/>
                </a:solidFill>
                <a:latin typeface="Tw Cen MT" pitchFamily="34" charset="0"/>
              </a:rPr>
              <a:t>KE = ?</a:t>
            </a:r>
          </a:p>
        </p:txBody>
      </p:sp>
      <p:sp>
        <p:nvSpPr>
          <p:cNvPr id="176134" name="Text Box 6"/>
          <p:cNvSpPr txBox="1">
            <a:spLocks noChangeArrowheads="1"/>
          </p:cNvSpPr>
          <p:nvPr/>
        </p:nvSpPr>
        <p:spPr bwMode="auto">
          <a:xfrm>
            <a:off x="5302250" y="2690813"/>
            <a:ext cx="5365750" cy="2566987"/>
          </a:xfrm>
          <a:prstGeom prst="rect">
            <a:avLst/>
          </a:prstGeom>
          <a:noFill/>
          <a:ln w="9525">
            <a:noFill/>
            <a:miter lim="800000"/>
            <a:headEnd/>
            <a:tailEnd/>
          </a:ln>
        </p:spPr>
        <p:txBody>
          <a:bodyPr/>
          <a:lstStyle/>
          <a:p>
            <a:pPr>
              <a:spcBef>
                <a:spcPct val="20000"/>
              </a:spcBef>
            </a:pPr>
            <a:r>
              <a:rPr kumimoji="1" lang="en-US" altLang="en-US" sz="2800">
                <a:solidFill>
                  <a:srgbClr val="FFFFFF"/>
                </a:solidFill>
                <a:latin typeface="Tw Cen MT" pitchFamily="34" charset="0"/>
              </a:rPr>
              <a:t>WORK:</a:t>
            </a:r>
          </a:p>
          <a:p>
            <a:pPr>
              <a:spcBef>
                <a:spcPct val="20000"/>
              </a:spcBef>
            </a:pPr>
            <a:r>
              <a:rPr kumimoji="1" lang="en-US" altLang="en-US" sz="2800">
                <a:solidFill>
                  <a:srgbClr val="FFFFFF"/>
                </a:solidFill>
                <a:latin typeface="Tw Cen MT" pitchFamily="34" charset="0"/>
              </a:rPr>
              <a:t>KE = 1/2mxv²</a:t>
            </a:r>
          </a:p>
          <a:p>
            <a:pPr>
              <a:spcBef>
                <a:spcPct val="20000"/>
              </a:spcBef>
            </a:pPr>
            <a:r>
              <a:rPr kumimoji="1" lang="en-US" altLang="en-US" sz="2800">
                <a:solidFill>
                  <a:srgbClr val="FFFFFF"/>
                </a:solidFill>
                <a:latin typeface="Tw Cen MT" pitchFamily="34" charset="0"/>
              </a:rPr>
              <a:t>KE = ½ (3kg)(6m/s)²</a:t>
            </a:r>
          </a:p>
          <a:p>
            <a:pPr>
              <a:spcBef>
                <a:spcPct val="20000"/>
              </a:spcBef>
            </a:pPr>
            <a:endParaRPr kumimoji="1" lang="en-US" altLang="en-US" sz="2800">
              <a:solidFill>
                <a:srgbClr val="FFFFFF"/>
              </a:solidFill>
              <a:latin typeface="Tw Cen MT" pitchFamily="34" charset="0"/>
            </a:endParaRPr>
          </a:p>
          <a:p>
            <a:pPr>
              <a:spcBef>
                <a:spcPct val="20000"/>
              </a:spcBef>
            </a:pPr>
            <a:r>
              <a:rPr kumimoji="1" lang="en-US" altLang="en-US" sz="2800">
                <a:solidFill>
                  <a:srgbClr val="FFFFFF"/>
                </a:solidFill>
                <a:latin typeface="Tw Cen MT" pitchFamily="34" charset="0"/>
              </a:rPr>
              <a:t>KE = 54 J</a:t>
            </a:r>
          </a:p>
        </p:txBody>
      </p:sp>
      <p:sp>
        <p:nvSpPr>
          <p:cNvPr id="800774" name="Line 7"/>
          <p:cNvSpPr>
            <a:spLocks noChangeShapeType="1"/>
          </p:cNvSpPr>
          <p:nvPr/>
        </p:nvSpPr>
        <p:spPr bwMode="auto">
          <a:xfrm>
            <a:off x="5310188" y="2681288"/>
            <a:ext cx="0" cy="4130675"/>
          </a:xfrm>
          <a:prstGeom prst="line">
            <a:avLst/>
          </a:prstGeom>
          <a:noFill/>
          <a:ln w="28575">
            <a:solidFill>
              <a:schemeClr val="tx1"/>
            </a:solidFill>
            <a:round/>
            <a:headEnd/>
            <a:tailEnd/>
          </a:ln>
        </p:spPr>
        <p:txBody>
          <a:bodyPr wrap="none" anchor="ctr"/>
          <a:lstStyle/>
          <a:p>
            <a:endParaRPr lang="en-US"/>
          </a:p>
        </p:txBody>
      </p:sp>
      <p:sp>
        <p:nvSpPr>
          <p:cNvPr id="800775" name="Line 8"/>
          <p:cNvSpPr>
            <a:spLocks noChangeShapeType="1"/>
          </p:cNvSpPr>
          <p:nvPr/>
        </p:nvSpPr>
        <p:spPr bwMode="auto">
          <a:xfrm>
            <a:off x="1524000" y="3259138"/>
            <a:ext cx="9144000" cy="0"/>
          </a:xfrm>
          <a:prstGeom prst="line">
            <a:avLst/>
          </a:prstGeom>
          <a:noFill/>
          <a:ln w="28575">
            <a:solidFill>
              <a:schemeClr val="tx1"/>
            </a:solidFill>
            <a:round/>
            <a:headEnd/>
            <a:tailEnd/>
          </a:ln>
        </p:spPr>
        <p:txBody>
          <a:bodyPr wrap="none" anchor="ctr"/>
          <a:lstStyle/>
          <a:p>
            <a:endParaRPr lang="en-US"/>
          </a:p>
        </p:txBody>
      </p:sp>
      <p:grpSp>
        <p:nvGrpSpPr>
          <p:cNvPr id="2" name="Group 9"/>
          <p:cNvGrpSpPr>
            <a:grpSpLocks/>
          </p:cNvGrpSpPr>
          <p:nvPr/>
        </p:nvGrpSpPr>
        <p:grpSpPr bwMode="auto">
          <a:xfrm>
            <a:off x="2319338" y="4645025"/>
            <a:ext cx="2960687" cy="2212975"/>
            <a:chOff x="832" y="3017"/>
            <a:chExt cx="1424" cy="1191"/>
          </a:xfrm>
        </p:grpSpPr>
        <p:grpSp>
          <p:nvGrpSpPr>
            <p:cNvPr id="800778" name="Group 10"/>
            <p:cNvGrpSpPr>
              <a:grpSpLocks/>
            </p:cNvGrpSpPr>
            <p:nvPr/>
          </p:nvGrpSpPr>
          <p:grpSpPr bwMode="auto">
            <a:xfrm>
              <a:off x="832" y="3017"/>
              <a:ext cx="1424" cy="1191"/>
              <a:chOff x="2688" y="2640"/>
              <a:chExt cx="1728" cy="1584"/>
            </a:xfrm>
          </p:grpSpPr>
          <p:sp>
            <p:nvSpPr>
              <p:cNvPr id="800782" name="AutoShape 11"/>
              <p:cNvSpPr>
                <a:spLocks noChangeArrowheads="1"/>
              </p:cNvSpPr>
              <p:nvPr/>
            </p:nvSpPr>
            <p:spPr bwMode="auto">
              <a:xfrm>
                <a:off x="2688" y="2640"/>
                <a:ext cx="1728" cy="1584"/>
              </a:xfrm>
              <a:prstGeom prst="triangle">
                <a:avLst>
                  <a:gd name="adj" fmla="val 50000"/>
                </a:avLst>
              </a:prstGeom>
              <a:solidFill>
                <a:schemeClr val="hlink"/>
              </a:solidFill>
              <a:ln w="38100" cap="sq">
                <a:solidFill>
                  <a:schemeClr val="bg2"/>
                </a:solidFill>
                <a:miter lim="800000"/>
                <a:headEnd type="none" w="sm" len="sm"/>
                <a:tailEnd type="none" w="sm" len="sm"/>
              </a:ln>
            </p:spPr>
            <p:txBody>
              <a:bodyPr wrap="none" anchor="ctr"/>
              <a:lstStyle/>
              <a:p>
                <a:endParaRPr lang="en-US" altLang="en-US">
                  <a:solidFill>
                    <a:srgbClr val="000000"/>
                  </a:solidFill>
                </a:endParaRPr>
              </a:p>
            </p:txBody>
          </p:sp>
          <p:sp>
            <p:nvSpPr>
              <p:cNvPr id="800783" name="Line 12"/>
              <p:cNvSpPr>
                <a:spLocks noChangeShapeType="1"/>
              </p:cNvSpPr>
              <p:nvPr/>
            </p:nvSpPr>
            <p:spPr bwMode="auto">
              <a:xfrm flipV="1">
                <a:off x="3080" y="3500"/>
                <a:ext cx="932" cy="4"/>
              </a:xfrm>
              <a:prstGeom prst="line">
                <a:avLst/>
              </a:prstGeom>
              <a:noFill/>
              <a:ln w="38100" cap="sq">
                <a:solidFill>
                  <a:schemeClr val="bg2"/>
                </a:solidFill>
                <a:round/>
                <a:headEnd type="none" w="sm" len="sm"/>
                <a:tailEnd type="none" w="sm" len="sm"/>
              </a:ln>
            </p:spPr>
            <p:txBody>
              <a:bodyPr wrap="none" anchor="ctr"/>
              <a:lstStyle/>
              <a:p>
                <a:endParaRPr lang="en-US"/>
              </a:p>
            </p:txBody>
          </p:sp>
          <p:sp>
            <p:nvSpPr>
              <p:cNvPr id="800784" name="Line 13"/>
              <p:cNvSpPr>
                <a:spLocks noChangeShapeType="1"/>
              </p:cNvSpPr>
              <p:nvPr/>
            </p:nvSpPr>
            <p:spPr bwMode="auto">
              <a:xfrm>
                <a:off x="3552" y="3508"/>
                <a:ext cx="0" cy="712"/>
              </a:xfrm>
              <a:prstGeom prst="line">
                <a:avLst/>
              </a:prstGeom>
              <a:noFill/>
              <a:ln w="38100" cap="sq">
                <a:solidFill>
                  <a:schemeClr val="bg2"/>
                </a:solidFill>
                <a:round/>
                <a:headEnd type="none" w="sm" len="sm"/>
                <a:tailEnd type="none" w="sm" len="sm"/>
              </a:ln>
            </p:spPr>
            <p:txBody>
              <a:bodyPr wrap="none" anchor="ctr"/>
              <a:lstStyle/>
              <a:p>
                <a:endParaRPr lang="en-US"/>
              </a:p>
            </p:txBody>
          </p:sp>
        </p:grpSp>
        <p:sp>
          <p:nvSpPr>
            <p:cNvPr id="800779" name="Rectangle 14"/>
            <p:cNvSpPr>
              <a:spLocks noChangeArrowheads="1"/>
            </p:cNvSpPr>
            <p:nvPr/>
          </p:nvSpPr>
          <p:spPr bwMode="auto">
            <a:xfrm>
              <a:off x="1046" y="3771"/>
              <a:ext cx="525" cy="348"/>
            </a:xfrm>
            <a:prstGeom prst="rect">
              <a:avLst/>
            </a:prstGeom>
            <a:noFill/>
            <a:ln w="9525">
              <a:noFill/>
              <a:miter lim="800000"/>
              <a:headEnd/>
              <a:tailEnd/>
            </a:ln>
          </p:spPr>
          <p:txBody>
            <a:bodyPr wrap="none">
              <a:spAutoFit/>
            </a:bodyPr>
            <a:lstStyle/>
            <a:p>
              <a:r>
                <a:rPr lang="en-US" altLang="en-US" sz="3600" b="1">
                  <a:solidFill>
                    <a:srgbClr val="FFFFFF"/>
                  </a:solidFill>
                  <a:latin typeface="Tw Cen MT" pitchFamily="34" charset="0"/>
                </a:rPr>
                <a:t>½ M</a:t>
              </a:r>
            </a:p>
          </p:txBody>
        </p:sp>
        <p:sp>
          <p:nvSpPr>
            <p:cNvPr id="800780" name="Rectangle 15"/>
            <p:cNvSpPr>
              <a:spLocks noChangeArrowheads="1"/>
            </p:cNvSpPr>
            <p:nvPr/>
          </p:nvSpPr>
          <p:spPr bwMode="auto">
            <a:xfrm>
              <a:off x="1308" y="3229"/>
              <a:ext cx="363" cy="414"/>
            </a:xfrm>
            <a:prstGeom prst="rect">
              <a:avLst/>
            </a:prstGeom>
            <a:noFill/>
            <a:ln w="9525">
              <a:noFill/>
              <a:miter lim="800000"/>
              <a:headEnd/>
              <a:tailEnd/>
            </a:ln>
          </p:spPr>
          <p:txBody>
            <a:bodyPr wrap="none">
              <a:spAutoFit/>
            </a:bodyPr>
            <a:lstStyle/>
            <a:p>
              <a:r>
                <a:rPr lang="en-US" altLang="en-US" sz="4400" b="1" i="1">
                  <a:solidFill>
                    <a:srgbClr val="FFFFFF"/>
                  </a:solidFill>
                  <a:latin typeface="Tw Cen MT" pitchFamily="34" charset="0"/>
                </a:rPr>
                <a:t>KE</a:t>
              </a:r>
              <a:endParaRPr lang="en-US" altLang="en-US" sz="4800" b="1">
                <a:solidFill>
                  <a:srgbClr val="FFFFFF"/>
                </a:solidFill>
                <a:latin typeface="Tw Cen MT" pitchFamily="34" charset="0"/>
              </a:endParaRPr>
            </a:p>
          </p:txBody>
        </p:sp>
        <p:sp>
          <p:nvSpPr>
            <p:cNvPr id="800781" name="Rectangle 16"/>
            <p:cNvSpPr>
              <a:spLocks noChangeArrowheads="1"/>
            </p:cNvSpPr>
            <p:nvPr/>
          </p:nvSpPr>
          <p:spPr bwMode="auto">
            <a:xfrm>
              <a:off x="1592" y="3679"/>
              <a:ext cx="336" cy="447"/>
            </a:xfrm>
            <a:prstGeom prst="rect">
              <a:avLst/>
            </a:prstGeom>
            <a:noFill/>
            <a:ln w="9525">
              <a:noFill/>
              <a:miter lim="800000"/>
              <a:headEnd/>
              <a:tailEnd/>
            </a:ln>
          </p:spPr>
          <p:txBody>
            <a:bodyPr wrap="none">
              <a:spAutoFit/>
            </a:bodyPr>
            <a:lstStyle/>
            <a:p>
              <a:r>
                <a:rPr lang="en-US" altLang="en-US" sz="4800" b="1" i="1">
                  <a:solidFill>
                    <a:srgbClr val="FFFFFF"/>
                  </a:solidFill>
                  <a:latin typeface="Tw Cen MT" pitchFamily="34" charset="0"/>
                </a:rPr>
                <a:t>V</a:t>
              </a:r>
              <a:r>
                <a:rPr lang="en-US" altLang="en-US" b="1" i="1">
                  <a:solidFill>
                    <a:srgbClr val="FFFFFF"/>
                  </a:solidFill>
                  <a:latin typeface="Tw Cen MT" pitchFamily="34" charset="0"/>
                </a:rPr>
                <a:t>2</a:t>
              </a:r>
              <a:endParaRPr lang="en-US" altLang="en-US" sz="4400" b="1">
                <a:solidFill>
                  <a:srgbClr val="FFFFFF"/>
                </a:solidFill>
                <a:latin typeface="Tw Cen MT" pitchFamily="34" charset="0"/>
              </a:endParaRPr>
            </a:p>
          </p:txBody>
        </p:sp>
      </p:grpSp>
      <p:sp>
        <p:nvSpPr>
          <p:cNvPr id="176145" name="AutoShape 17"/>
          <p:cNvSpPr>
            <a:spLocks noChangeArrowheads="1"/>
          </p:cNvSpPr>
          <p:nvPr/>
        </p:nvSpPr>
        <p:spPr bwMode="auto">
          <a:xfrm>
            <a:off x="3424238" y="5054600"/>
            <a:ext cx="790575" cy="663575"/>
          </a:xfrm>
          <a:prstGeom prst="smileyFace">
            <a:avLst>
              <a:gd name="adj" fmla="val 4653"/>
            </a:avLst>
          </a:prstGeom>
          <a:solidFill>
            <a:schemeClr val="accent2"/>
          </a:solidFill>
          <a:ln w="28575" cap="sq">
            <a:solidFill>
              <a:srgbClr val="000B10"/>
            </a:solidFill>
            <a:round/>
            <a:headEnd type="none" w="sm" len="sm"/>
            <a:tailEnd type="none" w="sm" len="sm"/>
          </a:ln>
        </p:spPr>
        <p:txBody>
          <a:bodyPr wrap="none" anchor="ctr"/>
          <a:lstStyle/>
          <a:p>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6133">
                                            <p:txEl>
                                              <p:pRg st="0" end="0"/>
                                            </p:txEl>
                                          </p:spTgt>
                                        </p:tgtEl>
                                        <p:attrNameLst>
                                          <p:attrName>style.visibility</p:attrName>
                                        </p:attrNameLst>
                                      </p:cBhvr>
                                      <p:to>
                                        <p:strVal val="visible"/>
                                      </p:to>
                                    </p:set>
                                    <p:animEffect transition="in" filter="wipe(up)">
                                      <p:cBhvr>
                                        <p:cTn id="7" dur="500"/>
                                        <p:tgtEl>
                                          <p:spTgt spid="1761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6133">
                                            <p:txEl>
                                              <p:pRg st="1" end="1"/>
                                            </p:txEl>
                                          </p:spTgt>
                                        </p:tgtEl>
                                        <p:attrNameLst>
                                          <p:attrName>style.visibility</p:attrName>
                                        </p:attrNameLst>
                                      </p:cBhvr>
                                      <p:to>
                                        <p:strVal val="visible"/>
                                      </p:to>
                                    </p:set>
                                    <p:animEffect transition="in" filter="wipe(up)">
                                      <p:cBhvr>
                                        <p:cTn id="12" dur="500"/>
                                        <p:tgtEl>
                                          <p:spTgt spid="17613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6133">
                                            <p:txEl>
                                              <p:pRg st="2" end="2"/>
                                            </p:txEl>
                                          </p:spTgt>
                                        </p:tgtEl>
                                        <p:attrNameLst>
                                          <p:attrName>style.visibility</p:attrName>
                                        </p:attrNameLst>
                                      </p:cBhvr>
                                      <p:to>
                                        <p:strVal val="visible"/>
                                      </p:to>
                                    </p:set>
                                    <p:animEffect transition="in" filter="wipe(up)">
                                      <p:cBhvr>
                                        <p:cTn id="17" dur="500"/>
                                        <p:tgtEl>
                                          <p:spTgt spid="1761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6133">
                                            <p:txEl>
                                              <p:pRg st="3" end="3"/>
                                            </p:txEl>
                                          </p:spTgt>
                                        </p:tgtEl>
                                        <p:attrNameLst>
                                          <p:attrName>style.visibility</p:attrName>
                                        </p:attrNameLst>
                                      </p:cBhvr>
                                      <p:to>
                                        <p:strVal val="visible"/>
                                      </p:to>
                                    </p:set>
                                    <p:animEffect transition="in" filter="wipe(up)">
                                      <p:cBhvr>
                                        <p:cTn id="22" dur="500"/>
                                        <p:tgtEl>
                                          <p:spTgt spid="17613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76145"/>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76134">
                                            <p:txEl>
                                              <p:pRg st="0" end="0"/>
                                            </p:txEl>
                                          </p:spTgt>
                                        </p:tgtEl>
                                        <p:attrNameLst>
                                          <p:attrName>style.visibility</p:attrName>
                                        </p:attrNameLst>
                                      </p:cBhvr>
                                      <p:to>
                                        <p:strVal val="visible"/>
                                      </p:to>
                                    </p:set>
                                    <p:animEffect transition="in" filter="wipe(up)">
                                      <p:cBhvr>
                                        <p:cTn id="36" dur="500"/>
                                        <p:tgtEl>
                                          <p:spTgt spid="176134">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76134">
                                            <p:txEl>
                                              <p:pRg st="1" end="1"/>
                                            </p:txEl>
                                          </p:spTgt>
                                        </p:tgtEl>
                                        <p:attrNameLst>
                                          <p:attrName>style.visibility</p:attrName>
                                        </p:attrNameLst>
                                      </p:cBhvr>
                                      <p:to>
                                        <p:strVal val="visible"/>
                                      </p:to>
                                    </p:set>
                                    <p:animEffect transition="in" filter="wipe(up)">
                                      <p:cBhvr>
                                        <p:cTn id="41" dur="500"/>
                                        <p:tgtEl>
                                          <p:spTgt spid="176134">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76134">
                                            <p:txEl>
                                              <p:pRg st="2" end="2"/>
                                            </p:txEl>
                                          </p:spTgt>
                                        </p:tgtEl>
                                        <p:attrNameLst>
                                          <p:attrName>style.visibility</p:attrName>
                                        </p:attrNameLst>
                                      </p:cBhvr>
                                      <p:to>
                                        <p:strVal val="visible"/>
                                      </p:to>
                                    </p:set>
                                    <p:animEffect transition="in" filter="wipe(up)">
                                      <p:cBhvr>
                                        <p:cTn id="46" dur="500"/>
                                        <p:tgtEl>
                                          <p:spTgt spid="176134">
                                            <p:txEl>
                                              <p:pRg st="2" end="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76134">
                                            <p:txEl>
                                              <p:pRg st="4" end="4"/>
                                            </p:txEl>
                                          </p:spTgt>
                                        </p:tgtEl>
                                        <p:attrNameLst>
                                          <p:attrName>style.visibility</p:attrName>
                                        </p:attrNameLst>
                                      </p:cBhvr>
                                      <p:to>
                                        <p:strVal val="visible"/>
                                      </p:to>
                                    </p:set>
                                    <p:animEffect transition="in" filter="wipe(up)">
                                      <p:cBhvr>
                                        <p:cTn id="51" dur="500"/>
                                        <p:tgtEl>
                                          <p:spTgt spid="1761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build="p" autoUpdateAnimBg="0"/>
      <p:bldP spid="176134" grpId="0" build="p" autoUpdateAnimBg="0"/>
      <p:bldP spid="17614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Title 1"/>
          <p:cNvSpPr>
            <a:spLocks noGrp="1"/>
          </p:cNvSpPr>
          <p:nvPr>
            <p:ph type="title"/>
          </p:nvPr>
        </p:nvSpPr>
        <p:spPr>
          <a:xfrm>
            <a:off x="2286000" y="12700"/>
            <a:ext cx="7772400" cy="1595438"/>
          </a:xfrm>
        </p:spPr>
        <p:txBody>
          <a:bodyPr/>
          <a:lstStyle/>
          <a:p>
            <a:pPr eaLnBrk="1" hangingPunct="1"/>
            <a:r>
              <a:rPr lang="en-US" smtClean="0">
                <a:latin typeface="Times-Roman"/>
              </a:rPr>
              <a:t>Calculating Kinetic Energy</a:t>
            </a:r>
            <a:endParaRPr lang="en-US" smtClean="0"/>
          </a:p>
        </p:txBody>
      </p:sp>
      <p:sp>
        <p:nvSpPr>
          <p:cNvPr id="3" name="Content Placeholder 2"/>
          <p:cNvSpPr>
            <a:spLocks noGrp="1"/>
          </p:cNvSpPr>
          <p:nvPr>
            <p:ph sz="quarter" idx="4294967295"/>
          </p:nvPr>
        </p:nvSpPr>
        <p:spPr>
          <a:xfrm>
            <a:off x="2057400" y="1219200"/>
            <a:ext cx="8229600" cy="3581400"/>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b="1" dirty="0" smtClean="0">
                <a:latin typeface="Times-Bold"/>
              </a:rPr>
              <a:t>Kinetic Energy</a:t>
            </a:r>
            <a:r>
              <a:rPr lang="en-US" b="1" dirty="0" smtClean="0">
                <a:latin typeface="Times-Roman"/>
              </a:rPr>
              <a:t>: the energy of motion</a:t>
            </a:r>
          </a:p>
          <a:p>
            <a:pPr eaLnBrk="1" fontAlgn="auto" hangingPunct="1">
              <a:spcAft>
                <a:spcPts val="0"/>
              </a:spcAft>
              <a:buFont typeface="Arial" panose="020B0604020202020204" pitchFamily="34" charset="0"/>
              <a:buChar char="•"/>
              <a:defRPr/>
            </a:pPr>
            <a:r>
              <a:rPr lang="en-US" dirty="0" smtClean="0">
                <a:latin typeface="Times-Roman"/>
              </a:rPr>
              <a:t>The amount of kinetic energy depends on the objects </a:t>
            </a:r>
            <a:r>
              <a:rPr lang="en-US" b="1" dirty="0" smtClean="0">
                <a:latin typeface="Times-Bold"/>
              </a:rPr>
              <a:t>mass and velocity</a:t>
            </a:r>
          </a:p>
          <a:p>
            <a:pPr eaLnBrk="1" fontAlgn="auto" hangingPunct="1">
              <a:spcAft>
                <a:spcPts val="0"/>
              </a:spcAft>
              <a:buFont typeface="Arial" panose="020B0604020202020204" pitchFamily="34" charset="0"/>
              <a:buChar char="•"/>
              <a:defRPr/>
            </a:pPr>
            <a:r>
              <a:rPr lang="en-US" dirty="0" smtClean="0">
                <a:latin typeface="Times-Roman"/>
              </a:rPr>
              <a:t>Energy is transferred during work</a:t>
            </a:r>
          </a:p>
          <a:p>
            <a:pPr lvl="1" eaLnBrk="1" fontAlgn="auto" hangingPunct="1">
              <a:spcAft>
                <a:spcPts val="0"/>
              </a:spcAft>
              <a:buFont typeface="Arial" panose="020B0604020202020204" pitchFamily="34" charset="0"/>
              <a:buChar char="•"/>
              <a:defRPr/>
            </a:pPr>
            <a:r>
              <a:rPr lang="en-US" sz="1600" dirty="0">
                <a:latin typeface="Times-Roman"/>
              </a:rPr>
              <a:t>The more work one does on an object…</a:t>
            </a:r>
          </a:p>
          <a:p>
            <a:pPr lvl="1" eaLnBrk="1" fontAlgn="auto" hangingPunct="1">
              <a:spcAft>
                <a:spcPts val="0"/>
              </a:spcAft>
              <a:buFont typeface="Arial" panose="020B0604020202020204" pitchFamily="34" charset="0"/>
              <a:buChar char="•"/>
              <a:defRPr/>
            </a:pPr>
            <a:r>
              <a:rPr lang="en-US" sz="1600" dirty="0">
                <a:latin typeface="Times-Roman"/>
              </a:rPr>
              <a:t>The more energy one imparts on the object</a:t>
            </a:r>
          </a:p>
          <a:p>
            <a:pPr eaLnBrk="1" fontAlgn="auto" hangingPunct="1">
              <a:spcAft>
                <a:spcPts val="0"/>
              </a:spcAft>
              <a:buFont typeface="Arial" panose="020B0604020202020204" pitchFamily="34" charset="0"/>
              <a:buNone/>
              <a:defRPr/>
            </a:pPr>
            <a:r>
              <a:rPr lang="en-US" b="1" dirty="0" smtClean="0">
                <a:latin typeface="Times-Bold"/>
              </a:rPr>
              <a:t>When mass is doubled; Kinetic Energy is doubled</a:t>
            </a:r>
          </a:p>
          <a:p>
            <a:pPr eaLnBrk="1" fontAlgn="auto" hangingPunct="1">
              <a:spcAft>
                <a:spcPts val="0"/>
              </a:spcAft>
              <a:buFont typeface="Arial" panose="020B0604020202020204" pitchFamily="34" charset="0"/>
              <a:buNone/>
              <a:defRPr/>
            </a:pPr>
            <a:r>
              <a:rPr lang="en-US" b="1" dirty="0" smtClean="0">
                <a:latin typeface="Times-Bold"/>
              </a:rPr>
              <a:t>When velocity is doubled; Kinetic Energy is quadrupled!!</a:t>
            </a:r>
            <a:endParaRPr lang="en-US" dirty="0"/>
          </a:p>
        </p:txBody>
      </p:sp>
      <p:pic>
        <p:nvPicPr>
          <p:cNvPr id="801795" name="Picture 2"/>
          <p:cNvPicPr>
            <a:picLocks noChangeAspect="1" noChangeArrowheads="1"/>
          </p:cNvPicPr>
          <p:nvPr/>
        </p:nvPicPr>
        <p:blipFill>
          <a:blip r:embed="rId2"/>
          <a:srcRect/>
          <a:stretch>
            <a:fillRect/>
          </a:stretch>
        </p:blipFill>
        <p:spPr bwMode="auto">
          <a:xfrm>
            <a:off x="7446963" y="4949825"/>
            <a:ext cx="2840037" cy="1573213"/>
          </a:xfrm>
          <a:prstGeom prst="rect">
            <a:avLst/>
          </a:prstGeom>
          <a:noFill/>
          <a:ln w="9525">
            <a:noFill/>
            <a:miter lim="800000"/>
            <a:headEnd/>
            <a:tailEnd/>
          </a:ln>
        </p:spPr>
      </p:pic>
      <p:pic>
        <p:nvPicPr>
          <p:cNvPr id="801796" name="Picture 3"/>
          <p:cNvPicPr>
            <a:picLocks noChangeAspect="1" noChangeArrowheads="1"/>
          </p:cNvPicPr>
          <p:nvPr/>
        </p:nvPicPr>
        <p:blipFill>
          <a:blip r:embed="rId3"/>
          <a:srcRect/>
          <a:stretch>
            <a:fillRect/>
          </a:stretch>
        </p:blipFill>
        <p:spPr bwMode="auto">
          <a:xfrm>
            <a:off x="4267200" y="4724400"/>
            <a:ext cx="2514600" cy="185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Title 1"/>
          <p:cNvSpPr>
            <a:spLocks noGrp="1"/>
          </p:cNvSpPr>
          <p:nvPr>
            <p:ph type="title"/>
          </p:nvPr>
        </p:nvSpPr>
        <p:spPr>
          <a:xfrm>
            <a:off x="1905000" y="41275"/>
            <a:ext cx="7773988" cy="1595438"/>
          </a:xfrm>
        </p:spPr>
        <p:txBody>
          <a:bodyPr/>
          <a:lstStyle/>
          <a:p>
            <a:pPr eaLnBrk="1" hangingPunct="1"/>
            <a:r>
              <a:rPr lang="en-US" smtClean="0"/>
              <a:t>What’s the Kinetic Energy?</a:t>
            </a:r>
          </a:p>
        </p:txBody>
      </p:sp>
      <p:sp>
        <p:nvSpPr>
          <p:cNvPr id="3" name="Content Placeholder 2"/>
          <p:cNvSpPr>
            <a:spLocks noGrp="1"/>
          </p:cNvSpPr>
          <p:nvPr>
            <p:ph sz="quarter" idx="4294967295"/>
          </p:nvPr>
        </p:nvSpPr>
        <p:spPr>
          <a:xfrm>
            <a:off x="2286000" y="1447800"/>
            <a:ext cx="7543800" cy="1676400"/>
          </a:xfrm>
        </p:spPr>
        <p:txBody>
          <a:bodyPr rtlCol="0">
            <a:normAutofit fontScale="25000" lnSpcReduction="20000"/>
          </a:bodyPr>
          <a:lstStyle/>
          <a:p>
            <a:pPr eaLnBrk="1" fontAlgn="auto" hangingPunct="1">
              <a:spcAft>
                <a:spcPts val="0"/>
              </a:spcAft>
              <a:buFont typeface="Arial" panose="020B0604020202020204" pitchFamily="34" charset="0"/>
              <a:buChar char="•"/>
              <a:defRPr/>
            </a:pPr>
            <a:r>
              <a:rPr lang="en-US" sz="7200" b="1" dirty="0">
                <a:latin typeface="Times-Bold"/>
              </a:rPr>
              <a:t>What is the Kinetic Energy (in Joules) of an object with a mass of 10 kg and a velocity of 10 m/s?</a:t>
            </a:r>
          </a:p>
          <a:p>
            <a:pPr eaLnBrk="1" fontAlgn="auto" hangingPunct="1">
              <a:spcAft>
                <a:spcPts val="0"/>
              </a:spcAft>
              <a:buFont typeface="Arial" panose="020B0604020202020204" pitchFamily="34" charset="0"/>
              <a:buChar char="•"/>
              <a:defRPr/>
            </a:pPr>
            <a:endParaRPr lang="en-US" dirty="0" smtClean="0"/>
          </a:p>
          <a:p>
            <a:pPr eaLnBrk="1" fontAlgn="auto" hangingPunct="1">
              <a:spcAft>
                <a:spcPts val="0"/>
              </a:spcAft>
              <a:buFont typeface="Arial" panose="020B0604020202020204" pitchFamily="34" charset="0"/>
              <a:buNone/>
              <a:defRPr/>
            </a:pPr>
            <a:endParaRPr lang="en-US" dirty="0" smtClean="0"/>
          </a:p>
          <a:p>
            <a:pPr eaLnBrk="1" fontAlgn="auto" hangingPunct="1">
              <a:spcAft>
                <a:spcPts val="0"/>
              </a:spcAft>
              <a:buFont typeface="Arial" panose="020B0604020202020204" pitchFamily="34" charset="0"/>
              <a:buChar char="•"/>
              <a:defRPr/>
            </a:pPr>
            <a:endParaRPr lang="en-US" b="1" dirty="0" smtClean="0">
              <a:latin typeface="Times-Bold"/>
            </a:endParaRPr>
          </a:p>
          <a:p>
            <a:pPr eaLnBrk="1" fontAlgn="auto" hangingPunct="1">
              <a:spcAft>
                <a:spcPts val="0"/>
              </a:spcAft>
              <a:buFont typeface="Arial" panose="020B0604020202020204" pitchFamily="34" charset="0"/>
              <a:buChar char="•"/>
              <a:defRPr/>
            </a:pPr>
            <a:endParaRPr lang="en-US" b="1" dirty="0">
              <a:latin typeface="Times-Bold"/>
            </a:endParaRPr>
          </a:p>
          <a:p>
            <a:pPr eaLnBrk="1" fontAlgn="auto" hangingPunct="1">
              <a:spcAft>
                <a:spcPts val="0"/>
              </a:spcAft>
              <a:buFont typeface="Arial" panose="020B0604020202020204" pitchFamily="34" charset="0"/>
              <a:buChar char="•"/>
              <a:defRPr/>
            </a:pPr>
            <a:endParaRPr lang="en-US" b="1" dirty="0" smtClean="0">
              <a:latin typeface="Times-Bold"/>
            </a:endParaRPr>
          </a:p>
          <a:p>
            <a:pPr eaLnBrk="1" fontAlgn="auto" hangingPunct="1">
              <a:spcAft>
                <a:spcPts val="0"/>
              </a:spcAft>
              <a:buFont typeface="Arial" panose="020B0604020202020204" pitchFamily="34" charset="0"/>
              <a:buChar char="•"/>
              <a:defRPr/>
            </a:pPr>
            <a:endParaRPr lang="en-US" b="1" dirty="0">
              <a:latin typeface="Times-Bold"/>
            </a:endParaRPr>
          </a:p>
          <a:p>
            <a:pPr eaLnBrk="1" fontAlgn="auto" hangingPunct="1">
              <a:spcAft>
                <a:spcPts val="0"/>
              </a:spcAft>
              <a:buFont typeface="Arial" panose="020B0604020202020204" pitchFamily="34" charset="0"/>
              <a:buChar char="•"/>
              <a:defRPr/>
            </a:pPr>
            <a:r>
              <a:rPr lang="en-US" sz="6400" b="1" dirty="0">
                <a:latin typeface="Times-Bold"/>
              </a:rPr>
              <a:t>When mass is doubled; Kinetic Energy is </a:t>
            </a:r>
            <a:r>
              <a:rPr lang="en-US" sz="6400" b="1" u="sng" dirty="0">
                <a:solidFill>
                  <a:srgbClr val="FF0000"/>
                </a:solidFill>
                <a:latin typeface="Times-Bold"/>
              </a:rPr>
              <a:t>doubled</a:t>
            </a:r>
          </a:p>
          <a:p>
            <a:pPr eaLnBrk="1" fontAlgn="auto" hangingPunct="1">
              <a:spcAft>
                <a:spcPts val="0"/>
              </a:spcAft>
              <a:buFont typeface="Arial" panose="020B0604020202020204" pitchFamily="34" charset="0"/>
              <a:buNone/>
              <a:defRPr/>
            </a:pPr>
            <a:endParaRPr lang="en-US" b="1" dirty="0" smtClean="0">
              <a:latin typeface="Times-Bold"/>
            </a:endParaRPr>
          </a:p>
          <a:p>
            <a:pPr eaLnBrk="1" fontAlgn="auto" hangingPunct="1">
              <a:spcAft>
                <a:spcPts val="0"/>
              </a:spcAft>
              <a:buFont typeface="Arial" panose="020B0604020202020204" pitchFamily="34" charset="0"/>
              <a:buChar char="•"/>
              <a:defRPr/>
            </a:pPr>
            <a:endParaRPr lang="en-US" b="1" dirty="0" smtClean="0">
              <a:latin typeface="Times-Bold"/>
            </a:endParaRPr>
          </a:p>
          <a:p>
            <a:pPr eaLnBrk="1" fontAlgn="auto" hangingPunct="1">
              <a:spcAft>
                <a:spcPts val="0"/>
              </a:spcAft>
              <a:buFont typeface="Arial" panose="020B0604020202020204" pitchFamily="34" charset="0"/>
              <a:buNone/>
              <a:defRPr/>
            </a:pPr>
            <a:endParaRPr lang="en-US" b="1" dirty="0" smtClean="0">
              <a:latin typeface="Times-Bold"/>
            </a:endParaRPr>
          </a:p>
          <a:p>
            <a:pPr eaLnBrk="1" fontAlgn="auto" hangingPunct="1">
              <a:spcAft>
                <a:spcPts val="0"/>
              </a:spcAft>
              <a:buFont typeface="Arial" panose="020B0604020202020204" pitchFamily="34" charset="0"/>
              <a:buChar char="•"/>
              <a:defRPr/>
            </a:pPr>
            <a:endParaRPr lang="en-US" b="1" dirty="0" smtClean="0">
              <a:latin typeface="Times-Bold"/>
            </a:endParaRPr>
          </a:p>
          <a:p>
            <a:pPr eaLnBrk="1" fontAlgn="auto" hangingPunct="1">
              <a:spcAft>
                <a:spcPts val="0"/>
              </a:spcAft>
              <a:buFont typeface="Arial" panose="020B0604020202020204" pitchFamily="34" charset="0"/>
              <a:buChar char="•"/>
              <a:defRPr/>
            </a:pPr>
            <a:endParaRPr lang="en-US" b="1" dirty="0">
              <a:latin typeface="Times-Bold"/>
            </a:endParaRPr>
          </a:p>
          <a:p>
            <a:pPr eaLnBrk="1" fontAlgn="auto" hangingPunct="1">
              <a:spcAft>
                <a:spcPts val="0"/>
              </a:spcAft>
              <a:buFont typeface="Arial" panose="020B0604020202020204" pitchFamily="34" charset="0"/>
              <a:buChar char="•"/>
              <a:defRPr/>
            </a:pPr>
            <a:r>
              <a:rPr lang="en-US" sz="6400" b="1" dirty="0">
                <a:latin typeface="Times-Bold"/>
              </a:rPr>
              <a:t>When velocity is doubled; Kinetic Energy </a:t>
            </a:r>
            <a:r>
              <a:rPr lang="en-US" sz="6400" b="1" u="sng" dirty="0">
                <a:latin typeface="Times-Bold"/>
              </a:rPr>
              <a:t>is </a:t>
            </a:r>
            <a:r>
              <a:rPr lang="en-US" sz="6400" b="1" u="sng" dirty="0">
                <a:solidFill>
                  <a:srgbClr val="FF0000"/>
                </a:solidFill>
                <a:latin typeface="Times-Bold"/>
              </a:rPr>
              <a:t>quadrupled!!</a:t>
            </a:r>
            <a:endParaRPr lang="en-US" sz="6400" u="sng" dirty="0">
              <a:solidFill>
                <a:srgbClr val="FF0000"/>
              </a:solidFill>
            </a:endParaRPr>
          </a:p>
        </p:txBody>
      </p:sp>
      <p:pic>
        <p:nvPicPr>
          <p:cNvPr id="802819" name="Picture 2"/>
          <p:cNvPicPr>
            <a:picLocks noChangeAspect="1" noChangeArrowheads="1"/>
          </p:cNvPicPr>
          <p:nvPr/>
        </p:nvPicPr>
        <p:blipFill>
          <a:blip r:embed="rId2"/>
          <a:srcRect/>
          <a:stretch>
            <a:fillRect/>
          </a:stretch>
        </p:blipFill>
        <p:spPr bwMode="auto">
          <a:xfrm>
            <a:off x="8610600" y="533400"/>
            <a:ext cx="1524000" cy="844550"/>
          </a:xfrm>
          <a:prstGeom prst="rect">
            <a:avLst/>
          </a:prstGeom>
          <a:noFill/>
          <a:ln w="9525">
            <a:noFill/>
            <a:miter lim="800000"/>
            <a:headEnd/>
            <a:tailEnd/>
          </a:ln>
        </p:spPr>
      </p:pic>
      <p:pic>
        <p:nvPicPr>
          <p:cNvPr id="802820" name="Picture 2"/>
          <p:cNvPicPr>
            <a:picLocks noChangeAspect="1" noChangeArrowheads="1"/>
          </p:cNvPicPr>
          <p:nvPr/>
        </p:nvPicPr>
        <p:blipFill>
          <a:blip r:embed="rId3"/>
          <a:srcRect/>
          <a:stretch>
            <a:fillRect/>
          </a:stretch>
        </p:blipFill>
        <p:spPr bwMode="auto">
          <a:xfrm>
            <a:off x="3048000" y="2362200"/>
            <a:ext cx="2895600" cy="709613"/>
          </a:xfrm>
          <a:prstGeom prst="rect">
            <a:avLst/>
          </a:prstGeom>
          <a:noFill/>
          <a:ln w="9525">
            <a:noFill/>
            <a:miter lim="800000"/>
            <a:headEnd/>
            <a:tailEnd/>
          </a:ln>
        </p:spPr>
      </p:pic>
      <p:pic>
        <p:nvPicPr>
          <p:cNvPr id="802821" name="Picture 3"/>
          <p:cNvPicPr>
            <a:picLocks noChangeAspect="1" noChangeArrowheads="1"/>
          </p:cNvPicPr>
          <p:nvPr/>
        </p:nvPicPr>
        <p:blipFill>
          <a:blip r:embed="rId4"/>
          <a:srcRect/>
          <a:stretch>
            <a:fillRect/>
          </a:stretch>
        </p:blipFill>
        <p:spPr bwMode="auto">
          <a:xfrm>
            <a:off x="6172200" y="2362200"/>
            <a:ext cx="3686175" cy="685800"/>
          </a:xfrm>
          <a:prstGeom prst="rect">
            <a:avLst/>
          </a:prstGeom>
          <a:noFill/>
          <a:ln w="9525">
            <a:noFill/>
            <a:miter lim="800000"/>
            <a:headEnd/>
            <a:tailEnd/>
          </a:ln>
        </p:spPr>
      </p:pic>
      <p:pic>
        <p:nvPicPr>
          <p:cNvPr id="802822" name="Picture 4"/>
          <p:cNvPicPr>
            <a:picLocks noChangeAspect="1" noChangeArrowheads="1"/>
          </p:cNvPicPr>
          <p:nvPr/>
        </p:nvPicPr>
        <p:blipFill>
          <a:blip r:embed="rId5"/>
          <a:srcRect/>
          <a:stretch>
            <a:fillRect/>
          </a:stretch>
        </p:blipFill>
        <p:spPr bwMode="auto">
          <a:xfrm>
            <a:off x="2849563" y="3810000"/>
            <a:ext cx="2468562" cy="685800"/>
          </a:xfrm>
          <a:prstGeom prst="rect">
            <a:avLst/>
          </a:prstGeom>
          <a:noFill/>
          <a:ln w="9525">
            <a:noFill/>
            <a:miter lim="800000"/>
            <a:headEnd/>
            <a:tailEnd/>
          </a:ln>
        </p:spPr>
      </p:pic>
      <p:pic>
        <p:nvPicPr>
          <p:cNvPr id="802823" name="Picture 5"/>
          <p:cNvPicPr>
            <a:picLocks noChangeAspect="1" noChangeArrowheads="1"/>
          </p:cNvPicPr>
          <p:nvPr/>
        </p:nvPicPr>
        <p:blipFill>
          <a:blip r:embed="rId6"/>
          <a:srcRect/>
          <a:stretch>
            <a:fillRect/>
          </a:stretch>
        </p:blipFill>
        <p:spPr bwMode="auto">
          <a:xfrm>
            <a:off x="5551488" y="3810000"/>
            <a:ext cx="3613150" cy="685800"/>
          </a:xfrm>
          <a:prstGeom prst="rect">
            <a:avLst/>
          </a:prstGeom>
          <a:noFill/>
          <a:ln w="9525">
            <a:noFill/>
            <a:miter lim="800000"/>
            <a:headEnd/>
            <a:tailEnd/>
          </a:ln>
        </p:spPr>
      </p:pic>
      <p:pic>
        <p:nvPicPr>
          <p:cNvPr id="802824" name="Picture 6"/>
          <p:cNvPicPr>
            <a:picLocks noChangeAspect="1" noChangeArrowheads="1"/>
          </p:cNvPicPr>
          <p:nvPr/>
        </p:nvPicPr>
        <p:blipFill>
          <a:blip r:embed="rId7"/>
          <a:srcRect/>
          <a:stretch>
            <a:fillRect/>
          </a:stretch>
        </p:blipFill>
        <p:spPr bwMode="auto">
          <a:xfrm>
            <a:off x="2670175" y="5181600"/>
            <a:ext cx="2709863" cy="685800"/>
          </a:xfrm>
          <a:prstGeom prst="rect">
            <a:avLst/>
          </a:prstGeom>
          <a:noFill/>
          <a:ln w="9525">
            <a:noFill/>
            <a:miter lim="800000"/>
            <a:headEnd/>
            <a:tailEnd/>
          </a:ln>
        </p:spPr>
      </p:pic>
      <p:pic>
        <p:nvPicPr>
          <p:cNvPr id="802825" name="Picture 7"/>
          <p:cNvPicPr>
            <a:picLocks noChangeAspect="1" noChangeArrowheads="1"/>
          </p:cNvPicPr>
          <p:nvPr/>
        </p:nvPicPr>
        <p:blipFill>
          <a:blip r:embed="rId8"/>
          <a:srcRect/>
          <a:stretch>
            <a:fillRect/>
          </a:stretch>
        </p:blipFill>
        <p:spPr bwMode="auto">
          <a:xfrm>
            <a:off x="5638800" y="5175250"/>
            <a:ext cx="3681413" cy="69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2"/>
          <p:cNvSpPr>
            <a:spLocks noGrp="1"/>
          </p:cNvSpPr>
          <p:nvPr>
            <p:ph type="title"/>
          </p:nvPr>
        </p:nvSpPr>
        <p:spPr/>
        <p:txBody>
          <a:bodyPr/>
          <a:lstStyle/>
          <a:p>
            <a:r>
              <a:rPr lang="en-US" smtClean="0"/>
              <a:t>Kinetic Energy in Rotary Motion</a:t>
            </a:r>
          </a:p>
        </p:txBody>
      </p:sp>
      <p:sp>
        <p:nvSpPr>
          <p:cNvPr id="803842" name="Rectangle 3"/>
          <p:cNvSpPr>
            <a:spLocks noGrp="1"/>
          </p:cNvSpPr>
          <p:nvPr>
            <p:ph type="body" idx="1"/>
          </p:nvPr>
        </p:nvSpPr>
        <p:spPr/>
        <p:txBody>
          <a:bodyPr/>
          <a:lstStyle/>
          <a:p>
            <a:r>
              <a:rPr lang="en-US" sz="2400" smtClean="0"/>
              <a:t>When only the net force and torque are considered in rotary motion equations, all of the work done to produce rotation appears as kinetic energy.</a:t>
            </a:r>
          </a:p>
          <a:p>
            <a:endParaRPr lang="en-US" sz="2400" smtClean="0"/>
          </a:p>
          <a:p>
            <a:r>
              <a:rPr lang="en-US" sz="2400" smtClean="0"/>
              <a:t>So the formula</a:t>
            </a:r>
          </a:p>
          <a:p>
            <a:endParaRPr lang="en-US" sz="2400" smtClean="0"/>
          </a:p>
          <a:p>
            <a:r>
              <a:rPr lang="en-US" sz="3200" smtClean="0"/>
              <a:t>E</a:t>
            </a:r>
            <a:r>
              <a:rPr lang="en-US" sz="2400" smtClean="0"/>
              <a:t>K</a:t>
            </a:r>
            <a:r>
              <a:rPr lang="en-US" sz="3200" smtClean="0"/>
              <a:t> = ½ Iw</a:t>
            </a:r>
            <a:r>
              <a:rPr lang="en-US" sz="3200" baseline="30000" smtClean="0"/>
              <a:t>2                          </a:t>
            </a:r>
            <a:r>
              <a:rPr lang="en-US" sz="2000" smtClean="0"/>
              <a:t>I = rotating inertia</a:t>
            </a:r>
          </a:p>
          <a:p>
            <a:endParaRPr lang="en-US" sz="2000" smtClean="0"/>
          </a:p>
          <a:p>
            <a:r>
              <a:rPr lang="en-US" sz="5400" smtClean="0"/>
              <a:t>E</a:t>
            </a:r>
            <a:r>
              <a:rPr lang="en-US" sz="2400" b="1" smtClean="0"/>
              <a:t>K</a:t>
            </a:r>
            <a:r>
              <a:rPr lang="en-US" sz="5400" smtClean="0"/>
              <a:t>  =1/2mv</a:t>
            </a:r>
            <a:r>
              <a:rPr lang="en-US" sz="5400" baseline="30000" smtClean="0"/>
              <a:t>2 </a:t>
            </a:r>
            <a:r>
              <a:rPr lang="en-US" sz="5400" smtClean="0"/>
              <a:t>+ ½ Iw</a:t>
            </a:r>
            <a:r>
              <a:rPr lang="en-US" sz="5400" baseline="30000" smtClean="0"/>
              <a:t>2</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2"/>
          <p:cNvSpPr>
            <a:spLocks noGrp="1"/>
          </p:cNvSpPr>
          <p:nvPr>
            <p:ph type="title"/>
          </p:nvPr>
        </p:nvSpPr>
        <p:spPr/>
        <p:txBody>
          <a:bodyPr/>
          <a:lstStyle/>
          <a:p>
            <a:endParaRPr lang="en-US" smtClean="0"/>
          </a:p>
        </p:txBody>
      </p:sp>
      <p:pic>
        <p:nvPicPr>
          <p:cNvPr id="804866" name="Picture 4" descr="File Apr 24, 4 30 07 PM"/>
          <p:cNvPicPr>
            <a:picLocks noGrp="1" noChangeAspect="1" noChangeArrowheads="1"/>
          </p:cNvPicPr>
          <p:nvPr>
            <p:ph type="body" idx="1"/>
          </p:nvPr>
        </p:nvPicPr>
        <p:blipFill>
          <a:blip r:embed="rId2"/>
          <a:srcRect/>
          <a:stretch>
            <a:fillRect/>
          </a:stretch>
        </p:blipFill>
        <p:spPr>
          <a:xfrm>
            <a:off x="635000" y="447675"/>
            <a:ext cx="10888663" cy="6602413"/>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2"/>
          <p:cNvSpPr>
            <a:spLocks noGrp="1"/>
          </p:cNvSpPr>
          <p:nvPr>
            <p:ph type="title"/>
          </p:nvPr>
        </p:nvSpPr>
        <p:spPr/>
        <p:txBody>
          <a:bodyPr/>
          <a:lstStyle/>
          <a:p>
            <a:r>
              <a:rPr lang="en-US" smtClean="0"/>
              <a:t>Elastic Potential energy</a:t>
            </a:r>
          </a:p>
        </p:txBody>
      </p:sp>
      <p:sp>
        <p:nvSpPr>
          <p:cNvPr id="805890" name="Rectangle 3"/>
          <p:cNvSpPr>
            <a:spLocks noGrp="1"/>
          </p:cNvSpPr>
          <p:nvPr>
            <p:ph type="body" idx="1"/>
          </p:nvPr>
        </p:nvSpPr>
        <p:spPr/>
        <p:txBody>
          <a:bodyPr/>
          <a:lstStyle/>
          <a:p>
            <a:r>
              <a:rPr lang="en-US" smtClean="0"/>
              <a:t>The potential energy in a stretched or compressed elastic object. Ex rubber band</a:t>
            </a:r>
          </a:p>
          <a:p>
            <a:endParaRPr lang="en-US" smtClean="0"/>
          </a:p>
          <a:p>
            <a:r>
              <a:rPr lang="en-US" smtClean="0"/>
              <a:t>Gravity is not involved in the measurement of elastic potential energy</a:t>
            </a:r>
          </a:p>
          <a:p>
            <a:r>
              <a:rPr lang="en-US" smtClean="0"/>
              <a:t>Instead the work required to stretch or compress the object is dependent upon a property of the object known as </a:t>
            </a:r>
            <a:r>
              <a:rPr lang="en-US" b="1" smtClean="0"/>
              <a:t>force constant</a:t>
            </a:r>
          </a:p>
          <a:p>
            <a:r>
              <a:rPr lang="en-US" b="1" smtClean="0"/>
              <a:t>Ex spring</a:t>
            </a:r>
          </a:p>
          <a:p>
            <a:r>
              <a:rPr lang="en-US" b="1" smtClean="0"/>
              <a:t>The force constant does not change for a spedivid spring as long as the spring is not permanently distorted</a:t>
            </a:r>
          </a:p>
          <a:p>
            <a:endParaRPr lang="en-US"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2"/>
          <p:cNvSpPr>
            <a:spLocks noGrp="1"/>
          </p:cNvSpPr>
          <p:nvPr>
            <p:ph type="title"/>
          </p:nvPr>
        </p:nvSpPr>
        <p:spPr/>
        <p:txBody>
          <a:bodyPr/>
          <a:lstStyle/>
          <a:p>
            <a:r>
              <a:rPr lang="en-US" smtClean="0"/>
              <a:t>Elastic Potential energy</a:t>
            </a:r>
          </a:p>
        </p:txBody>
      </p:sp>
      <p:sp>
        <p:nvSpPr>
          <p:cNvPr id="806914" name="Rectangle 3"/>
          <p:cNvSpPr>
            <a:spLocks noGrp="1"/>
          </p:cNvSpPr>
          <p:nvPr>
            <p:ph type="body" idx="1"/>
          </p:nvPr>
        </p:nvSpPr>
        <p:spPr/>
        <p:txBody>
          <a:bodyPr/>
          <a:lstStyle/>
          <a:p>
            <a:pPr eaLnBrk="1" hangingPunct="1">
              <a:lnSpc>
                <a:spcPct val="80000"/>
              </a:lnSpc>
            </a:pPr>
            <a:r>
              <a:rPr lang="en-US" sz="6600" b="1" smtClean="0"/>
              <a:t>F </a:t>
            </a:r>
            <a:r>
              <a:rPr lang="en-US" sz="6600" smtClean="0"/>
              <a:t>= k</a:t>
            </a:r>
            <a:r>
              <a:rPr lang="en-US" sz="6600" b="1" smtClean="0"/>
              <a:t> </a:t>
            </a:r>
            <a:r>
              <a:rPr lang="en-US" sz="6600" smtClean="0"/>
              <a:t>Δ</a:t>
            </a:r>
            <a:r>
              <a:rPr lang="en-US" sz="6600" i="1" smtClean="0"/>
              <a:t>d</a:t>
            </a:r>
            <a:r>
              <a:rPr lang="en-US" sz="4400" i="1" smtClean="0"/>
              <a:t>      k = force constant</a:t>
            </a:r>
            <a:endParaRPr lang="en-US" sz="4400" smtClean="0"/>
          </a:p>
          <a:p>
            <a:pPr>
              <a:lnSpc>
                <a:spcPct val="80000"/>
              </a:lnSpc>
            </a:pPr>
            <a:r>
              <a:rPr lang="en-US" smtClean="0"/>
              <a:t>                                             </a:t>
            </a:r>
            <a:r>
              <a:rPr lang="en-US" sz="4400" smtClean="0"/>
              <a:t>Δ</a:t>
            </a:r>
            <a:r>
              <a:rPr lang="en-US" sz="4400" i="1" smtClean="0"/>
              <a:t>d  = </a:t>
            </a:r>
            <a:r>
              <a:rPr lang="en-US" sz="3600" i="1" smtClean="0"/>
              <a:t>distance the force is applied</a:t>
            </a:r>
          </a:p>
          <a:p>
            <a:pPr>
              <a:lnSpc>
                <a:spcPct val="80000"/>
              </a:lnSpc>
            </a:pPr>
            <a:endParaRPr lang="en-US" sz="3600" i="1" smtClean="0"/>
          </a:p>
          <a:p>
            <a:pPr>
              <a:lnSpc>
                <a:spcPct val="80000"/>
              </a:lnSpc>
            </a:pPr>
            <a:r>
              <a:rPr lang="en-US" sz="3600" i="1" smtClean="0"/>
              <a:t>Can be rewritten as a potential energy equation:</a:t>
            </a:r>
          </a:p>
          <a:p>
            <a:pPr>
              <a:lnSpc>
                <a:spcPct val="80000"/>
              </a:lnSpc>
            </a:pPr>
            <a:endParaRPr lang="en-US" sz="3600" i="1" smtClean="0"/>
          </a:p>
          <a:p>
            <a:pPr>
              <a:lnSpc>
                <a:spcPct val="80000"/>
              </a:lnSpc>
            </a:pPr>
            <a:r>
              <a:rPr lang="en-US" sz="6600" b="1" smtClean="0"/>
              <a:t>E</a:t>
            </a:r>
            <a:r>
              <a:rPr lang="en-US" sz="3200" b="1" smtClean="0"/>
              <a:t>P</a:t>
            </a:r>
            <a:r>
              <a:rPr lang="en-US" sz="6600" b="1" smtClean="0"/>
              <a:t> </a:t>
            </a:r>
            <a:r>
              <a:rPr lang="en-US" sz="6600" smtClean="0"/>
              <a:t>= </a:t>
            </a:r>
            <a:r>
              <a:rPr lang="en-US" sz="3600" smtClean="0"/>
              <a:t>1/2</a:t>
            </a:r>
            <a:r>
              <a:rPr lang="en-US" sz="6600" smtClean="0"/>
              <a:t>k</a:t>
            </a:r>
            <a:r>
              <a:rPr lang="en-US" sz="6600" b="1" smtClean="0"/>
              <a:t> (</a:t>
            </a:r>
            <a:r>
              <a:rPr lang="en-US" sz="6600" smtClean="0"/>
              <a:t>Δ</a:t>
            </a:r>
            <a:r>
              <a:rPr lang="en-US" sz="6600" i="1" smtClean="0"/>
              <a:t>d)</a:t>
            </a:r>
            <a:r>
              <a:rPr lang="en-US" sz="6600" i="1" baseline="30000" smtClean="0"/>
              <a:t>2</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41" name="Rectangle 2"/>
          <p:cNvSpPr>
            <a:spLocks noGrp="1" noChangeArrowheads="1"/>
          </p:cNvSpPr>
          <p:nvPr>
            <p:ph type="title" idx="4294967295"/>
          </p:nvPr>
        </p:nvSpPr>
        <p:spPr>
          <a:xfrm>
            <a:off x="609600" y="274638"/>
            <a:ext cx="10972800" cy="1143000"/>
          </a:xfrm>
        </p:spPr>
        <p:txBody>
          <a:bodyPr/>
          <a:lstStyle/>
          <a:p>
            <a:pPr eaLnBrk="1" hangingPunct="1"/>
            <a:r>
              <a:rPr lang="en-US" altLang="en-US" smtClean="0"/>
              <a:t>Work and Kinetic Energy</a:t>
            </a:r>
          </a:p>
        </p:txBody>
      </p:sp>
      <p:sp>
        <p:nvSpPr>
          <p:cNvPr id="607242" name="Rectangle 3"/>
          <p:cNvSpPr>
            <a:spLocks noGrp="1" noChangeArrowheads="1"/>
          </p:cNvSpPr>
          <p:nvPr>
            <p:ph type="body" sz="half" idx="4294967295"/>
          </p:nvPr>
        </p:nvSpPr>
        <p:spPr>
          <a:xfrm>
            <a:off x="1981200" y="1600200"/>
            <a:ext cx="4033838" cy="4525963"/>
          </a:xfrm>
        </p:spPr>
        <p:txBody>
          <a:bodyPr/>
          <a:lstStyle/>
          <a:p>
            <a:pPr eaLnBrk="1" hangingPunct="1"/>
            <a:r>
              <a:rPr lang="en-US" altLang="en-US" sz="2400" smtClean="0"/>
              <a:t>An object’s kinetic energy can also be thought of as the amount of work the moving object could do in coming to rest</a:t>
            </a:r>
          </a:p>
          <a:p>
            <a:pPr lvl="1" eaLnBrk="1" hangingPunct="1"/>
            <a:r>
              <a:rPr lang="en-US" altLang="en-US" sz="2000" smtClean="0"/>
              <a:t>The moving hammer has kinetic energy and can do work on the nail</a:t>
            </a:r>
          </a:p>
        </p:txBody>
      </p:sp>
      <p:graphicFrame>
        <p:nvGraphicFramePr>
          <p:cNvPr id="607240" name="Object 8"/>
          <p:cNvGraphicFramePr>
            <a:graphicFrameLocks noGrp="1" noChangeAspect="1"/>
          </p:cNvGraphicFramePr>
          <p:nvPr>
            <p:ph type="clipArt" sz="half" idx="4294967295"/>
          </p:nvPr>
        </p:nvGraphicFramePr>
        <p:xfrm>
          <a:off x="6705600" y="1828800"/>
          <a:ext cx="3184525" cy="4495800"/>
        </p:xfrm>
        <a:graphic>
          <a:graphicData uri="http://schemas.openxmlformats.org/presentationml/2006/ole">
            <mc:AlternateContent xmlns:mc="http://schemas.openxmlformats.org/markup-compatibility/2006">
              <mc:Choice xmlns:v="urn:schemas-microsoft-com:vml" Requires="v">
                <p:oleObj spid="_x0000_s607244" name="Photo Editor Photo" r:id="rId3" imgW="5180952" imgH="7314286" progId="">
                  <p:embed/>
                </p:oleObj>
              </mc:Choice>
              <mc:Fallback>
                <p:oleObj name="Photo Editor Photo" r:id="rId3" imgW="5180952" imgH="7314286" progId="">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828800"/>
                        <a:ext cx="3184525"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65" name="Rectangle 2"/>
          <p:cNvSpPr>
            <a:spLocks noGrp="1" noChangeArrowheads="1"/>
          </p:cNvSpPr>
          <p:nvPr>
            <p:ph type="title" idx="4294967295"/>
          </p:nvPr>
        </p:nvSpPr>
        <p:spPr>
          <a:xfrm>
            <a:off x="609600" y="274638"/>
            <a:ext cx="10972800" cy="1143000"/>
          </a:xfrm>
        </p:spPr>
        <p:txBody>
          <a:bodyPr/>
          <a:lstStyle/>
          <a:p>
            <a:pPr eaLnBrk="1" hangingPunct="1"/>
            <a:r>
              <a:rPr lang="en-US" altLang="en-US" smtClean="0"/>
              <a:t>Work and Gravitational Potential Energy</a:t>
            </a:r>
          </a:p>
        </p:txBody>
      </p:sp>
      <p:sp>
        <p:nvSpPr>
          <p:cNvPr id="608266" name="Rectangle 3"/>
          <p:cNvSpPr>
            <a:spLocks noGrp="1" noChangeArrowheads="1"/>
          </p:cNvSpPr>
          <p:nvPr>
            <p:ph type="body" sz="half" idx="4294967295"/>
          </p:nvPr>
        </p:nvSpPr>
        <p:spPr>
          <a:xfrm>
            <a:off x="1981200" y="1600200"/>
            <a:ext cx="4033838" cy="4525963"/>
          </a:xfrm>
        </p:spPr>
        <p:txBody>
          <a:bodyPr/>
          <a:lstStyle/>
          <a:p>
            <a:pPr eaLnBrk="1" hangingPunct="1"/>
            <a:r>
              <a:rPr lang="en-US" altLang="en-US" smtClean="0"/>
              <a:t>PE = mgy</a:t>
            </a:r>
          </a:p>
          <a:p>
            <a:pPr eaLnBrk="1" hangingPunct="1"/>
            <a:r>
              <a:rPr lang="en-US" altLang="en-US" smtClean="0"/>
              <a:t> </a:t>
            </a:r>
          </a:p>
          <a:p>
            <a:pPr eaLnBrk="1" hangingPunct="1"/>
            <a:r>
              <a:rPr lang="en-US" altLang="en-US" smtClean="0"/>
              <a:t>Units of Potential Energy are the same as those of Work and Kinetic Energy</a:t>
            </a:r>
          </a:p>
        </p:txBody>
      </p:sp>
      <p:graphicFrame>
        <p:nvGraphicFramePr>
          <p:cNvPr id="608264" name="Object 8"/>
          <p:cNvGraphicFramePr>
            <a:graphicFrameLocks noChangeAspect="1"/>
          </p:cNvGraphicFramePr>
          <p:nvPr/>
        </p:nvGraphicFramePr>
        <p:xfrm>
          <a:off x="3352800" y="2176463"/>
          <a:ext cx="2743200" cy="530225"/>
        </p:xfrm>
        <a:graphic>
          <a:graphicData uri="http://schemas.openxmlformats.org/presentationml/2006/ole">
            <mc:AlternateContent xmlns:mc="http://schemas.openxmlformats.org/markup-compatibility/2006">
              <mc:Choice xmlns:v="urn:schemas-microsoft-com:vml" Requires="v">
                <p:oleObj spid="_x0000_s608268" name="Equation" r:id="rId3" imgW="1178640" imgH="218160" progId="Equation.3">
                  <p:embed/>
                </p:oleObj>
              </mc:Choice>
              <mc:Fallback>
                <p:oleObj name="Equation" r:id="rId3" imgW="1178640" imgH="21816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176463"/>
                        <a:ext cx="2743200"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08267" name="Picture 5"/>
          <p:cNvPicPr>
            <a:picLocks noChangeAspect="1" noChangeArrowheads="1"/>
          </p:cNvPicPr>
          <p:nvPr/>
        </p:nvPicPr>
        <p:blipFill>
          <a:blip r:embed="rId5"/>
          <a:srcRect/>
          <a:stretch>
            <a:fillRect/>
          </a:stretch>
        </p:blipFill>
        <p:spPr bwMode="auto">
          <a:xfrm>
            <a:off x="6629400" y="1854200"/>
            <a:ext cx="3824288" cy="500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Title 1"/>
          <p:cNvSpPr>
            <a:spLocks noGrp="1"/>
          </p:cNvSpPr>
          <p:nvPr>
            <p:ph type="title"/>
          </p:nvPr>
        </p:nvSpPr>
        <p:spPr>
          <a:xfrm>
            <a:off x="1981200" y="274638"/>
            <a:ext cx="8229600" cy="715962"/>
          </a:xfrm>
        </p:spPr>
        <p:txBody>
          <a:bodyPr/>
          <a:lstStyle/>
          <a:p>
            <a:pPr eaLnBrk="1" hangingPunct="1"/>
            <a:r>
              <a:rPr lang="en-US" sz="3200" smtClean="0">
                <a:latin typeface="Times-Roman"/>
              </a:rPr>
              <a:t> Energy Conversion and Conservation</a:t>
            </a:r>
            <a:endParaRPr lang="en-US" sz="3200" smtClean="0"/>
          </a:p>
        </p:txBody>
      </p:sp>
      <p:sp>
        <p:nvSpPr>
          <p:cNvPr id="809986" name="Content Placeholder 2"/>
          <p:cNvSpPr>
            <a:spLocks noGrp="1"/>
          </p:cNvSpPr>
          <p:nvPr>
            <p:ph sz="quarter" idx="4294967295"/>
          </p:nvPr>
        </p:nvSpPr>
        <p:spPr>
          <a:xfrm>
            <a:off x="1981200" y="990600"/>
            <a:ext cx="8229600" cy="3581400"/>
          </a:xfrm>
        </p:spPr>
        <p:txBody>
          <a:bodyPr/>
          <a:lstStyle/>
          <a:p>
            <a:pPr eaLnBrk="1" hangingPunct="1"/>
            <a:endParaRPr lang="en-US" smtClean="0">
              <a:latin typeface="Times-Roman"/>
            </a:endParaRPr>
          </a:p>
          <a:p>
            <a:pPr eaLnBrk="1" hangingPunct="1"/>
            <a:r>
              <a:rPr lang="en-US" smtClean="0">
                <a:latin typeface="Times-Roman"/>
              </a:rPr>
              <a:t>Most forms of </a:t>
            </a:r>
            <a:r>
              <a:rPr lang="en-US" b="1" smtClean="0">
                <a:latin typeface="Times-Bold"/>
              </a:rPr>
              <a:t>energy can be converted from one type to another</a:t>
            </a:r>
            <a:r>
              <a:rPr lang="en-US" b="1" smtClean="0">
                <a:latin typeface="Times-Roman"/>
              </a:rPr>
              <a:t>.</a:t>
            </a:r>
          </a:p>
          <a:p>
            <a:pPr eaLnBrk="1" hangingPunct="1"/>
            <a:r>
              <a:rPr lang="en-US" b="1" smtClean="0"/>
              <a:t>One of the most common energy conversions involves changing potential energy to kinetic energy or vice versa</a:t>
            </a:r>
          </a:p>
        </p:txBody>
      </p:sp>
      <p:pic>
        <p:nvPicPr>
          <p:cNvPr id="809987" name="Picture 4"/>
          <p:cNvPicPr>
            <a:picLocks noChangeAspect="1" noChangeArrowheads="1"/>
          </p:cNvPicPr>
          <p:nvPr/>
        </p:nvPicPr>
        <p:blipFill>
          <a:blip r:embed="rId3"/>
          <a:srcRect/>
          <a:stretch>
            <a:fillRect/>
          </a:stretch>
        </p:blipFill>
        <p:spPr bwMode="auto">
          <a:xfrm>
            <a:off x="8153400" y="3200400"/>
            <a:ext cx="2133600" cy="3352800"/>
          </a:xfrm>
          <a:prstGeom prst="rect">
            <a:avLst/>
          </a:prstGeom>
          <a:noFill/>
          <a:ln w="9525">
            <a:noFill/>
            <a:miter lim="800000"/>
            <a:headEnd/>
            <a:tailEnd/>
          </a:ln>
        </p:spPr>
      </p:pic>
      <p:pic>
        <p:nvPicPr>
          <p:cNvPr id="809988" name="Picture 3"/>
          <p:cNvPicPr>
            <a:picLocks noChangeAspect="1"/>
          </p:cNvPicPr>
          <p:nvPr/>
        </p:nvPicPr>
        <p:blipFill>
          <a:blip r:embed="rId4"/>
          <a:srcRect/>
          <a:stretch>
            <a:fillRect/>
          </a:stretch>
        </p:blipFill>
        <p:spPr bwMode="auto">
          <a:xfrm>
            <a:off x="4267200" y="3860800"/>
            <a:ext cx="3429000"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3">
      <a:dk1>
        <a:srgbClr val="000000"/>
      </a:dk1>
      <a:lt1>
        <a:srgbClr val="CCFFFF"/>
      </a:lt1>
      <a:dk2>
        <a:srgbClr val="44546A"/>
      </a:dk2>
      <a:lt2>
        <a:srgbClr val="E7E6E6"/>
      </a:lt2>
      <a:accent1>
        <a:srgbClr val="5B9BD5"/>
      </a:accent1>
      <a:accent2>
        <a:srgbClr val="ED7D31"/>
      </a:accent2>
      <a:accent3>
        <a:srgbClr val="E2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66FFCC"/>
        </a:lt1>
        <a:dk2>
          <a:srgbClr val="44546A"/>
        </a:dk2>
        <a:lt2>
          <a:srgbClr val="E7E6E6"/>
        </a:lt2>
        <a:accent1>
          <a:srgbClr val="5B9BD5"/>
        </a:accent1>
        <a:accent2>
          <a:srgbClr val="ED7D31"/>
        </a:accent2>
        <a:accent3>
          <a:srgbClr val="B8FFE2"/>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FF"/>
        </a:lt1>
        <a:dk2>
          <a:srgbClr val="44546A"/>
        </a:dk2>
        <a:lt2>
          <a:srgbClr val="E7E6E6"/>
        </a:lt2>
        <a:accent1>
          <a:srgbClr val="5B9BD5"/>
        </a:accent1>
        <a:accent2>
          <a:srgbClr val="ED7D31"/>
        </a:accent2>
        <a:accent3>
          <a:srgbClr val="E2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869</TotalTime>
  <Words>6009</Words>
  <Application>Microsoft Office PowerPoint</Application>
  <PresentationFormat>Widescreen</PresentationFormat>
  <Paragraphs>925</Paragraphs>
  <Slides>153</Slides>
  <Notes>8</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4</vt:i4>
      </vt:variant>
      <vt:variant>
        <vt:lpstr>Slide Titles</vt:lpstr>
      </vt:variant>
      <vt:variant>
        <vt:i4>153</vt:i4>
      </vt:variant>
    </vt:vector>
  </HeadingPairs>
  <TitlesOfParts>
    <vt:vector size="171" baseType="lpstr">
      <vt:lpstr>Arial</vt:lpstr>
      <vt:lpstr>Batik Regular</vt:lpstr>
      <vt:lpstr>Calibri</vt:lpstr>
      <vt:lpstr>Calibri Light</vt:lpstr>
      <vt:lpstr>Garamond</vt:lpstr>
      <vt:lpstr>Symbol</vt:lpstr>
      <vt:lpstr>Tahoma</vt:lpstr>
      <vt:lpstr>Times New Roman</vt:lpstr>
      <vt:lpstr>Times-Bold</vt:lpstr>
      <vt:lpstr>Times-Roman</vt:lpstr>
      <vt:lpstr>Tw Cen MT</vt:lpstr>
      <vt:lpstr>Wingdings</vt:lpstr>
      <vt:lpstr>Wingdings 2</vt:lpstr>
      <vt:lpstr>Office Theme</vt:lpstr>
      <vt:lpstr>Equation</vt:lpstr>
      <vt:lpstr>Photo Editor Photo</vt:lpstr>
      <vt:lpstr>Clip</vt:lpstr>
      <vt:lpstr>Paint Shop Pro Image</vt:lpstr>
      <vt:lpstr>Physics Unit 5: Conservation of Energy and Momentum</vt:lpstr>
      <vt:lpstr> What is Work?</vt:lpstr>
      <vt:lpstr>2 Conditions must be met in order for work to  be done: </vt:lpstr>
      <vt:lpstr>       Measuring work:</vt:lpstr>
      <vt:lpstr>How much work performed:</vt:lpstr>
      <vt:lpstr>How much force required:</vt:lpstr>
      <vt:lpstr>Work Physics definition</vt:lpstr>
      <vt:lpstr>PowerPoint Presentation</vt:lpstr>
      <vt:lpstr>Solution</vt:lpstr>
      <vt:lpstr>Work, cont.</vt:lpstr>
      <vt:lpstr>Work Cont.                       Units of Work</vt:lpstr>
      <vt:lpstr>More About Work</vt:lpstr>
      <vt:lpstr>Work Can Be Positive or Negative</vt:lpstr>
      <vt:lpstr>When Work is Zero</vt:lpstr>
      <vt:lpstr>Work and Dissipative Forces</vt:lpstr>
      <vt:lpstr>The Work Energy Theorem</vt:lpstr>
      <vt:lpstr>The Work Energy Theorem</vt:lpstr>
      <vt:lpstr>Example</vt:lpstr>
      <vt:lpstr>Lifting mass at a constant speed</vt:lpstr>
      <vt:lpstr>Work in Rotary Motion</vt:lpstr>
      <vt:lpstr>The radius of a wheel is 2m and a force of 12N is applied tangentially to it.  The work done in a single revolution is?</vt:lpstr>
      <vt:lpstr> Machines</vt:lpstr>
      <vt:lpstr>PowerPoint Presentation</vt:lpstr>
      <vt:lpstr>When a machine is used, 2 forces are always involved:</vt:lpstr>
      <vt:lpstr>Force</vt:lpstr>
      <vt:lpstr> Work</vt:lpstr>
      <vt:lpstr>Work</vt:lpstr>
      <vt:lpstr> Work</vt:lpstr>
      <vt:lpstr> Efficiency</vt:lpstr>
      <vt:lpstr>Efficiency</vt:lpstr>
      <vt:lpstr>Efficiency</vt:lpstr>
      <vt:lpstr> Efficiency</vt:lpstr>
      <vt:lpstr> Work</vt:lpstr>
      <vt:lpstr> Mechanical Advantage</vt:lpstr>
      <vt:lpstr> Mechanical Advantage</vt:lpstr>
      <vt:lpstr> Mechanical Advantage</vt:lpstr>
      <vt:lpstr>M.A.</vt:lpstr>
      <vt:lpstr>Work Done by Varying Forces</vt:lpstr>
      <vt:lpstr> Simple Machines: 6 types</vt:lpstr>
      <vt:lpstr>D. Inclined Plane</vt:lpstr>
      <vt:lpstr> Wedge</vt:lpstr>
      <vt:lpstr>Screw</vt:lpstr>
      <vt:lpstr> Screw</vt:lpstr>
      <vt:lpstr>PowerPoint Presentation</vt:lpstr>
      <vt:lpstr>Lever</vt:lpstr>
      <vt:lpstr>A. Lever</vt:lpstr>
      <vt:lpstr>A. Lever</vt:lpstr>
      <vt:lpstr>Problems</vt:lpstr>
      <vt:lpstr>Problems</vt:lpstr>
      <vt:lpstr>C. Wheel and Axle</vt:lpstr>
      <vt:lpstr>Problems</vt:lpstr>
      <vt:lpstr>Problems</vt:lpstr>
      <vt:lpstr>Pulley</vt:lpstr>
      <vt:lpstr> Pulley</vt:lpstr>
      <vt:lpstr>Pulley</vt:lpstr>
      <vt:lpstr>Fixed Pulley:  a pulley attached to a wall</vt:lpstr>
      <vt:lpstr>Movable Pulley: Is hung on a rope so it moves with effort force</vt:lpstr>
      <vt:lpstr> Pulley</vt:lpstr>
      <vt:lpstr>A. Compound Machines</vt:lpstr>
      <vt:lpstr>Actually all 6 machines are variations of 2 basic types:</vt:lpstr>
      <vt:lpstr>Efficiency</vt:lpstr>
      <vt:lpstr>A crate is pulled 2m with constant velocity along an incline that makes an angle of 15 degrees with the horizontal.  The coefficient of friction between the crate and the plane is 0.160  Calculate the efficiency that is achieved in this procedure</vt:lpstr>
      <vt:lpstr>Solution</vt:lpstr>
      <vt:lpstr>Power</vt:lpstr>
      <vt:lpstr>Power</vt:lpstr>
      <vt:lpstr>            Horse Power = 746 watts </vt:lpstr>
      <vt:lpstr>Power</vt:lpstr>
      <vt:lpstr>Example</vt:lpstr>
      <vt:lpstr>Power in Rotary Motion</vt:lpstr>
      <vt:lpstr>PowerPoint Presentation</vt:lpstr>
      <vt:lpstr>  Energy</vt:lpstr>
      <vt:lpstr>      </vt:lpstr>
      <vt:lpstr>Different Forms of Energy </vt:lpstr>
      <vt:lpstr>Different Forms of Energy</vt:lpstr>
      <vt:lpstr>Mechanical Energy</vt:lpstr>
      <vt:lpstr>Two main types of energy: Kinetic and Gravitational  Potential </vt:lpstr>
      <vt:lpstr>Gravitational Potential Energy </vt:lpstr>
      <vt:lpstr>Gravitational Potential Energy</vt:lpstr>
      <vt:lpstr>PowerPoint Presentation</vt:lpstr>
      <vt:lpstr>   Changing GPE  </vt:lpstr>
      <vt:lpstr> GPE </vt:lpstr>
      <vt:lpstr>EX  A 50 kg mass of steel is raised 5.om its gravitational potential energy would be?</vt:lpstr>
      <vt:lpstr>Potential Energy:</vt:lpstr>
      <vt:lpstr>Potential Energy</vt:lpstr>
      <vt:lpstr>Potential Energy</vt:lpstr>
      <vt:lpstr>Suppose you throw a ball upward</vt:lpstr>
      <vt:lpstr>Elastic Potential Energy</vt:lpstr>
      <vt:lpstr> Kinetic Energy</vt:lpstr>
      <vt:lpstr>Kinetic Energy (KE) </vt:lpstr>
      <vt:lpstr> Kinetic Energy </vt:lpstr>
      <vt:lpstr>Calculating Kinetic Energy</vt:lpstr>
      <vt:lpstr>What’s the Kinetic Energy?</vt:lpstr>
      <vt:lpstr>Kinetic Energy in Rotary Motion</vt:lpstr>
      <vt:lpstr>PowerPoint Presentation</vt:lpstr>
      <vt:lpstr>Elastic Potential energy</vt:lpstr>
      <vt:lpstr>Elastic Potential energy</vt:lpstr>
      <vt:lpstr>Work and Kinetic Energy</vt:lpstr>
      <vt:lpstr>Work and Gravitational Potential Energy</vt:lpstr>
      <vt:lpstr> Energy Conversion and Conservation</vt:lpstr>
      <vt:lpstr>Energy Conversions</vt:lpstr>
      <vt:lpstr>C. Conservation of Energy</vt:lpstr>
      <vt:lpstr>ENERGY IS CONSERVED</vt:lpstr>
      <vt:lpstr>Conservation of Energy</vt:lpstr>
      <vt:lpstr>Conservation of Energy</vt:lpstr>
      <vt:lpstr>Example of Law of Conservation of energy</vt:lpstr>
      <vt:lpstr>Law of the Conservation of Energy</vt:lpstr>
      <vt:lpstr>Energy consistently changes forms</vt:lpstr>
      <vt:lpstr>Energy consistently changes forms</vt:lpstr>
      <vt:lpstr>Energy consistently changes forms</vt:lpstr>
      <vt:lpstr>Energy consistently changes forms</vt:lpstr>
      <vt:lpstr>Conservative forces</vt:lpstr>
      <vt:lpstr>Nonconservative Forces and Energy</vt:lpstr>
      <vt:lpstr>Momentum</vt:lpstr>
      <vt:lpstr>Momentum</vt:lpstr>
      <vt:lpstr>Impulse</vt:lpstr>
      <vt:lpstr>PowerPoint Presentation</vt:lpstr>
      <vt:lpstr>Impulse Applied to Auto Collisions</vt:lpstr>
      <vt:lpstr>Air Bags</vt:lpstr>
      <vt:lpstr>Conservation of Momentum: </vt:lpstr>
      <vt:lpstr>Conservation of Momentum: </vt:lpstr>
      <vt:lpstr>Law of conservation of momentum </vt:lpstr>
      <vt:lpstr>Momentum – 2 moving objects</vt:lpstr>
      <vt:lpstr>Momentum – 1 moving object</vt:lpstr>
      <vt:lpstr>Momentum – 2 connected objects</vt:lpstr>
      <vt:lpstr>Example problems: Momentum</vt:lpstr>
      <vt:lpstr>Example problems: Momentum</vt:lpstr>
      <vt:lpstr>Example problems: Momentum</vt:lpstr>
      <vt:lpstr>Example Problem Momentum</vt:lpstr>
      <vt:lpstr>Conservation of Momentum, </vt:lpstr>
      <vt:lpstr>Types of Collisions</vt:lpstr>
      <vt:lpstr>More Types of Collisions</vt:lpstr>
      <vt:lpstr>More About Perfectly Inelastic Collisions</vt:lpstr>
      <vt:lpstr>Some General Notes About Collisions</vt:lpstr>
      <vt:lpstr>More About Elastic Collisions</vt:lpstr>
      <vt:lpstr>Elastic Collisions, cont.</vt:lpstr>
      <vt:lpstr>Summary of Types of Collisions</vt:lpstr>
      <vt:lpstr>Example a 1.2 Kg cart that has an eastward velocity of 0.50 m/s collides head on in elastically with a 1.60 kg cart having a westward velocity of 0.70 m/s. Disregarding the slowing down effects of friction, calculate the new velocity (speed and direction) if two cart system</vt:lpstr>
      <vt:lpstr>Solution</vt:lpstr>
      <vt:lpstr>Example: A ball moving eastward with a speed of 0.70 m/s hits a stationary ball of equal mass in an elastic collision.  After the collision, the second ball moves away in a direction 30 degrees north of east.  Calculate the speed of this ball</vt:lpstr>
      <vt:lpstr>Solution:</vt:lpstr>
      <vt:lpstr>Angular Momentum</vt:lpstr>
      <vt:lpstr>Angular momentum</vt:lpstr>
      <vt:lpstr>Angular Momentum Basic Equation </vt:lpstr>
      <vt:lpstr>Angular Momentum Example  Problem</vt:lpstr>
      <vt:lpstr>Angular Momentum in the Real World</vt:lpstr>
      <vt:lpstr>Angular Momentum in the Real World</vt:lpstr>
      <vt:lpstr>Angular Momentum in the Real World</vt:lpstr>
      <vt:lpstr>Armageddon</vt:lpstr>
      <vt:lpstr>Armageddon</vt:lpstr>
      <vt:lpstr>PowerPoint Presentation</vt:lpstr>
      <vt:lpstr>PowerPoint Presentation</vt:lpstr>
      <vt:lpstr>Conservation of Momentum: Dodgeball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28</cp:revision>
  <dcterms:created xsi:type="dcterms:W3CDTF">2017-04-24T01:26:15Z</dcterms:created>
  <dcterms:modified xsi:type="dcterms:W3CDTF">2017-05-27T03:50:38Z</dcterms:modified>
</cp:coreProperties>
</file>