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1" r:id="rId3"/>
    <p:sldMasterId id="2147483785" r:id="rId4"/>
    <p:sldMasterId id="2147483812" r:id="rId5"/>
    <p:sldMasterId id="2147483824" r:id="rId6"/>
    <p:sldMasterId id="2147483836" r:id="rId7"/>
    <p:sldMasterId id="2147483848" r:id="rId8"/>
    <p:sldMasterId id="2147483860" r:id="rId9"/>
    <p:sldMasterId id="2147483872" r:id="rId10"/>
  </p:sldMasterIdLst>
  <p:notesMasterIdLst>
    <p:notesMasterId r:id="rId135"/>
  </p:notesMasterIdLst>
  <p:sldIdLst>
    <p:sldId id="257" r:id="rId11"/>
    <p:sldId id="426" r:id="rId12"/>
    <p:sldId id="427" r:id="rId13"/>
    <p:sldId id="428" r:id="rId14"/>
    <p:sldId id="429" r:id="rId15"/>
    <p:sldId id="430" r:id="rId16"/>
    <p:sldId id="258" r:id="rId17"/>
    <p:sldId id="259" r:id="rId18"/>
    <p:sldId id="260" r:id="rId19"/>
    <p:sldId id="261" r:id="rId20"/>
    <p:sldId id="262" r:id="rId21"/>
    <p:sldId id="263" r:id="rId22"/>
    <p:sldId id="264" r:id="rId23"/>
    <p:sldId id="265" r:id="rId24"/>
    <p:sldId id="266" r:id="rId25"/>
    <p:sldId id="435" r:id="rId26"/>
    <p:sldId id="436" r:id="rId27"/>
    <p:sldId id="437" r:id="rId28"/>
    <p:sldId id="438"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465" r:id="rId60"/>
    <p:sldId id="46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467" r:id="rId85"/>
    <p:sldId id="439" r:id="rId86"/>
    <p:sldId id="440" r:id="rId87"/>
    <p:sldId id="441" r:id="rId88"/>
    <p:sldId id="442" r:id="rId89"/>
    <p:sldId id="443" r:id="rId90"/>
    <p:sldId id="444" r:id="rId91"/>
    <p:sldId id="461" r:id="rId92"/>
    <p:sldId id="462" r:id="rId93"/>
    <p:sldId id="445" r:id="rId94"/>
    <p:sldId id="446" r:id="rId95"/>
    <p:sldId id="447" r:id="rId96"/>
    <p:sldId id="448" r:id="rId97"/>
    <p:sldId id="449" r:id="rId98"/>
    <p:sldId id="450" r:id="rId99"/>
    <p:sldId id="451" r:id="rId100"/>
    <p:sldId id="452" r:id="rId101"/>
    <p:sldId id="463" r:id="rId102"/>
    <p:sldId id="464" r:id="rId103"/>
    <p:sldId id="453" r:id="rId104"/>
    <p:sldId id="454" r:id="rId105"/>
    <p:sldId id="455" r:id="rId106"/>
    <p:sldId id="456" r:id="rId107"/>
    <p:sldId id="457" r:id="rId108"/>
    <p:sldId id="458" r:id="rId109"/>
    <p:sldId id="459" r:id="rId110"/>
    <p:sldId id="460" r:id="rId111"/>
    <p:sldId id="349" r:id="rId112"/>
    <p:sldId id="350" r:id="rId113"/>
    <p:sldId id="351" r:id="rId114"/>
    <p:sldId id="353" r:id="rId115"/>
    <p:sldId id="354" r:id="rId116"/>
    <p:sldId id="355" r:id="rId117"/>
    <p:sldId id="361" r:id="rId118"/>
    <p:sldId id="390" r:id="rId119"/>
    <p:sldId id="412" r:id="rId120"/>
    <p:sldId id="413" r:id="rId121"/>
    <p:sldId id="414" r:id="rId122"/>
    <p:sldId id="415" r:id="rId123"/>
    <p:sldId id="416" r:id="rId124"/>
    <p:sldId id="417" r:id="rId125"/>
    <p:sldId id="418" r:id="rId126"/>
    <p:sldId id="419" r:id="rId127"/>
    <p:sldId id="420" r:id="rId128"/>
    <p:sldId id="421" r:id="rId129"/>
    <p:sldId id="422" r:id="rId130"/>
    <p:sldId id="423" r:id="rId131"/>
    <p:sldId id="424" r:id="rId132"/>
    <p:sldId id="468" r:id="rId133"/>
    <p:sldId id="425" r:id="rId1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40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16.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ADB80-578A-4B51-96EF-A3525C43D97E}" type="datetimeFigureOut">
              <a:rPr lang="en-US" smtClean="0"/>
              <a:t>5/26/2017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9E58D-5D0A-40BA-AB6C-33ABBE935711}" type="slidenum">
              <a:rPr lang="en-US" smtClean="0"/>
              <a:t>‹#›</a:t>
            </a:fld>
            <a:endParaRPr lang="en-US"/>
          </a:p>
        </p:txBody>
      </p:sp>
    </p:spTree>
    <p:extLst>
      <p:ext uri="{BB962C8B-B14F-4D97-AF65-F5344CB8AC3E}">
        <p14:creationId xmlns:p14="http://schemas.microsoft.com/office/powerpoint/2010/main" val="367698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C73C6-FECD-44CA-AC7A-6C098A6205C4}" type="slidenum">
              <a:rPr lang="en-US" altLang="en-US">
                <a:solidFill>
                  <a:srgbClr val="000000"/>
                </a:solidFill>
              </a:rPr>
              <a:pPr/>
              <a:t>2</a:t>
            </a:fld>
            <a:endParaRPr lang="en-US" altLang="en-US">
              <a:solidFill>
                <a:srgbClr val="000000"/>
              </a:solidFill>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849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43ED3-653B-4A03-B90F-C333D1750640}" type="slidenum">
              <a:rPr lang="en-US" altLang="en-US">
                <a:solidFill>
                  <a:srgbClr val="000000"/>
                </a:solidFill>
              </a:rPr>
              <a:pPr/>
              <a:t>3</a:t>
            </a:fld>
            <a:endParaRPr lang="en-US" altLang="en-US">
              <a:solidFill>
                <a:srgbClr val="000000"/>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5476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E8E6B-DC24-4A42-9119-D8AC77D0AE52}" type="slidenum">
              <a:rPr lang="en-US" altLang="en-US">
                <a:solidFill>
                  <a:srgbClr val="000000"/>
                </a:solidFill>
              </a:rPr>
              <a:pPr/>
              <a:t>4</a:t>
            </a:fld>
            <a:endParaRPr lang="en-US" altLang="en-US">
              <a:solidFill>
                <a:srgbClr val="000000"/>
              </a:solidFill>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842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78AA6-6A8F-4980-B224-E1662AD621D2}" type="slidenum">
              <a:rPr lang="en-US" altLang="en-US">
                <a:solidFill>
                  <a:srgbClr val="000000"/>
                </a:solidFill>
              </a:rPr>
              <a:pPr/>
              <a:t>5</a:t>
            </a:fld>
            <a:endParaRPr lang="en-US" altLang="en-US">
              <a:solidFill>
                <a:srgbClr val="000000"/>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2258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E7894-34E0-4E3B-97D3-536452939FBD}" type="slidenum">
              <a:rPr lang="en-US" altLang="en-US">
                <a:solidFill>
                  <a:srgbClr val="000000"/>
                </a:solidFill>
              </a:rPr>
              <a:pPr/>
              <a:t>17</a:t>
            </a:fld>
            <a:endParaRPr lang="en-US" altLang="en-US">
              <a:solidFill>
                <a:srgbClr val="000000"/>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013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050"/>
          <p:cNvGrpSpPr>
            <a:grpSpLocks/>
          </p:cNvGrpSpPr>
          <p:nvPr/>
        </p:nvGrpSpPr>
        <p:grpSpPr bwMode="auto">
          <a:xfrm>
            <a:off x="0" y="2438400"/>
            <a:ext cx="12012613" cy="1052513"/>
            <a:chOff x="0" y="1536"/>
            <a:chExt cx="5675" cy="663"/>
          </a:xfrm>
        </p:grpSpPr>
        <p:grpSp>
          <p:nvGrpSpPr>
            <p:cNvPr id="5" name="Group 2051"/>
            <p:cNvGrpSpPr>
              <a:grpSpLocks/>
            </p:cNvGrpSpPr>
            <p:nvPr/>
          </p:nvGrpSpPr>
          <p:grpSpPr bwMode="auto">
            <a:xfrm>
              <a:off x="183" y="1604"/>
              <a:ext cx="448" cy="299"/>
              <a:chOff x="720" y="336"/>
              <a:chExt cx="624" cy="432"/>
            </a:xfrm>
          </p:grpSpPr>
          <p:sp>
            <p:nvSpPr>
              <p:cNvPr id="12" name="Rectangle 2052"/>
              <p:cNvSpPr>
                <a:spLocks noChangeArrowheads="1"/>
              </p:cNvSpPr>
              <p:nvPr/>
            </p:nvSpPr>
            <p:spPr bwMode="auto">
              <a:xfrm>
                <a:off x="720" y="336"/>
                <a:ext cx="383" cy="432"/>
              </a:xfrm>
              <a:prstGeom prst="rect">
                <a:avLst/>
              </a:prstGeom>
              <a:solidFill>
                <a:schemeClr val="folHlink"/>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3" name="Rectangle 2053"/>
              <p:cNvSpPr>
                <a:spLocks noChangeArrowheads="1"/>
              </p:cNvSpPr>
              <p:nvPr/>
            </p:nvSpPr>
            <p:spPr bwMode="auto">
              <a:xfrm>
                <a:off x="1055" y="336"/>
                <a:ext cx="288" cy="432"/>
              </a:xfrm>
              <a:prstGeom prst="rect">
                <a:avLst/>
              </a:prstGeom>
              <a:gradFill rotWithShape="0">
                <a:gsLst>
                  <a:gs pos="0">
                    <a:schemeClr val="folHlink"/>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grpSp>
          <p:nvGrpSpPr>
            <p:cNvPr id="6" name="Group 2054"/>
            <p:cNvGrpSpPr>
              <a:grpSpLocks/>
            </p:cNvGrpSpPr>
            <p:nvPr/>
          </p:nvGrpSpPr>
          <p:grpSpPr bwMode="auto">
            <a:xfrm>
              <a:off x="261" y="1870"/>
              <a:ext cx="465" cy="299"/>
              <a:chOff x="912" y="2640"/>
              <a:chExt cx="672" cy="432"/>
            </a:xfrm>
          </p:grpSpPr>
          <p:sp>
            <p:nvSpPr>
              <p:cNvPr id="10" name="Rectangle 2055"/>
              <p:cNvSpPr>
                <a:spLocks noChangeArrowheads="1"/>
              </p:cNvSpPr>
              <p:nvPr/>
            </p:nvSpPr>
            <p:spPr bwMode="auto">
              <a:xfrm>
                <a:off x="912" y="2640"/>
                <a:ext cx="384" cy="432"/>
              </a:xfrm>
              <a:prstGeom prst="rect">
                <a:avLst/>
              </a:prstGeom>
              <a:solidFill>
                <a:schemeClr val="accent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1" name="Rectangle 2056"/>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7" name="Rectangle 2057"/>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8" name="Rectangle 2058"/>
            <p:cNvSpPr>
              <a:spLocks noChangeArrowheads="1"/>
            </p:cNvSpPr>
            <p:nvPr/>
          </p:nvSpPr>
          <p:spPr bwMode="auto">
            <a:xfrm>
              <a:off x="400" y="1536"/>
              <a:ext cx="20" cy="663"/>
            </a:xfrm>
            <a:prstGeom prst="rect">
              <a:avLst/>
            </a:prstGeom>
            <a:solidFill>
              <a:schemeClr val="bg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9" name="Rectangle 2059"/>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81932" name="Rectangle 2060"/>
          <p:cNvSpPr>
            <a:spLocks noGrp="1" noChangeArrowheads="1"/>
          </p:cNvSpPr>
          <p:nvPr>
            <p:ph type="ctrTitle"/>
          </p:nvPr>
        </p:nvSpPr>
        <p:spPr>
          <a:xfrm>
            <a:off x="1320800" y="1828800"/>
            <a:ext cx="10363200" cy="1143000"/>
          </a:xfrm>
        </p:spPr>
        <p:txBody>
          <a:bodyPr/>
          <a:lstStyle>
            <a:lvl1pPr>
              <a:defRPr/>
            </a:lvl1pPr>
          </a:lstStyle>
          <a:p>
            <a:pPr lvl="0"/>
            <a:r>
              <a:rPr lang="en-US" noProof="0" smtClean="0"/>
              <a:t>Click to edit Master title style</a:t>
            </a:r>
          </a:p>
        </p:txBody>
      </p:sp>
      <p:sp>
        <p:nvSpPr>
          <p:cNvPr id="81933" name="Rectangle 2061"/>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4" name="Rectangle 2062"/>
          <p:cNvSpPr>
            <a:spLocks noGrp="1" noChangeArrowheads="1"/>
          </p:cNvSpPr>
          <p:nvPr>
            <p:ph type="dt" sz="half" idx="10"/>
          </p:nvPr>
        </p:nvSpPr>
        <p:spPr>
          <a:xfrm>
            <a:off x="1320800" y="6248400"/>
            <a:ext cx="25400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5" name="Rectangle 2063"/>
          <p:cNvSpPr>
            <a:spLocks noGrp="1" noChangeArrowheads="1"/>
          </p:cNvSpPr>
          <p:nvPr>
            <p:ph type="ftr" sz="quarter" idx="11"/>
          </p:nvPr>
        </p:nvSpPr>
        <p:spPr>
          <a:xfrm>
            <a:off x="4572000" y="6248400"/>
            <a:ext cx="38608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6" name="Rectangle 2064"/>
          <p:cNvSpPr>
            <a:spLocks noGrp="1" noChangeArrowheads="1"/>
          </p:cNvSpPr>
          <p:nvPr>
            <p:ph type="sldNum" sz="quarter" idx="12"/>
          </p:nvPr>
        </p:nvSpPr>
        <p:spPr>
          <a:xfrm>
            <a:off x="9144000" y="6248400"/>
            <a:ext cx="2540000" cy="457200"/>
          </a:xfrm>
        </p:spPr>
        <p:txBody>
          <a:bodyPr/>
          <a:lstStyle>
            <a:lvl1pPr fontAlgn="auto">
              <a:spcBef>
                <a:spcPts val="0"/>
              </a:spcBef>
              <a:spcAft>
                <a:spcPts val="0"/>
              </a:spcAft>
              <a:defRPr>
                <a:solidFill>
                  <a:srgbClr val="1C1C1C"/>
                </a:solidFill>
                <a:latin typeface="+mn-lt"/>
              </a:defRPr>
            </a:lvl1pPr>
          </a:lstStyle>
          <a:p>
            <a:pPr>
              <a:defRPr/>
            </a:pPr>
            <a:fld id="{F939EBE4-A385-4BBF-9809-E95248FC05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09BA985-6D51-4127-986D-D77BD41D9E86}"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n-US" sz="2400">
                <a:solidFill>
                  <a:srgbClr val="000000"/>
                </a:solidFill>
                <a:latin typeface="Times New Roman" pitchFamily="18" charset="0"/>
                <a:cs typeface="Arial" panose="020B0604020202020204" pitchFamily="34"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n-US" sz="2400">
                  <a:solidFill>
                    <a:srgbClr val="000000"/>
                  </a:solidFill>
                  <a:latin typeface="Times New Roman" pitchFamily="18" charset="0"/>
                  <a:cs typeface="Arial" panose="020B0604020202020204" pitchFamily="34"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n-US" sz="2400">
                  <a:solidFill>
                    <a:srgbClr val="000000"/>
                  </a:solidFill>
                  <a:latin typeface="Times New Roman" pitchFamily="18" charset="0"/>
                  <a:cs typeface="Arial" panose="020B0604020202020204" pitchFamily="34"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eaLnBrk="0" hangingPunct="0">
                  <a:defRPr/>
                </a:pPr>
                <a:endParaRPr lang="en-US">
                  <a:solidFill>
                    <a:srgbClr val="000000"/>
                  </a:solidFill>
                  <a:cs typeface="Arial" panose="020B0604020202020204" pitchFamily="34" charset="0"/>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n-US" sz="2400">
                  <a:solidFill>
                    <a:srgbClr val="000000"/>
                  </a:solidFill>
                  <a:latin typeface="Times New Roman" pitchFamily="18" charset="0"/>
                  <a:cs typeface="Arial" panose="020B0604020202020204" pitchFamily="34"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eaLnBrk="0" hangingPunct="0">
                  <a:defRPr/>
                </a:pPr>
                <a:endParaRPr lang="en-US">
                  <a:solidFill>
                    <a:srgbClr val="000000"/>
                  </a:solidFill>
                  <a:cs typeface="Arial" panose="020B0604020202020204" pitchFamily="34" charset="0"/>
                </a:endParaRPr>
              </a:p>
            </p:txBody>
          </p:sp>
        </p:grpSp>
      </p:grpSp>
      <p:sp>
        <p:nvSpPr>
          <p:cNvPr id="54283" name="Rectangle 11"/>
          <p:cNvSpPr>
            <a:spLocks noGrp="1" noChangeArrowheads="1"/>
          </p:cNvSpPr>
          <p:nvPr>
            <p:ph type="ctrTitle"/>
          </p:nvPr>
        </p:nvSpPr>
        <p:spPr>
          <a:xfrm>
            <a:off x="2743200" y="1143000"/>
            <a:ext cx="8839200" cy="2209800"/>
          </a:xfrm>
        </p:spPr>
        <p:txBody>
          <a:bodyPr/>
          <a:lstStyle>
            <a:lvl1pPr>
              <a:defRPr sz="4800"/>
            </a:lvl1pPr>
          </a:lstStyle>
          <a:p>
            <a:r>
              <a:rPr lang="en-US"/>
              <a:t>Click to edit Master title style</a:t>
            </a:r>
          </a:p>
        </p:txBody>
      </p:sp>
      <p:sp>
        <p:nvSpPr>
          <p:cNvPr id="54284"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fld id="{9BFFB495-762C-42D0-A761-13EE983582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2340416"/>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7C607328-B158-43E1-95E1-7533346102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1621291"/>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F082078F-E3CD-4636-8FEF-7265DC37BA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824587"/>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20CBF173-4762-43F1-8554-D090DA8889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619703"/>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93EC1F2B-9EA7-47E7-B116-B99BDFAC4C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6203831"/>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59929C8F-17CE-481D-B98A-5FF1CBA3B5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615235"/>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fld id="{172F754B-B345-4732-9A98-681DCFA92B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341659"/>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43F0B2CA-B8FC-42A3-B43F-AE911D4CDF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571949"/>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64C082C6-804B-4399-9014-3114ACBA9D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5309193"/>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9DDCF387-F757-4138-B81F-5A2C01A2FC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19362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02F50F3-30D6-4733-8DDF-58ED3594A7BA}"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C1823F1B-B877-4FBB-9A44-5D389B6319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848876"/>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1" y="3902076"/>
            <a:ext cx="4533900"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grpSp>
      <p:sp>
        <p:nvSpPr>
          <p:cNvPr id="8202"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smtClean="0"/>
              <a:t>Click to edit Master title style</a:t>
            </a:r>
          </a:p>
        </p:txBody>
      </p:sp>
      <p:sp>
        <p:nvSpPr>
          <p:cNvPr id="820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8204" name="Rectangle 12"/>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8205" name="Rectangle 13"/>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8206" name="Rectangle 14"/>
          <p:cNvSpPr>
            <a:spLocks noGrp="1" noChangeArrowheads="1"/>
          </p:cNvSpPr>
          <p:nvPr>
            <p:ph type="sldNum" sz="quarter" idx="4"/>
          </p:nvPr>
        </p:nvSpPr>
        <p:spPr/>
        <p:txBody>
          <a:bodyPr/>
          <a:lstStyle>
            <a:lvl1pPr>
              <a:defRPr/>
            </a:lvl1pPr>
          </a:lstStyle>
          <a:p>
            <a:fld id="{13C1BC2B-A206-45B6-97F3-9BB3233485A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0102895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9391E35-5BD8-4305-8E32-DEAC42CDAD5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045023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903862A-5081-485F-AF34-22758CB1505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2777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D3CBEAD-564F-4344-BBFD-BA740AD58ED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8841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6CF5B19-D2C1-4114-8BAA-5B242A3986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418501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D7C27D2-AFFC-4ADD-ABDD-9766E64259F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130133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AC52C6FC-F474-4872-B758-037B1442E96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181642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743097F-6466-4B9B-8F3C-7C5823C331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31811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FAA5046-1559-43BE-8807-657C136F21D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8906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95E3027-7044-4A5B-B30B-76E5060F5714}"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E7FF4A1-C667-4325-AC0E-C2AD99A707B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60243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67B1844-D50B-472B-AE01-8091D6E34B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032282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EE4FD017-E1D1-4A5F-B61E-08BE17D79DE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77708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C1F4AD5-D2A4-40A4-9BF0-E5DFA3F0614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5EBA4BA-7C16-443B-A2ED-231F6F517EE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3058C64A-471F-4D11-AEE5-4AACA157955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12012613" cy="1052513"/>
            <a:chOff x="0" y="1536"/>
            <a:chExt cx="5675" cy="663"/>
          </a:xfrm>
        </p:grpSpPr>
        <p:grpSp>
          <p:nvGrpSpPr>
            <p:cNvPr id="5" name="Group 1027"/>
            <p:cNvGrpSpPr>
              <a:grpSpLocks/>
            </p:cNvGrpSpPr>
            <p:nvPr/>
          </p:nvGrpSpPr>
          <p:grpSpPr bwMode="auto">
            <a:xfrm>
              <a:off x="183" y="1604"/>
              <a:ext cx="448" cy="299"/>
              <a:chOff x="720" y="336"/>
              <a:chExt cx="624" cy="432"/>
            </a:xfrm>
          </p:grpSpPr>
          <p:sp>
            <p:nvSpPr>
              <p:cNvPr id="12" name="Rectangle 1028"/>
              <p:cNvSpPr>
                <a:spLocks noChangeArrowheads="1"/>
              </p:cNvSpPr>
              <p:nvPr/>
            </p:nvSpPr>
            <p:spPr bwMode="auto">
              <a:xfrm>
                <a:off x="720" y="336"/>
                <a:ext cx="383" cy="432"/>
              </a:xfrm>
              <a:prstGeom prst="rect">
                <a:avLst/>
              </a:prstGeom>
              <a:solidFill>
                <a:schemeClr val="folHlink"/>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3" name="Rectangle 1029"/>
              <p:cNvSpPr>
                <a:spLocks noChangeArrowheads="1"/>
              </p:cNvSpPr>
              <p:nvPr/>
            </p:nvSpPr>
            <p:spPr bwMode="auto">
              <a:xfrm>
                <a:off x="1055" y="336"/>
                <a:ext cx="288" cy="432"/>
              </a:xfrm>
              <a:prstGeom prst="rect">
                <a:avLst/>
              </a:prstGeom>
              <a:gradFill rotWithShape="0">
                <a:gsLst>
                  <a:gs pos="0">
                    <a:schemeClr val="folHlink"/>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grpSp>
          <p:nvGrpSpPr>
            <p:cNvPr id="6" name="Group 1030"/>
            <p:cNvGrpSpPr>
              <a:grpSpLocks/>
            </p:cNvGrpSpPr>
            <p:nvPr/>
          </p:nvGrpSpPr>
          <p:grpSpPr bwMode="auto">
            <a:xfrm>
              <a:off x="261" y="1870"/>
              <a:ext cx="465"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65548" name="Rectangle 1036"/>
          <p:cNvSpPr>
            <a:spLocks noGrp="1" noChangeArrowheads="1"/>
          </p:cNvSpPr>
          <p:nvPr>
            <p:ph type="ctrTitle"/>
          </p:nvPr>
        </p:nvSpPr>
        <p:spPr>
          <a:xfrm>
            <a:off x="1320800" y="1828800"/>
            <a:ext cx="10363200" cy="1143000"/>
          </a:xfrm>
        </p:spPr>
        <p:txBody>
          <a:bodyPr/>
          <a:lstStyle>
            <a:lvl1pPr>
              <a:defRPr/>
            </a:lvl1pPr>
          </a:lstStyle>
          <a:p>
            <a:pPr lvl="0"/>
            <a:r>
              <a:rPr lang="en-US" noProof="0" smtClean="0"/>
              <a:t>Click to edit Master title style</a:t>
            </a:r>
          </a:p>
        </p:txBody>
      </p:sp>
      <p:sp>
        <p:nvSpPr>
          <p:cNvPr id="65549" name="Rectangle 1037"/>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4" name="Rectangle 1038"/>
          <p:cNvSpPr>
            <a:spLocks noGrp="1" noChangeArrowheads="1"/>
          </p:cNvSpPr>
          <p:nvPr>
            <p:ph type="dt" sz="half" idx="10"/>
          </p:nvPr>
        </p:nvSpPr>
        <p:spPr>
          <a:xfrm>
            <a:off x="1320800" y="6248400"/>
            <a:ext cx="25400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5" name="Rectangle 1039"/>
          <p:cNvSpPr>
            <a:spLocks noGrp="1" noChangeArrowheads="1"/>
          </p:cNvSpPr>
          <p:nvPr>
            <p:ph type="ftr" sz="quarter" idx="11"/>
          </p:nvPr>
        </p:nvSpPr>
        <p:spPr>
          <a:xfrm>
            <a:off x="4572000" y="6248400"/>
            <a:ext cx="38608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6" name="Rectangle 1040"/>
          <p:cNvSpPr>
            <a:spLocks noGrp="1" noChangeArrowheads="1"/>
          </p:cNvSpPr>
          <p:nvPr>
            <p:ph type="sldNum" sz="quarter" idx="12"/>
          </p:nvPr>
        </p:nvSpPr>
        <p:spPr>
          <a:xfrm>
            <a:off x="9144000" y="6248400"/>
            <a:ext cx="2540000" cy="457200"/>
          </a:xfrm>
        </p:spPr>
        <p:txBody>
          <a:bodyPr/>
          <a:lstStyle>
            <a:lvl1pPr fontAlgn="auto">
              <a:spcBef>
                <a:spcPts val="0"/>
              </a:spcBef>
              <a:spcAft>
                <a:spcPts val="0"/>
              </a:spcAft>
              <a:defRPr>
                <a:solidFill>
                  <a:srgbClr val="1C1C1C"/>
                </a:solidFill>
                <a:latin typeface="+mn-lt"/>
              </a:defRPr>
            </a:lvl1pPr>
          </a:lstStyle>
          <a:p>
            <a:pPr>
              <a:defRPr/>
            </a:pPr>
            <a:fld id="{D4FA868D-CA7F-4B20-B55B-CCC9491C1B8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0EEA0D90-6320-4F13-807F-E8632F3C9A7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5A5DB7A-9D1C-401C-8CA5-B1A1BD727C2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93477C6-CD1E-4CBC-8561-2548B44AFB3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BCF13C2-18ED-47D3-AA0E-C70970C9702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3BF24E3-F542-4E33-8667-717F4D35848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63D1B6D-197E-4835-93A2-B7038BA5574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2A7F87AD-46BF-4177-BC64-717553FE6BC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4B4DE54-0E35-410E-B425-0B4F171AAF6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3E7F2ED3-E317-4C3E-8BC0-186524BB12B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50FD5E3-21FF-4532-8F91-ED8A088C59D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A857638-6DEE-4805-94B6-DAAFA203D6F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8D3DE65-9A40-435F-9F87-305DA6DE1A8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BACFACA-9A25-429D-AAE1-6FEE0AC9E5C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A94DF51-85D5-4A2A-840F-67613438F81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72433B1-7F88-4681-8A95-157AA111198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p:spPr>
        <p:txBody>
          <a:bodyPr/>
          <a:lstStyle/>
          <a:p>
            <a:pPr>
              <a:defRPr/>
            </a:pPr>
            <a:endParaRPr lang="en-US">
              <a:solidFill>
                <a:srgbClr val="000000"/>
              </a:solidFill>
              <a:latin typeface="+mn-lt"/>
              <a:cs typeface="+mn-cs"/>
            </a:endParaRPr>
          </a:p>
        </p:txBody>
      </p:sp>
      <p:sp>
        <p:nvSpPr>
          <p:cNvPr id="5" name="Line 8"/>
          <p:cNvSpPr>
            <a:spLocks noChangeShapeType="1"/>
          </p:cNvSpPr>
          <p:nvPr/>
        </p:nvSpPr>
        <p:spPr bwMode="auto">
          <a:xfrm>
            <a:off x="2641600" y="3962400"/>
            <a:ext cx="8682038" cy="0"/>
          </a:xfrm>
          <a:prstGeom prst="line">
            <a:avLst/>
          </a:prstGeom>
          <a:noFill/>
          <a:ln w="19050">
            <a:solidFill>
              <a:schemeClr val="accent1"/>
            </a:solidFill>
            <a:round/>
            <a:headEnd/>
            <a:tailEnd/>
          </a:ln>
          <a:effectLst/>
          <a:extLst/>
        </p:spPr>
        <p:txBody>
          <a:bodyPr/>
          <a:lstStyle/>
          <a:p>
            <a:pPr>
              <a:defRPr/>
            </a:pPr>
            <a:endParaRPr lang="en-US">
              <a:solidFill>
                <a:srgbClr val="000000"/>
              </a:solidFill>
              <a:latin typeface="+mn-lt"/>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en-US" altLang="en-US" noProof="0" smtClean="0"/>
              <a:t>Click to edit Master title style</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 typeface="Wingdings" panose="05000000000000000000" pitchFamily="2" charset="2"/>
              <a:buNone/>
              <a:defRPr sz="2800"/>
            </a:lvl1pPr>
          </a:lstStyle>
          <a:p>
            <a:pPr lvl="0"/>
            <a:r>
              <a:rPr lang="en-US" altLang="en-US" noProof="0" smtClean="0"/>
              <a:t>Click to edit Master subtitle style</a:t>
            </a:r>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Rectangle 5"/>
          <p:cNvSpPr>
            <a:spLocks noGrp="1" noChangeArrowheads="1"/>
          </p:cNvSpPr>
          <p:nvPr>
            <p:ph type="ftr" sz="quarter" idx="11"/>
          </p:nvPr>
        </p:nvSpPr>
        <p:spPr>
          <a:xfrm>
            <a:off x="4165600" y="6243638"/>
            <a:ext cx="3860800" cy="457200"/>
          </a:xfrm>
        </p:spPr>
        <p:txBody>
          <a:bodyPr/>
          <a:lstStyle>
            <a:lvl1pPr fontAlgn="auto">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C8197C2-E982-4045-8197-3EF0F364B46B}" type="slidenum">
              <a:rPr lang="en-US" altLang="en-US"/>
              <a:pPr>
                <a:defRPr/>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1748EF4-9153-4E52-B917-E87C1D7FFB41}" type="slidenum">
              <a:rPr lang="en-US"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16E13B4-30CD-4EAB-9BF0-118B40AE4541}" type="slidenum">
              <a:rPr lang="en-US" altLang="en-US"/>
              <a:pPr>
                <a:defRPr/>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FD7FBC68-5F9E-4BDC-A10E-F232DB98A27B}" type="slidenum">
              <a:rPr lang="en-US" altLang="en-US"/>
              <a:pPr>
                <a:defRPr/>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2A2BEAF8-ED3C-4E64-91DB-3BDE87A47791}"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50CAC692-68F5-43F3-A9C3-C739C3B9E891}"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A38DDEC5-6029-44B8-849C-B97576179DBD}"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236EB26-07DE-4268-8734-BA2E99F1A8D9}"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E2EAE9A-8DD6-459E-B36D-EB72B240C6E2}"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45EB6B8-1C9A-41A4-8A99-05F7C6D1B8C1}"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96D751E-74FE-4700-B1FE-B5CEFF9B7B21}"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0F5F646-C5B2-4C03-A2DC-6EA395170143}"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8CE33A8-EE00-4C5D-BBB7-F8D08B193CC1}" type="slidenum">
              <a:rPr lang="en-US" altLang="en-US"/>
              <a:pPr>
                <a:defRPr/>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8D3DE65-9A40-435F-9F87-305DA6DE1A8E}" type="slidenum">
              <a:rPr lang="en-US"/>
              <a:pPr>
                <a:defRPr/>
              </a:pPr>
              <a:t>‹#›</a:t>
            </a:fld>
            <a:endParaRPr lang="en-US"/>
          </a:p>
        </p:txBody>
      </p:sp>
    </p:spTree>
    <p:extLst>
      <p:ext uri="{BB962C8B-B14F-4D97-AF65-F5344CB8AC3E}">
        <p14:creationId xmlns:p14="http://schemas.microsoft.com/office/powerpoint/2010/main" val="1763102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B6AC70-6578-41DB-BDE4-4E6BF8114F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009186"/>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07530A-BC5E-415D-ADA1-9EEAE530CC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46104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C66382-BA4D-466E-87EB-C594DD356E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683051"/>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8018C3A-58FD-445A-82E3-3CE4C311FC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94304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2A7E22B-D1FE-4BAB-A7D0-CBA0945A07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4521209"/>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5C25E9A-61BD-40DC-A452-1596986FC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82852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DB5770F-E86A-440A-940B-CB653FC670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169106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CAB73F8-2726-4016-8C19-5F893338E5D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3919C0C-86DE-4AC6-BFB3-C13B08FA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852484"/>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6ADE8AF-D9B5-4D93-8CD9-908BA6D57E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994607"/>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AC8F9-BEF8-4E29-8FFB-38EE0E6C66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173695"/>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944429-1664-4DFC-AA6E-6784F0BE12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3544783"/>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8ACA171-B60F-43C2-968E-75EAB9EFE2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23410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354C144D-FCE5-401F-929A-24BCFC973B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5769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12192000" cy="6934200"/>
            <a:chOff x="0" y="0"/>
            <a:chExt cx="5760" cy="4368"/>
          </a:xfrm>
        </p:grpSpPr>
        <p:sp>
          <p:nvSpPr>
            <p:cNvPr id="11267"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68"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69"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0"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1"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2"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3"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4"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5"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6"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7"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8"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79"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80"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81"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82"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83"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1284"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grpSp>
      <p:sp>
        <p:nvSpPr>
          <p:cNvPr id="11285" name="Rectangle 21"/>
          <p:cNvSpPr>
            <a:spLocks noGrp="1" noChangeArrowheads="1"/>
          </p:cNvSpPr>
          <p:nvPr>
            <p:ph type="ctrTitle" sz="quarter"/>
          </p:nvPr>
        </p:nvSpPr>
        <p:spPr>
          <a:xfrm>
            <a:off x="914400" y="1828801"/>
            <a:ext cx="10363200" cy="1736725"/>
          </a:xfrm>
        </p:spPr>
        <p:txBody>
          <a:bodyPr/>
          <a:lstStyle>
            <a:lvl1pPr>
              <a:defRPr sz="5400"/>
            </a:lvl1pPr>
          </a:lstStyle>
          <a:p>
            <a:pPr lvl="0"/>
            <a:r>
              <a:rPr lang="en-US" altLang="en-US" noProof="0" smtClean="0"/>
              <a:t>Click to edit Master title style</a:t>
            </a:r>
          </a:p>
        </p:txBody>
      </p:sp>
      <p:sp>
        <p:nvSpPr>
          <p:cNvPr id="11286" name="Rectangle 2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1287" name="Rectangle 23"/>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1288" name="Rectangle 24"/>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1289" name="Rectangle 25"/>
          <p:cNvSpPr>
            <a:spLocks noGrp="1" noChangeArrowheads="1"/>
          </p:cNvSpPr>
          <p:nvPr>
            <p:ph type="sldNum" sz="quarter" idx="4"/>
          </p:nvPr>
        </p:nvSpPr>
        <p:spPr/>
        <p:txBody>
          <a:bodyPr/>
          <a:lstStyle>
            <a:lvl1pPr>
              <a:defRPr/>
            </a:lvl1pPr>
          </a:lstStyle>
          <a:p>
            <a:fld id="{5ABA3360-5370-4718-9165-C82A086A9B9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048671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02DED0A-18F7-4719-9BBD-B133C508456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0235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686EB9C-7396-494A-9D2B-3DE0A280E1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84853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CDDE00E-4DF7-4040-8BFC-900C28AA80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9212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0200700-ECAF-4858-941F-82BF4469517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FC2B44D-682E-439F-8FE3-B7B2FB9B16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931641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F20B82C-17E8-43CF-8C97-D8E2B3A3BEC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25839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35DF6DE-ED12-4513-AF14-25AD55A991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0008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4323D23-269C-4C85-AC41-47588C2A64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2606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5205D34-D199-4CD0-9D9E-B48A785A3E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6723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F7BBD58-5414-45DF-A252-CE4A01835A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62044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AC05625-50C2-48B4-8A4F-2F9565F669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90330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704851" y="201613"/>
            <a:ext cx="11197167"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574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795867" y="4130675"/>
            <a:ext cx="1388533"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Arial" panose="020B0604020202020204" pitchFamily="34" charset="0"/>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Grp="1" noChangeArrowheads="1"/>
          </p:cNvSpPr>
          <p:nvPr>
            <p:ph type="ctrTitle"/>
          </p:nvPr>
        </p:nvSpPr>
        <p:spPr>
          <a:xfrm>
            <a:off x="1219200" y="2057400"/>
            <a:ext cx="10295467" cy="1143000"/>
          </a:xfrm>
        </p:spPr>
        <p:txBody>
          <a:bodyPr/>
          <a:lstStyle>
            <a:lvl1pPr>
              <a:defRPr/>
            </a:lvl1pPr>
          </a:lstStyle>
          <a:p>
            <a:r>
              <a:rPr lang="en-US"/>
              <a:t>Click to edit Master title style</a:t>
            </a:r>
          </a:p>
        </p:txBody>
      </p:sp>
      <p:sp>
        <p:nvSpPr>
          <p:cNvPr id="70663" name="Rectangle 7"/>
          <p:cNvSpPr>
            <a:spLocks noGrp="1" noChangeArrowheads="1"/>
          </p:cNvSpPr>
          <p:nvPr>
            <p:ph type="subTitle" idx="1"/>
          </p:nvPr>
        </p:nvSpPr>
        <p:spPr>
          <a:xfrm>
            <a:off x="2167467" y="3886200"/>
            <a:ext cx="85344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445684" y="6096000"/>
            <a:ext cx="2540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4696884" y="6096000"/>
            <a:ext cx="38608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9268884" y="6096000"/>
            <a:ext cx="2540000" cy="457200"/>
          </a:xfrm>
        </p:spPr>
        <p:txBody>
          <a:bodyPr/>
          <a:lstStyle>
            <a:lvl1pPr>
              <a:defRPr/>
            </a:lvl1pPr>
          </a:lstStyle>
          <a:p>
            <a:fld id="{1C8C1485-D814-410C-A4C7-DA906C5BE1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0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2480C818-3814-4537-99A4-D96F071318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205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E95DCEB5-4956-4E6F-974A-B2276E6223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328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5705266-09BA-419C-A10D-41CD91F962F6}"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224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40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3F146D47-B34A-486B-A6EC-445B469AE3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005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fld id="{DEF67B9D-FF6F-438B-983B-2C5C91055B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680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fld id="{7A98C494-6BCC-4511-8AA2-7B8C47FCF6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17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fld id="{7B331962-1783-4AEC-B766-8C3470A552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479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E8BAE52D-C5D7-43F6-A4A7-BEB9CB1B87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0568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646F3507-2A1B-47DB-963E-E13DF6F93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93219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CC7BDF8A-3D9B-451A-B469-46E296257D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8432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22400" y="381000"/>
            <a:ext cx="7416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A30E0BC8-0042-4845-A2E2-A9E9C2F857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61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704851" y="201613"/>
            <a:ext cx="11197167"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574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795867" y="4130675"/>
            <a:ext cx="1388533"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Arial" panose="020B0604020202020204" pitchFamily="34" charset="0"/>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Grp="1" noChangeArrowheads="1"/>
          </p:cNvSpPr>
          <p:nvPr>
            <p:ph type="ctrTitle"/>
          </p:nvPr>
        </p:nvSpPr>
        <p:spPr>
          <a:xfrm>
            <a:off x="1219200" y="2057400"/>
            <a:ext cx="10295467" cy="1143000"/>
          </a:xfrm>
        </p:spPr>
        <p:txBody>
          <a:bodyPr/>
          <a:lstStyle>
            <a:lvl1pPr>
              <a:defRPr/>
            </a:lvl1pPr>
          </a:lstStyle>
          <a:p>
            <a:r>
              <a:rPr lang="en-US"/>
              <a:t>Click to edit Master title style</a:t>
            </a:r>
          </a:p>
        </p:txBody>
      </p:sp>
      <p:sp>
        <p:nvSpPr>
          <p:cNvPr id="70663" name="Rectangle 7"/>
          <p:cNvSpPr>
            <a:spLocks noGrp="1" noChangeArrowheads="1"/>
          </p:cNvSpPr>
          <p:nvPr>
            <p:ph type="subTitle" idx="1"/>
          </p:nvPr>
        </p:nvSpPr>
        <p:spPr>
          <a:xfrm>
            <a:off x="2167467" y="3886200"/>
            <a:ext cx="85344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445684" y="6096000"/>
            <a:ext cx="2540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4696884" y="6096000"/>
            <a:ext cx="38608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9268884" y="6096000"/>
            <a:ext cx="2540000" cy="457200"/>
          </a:xfrm>
        </p:spPr>
        <p:txBody>
          <a:bodyPr/>
          <a:lstStyle>
            <a:lvl1pPr>
              <a:defRPr/>
            </a:lvl1pPr>
          </a:lstStyle>
          <a:p>
            <a:fld id="{1C8C1485-D814-410C-A4C7-DA906C5BE1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902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2480C818-3814-4537-99A4-D96F071318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33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552A8D7-2D23-4FC3-B085-41BB29259B99}"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E95DCEB5-4956-4E6F-974A-B2276E6223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5563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224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40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3F146D47-B34A-486B-A6EC-445B469AE3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5738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fld id="{DEF67B9D-FF6F-438B-983B-2C5C91055B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5540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fld id="{7A98C494-6BCC-4511-8AA2-7B8C47FCF6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23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fld id="{7B331962-1783-4AEC-B766-8C3470A552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4933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E8BAE52D-C5D7-43F6-A4A7-BEB9CB1B87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544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fld id="{646F3507-2A1B-47DB-963E-E13DF6F93C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4520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CC7BDF8A-3D9B-451A-B469-46E296257D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8459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22400" y="381000"/>
            <a:ext cx="7416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fld id="{A30E0BC8-0042-4845-A2E2-A9E9C2F857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8305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4" y="4267200"/>
            <a:ext cx="12187767"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grpSp>
      <p:sp>
        <p:nvSpPr>
          <p:cNvPr id="7234" name="Rectangle 66"/>
          <p:cNvSpPr>
            <a:spLocks noGrp="1" noChangeArrowheads="1"/>
          </p:cNvSpPr>
          <p:nvPr>
            <p:ph type="ctrTitle" sz="quarter"/>
          </p:nvPr>
        </p:nvSpPr>
        <p:spPr>
          <a:xfrm>
            <a:off x="914400" y="1692276"/>
            <a:ext cx="10363200" cy="1736725"/>
          </a:xfrm>
        </p:spPr>
        <p:txBody>
          <a:bodyPr anchor="b"/>
          <a:lstStyle>
            <a:lvl1pPr>
              <a:defRPr sz="5400"/>
            </a:lvl1pPr>
          </a:lstStyle>
          <a:p>
            <a:r>
              <a:rPr lang="en-US" smtClean="0"/>
              <a:t>Click to edit Master title style</a:t>
            </a:r>
            <a:endParaRPr lang="en-US"/>
          </a:p>
        </p:txBody>
      </p:sp>
      <p:sp>
        <p:nvSpPr>
          <p:cNvPr id="7235"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68" name="Rectangle 68"/>
          <p:cNvSpPr>
            <a:spLocks noGrp="1" noChangeArrowheads="1"/>
          </p:cNvSpPr>
          <p:nvPr>
            <p:ph type="dt" sz="quarter" idx="10"/>
          </p:nvPr>
        </p:nvSpPr>
        <p:spPr>
          <a:xfrm>
            <a:off x="609600" y="6248400"/>
            <a:ext cx="2844800" cy="457200"/>
          </a:xfrm>
        </p:spPr>
        <p:txBody>
          <a:bodyPr/>
          <a:lstStyle>
            <a:lvl1pPr>
              <a:defRPr smtClean="0"/>
            </a:lvl1pPr>
          </a:lstStyle>
          <a:p>
            <a:pPr>
              <a:defRPr/>
            </a:pPr>
            <a:fld id="{F89116B2-9990-4F6F-8372-AFC8433A8B99}" type="datetimeFigureOut">
              <a:rPr lang="en-US">
                <a:solidFill>
                  <a:srgbClr val="FFFFFF"/>
                </a:solidFill>
              </a:rPr>
              <a:pPr>
                <a:defRPr/>
              </a:pPr>
              <a:t>5/26/2017</a:t>
            </a:fld>
            <a:endParaRPr lang="en-US">
              <a:solidFill>
                <a:srgbClr val="FFFFFF"/>
              </a:solidFill>
            </a:endParaRPr>
          </a:p>
        </p:txBody>
      </p:sp>
      <p:sp>
        <p:nvSpPr>
          <p:cNvPr id="69" name="Rectangle 69"/>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8737600" y="6248400"/>
            <a:ext cx="2844800" cy="457200"/>
          </a:xfrm>
        </p:spPr>
        <p:txBody>
          <a:bodyPr/>
          <a:lstStyle>
            <a:lvl1pPr>
              <a:defRPr/>
            </a:lvl1pPr>
          </a:lstStyle>
          <a:p>
            <a:fld id="{9469548F-DA51-493B-9418-95EA0656D1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5848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2564665-579B-4F90-B81E-F677C026599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fld id="{0EDD86D3-8F39-454F-A18D-6A5C369BF861}"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DDF02B3C-D9F4-4624-923F-387FA065D0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56707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fld id="{485D31E9-C70D-4F3E-BB25-A750917BEDEE}"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C10E09D3-46DE-4843-BBD4-7B6B7321EA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29637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fld id="{D9AD951C-4B92-414F-9586-510CEA0B8EF2}" type="datetimeFigureOut">
              <a:rPr lang="en-US">
                <a:solidFill>
                  <a:srgbClr val="FFFFFF"/>
                </a:solidFill>
              </a:rPr>
              <a:pPr>
                <a:defRPr/>
              </a:pPr>
              <a:t>5/26/2017</a:t>
            </a:fld>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0B597AB8-2479-4728-BA3D-0EF7CDAFB2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224468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fld id="{A13EB228-0D89-4DB0-A3E2-2FEAACB8EDCE}" type="datetimeFigureOut">
              <a:rPr lang="en-US">
                <a:solidFill>
                  <a:srgbClr val="FFFFFF"/>
                </a:solidFill>
              </a:rPr>
              <a:pPr>
                <a:defRPr/>
              </a:pPr>
              <a:t>5/26/2017</a:t>
            </a:fld>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fld id="{5925DBF1-7117-434A-A309-9B8646548D7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17916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fld id="{99208980-AF44-4230-89EC-76AB7D1D51B3}" type="datetimeFigureOut">
              <a:rPr lang="en-US">
                <a:solidFill>
                  <a:srgbClr val="FFFFFF"/>
                </a:solidFill>
              </a:rPr>
              <a:pPr>
                <a:defRPr/>
              </a:pPr>
              <a:t>5/26/2017</a:t>
            </a:fld>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fld id="{BF965DAD-83BB-43B0-A7A4-379CE83F1A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7873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fld id="{BF35451F-5D7E-496B-9B55-1262F1983AA2}" type="datetimeFigureOut">
              <a:rPr lang="en-US">
                <a:solidFill>
                  <a:srgbClr val="FFFFFF"/>
                </a:solidFill>
              </a:rPr>
              <a:pPr>
                <a:defRPr/>
              </a:pPr>
              <a:t>5/26/2017</a:t>
            </a:fld>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fld id="{B00F8680-40B3-44CB-B31E-A04B1989C35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53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D2BFCBD0-F4C2-48AB-BCED-0AE58BADE06C}" type="datetimeFigureOut">
              <a:rPr lang="en-US">
                <a:solidFill>
                  <a:srgbClr val="FFFFFF"/>
                </a:solidFill>
              </a:rPr>
              <a:pPr>
                <a:defRPr/>
              </a:pPr>
              <a:t>5/26/2017</a:t>
            </a:fld>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072560CD-33AE-42A4-8053-722BFBF7447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98503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0F629B5D-4EA8-409D-A62A-B28BE0D3D102}" type="datetimeFigureOut">
              <a:rPr lang="en-US">
                <a:solidFill>
                  <a:srgbClr val="FFFFFF"/>
                </a:solidFill>
              </a:rPr>
              <a:pPr>
                <a:defRPr/>
              </a:pPr>
              <a:t>5/26/2017</a:t>
            </a:fld>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fld id="{69C22863-5515-457C-BC79-99A9F40BF5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856562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fld id="{F7CCF0EB-224B-43A7-8F43-CE895AA3AE60}"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AF5B9681-9228-4C5E-9519-960403454A6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83195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fld id="{846A7C7D-E631-4AAC-9170-1A0FBF65AF18}" type="datetimeFigureOut">
              <a:rPr lang="en-US">
                <a:solidFill>
                  <a:srgbClr val="FFFFFF"/>
                </a:solidFill>
              </a:rPr>
              <a:pPr>
                <a:defRPr/>
              </a:pPr>
              <a:t>5/26/2017</a:t>
            </a:fld>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fld id="{EC7082F4-7C56-47E4-B2D7-1850FB0ADBE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0126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ChangeArrowheads="1"/>
          </p:cNvSpPr>
          <p:nvPr/>
        </p:nvSpPr>
        <p:spPr bwMode="ltGray">
          <a:xfrm>
            <a:off x="557213" y="1098550"/>
            <a:ext cx="584200" cy="474663"/>
          </a:xfrm>
          <a:prstGeom prst="rect">
            <a:avLst/>
          </a:prstGeom>
          <a:solidFill>
            <a:schemeClr val="accent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80899" name="Rectangle 3"/>
          <p:cNvSpPr>
            <a:spLocks noChangeArrowheads="1"/>
          </p:cNvSpPr>
          <p:nvPr/>
        </p:nvSpPr>
        <p:spPr bwMode="ltGray">
          <a:xfrm>
            <a:off x="1066800" y="1098550"/>
            <a:ext cx="438150"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80900" name="Rectangle 4"/>
          <p:cNvSpPr>
            <a:spLocks noChangeArrowheads="1"/>
          </p:cNvSpPr>
          <p:nvPr/>
        </p:nvSpPr>
        <p:spPr bwMode="ltGray">
          <a:xfrm>
            <a:off x="722313" y="1520825"/>
            <a:ext cx="561975" cy="474663"/>
          </a:xfrm>
          <a:prstGeom prst="rect">
            <a:avLst/>
          </a:prstGeom>
          <a:solidFill>
            <a:schemeClr val="folHlink"/>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80901" name="Rectangle 5"/>
          <p:cNvSpPr>
            <a:spLocks noChangeArrowheads="1"/>
          </p:cNvSpPr>
          <p:nvPr/>
        </p:nvSpPr>
        <p:spPr bwMode="ltGray">
          <a:xfrm>
            <a:off x="1214438" y="1520825"/>
            <a:ext cx="492125"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80902" name="Rectangle 6"/>
          <p:cNvSpPr>
            <a:spLocks noChangeArrowheads="1"/>
          </p:cNvSpPr>
          <p:nvPr/>
        </p:nvSpPr>
        <p:spPr bwMode="ltGray">
          <a:xfrm>
            <a:off x="169863" y="1447800"/>
            <a:ext cx="746125"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80903" name="Rectangle 7"/>
          <p:cNvSpPr>
            <a:spLocks noChangeArrowheads="1"/>
          </p:cNvSpPr>
          <p:nvPr/>
        </p:nvSpPr>
        <p:spPr bwMode="gray">
          <a:xfrm>
            <a:off x="1016000" y="990600"/>
            <a:ext cx="42863" cy="1052513"/>
          </a:xfrm>
          <a:prstGeom prst="rect">
            <a:avLst/>
          </a:prstGeom>
          <a:solidFill>
            <a:schemeClr val="bg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80904" name="Rectangle 8"/>
          <p:cNvSpPr>
            <a:spLocks noChangeArrowheads="1"/>
          </p:cNvSpPr>
          <p:nvPr/>
        </p:nvSpPr>
        <p:spPr bwMode="gray">
          <a:xfrm>
            <a:off x="590550" y="1781175"/>
            <a:ext cx="10968038"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123913" name="Rectangle 9"/>
          <p:cNvSpPr>
            <a:spLocks noGrp="1" noChangeArrowheads="1"/>
          </p:cNvSpPr>
          <p:nvPr>
            <p:ph type="title"/>
          </p:nvPr>
        </p:nvSpPr>
        <p:spPr bwMode="auto">
          <a:xfrm>
            <a:off x="1535113" y="617538"/>
            <a:ext cx="103901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23914" name="Rectangle 10"/>
          <p:cNvSpPr>
            <a:spLocks noGrp="1" noChangeArrowheads="1"/>
          </p:cNvSpPr>
          <p:nvPr>
            <p:ph type="body" idx="1"/>
          </p:nvPr>
        </p:nvSpPr>
        <p:spPr bwMode="auto">
          <a:xfrm>
            <a:off x="1576388"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7" name="Rectangle 11"/>
          <p:cNvSpPr>
            <a:spLocks noGrp="1" noChangeArrowheads="1"/>
          </p:cNvSpPr>
          <p:nvPr>
            <p:ph type="dt" sz="half" idx="2"/>
          </p:nvPr>
        </p:nvSpPr>
        <p:spPr bwMode="auto">
          <a:xfrm>
            <a:off x="12192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000000"/>
                </a:solidFill>
                <a:latin typeface="Tahoma" panose="020B0604030504040204" pitchFamily="34" charset="0"/>
                <a:cs typeface="+mn-cs"/>
              </a:defRPr>
            </a:lvl1pPr>
          </a:lstStyle>
          <a:p>
            <a:pPr>
              <a:defRPr/>
            </a:pPr>
            <a:endParaRPr lang="en-US"/>
          </a:p>
        </p:txBody>
      </p:sp>
      <p:sp>
        <p:nvSpPr>
          <p:cNvPr id="80908" name="Rectangle 12"/>
          <p:cNvSpPr>
            <a:spLocks noGrp="1" noChangeArrowheads="1"/>
          </p:cNvSpPr>
          <p:nvPr>
            <p:ph type="ftr" sz="quarter" idx="3"/>
          </p:nvPr>
        </p:nvSpPr>
        <p:spPr bwMode="auto">
          <a:xfrm>
            <a:off x="4470400" y="63246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panose="020B0604030504040204" pitchFamily="34" charset="0"/>
                <a:cs typeface="+mn-cs"/>
              </a:defRPr>
            </a:lvl1pPr>
          </a:lstStyle>
          <a:p>
            <a:pPr>
              <a:defRPr/>
            </a:pPr>
            <a:endParaRPr lang="en-US"/>
          </a:p>
        </p:txBody>
      </p:sp>
      <p:sp>
        <p:nvSpPr>
          <p:cNvPr id="80909" name="Rectangle 13"/>
          <p:cNvSpPr>
            <a:spLocks noGrp="1" noChangeArrowheads="1"/>
          </p:cNvSpPr>
          <p:nvPr>
            <p:ph type="sldNum" sz="quarter" idx="4"/>
          </p:nvPr>
        </p:nvSpPr>
        <p:spPr bwMode="auto">
          <a:xfrm>
            <a:off x="90424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panose="020B0604030504040204" pitchFamily="34" charset="0"/>
                <a:cs typeface="+mn-cs"/>
              </a:defRPr>
            </a:lvl1pPr>
          </a:lstStyle>
          <a:p>
            <a:pPr>
              <a:defRPr/>
            </a:pPr>
            <a:fld id="{22D2FFC3-8C13-48C9-BE89-09EBD3BC9B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anose="020B0604030504040204" pitchFamily="34" charset="0"/>
        </a:defRPr>
      </a:lvl2pPr>
      <a:lvl3pPr algn="l" rtl="0" eaLnBrk="0" fontAlgn="base" hangingPunct="0">
        <a:spcBef>
          <a:spcPct val="0"/>
        </a:spcBef>
        <a:spcAft>
          <a:spcPct val="0"/>
        </a:spcAft>
        <a:defRPr sz="4400">
          <a:solidFill>
            <a:schemeClr val="tx2"/>
          </a:solidFill>
          <a:latin typeface="Verdana" panose="020B0604030504040204" pitchFamily="34" charset="0"/>
        </a:defRPr>
      </a:lvl3pPr>
      <a:lvl4pPr algn="l" rtl="0" eaLnBrk="0" fontAlgn="base" hangingPunct="0">
        <a:spcBef>
          <a:spcPct val="0"/>
        </a:spcBef>
        <a:spcAft>
          <a:spcPct val="0"/>
        </a:spcAft>
        <a:defRPr sz="4400">
          <a:solidFill>
            <a:schemeClr val="tx2"/>
          </a:solidFill>
          <a:latin typeface="Verdana" panose="020B0604030504040204" pitchFamily="34" charset="0"/>
        </a:defRPr>
      </a:lvl4pPr>
      <a:lvl5pPr algn="l" rtl="0" eaLnBrk="0" fontAlgn="base" hangingPunct="0">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1" y="3902076"/>
            <a:ext cx="4533900" cy="2949575"/>
            <a:chOff x="0" y="2458"/>
            <a:chExt cx="2142" cy="1858"/>
          </a:xfrm>
        </p:grpSpPr>
        <p:sp>
          <p:nvSpPr>
            <p:cNvPr id="717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717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717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717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71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71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sp>
          <p:nvSpPr>
            <p:cNvPr id="71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mtClean="0">
                <a:solidFill>
                  <a:srgbClr val="FFFFFF"/>
                </a:solidFill>
                <a:latin typeface="Arial" panose="020B0604020202020204" pitchFamily="34" charset="0"/>
                <a:cs typeface="Arial" panose="020B0604020202020204" pitchFamily="34" charset="0"/>
              </a:endParaRPr>
            </a:p>
          </p:txBody>
        </p:sp>
      </p:grpSp>
      <p:sp>
        <p:nvSpPr>
          <p:cNvPr id="7178"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7179"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80"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smtClean="0">
              <a:solidFill>
                <a:srgbClr val="FFFFFF"/>
              </a:solidFill>
              <a:latin typeface="Arial" panose="020B0604020202020204" pitchFamily="34" charset="0"/>
              <a:cs typeface="Arial" panose="020B0604020202020204" pitchFamily="34" charset="0"/>
            </a:endParaRPr>
          </a:p>
        </p:txBody>
      </p:sp>
      <p:sp>
        <p:nvSpPr>
          <p:cNvPr id="7181"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smtClean="0">
              <a:solidFill>
                <a:srgbClr val="FFFFFF"/>
              </a:solidFill>
              <a:latin typeface="Arial" panose="020B0604020202020204" pitchFamily="34" charset="0"/>
              <a:cs typeface="Arial" panose="020B0604020202020204" pitchFamily="34" charset="0"/>
            </a:endParaRPr>
          </a:p>
        </p:txBody>
      </p:sp>
      <p:sp>
        <p:nvSpPr>
          <p:cNvPr id="7182"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D9D0AD9C-48E6-48FD-B161-D93C2DEC445E}" type="slidenum">
              <a:rPr lang="en-US" altLang="en-US" smtClean="0">
                <a:solidFill>
                  <a:srgbClr val="FFFFFF"/>
                </a:solidFill>
                <a:latin typeface="Arial" panose="020B0604020202020204" pitchFamily="34" charset="0"/>
                <a:cs typeface="Arial" panose="020B0604020202020204" pitchFamily="34" charset="0"/>
              </a:rPr>
              <a:pPr/>
              <a:t>‹#›</a:t>
            </a:fld>
            <a:endParaRPr lang="en-US" altLang="en-US" smtClean="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069891"/>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ltGray">
          <a:xfrm>
            <a:off x="557213" y="1098550"/>
            <a:ext cx="584200" cy="474663"/>
          </a:xfrm>
          <a:prstGeom prst="rect">
            <a:avLst/>
          </a:prstGeom>
          <a:solidFill>
            <a:schemeClr val="accent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4515" name="Rectangle 3"/>
          <p:cNvSpPr>
            <a:spLocks noChangeArrowheads="1"/>
          </p:cNvSpPr>
          <p:nvPr/>
        </p:nvSpPr>
        <p:spPr bwMode="ltGray">
          <a:xfrm>
            <a:off x="1066800" y="1098550"/>
            <a:ext cx="438150"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4516" name="Rectangle 4"/>
          <p:cNvSpPr>
            <a:spLocks noChangeArrowheads="1"/>
          </p:cNvSpPr>
          <p:nvPr/>
        </p:nvSpPr>
        <p:spPr bwMode="ltGray">
          <a:xfrm>
            <a:off x="722313" y="1520825"/>
            <a:ext cx="561975" cy="474663"/>
          </a:xfrm>
          <a:prstGeom prst="rect">
            <a:avLst/>
          </a:prstGeom>
          <a:solidFill>
            <a:schemeClr val="folHlink"/>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4517" name="Rectangle 5"/>
          <p:cNvSpPr>
            <a:spLocks noChangeArrowheads="1"/>
          </p:cNvSpPr>
          <p:nvPr/>
        </p:nvSpPr>
        <p:spPr bwMode="ltGray">
          <a:xfrm>
            <a:off x="1214438" y="1520825"/>
            <a:ext cx="492125"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4518" name="Rectangle 6"/>
          <p:cNvSpPr>
            <a:spLocks noChangeArrowheads="1"/>
          </p:cNvSpPr>
          <p:nvPr/>
        </p:nvSpPr>
        <p:spPr bwMode="ltGray">
          <a:xfrm>
            <a:off x="169863" y="1447800"/>
            <a:ext cx="746125"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4519" name="Rectangle 7"/>
          <p:cNvSpPr>
            <a:spLocks noChangeArrowheads="1"/>
          </p:cNvSpPr>
          <p:nvPr/>
        </p:nvSpPr>
        <p:spPr bwMode="gray">
          <a:xfrm>
            <a:off x="1016000" y="990600"/>
            <a:ext cx="42863" cy="1052513"/>
          </a:xfrm>
          <a:prstGeom prst="rect">
            <a:avLst/>
          </a:prstGeom>
          <a:solidFill>
            <a:schemeClr val="bg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4520" name="Rectangle 8"/>
          <p:cNvSpPr>
            <a:spLocks noChangeArrowheads="1"/>
          </p:cNvSpPr>
          <p:nvPr/>
        </p:nvSpPr>
        <p:spPr bwMode="gray">
          <a:xfrm>
            <a:off x="590550" y="1781175"/>
            <a:ext cx="10968038"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220169" name="Rectangle 9"/>
          <p:cNvSpPr>
            <a:spLocks noGrp="1" noChangeArrowheads="1"/>
          </p:cNvSpPr>
          <p:nvPr>
            <p:ph type="title"/>
          </p:nvPr>
        </p:nvSpPr>
        <p:spPr bwMode="auto">
          <a:xfrm>
            <a:off x="1535113" y="617538"/>
            <a:ext cx="103901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20170" name="Rectangle 10"/>
          <p:cNvSpPr>
            <a:spLocks noGrp="1" noChangeArrowheads="1"/>
          </p:cNvSpPr>
          <p:nvPr>
            <p:ph type="body" idx="1"/>
          </p:nvPr>
        </p:nvSpPr>
        <p:spPr bwMode="auto">
          <a:xfrm>
            <a:off x="1576388"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23" name="Rectangle 11"/>
          <p:cNvSpPr>
            <a:spLocks noGrp="1" noChangeArrowheads="1"/>
          </p:cNvSpPr>
          <p:nvPr>
            <p:ph type="dt" sz="half" idx="2"/>
          </p:nvPr>
        </p:nvSpPr>
        <p:spPr bwMode="auto">
          <a:xfrm>
            <a:off x="12192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000000"/>
                </a:solidFill>
                <a:latin typeface="Tahoma" panose="020B0604030504040204" pitchFamily="34" charset="0"/>
                <a:cs typeface="+mn-cs"/>
              </a:defRPr>
            </a:lvl1pPr>
          </a:lstStyle>
          <a:p>
            <a:pPr>
              <a:defRPr/>
            </a:pPr>
            <a:endParaRPr lang="en-US"/>
          </a:p>
        </p:txBody>
      </p:sp>
      <p:sp>
        <p:nvSpPr>
          <p:cNvPr id="64524" name="Rectangle 12"/>
          <p:cNvSpPr>
            <a:spLocks noGrp="1" noChangeArrowheads="1"/>
          </p:cNvSpPr>
          <p:nvPr>
            <p:ph type="ftr" sz="quarter" idx="3"/>
          </p:nvPr>
        </p:nvSpPr>
        <p:spPr bwMode="auto">
          <a:xfrm>
            <a:off x="4470400" y="63246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panose="020B0604030504040204" pitchFamily="34" charset="0"/>
                <a:cs typeface="+mn-cs"/>
              </a:defRPr>
            </a:lvl1pPr>
          </a:lstStyle>
          <a:p>
            <a:pPr>
              <a:defRPr/>
            </a:pPr>
            <a:endParaRPr lang="en-US"/>
          </a:p>
        </p:txBody>
      </p:sp>
      <p:sp>
        <p:nvSpPr>
          <p:cNvPr id="64525" name="Rectangle 13"/>
          <p:cNvSpPr>
            <a:spLocks noGrp="1" noChangeArrowheads="1"/>
          </p:cNvSpPr>
          <p:nvPr>
            <p:ph type="sldNum" sz="quarter" idx="4"/>
          </p:nvPr>
        </p:nvSpPr>
        <p:spPr bwMode="auto">
          <a:xfrm>
            <a:off x="90424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panose="020B0604030504040204" pitchFamily="34" charset="0"/>
                <a:cs typeface="+mn-cs"/>
              </a:defRPr>
            </a:lvl1pPr>
          </a:lstStyle>
          <a:p>
            <a:pPr>
              <a:defRPr/>
            </a:pPr>
            <a:fld id="{420384AF-3F30-4EE8-9443-EE2D9FCE92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anose="020B0604030504040204" pitchFamily="34" charset="0"/>
        </a:defRPr>
      </a:lvl2pPr>
      <a:lvl3pPr algn="l" rtl="0" eaLnBrk="0" fontAlgn="base" hangingPunct="0">
        <a:spcBef>
          <a:spcPct val="0"/>
        </a:spcBef>
        <a:spcAft>
          <a:spcPct val="0"/>
        </a:spcAft>
        <a:defRPr sz="4400">
          <a:solidFill>
            <a:schemeClr val="tx2"/>
          </a:solidFill>
          <a:latin typeface="Verdana" panose="020B0604030504040204" pitchFamily="34" charset="0"/>
        </a:defRPr>
      </a:lvl3pPr>
      <a:lvl4pPr algn="l" rtl="0" eaLnBrk="0" fontAlgn="base" hangingPunct="0">
        <a:spcBef>
          <a:spcPct val="0"/>
        </a:spcBef>
        <a:spcAft>
          <a:spcPct val="0"/>
        </a:spcAft>
        <a:defRPr sz="4400">
          <a:solidFill>
            <a:schemeClr val="tx2"/>
          </a:solidFill>
          <a:latin typeface="Verdana" panose="020B0604030504040204" pitchFamily="34" charset="0"/>
        </a:defRPr>
      </a:lvl4pPr>
      <a:lvl5pPr algn="l" rtl="0" eaLnBrk="0" fontAlgn="base" hangingPunct="0">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09600" y="277813"/>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5059" name="Rectangle 3"/>
          <p:cNvSpPr>
            <a:spLocks noGrp="1" noChangeArrowheads="1"/>
          </p:cNvSpPr>
          <p:nvPr>
            <p:ph type="body" idx="1"/>
          </p:nvPr>
        </p:nvSpPr>
        <p:spPr bwMode="auto">
          <a:xfrm>
            <a:off x="609600" y="1600200"/>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000000"/>
                </a:solidFill>
                <a:latin typeface="+mj-lt"/>
                <a:cs typeface="+mn-cs"/>
              </a:defRPr>
            </a:lvl1pPr>
          </a:lstStyle>
          <a:p>
            <a:pPr>
              <a:defRPr/>
            </a:pPr>
            <a:endParaRPr lang="en-US" altLang="en-US"/>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cs typeface="+mn-cs"/>
              </a:defRPr>
            </a:lvl1pPr>
          </a:lstStyle>
          <a:p>
            <a:pPr>
              <a:defRPr/>
            </a:pPr>
            <a:endParaRPr lang="en-US" altLang="en-US"/>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000000"/>
                </a:solidFill>
                <a:latin typeface="+mj-lt"/>
                <a:cs typeface="+mn-cs"/>
              </a:defRPr>
            </a:lvl1pPr>
          </a:lstStyle>
          <a:p>
            <a:pPr>
              <a:defRPr/>
            </a:pPr>
            <a:fld id="{D36662C6-B287-4739-B469-21EBFFE2E4D5}" type="slidenum">
              <a:rPr lang="en-US" altLang="en-US"/>
              <a:pPr>
                <a:defRPr/>
              </a:pPr>
              <a:t>‹#›</a:t>
            </a:fld>
            <a:endParaRPr lang="en-US" altLang="en-US"/>
          </a:p>
        </p:txBody>
      </p:sp>
      <p:sp>
        <p:nvSpPr>
          <p:cNvPr id="4103" name="Freeform 7"/>
          <p:cNvSpPr>
            <a:spLocks noChangeArrowheads="1"/>
          </p:cNvSpPr>
          <p:nvPr/>
        </p:nvSpPr>
        <p:spPr bwMode="auto">
          <a:xfrm>
            <a:off x="508000" y="228600"/>
            <a:ext cx="109728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p:spPr>
        <p:txBody>
          <a:bodyPr/>
          <a:lstStyle/>
          <a:p>
            <a:pPr>
              <a:defRPr/>
            </a:pPr>
            <a:endParaRPr lang="en-US">
              <a:solidFill>
                <a:srgbClr val="000000"/>
              </a:solidFill>
              <a:latin typeface="+mn-lt"/>
              <a:cs typeface="+mn-cs"/>
            </a:endParaRPr>
          </a:p>
        </p:txBody>
      </p:sp>
      <p:sp>
        <p:nvSpPr>
          <p:cNvPr id="410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p:spPr>
        <p:txBody>
          <a:bodyPr/>
          <a:lstStyle/>
          <a:p>
            <a:pPr>
              <a:defRPr/>
            </a:pPr>
            <a:endParaRPr lang="en-US">
              <a:solidFill>
                <a:srgbClr val="000000"/>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885" r:id="rId13"/>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5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solidFill>
                <a:srgbClr val="000000"/>
              </a:solidFill>
              <a:cs typeface="Arial" panose="020B0604020202020204" pitchFamily="34" charset="0"/>
            </a:endParaRPr>
          </a:p>
        </p:txBody>
      </p:sp>
      <p:sp>
        <p:nvSpPr>
          <p:cNvPr id="215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solidFill>
                <a:srgbClr val="000000"/>
              </a:solidFill>
              <a:cs typeface="Arial" panose="020B0604020202020204" pitchFamily="34" charset="0"/>
            </a:endParaRPr>
          </a:p>
        </p:txBody>
      </p:sp>
      <p:sp>
        <p:nvSpPr>
          <p:cNvPr id="2151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24613EC-0AB3-44D8-827A-02FE8771ED6F}" type="slidenum">
              <a:rPr lang="en-US" altLang="en-US" smtClean="0">
                <a:solidFill>
                  <a:srgbClr val="000000"/>
                </a:solidFill>
                <a:latin typeface="Arial" panose="020B0604020202020204" pitchFamily="34" charset="0"/>
                <a:cs typeface="Arial" panose="020B0604020202020204" pitchFamily="34" charset="0"/>
              </a:rPr>
              <a:pPr/>
              <a:t>‹#›</a:t>
            </a:fld>
            <a:endParaRPr lang="en-US" altLang="en-US"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87040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12192000" cy="6934200"/>
            <a:chOff x="0" y="0"/>
            <a:chExt cx="5760" cy="4368"/>
          </a:xfrm>
        </p:grpSpPr>
        <p:sp>
          <p:nvSpPr>
            <p:cNvPr id="10243" name="Freeform 3"/>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44" name="Freeform 4"/>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45"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46" name="Freeform 6"/>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47"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48" name="Freeform 8"/>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49" name="Freeform 9"/>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0" name="Freeform 10"/>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1" name="Freeform 11"/>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2"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3"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4" name="Freeform 14"/>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5" name="Freeform 15"/>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6" name="Freeform 16"/>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7"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8"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59" name="Freeform 19"/>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sp>
          <p:nvSpPr>
            <p:cNvPr id="10260" name="Freeform 20"/>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panose="02020603050405020304" pitchFamily="18" charset="0"/>
                <a:cs typeface="Arial" panose="020B0604020202020204" pitchFamily="34" charset="0"/>
              </a:endParaRPr>
            </a:p>
          </p:txBody>
        </p:sp>
      </p:grpSp>
      <p:sp>
        <p:nvSpPr>
          <p:cNvPr id="10261" name="Rectangle 21"/>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62" name="Rectangle 22"/>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63" name="Rectangle 23"/>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endParaRPr lang="en-US" altLang="en-US">
              <a:solidFill>
                <a:srgbClr val="FFFFFF"/>
              </a:solidFill>
              <a:latin typeface="Times New Roman" panose="02020603050405020304" pitchFamily="18" charset="0"/>
              <a:cs typeface="Arial" panose="020B0604020202020204" pitchFamily="34" charset="0"/>
            </a:endParaRPr>
          </a:p>
        </p:txBody>
      </p:sp>
      <p:sp>
        <p:nvSpPr>
          <p:cNvPr id="10264" name="Rectangle 24"/>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endParaRPr lang="en-US" altLang="en-US">
              <a:solidFill>
                <a:srgbClr val="FFFFFF"/>
              </a:solidFill>
              <a:latin typeface="Times New Roman" panose="02020603050405020304" pitchFamily="18" charset="0"/>
              <a:cs typeface="Arial" panose="020B0604020202020204" pitchFamily="34" charset="0"/>
            </a:endParaRPr>
          </a:p>
        </p:txBody>
      </p:sp>
      <p:sp>
        <p:nvSpPr>
          <p:cNvPr id="10265" name="Rectangle 25"/>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fld id="{A9C04F8B-4795-427E-94EE-053F67747C6B}" type="slidenum">
              <a:rPr lang="en-US" altLang="en-US">
                <a:solidFill>
                  <a:srgbClr val="FFFFFF"/>
                </a:solidFill>
                <a:latin typeface="Times New Roman" panose="02020603050405020304" pitchFamily="18" charset="0"/>
                <a:cs typeface="Arial" panose="020B0604020202020204" pitchFamily="34" charset="0"/>
              </a:rPr>
              <a:pPr/>
              <a:t>‹#›</a:t>
            </a:fld>
            <a:endParaRPr lang="en-US" altLang="en-US">
              <a:solidFill>
                <a:srgbClr val="FFFF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613232"/>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812801" y="228601"/>
            <a:ext cx="10985500"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Arial" panose="020B0604020202020204" pitchFamily="34" charset="0"/>
            </a:endParaRPr>
          </a:p>
        </p:txBody>
      </p:sp>
      <p:sp>
        <p:nvSpPr>
          <p:cNvPr id="1027" name="Line 3"/>
          <p:cNvSpPr>
            <a:spLocks noChangeShapeType="1"/>
          </p:cNvSpPr>
          <p:nvPr/>
        </p:nvSpPr>
        <p:spPr bwMode="ltGray">
          <a:xfrm>
            <a:off x="1354667" y="1600200"/>
            <a:ext cx="10227733"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1" smtClean="0">
              <a:solidFill>
                <a:srgbClr val="000000"/>
              </a:solidFill>
              <a:latin typeface="Arial" panose="020B0604020202020204" pitchFamily="34" charset="0"/>
              <a:cs typeface="Arial" panose="020B0604020202020204" pitchFamily="34" charset="0"/>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5748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422400" y="381000"/>
            <a:ext cx="1016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Rectangle 7"/>
          <p:cNvSpPr>
            <a:spLocks noGrp="1" noChangeArrowheads="1"/>
          </p:cNvSpPr>
          <p:nvPr>
            <p:ph type="body" idx="1"/>
          </p:nvPr>
        </p:nvSpPr>
        <p:spPr bwMode="auto">
          <a:xfrm>
            <a:off x="1422400" y="17526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9640" name="Rectangle 8"/>
          <p:cNvSpPr>
            <a:spLocks noGrp="1" noChangeArrowheads="1"/>
          </p:cNvSpPr>
          <p:nvPr>
            <p:ph type="dt" sz="half" idx="2"/>
          </p:nvPr>
        </p:nvSpPr>
        <p:spPr bwMode="auto">
          <a:xfrm>
            <a:off x="1352551" y="6107113"/>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latin typeface="+mn-lt"/>
              </a:defRPr>
            </a:lvl1pPr>
          </a:lstStyle>
          <a:p>
            <a:pPr>
              <a:defRPr/>
            </a:pPr>
            <a:endParaRPr lang="en-US">
              <a:solidFill>
                <a:srgbClr val="000000"/>
              </a:solidFill>
              <a:cs typeface="Arial" panose="020B0604020202020204" pitchFamily="34" charset="0"/>
            </a:endParaRPr>
          </a:p>
        </p:txBody>
      </p:sp>
      <p:sp>
        <p:nvSpPr>
          <p:cNvPr id="69641" name="Rectangle 9"/>
          <p:cNvSpPr>
            <a:spLocks noGrp="1" noChangeArrowheads="1"/>
          </p:cNvSpPr>
          <p:nvPr>
            <p:ph type="ftr" sz="quarter" idx="3"/>
          </p:nvPr>
        </p:nvSpPr>
        <p:spPr bwMode="auto">
          <a:xfrm>
            <a:off x="4603751" y="6107113"/>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latin typeface="+mn-lt"/>
              </a:defRPr>
            </a:lvl1pPr>
          </a:lstStyle>
          <a:p>
            <a:pPr>
              <a:defRPr/>
            </a:pPr>
            <a:endParaRPr lang="en-US">
              <a:solidFill>
                <a:srgbClr val="000000"/>
              </a:solidFill>
              <a:cs typeface="Arial" panose="020B0604020202020204" pitchFamily="34" charset="0"/>
            </a:endParaRPr>
          </a:p>
        </p:txBody>
      </p:sp>
      <p:sp>
        <p:nvSpPr>
          <p:cNvPr id="69642" name="Rectangle 10"/>
          <p:cNvSpPr>
            <a:spLocks noGrp="1" noChangeArrowheads="1"/>
          </p:cNvSpPr>
          <p:nvPr>
            <p:ph type="sldNum" sz="quarter" idx="4"/>
          </p:nvPr>
        </p:nvSpPr>
        <p:spPr bwMode="auto">
          <a:xfrm>
            <a:off x="9175751" y="6107113"/>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fld id="{C88C4B34-B41D-451B-9494-1E15A9550516}" type="slidenum">
              <a:rPr lang="en-US" altLang="en-US" smtClean="0">
                <a:solidFill>
                  <a:srgbClr val="000000"/>
                </a:solidFill>
                <a:cs typeface="Arial" panose="020B0604020202020204" pitchFamily="34" charset="0"/>
              </a:rPr>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39407610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812801" y="228601"/>
            <a:ext cx="10985500"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6pPr>
            <a:lvl7pPr marL="29718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7pPr>
            <a:lvl8pPr marL="34290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8pPr>
            <a:lvl9pPr marL="3886200" indent="-228600" algn="ctr" eaLnBrk="0" fontAlgn="base" hangingPunct="0">
              <a:lnSpc>
                <a:spcPct val="75000"/>
              </a:lnSpc>
              <a:spcBef>
                <a:spcPct val="50000"/>
              </a:spcBef>
              <a:spcAft>
                <a:spcPct val="0"/>
              </a:spcAft>
              <a:defRPr sz="2400" b="1">
                <a:solidFill>
                  <a:schemeClr val="tx1"/>
                </a:solidFill>
                <a:latin typeface="Arial" panose="020B0604020202020204" pitchFamily="34" charset="0"/>
              </a:defRPr>
            </a:lvl9pPr>
          </a:lstStyle>
          <a:p>
            <a:pPr algn="ctr" eaLnBrk="1" hangingPunct="1">
              <a:defRPr/>
            </a:pPr>
            <a:endParaRPr kumimoji="1" lang="en-US" sz="2400" b="0" smtClean="0">
              <a:solidFill>
                <a:srgbClr val="000000"/>
              </a:solidFill>
              <a:latin typeface="Times New Roman" panose="02020603050405020304" pitchFamily="18" charset="0"/>
              <a:cs typeface="Arial" panose="020B0604020202020204" pitchFamily="34" charset="0"/>
            </a:endParaRPr>
          </a:p>
        </p:txBody>
      </p:sp>
      <p:sp>
        <p:nvSpPr>
          <p:cNvPr id="1027" name="Line 3"/>
          <p:cNvSpPr>
            <a:spLocks noChangeShapeType="1"/>
          </p:cNvSpPr>
          <p:nvPr/>
        </p:nvSpPr>
        <p:spPr bwMode="ltGray">
          <a:xfrm>
            <a:off x="1354667" y="1600200"/>
            <a:ext cx="10227733"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1" smtClean="0">
              <a:solidFill>
                <a:srgbClr val="000000"/>
              </a:solidFill>
              <a:latin typeface="Arial" panose="020B0604020202020204" pitchFamily="34" charset="0"/>
              <a:cs typeface="Arial" panose="020B0604020202020204" pitchFamily="34" charset="0"/>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5748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422400" y="381000"/>
            <a:ext cx="1016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Rectangle 7"/>
          <p:cNvSpPr>
            <a:spLocks noGrp="1" noChangeArrowheads="1"/>
          </p:cNvSpPr>
          <p:nvPr>
            <p:ph type="body" idx="1"/>
          </p:nvPr>
        </p:nvSpPr>
        <p:spPr bwMode="auto">
          <a:xfrm>
            <a:off x="1422400" y="17526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9640" name="Rectangle 8"/>
          <p:cNvSpPr>
            <a:spLocks noGrp="1" noChangeArrowheads="1"/>
          </p:cNvSpPr>
          <p:nvPr>
            <p:ph type="dt" sz="half" idx="2"/>
          </p:nvPr>
        </p:nvSpPr>
        <p:spPr bwMode="auto">
          <a:xfrm>
            <a:off x="1352551" y="6107113"/>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latin typeface="+mn-lt"/>
              </a:defRPr>
            </a:lvl1pPr>
          </a:lstStyle>
          <a:p>
            <a:pPr>
              <a:defRPr/>
            </a:pPr>
            <a:endParaRPr lang="en-US">
              <a:solidFill>
                <a:srgbClr val="000000"/>
              </a:solidFill>
              <a:cs typeface="Arial" panose="020B0604020202020204" pitchFamily="34" charset="0"/>
            </a:endParaRPr>
          </a:p>
        </p:txBody>
      </p:sp>
      <p:sp>
        <p:nvSpPr>
          <p:cNvPr id="69641" name="Rectangle 9"/>
          <p:cNvSpPr>
            <a:spLocks noGrp="1" noChangeArrowheads="1"/>
          </p:cNvSpPr>
          <p:nvPr>
            <p:ph type="ftr" sz="quarter" idx="3"/>
          </p:nvPr>
        </p:nvSpPr>
        <p:spPr bwMode="auto">
          <a:xfrm>
            <a:off x="4603751" y="6107113"/>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latin typeface="+mn-lt"/>
              </a:defRPr>
            </a:lvl1pPr>
          </a:lstStyle>
          <a:p>
            <a:pPr>
              <a:defRPr/>
            </a:pPr>
            <a:endParaRPr lang="en-US">
              <a:solidFill>
                <a:srgbClr val="000000"/>
              </a:solidFill>
              <a:cs typeface="Arial" panose="020B0604020202020204" pitchFamily="34" charset="0"/>
            </a:endParaRPr>
          </a:p>
        </p:txBody>
      </p:sp>
      <p:sp>
        <p:nvSpPr>
          <p:cNvPr id="69642" name="Rectangle 10"/>
          <p:cNvSpPr>
            <a:spLocks noGrp="1" noChangeArrowheads="1"/>
          </p:cNvSpPr>
          <p:nvPr>
            <p:ph type="sldNum" sz="quarter" idx="4"/>
          </p:nvPr>
        </p:nvSpPr>
        <p:spPr bwMode="auto">
          <a:xfrm>
            <a:off x="9175751" y="6107113"/>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fld id="{C88C4B34-B41D-451B-9494-1E15A9550516}" type="slidenum">
              <a:rPr lang="en-US" altLang="en-US" smtClean="0">
                <a:solidFill>
                  <a:srgbClr val="000000"/>
                </a:solidFill>
                <a:cs typeface="Arial" panose="020B0604020202020204" pitchFamily="34" charset="0"/>
              </a:rPr>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84993616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Freeform 2"/>
          <p:cNvSpPr>
            <a:spLocks/>
          </p:cNvSpPr>
          <p:nvPr/>
        </p:nvSpPr>
        <p:spPr bwMode="hidden">
          <a:xfrm>
            <a:off x="8837084" y="6429375"/>
            <a:ext cx="38100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027" name="Group 3"/>
          <p:cNvGrpSpPr>
            <a:grpSpLocks/>
          </p:cNvGrpSpPr>
          <p:nvPr/>
        </p:nvGrpSpPr>
        <p:grpSpPr bwMode="auto">
          <a:xfrm>
            <a:off x="4234" y="4267200"/>
            <a:ext cx="12187767" cy="2590800"/>
            <a:chOff x="2" y="2688"/>
            <a:chExt cx="5758" cy="1632"/>
          </a:xfrm>
        </p:grpSpPr>
        <p:sp>
          <p:nvSpPr>
            <p:cNvPr id="614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034" name="Group 5"/>
            <p:cNvGrpSpPr>
              <a:grpSpLocks/>
            </p:cNvGrpSpPr>
            <p:nvPr userDrawn="1"/>
          </p:nvGrpSpPr>
          <p:grpSpPr bwMode="auto">
            <a:xfrm>
              <a:off x="3528" y="3715"/>
              <a:ext cx="792" cy="521"/>
              <a:chOff x="3527" y="3715"/>
              <a:chExt cx="792" cy="521"/>
            </a:xfrm>
          </p:grpSpPr>
          <p:sp>
            <p:nvSpPr>
              <p:cNvPr id="615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5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5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6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616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6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7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7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618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8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9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9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19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19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nvGrpSpPr>
            <p:cNvPr id="1037" name="Group 54"/>
            <p:cNvGrpSpPr>
              <a:grpSpLocks/>
            </p:cNvGrpSpPr>
            <p:nvPr userDrawn="1"/>
          </p:nvGrpSpPr>
          <p:grpSpPr bwMode="auto">
            <a:xfrm>
              <a:off x="5280" y="3024"/>
              <a:ext cx="425" cy="258"/>
              <a:chOff x="5280" y="3024"/>
              <a:chExt cx="425" cy="258"/>
            </a:xfrm>
          </p:grpSpPr>
          <p:sp>
            <p:nvSpPr>
              <p:cNvPr id="619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sp>
            <p:nvSpPr>
              <p:cNvPr id="620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en-US">
                  <a:solidFill>
                    <a:srgbClr val="FFFFFF"/>
                  </a:solidFill>
                  <a:latin typeface="Arial"/>
                  <a:cs typeface="Arial"/>
                </a:endParaRPr>
              </a:p>
            </p:txBody>
          </p:sp>
          <p:grpSp>
            <p:nvGrpSpPr>
              <p:cNvPr id="1045" name="Group 62"/>
              <p:cNvGrpSpPr>
                <a:grpSpLocks/>
              </p:cNvGrpSpPr>
              <p:nvPr/>
            </p:nvGrpSpPr>
            <p:grpSpPr bwMode="auto">
              <a:xfrm>
                <a:off x="5381" y="3085"/>
                <a:ext cx="227" cy="132"/>
                <a:chOff x="5381" y="3085"/>
                <a:chExt cx="227" cy="132"/>
              </a:xfrm>
            </p:grpSpPr>
            <p:sp>
              <p:nvSpPr>
                <p:cNvPr id="620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0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0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sp>
              <p:nvSpPr>
                <p:cNvPr id="621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fontAlgn="auto">
                    <a:spcBef>
                      <a:spcPts val="0"/>
                    </a:spcBef>
                    <a:spcAft>
                      <a:spcPts val="0"/>
                    </a:spcAft>
                    <a:defRPr/>
                  </a:pPr>
                  <a:endParaRPr lang="en-US">
                    <a:solidFill>
                      <a:srgbClr val="FFFFFF"/>
                    </a:solidFill>
                    <a:latin typeface="Arial"/>
                    <a:cs typeface="Arial"/>
                  </a:endParaRPr>
                </a:p>
              </p:txBody>
            </p:sp>
          </p:grpSp>
        </p:grpSp>
      </p:grpSp>
      <p:sp>
        <p:nvSpPr>
          <p:cNvPr id="6211" name="Rectangle 67"/>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212" name="Rectangle 68"/>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13" name="Rectangle 69"/>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sz="1400" smtClean="0">
                <a:effectLst>
                  <a:outerShdw blurRad="38100" dist="38100" dir="2700000" algn="tl">
                    <a:srgbClr val="000000"/>
                  </a:outerShdw>
                </a:effectLst>
                <a:latin typeface="+mn-lt"/>
                <a:cs typeface="+mn-cs"/>
              </a:defRPr>
            </a:lvl1pPr>
          </a:lstStyle>
          <a:p>
            <a:pPr>
              <a:defRPr/>
            </a:pPr>
            <a:fld id="{14A7ECF4-4C94-45A0-BC2E-F8E4E60CF6D7}" type="datetimeFigureOut">
              <a:rPr lang="en-US">
                <a:solidFill>
                  <a:srgbClr val="FFFFFF"/>
                </a:solidFill>
              </a:rPr>
              <a:pPr>
                <a:defRPr/>
              </a:pPr>
              <a:t>5/26/2017</a:t>
            </a:fld>
            <a:endParaRPr lang="en-US">
              <a:solidFill>
                <a:srgbClr val="FFFFFF"/>
              </a:solidFill>
            </a:endParaRPr>
          </a:p>
        </p:txBody>
      </p:sp>
      <p:sp>
        <p:nvSpPr>
          <p:cNvPr id="6214" name="Rectangle 70"/>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mn-lt"/>
                <a:cs typeface="+mn-cs"/>
              </a:defRPr>
            </a:lvl1pPr>
          </a:lstStyle>
          <a:p>
            <a:pPr>
              <a:defRPr/>
            </a:pPr>
            <a:endParaRPr lang="en-US">
              <a:solidFill>
                <a:srgbClr val="FFFFFF"/>
              </a:solidFill>
            </a:endParaRPr>
          </a:p>
        </p:txBody>
      </p:sp>
      <p:sp>
        <p:nvSpPr>
          <p:cNvPr id="6215" name="Rectangle 71"/>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C0B35FA8-9837-4CA3-9228-73F4997E1E7E}" type="slidenum">
              <a:rPr lang="en-US" altLang="en-US">
                <a:solidFill>
                  <a:srgbClr val="FFFFFF"/>
                </a:solidFill>
                <a:latin typeface="Arial" panose="020B0604020202020204" pitchFamily="34" charset="0"/>
                <a:cs typeface="Arial" panose="020B0604020202020204" pitchFamily="34" charset="0"/>
              </a:rPr>
              <a:pPr/>
              <a:t>‹#›</a:t>
            </a:fld>
            <a:endParaRPr lang="en-US" alt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75992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11582400" cy="4876800"/>
            <a:chOff x="0" y="0"/>
            <a:chExt cx="5472" cy="3072"/>
          </a:xfrm>
        </p:grpSpPr>
        <p:sp>
          <p:nvSpPr>
            <p:cNvPr id="53251"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US" sz="2400">
                <a:solidFill>
                  <a:srgbClr val="000000"/>
                </a:solidFill>
                <a:latin typeface="Times New Roman" pitchFamily="18" charset="0"/>
                <a:cs typeface="Arial" panose="020B0604020202020204" pitchFamily="34" charset="0"/>
              </a:endParaRPr>
            </a:p>
          </p:txBody>
        </p:sp>
        <p:grpSp>
          <p:nvGrpSpPr>
            <p:cNvPr id="4106" name="Group 4"/>
            <p:cNvGrpSpPr>
              <a:grpSpLocks/>
            </p:cNvGrpSpPr>
            <p:nvPr/>
          </p:nvGrpSpPr>
          <p:grpSpPr bwMode="auto">
            <a:xfrm>
              <a:off x="240" y="893"/>
              <a:ext cx="5232" cy="115"/>
              <a:chOff x="240" y="893"/>
              <a:chExt cx="5232" cy="115"/>
            </a:xfrm>
          </p:grpSpPr>
          <p:sp>
            <p:nvSpPr>
              <p:cNvPr id="53253"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US" sz="2400">
                  <a:solidFill>
                    <a:srgbClr val="000000"/>
                  </a:solidFill>
                  <a:latin typeface="Times New Roman" pitchFamily="18" charset="0"/>
                  <a:cs typeface="Arial" panose="020B0604020202020204" pitchFamily="34" charset="0"/>
                </a:endParaRPr>
              </a:p>
            </p:txBody>
          </p:sp>
          <p:sp>
            <p:nvSpPr>
              <p:cNvPr id="53254"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eaLnBrk="0" hangingPunct="0">
                  <a:defRPr/>
                </a:pPr>
                <a:endParaRPr lang="en-US">
                  <a:solidFill>
                    <a:srgbClr val="000000"/>
                  </a:solidFill>
                  <a:cs typeface="Arial" panose="020B0604020202020204" pitchFamily="34" charset="0"/>
                </a:endParaRPr>
              </a:p>
            </p:txBody>
          </p:sp>
        </p:grpSp>
      </p:grpSp>
      <p:sp>
        <p:nvSpPr>
          <p:cNvPr id="4099" name="Rectangle 7"/>
          <p:cNvSpPr>
            <a:spLocks noGrp="1" noChangeArrowheads="1"/>
          </p:cNvSpPr>
          <p:nvPr>
            <p:ph type="title"/>
          </p:nvPr>
        </p:nvSpPr>
        <p:spPr bwMode="auto">
          <a:xfrm>
            <a:off x="1219200" y="277813"/>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Rectangle 8"/>
          <p:cNvSpPr>
            <a:spLocks noGrp="1" noChangeArrowheads="1"/>
          </p:cNvSpPr>
          <p:nvPr>
            <p:ph type="body" idx="1"/>
          </p:nvPr>
        </p:nvSpPr>
        <p:spPr bwMode="auto">
          <a:xfrm>
            <a:off x="1219200" y="1600201"/>
            <a:ext cx="10363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3257" name="Rectangle 9"/>
          <p:cNvSpPr>
            <a:spLocks noGrp="1" noChangeArrowheads="1"/>
          </p:cNvSpPr>
          <p:nvPr>
            <p:ph type="dt" sz="half" idx="2"/>
          </p:nvPr>
        </p:nvSpPr>
        <p:spPr bwMode="auto">
          <a:xfrm>
            <a:off x="1219200" y="6251575"/>
            <a:ext cx="2641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solidFill>
                <a:srgbClr val="000000"/>
              </a:solidFill>
              <a:cs typeface="Arial" panose="020B0604020202020204" pitchFamily="34" charset="0"/>
            </a:endParaRPr>
          </a:p>
        </p:txBody>
      </p:sp>
      <p:sp>
        <p:nvSpPr>
          <p:cNvPr id="53258" name="Rectangle 10"/>
          <p:cNvSpPr>
            <a:spLocks noGrp="1" noChangeArrowheads="1"/>
          </p:cNvSpPr>
          <p:nvPr>
            <p:ph type="ftr" sz="quarter" idx="3"/>
          </p:nvPr>
        </p:nvSpPr>
        <p:spPr bwMode="auto">
          <a:xfrm>
            <a:off x="4470400" y="6248400"/>
            <a:ext cx="396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000000"/>
              </a:solidFill>
              <a:cs typeface="Arial" panose="020B0604020202020204" pitchFamily="34" charset="0"/>
            </a:endParaRPr>
          </a:p>
        </p:txBody>
      </p:sp>
      <p:sp>
        <p:nvSpPr>
          <p:cNvPr id="53259" name="Rectangle 11"/>
          <p:cNvSpPr>
            <a:spLocks noGrp="1" noChangeArrowheads="1"/>
          </p:cNvSpPr>
          <p:nvPr>
            <p:ph type="sldNum" sz="quarter" idx="4"/>
          </p:nvPr>
        </p:nvSpPr>
        <p:spPr bwMode="auto">
          <a:xfrm>
            <a:off x="9042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B981DEB7-658C-4ED0-98F7-03BB9B536964}" type="slidenum">
              <a:rPr lang="en-US" altLang="en-US" smtClean="0">
                <a:solidFill>
                  <a:srgbClr val="000000"/>
                </a:solidFill>
                <a:latin typeface="Arial" panose="020B0604020202020204" pitchFamily="34" charset="0"/>
                <a:cs typeface="Arial" panose="020B0604020202020204" pitchFamily="34" charset="0"/>
              </a:rPr>
              <a:pPr/>
              <a:t>‹#›</a:t>
            </a:fld>
            <a:endParaRPr lang="en-US" altLang="en-US" smtClean="0">
              <a:solidFill>
                <a:srgbClr val="000000"/>
              </a:solidFill>
              <a:latin typeface="Arial" panose="020B0604020202020204" pitchFamily="34" charset="0"/>
              <a:cs typeface="Arial" panose="020B0604020202020204" pitchFamily="34" charset="0"/>
            </a:endParaRPr>
          </a:p>
        </p:txBody>
      </p:sp>
      <p:sp>
        <p:nvSpPr>
          <p:cNvPr id="53260" name="Line 12"/>
          <p:cNvSpPr>
            <a:spLocks noChangeShapeType="1"/>
          </p:cNvSpPr>
          <p:nvPr/>
        </p:nvSpPr>
        <p:spPr bwMode="auto">
          <a:xfrm>
            <a:off x="0" y="4876800"/>
            <a:ext cx="812800" cy="0"/>
          </a:xfrm>
          <a:prstGeom prst="line">
            <a:avLst/>
          </a:prstGeom>
          <a:noFill/>
          <a:ln w="44450">
            <a:solidFill>
              <a:schemeClr val="bg2"/>
            </a:solidFill>
            <a:round/>
            <a:headEnd/>
            <a:tailEnd/>
          </a:ln>
          <a:effectLst/>
        </p:spPr>
        <p:txBody>
          <a:bodyPr/>
          <a:lstStyle/>
          <a:p>
            <a:pPr eaLnBrk="0" hangingPunct="0">
              <a:defRPr/>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40605193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p:random/>
  </p:transition>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gif"/><Relationship Id="rId4" Type="http://schemas.openxmlformats.org/officeDocument/2006/relationships/image" Target="../media/image16.wmf"/></Relationships>
</file>

<file path=ppt/slides/_rels/slide11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90.xml"/><Relationship Id="rId4" Type="http://schemas.openxmlformats.org/officeDocument/2006/relationships/image" Target="../media/image120.jpeg"/></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90.xml"/><Relationship Id="rId4" Type="http://schemas.openxmlformats.org/officeDocument/2006/relationships/image" Target="../media/image12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90.xml"/><Relationship Id="rId4" Type="http://schemas.openxmlformats.org/officeDocument/2006/relationships/image" Target="../media/image12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90.xml"/><Relationship Id="rId4" Type="http://schemas.openxmlformats.org/officeDocument/2006/relationships/image" Target="../media/image13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Elect%20Induction%20Movie.wmv" TargetMode="External"/><Relationship Id="rId1" Type="http://schemas.openxmlformats.org/officeDocument/2006/relationships/slideLayout" Target="../slideLayouts/slideLayout72.xml"/><Relationship Id="rId4" Type="http://schemas.openxmlformats.org/officeDocument/2006/relationships/image" Target="../media/image13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en.wikipedia.org/wiki/Image:Polemount-singlephase-closeup.jpg" TargetMode="External"/><Relationship Id="rId1" Type="http://schemas.openxmlformats.org/officeDocument/2006/relationships/slideLayout" Target="../slideLayouts/slideLayout44.xml"/><Relationship Id="rId5" Type="http://schemas.openxmlformats.org/officeDocument/2006/relationships/image" Target="../media/image138.jpeg"/><Relationship Id="rId4" Type="http://schemas.openxmlformats.org/officeDocument/2006/relationships/hyperlink" Target="http://en.wikipedia.org/wiki/Image:PoleMountTransformer02.jpg"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extremely-sharp.com/es/catalog/43008.html" TargetMode="External"/><Relationship Id="rId2" Type="http://schemas.openxmlformats.org/officeDocument/2006/relationships/image" Target="../media/image139.png"/><Relationship Id="rId1" Type="http://schemas.openxmlformats.org/officeDocument/2006/relationships/slideLayout" Target="../slideLayouts/slideLayout44.xml"/><Relationship Id="rId4" Type="http://schemas.openxmlformats.org/officeDocument/2006/relationships/image" Target="../media/image140.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www.bing.com/videos/search?q=maglev+train+videos&amp;qpvt=maglev+train+videos&amp;FORM=VDRE#view=detail&amp;mid=08D3AB29A15F49D505E808D3AB29A15F49D505E8" TargetMode="External"/><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83.xml"/></Relationships>
</file>

<file path=ppt/slides/_rels/slide12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9.xml"/></Relationships>
</file>

<file path=ppt/slides/_rels/slide124.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7.gi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oleObject" Target="../embeddings/oleObject3.bin"/><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16.wmf"/><Relationship Id="rId11" Type="http://schemas.openxmlformats.org/officeDocument/2006/relationships/image" Target="../media/image40.jpeg"/><Relationship Id="rId5" Type="http://schemas.openxmlformats.org/officeDocument/2006/relationships/oleObject" Target="../embeddings/oleObject6.bin"/><Relationship Id="rId10" Type="http://schemas.openxmlformats.org/officeDocument/2006/relationships/oleObject" Target="../embeddings/oleObject10.bin"/><Relationship Id="rId4" Type="http://schemas.openxmlformats.org/officeDocument/2006/relationships/image" Target="../media/image36.wmf"/><Relationship Id="rId9"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16.wmf"/><Relationship Id="rId5" Type="http://schemas.openxmlformats.org/officeDocument/2006/relationships/oleObject" Target="../embeddings/oleObject12.bin"/><Relationship Id="rId4" Type="http://schemas.openxmlformats.org/officeDocument/2006/relationships/image" Target="../media/image36.wmf"/><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6.wmf"/><Relationship Id="rId5" Type="http://schemas.openxmlformats.org/officeDocument/2006/relationships/oleObject" Target="../embeddings/oleObject15.bin"/><Relationship Id="rId4" Type="http://schemas.openxmlformats.org/officeDocument/2006/relationships/image" Target="../media/image16.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image" Target="../media/image47.jpeg"/><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9.gif"/><Relationship Id="rId4" Type="http://schemas.openxmlformats.org/officeDocument/2006/relationships/image" Target="../media/image48.w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3.emf"/><Relationship Id="rId5" Type="http://schemas.openxmlformats.org/officeDocument/2006/relationships/oleObject" Target="../embeddings/oleObject19.bin"/><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4.xml"/><Relationship Id="rId1" Type="http://schemas.openxmlformats.org/officeDocument/2006/relationships/vmlDrawing" Target="../drawings/vmlDrawing11.vml"/><Relationship Id="rId5" Type="http://schemas.openxmlformats.org/officeDocument/2006/relationships/image" Target="../media/image63.jpeg"/><Relationship Id="rId4" Type="http://schemas.openxmlformats.org/officeDocument/2006/relationships/image" Target="../media/image62.emf"/></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4.xml"/><Relationship Id="rId1" Type="http://schemas.openxmlformats.org/officeDocument/2006/relationships/vmlDrawing" Target="../drawings/vmlDrawing12.vml"/><Relationship Id="rId5" Type="http://schemas.openxmlformats.org/officeDocument/2006/relationships/image" Target="../media/image66.jpeg"/><Relationship Id="rId4" Type="http://schemas.openxmlformats.org/officeDocument/2006/relationships/image" Target="../media/image6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1.wmf"/><Relationship Id="rId5" Type="http://schemas.openxmlformats.org/officeDocument/2006/relationships/oleObject" Target="../embeddings/oleObject24.bin"/><Relationship Id="rId4" Type="http://schemas.openxmlformats.org/officeDocument/2006/relationships/image" Target="../media/image70.wmf"/></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1.xml"/><Relationship Id="rId1" Type="http://schemas.openxmlformats.org/officeDocument/2006/relationships/vmlDrawing" Target="../drawings/vmlDrawing14.vml"/><Relationship Id="rId5" Type="http://schemas.openxmlformats.org/officeDocument/2006/relationships/image" Target="../media/image85.png"/><Relationship Id="rId4" Type="http://schemas.openxmlformats.org/officeDocument/2006/relationships/image" Target="../media/image84.wmf"/></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41.xml"/><Relationship Id="rId1" Type="http://schemas.openxmlformats.org/officeDocument/2006/relationships/vmlDrawing" Target="../drawings/vmlDrawing15.vml"/><Relationship Id="rId5" Type="http://schemas.openxmlformats.org/officeDocument/2006/relationships/image" Target="../media/image87.png"/><Relationship Id="rId4" Type="http://schemas.openxmlformats.org/officeDocument/2006/relationships/image" Target="../media/image86.wmf"/></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41.xml"/><Relationship Id="rId1" Type="http://schemas.openxmlformats.org/officeDocument/2006/relationships/vmlDrawing" Target="../drawings/vmlDrawing16.vml"/><Relationship Id="rId4" Type="http://schemas.openxmlformats.org/officeDocument/2006/relationships/image" Target="../media/image95.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1.xml"/><Relationship Id="rId1" Type="http://schemas.openxmlformats.org/officeDocument/2006/relationships/vmlDrawing" Target="../drawings/vmlDrawing17.vml"/><Relationship Id="rId5" Type="http://schemas.openxmlformats.org/officeDocument/2006/relationships/image" Target="../media/image97.jpeg"/><Relationship Id="rId4" Type="http://schemas.openxmlformats.org/officeDocument/2006/relationships/image" Target="../media/image96.wmf"/></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1.xml"/><Relationship Id="rId1" Type="http://schemas.openxmlformats.org/officeDocument/2006/relationships/vmlDrawing" Target="../drawings/vmlDrawing18.vml"/><Relationship Id="rId5" Type="http://schemas.openxmlformats.org/officeDocument/2006/relationships/image" Target="../media/image96.wmf"/><Relationship Id="rId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31.xml"/><Relationship Id="rId4" Type="http://schemas.openxmlformats.org/officeDocument/2006/relationships/image" Target="../media/image101.gif"/></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31.xml"/><Relationship Id="rId1" Type="http://schemas.openxmlformats.org/officeDocument/2006/relationships/vmlDrawing" Target="../drawings/vmlDrawing19.vml"/><Relationship Id="rId5" Type="http://schemas.openxmlformats.org/officeDocument/2006/relationships/image" Target="../media/image96.wmf"/><Relationship Id="rId4" Type="http://schemas.openxmlformats.org/officeDocument/2006/relationships/oleObject" Target="../embeddings/oleObject30.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1.xml"/><Relationship Id="rId1" Type="http://schemas.openxmlformats.org/officeDocument/2006/relationships/vmlDrawing" Target="../drawings/vmlDrawing20.vml"/><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41.xml"/><Relationship Id="rId1" Type="http://schemas.openxmlformats.org/officeDocument/2006/relationships/vmlDrawing" Target="../drawings/vmlDrawing21.vml"/><Relationship Id="rId5" Type="http://schemas.openxmlformats.org/officeDocument/2006/relationships/image" Target="../media/image106.jpeg"/><Relationship Id="rId4" Type="http://schemas.openxmlformats.org/officeDocument/2006/relationships/image" Target="../media/image105.wmf"/></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41.xml"/><Relationship Id="rId1" Type="http://schemas.openxmlformats.org/officeDocument/2006/relationships/vmlDrawing" Target="../drawings/vmlDrawing22.vml"/><Relationship Id="rId5" Type="http://schemas.openxmlformats.org/officeDocument/2006/relationships/image" Target="../media/image108.png"/><Relationship Id="rId4" Type="http://schemas.openxmlformats.org/officeDocument/2006/relationships/image" Target="../media/image107.wmf"/></Relationships>
</file>

<file path=ppt/slides/_rels/slide99.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ctrTitle"/>
          </p:nvPr>
        </p:nvSpPr>
        <p:spPr>
          <a:xfrm rot="20527286">
            <a:off x="1260073" y="1015953"/>
            <a:ext cx="4825457" cy="757189"/>
          </a:xfrm>
        </p:spPr>
        <p:txBody>
          <a:bodyPr/>
          <a:lstStyle/>
          <a:p>
            <a:pPr eaLnBrk="1" hangingPunct="1"/>
            <a:r>
              <a:rPr lang="en-US" sz="6600" b="1" dirty="0" smtClean="0"/>
              <a:t>Unit 13: </a:t>
            </a:r>
          </a:p>
        </p:txBody>
      </p:sp>
      <p:sp>
        <p:nvSpPr>
          <p:cNvPr id="59394" name="Rectangle 3"/>
          <p:cNvSpPr>
            <a:spLocks noGrp="1" noChangeArrowheads="1"/>
          </p:cNvSpPr>
          <p:nvPr>
            <p:ph type="subTitle" idx="1"/>
          </p:nvPr>
        </p:nvSpPr>
        <p:spPr>
          <a:xfrm rot="20544384">
            <a:off x="1828800" y="1972949"/>
            <a:ext cx="8534400" cy="3665851"/>
          </a:xfrm>
        </p:spPr>
        <p:txBody>
          <a:bodyPr/>
          <a:lstStyle/>
          <a:p>
            <a:pPr eaLnBrk="1" hangingPunct="1"/>
            <a:endParaRPr 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62" y="4352925"/>
            <a:ext cx="4572000" cy="2571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87" y="-231955"/>
            <a:ext cx="1695450" cy="1819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958" y="2263496"/>
            <a:ext cx="4086225" cy="4419600"/>
          </a:xfrm>
          <a:prstGeom prst="rect">
            <a:avLst/>
          </a:prstGeom>
        </p:spPr>
      </p:pic>
      <p:sp>
        <p:nvSpPr>
          <p:cNvPr id="4" name="Rectangle 3"/>
          <p:cNvSpPr/>
          <p:nvPr/>
        </p:nvSpPr>
        <p:spPr>
          <a:xfrm rot="20235305">
            <a:off x="-7876" y="1425104"/>
            <a:ext cx="8924680" cy="1754326"/>
          </a:xfrm>
          <a:prstGeom prst="rect">
            <a:avLst/>
          </a:prstGeom>
          <a:noFill/>
        </p:spPr>
        <p:txBody>
          <a:bodyPr wrap="squar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Magnetism and Electromagnetism</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smtClean="0"/>
              <a:t>Sources of Magnetic Fields</a:t>
            </a:r>
          </a:p>
        </p:txBody>
      </p:sp>
      <p:sp>
        <p:nvSpPr>
          <p:cNvPr id="63490" name="Rectangle 3"/>
          <p:cNvSpPr>
            <a:spLocks noGrp="1" noChangeArrowheads="1"/>
          </p:cNvSpPr>
          <p:nvPr>
            <p:ph type="body" idx="1"/>
          </p:nvPr>
        </p:nvSpPr>
        <p:spPr/>
        <p:txBody>
          <a:bodyPr/>
          <a:lstStyle/>
          <a:p>
            <a:pPr eaLnBrk="1" hangingPunct="1"/>
            <a:r>
              <a:rPr lang="en-US" smtClean="0"/>
              <a:t>The region of space surrounding a </a:t>
            </a:r>
            <a:r>
              <a:rPr lang="en-US" i="1" smtClean="0"/>
              <a:t>moving</a:t>
            </a:r>
            <a:r>
              <a:rPr lang="en-US" smtClean="0"/>
              <a:t> charge includes a magnetic field</a:t>
            </a:r>
          </a:p>
          <a:p>
            <a:pPr lvl="1" eaLnBrk="1" hangingPunct="1"/>
            <a:r>
              <a:rPr lang="en-US" smtClean="0"/>
              <a:t>The charge will also be surrounded by an electric field</a:t>
            </a:r>
          </a:p>
          <a:p>
            <a:pPr eaLnBrk="1" hangingPunct="1"/>
            <a:r>
              <a:rPr lang="en-US" smtClean="0"/>
              <a:t>A magnetic field surrounds a properly magnetized magnetic material</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B7B7FF"/>
        </a:solidFill>
        <a:effectLst/>
      </p:bgPr>
    </p:bg>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2057400" y="533400"/>
            <a:ext cx="8229600" cy="2209800"/>
          </a:xfrm>
        </p:spPr>
        <p:txBody>
          <a:bodyPr/>
          <a:lstStyle/>
          <a:p>
            <a:pPr eaLnBrk="1" hangingPunct="1"/>
            <a:r>
              <a:rPr lang="en-US" altLang="en-US" smtClean="0"/>
              <a:t>Examples of electromagnets include cranes in scrap yards, telegraphs, and certain types of doorbells. </a:t>
            </a:r>
          </a:p>
        </p:txBody>
      </p:sp>
      <p:pic>
        <p:nvPicPr>
          <p:cNvPr id="57347" name="Picture 6" descr="electromag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276600"/>
            <a:ext cx="2497138"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10" descr="doorb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2200"/>
            <a:ext cx="4135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849282"/>
      </p:ext>
    </p:extLst>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What is a generator?</a:t>
            </a:r>
          </a:p>
        </p:txBody>
      </p:sp>
      <p:sp>
        <p:nvSpPr>
          <p:cNvPr id="36867" name="Rectangle 3"/>
          <p:cNvSpPr>
            <a:spLocks noGrp="1" noChangeArrowheads="1"/>
          </p:cNvSpPr>
          <p:nvPr>
            <p:ph type="body" idx="1"/>
          </p:nvPr>
        </p:nvSpPr>
        <p:spPr/>
        <p:txBody>
          <a:bodyPr/>
          <a:lstStyle/>
          <a:p>
            <a:r>
              <a:rPr lang="en-US" altLang="en-US" sz="4000">
                <a:solidFill>
                  <a:srgbClr val="FFFF00"/>
                </a:solidFill>
                <a:effectLst>
                  <a:outerShdw blurRad="38100" dist="38100" dir="2700000" algn="tl">
                    <a:srgbClr val="FFFFFF"/>
                  </a:outerShdw>
                </a:effectLst>
              </a:rPr>
              <a:t>Generator</a:t>
            </a:r>
            <a:r>
              <a:rPr lang="en-US" altLang="en-US" sz="4000"/>
              <a:t> – a machine that changes </a:t>
            </a:r>
            <a:r>
              <a:rPr lang="en-US" altLang="en-US" sz="4000">
                <a:solidFill>
                  <a:srgbClr val="FFFF00"/>
                </a:solidFill>
                <a:effectLst>
                  <a:outerShdw blurRad="38100" dist="38100" dir="2700000" algn="tl">
                    <a:srgbClr val="FFFFFF"/>
                  </a:outerShdw>
                </a:effectLst>
              </a:rPr>
              <a:t>mechanical</a:t>
            </a:r>
            <a:r>
              <a:rPr lang="en-US" altLang="en-US" sz="4000"/>
              <a:t> energy to </a:t>
            </a:r>
            <a:r>
              <a:rPr lang="en-US" altLang="en-US" sz="4000">
                <a:solidFill>
                  <a:srgbClr val="FFFF00"/>
                </a:solidFill>
                <a:effectLst>
                  <a:outerShdw blurRad="38100" dist="38100" dir="2700000" algn="tl">
                    <a:srgbClr val="FFFFFF"/>
                  </a:outerShdw>
                </a:effectLst>
              </a:rPr>
              <a:t>electrical</a:t>
            </a:r>
            <a:r>
              <a:rPr lang="en-US" altLang="en-US" sz="4000"/>
              <a:t> energy</a:t>
            </a:r>
          </a:p>
          <a:p>
            <a:r>
              <a:rPr lang="en-US" altLang="en-US" sz="4000"/>
              <a:t>Usually use </a:t>
            </a:r>
            <a:r>
              <a:rPr lang="en-US" altLang="en-US" sz="4000">
                <a:solidFill>
                  <a:srgbClr val="FFFF00"/>
                </a:solidFill>
                <a:effectLst>
                  <a:outerShdw blurRad="38100" dist="38100" dir="2700000" algn="tl">
                    <a:srgbClr val="FFFFFF"/>
                  </a:outerShdw>
                </a:effectLst>
              </a:rPr>
              <a:t>moving</a:t>
            </a:r>
            <a:r>
              <a:rPr lang="en-US" altLang="en-US" sz="4000"/>
              <a:t> magnets to create </a:t>
            </a:r>
            <a:r>
              <a:rPr lang="en-US" altLang="en-US" sz="4000">
                <a:solidFill>
                  <a:srgbClr val="FFFF00"/>
                </a:solidFill>
                <a:effectLst>
                  <a:outerShdw blurRad="38100" dist="38100" dir="2700000" algn="tl">
                    <a:srgbClr val="FFFFFF"/>
                  </a:outerShdw>
                </a:effectLst>
              </a:rPr>
              <a:t>currents</a:t>
            </a:r>
            <a:r>
              <a:rPr lang="en-US" altLang="en-US" sz="4000"/>
              <a:t> in coils of wire.</a:t>
            </a:r>
          </a:p>
        </p:txBody>
      </p:sp>
    </p:spTree>
    <p:extLst>
      <p:ext uri="{BB962C8B-B14F-4D97-AF65-F5344CB8AC3E}">
        <p14:creationId xmlns:p14="http://schemas.microsoft.com/office/powerpoint/2010/main" val="15913674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p:txBody>
          <a:bodyPr/>
          <a:lstStyle/>
          <a:p>
            <a:pPr eaLnBrk="1" hangingPunct="1"/>
            <a:r>
              <a:rPr lang="en-US" smtClean="0"/>
              <a:t>Generators</a:t>
            </a:r>
          </a:p>
        </p:txBody>
      </p:sp>
      <p:sp>
        <p:nvSpPr>
          <p:cNvPr id="171010" name="Rectangle 3"/>
          <p:cNvSpPr>
            <a:spLocks noGrp="1" noChangeArrowheads="1"/>
          </p:cNvSpPr>
          <p:nvPr>
            <p:ph type="body" idx="1"/>
          </p:nvPr>
        </p:nvSpPr>
        <p:spPr/>
        <p:txBody>
          <a:bodyPr/>
          <a:lstStyle/>
          <a:p>
            <a:pPr eaLnBrk="1" hangingPunct="1"/>
            <a:r>
              <a:rPr lang="en-US" sz="2800" smtClean="0"/>
              <a:t>Alternating Current (AC) generator</a:t>
            </a:r>
          </a:p>
          <a:p>
            <a:pPr lvl="1" eaLnBrk="1" hangingPunct="1"/>
            <a:r>
              <a:rPr lang="en-US" sz="2400" smtClean="0"/>
              <a:t>Converts mechanical energy to electrical energy</a:t>
            </a:r>
          </a:p>
          <a:p>
            <a:pPr lvl="1" eaLnBrk="1" hangingPunct="1"/>
            <a:r>
              <a:rPr lang="en-US" sz="2400" smtClean="0"/>
              <a:t>Consists of a wire loop rotated by some external means</a:t>
            </a:r>
          </a:p>
          <a:p>
            <a:pPr lvl="1" eaLnBrk="1" hangingPunct="1"/>
            <a:r>
              <a:rPr lang="en-US" sz="2400" smtClean="0"/>
              <a:t>There are a variety of sources that can supply the energy to rotate the loop</a:t>
            </a:r>
          </a:p>
          <a:p>
            <a:pPr lvl="2" eaLnBrk="1" hangingPunct="1"/>
            <a:r>
              <a:rPr lang="en-US" sz="2000" smtClean="0"/>
              <a:t>These may include falling water, heat by burning coal to produce steam</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1535113" y="617538"/>
            <a:ext cx="10390187" cy="1143000"/>
          </a:xfrm>
        </p:spPr>
        <p:txBody>
          <a:bodyPr/>
          <a:lstStyle/>
          <a:p>
            <a:pPr eaLnBrk="1" hangingPunct="1"/>
            <a:r>
              <a:rPr lang="en-US" smtClean="0"/>
              <a:t>AC Generators, cont</a:t>
            </a:r>
          </a:p>
        </p:txBody>
      </p:sp>
      <p:sp>
        <p:nvSpPr>
          <p:cNvPr id="172034" name="Rectangle 3"/>
          <p:cNvSpPr>
            <a:spLocks noGrp="1" noChangeArrowheads="1"/>
          </p:cNvSpPr>
          <p:nvPr>
            <p:ph type="body" sz="half" idx="1"/>
          </p:nvPr>
        </p:nvSpPr>
        <p:spPr>
          <a:xfrm>
            <a:off x="1828800" y="2057400"/>
            <a:ext cx="4419600" cy="4114800"/>
          </a:xfrm>
        </p:spPr>
        <p:txBody>
          <a:bodyPr/>
          <a:lstStyle/>
          <a:p>
            <a:pPr eaLnBrk="1" hangingPunct="1">
              <a:lnSpc>
                <a:spcPct val="90000"/>
              </a:lnSpc>
            </a:pPr>
            <a:r>
              <a:rPr lang="en-US" sz="2400" smtClean="0"/>
              <a:t>Basic operation of the generator</a:t>
            </a:r>
          </a:p>
          <a:p>
            <a:pPr lvl="1" eaLnBrk="1" hangingPunct="1">
              <a:lnSpc>
                <a:spcPct val="90000"/>
              </a:lnSpc>
            </a:pPr>
            <a:r>
              <a:rPr lang="en-US" sz="1800" smtClean="0"/>
              <a:t>As the loop rotates, the magnetic flux through it changes with time</a:t>
            </a:r>
          </a:p>
          <a:p>
            <a:pPr lvl="1" eaLnBrk="1" hangingPunct="1">
              <a:lnSpc>
                <a:spcPct val="90000"/>
              </a:lnSpc>
            </a:pPr>
            <a:r>
              <a:rPr lang="en-US" sz="1800" smtClean="0"/>
              <a:t>This induces an emf and a current in the external circuit</a:t>
            </a:r>
          </a:p>
          <a:p>
            <a:pPr lvl="1" eaLnBrk="1" hangingPunct="1">
              <a:lnSpc>
                <a:spcPct val="90000"/>
              </a:lnSpc>
            </a:pPr>
            <a:r>
              <a:rPr lang="en-US" sz="1800" smtClean="0"/>
              <a:t>The ends of the loop are connected to slip rings that rotate with the loop</a:t>
            </a:r>
          </a:p>
          <a:p>
            <a:pPr lvl="1" eaLnBrk="1" hangingPunct="1">
              <a:lnSpc>
                <a:spcPct val="90000"/>
              </a:lnSpc>
            </a:pPr>
            <a:r>
              <a:rPr lang="en-US" sz="1800" smtClean="0"/>
              <a:t>Connections to the external circuit are made by stationary brushes in contact with the slip rings</a:t>
            </a:r>
          </a:p>
        </p:txBody>
      </p:sp>
      <p:pic>
        <p:nvPicPr>
          <p:cNvPr id="172035" name="Picture 6" descr="D:\Chapter 20\Fig 20-18a.jpg"/>
          <p:cNvPicPr>
            <a:picLocks noGrp="1" noChangeAspect="1" noChangeArrowheads="1"/>
          </p:cNvPicPr>
          <p:nvPr>
            <p:ph type="clipArt" sz="half" idx="2"/>
          </p:nvPr>
        </p:nvPicPr>
        <p:blipFill>
          <a:blip r:embed="rId2"/>
          <a:srcRect/>
          <a:stretch>
            <a:fillRect/>
          </a:stretch>
        </p:blipFill>
        <p:spPr>
          <a:xfrm>
            <a:off x="6248400" y="2133600"/>
            <a:ext cx="4230688" cy="4152900"/>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a:xfrm>
            <a:off x="1535113" y="617538"/>
            <a:ext cx="10390187" cy="1143000"/>
          </a:xfrm>
        </p:spPr>
        <p:txBody>
          <a:bodyPr/>
          <a:lstStyle/>
          <a:p>
            <a:pPr eaLnBrk="1" hangingPunct="1"/>
            <a:r>
              <a:rPr lang="en-US" smtClean="0"/>
              <a:t>AC Generators, final</a:t>
            </a:r>
          </a:p>
        </p:txBody>
      </p:sp>
      <p:sp>
        <p:nvSpPr>
          <p:cNvPr id="173058" name="Rectangle 3"/>
          <p:cNvSpPr>
            <a:spLocks noGrp="1" noChangeArrowheads="1"/>
          </p:cNvSpPr>
          <p:nvPr>
            <p:ph type="body" sz="half" idx="1"/>
          </p:nvPr>
        </p:nvSpPr>
        <p:spPr>
          <a:xfrm>
            <a:off x="2133600" y="2133600"/>
            <a:ext cx="3810000" cy="4114800"/>
          </a:xfrm>
        </p:spPr>
        <p:txBody>
          <a:bodyPr/>
          <a:lstStyle/>
          <a:p>
            <a:pPr eaLnBrk="1" hangingPunct="1">
              <a:lnSpc>
                <a:spcPct val="90000"/>
              </a:lnSpc>
            </a:pPr>
            <a:r>
              <a:rPr lang="en-US" sz="2000" smtClean="0"/>
              <a:t>The emf generated by the rotating loop can be found by</a:t>
            </a:r>
          </a:p>
          <a:p>
            <a:pPr lvl="1" eaLnBrk="1" hangingPunct="1">
              <a:lnSpc>
                <a:spcPct val="90000"/>
              </a:lnSpc>
              <a:buFont typeface="Wingdings" pitchFamily="2" charset="2"/>
              <a:buNone/>
            </a:pPr>
            <a:r>
              <a:rPr lang="en-US" sz="1800" smtClean="0">
                <a:cs typeface="Tahoma" pitchFamily="34" charset="0"/>
              </a:rPr>
              <a:t>ε =2 B ℓ v</a:t>
            </a:r>
            <a:r>
              <a:rPr lang="en-US" sz="1800" baseline="-25000" smtClean="0">
                <a:cs typeface="Tahoma" pitchFamily="34" charset="0"/>
                <a:sym typeface="Symbol" pitchFamily="18" charset="2"/>
              </a:rPr>
              <a:t></a:t>
            </a:r>
            <a:r>
              <a:rPr lang="en-US" sz="1800" smtClean="0">
                <a:cs typeface="Tahoma" pitchFamily="34" charset="0"/>
                <a:sym typeface="Symbol" pitchFamily="18" charset="2"/>
              </a:rPr>
              <a:t>=2 B</a:t>
            </a:r>
            <a:r>
              <a:rPr lang="en-US" sz="1800" smtClean="0">
                <a:cs typeface="Tahoma" pitchFamily="34" charset="0"/>
              </a:rPr>
              <a:t> ℓ sin θ</a:t>
            </a:r>
          </a:p>
          <a:p>
            <a:pPr eaLnBrk="1" hangingPunct="1">
              <a:lnSpc>
                <a:spcPct val="90000"/>
              </a:lnSpc>
            </a:pPr>
            <a:r>
              <a:rPr lang="en-US" sz="2000" smtClean="0">
                <a:cs typeface="Tahoma" pitchFamily="34" charset="0"/>
              </a:rPr>
              <a:t>If the loop rotates with a constant angular speed, ω, and N turns</a:t>
            </a:r>
          </a:p>
          <a:p>
            <a:pPr lvl="1" eaLnBrk="1" hangingPunct="1">
              <a:lnSpc>
                <a:spcPct val="90000"/>
              </a:lnSpc>
              <a:buFont typeface="Wingdings" pitchFamily="2" charset="2"/>
              <a:buNone/>
            </a:pPr>
            <a:r>
              <a:rPr lang="en-US" sz="1800" smtClean="0">
                <a:cs typeface="Tahoma" pitchFamily="34" charset="0"/>
              </a:rPr>
              <a:t>ε = N B A ω sin ω t</a:t>
            </a:r>
          </a:p>
          <a:p>
            <a:pPr eaLnBrk="1" hangingPunct="1">
              <a:lnSpc>
                <a:spcPct val="90000"/>
              </a:lnSpc>
            </a:pPr>
            <a:r>
              <a:rPr lang="en-US" sz="2000" smtClean="0">
                <a:cs typeface="Tahoma" pitchFamily="34" charset="0"/>
              </a:rPr>
              <a:t>ε = ε</a:t>
            </a:r>
            <a:r>
              <a:rPr lang="en-US" sz="2000" baseline="-25000" smtClean="0">
                <a:cs typeface="Tahoma" pitchFamily="34" charset="0"/>
              </a:rPr>
              <a:t>max</a:t>
            </a:r>
            <a:r>
              <a:rPr lang="en-US" sz="2000" smtClean="0">
                <a:cs typeface="Tahoma" pitchFamily="34" charset="0"/>
              </a:rPr>
              <a:t> when loop is parallel to the field</a:t>
            </a:r>
          </a:p>
          <a:p>
            <a:pPr eaLnBrk="1" hangingPunct="1">
              <a:lnSpc>
                <a:spcPct val="90000"/>
              </a:lnSpc>
            </a:pPr>
            <a:r>
              <a:rPr lang="en-US" sz="2000" smtClean="0">
                <a:cs typeface="Tahoma" pitchFamily="34" charset="0"/>
              </a:rPr>
              <a:t>ε = 0 when when the loop is perpendicular to the field </a:t>
            </a:r>
          </a:p>
          <a:p>
            <a:pPr lvl="1" eaLnBrk="1" hangingPunct="1">
              <a:lnSpc>
                <a:spcPct val="90000"/>
              </a:lnSpc>
              <a:buFont typeface="Wingdings" pitchFamily="2" charset="2"/>
              <a:buNone/>
            </a:pPr>
            <a:endParaRPr lang="en-US" sz="1800" smtClean="0">
              <a:cs typeface="Tahoma" pitchFamily="34" charset="0"/>
            </a:endParaRPr>
          </a:p>
          <a:p>
            <a:pPr eaLnBrk="1" hangingPunct="1">
              <a:lnSpc>
                <a:spcPct val="90000"/>
              </a:lnSpc>
              <a:buFont typeface="Wingdings" pitchFamily="2" charset="2"/>
              <a:buNone/>
            </a:pPr>
            <a:endParaRPr lang="en-US" sz="2400" smtClean="0"/>
          </a:p>
        </p:txBody>
      </p:sp>
      <p:pic>
        <p:nvPicPr>
          <p:cNvPr id="173059" name="Picture 6" descr="D:\Chapter 20\Fig 20-18b.jpg"/>
          <p:cNvPicPr>
            <a:picLocks noGrp="1" noChangeAspect="1" noChangeArrowheads="1"/>
          </p:cNvPicPr>
          <p:nvPr>
            <p:ph type="clipArt" sz="half" idx="2"/>
          </p:nvPr>
        </p:nvPicPr>
        <p:blipFill>
          <a:blip r:embed="rId2"/>
          <a:srcRect/>
          <a:stretch>
            <a:fillRect/>
          </a:stretch>
        </p:blipFill>
        <p:spPr>
          <a:xfrm>
            <a:off x="5867400" y="2133600"/>
            <a:ext cx="4535488" cy="4298950"/>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535113" y="617538"/>
            <a:ext cx="10390187" cy="1143000"/>
          </a:xfrm>
        </p:spPr>
        <p:txBody>
          <a:bodyPr/>
          <a:lstStyle/>
          <a:p>
            <a:pPr eaLnBrk="1" hangingPunct="1"/>
            <a:r>
              <a:rPr lang="en-US" smtClean="0"/>
              <a:t>DC Generators</a:t>
            </a:r>
          </a:p>
        </p:txBody>
      </p:sp>
      <p:sp>
        <p:nvSpPr>
          <p:cNvPr id="175106" name="Rectangle 3"/>
          <p:cNvSpPr>
            <a:spLocks noGrp="1" noChangeArrowheads="1"/>
          </p:cNvSpPr>
          <p:nvPr>
            <p:ph type="body" sz="half" idx="1"/>
          </p:nvPr>
        </p:nvSpPr>
        <p:spPr>
          <a:xfrm>
            <a:off x="1576388" y="2017713"/>
            <a:ext cx="5080000" cy="4114800"/>
          </a:xfrm>
        </p:spPr>
        <p:txBody>
          <a:bodyPr/>
          <a:lstStyle/>
          <a:p>
            <a:pPr eaLnBrk="1" hangingPunct="1"/>
            <a:r>
              <a:rPr lang="en-US" sz="2400" smtClean="0"/>
              <a:t>Components are essentially the same as that of an ac generator</a:t>
            </a:r>
          </a:p>
          <a:p>
            <a:pPr eaLnBrk="1" hangingPunct="1"/>
            <a:r>
              <a:rPr lang="en-US" sz="2400" smtClean="0"/>
              <a:t>The major difference is the contacts to the rotating loop are made by a split ring, or commutator</a:t>
            </a:r>
          </a:p>
        </p:txBody>
      </p:sp>
      <p:pic>
        <p:nvPicPr>
          <p:cNvPr id="175107" name="Picture 6" descr="D:\Chapter 20\Fig 20-20a.jpg"/>
          <p:cNvPicPr>
            <a:picLocks noGrp="1" noChangeAspect="1" noChangeArrowheads="1"/>
          </p:cNvPicPr>
          <p:nvPr>
            <p:ph type="clipArt" sz="half" idx="2"/>
          </p:nvPr>
        </p:nvPicPr>
        <p:blipFill>
          <a:blip r:embed="rId2"/>
          <a:srcRect/>
          <a:stretch>
            <a:fillRect/>
          </a:stretch>
        </p:blipFill>
        <p:spPr>
          <a:xfrm>
            <a:off x="6477000" y="1981200"/>
            <a:ext cx="3886200" cy="4535488"/>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1535113" y="617538"/>
            <a:ext cx="10390187" cy="1143000"/>
          </a:xfrm>
        </p:spPr>
        <p:txBody>
          <a:bodyPr/>
          <a:lstStyle/>
          <a:p>
            <a:pPr eaLnBrk="1" hangingPunct="1"/>
            <a:r>
              <a:rPr lang="en-US" smtClean="0"/>
              <a:t>DC Generators, cont</a:t>
            </a:r>
          </a:p>
        </p:txBody>
      </p:sp>
      <p:sp>
        <p:nvSpPr>
          <p:cNvPr id="176130" name="Rectangle 3"/>
          <p:cNvSpPr>
            <a:spLocks noGrp="1" noChangeArrowheads="1"/>
          </p:cNvSpPr>
          <p:nvPr>
            <p:ph type="body" sz="half" idx="1"/>
          </p:nvPr>
        </p:nvSpPr>
        <p:spPr>
          <a:xfrm>
            <a:off x="2286000" y="2017713"/>
            <a:ext cx="3810000" cy="4114800"/>
          </a:xfrm>
        </p:spPr>
        <p:txBody>
          <a:bodyPr/>
          <a:lstStyle/>
          <a:p>
            <a:pPr eaLnBrk="1" hangingPunct="1">
              <a:lnSpc>
                <a:spcPct val="90000"/>
              </a:lnSpc>
            </a:pPr>
            <a:r>
              <a:rPr lang="en-US" sz="2200" smtClean="0"/>
              <a:t>The output voltage always has the same polarity</a:t>
            </a:r>
          </a:p>
          <a:p>
            <a:pPr eaLnBrk="1" hangingPunct="1">
              <a:lnSpc>
                <a:spcPct val="90000"/>
              </a:lnSpc>
            </a:pPr>
            <a:r>
              <a:rPr lang="en-US" sz="2200" smtClean="0"/>
              <a:t>The current is a pulsing current</a:t>
            </a:r>
          </a:p>
          <a:p>
            <a:pPr eaLnBrk="1" hangingPunct="1">
              <a:lnSpc>
                <a:spcPct val="90000"/>
              </a:lnSpc>
            </a:pPr>
            <a:r>
              <a:rPr lang="en-US" sz="2200" smtClean="0"/>
              <a:t>To produce a steady current, many loops and commutators around the axis of rotation are used</a:t>
            </a:r>
          </a:p>
          <a:p>
            <a:pPr lvl="1" eaLnBrk="1" hangingPunct="1">
              <a:lnSpc>
                <a:spcPct val="90000"/>
              </a:lnSpc>
            </a:pPr>
            <a:r>
              <a:rPr lang="en-US" sz="2000" smtClean="0"/>
              <a:t>The multiple outputs are superimposed and the output is almost free of fluctuations</a:t>
            </a:r>
          </a:p>
        </p:txBody>
      </p:sp>
      <p:pic>
        <p:nvPicPr>
          <p:cNvPr id="176131" name="Picture 6" descr="D:\Chapter 20\Fig 20-20b.jpg"/>
          <p:cNvPicPr>
            <a:picLocks noGrp="1" noChangeAspect="1" noChangeArrowheads="1"/>
          </p:cNvPicPr>
          <p:nvPr>
            <p:ph type="clipArt" sz="half" idx="2"/>
          </p:nvPr>
        </p:nvPicPr>
        <p:blipFill>
          <a:blip r:embed="rId2"/>
          <a:srcRect/>
          <a:stretch>
            <a:fillRect/>
          </a:stretch>
        </p:blipFill>
        <p:spPr>
          <a:xfrm>
            <a:off x="6019800" y="2362200"/>
            <a:ext cx="4459288" cy="382270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r>
              <a:rPr lang="en-US" smtClean="0"/>
              <a:t>Motors</a:t>
            </a:r>
          </a:p>
        </p:txBody>
      </p:sp>
      <p:sp>
        <p:nvSpPr>
          <p:cNvPr id="177154" name="Rectangle 3"/>
          <p:cNvSpPr>
            <a:spLocks noGrp="1" noChangeArrowheads="1"/>
          </p:cNvSpPr>
          <p:nvPr>
            <p:ph type="body" idx="1"/>
          </p:nvPr>
        </p:nvSpPr>
        <p:spPr/>
        <p:txBody>
          <a:bodyPr/>
          <a:lstStyle/>
          <a:p>
            <a:pPr eaLnBrk="1" hangingPunct="1"/>
            <a:r>
              <a:rPr lang="en-US" smtClean="0"/>
              <a:t>Motors are devices that convert electrical energy into mechanical energy</a:t>
            </a:r>
          </a:p>
          <a:p>
            <a:pPr lvl="1" eaLnBrk="1" hangingPunct="1"/>
            <a:r>
              <a:rPr lang="en-US" smtClean="0"/>
              <a:t>A motor is a generator run in reverse</a:t>
            </a:r>
          </a:p>
          <a:p>
            <a:pPr eaLnBrk="1" hangingPunct="1"/>
            <a:r>
              <a:rPr lang="en-US" smtClean="0"/>
              <a:t>A motor can perform useful mechanical work when a shaft connected to its rotating coil is attached to some external device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a:xfrm>
            <a:off x="1535113" y="617538"/>
            <a:ext cx="10390187" cy="1143000"/>
          </a:xfrm>
        </p:spPr>
        <p:txBody>
          <a:bodyPr/>
          <a:lstStyle/>
          <a:p>
            <a:pPr eaLnBrk="1" hangingPunct="1"/>
            <a:r>
              <a:rPr lang="en-US" smtClean="0"/>
              <a:t>Joseph Henry</a:t>
            </a:r>
          </a:p>
        </p:txBody>
      </p:sp>
      <p:sp>
        <p:nvSpPr>
          <p:cNvPr id="185346" name="Rectangle 3"/>
          <p:cNvSpPr>
            <a:spLocks noGrp="1" noChangeArrowheads="1"/>
          </p:cNvSpPr>
          <p:nvPr>
            <p:ph type="body" sz="half" idx="1"/>
          </p:nvPr>
        </p:nvSpPr>
        <p:spPr>
          <a:xfrm>
            <a:off x="2209800" y="2017713"/>
            <a:ext cx="4306888" cy="4114800"/>
          </a:xfrm>
        </p:spPr>
        <p:txBody>
          <a:bodyPr/>
          <a:lstStyle/>
          <a:p>
            <a:pPr eaLnBrk="1" hangingPunct="1">
              <a:lnSpc>
                <a:spcPct val="90000"/>
              </a:lnSpc>
            </a:pPr>
            <a:r>
              <a:rPr lang="en-US" sz="2200" smtClean="0"/>
              <a:t>1797 – 1878</a:t>
            </a:r>
          </a:p>
          <a:p>
            <a:pPr eaLnBrk="1" hangingPunct="1">
              <a:lnSpc>
                <a:spcPct val="90000"/>
              </a:lnSpc>
            </a:pPr>
            <a:r>
              <a:rPr lang="en-US" sz="2200" smtClean="0"/>
              <a:t>First director of the Smithsonian</a:t>
            </a:r>
          </a:p>
          <a:p>
            <a:pPr eaLnBrk="1" hangingPunct="1">
              <a:lnSpc>
                <a:spcPct val="90000"/>
              </a:lnSpc>
            </a:pPr>
            <a:r>
              <a:rPr lang="en-US" sz="2200" smtClean="0"/>
              <a:t>First president of the Academy of Natural Science</a:t>
            </a:r>
          </a:p>
          <a:p>
            <a:pPr eaLnBrk="1" hangingPunct="1">
              <a:lnSpc>
                <a:spcPct val="90000"/>
              </a:lnSpc>
            </a:pPr>
            <a:r>
              <a:rPr lang="en-US" sz="2200" smtClean="0"/>
              <a:t>First to produce an electric current with a magnetic field</a:t>
            </a:r>
          </a:p>
          <a:p>
            <a:pPr eaLnBrk="1" hangingPunct="1">
              <a:lnSpc>
                <a:spcPct val="90000"/>
              </a:lnSpc>
            </a:pPr>
            <a:r>
              <a:rPr lang="en-US" sz="2200" smtClean="0"/>
              <a:t>Improved the design of the electro-magnetic and constructed a motor</a:t>
            </a:r>
          </a:p>
          <a:p>
            <a:pPr eaLnBrk="1" hangingPunct="1">
              <a:lnSpc>
                <a:spcPct val="90000"/>
              </a:lnSpc>
            </a:pPr>
            <a:r>
              <a:rPr lang="en-US" sz="2200" smtClean="0"/>
              <a:t>Discovered self-inductance</a:t>
            </a:r>
          </a:p>
        </p:txBody>
      </p:sp>
      <p:pic>
        <p:nvPicPr>
          <p:cNvPr id="185347" name="Picture 6" descr="&#10;20p678.jpg                                                     000F0D5CCasper                         BA5763D6:"/>
          <p:cNvPicPr>
            <a:picLocks noChangeAspect="1" noChangeArrowheads="1"/>
          </p:cNvPicPr>
          <p:nvPr/>
        </p:nvPicPr>
        <p:blipFill>
          <a:blip r:embed="rId2"/>
          <a:srcRect/>
          <a:stretch>
            <a:fillRect/>
          </a:stretch>
        </p:blipFill>
        <p:spPr bwMode="auto">
          <a:xfrm>
            <a:off x="6738938" y="1905000"/>
            <a:ext cx="3852862"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0993" y="1600201"/>
            <a:ext cx="6730014" cy="4530725"/>
          </a:xfrm>
          <a:prstGeom prst="rect">
            <a:avLst/>
          </a:prstGeom>
        </p:spPr>
      </p:pic>
    </p:spTree>
    <p:extLst>
      <p:ext uri="{BB962C8B-B14F-4D97-AF65-F5344CB8AC3E}">
        <p14:creationId xmlns:p14="http://schemas.microsoft.com/office/powerpoint/2010/main" val="3122649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mtClean="0"/>
              <a:t>Magnetic Fields</a:t>
            </a:r>
          </a:p>
        </p:txBody>
      </p:sp>
      <p:sp>
        <p:nvSpPr>
          <p:cNvPr id="1029" name="Rectangle 3"/>
          <p:cNvSpPr>
            <a:spLocks noGrp="1" noChangeArrowheads="1"/>
          </p:cNvSpPr>
          <p:nvPr>
            <p:ph type="body" idx="1"/>
          </p:nvPr>
        </p:nvSpPr>
        <p:spPr/>
        <p:txBody>
          <a:bodyPr/>
          <a:lstStyle/>
          <a:p>
            <a:pPr eaLnBrk="1" hangingPunct="1">
              <a:lnSpc>
                <a:spcPct val="90000"/>
              </a:lnSpc>
            </a:pPr>
            <a:r>
              <a:rPr lang="en-US" smtClean="0"/>
              <a:t>A vector quantity</a:t>
            </a:r>
          </a:p>
          <a:p>
            <a:pPr eaLnBrk="1" hangingPunct="1">
              <a:lnSpc>
                <a:spcPct val="90000"/>
              </a:lnSpc>
            </a:pPr>
            <a:r>
              <a:rPr lang="en-US" smtClean="0"/>
              <a:t>Symbolized by </a:t>
            </a:r>
          </a:p>
          <a:p>
            <a:pPr eaLnBrk="1" hangingPunct="1">
              <a:lnSpc>
                <a:spcPct val="90000"/>
              </a:lnSpc>
            </a:pPr>
            <a:r>
              <a:rPr lang="en-US" smtClean="0"/>
              <a:t>Direction is given by the direction a </a:t>
            </a:r>
            <a:r>
              <a:rPr lang="en-US" i="1" smtClean="0"/>
              <a:t>north pole</a:t>
            </a:r>
            <a:r>
              <a:rPr lang="en-US" smtClean="0"/>
              <a:t> of a compass needle points in that location</a:t>
            </a:r>
          </a:p>
          <a:p>
            <a:pPr eaLnBrk="1" hangingPunct="1">
              <a:lnSpc>
                <a:spcPct val="90000"/>
              </a:lnSpc>
            </a:pPr>
            <a:r>
              <a:rPr lang="en-US" i="1" smtClean="0"/>
              <a:t>Magnetic field lines</a:t>
            </a:r>
            <a:r>
              <a:rPr lang="en-US" smtClean="0"/>
              <a:t> can be used to show how the field lines, as traced out by a compass, would look</a:t>
            </a:r>
            <a:endParaRPr lang="en-US" i="1" smtClean="0"/>
          </a:p>
        </p:txBody>
      </p:sp>
      <p:graphicFrame>
        <p:nvGraphicFramePr>
          <p:cNvPr id="1027" name="Object 3"/>
          <p:cNvGraphicFramePr>
            <a:graphicFrameLocks noChangeAspect="1"/>
          </p:cNvGraphicFramePr>
          <p:nvPr/>
        </p:nvGraphicFramePr>
        <p:xfrm>
          <a:off x="6172200" y="2438400"/>
          <a:ext cx="457200" cy="609600"/>
        </p:xfrm>
        <a:graphic>
          <a:graphicData uri="http://schemas.openxmlformats.org/presentationml/2006/ole">
            <mc:AlternateContent xmlns:mc="http://schemas.openxmlformats.org/markup-compatibility/2006">
              <mc:Choice xmlns:v="urn:schemas-microsoft-com:vml" Requires="v">
                <p:oleObj spid="_x0000_s1032" name="Equation" r:id="rId3" imgW="152268" imgH="203024" progId="">
                  <p:embed/>
                </p:oleObj>
              </mc:Choice>
              <mc:Fallback>
                <p:oleObj name="Equation" r:id="rId3" imgW="152268" imgH="2030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4572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Image result for wile e coyote see saw"/>
          <p:cNvPicPr>
            <a:picLocks noChangeAspect="1" noChangeArrowheads="1" noCrop="1"/>
          </p:cNvPicPr>
          <p:nvPr/>
        </p:nvPicPr>
        <p:blipFill>
          <a:blip r:embed="rId5"/>
          <a:srcRect/>
          <a:stretch>
            <a:fillRect/>
          </a:stretch>
        </p:blipFill>
        <p:spPr bwMode="auto">
          <a:xfrm>
            <a:off x="7938752" y="30051"/>
            <a:ext cx="4114800" cy="30861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712787"/>
          </a:xfrm>
        </p:spPr>
        <p:txBody>
          <a:bodyPr/>
          <a:lstStyle/>
          <a:p>
            <a:pPr>
              <a:defRPr/>
            </a:pPr>
            <a:r>
              <a:rPr lang="en-US" dirty="0" smtClean="0">
                <a:latin typeface="Times-Roman"/>
              </a:rPr>
              <a:t>Electrical &amp; Mechanical energy</a:t>
            </a:r>
            <a:endParaRPr lang="en-US" dirty="0"/>
          </a:p>
        </p:txBody>
      </p:sp>
      <p:sp>
        <p:nvSpPr>
          <p:cNvPr id="3" name="Content Placeholder 2"/>
          <p:cNvSpPr>
            <a:spLocks noGrp="1"/>
          </p:cNvSpPr>
          <p:nvPr>
            <p:ph idx="1"/>
          </p:nvPr>
        </p:nvSpPr>
        <p:spPr>
          <a:xfrm>
            <a:off x="1981200" y="990600"/>
            <a:ext cx="8229600" cy="2209800"/>
          </a:xfrm>
        </p:spPr>
        <p:txBody>
          <a:bodyPr/>
          <a:lstStyle/>
          <a:p>
            <a:pPr>
              <a:defRPr/>
            </a:pPr>
            <a:r>
              <a:rPr lang="en-US" sz="2400" dirty="0">
                <a:latin typeface="Times-Roman"/>
              </a:rPr>
              <a:t>1. Magnetic forces repel when alike and attract when opposite</a:t>
            </a:r>
          </a:p>
          <a:p>
            <a:pPr>
              <a:defRPr/>
            </a:pPr>
            <a:r>
              <a:rPr lang="en-US" sz="2400" dirty="0">
                <a:latin typeface="Times-Roman"/>
              </a:rPr>
              <a:t>2. Electric current in a wire produces a magnetic field</a:t>
            </a:r>
          </a:p>
          <a:p>
            <a:pPr>
              <a:defRPr/>
            </a:pPr>
            <a:r>
              <a:rPr lang="en-US" sz="2400" dirty="0">
                <a:latin typeface="Times-Roman"/>
              </a:rPr>
              <a:t>3. Therefore a magnet can move a wire when it is charged just as it moves a magnet</a:t>
            </a:r>
            <a:endParaRPr lang="en-US" sz="2400" dirty="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4" y="3200400"/>
            <a:ext cx="2651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C:\xampp\htdocs\mrescience.com\images\physical\chap_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339" y="3200400"/>
            <a:ext cx="2955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xampp\htdocs\mrescience.com\images\physical\chap_1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200400"/>
            <a:ext cx="27384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2760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636587"/>
          </a:xfrm>
        </p:spPr>
        <p:txBody>
          <a:bodyPr/>
          <a:lstStyle/>
          <a:p>
            <a:pPr>
              <a:defRPr/>
            </a:pPr>
            <a:r>
              <a:rPr lang="en-US" sz="4000" b="1" dirty="0">
                <a:latin typeface="Times-Bold"/>
              </a:rPr>
              <a:t>Mechanical &amp; Electrical Energy</a:t>
            </a:r>
            <a:endParaRPr lang="en-US" sz="4000" dirty="0"/>
          </a:p>
        </p:txBody>
      </p:sp>
      <p:sp>
        <p:nvSpPr>
          <p:cNvPr id="3" name="Content Placeholder 2"/>
          <p:cNvSpPr>
            <a:spLocks noGrp="1"/>
          </p:cNvSpPr>
          <p:nvPr>
            <p:ph idx="1"/>
          </p:nvPr>
        </p:nvSpPr>
        <p:spPr>
          <a:xfrm>
            <a:off x="1981200" y="914400"/>
            <a:ext cx="8229600" cy="2057400"/>
          </a:xfrm>
        </p:spPr>
        <p:txBody>
          <a:bodyPr/>
          <a:lstStyle/>
          <a:p>
            <a:pPr>
              <a:defRPr/>
            </a:pPr>
            <a:r>
              <a:rPr lang="en-US" sz="2000" dirty="0">
                <a:solidFill>
                  <a:srgbClr val="FFFF00"/>
                </a:solidFill>
                <a:latin typeface="+mj-lt"/>
              </a:rPr>
              <a:t>Mechanical energy </a:t>
            </a:r>
            <a:r>
              <a:rPr lang="en-US" sz="2000" dirty="0">
                <a:latin typeface="+mj-lt"/>
              </a:rPr>
              <a:t>– energy associated w/ movement (kinetic) or position (potential)</a:t>
            </a:r>
          </a:p>
          <a:p>
            <a:pPr>
              <a:defRPr/>
            </a:pPr>
            <a:r>
              <a:rPr lang="en-US" sz="2000" dirty="0">
                <a:solidFill>
                  <a:srgbClr val="FFFF00"/>
                </a:solidFill>
                <a:latin typeface="+mj-lt"/>
              </a:rPr>
              <a:t>Electrical energy </a:t>
            </a:r>
            <a:r>
              <a:rPr lang="en-US" sz="2000" dirty="0">
                <a:latin typeface="+mj-lt"/>
              </a:rPr>
              <a:t>– energy associated w/ electrical current</a:t>
            </a:r>
          </a:p>
          <a:p>
            <a:pPr>
              <a:defRPr/>
            </a:pPr>
            <a:r>
              <a:rPr lang="en-US" sz="2000" dirty="0">
                <a:latin typeface="+mj-lt"/>
              </a:rPr>
              <a:t>Energy is changed from one form to another</a:t>
            </a:r>
          </a:p>
          <a:p>
            <a:pPr lvl="1">
              <a:defRPr/>
            </a:pPr>
            <a:r>
              <a:rPr lang="en-US" sz="1600" dirty="0">
                <a:solidFill>
                  <a:srgbClr val="FFC000"/>
                </a:solidFill>
                <a:latin typeface="+mj-lt"/>
              </a:rPr>
              <a:t>When a current carrying wire is placed in a magnetic field, electrical energy is converted into mechanical energy</a:t>
            </a:r>
            <a:r>
              <a:rPr lang="en-US" sz="1600" dirty="0">
                <a:latin typeface="+mj-lt"/>
              </a:rPr>
              <a:t> ( a </a:t>
            </a:r>
            <a:r>
              <a:rPr lang="en-US" sz="1600" dirty="0">
                <a:solidFill>
                  <a:srgbClr val="FF0000"/>
                </a:solidFill>
                <a:latin typeface="+mj-lt"/>
              </a:rPr>
              <a:t>motor</a:t>
            </a:r>
            <a:r>
              <a:rPr lang="en-US" sz="1600" dirty="0">
                <a:latin typeface="+mj-lt"/>
              </a:rPr>
              <a:t> is made)</a:t>
            </a:r>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2895600"/>
            <a:ext cx="57705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5903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788987"/>
          </a:xfrm>
        </p:spPr>
        <p:txBody>
          <a:bodyPr/>
          <a:lstStyle/>
          <a:p>
            <a:pPr>
              <a:defRPr/>
            </a:pPr>
            <a:r>
              <a:rPr lang="en-US" b="1" dirty="0" smtClean="0">
                <a:solidFill>
                  <a:srgbClr val="FFC000"/>
                </a:solidFill>
                <a:latin typeface="Times-Bold"/>
              </a:rPr>
              <a:t>Galvanometers</a:t>
            </a:r>
            <a:endParaRPr lang="en-US" dirty="0">
              <a:solidFill>
                <a:srgbClr val="FFC000"/>
              </a:solidFill>
            </a:endParaRPr>
          </a:p>
        </p:txBody>
      </p:sp>
      <p:sp>
        <p:nvSpPr>
          <p:cNvPr id="3" name="Content Placeholder 2"/>
          <p:cNvSpPr>
            <a:spLocks noGrp="1"/>
          </p:cNvSpPr>
          <p:nvPr>
            <p:ph idx="1"/>
          </p:nvPr>
        </p:nvSpPr>
        <p:spPr>
          <a:xfrm>
            <a:off x="1981200" y="1143001"/>
            <a:ext cx="8229600" cy="4525963"/>
          </a:xfrm>
        </p:spPr>
        <p:txBody>
          <a:bodyPr/>
          <a:lstStyle/>
          <a:p>
            <a:pPr>
              <a:defRPr/>
            </a:pPr>
            <a:r>
              <a:rPr lang="en-US" sz="1800" dirty="0"/>
              <a:t>Tool used to measure small currents</a:t>
            </a:r>
          </a:p>
          <a:p>
            <a:pPr>
              <a:defRPr/>
            </a:pPr>
            <a:r>
              <a:rPr lang="en-US" sz="1800" dirty="0"/>
              <a:t>A coil of wire in a magnetic field causes a torque when a current passes thru it.</a:t>
            </a:r>
          </a:p>
          <a:p>
            <a:pPr>
              <a:defRPr/>
            </a:pPr>
            <a:r>
              <a:rPr lang="en-US" sz="1800" dirty="0"/>
              <a:t>The coil is attached to a pointer and a spring so as the current increases the amount of deflection is proportional to the current.</a:t>
            </a: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819400"/>
            <a:ext cx="26638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C:\xampp\htdocs\mrescience.com\images\physical\chap_1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2590800"/>
            <a:ext cx="271621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C:\xampp\htdocs\mrescience.com\images\physical\chap_13\41HX8RWZPM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243389"/>
            <a:ext cx="23622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3292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788987"/>
          </a:xfrm>
        </p:spPr>
        <p:txBody>
          <a:bodyPr/>
          <a:lstStyle/>
          <a:p>
            <a:pPr>
              <a:defRPr/>
            </a:pPr>
            <a:r>
              <a:rPr lang="en-US" b="1" dirty="0" smtClean="0">
                <a:latin typeface="Times-Bold"/>
              </a:rPr>
              <a:t>Electric Motors</a:t>
            </a:r>
            <a:endParaRPr lang="en-US" dirty="0"/>
          </a:p>
        </p:txBody>
      </p:sp>
      <p:sp>
        <p:nvSpPr>
          <p:cNvPr id="3" name="Content Placeholder 2"/>
          <p:cNvSpPr>
            <a:spLocks noGrp="1"/>
          </p:cNvSpPr>
          <p:nvPr>
            <p:ph idx="1"/>
          </p:nvPr>
        </p:nvSpPr>
        <p:spPr>
          <a:xfrm>
            <a:off x="1981200" y="990601"/>
            <a:ext cx="8229600" cy="4525963"/>
          </a:xfrm>
        </p:spPr>
        <p:txBody>
          <a:bodyPr/>
          <a:lstStyle/>
          <a:p>
            <a:pPr>
              <a:defRPr/>
            </a:pPr>
            <a:r>
              <a:rPr lang="en-US" sz="2400" dirty="0">
                <a:solidFill>
                  <a:srgbClr val="FFC000"/>
                </a:solidFill>
              </a:rPr>
              <a:t>Converts electrical energy into mechanical energy</a:t>
            </a:r>
          </a:p>
          <a:p>
            <a:pPr>
              <a:defRPr/>
            </a:pPr>
            <a:r>
              <a:rPr lang="en-US" sz="2400" dirty="0"/>
              <a:t>How they work:</a:t>
            </a:r>
          </a:p>
          <a:p>
            <a:pPr lvl="1">
              <a:defRPr/>
            </a:pPr>
            <a:r>
              <a:rPr lang="en-US" sz="2000" dirty="0"/>
              <a:t>a. The current </a:t>
            </a:r>
            <a:r>
              <a:rPr lang="en-US" sz="2000" dirty="0">
                <a:solidFill>
                  <a:srgbClr val="FFC000"/>
                </a:solidFill>
              </a:rPr>
              <a:t>induces</a:t>
            </a:r>
            <a:r>
              <a:rPr lang="en-US" sz="2000" dirty="0"/>
              <a:t> a magnetic field in the wire.</a:t>
            </a:r>
          </a:p>
          <a:p>
            <a:pPr lvl="1">
              <a:defRPr/>
            </a:pPr>
            <a:r>
              <a:rPr lang="en-US" sz="2000" dirty="0"/>
              <a:t>b. As the motor turns the forces push up on one side and down on the other</a:t>
            </a:r>
          </a:p>
          <a:p>
            <a:pPr lvl="1">
              <a:defRPr/>
            </a:pPr>
            <a:r>
              <a:rPr lang="en-US" sz="2000" dirty="0"/>
              <a:t>c. The side that was pushed down on the right is now pushed up on the left and it begins to cycle over and over.</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657600"/>
            <a:ext cx="27225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C:\xampp\htdocs\mrescience.com\images\physical\chap_1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3657600"/>
            <a:ext cx="27733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C:\xampp\htdocs\mrescience.com\images\physical\chap_1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3657600"/>
            <a:ext cx="23034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062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712787"/>
          </a:xfrm>
        </p:spPr>
        <p:txBody>
          <a:bodyPr/>
          <a:lstStyle/>
          <a:p>
            <a:pPr>
              <a:defRPr/>
            </a:pPr>
            <a:r>
              <a:rPr lang="en-US" b="1" dirty="0" smtClean="0">
                <a:latin typeface="Times-Bold"/>
              </a:rPr>
              <a:t>Generating Electric Current</a:t>
            </a:r>
            <a:endParaRPr lang="en-US" dirty="0"/>
          </a:p>
        </p:txBody>
      </p:sp>
      <p:sp>
        <p:nvSpPr>
          <p:cNvPr id="3" name="Content Placeholder 2"/>
          <p:cNvSpPr>
            <a:spLocks noGrp="1"/>
          </p:cNvSpPr>
          <p:nvPr>
            <p:ph idx="1"/>
          </p:nvPr>
        </p:nvSpPr>
        <p:spPr>
          <a:xfrm>
            <a:off x="1905000" y="990601"/>
            <a:ext cx="8229600" cy="4525963"/>
          </a:xfrm>
        </p:spPr>
        <p:txBody>
          <a:bodyPr/>
          <a:lstStyle/>
          <a:p>
            <a:pPr>
              <a:defRPr/>
            </a:pPr>
            <a:r>
              <a:rPr lang="en-US" sz="2000" b="1" dirty="0">
                <a:solidFill>
                  <a:srgbClr val="FFFF00"/>
                </a:solidFill>
                <a:latin typeface="Times-Bold"/>
              </a:rPr>
              <a:t>Induction of electric current </a:t>
            </a:r>
            <a:r>
              <a:rPr lang="en-US" sz="2000" b="1" dirty="0">
                <a:latin typeface="Times-Bold"/>
              </a:rPr>
              <a:t>- </a:t>
            </a:r>
            <a:r>
              <a:rPr lang="en-US" sz="2000" dirty="0">
                <a:latin typeface="Times-Roman"/>
              </a:rPr>
              <a:t>making a current flow in a wire</a:t>
            </a:r>
          </a:p>
          <a:p>
            <a:pPr lvl="1">
              <a:defRPr/>
            </a:pPr>
            <a:r>
              <a:rPr lang="en-US" sz="2000" dirty="0">
                <a:latin typeface="Times-Roman"/>
              </a:rPr>
              <a:t>1. </a:t>
            </a:r>
            <a:r>
              <a:rPr lang="en-US" sz="2000" dirty="0">
                <a:solidFill>
                  <a:srgbClr val="FFC000"/>
                </a:solidFill>
                <a:latin typeface="Times-Roman"/>
              </a:rPr>
              <a:t>Moving a coil </a:t>
            </a:r>
            <a:r>
              <a:rPr lang="en-US" sz="2000" dirty="0">
                <a:latin typeface="Times-Roman"/>
              </a:rPr>
              <a:t>of wire up and down in a magnetic field or</a:t>
            </a:r>
          </a:p>
          <a:p>
            <a:pPr lvl="1">
              <a:defRPr/>
            </a:pPr>
            <a:r>
              <a:rPr lang="en-US" sz="2000" dirty="0">
                <a:latin typeface="Times-Roman"/>
              </a:rPr>
              <a:t>2. </a:t>
            </a:r>
            <a:r>
              <a:rPr lang="en-US" sz="2000" dirty="0">
                <a:solidFill>
                  <a:srgbClr val="FFC000"/>
                </a:solidFill>
                <a:latin typeface="Times-Roman"/>
              </a:rPr>
              <a:t>Moving a magnetic field </a:t>
            </a:r>
            <a:r>
              <a:rPr lang="en-US" sz="2000" dirty="0">
                <a:latin typeface="Times-Roman"/>
              </a:rPr>
              <a:t>up and down through a coil of wire</a:t>
            </a:r>
            <a:endParaRPr lang="en-US" sz="2000" dirty="0"/>
          </a:p>
        </p:txBody>
      </p:sp>
      <p:pic>
        <p:nvPicPr>
          <p:cNvPr id="9220" name="Picture 2" descr="C:\xampp\htdocs\mrescience.com\images\physical\chap_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209801"/>
            <a:ext cx="29718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C:\xampp\htdocs\mrescience.com\images\physical\chap_13\p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67200"/>
            <a:ext cx="41163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C:\xampp\htdocs\mrescience.com\images\physical\chap_13\p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267201"/>
            <a:ext cx="42354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9678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6670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dirty="0">
                <a:solidFill>
                  <a:srgbClr val="221304"/>
                </a:solidFill>
                <a:latin typeface="Arial" panose="020B0604020202020204" pitchFamily="34" charset="0"/>
                <a:cs typeface="Times New Roman" panose="02020603050405020304" pitchFamily="18" charset="0"/>
              </a:rPr>
              <a:t>  Transformers</a:t>
            </a:r>
          </a:p>
        </p:txBody>
      </p:sp>
      <p:sp>
        <p:nvSpPr>
          <p:cNvPr id="41987" name="Text Box 3"/>
          <p:cNvSpPr txBox="1">
            <a:spLocks noChangeArrowheads="1"/>
          </p:cNvSpPr>
          <p:nvPr/>
        </p:nvSpPr>
        <p:spPr bwMode="auto">
          <a:xfrm>
            <a:off x="2819400" y="1828801"/>
            <a:ext cx="723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solidFill>
                  <a:srgbClr val="221304"/>
                </a:solidFill>
                <a:latin typeface="Arial" panose="020B0604020202020204" pitchFamily="34" charset="0"/>
                <a:cs typeface="Times New Roman" panose="02020603050405020304" pitchFamily="18" charset="0"/>
              </a:rPr>
              <a:t>A </a:t>
            </a:r>
            <a:r>
              <a:rPr lang="en-US" altLang="en-US" sz="2000" b="1">
                <a:solidFill>
                  <a:srgbClr val="221304"/>
                </a:solidFill>
                <a:latin typeface="Arial" panose="020B0604020202020204" pitchFamily="34" charset="0"/>
                <a:cs typeface="Times New Roman" panose="02020603050405020304" pitchFamily="18" charset="0"/>
              </a:rPr>
              <a:t>transformer </a:t>
            </a:r>
            <a:r>
              <a:rPr lang="en-US" altLang="en-US" sz="2000">
                <a:solidFill>
                  <a:srgbClr val="221304"/>
                </a:solidFill>
                <a:latin typeface="Arial" panose="020B0604020202020204" pitchFamily="34" charset="0"/>
                <a:cs typeface="Times New Roman" panose="02020603050405020304" pitchFamily="18" charset="0"/>
              </a:rPr>
              <a:t>is a device composed of two unconnected coils, usually wrapped around a soft iron core, that can increase or decrease the voltage of ac current.</a:t>
            </a:r>
            <a:r>
              <a:rPr lang="en-US" altLang="en-US" sz="2000">
                <a:solidFill>
                  <a:srgbClr val="221304"/>
                </a:solidFill>
                <a:latin typeface="Arial" panose="020B0604020202020204" pitchFamily="34" charset="0"/>
                <a:ea typeface="Arial Unicode MS" panose="020B0604020202020204" pitchFamily="34" charset="-128"/>
                <a:cs typeface="Arial Unicode MS" panose="020B0604020202020204" pitchFamily="34" charset="-128"/>
              </a:rPr>
              <a:t> </a:t>
            </a:r>
          </a:p>
        </p:txBody>
      </p:sp>
      <p:sp>
        <p:nvSpPr>
          <p:cNvPr id="41988" name="Rectangle 4"/>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89" name="Rectangle 5"/>
          <p:cNvSpPr>
            <a:spLocks noChangeArrowheads="1"/>
          </p:cNvSpPr>
          <p:nvPr/>
        </p:nvSpPr>
        <p:spPr bwMode="auto">
          <a:xfrm>
            <a:off x="1789113" y="18637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0" name="Rectangle 6"/>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1" name="Rectangle 7"/>
          <p:cNvSpPr>
            <a:spLocks noChangeArrowheads="1"/>
          </p:cNvSpPr>
          <p:nvPr/>
        </p:nvSpPr>
        <p:spPr bwMode="auto">
          <a:xfrm>
            <a:off x="1684338" y="23891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2" name="Rectangle 8"/>
          <p:cNvSpPr>
            <a:spLocks noChangeArrowheads="1"/>
          </p:cNvSpPr>
          <p:nvPr/>
        </p:nvSpPr>
        <p:spPr bwMode="auto">
          <a:xfrm>
            <a:off x="1704975" y="2286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3" name="Rectangle 9"/>
          <p:cNvSpPr>
            <a:spLocks noChangeArrowheads="1"/>
          </p:cNvSpPr>
          <p:nvPr/>
        </p:nvSpPr>
        <p:spPr bwMode="auto">
          <a:xfrm>
            <a:off x="1689100" y="23653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4" name="Rectangle 10"/>
          <p:cNvSpPr>
            <a:spLocks noChangeArrowheads="1"/>
          </p:cNvSpPr>
          <p:nvPr/>
        </p:nvSpPr>
        <p:spPr bwMode="auto">
          <a:xfrm>
            <a:off x="1862138" y="1497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5" name="Rectangle 11"/>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6" name="Rectangle 12"/>
          <p:cNvSpPr>
            <a:spLocks noChangeArrowheads="1"/>
          </p:cNvSpPr>
          <p:nvPr/>
        </p:nvSpPr>
        <p:spPr bwMode="auto">
          <a:xfrm>
            <a:off x="1997075" y="7254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7" name="Rectangle 13"/>
          <p:cNvSpPr>
            <a:spLocks noChangeArrowheads="1"/>
          </p:cNvSpPr>
          <p:nvPr/>
        </p:nvSpPr>
        <p:spPr bwMode="auto">
          <a:xfrm>
            <a:off x="1624013" y="2692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1998" name="Rectangle 14"/>
          <p:cNvSpPr>
            <a:spLocks noChangeArrowheads="1"/>
          </p:cNvSpPr>
          <p:nvPr/>
        </p:nvSpPr>
        <p:spPr bwMode="auto">
          <a:xfrm>
            <a:off x="1820863" y="17033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41999" name="Picture 15" descr="tam5s7_13">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45720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Rectangle 16"/>
          <p:cNvSpPr>
            <a:spLocks noChangeArrowheads="1"/>
          </p:cNvSpPr>
          <p:nvPr/>
        </p:nvSpPr>
        <p:spPr bwMode="auto">
          <a:xfrm>
            <a:off x="1876425" y="14287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42001" name="Picture 17" descr="tam5s7_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429001"/>
            <a:ext cx="25146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5707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6670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221304"/>
                </a:solidFill>
                <a:latin typeface="Arial" panose="020B0604020202020204" pitchFamily="34" charset="0"/>
                <a:cs typeface="Times New Roman" panose="02020603050405020304" pitchFamily="18" charset="0"/>
              </a:rPr>
              <a:t>6-19.  Transformers</a:t>
            </a:r>
          </a:p>
        </p:txBody>
      </p:sp>
      <p:sp>
        <p:nvSpPr>
          <p:cNvPr id="43011" name="Text Box 3"/>
          <p:cNvSpPr txBox="1">
            <a:spLocks noChangeArrowheads="1"/>
          </p:cNvSpPr>
          <p:nvPr/>
        </p:nvSpPr>
        <p:spPr bwMode="auto">
          <a:xfrm>
            <a:off x="2819400" y="1752600"/>
            <a:ext cx="487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solidFill>
                  <a:srgbClr val="221304"/>
                </a:solidFill>
                <a:latin typeface="Arial" panose="020B0604020202020204" pitchFamily="34" charset="0"/>
                <a:cs typeface="Times New Roman" panose="02020603050405020304" pitchFamily="18" charset="0"/>
              </a:rPr>
              <a:t>A </a:t>
            </a:r>
            <a:r>
              <a:rPr lang="en-US" altLang="en-US" sz="2000" b="1">
                <a:solidFill>
                  <a:srgbClr val="221304"/>
                </a:solidFill>
                <a:latin typeface="Arial" panose="020B0604020202020204" pitchFamily="34" charset="0"/>
                <a:cs typeface="Times New Roman" panose="02020603050405020304" pitchFamily="18" charset="0"/>
              </a:rPr>
              <a:t>transformer </a:t>
            </a:r>
            <a:r>
              <a:rPr lang="en-US" altLang="en-US" sz="2000">
                <a:solidFill>
                  <a:srgbClr val="221304"/>
                </a:solidFill>
                <a:latin typeface="Arial" panose="020B0604020202020204" pitchFamily="34" charset="0"/>
                <a:cs typeface="Times New Roman" panose="02020603050405020304" pitchFamily="18" charset="0"/>
              </a:rPr>
              <a:t>is used to step the voltage down and the current up (P=IV) so that we can use it.  Low power is desired for the transport of electricity long distances to avoid loss of energy to heat loss.  Transformers must use AC current.</a:t>
            </a:r>
            <a:r>
              <a:rPr lang="en-US" altLang="en-US" sz="2000">
                <a:solidFill>
                  <a:srgbClr val="221304"/>
                </a:solidFill>
                <a:latin typeface="Arial" panose="020B0604020202020204" pitchFamily="34" charset="0"/>
                <a:ea typeface="Arial Unicode MS" panose="020B0604020202020204" pitchFamily="34" charset="-128"/>
                <a:cs typeface="Arial Unicode MS" panose="020B0604020202020204" pitchFamily="34" charset="-128"/>
              </a:rPr>
              <a:t> </a:t>
            </a:r>
          </a:p>
        </p:txBody>
      </p:sp>
      <p:sp>
        <p:nvSpPr>
          <p:cNvPr id="43012" name="Rectangle 4"/>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3" name="Rectangle 5"/>
          <p:cNvSpPr>
            <a:spLocks noChangeArrowheads="1"/>
          </p:cNvSpPr>
          <p:nvPr/>
        </p:nvSpPr>
        <p:spPr bwMode="auto">
          <a:xfrm>
            <a:off x="1789113" y="18637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4" name="Rectangle 6"/>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5" name="Rectangle 7"/>
          <p:cNvSpPr>
            <a:spLocks noChangeArrowheads="1"/>
          </p:cNvSpPr>
          <p:nvPr/>
        </p:nvSpPr>
        <p:spPr bwMode="auto">
          <a:xfrm>
            <a:off x="1684338" y="23891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6" name="Rectangle 10"/>
          <p:cNvSpPr>
            <a:spLocks noChangeArrowheads="1"/>
          </p:cNvSpPr>
          <p:nvPr/>
        </p:nvSpPr>
        <p:spPr bwMode="auto">
          <a:xfrm>
            <a:off x="1862138" y="1497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7" name="Rectangle 11"/>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8" name="Rectangle 12"/>
          <p:cNvSpPr>
            <a:spLocks noChangeArrowheads="1"/>
          </p:cNvSpPr>
          <p:nvPr/>
        </p:nvSpPr>
        <p:spPr bwMode="auto">
          <a:xfrm>
            <a:off x="1997075" y="7254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19" name="Rectangle 13"/>
          <p:cNvSpPr>
            <a:spLocks noChangeArrowheads="1"/>
          </p:cNvSpPr>
          <p:nvPr/>
        </p:nvSpPr>
        <p:spPr bwMode="auto">
          <a:xfrm>
            <a:off x="1624013" y="2692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20" name="Rectangle 14"/>
          <p:cNvSpPr>
            <a:spLocks noChangeArrowheads="1"/>
          </p:cNvSpPr>
          <p:nvPr/>
        </p:nvSpPr>
        <p:spPr bwMode="auto">
          <a:xfrm>
            <a:off x="1820863" y="17033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21" name="Rectangle 15"/>
          <p:cNvSpPr>
            <a:spLocks noChangeArrowheads="1"/>
          </p:cNvSpPr>
          <p:nvPr/>
        </p:nvSpPr>
        <p:spPr bwMode="auto">
          <a:xfrm>
            <a:off x="1876425" y="14287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43022" name="Rectangle 16"/>
          <p:cNvSpPr>
            <a:spLocks noChangeArrowheads="1"/>
          </p:cNvSpPr>
          <p:nvPr/>
        </p:nvSpPr>
        <p:spPr bwMode="auto">
          <a:xfrm>
            <a:off x="1524000" y="16081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43023" name="Picture 17"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1752600"/>
            <a:ext cx="19700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5" name="Picture 19" descr="tam5s7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57600"/>
            <a:ext cx="242728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6" name="Text Box 20"/>
          <p:cNvSpPr txBox="1">
            <a:spLocks noChangeArrowheads="1"/>
          </p:cNvSpPr>
          <p:nvPr/>
        </p:nvSpPr>
        <p:spPr bwMode="auto">
          <a:xfrm>
            <a:off x="2819400" y="3886201"/>
            <a:ext cx="24384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50000"/>
              </a:spcBef>
              <a:buFontTx/>
              <a:buNone/>
            </a:pPr>
            <a:r>
              <a:rPr lang="en-US" altLang="en-US" sz="2000">
                <a:solidFill>
                  <a:srgbClr val="000000"/>
                </a:solidFill>
                <a:latin typeface="Arial" panose="020B0604020202020204" pitchFamily="34" charset="0"/>
                <a:cs typeface="Arial" panose="020B0604020202020204" pitchFamily="34" charset="0"/>
              </a:rPr>
              <a:t>A moving coil activated by voice vibrations is used as a microphone.  The coil induces a current in the magnet that can be amplified or recorded.</a:t>
            </a:r>
          </a:p>
        </p:txBody>
      </p:sp>
    </p:spTree>
    <p:extLst>
      <p:ext uri="{BB962C8B-B14F-4D97-AF65-F5344CB8AC3E}">
        <p14:creationId xmlns:p14="http://schemas.microsoft.com/office/powerpoint/2010/main" val="4228352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2355"/>
                                        </p:tgtEl>
                                        <p:attrNameLst>
                                          <p:attrName>style.visibility</p:attrName>
                                        </p:attrNameLst>
                                      </p:cBhvr>
                                      <p:to>
                                        <p:strVal val="visible"/>
                                      </p:to>
                                    </p:set>
                                    <p:animEffect transition="in" filter="checkerboard(across)">
                                      <p:cBhvr>
                                        <p:cTn id="7" dur="500"/>
                                        <p:tgtEl>
                                          <p:spTgt spid="14235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42356"/>
                                        </p:tgtEl>
                                        <p:attrNameLst>
                                          <p:attrName>style.visibility</p:attrName>
                                        </p:attrNameLst>
                                      </p:cBhvr>
                                      <p:to>
                                        <p:strVal val="visible"/>
                                      </p:to>
                                    </p:set>
                                    <p:animEffect transition="in" filter="checkerboard(across)">
                                      <p:cBhvr>
                                        <p:cTn id="11" dur="500"/>
                                        <p:tgtEl>
                                          <p:spTgt spid="142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6"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4800" u="sng">
                <a:solidFill>
                  <a:schemeClr val="tx1"/>
                </a:solidFill>
              </a:rPr>
              <a:t>Transformers</a:t>
            </a:r>
          </a:p>
        </p:txBody>
      </p:sp>
      <p:sp>
        <p:nvSpPr>
          <p:cNvPr id="35843" name="Rectangle 3"/>
          <p:cNvSpPr>
            <a:spLocks noGrp="1" noChangeArrowheads="1"/>
          </p:cNvSpPr>
          <p:nvPr>
            <p:ph type="body" idx="1"/>
          </p:nvPr>
        </p:nvSpPr>
        <p:spPr>
          <a:xfrm>
            <a:off x="2438400" y="1600200"/>
            <a:ext cx="7772400" cy="4572000"/>
          </a:xfrm>
        </p:spPr>
        <p:txBody>
          <a:bodyPr/>
          <a:lstStyle/>
          <a:p>
            <a:pPr eaLnBrk="1" hangingPunct="1"/>
            <a:r>
              <a:rPr lang="en-US" altLang="en-US" smtClean="0"/>
              <a:t>The AC which comes from your household outlets usually has a voltage of about 120V.</a:t>
            </a:r>
          </a:p>
          <a:p>
            <a:pPr eaLnBrk="1" hangingPunct="1">
              <a:buFont typeface="Wingdings" panose="05000000000000000000" pitchFamily="2" charset="2"/>
              <a:buNone/>
            </a:pPr>
            <a:endParaRPr lang="en-US" altLang="en-US" sz="900"/>
          </a:p>
          <a:p>
            <a:pPr eaLnBrk="1" hangingPunct="1">
              <a:buFont typeface="Wingdings" panose="05000000000000000000" pitchFamily="2" charset="2"/>
              <a:buNone/>
            </a:pPr>
            <a:r>
              <a:rPr lang="en-US" altLang="en-US" smtClean="0"/>
              <a:t>   The voltage of the power lines outside, however, is much higher.  Before entering your house, the electricity from the power lines must pass through a </a:t>
            </a:r>
            <a:r>
              <a:rPr lang="en-US" altLang="en-US" u="sng" smtClean="0"/>
              <a:t>transformer</a:t>
            </a:r>
            <a:r>
              <a:rPr lang="en-US" altLang="en-US" smtClean="0"/>
              <a:t>.  This is a device which can increase or decrease the voltage which exists between 2 points.</a:t>
            </a:r>
          </a:p>
        </p:txBody>
      </p:sp>
      <p:pic>
        <p:nvPicPr>
          <p:cNvPr id="35844" name="Picture 5" descr="http://pages.prodigy.net/transformer_mtmterid/Transformer_MTMTErid/fanmade_project/project-data/Autobo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146432"/>
            <a:ext cx="13620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5138916"/>
            <a:ext cx="3848100" cy="1739341"/>
          </a:xfrm>
          <a:prstGeom prst="rect">
            <a:avLst/>
          </a:prstGeom>
        </p:spPr>
      </p:pic>
    </p:spTree>
    <p:extLst>
      <p:ext uri="{BB962C8B-B14F-4D97-AF65-F5344CB8AC3E}">
        <p14:creationId xmlns:p14="http://schemas.microsoft.com/office/powerpoint/2010/main" val="871245654"/>
      </p:ext>
    </p:extLst>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C8CEF8"/>
        </a:solidFill>
        <a:effectLst/>
      </p:bgPr>
    </p:bg>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1524000" y="304800"/>
            <a:ext cx="9144000" cy="3048000"/>
          </a:xfrm>
        </p:spPr>
        <p:txBody>
          <a:bodyPr/>
          <a:lstStyle/>
          <a:p>
            <a:pPr eaLnBrk="1" hangingPunct="1"/>
            <a:r>
              <a:rPr lang="en-US" altLang="en-US" sz="3000"/>
              <a:t>Transformers outside your house make the voltage in your outlets safe for household appliances.</a:t>
            </a:r>
          </a:p>
          <a:p>
            <a:pPr eaLnBrk="1" hangingPunct="1">
              <a:buFontTx/>
              <a:buNone/>
            </a:pPr>
            <a:endParaRPr lang="en-US" altLang="en-US" sz="1000"/>
          </a:p>
          <a:p>
            <a:pPr eaLnBrk="1" hangingPunct="1"/>
            <a:r>
              <a:rPr lang="en-US" altLang="en-US" sz="3000"/>
              <a:t>Occasionally a lightning strike make take out a transformer, and send a power surge into your house.</a:t>
            </a:r>
          </a:p>
        </p:txBody>
      </p:sp>
      <p:pic>
        <p:nvPicPr>
          <p:cNvPr id="36867" name="Picture 11" descr="Single phase pole-mounted step-down transformer">
            <a:hlinkClick r:id="rId2" tooltip="Single phase pole-mounted step-down transform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743200"/>
            <a:ext cx="2571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3" descr="Three-phase pole-mounted step-down transformer">
            <a:hlinkClick r:id="rId4" tooltip="Three-phase pole-mounted step-down transformer"/>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124200"/>
            <a:ext cx="35052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997436"/>
      </p:ext>
    </p:extLst>
  </p:cSld>
  <p:clrMapOvr>
    <a:masterClrMapping/>
  </p:clrMapOvr>
  <p:transition>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4000" u="sng"/>
              <a:t>Step-up &amp; step-down transformers</a:t>
            </a:r>
          </a:p>
        </p:txBody>
      </p:sp>
      <p:sp>
        <p:nvSpPr>
          <p:cNvPr id="37891" name="Rectangle 3"/>
          <p:cNvSpPr>
            <a:spLocks noGrp="1" noChangeArrowheads="1"/>
          </p:cNvSpPr>
          <p:nvPr>
            <p:ph type="body" idx="1"/>
          </p:nvPr>
        </p:nvSpPr>
        <p:spPr>
          <a:xfrm>
            <a:off x="1981200" y="1600201"/>
            <a:ext cx="8229600" cy="2435225"/>
          </a:xfrm>
        </p:spPr>
        <p:txBody>
          <a:bodyPr/>
          <a:lstStyle/>
          <a:p>
            <a:pPr eaLnBrk="1" hangingPunct="1"/>
            <a:r>
              <a:rPr lang="en-US" altLang="en-US" smtClean="0"/>
              <a:t>Transformers can also increase the voltage between 2 points.</a:t>
            </a:r>
          </a:p>
          <a:p>
            <a:pPr eaLnBrk="1" hangingPunct="1">
              <a:buFontTx/>
              <a:buNone/>
            </a:pPr>
            <a:r>
              <a:rPr lang="en-US" altLang="en-US" smtClean="0"/>
              <a:t>   An amplifier and a stun gun are examples</a:t>
            </a:r>
          </a:p>
          <a:p>
            <a:pPr eaLnBrk="1" hangingPunct="1">
              <a:buFontTx/>
              <a:buNone/>
            </a:pPr>
            <a:r>
              <a:rPr lang="en-US" altLang="en-US" smtClean="0"/>
              <a:t>   of step-up transformers.</a:t>
            </a:r>
          </a:p>
        </p:txBody>
      </p:sp>
      <p:pic>
        <p:nvPicPr>
          <p:cNvPr id="37892" name="Picture 5" descr="amplif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913188"/>
            <a:ext cx="3505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Stun Gu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276600"/>
            <a:ext cx="20891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903406"/>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535113" y="617538"/>
            <a:ext cx="10390187" cy="1143000"/>
          </a:xfrm>
        </p:spPr>
        <p:txBody>
          <a:bodyPr/>
          <a:lstStyle/>
          <a:p>
            <a:pPr eaLnBrk="1" hangingPunct="1"/>
            <a:r>
              <a:rPr lang="en-US" smtClean="0"/>
              <a:t>Magnetic Field Lines, sketch</a:t>
            </a:r>
          </a:p>
        </p:txBody>
      </p:sp>
      <p:sp>
        <p:nvSpPr>
          <p:cNvPr id="66562" name="Rectangle 3"/>
          <p:cNvSpPr>
            <a:spLocks noGrp="1" noChangeArrowheads="1"/>
          </p:cNvSpPr>
          <p:nvPr>
            <p:ph type="body" sz="half" idx="2"/>
          </p:nvPr>
        </p:nvSpPr>
        <p:spPr>
          <a:xfrm>
            <a:off x="2286000" y="4724400"/>
            <a:ext cx="7772400" cy="1981200"/>
          </a:xfrm>
        </p:spPr>
        <p:txBody>
          <a:bodyPr/>
          <a:lstStyle/>
          <a:p>
            <a:pPr eaLnBrk="1" hangingPunct="1"/>
            <a:r>
              <a:rPr lang="en-US" sz="2800" smtClean="0"/>
              <a:t>A compass can be used to show the direction of the magnetic field lines (a)</a:t>
            </a:r>
          </a:p>
          <a:p>
            <a:pPr eaLnBrk="1" hangingPunct="1"/>
            <a:r>
              <a:rPr lang="en-US" sz="2800" smtClean="0"/>
              <a:t>A sketch of the magnetic field lines (b)</a:t>
            </a:r>
          </a:p>
        </p:txBody>
      </p:sp>
      <p:pic>
        <p:nvPicPr>
          <p:cNvPr id="66563" name="Picture 6" descr="D:\Chapter 19\Fig 19-02.jpg"/>
          <p:cNvPicPr>
            <a:picLocks noGrp="1" noChangeAspect="1" noChangeArrowheads="1"/>
          </p:cNvPicPr>
          <p:nvPr>
            <p:ph sz="half" idx="1"/>
          </p:nvPr>
        </p:nvPicPr>
        <p:blipFill>
          <a:blip r:embed="rId2"/>
          <a:srcRect/>
          <a:stretch>
            <a:fillRect/>
          </a:stretch>
        </p:blipFill>
        <p:spPr>
          <a:xfrm>
            <a:off x="3124200" y="1905000"/>
            <a:ext cx="5562600" cy="2847975"/>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1524000" y="304800"/>
            <a:ext cx="8915400" cy="3200400"/>
          </a:xfrm>
        </p:spPr>
        <p:txBody>
          <a:bodyPr/>
          <a:lstStyle/>
          <a:p>
            <a:pPr eaLnBrk="1" hangingPunct="1"/>
            <a:r>
              <a:rPr lang="en-US" altLang="en-US" sz="3100"/>
              <a:t>The step-down transformer shown below has 8 coils of wire on the primary side and 4 coils going out on the secondary side.  If this transformer is hooked up to a typical household outlet, how many volts will be produced?</a:t>
            </a:r>
          </a:p>
        </p:txBody>
      </p:sp>
      <p:pic>
        <p:nvPicPr>
          <p:cNvPr id="65539" name="Picture 5" descr="940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0"/>
            <a:ext cx="5905500"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282475"/>
      </p:ext>
    </p:extLst>
  </p:cSld>
  <p:clrMapOvr>
    <a:masterClrMapping/>
  </p:clrMapOvr>
  <p:transition>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ra50105_053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31877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title" idx="4294967295"/>
          </p:nvPr>
        </p:nvSpPr>
        <p:spPr/>
        <p:txBody>
          <a:bodyPr/>
          <a:lstStyle/>
          <a:p>
            <a:pPr eaLnBrk="1" hangingPunct="1"/>
            <a:endParaRPr lang="en-US" altLang="en-US" dirty="0" smtClean="0"/>
          </a:p>
        </p:txBody>
      </p:sp>
      <p:sp>
        <p:nvSpPr>
          <p:cNvPr id="34820" name="Text Box 4"/>
          <p:cNvSpPr txBox="1">
            <a:spLocks noChangeArrowheads="1"/>
          </p:cNvSpPr>
          <p:nvPr/>
        </p:nvSpPr>
        <p:spPr bwMode="auto">
          <a:xfrm>
            <a:off x="6400800" y="2743201"/>
            <a:ext cx="3733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r>
              <a:rPr lang="en-US" altLang="en-US" sz="2400" b="1">
                <a:solidFill>
                  <a:srgbClr val="000000"/>
                </a:solidFill>
                <a:latin typeface="Arial" panose="020B0604020202020204" pitchFamily="34" charset="0"/>
                <a:cs typeface="Arial" panose="020B0604020202020204" pitchFamily="34" charset="0"/>
              </a:rPr>
              <a:t>The experimental Japanese Maglev train uses magnetic forces for both support and propulsion.</a:t>
            </a:r>
          </a:p>
        </p:txBody>
      </p:sp>
    </p:spTree>
    <p:extLst>
      <p:ext uri="{BB962C8B-B14F-4D97-AF65-F5344CB8AC3E}">
        <p14:creationId xmlns:p14="http://schemas.microsoft.com/office/powerpoint/2010/main" val="14132168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6670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3600" b="1" dirty="0">
              <a:solidFill>
                <a:srgbClr val="221304"/>
              </a:solidFill>
              <a:latin typeface="Arial" panose="020B0604020202020204" pitchFamily="34" charset="0"/>
              <a:cs typeface="Times New Roman" panose="02020603050405020304" pitchFamily="18" charset="0"/>
            </a:endParaRPr>
          </a:p>
        </p:txBody>
      </p:sp>
      <p:sp>
        <p:nvSpPr>
          <p:cNvPr id="36867" name="Text Box 3"/>
          <p:cNvSpPr txBox="1">
            <a:spLocks noChangeArrowheads="1"/>
          </p:cNvSpPr>
          <p:nvPr/>
        </p:nvSpPr>
        <p:spPr bwMode="auto">
          <a:xfrm>
            <a:off x="2667000" y="2057401"/>
            <a:ext cx="27432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solidFill>
                  <a:srgbClr val="221304"/>
                </a:solidFill>
                <a:latin typeface="Arial" panose="020B0604020202020204" pitchFamily="34" charset="0"/>
                <a:cs typeface="Times New Roman" panose="02020603050405020304" pitchFamily="18" charset="0"/>
              </a:rPr>
              <a:t>An electric motor uses the sideways push of a magnetic field to turn a current-carrying wire loop.</a:t>
            </a:r>
            <a:r>
              <a:rPr lang="en-US" altLang="en-US" sz="2000">
                <a:solidFill>
                  <a:srgbClr val="221304"/>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a:solidFill>
                  <a:srgbClr val="221304"/>
                </a:solidFill>
                <a:latin typeface="Arial" panose="020B0604020202020204" pitchFamily="34" charset="0"/>
                <a:cs typeface="Times New Roman" panose="02020603050405020304" pitchFamily="18" charset="0"/>
              </a:rPr>
              <a:t>Electric motors use a </a:t>
            </a:r>
            <a:r>
              <a:rPr lang="en-US" altLang="en-US" sz="2000" b="1">
                <a:solidFill>
                  <a:srgbClr val="221304"/>
                </a:solidFill>
                <a:latin typeface="Arial" panose="020B0604020202020204" pitchFamily="34" charset="0"/>
                <a:cs typeface="Times New Roman" panose="02020603050405020304" pitchFamily="18" charset="0"/>
              </a:rPr>
              <a:t>commutator</a:t>
            </a:r>
            <a:r>
              <a:rPr lang="en-US" altLang="en-US" sz="2000">
                <a:solidFill>
                  <a:srgbClr val="221304"/>
                </a:solidFill>
                <a:latin typeface="Arial" panose="020B0604020202020204" pitchFamily="34" charset="0"/>
                <a:cs typeface="Times New Roman" panose="02020603050405020304" pitchFamily="18" charset="0"/>
              </a:rPr>
              <a:t> to change the direction of the current in the loop.</a:t>
            </a:r>
            <a:r>
              <a:rPr lang="en-US" altLang="en-US" sz="2000">
                <a:solidFill>
                  <a:srgbClr val="221304"/>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en-US" sz="2000">
                <a:solidFill>
                  <a:srgbClr val="221304"/>
                </a:solidFill>
                <a:latin typeface="Arial" panose="020B0604020202020204" pitchFamily="34" charset="0"/>
                <a:cs typeface="Times New Roman" panose="02020603050405020304" pitchFamily="18" charset="0"/>
              </a:rPr>
              <a:t>Alternating current electric motors do not use commutators.</a:t>
            </a:r>
          </a:p>
        </p:txBody>
      </p:sp>
      <p:sp>
        <p:nvSpPr>
          <p:cNvPr id="36868" name="Rectangle 4"/>
          <p:cNvSpPr>
            <a:spLocks noChangeArrowheads="1"/>
          </p:cNvSpPr>
          <p:nvPr/>
        </p:nvSpPr>
        <p:spPr bwMode="auto">
          <a:xfrm>
            <a:off x="1735138" y="2132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69" name="Rectangle 5"/>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0" name="Rectangle 6"/>
          <p:cNvSpPr>
            <a:spLocks noChangeArrowheads="1"/>
          </p:cNvSpPr>
          <p:nvPr/>
        </p:nvSpPr>
        <p:spPr bwMode="auto">
          <a:xfrm>
            <a:off x="1789113" y="18637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1" name="Rectangle 7"/>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2" name="Rectangle 8"/>
          <p:cNvSpPr>
            <a:spLocks noChangeArrowheads="1"/>
          </p:cNvSpPr>
          <p:nvPr/>
        </p:nvSpPr>
        <p:spPr bwMode="auto">
          <a:xfrm>
            <a:off x="1684338" y="23891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3" name="Rectangle 9"/>
          <p:cNvSpPr>
            <a:spLocks noChangeArrowheads="1"/>
          </p:cNvSpPr>
          <p:nvPr/>
        </p:nvSpPr>
        <p:spPr bwMode="auto">
          <a:xfrm>
            <a:off x="1704975" y="2286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4" name="Rectangle 10"/>
          <p:cNvSpPr>
            <a:spLocks noChangeArrowheads="1"/>
          </p:cNvSpPr>
          <p:nvPr/>
        </p:nvSpPr>
        <p:spPr bwMode="auto">
          <a:xfrm>
            <a:off x="1689100" y="23653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5" name="Rectangle 11"/>
          <p:cNvSpPr>
            <a:spLocks noChangeArrowheads="1"/>
          </p:cNvSpPr>
          <p:nvPr/>
        </p:nvSpPr>
        <p:spPr bwMode="auto">
          <a:xfrm>
            <a:off x="1862138" y="1497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6876" name="Rectangle 12"/>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36877" name="Picture 13" descr="tam5s7_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133601"/>
            <a:ext cx="45720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317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Magneto</a:t>
            </a:r>
            <a:endParaRPr lang="en-US" dirty="0"/>
          </a:p>
        </p:txBody>
      </p:sp>
      <p:sp>
        <p:nvSpPr>
          <p:cNvPr id="3" name="Content Placeholder 2"/>
          <p:cNvSpPr>
            <a:spLocks noGrp="1"/>
          </p:cNvSpPr>
          <p:nvPr>
            <p:ph idx="1"/>
          </p:nvPr>
        </p:nvSpPr>
        <p:spPr/>
        <p:txBody>
          <a:bodyPr/>
          <a:lstStyle/>
          <a:p>
            <a:r>
              <a:rPr lang="en-US" dirty="0" smtClean="0"/>
              <a:t>X-man Magneto can create extremely powerful magnetic fields at will.  Sine magnetic fields are produced by electric currents, we can roughly approximate the current that might be coursing through Magneto</a:t>
            </a:r>
          </a:p>
          <a:p>
            <a:r>
              <a:rPr lang="en-US" dirty="0" smtClean="0"/>
              <a:t>Lets say he uses his energy to lift a 1,000 kg car 10 meters off the ground. Potential energy =</a:t>
            </a:r>
            <a:r>
              <a:rPr lang="en-US" dirty="0" err="1" smtClean="0"/>
              <a:t>mgh</a:t>
            </a:r>
            <a:endParaRPr lang="en-US" dirty="0" smtClean="0"/>
          </a:p>
          <a:p>
            <a:r>
              <a:rPr lang="en-US" dirty="0" smtClean="0"/>
              <a:t>=(9.8)(10,000) (10)</a:t>
            </a:r>
          </a:p>
          <a:p>
            <a:r>
              <a:rPr lang="en-US" smtClean="0"/>
              <a:t>= close </a:t>
            </a:r>
            <a:r>
              <a:rPr lang="en-US" dirty="0" smtClean="0"/>
              <a:t>to 100,000 J  not good for his heart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216" y="105714"/>
            <a:ext cx="2542477" cy="1693572"/>
          </a:xfrm>
          <a:prstGeom prst="rect">
            <a:avLst/>
          </a:prstGeom>
        </p:spPr>
      </p:pic>
    </p:spTree>
    <p:extLst>
      <p:ext uri="{BB962C8B-B14F-4D97-AF65-F5344CB8AC3E}">
        <p14:creationId xmlns:p14="http://schemas.microsoft.com/office/powerpoint/2010/main" val="220164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i="1" dirty="0"/>
              <a:t>That’s All Folks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0063" y="1752600"/>
            <a:ext cx="4029075" cy="4889654"/>
          </a:xfrm>
        </p:spPr>
      </p:pic>
    </p:spTree>
    <p:extLst>
      <p:ext uri="{BB962C8B-B14F-4D97-AF65-F5344CB8AC3E}">
        <p14:creationId xmlns:p14="http://schemas.microsoft.com/office/powerpoint/2010/main" val="397322263"/>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8"/>
          <p:cNvSpPr>
            <a:spLocks noGrp="1" noChangeArrowheads="1"/>
          </p:cNvSpPr>
          <p:nvPr>
            <p:ph type="title"/>
          </p:nvPr>
        </p:nvSpPr>
        <p:spPr>
          <a:xfrm>
            <a:off x="1535113" y="617538"/>
            <a:ext cx="10390187" cy="1143000"/>
          </a:xfrm>
        </p:spPr>
        <p:txBody>
          <a:bodyPr/>
          <a:lstStyle/>
          <a:p>
            <a:pPr eaLnBrk="1" hangingPunct="1"/>
            <a:r>
              <a:rPr lang="en-US" smtClean="0"/>
              <a:t>Magnetic Field Lines, Bar Magnet</a:t>
            </a:r>
          </a:p>
        </p:txBody>
      </p:sp>
      <p:sp>
        <p:nvSpPr>
          <p:cNvPr id="67586" name="Rectangle 9"/>
          <p:cNvSpPr>
            <a:spLocks noGrp="1" noChangeArrowheads="1"/>
          </p:cNvSpPr>
          <p:nvPr>
            <p:ph type="body" sz="half" idx="1"/>
          </p:nvPr>
        </p:nvSpPr>
        <p:spPr>
          <a:xfrm>
            <a:off x="1576388" y="2017713"/>
            <a:ext cx="5080000" cy="4114800"/>
          </a:xfrm>
        </p:spPr>
        <p:txBody>
          <a:bodyPr/>
          <a:lstStyle/>
          <a:p>
            <a:pPr eaLnBrk="1" hangingPunct="1"/>
            <a:r>
              <a:rPr lang="en-US" sz="2800" smtClean="0"/>
              <a:t>Iron filings are used to show the pattern of the magnetic field lines</a:t>
            </a:r>
          </a:p>
          <a:p>
            <a:pPr eaLnBrk="1" hangingPunct="1"/>
            <a:r>
              <a:rPr lang="en-US" sz="2800" smtClean="0"/>
              <a:t>The direction of the field is the direction a north pole would point</a:t>
            </a:r>
          </a:p>
        </p:txBody>
      </p:sp>
      <p:pic>
        <p:nvPicPr>
          <p:cNvPr id="67587" name="Picture 10"/>
          <p:cNvPicPr>
            <a:picLocks noGrp="1" noChangeAspect="1" noChangeArrowheads="1"/>
          </p:cNvPicPr>
          <p:nvPr>
            <p:ph sz="half" idx="2"/>
          </p:nvPr>
        </p:nvPicPr>
        <p:blipFill>
          <a:blip r:embed="rId2"/>
          <a:srcRect/>
          <a:stretch>
            <a:fillRect/>
          </a:stretch>
        </p:blipFill>
        <p:spPr>
          <a:xfrm>
            <a:off x="6859588" y="2017713"/>
            <a:ext cx="5080000" cy="41148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535113" y="617538"/>
            <a:ext cx="10390187" cy="1143000"/>
          </a:xfrm>
        </p:spPr>
        <p:txBody>
          <a:bodyPr/>
          <a:lstStyle/>
          <a:p>
            <a:pPr eaLnBrk="1" hangingPunct="1"/>
            <a:r>
              <a:rPr lang="en-US" smtClean="0"/>
              <a:t>Magnetic Field Lines, Unlike Poles</a:t>
            </a:r>
          </a:p>
        </p:txBody>
      </p:sp>
      <p:sp>
        <p:nvSpPr>
          <p:cNvPr id="68610" name="Rectangle 3"/>
          <p:cNvSpPr>
            <a:spLocks noGrp="1" noChangeArrowheads="1"/>
          </p:cNvSpPr>
          <p:nvPr>
            <p:ph type="body" sz="half" idx="1"/>
          </p:nvPr>
        </p:nvSpPr>
        <p:spPr>
          <a:xfrm>
            <a:off x="2286000" y="2057400"/>
            <a:ext cx="4114800" cy="4114800"/>
          </a:xfrm>
        </p:spPr>
        <p:txBody>
          <a:bodyPr/>
          <a:lstStyle/>
          <a:p>
            <a:pPr eaLnBrk="1" hangingPunct="1"/>
            <a:r>
              <a:rPr lang="en-US" sz="2400" smtClean="0"/>
              <a:t>Iron filings are used to show the pattern of the magnetic field lines</a:t>
            </a:r>
          </a:p>
          <a:p>
            <a:pPr eaLnBrk="1" hangingPunct="1"/>
            <a:r>
              <a:rPr lang="en-US" sz="2400" smtClean="0"/>
              <a:t>The direction of the field is the direction a north pole would point</a:t>
            </a:r>
          </a:p>
          <a:p>
            <a:pPr lvl="1" eaLnBrk="1" hangingPunct="1"/>
            <a:r>
              <a:rPr lang="en-US" sz="2000" smtClean="0"/>
              <a:t>Compare to the magnetic field produced by an electric dipole</a:t>
            </a:r>
          </a:p>
        </p:txBody>
      </p:sp>
      <p:pic>
        <p:nvPicPr>
          <p:cNvPr id="68611" name="Picture 6" descr="D:\Chapter 19\Fig 19-03b.jpg"/>
          <p:cNvPicPr>
            <a:picLocks noGrp="1" noChangeAspect="1" noChangeArrowheads="1"/>
          </p:cNvPicPr>
          <p:nvPr>
            <p:ph type="clipArt" sz="half" idx="2"/>
          </p:nvPr>
        </p:nvPicPr>
        <p:blipFill>
          <a:blip r:embed="rId2"/>
          <a:srcRect/>
          <a:stretch>
            <a:fillRect/>
          </a:stretch>
        </p:blipFill>
        <p:spPr>
          <a:xfrm>
            <a:off x="6859588" y="2017713"/>
            <a:ext cx="5080000" cy="41148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1535113" y="617538"/>
            <a:ext cx="10390187" cy="1143000"/>
          </a:xfrm>
        </p:spPr>
        <p:txBody>
          <a:bodyPr/>
          <a:lstStyle/>
          <a:p>
            <a:pPr eaLnBrk="1" hangingPunct="1"/>
            <a:r>
              <a:rPr lang="en-US" smtClean="0"/>
              <a:t>Magnetic Field Lines, Like Poles</a:t>
            </a:r>
          </a:p>
        </p:txBody>
      </p:sp>
      <p:sp>
        <p:nvSpPr>
          <p:cNvPr id="69634" name="Rectangle 3"/>
          <p:cNvSpPr>
            <a:spLocks noGrp="1" noChangeArrowheads="1"/>
          </p:cNvSpPr>
          <p:nvPr>
            <p:ph type="body" sz="half" idx="1"/>
          </p:nvPr>
        </p:nvSpPr>
        <p:spPr>
          <a:xfrm>
            <a:off x="1576388" y="2017713"/>
            <a:ext cx="5080000" cy="4114800"/>
          </a:xfrm>
        </p:spPr>
        <p:txBody>
          <a:bodyPr/>
          <a:lstStyle/>
          <a:p>
            <a:pPr eaLnBrk="1" hangingPunct="1"/>
            <a:r>
              <a:rPr lang="en-US" sz="2400" smtClean="0"/>
              <a:t>Iron filings are used to show the pattern of the electric field lines</a:t>
            </a:r>
          </a:p>
          <a:p>
            <a:pPr eaLnBrk="1" hangingPunct="1"/>
            <a:r>
              <a:rPr lang="en-US" sz="2400" smtClean="0"/>
              <a:t>The direction of the field is the direction a north pole would point</a:t>
            </a:r>
          </a:p>
          <a:p>
            <a:pPr lvl="1" eaLnBrk="1" hangingPunct="1"/>
            <a:r>
              <a:rPr lang="en-US" sz="2000" smtClean="0"/>
              <a:t>Compare to the electric field produced by like charges</a:t>
            </a:r>
          </a:p>
          <a:p>
            <a:pPr eaLnBrk="1" hangingPunct="1"/>
            <a:endParaRPr lang="en-US" sz="2000" smtClean="0"/>
          </a:p>
        </p:txBody>
      </p:sp>
      <p:pic>
        <p:nvPicPr>
          <p:cNvPr id="69635" name="Picture 6" descr="D:\Chapter 19\Fig 19-03c.jpg"/>
          <p:cNvPicPr>
            <a:picLocks noGrp="1" noChangeAspect="1" noChangeArrowheads="1"/>
          </p:cNvPicPr>
          <p:nvPr>
            <p:ph type="clipArt" sz="half" idx="2"/>
          </p:nvPr>
        </p:nvPicPr>
        <p:blipFill>
          <a:blip r:embed="rId2"/>
          <a:srcRect/>
          <a:stretch>
            <a:fillRect/>
          </a:stretch>
        </p:blipFill>
        <p:spPr>
          <a:xfrm>
            <a:off x="6859588" y="2017713"/>
            <a:ext cx="5080000" cy="41148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as a magnet </a:t>
            </a:r>
            <a:endParaRPr lang="en-US" dirty="0"/>
          </a:p>
        </p:txBody>
      </p:sp>
      <p:sp>
        <p:nvSpPr>
          <p:cNvPr id="3" name="Content Placeholder 2"/>
          <p:cNvSpPr>
            <a:spLocks noGrp="1"/>
          </p:cNvSpPr>
          <p:nvPr>
            <p:ph sz="half" idx="1"/>
          </p:nvPr>
        </p:nvSpPr>
        <p:spPr/>
        <p:txBody>
          <a:bodyPr/>
          <a:lstStyle/>
          <a:p>
            <a:r>
              <a:rPr lang="en-US" dirty="0" smtClean="0"/>
              <a:t>In 1600 </a:t>
            </a:r>
            <a:r>
              <a:rPr lang="en-US" b="1" u="sng" dirty="0" smtClean="0"/>
              <a:t>William Gilbert </a:t>
            </a:r>
            <a:r>
              <a:rPr lang="en-US" dirty="0" smtClean="0"/>
              <a:t>proposed the idea that the Earth was a magnet</a:t>
            </a:r>
          </a:p>
          <a:p>
            <a:r>
              <a:rPr lang="en-US" dirty="0" smtClean="0"/>
              <a:t>Today we know this is true and the region o the Earth’s magnetic field is called the </a:t>
            </a:r>
            <a:r>
              <a:rPr lang="en-US" b="1" u="sng" dirty="0" smtClean="0"/>
              <a:t>magnetosphere</a:t>
            </a:r>
            <a:endParaRPr lang="en-US" b="1" u="sng" dirty="0"/>
          </a:p>
        </p:txBody>
      </p:sp>
      <p:pic>
        <p:nvPicPr>
          <p:cNvPr id="9" name="Content Placeholder 8"/>
          <p:cNvPicPr>
            <a:picLocks noGrp="1" noChangeAspect="1"/>
          </p:cNvPicPr>
          <p:nvPr>
            <p:ph sz="half" idx="2"/>
          </p:nvPr>
        </p:nvPicPr>
        <p:blipFill>
          <a:blip r:embed="rId2"/>
          <a:stretch>
            <a:fillRect/>
          </a:stretch>
        </p:blipFill>
        <p:spPr>
          <a:xfrm>
            <a:off x="7620000" y="1218779"/>
            <a:ext cx="3048000" cy="2979148"/>
          </a:xfrm>
          <a:prstGeom prst="rect">
            <a:avLst/>
          </a:prstGeom>
        </p:spPr>
      </p:pic>
      <p:pic>
        <p:nvPicPr>
          <p:cNvPr id="6" name="Picture 5"/>
          <p:cNvPicPr>
            <a:picLocks noChangeAspect="1"/>
          </p:cNvPicPr>
          <p:nvPr/>
        </p:nvPicPr>
        <p:blipFill>
          <a:blip r:embed="rId3"/>
          <a:stretch>
            <a:fillRect/>
          </a:stretch>
        </p:blipFill>
        <p:spPr>
          <a:xfrm>
            <a:off x="239713" y="342207"/>
            <a:ext cx="1295400" cy="1529046"/>
          </a:xfrm>
          <a:prstGeom prst="rect">
            <a:avLst/>
          </a:prstGeom>
        </p:spPr>
      </p:pic>
      <p:pic>
        <p:nvPicPr>
          <p:cNvPr id="7" name="Picture 6"/>
          <p:cNvPicPr>
            <a:picLocks noChangeAspect="1"/>
          </p:cNvPicPr>
          <p:nvPr/>
        </p:nvPicPr>
        <p:blipFill>
          <a:blip r:embed="rId4"/>
          <a:stretch>
            <a:fillRect/>
          </a:stretch>
        </p:blipFill>
        <p:spPr>
          <a:xfrm>
            <a:off x="6026150" y="3995894"/>
            <a:ext cx="2514600" cy="2862107"/>
          </a:xfrm>
          <a:prstGeom prst="rect">
            <a:avLst/>
          </a:prstGeom>
        </p:spPr>
      </p:pic>
    </p:spTree>
    <p:extLst>
      <p:ext uri="{BB962C8B-B14F-4D97-AF65-F5344CB8AC3E}">
        <p14:creationId xmlns:p14="http://schemas.microsoft.com/office/powerpoint/2010/main" val="2988693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26020" y="-38759"/>
            <a:ext cx="10390187" cy="1143000"/>
          </a:xfrm>
        </p:spPr>
        <p:txBody>
          <a:bodyPr/>
          <a:lstStyle/>
          <a:p>
            <a:r>
              <a:rPr lang="en-US" altLang="en-US" b="0" dirty="0">
                <a:effectLst/>
              </a:rPr>
              <a:t>Magnetic Earth</a:t>
            </a:r>
          </a:p>
        </p:txBody>
      </p:sp>
      <p:sp>
        <p:nvSpPr>
          <p:cNvPr id="18435" name="Rectangle 3"/>
          <p:cNvSpPr>
            <a:spLocks noGrp="1" noChangeArrowheads="1"/>
          </p:cNvSpPr>
          <p:nvPr>
            <p:ph type="body" idx="1"/>
          </p:nvPr>
        </p:nvSpPr>
        <p:spPr>
          <a:xfrm>
            <a:off x="1981200" y="1828800"/>
            <a:ext cx="8229600" cy="1219200"/>
          </a:xfrm>
        </p:spPr>
        <p:txBody>
          <a:bodyPr/>
          <a:lstStyle/>
          <a:p>
            <a:pPr>
              <a:lnSpc>
                <a:spcPct val="80000"/>
              </a:lnSpc>
            </a:pPr>
            <a:r>
              <a:rPr lang="en-US" altLang="en-US" sz="2000" b="1" dirty="0">
                <a:effectLst/>
              </a:rPr>
              <a:t>Earth’s core is Iron </a:t>
            </a:r>
            <a:r>
              <a:rPr lang="en-US" altLang="en-US" sz="2000" dirty="0">
                <a:effectLst/>
              </a:rPr>
              <a:t>– Earth is a giant magnet</a:t>
            </a:r>
          </a:p>
          <a:p>
            <a:pPr>
              <a:lnSpc>
                <a:spcPct val="80000"/>
              </a:lnSpc>
            </a:pPr>
            <a:r>
              <a:rPr lang="en-US" altLang="en-US" sz="2000" dirty="0">
                <a:effectLst/>
              </a:rPr>
              <a:t>Earth’s magnetic north pole is not the same as Earth’s axis north pole. It is about 1250 km (776 miles) away from the </a:t>
            </a:r>
            <a:r>
              <a:rPr lang="en-US" altLang="en-US" sz="2000" b="1" dirty="0">
                <a:effectLst/>
              </a:rPr>
              <a:t>true north </a:t>
            </a:r>
            <a:r>
              <a:rPr lang="en-US" altLang="en-US" sz="2000" dirty="0">
                <a:effectLst/>
              </a:rPr>
              <a:t>pole</a:t>
            </a:r>
          </a:p>
          <a:p>
            <a:pPr>
              <a:lnSpc>
                <a:spcPct val="80000"/>
              </a:lnSpc>
            </a:pPr>
            <a:r>
              <a:rPr lang="en-US" altLang="en-US" sz="2000" dirty="0">
                <a:effectLst/>
              </a:rPr>
              <a:t>The angle between true north and magnetic north is </a:t>
            </a:r>
            <a:r>
              <a:rPr lang="en-US" altLang="en-US" sz="2000" b="1" dirty="0">
                <a:effectLst/>
              </a:rPr>
              <a:t>the magnetic declination</a:t>
            </a:r>
            <a:r>
              <a:rPr lang="en-US" altLang="en-US" sz="2000" dirty="0">
                <a:effectLst/>
              </a:rPr>
              <a:t>.</a:t>
            </a:r>
          </a:p>
        </p:txBody>
      </p:sp>
      <p:pic>
        <p:nvPicPr>
          <p:cNvPr id="18436" name="Picture 4" descr="28_03_Earth_magnetic_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57" y="3606800"/>
            <a:ext cx="33528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395" y="3657197"/>
            <a:ext cx="4191000"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039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Auroras:</a:t>
            </a:r>
            <a:endParaRPr lang="en-US" dirty="0"/>
          </a:p>
        </p:txBody>
      </p:sp>
      <p:sp>
        <p:nvSpPr>
          <p:cNvPr id="3" name="Content Placeholder 2"/>
          <p:cNvSpPr>
            <a:spLocks noGrp="1"/>
          </p:cNvSpPr>
          <p:nvPr>
            <p:ph idx="1"/>
          </p:nvPr>
        </p:nvSpPr>
        <p:spPr/>
        <p:txBody>
          <a:bodyPr/>
          <a:lstStyle/>
          <a:p>
            <a:r>
              <a:rPr lang="en-US" dirty="0" smtClean="0"/>
              <a:t>Provide colorful displays of light against the sky in the dark and provide evidence of how the Earth behaves as a giant magnet in space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904" y="3556000"/>
            <a:ext cx="4953000" cy="330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472" y="3654584"/>
            <a:ext cx="4139776" cy="3104832"/>
          </a:xfrm>
          <a:prstGeom prst="rect">
            <a:avLst/>
          </a:prstGeom>
        </p:spPr>
      </p:pic>
    </p:spTree>
    <p:extLst>
      <p:ext uri="{BB962C8B-B14F-4D97-AF65-F5344CB8AC3E}">
        <p14:creationId xmlns:p14="http://schemas.microsoft.com/office/powerpoint/2010/main" val="3428609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idx="4294967295"/>
          </p:nvPr>
        </p:nvSpPr>
        <p:spPr/>
        <p:txBody>
          <a:bodyPr/>
          <a:lstStyle/>
          <a:p>
            <a:pPr eaLnBrk="1" hangingPunct="1"/>
            <a:r>
              <a:rPr lang="en-US" altLang="en-US" dirty="0" smtClean="0"/>
              <a:t>Earth as a magnet</a:t>
            </a:r>
          </a:p>
        </p:txBody>
      </p:sp>
      <p:sp>
        <p:nvSpPr>
          <p:cNvPr id="39940" name="Text Box 4"/>
          <p:cNvSpPr txBox="1">
            <a:spLocks noChangeArrowheads="1"/>
          </p:cNvSpPr>
          <p:nvPr/>
        </p:nvSpPr>
        <p:spPr bwMode="auto">
          <a:xfrm>
            <a:off x="643944" y="2514601"/>
            <a:ext cx="45376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r>
              <a:rPr lang="en-US" altLang="en-US" sz="2400" b="1" dirty="0">
                <a:solidFill>
                  <a:srgbClr val="000000"/>
                </a:solidFill>
                <a:latin typeface="Arial" panose="020B0604020202020204" pitchFamily="34" charset="0"/>
                <a:cs typeface="Arial" panose="020B0604020202020204" pitchFamily="34" charset="0"/>
              </a:rPr>
              <a:t>Sharks navigate with the help of the earth’s magnetic field.  They detect the field using electromagnetic induction.</a:t>
            </a:r>
          </a:p>
        </p:txBody>
      </p:sp>
      <p:pic>
        <p:nvPicPr>
          <p:cNvPr id="5" name="Picture 2" descr="kra50105_0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555" y="2005885"/>
            <a:ext cx="51816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93" y="3813354"/>
            <a:ext cx="3886200" cy="2914650"/>
          </a:xfrm>
          <a:prstGeom prst="rect">
            <a:avLst/>
          </a:prstGeom>
        </p:spPr>
      </p:pic>
    </p:spTree>
    <p:extLst>
      <p:ext uri="{BB962C8B-B14F-4D97-AF65-F5344CB8AC3E}">
        <p14:creationId xmlns:p14="http://schemas.microsoft.com/office/powerpoint/2010/main" val="3336637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914401"/>
            <a:ext cx="7772400" cy="1470025"/>
          </a:xfrm>
        </p:spPr>
        <p:txBody>
          <a:bodyPr/>
          <a:lstStyle/>
          <a:p>
            <a:endParaRPr lang="en-US" altLang="en-US" sz="9600" dirty="0"/>
          </a:p>
        </p:txBody>
      </p:sp>
      <p:sp>
        <p:nvSpPr>
          <p:cNvPr id="2051" name="Rectangle 3"/>
          <p:cNvSpPr>
            <a:spLocks noGrp="1" noChangeArrowheads="1"/>
          </p:cNvSpPr>
          <p:nvPr>
            <p:ph type="subTitle" idx="1"/>
          </p:nvPr>
        </p:nvSpPr>
        <p:spPr>
          <a:xfrm>
            <a:off x="1752600" y="2703594"/>
            <a:ext cx="6400800" cy="1752600"/>
          </a:xfrm>
        </p:spPr>
        <p:txBody>
          <a:bodyPr/>
          <a:lstStyle/>
          <a:p>
            <a:r>
              <a:rPr lang="en-US" altLang="en-US" sz="5400" u="sng" dirty="0"/>
              <a:t>Magnet</a:t>
            </a:r>
            <a:r>
              <a:rPr lang="en-US" altLang="en-US" sz="5400" dirty="0"/>
              <a:t>: </a:t>
            </a:r>
            <a:r>
              <a:rPr lang="en-US" altLang="en-US" sz="3600" dirty="0"/>
              <a:t>any substance that can attract iron or other magnetic material</a:t>
            </a:r>
          </a:p>
          <a:p>
            <a:r>
              <a:rPr lang="en-US" altLang="en-US" sz="4000" b="1" u="sng" dirty="0"/>
              <a:t> Magnetism:</a:t>
            </a:r>
            <a:r>
              <a:rPr lang="en-US" altLang="en-US" sz="3600" dirty="0"/>
              <a:t> a force of attraction or repulsion due to an arrangement of electrons</a:t>
            </a:r>
          </a:p>
          <a:p>
            <a:endParaRPr lang="en-US" alt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82152"/>
            <a:ext cx="3427984" cy="25345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152400"/>
            <a:ext cx="2590800" cy="3523488"/>
          </a:xfrm>
          <a:prstGeom prst="rect">
            <a:avLst/>
          </a:prstGeom>
        </p:spPr>
      </p:pic>
    </p:spTree>
    <p:extLst>
      <p:ext uri="{BB962C8B-B14F-4D97-AF65-F5344CB8AC3E}">
        <p14:creationId xmlns:p14="http://schemas.microsoft.com/office/powerpoint/2010/main" val="337174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smtClean="0"/>
              <a:t>Earth’s Magnetic Field</a:t>
            </a:r>
          </a:p>
        </p:txBody>
      </p:sp>
      <p:sp>
        <p:nvSpPr>
          <p:cNvPr id="70658" name="Rectangle 3"/>
          <p:cNvSpPr>
            <a:spLocks noGrp="1" noChangeArrowheads="1"/>
          </p:cNvSpPr>
          <p:nvPr>
            <p:ph type="body" idx="1"/>
          </p:nvPr>
        </p:nvSpPr>
        <p:spPr/>
        <p:txBody>
          <a:bodyPr/>
          <a:lstStyle/>
          <a:p>
            <a:pPr eaLnBrk="1" hangingPunct="1">
              <a:lnSpc>
                <a:spcPct val="90000"/>
              </a:lnSpc>
            </a:pPr>
            <a:r>
              <a:rPr lang="en-US" smtClean="0"/>
              <a:t>The Earth’s geographic north pole corresponds to a magnetic south pole</a:t>
            </a:r>
          </a:p>
          <a:p>
            <a:pPr eaLnBrk="1" hangingPunct="1">
              <a:lnSpc>
                <a:spcPct val="90000"/>
              </a:lnSpc>
            </a:pPr>
            <a:r>
              <a:rPr lang="en-US" smtClean="0"/>
              <a:t>The Earth’s geographic south pole corresponds to a magnetic north pole</a:t>
            </a:r>
          </a:p>
          <a:p>
            <a:pPr lvl="1" eaLnBrk="1" hangingPunct="1">
              <a:lnSpc>
                <a:spcPct val="90000"/>
              </a:lnSpc>
            </a:pPr>
            <a:r>
              <a:rPr lang="en-US" smtClean="0"/>
              <a:t>Strictly speaking, a north pole should be a “north-seeking” pole and a south pole a “south-seeking” pole</a:t>
            </a:r>
          </a:p>
          <a:p>
            <a:pPr lvl="1" eaLnBrk="1" hangingPunct="1">
              <a:lnSpc>
                <a:spcPct val="90000"/>
              </a:lnSpc>
            </a:pPr>
            <a:endParaRPr lang="en-US"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98" y="4308586"/>
            <a:ext cx="1501328" cy="22261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935" y="-198549"/>
            <a:ext cx="2531772" cy="25317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title"/>
          </p:nvPr>
        </p:nvSpPr>
        <p:spPr>
          <a:xfrm>
            <a:off x="1535113" y="617538"/>
            <a:ext cx="10390187" cy="1143000"/>
          </a:xfrm>
        </p:spPr>
        <p:txBody>
          <a:bodyPr/>
          <a:lstStyle/>
          <a:p>
            <a:pPr eaLnBrk="1" hangingPunct="1"/>
            <a:r>
              <a:rPr lang="en-US" smtClean="0"/>
              <a:t>Earth’s Magnetic Field</a:t>
            </a:r>
          </a:p>
        </p:txBody>
      </p:sp>
      <p:sp>
        <p:nvSpPr>
          <p:cNvPr id="71682" name="Rectangle 8"/>
          <p:cNvSpPr>
            <a:spLocks noGrp="1" noChangeArrowheads="1"/>
          </p:cNvSpPr>
          <p:nvPr>
            <p:ph type="body" sz="half" idx="1"/>
          </p:nvPr>
        </p:nvSpPr>
        <p:spPr>
          <a:xfrm>
            <a:off x="1576388" y="2017713"/>
            <a:ext cx="5080000" cy="4114800"/>
          </a:xfrm>
        </p:spPr>
        <p:txBody>
          <a:bodyPr/>
          <a:lstStyle/>
          <a:p>
            <a:pPr eaLnBrk="1" hangingPunct="1"/>
            <a:r>
              <a:rPr lang="en-US" sz="2800" smtClean="0"/>
              <a:t>The Earth’s magnetic field resembles that achieved by burying a huge bar magnet deep in the Earth’s interior</a:t>
            </a:r>
          </a:p>
        </p:txBody>
      </p:sp>
      <p:pic>
        <p:nvPicPr>
          <p:cNvPr id="71683" name="Picture 9"/>
          <p:cNvPicPr>
            <a:picLocks noGrp="1" noChangeAspect="1" noChangeArrowheads="1"/>
          </p:cNvPicPr>
          <p:nvPr>
            <p:ph type="clipArt" sz="half" idx="2"/>
          </p:nvPr>
        </p:nvPicPr>
        <p:blipFill>
          <a:blip r:embed="rId2"/>
          <a:srcRect/>
          <a:stretch>
            <a:fillRect/>
          </a:stretch>
        </p:blipFill>
        <p:spPr>
          <a:xfrm>
            <a:off x="6859588" y="2017713"/>
            <a:ext cx="5080000" cy="41148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lang="en-US" smtClean="0"/>
              <a:t>Dip Angle of Earth’s Magnetic Field</a:t>
            </a:r>
          </a:p>
        </p:txBody>
      </p:sp>
      <p:sp>
        <p:nvSpPr>
          <p:cNvPr id="72706" name="Rectangle 3"/>
          <p:cNvSpPr>
            <a:spLocks noGrp="1" noChangeArrowheads="1"/>
          </p:cNvSpPr>
          <p:nvPr>
            <p:ph type="body" idx="1"/>
          </p:nvPr>
        </p:nvSpPr>
        <p:spPr>
          <a:xfrm>
            <a:off x="2286000" y="2017713"/>
            <a:ext cx="8193088" cy="4114800"/>
          </a:xfrm>
        </p:spPr>
        <p:txBody>
          <a:bodyPr/>
          <a:lstStyle/>
          <a:p>
            <a:pPr eaLnBrk="1" hangingPunct="1">
              <a:lnSpc>
                <a:spcPct val="90000"/>
              </a:lnSpc>
            </a:pPr>
            <a:r>
              <a:rPr lang="en-US" sz="2800" smtClean="0"/>
              <a:t>If a compass is free to rotate vertically as well as horizontally, it points to the earth’s surface</a:t>
            </a:r>
          </a:p>
          <a:p>
            <a:pPr eaLnBrk="1" hangingPunct="1">
              <a:lnSpc>
                <a:spcPct val="90000"/>
              </a:lnSpc>
            </a:pPr>
            <a:r>
              <a:rPr lang="en-US" sz="2800" smtClean="0"/>
              <a:t>The angle between the horizontal and the direction of the magnetic field is called the </a:t>
            </a:r>
            <a:r>
              <a:rPr lang="en-US" sz="2800" i="1" smtClean="0"/>
              <a:t>dip angle</a:t>
            </a:r>
            <a:endParaRPr lang="en-US" sz="2800" smtClean="0"/>
          </a:p>
          <a:p>
            <a:pPr lvl="1" eaLnBrk="1" hangingPunct="1">
              <a:lnSpc>
                <a:spcPct val="90000"/>
              </a:lnSpc>
            </a:pPr>
            <a:r>
              <a:rPr lang="en-US" sz="2400" smtClean="0"/>
              <a:t>The farther north the device is moved, the farther from horizontal the compass needle would be</a:t>
            </a:r>
          </a:p>
          <a:p>
            <a:pPr lvl="2" eaLnBrk="1" hangingPunct="1">
              <a:lnSpc>
                <a:spcPct val="90000"/>
              </a:lnSpc>
            </a:pPr>
            <a:r>
              <a:rPr lang="en-US" sz="2000" smtClean="0"/>
              <a:t>The compass needle would be horizontal at the equator and the dip angle would be 0°</a:t>
            </a:r>
          </a:p>
          <a:p>
            <a:pPr lvl="2" eaLnBrk="1" hangingPunct="1">
              <a:lnSpc>
                <a:spcPct val="90000"/>
              </a:lnSpc>
            </a:pPr>
            <a:r>
              <a:rPr lang="en-US" sz="2000" smtClean="0"/>
              <a:t>The compass needle would point straight down at the south magnetic pole and the dip angle would be 90°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mtClean="0"/>
              <a:t>More About the Earth’s Magnetic Poles</a:t>
            </a:r>
          </a:p>
        </p:txBody>
      </p:sp>
      <p:sp>
        <p:nvSpPr>
          <p:cNvPr id="73730" name="Rectangle 3"/>
          <p:cNvSpPr>
            <a:spLocks noGrp="1" noChangeArrowheads="1"/>
          </p:cNvSpPr>
          <p:nvPr>
            <p:ph type="body" idx="1"/>
          </p:nvPr>
        </p:nvSpPr>
        <p:spPr/>
        <p:txBody>
          <a:bodyPr/>
          <a:lstStyle/>
          <a:p>
            <a:pPr eaLnBrk="1" hangingPunct="1">
              <a:lnSpc>
                <a:spcPct val="90000"/>
              </a:lnSpc>
            </a:pPr>
            <a:r>
              <a:rPr lang="en-US" sz="2800" smtClean="0"/>
              <a:t>The dip angle of 90° is found at a point just north of Hudson Bay in Canada</a:t>
            </a:r>
          </a:p>
          <a:p>
            <a:pPr lvl="1" eaLnBrk="1" hangingPunct="1">
              <a:lnSpc>
                <a:spcPct val="90000"/>
              </a:lnSpc>
            </a:pPr>
            <a:r>
              <a:rPr lang="en-US" sz="2400" smtClean="0"/>
              <a:t>This is considered to be the location of the south magnetic pole</a:t>
            </a:r>
          </a:p>
          <a:p>
            <a:pPr eaLnBrk="1" hangingPunct="1">
              <a:lnSpc>
                <a:spcPct val="90000"/>
              </a:lnSpc>
            </a:pPr>
            <a:r>
              <a:rPr lang="en-US" sz="2800" smtClean="0"/>
              <a:t>The magnetic and geographic poles are not in the same exact location</a:t>
            </a:r>
          </a:p>
          <a:p>
            <a:pPr lvl="1" eaLnBrk="1" hangingPunct="1">
              <a:lnSpc>
                <a:spcPct val="90000"/>
              </a:lnSpc>
            </a:pPr>
            <a:r>
              <a:rPr lang="en-US" sz="2400" smtClean="0"/>
              <a:t>The difference between true north, at the geographic north pole, and magnetic north is called the </a:t>
            </a:r>
            <a:r>
              <a:rPr lang="en-US" sz="2400" i="1" smtClean="0"/>
              <a:t>magnetic declination</a:t>
            </a:r>
            <a:endParaRPr lang="en-US" sz="2400" smtClean="0"/>
          </a:p>
          <a:p>
            <a:pPr lvl="2" eaLnBrk="1" hangingPunct="1">
              <a:lnSpc>
                <a:spcPct val="90000"/>
              </a:lnSpc>
            </a:pPr>
            <a:r>
              <a:rPr lang="en-US" sz="2000" smtClean="0"/>
              <a:t>The amount of declination varies by location on the earth’s surface</a:t>
            </a:r>
          </a:p>
          <a:p>
            <a:pPr lvl="2" eaLnBrk="1" hangingPunct="1">
              <a:lnSpc>
                <a:spcPct val="90000"/>
              </a:lnSpc>
            </a:pPr>
            <a:endParaRPr lang="en-US" sz="20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smtClean="0"/>
              <a:t>Earth’s Magnetic Declination</a:t>
            </a:r>
          </a:p>
        </p:txBody>
      </p:sp>
      <p:pic>
        <p:nvPicPr>
          <p:cNvPr id="74754" name="Picture 3" descr="D:\Chapter 19\Fig 19-05.jpg"/>
          <p:cNvPicPr>
            <a:picLocks noChangeAspect="1" noChangeArrowheads="1"/>
          </p:cNvPicPr>
          <p:nvPr/>
        </p:nvPicPr>
        <p:blipFill>
          <a:blip r:embed="rId2"/>
          <a:srcRect/>
          <a:stretch>
            <a:fillRect/>
          </a:stretch>
        </p:blipFill>
        <p:spPr bwMode="auto">
          <a:xfrm>
            <a:off x="2971800" y="1852613"/>
            <a:ext cx="6489700" cy="5005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smtClean="0"/>
              <a:t>Source of the Earth’s Magnetic Field</a:t>
            </a:r>
          </a:p>
        </p:txBody>
      </p:sp>
      <p:sp>
        <p:nvSpPr>
          <p:cNvPr id="75778" name="Rectangle 3"/>
          <p:cNvSpPr>
            <a:spLocks noGrp="1" noChangeArrowheads="1"/>
          </p:cNvSpPr>
          <p:nvPr>
            <p:ph type="body" idx="1"/>
          </p:nvPr>
        </p:nvSpPr>
        <p:spPr/>
        <p:txBody>
          <a:bodyPr/>
          <a:lstStyle/>
          <a:p>
            <a:pPr eaLnBrk="1" hangingPunct="1"/>
            <a:r>
              <a:rPr lang="en-US" sz="2800" smtClean="0"/>
              <a:t>There cannot be large masses of permanently magnetized materials since the high temperatures of the core prevent materials from retaining permanent magnetization</a:t>
            </a:r>
          </a:p>
          <a:p>
            <a:pPr eaLnBrk="1" hangingPunct="1"/>
            <a:r>
              <a:rPr lang="en-US" sz="2800" smtClean="0"/>
              <a:t>The most likely source of the Earth’s magnetic field is believed to be electric currents in the liquid part of the core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smtClean="0"/>
              <a:t>Reversals of the Earth’s Magnetic Field</a:t>
            </a:r>
          </a:p>
        </p:txBody>
      </p:sp>
      <p:sp>
        <p:nvSpPr>
          <p:cNvPr id="76802" name="Rectangle 3"/>
          <p:cNvSpPr>
            <a:spLocks noGrp="1" noChangeArrowheads="1"/>
          </p:cNvSpPr>
          <p:nvPr>
            <p:ph type="body" idx="1"/>
          </p:nvPr>
        </p:nvSpPr>
        <p:spPr/>
        <p:txBody>
          <a:bodyPr/>
          <a:lstStyle/>
          <a:p>
            <a:pPr eaLnBrk="1" hangingPunct="1"/>
            <a:r>
              <a:rPr lang="en-US" smtClean="0"/>
              <a:t>The direction of the Earth’s magnetic field reverses every few million years</a:t>
            </a:r>
          </a:p>
          <a:p>
            <a:pPr lvl="1" eaLnBrk="1" hangingPunct="1"/>
            <a:r>
              <a:rPr lang="en-US" smtClean="0"/>
              <a:t>Evidence of these reversals are found in basalts resulting from volcanic activity</a:t>
            </a:r>
          </a:p>
          <a:p>
            <a:pPr lvl="1" eaLnBrk="1" hangingPunct="1"/>
            <a:r>
              <a:rPr lang="en-US" smtClean="0"/>
              <a:t>The origin of the reversals is not understood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mtClean="0"/>
              <a:t>Magnetic Fields</a:t>
            </a:r>
          </a:p>
        </p:txBody>
      </p:sp>
      <p:sp>
        <p:nvSpPr>
          <p:cNvPr id="77826" name="Rectangle 3"/>
          <p:cNvSpPr>
            <a:spLocks noGrp="1" noChangeArrowheads="1"/>
          </p:cNvSpPr>
          <p:nvPr>
            <p:ph type="body" idx="1"/>
          </p:nvPr>
        </p:nvSpPr>
        <p:spPr/>
        <p:txBody>
          <a:bodyPr/>
          <a:lstStyle/>
          <a:p>
            <a:pPr eaLnBrk="1" hangingPunct="1">
              <a:lnSpc>
                <a:spcPct val="90000"/>
              </a:lnSpc>
            </a:pPr>
            <a:r>
              <a:rPr lang="en-US" smtClean="0"/>
              <a:t>When moving through a magnetic field, a charged particle experiences a magnetic force</a:t>
            </a:r>
          </a:p>
          <a:p>
            <a:pPr lvl="1" eaLnBrk="1" hangingPunct="1">
              <a:lnSpc>
                <a:spcPct val="90000"/>
              </a:lnSpc>
            </a:pPr>
            <a:r>
              <a:rPr lang="en-US" smtClean="0"/>
              <a:t>This force has a maximum value when the charge moves perpendicularly to the magnetic field lines</a:t>
            </a:r>
          </a:p>
          <a:p>
            <a:pPr lvl="1" eaLnBrk="1" hangingPunct="1">
              <a:lnSpc>
                <a:spcPct val="90000"/>
              </a:lnSpc>
            </a:pPr>
            <a:r>
              <a:rPr lang="en-US" smtClean="0"/>
              <a:t>This force is zero when the charge moves along the field lines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p:txBody>
          <a:bodyPr/>
          <a:lstStyle/>
          <a:p>
            <a:pPr eaLnBrk="1" hangingPunct="1"/>
            <a:r>
              <a:rPr lang="en-US" smtClean="0"/>
              <a:t>Magnetic Fields, cont</a:t>
            </a:r>
          </a:p>
        </p:txBody>
      </p:sp>
      <p:sp>
        <p:nvSpPr>
          <p:cNvPr id="2055" name="Rectangle 3"/>
          <p:cNvSpPr>
            <a:spLocks noGrp="1" noChangeArrowheads="1"/>
          </p:cNvSpPr>
          <p:nvPr>
            <p:ph type="body" idx="1"/>
          </p:nvPr>
        </p:nvSpPr>
        <p:spPr/>
        <p:txBody>
          <a:bodyPr/>
          <a:lstStyle/>
          <a:p>
            <a:pPr eaLnBrk="1" hangingPunct="1">
              <a:lnSpc>
                <a:spcPct val="90000"/>
              </a:lnSpc>
            </a:pPr>
            <a:r>
              <a:rPr lang="en-US" smtClean="0"/>
              <a:t>One can define a magnetic field in terms of the magnetic force exerted on a test charge moving in the field with velocity </a:t>
            </a:r>
          </a:p>
          <a:p>
            <a:pPr lvl="1" eaLnBrk="1" hangingPunct="1">
              <a:lnSpc>
                <a:spcPct val="90000"/>
              </a:lnSpc>
            </a:pPr>
            <a:r>
              <a:rPr lang="en-US" smtClean="0"/>
              <a:t>Similar to the way electric fields are defined</a:t>
            </a:r>
          </a:p>
          <a:p>
            <a:pPr eaLnBrk="1" hangingPunct="1">
              <a:lnSpc>
                <a:spcPct val="90000"/>
              </a:lnSpc>
            </a:pPr>
            <a:endParaRPr lang="en-US" smtClean="0"/>
          </a:p>
          <a:p>
            <a:pPr eaLnBrk="1" hangingPunct="1">
              <a:lnSpc>
                <a:spcPct val="90000"/>
              </a:lnSpc>
            </a:pPr>
            <a:r>
              <a:rPr lang="en-US" smtClean="0"/>
              <a:t> </a:t>
            </a:r>
          </a:p>
          <a:p>
            <a:pPr lvl="1" eaLnBrk="1" hangingPunct="1">
              <a:lnSpc>
                <a:spcPct val="90000"/>
              </a:lnSpc>
            </a:pPr>
            <a:endParaRPr lang="en-US" smtClean="0"/>
          </a:p>
        </p:txBody>
      </p:sp>
      <p:graphicFrame>
        <p:nvGraphicFramePr>
          <p:cNvPr id="2052" name="Object 4"/>
          <p:cNvGraphicFramePr>
            <a:graphicFrameLocks noChangeAspect="1"/>
          </p:cNvGraphicFramePr>
          <p:nvPr/>
        </p:nvGraphicFramePr>
        <p:xfrm>
          <a:off x="3276600" y="4953000"/>
          <a:ext cx="2438400" cy="1277938"/>
        </p:xfrm>
        <a:graphic>
          <a:graphicData uri="http://schemas.openxmlformats.org/presentationml/2006/ole">
            <mc:AlternateContent xmlns:mc="http://schemas.openxmlformats.org/markup-compatibility/2006">
              <mc:Choice xmlns:v="urn:schemas-microsoft-com:vml" Requires="v">
                <p:oleObj spid="_x0000_s2062" name="Equation" r:id="rId3" imgW="752400" imgH="390960" progId="Equation.3">
                  <p:embed/>
                </p:oleObj>
              </mc:Choice>
              <mc:Fallback>
                <p:oleObj name="Equation" r:id="rId3" imgW="752400" imgH="39096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953000"/>
                        <a:ext cx="2438400" cy="1277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extLst>
              <p:ext uri="{D42A27DB-BD31-4B8C-83A1-F6EECF244321}">
                <p14:modId xmlns:p14="http://schemas.microsoft.com/office/powerpoint/2010/main" val="1313878530"/>
              </p:ext>
            </p:extLst>
          </p:nvPr>
        </p:nvGraphicFramePr>
        <p:xfrm>
          <a:off x="8857445" y="2904522"/>
          <a:ext cx="444500" cy="519112"/>
        </p:xfrm>
        <a:graphic>
          <a:graphicData uri="http://schemas.openxmlformats.org/presentationml/2006/ole">
            <mc:AlternateContent xmlns:mc="http://schemas.openxmlformats.org/markup-compatibility/2006">
              <mc:Choice xmlns:v="urn:schemas-microsoft-com:vml" Requires="v">
                <p:oleObj spid="_x0000_s2063" name="Equation" r:id="rId5" imgW="152202" imgH="177569" progId="">
                  <p:embed/>
                </p:oleObj>
              </mc:Choice>
              <mc:Fallback>
                <p:oleObj name="Equation" r:id="rId5" imgW="152202" imgH="177569"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7445" y="2904522"/>
                        <a:ext cx="444500"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7366" y="4078735"/>
            <a:ext cx="3509158" cy="257539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r>
              <a:rPr lang="en-US" smtClean="0"/>
              <a:t>Units of Magnetic Field</a:t>
            </a:r>
          </a:p>
        </p:txBody>
      </p:sp>
      <p:sp>
        <p:nvSpPr>
          <p:cNvPr id="3077" name="Rectangle 3"/>
          <p:cNvSpPr>
            <a:spLocks noGrp="1" noChangeArrowheads="1"/>
          </p:cNvSpPr>
          <p:nvPr>
            <p:ph type="body" idx="1"/>
          </p:nvPr>
        </p:nvSpPr>
        <p:spPr/>
        <p:txBody>
          <a:bodyPr/>
          <a:lstStyle/>
          <a:p>
            <a:pPr eaLnBrk="1" hangingPunct="1">
              <a:lnSpc>
                <a:spcPct val="90000"/>
              </a:lnSpc>
            </a:pPr>
            <a:r>
              <a:rPr lang="en-US" smtClean="0"/>
              <a:t>The SI unit of magnetic field is the </a:t>
            </a:r>
            <a:r>
              <a:rPr lang="en-US" i="1" smtClean="0"/>
              <a:t>Tesla</a:t>
            </a:r>
            <a:r>
              <a:rPr lang="en-US" smtClean="0"/>
              <a:t> (T)</a:t>
            </a:r>
          </a:p>
          <a:p>
            <a:pPr eaLnBrk="1" hangingPunct="1">
              <a:lnSpc>
                <a:spcPct val="90000"/>
              </a:lnSpc>
            </a:pPr>
            <a:endParaRPr lang="en-US" smtClean="0"/>
          </a:p>
          <a:p>
            <a:pPr eaLnBrk="1" hangingPunct="1">
              <a:lnSpc>
                <a:spcPct val="90000"/>
              </a:lnSpc>
            </a:pPr>
            <a:endParaRPr lang="en-US" smtClean="0"/>
          </a:p>
          <a:p>
            <a:pPr lvl="1" eaLnBrk="1" hangingPunct="1">
              <a:lnSpc>
                <a:spcPct val="90000"/>
              </a:lnSpc>
            </a:pPr>
            <a:endParaRPr lang="en-US" smtClean="0"/>
          </a:p>
          <a:p>
            <a:pPr lvl="1" eaLnBrk="1" hangingPunct="1">
              <a:lnSpc>
                <a:spcPct val="90000"/>
              </a:lnSpc>
            </a:pPr>
            <a:r>
              <a:rPr lang="en-US" smtClean="0"/>
              <a:t>Wb is a Weber</a:t>
            </a:r>
          </a:p>
          <a:p>
            <a:pPr eaLnBrk="1" hangingPunct="1">
              <a:lnSpc>
                <a:spcPct val="90000"/>
              </a:lnSpc>
            </a:pPr>
            <a:r>
              <a:rPr lang="en-US" smtClean="0"/>
              <a:t>The cgs unit is a </a:t>
            </a:r>
            <a:r>
              <a:rPr lang="en-US" i="1" smtClean="0"/>
              <a:t>Gauss</a:t>
            </a:r>
            <a:r>
              <a:rPr lang="en-US" smtClean="0"/>
              <a:t> (G)</a:t>
            </a:r>
          </a:p>
          <a:p>
            <a:pPr lvl="1" eaLnBrk="1" hangingPunct="1">
              <a:lnSpc>
                <a:spcPct val="90000"/>
              </a:lnSpc>
            </a:pPr>
            <a:r>
              <a:rPr lang="en-US" smtClean="0"/>
              <a:t>1 T = 10</a:t>
            </a:r>
            <a:r>
              <a:rPr lang="en-US" baseline="30000" smtClean="0"/>
              <a:t>4</a:t>
            </a:r>
            <a:r>
              <a:rPr lang="en-US" smtClean="0"/>
              <a:t> G</a:t>
            </a:r>
          </a:p>
          <a:p>
            <a:pPr eaLnBrk="1" hangingPunct="1">
              <a:lnSpc>
                <a:spcPct val="90000"/>
              </a:lnSpc>
            </a:pPr>
            <a:endParaRPr lang="en-US" smtClean="0"/>
          </a:p>
        </p:txBody>
      </p:sp>
      <p:graphicFrame>
        <p:nvGraphicFramePr>
          <p:cNvPr id="3075" name="Object 3"/>
          <p:cNvGraphicFramePr>
            <a:graphicFrameLocks noChangeAspect="1"/>
          </p:cNvGraphicFramePr>
          <p:nvPr/>
        </p:nvGraphicFramePr>
        <p:xfrm>
          <a:off x="3352800" y="3124200"/>
          <a:ext cx="4876800" cy="1117600"/>
        </p:xfrm>
        <a:graphic>
          <a:graphicData uri="http://schemas.openxmlformats.org/presentationml/2006/ole">
            <mc:AlternateContent xmlns:mc="http://schemas.openxmlformats.org/markup-compatibility/2006">
              <mc:Choice xmlns:v="urn:schemas-microsoft-com:vml" Requires="v">
                <p:oleObj spid="_x0000_s3080" name="Equation" r:id="rId3" imgW="1731600" imgH="390960" progId="Equation.3">
                  <p:embed/>
                </p:oleObj>
              </mc:Choice>
              <mc:Fallback>
                <p:oleObj name="Equation" r:id="rId3" imgW="1731600" imgH="39096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124200"/>
                        <a:ext cx="4876800"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Magnets</a:t>
            </a:r>
          </a:p>
        </p:txBody>
      </p:sp>
      <p:sp>
        <p:nvSpPr>
          <p:cNvPr id="3075" name="Rectangle 3"/>
          <p:cNvSpPr>
            <a:spLocks noGrp="1" noChangeArrowheads="1"/>
          </p:cNvSpPr>
          <p:nvPr>
            <p:ph type="body" idx="1"/>
          </p:nvPr>
        </p:nvSpPr>
        <p:spPr>
          <a:xfrm>
            <a:off x="1905000" y="1371600"/>
            <a:ext cx="8229600" cy="2286000"/>
          </a:xfrm>
        </p:spPr>
        <p:txBody>
          <a:bodyPr/>
          <a:lstStyle/>
          <a:p>
            <a:pPr>
              <a:lnSpc>
                <a:spcPct val="90000"/>
              </a:lnSpc>
            </a:pPr>
            <a:r>
              <a:rPr lang="en-US" altLang="en-US" sz="2400"/>
              <a:t>A special stone first discovered &lt;2000 years ago in Greece, in a region called “</a:t>
            </a:r>
            <a:r>
              <a:rPr lang="en-US" altLang="en-US" sz="2400" b="1"/>
              <a:t>Magnesia</a:t>
            </a:r>
            <a:r>
              <a:rPr lang="en-US" altLang="en-US" sz="2400"/>
              <a:t>”, attracted iron, they called it “</a:t>
            </a:r>
            <a:r>
              <a:rPr lang="en-US" altLang="en-US" sz="2400" b="1">
                <a:solidFill>
                  <a:srgbClr val="FFFF00"/>
                </a:solidFill>
              </a:rPr>
              <a:t>magnetite</a:t>
            </a:r>
            <a:r>
              <a:rPr lang="en-US" altLang="en-US" sz="2400"/>
              <a:t>” hence the “magnet” name.</a:t>
            </a:r>
          </a:p>
          <a:p>
            <a:pPr>
              <a:lnSpc>
                <a:spcPct val="90000"/>
              </a:lnSpc>
            </a:pPr>
            <a:r>
              <a:rPr lang="en-US" altLang="en-US" sz="2400"/>
              <a:t>2. About 1000 years ago they noticed that a hanging magnet always pointed to the North Star A.K.A “</a:t>
            </a:r>
            <a:r>
              <a:rPr lang="en-US" altLang="en-US" sz="2400" b="1"/>
              <a:t>Lodestar</a:t>
            </a:r>
            <a:r>
              <a:rPr lang="en-US" altLang="en-US" sz="2400"/>
              <a:t>”. Hence the other name for naturally occurring magnets – “</a:t>
            </a:r>
            <a:r>
              <a:rPr lang="en-US" altLang="en-US" sz="2400" b="1">
                <a:solidFill>
                  <a:srgbClr val="FFFF00"/>
                </a:solidFill>
              </a:rPr>
              <a:t>lodestone</a:t>
            </a:r>
            <a:r>
              <a:rPr lang="en-US" altLang="en-US" sz="2400"/>
              <a:t>”</a:t>
            </a:r>
          </a:p>
        </p:txBody>
      </p:sp>
      <p:pic>
        <p:nvPicPr>
          <p:cNvPr id="3076" name="Picture 4" descr="6lodesto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733801"/>
            <a:ext cx="3429000" cy="253841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Lodeston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3657600"/>
            <a:ext cx="2441575" cy="260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317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pPr eaLnBrk="1" hangingPunct="1"/>
            <a:r>
              <a:rPr lang="en-US" smtClean="0"/>
              <a:t>A Few Typical B Values</a:t>
            </a:r>
          </a:p>
        </p:txBody>
      </p:sp>
      <p:sp>
        <p:nvSpPr>
          <p:cNvPr id="82946" name="Rectangle 3"/>
          <p:cNvSpPr>
            <a:spLocks noGrp="1" noChangeArrowheads="1"/>
          </p:cNvSpPr>
          <p:nvPr>
            <p:ph type="body" idx="1"/>
          </p:nvPr>
        </p:nvSpPr>
        <p:spPr/>
        <p:txBody>
          <a:bodyPr/>
          <a:lstStyle/>
          <a:p>
            <a:pPr eaLnBrk="1" hangingPunct="1"/>
            <a:r>
              <a:rPr lang="en-US" smtClean="0"/>
              <a:t>Conventional laboratory magnets</a:t>
            </a:r>
          </a:p>
          <a:p>
            <a:pPr lvl="1" eaLnBrk="1" hangingPunct="1"/>
            <a:r>
              <a:rPr lang="en-US" smtClean="0"/>
              <a:t>25000 G or 2.5 T</a:t>
            </a:r>
          </a:p>
          <a:p>
            <a:pPr eaLnBrk="1" hangingPunct="1"/>
            <a:r>
              <a:rPr lang="en-US" smtClean="0"/>
              <a:t>Superconducting magnets</a:t>
            </a:r>
          </a:p>
          <a:p>
            <a:pPr lvl="1" eaLnBrk="1" hangingPunct="1"/>
            <a:r>
              <a:rPr lang="en-US" smtClean="0"/>
              <a:t>300000 G or 30 T</a:t>
            </a:r>
          </a:p>
          <a:p>
            <a:pPr eaLnBrk="1" hangingPunct="1"/>
            <a:r>
              <a:rPr lang="en-US" smtClean="0"/>
              <a:t>Earth’s magnetic field</a:t>
            </a:r>
          </a:p>
          <a:p>
            <a:pPr lvl="1" eaLnBrk="1" hangingPunct="1"/>
            <a:r>
              <a:rPr lang="en-US" smtClean="0"/>
              <a:t>0.5 G or 5 x 10</a:t>
            </a:r>
            <a:r>
              <a:rPr lang="en-US" baseline="30000" smtClean="0"/>
              <a:t>-5</a:t>
            </a:r>
            <a:r>
              <a:rPr lang="en-US" smtClean="0"/>
              <a:t> 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383" y="540265"/>
            <a:ext cx="1009650" cy="220027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Rectangle 2"/>
          <p:cNvSpPr>
            <a:spLocks noGrp="1" noChangeArrowheads="1"/>
          </p:cNvSpPr>
          <p:nvPr>
            <p:ph type="title"/>
          </p:nvPr>
        </p:nvSpPr>
        <p:spPr>
          <a:xfrm>
            <a:off x="1535113" y="617538"/>
            <a:ext cx="10390187" cy="1143000"/>
          </a:xfrm>
        </p:spPr>
        <p:txBody>
          <a:bodyPr/>
          <a:lstStyle/>
          <a:p>
            <a:pPr eaLnBrk="1" hangingPunct="1"/>
            <a:r>
              <a:rPr lang="en-US" smtClean="0"/>
              <a:t>Finding the Direction of Magnetic Force</a:t>
            </a:r>
          </a:p>
        </p:txBody>
      </p:sp>
      <p:sp>
        <p:nvSpPr>
          <p:cNvPr id="4111" name="Rectangle 3"/>
          <p:cNvSpPr>
            <a:spLocks noGrp="1" noChangeArrowheads="1"/>
          </p:cNvSpPr>
          <p:nvPr>
            <p:ph type="body" sz="half" idx="1"/>
          </p:nvPr>
        </p:nvSpPr>
        <p:spPr>
          <a:xfrm>
            <a:off x="1576388" y="2017713"/>
            <a:ext cx="5080000" cy="4114800"/>
          </a:xfrm>
        </p:spPr>
        <p:txBody>
          <a:bodyPr/>
          <a:lstStyle/>
          <a:p>
            <a:pPr eaLnBrk="1" hangingPunct="1"/>
            <a:r>
              <a:rPr lang="en-US" sz="2400" smtClean="0"/>
              <a:t>Experiments show that the direction of the magnetic force is always perpendicular to both    and </a:t>
            </a:r>
          </a:p>
          <a:p>
            <a:pPr eaLnBrk="1" hangingPunct="1"/>
            <a:r>
              <a:rPr lang="en-US" sz="2400" smtClean="0"/>
              <a:t>F</a:t>
            </a:r>
            <a:r>
              <a:rPr lang="en-US" sz="2400" baseline="-25000" smtClean="0"/>
              <a:t>max</a:t>
            </a:r>
            <a:r>
              <a:rPr lang="en-US" sz="2400" smtClean="0"/>
              <a:t> occurs when   is perpendicular to</a:t>
            </a:r>
          </a:p>
          <a:p>
            <a:pPr eaLnBrk="1" hangingPunct="1"/>
            <a:r>
              <a:rPr lang="en-US" sz="2400" smtClean="0"/>
              <a:t>F = 0 when   is parallel to</a:t>
            </a:r>
          </a:p>
        </p:txBody>
      </p:sp>
      <p:graphicFrame>
        <p:nvGraphicFramePr>
          <p:cNvPr id="4104" name="Object 8"/>
          <p:cNvGraphicFramePr>
            <a:graphicFrameLocks noChangeAspect="1"/>
          </p:cNvGraphicFramePr>
          <p:nvPr>
            <p:extLst>
              <p:ext uri="{D42A27DB-BD31-4B8C-83A1-F6EECF244321}">
                <p14:modId xmlns:p14="http://schemas.microsoft.com/office/powerpoint/2010/main" val="3008658680"/>
              </p:ext>
            </p:extLst>
          </p:nvPr>
        </p:nvGraphicFramePr>
        <p:xfrm>
          <a:off x="3128169" y="3048000"/>
          <a:ext cx="327025" cy="381000"/>
        </p:xfrm>
        <a:graphic>
          <a:graphicData uri="http://schemas.openxmlformats.org/presentationml/2006/ole">
            <mc:AlternateContent xmlns:mc="http://schemas.openxmlformats.org/markup-compatibility/2006">
              <mc:Choice xmlns:v="urn:schemas-microsoft-com:vml" Requires="v">
                <p:oleObj spid="_x0000_s4134" name="Equation" r:id="rId3" imgW="152202" imgH="177569" progId="">
                  <p:embed/>
                </p:oleObj>
              </mc:Choice>
              <mc:Fallback>
                <p:oleObj name="Equation" r:id="rId3" imgW="152202" imgH="177569" progId="">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169" y="3048000"/>
                        <a:ext cx="3270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5" name="Object 9"/>
          <p:cNvGraphicFramePr>
            <a:graphicFrameLocks noChangeAspect="1"/>
          </p:cNvGraphicFramePr>
          <p:nvPr>
            <p:extLst>
              <p:ext uri="{D42A27DB-BD31-4B8C-83A1-F6EECF244321}">
                <p14:modId xmlns:p14="http://schemas.microsoft.com/office/powerpoint/2010/main" val="3839760642"/>
              </p:ext>
            </p:extLst>
          </p:nvPr>
        </p:nvGraphicFramePr>
        <p:xfrm>
          <a:off x="4664075" y="3142457"/>
          <a:ext cx="342900" cy="457200"/>
        </p:xfrm>
        <a:graphic>
          <a:graphicData uri="http://schemas.openxmlformats.org/presentationml/2006/ole">
            <mc:AlternateContent xmlns:mc="http://schemas.openxmlformats.org/markup-compatibility/2006">
              <mc:Choice xmlns:v="urn:schemas-microsoft-com:vml" Requires="v">
                <p:oleObj spid="_x0000_s4135" name="Equation" r:id="rId5" imgW="152268" imgH="203024" progId="">
                  <p:embed/>
                </p:oleObj>
              </mc:Choice>
              <mc:Fallback>
                <p:oleObj name="Equation" r:id="rId5" imgW="152268" imgH="203024" progId="">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075" y="3142457"/>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6" name="Object 10"/>
          <p:cNvGraphicFramePr>
            <a:graphicFrameLocks noChangeAspect="1"/>
          </p:cNvGraphicFramePr>
          <p:nvPr>
            <p:extLst>
              <p:ext uri="{D42A27DB-BD31-4B8C-83A1-F6EECF244321}">
                <p14:modId xmlns:p14="http://schemas.microsoft.com/office/powerpoint/2010/main" val="100135878"/>
              </p:ext>
            </p:extLst>
          </p:nvPr>
        </p:nvGraphicFramePr>
        <p:xfrm>
          <a:off x="4664075" y="3642915"/>
          <a:ext cx="314325" cy="366713"/>
        </p:xfrm>
        <a:graphic>
          <a:graphicData uri="http://schemas.openxmlformats.org/presentationml/2006/ole">
            <mc:AlternateContent xmlns:mc="http://schemas.openxmlformats.org/markup-compatibility/2006">
              <mc:Choice xmlns:v="urn:schemas-microsoft-com:vml" Requires="v">
                <p:oleObj spid="_x0000_s4136" name="Equation" r:id="rId7" imgW="152202" imgH="177569" progId="">
                  <p:embed/>
                </p:oleObj>
              </mc:Choice>
              <mc:Fallback>
                <p:oleObj name="Equation" r:id="rId7" imgW="152202" imgH="177569"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3642915"/>
                        <a:ext cx="314325" cy="366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7" name="Object 11"/>
          <p:cNvGraphicFramePr>
            <a:graphicFrameLocks noChangeAspect="1"/>
          </p:cNvGraphicFramePr>
          <p:nvPr>
            <p:extLst>
              <p:ext uri="{D42A27DB-BD31-4B8C-83A1-F6EECF244321}">
                <p14:modId xmlns:p14="http://schemas.microsoft.com/office/powerpoint/2010/main" val="3226447645"/>
              </p:ext>
            </p:extLst>
          </p:nvPr>
        </p:nvGraphicFramePr>
        <p:xfrm>
          <a:off x="4664075" y="4000500"/>
          <a:ext cx="285750" cy="381000"/>
        </p:xfrm>
        <a:graphic>
          <a:graphicData uri="http://schemas.openxmlformats.org/presentationml/2006/ole">
            <mc:AlternateContent xmlns:mc="http://schemas.openxmlformats.org/markup-compatibility/2006">
              <mc:Choice xmlns:v="urn:schemas-microsoft-com:vml" Requires="v">
                <p:oleObj spid="_x0000_s4137" name="Equation" r:id="rId8" imgW="152268" imgH="203024" progId="">
                  <p:embed/>
                </p:oleObj>
              </mc:Choice>
              <mc:Fallback>
                <p:oleObj name="Equation" r:id="rId8" imgW="152268" imgH="203024" progId="">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075" y="4000500"/>
                        <a:ext cx="2857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8" name="Object 12"/>
          <p:cNvGraphicFramePr>
            <a:graphicFrameLocks noChangeAspect="1"/>
          </p:cNvGraphicFramePr>
          <p:nvPr>
            <p:extLst>
              <p:ext uri="{D42A27DB-BD31-4B8C-83A1-F6EECF244321}">
                <p14:modId xmlns:p14="http://schemas.microsoft.com/office/powerpoint/2010/main" val="2164801531"/>
              </p:ext>
            </p:extLst>
          </p:nvPr>
        </p:nvGraphicFramePr>
        <p:xfrm>
          <a:off x="3768725" y="4381500"/>
          <a:ext cx="347663" cy="406400"/>
        </p:xfrm>
        <a:graphic>
          <a:graphicData uri="http://schemas.openxmlformats.org/presentationml/2006/ole">
            <mc:AlternateContent xmlns:mc="http://schemas.openxmlformats.org/markup-compatibility/2006">
              <mc:Choice xmlns:v="urn:schemas-microsoft-com:vml" Requires="v">
                <p:oleObj spid="_x0000_s4138" name="Equation" r:id="rId9" imgW="152202" imgH="177569" progId="">
                  <p:embed/>
                </p:oleObj>
              </mc:Choice>
              <mc:Fallback>
                <p:oleObj name="Equation" r:id="rId9" imgW="152202" imgH="177569" progId="">
                  <p:embed/>
                  <p:pic>
                    <p:nvPicPr>
                      <p:cNvPr id="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725" y="4381500"/>
                        <a:ext cx="3476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9" name="Object 13"/>
          <p:cNvGraphicFramePr>
            <a:graphicFrameLocks noChangeAspect="1"/>
          </p:cNvGraphicFramePr>
          <p:nvPr>
            <p:extLst>
              <p:ext uri="{D42A27DB-BD31-4B8C-83A1-F6EECF244321}">
                <p14:modId xmlns:p14="http://schemas.microsoft.com/office/powerpoint/2010/main" val="716099530"/>
              </p:ext>
            </p:extLst>
          </p:nvPr>
        </p:nvGraphicFramePr>
        <p:xfrm>
          <a:off x="6137275" y="4356100"/>
          <a:ext cx="342900" cy="457200"/>
        </p:xfrm>
        <a:graphic>
          <a:graphicData uri="http://schemas.openxmlformats.org/presentationml/2006/ole">
            <mc:AlternateContent xmlns:mc="http://schemas.openxmlformats.org/markup-compatibility/2006">
              <mc:Choice xmlns:v="urn:schemas-microsoft-com:vml" Requires="v">
                <p:oleObj spid="_x0000_s4139" name="Equation" r:id="rId10" imgW="152268" imgH="203024" progId="">
                  <p:embed/>
                </p:oleObj>
              </mc:Choice>
              <mc:Fallback>
                <p:oleObj name="Equation" r:id="rId10" imgW="152268" imgH="203024"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275" y="4356100"/>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12" name="Picture 15" descr="1906.jpg                                                       000F0D5ACasper                         BA5763D6:"/>
          <p:cNvPicPr>
            <a:picLocks noChangeAspect="1" noChangeArrowheads="1"/>
          </p:cNvPicPr>
          <p:nvPr/>
        </p:nvPicPr>
        <p:blipFill>
          <a:blip r:embed="rId11"/>
          <a:srcRect/>
          <a:stretch>
            <a:fillRect/>
          </a:stretch>
        </p:blipFill>
        <p:spPr bwMode="auto">
          <a:xfrm>
            <a:off x="6885781" y="2066131"/>
            <a:ext cx="4192588" cy="415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a:xfrm>
            <a:off x="1535113" y="617538"/>
            <a:ext cx="10390187" cy="1143000"/>
          </a:xfrm>
        </p:spPr>
        <p:txBody>
          <a:bodyPr/>
          <a:lstStyle/>
          <a:p>
            <a:pPr eaLnBrk="1" hangingPunct="1"/>
            <a:r>
              <a:rPr lang="en-US" smtClean="0"/>
              <a:t>Right Hand Rule #1</a:t>
            </a:r>
          </a:p>
        </p:txBody>
      </p:sp>
      <p:sp>
        <p:nvSpPr>
          <p:cNvPr id="5129" name="Rectangle 9"/>
          <p:cNvSpPr>
            <a:spLocks noGrp="1" noChangeArrowheads="1"/>
          </p:cNvSpPr>
          <p:nvPr>
            <p:ph type="body" sz="half" idx="1"/>
          </p:nvPr>
        </p:nvSpPr>
        <p:spPr>
          <a:xfrm>
            <a:off x="2209800" y="2017713"/>
            <a:ext cx="4306888" cy="4114800"/>
          </a:xfrm>
        </p:spPr>
        <p:txBody>
          <a:bodyPr/>
          <a:lstStyle/>
          <a:p>
            <a:pPr eaLnBrk="1" hangingPunct="1">
              <a:lnSpc>
                <a:spcPct val="90000"/>
              </a:lnSpc>
            </a:pPr>
            <a:r>
              <a:rPr lang="en-US" sz="2400" smtClean="0"/>
              <a:t>Place your fingers in the direction of  </a:t>
            </a:r>
          </a:p>
          <a:p>
            <a:pPr eaLnBrk="1" hangingPunct="1">
              <a:lnSpc>
                <a:spcPct val="90000"/>
              </a:lnSpc>
            </a:pPr>
            <a:r>
              <a:rPr lang="en-US" sz="2400" smtClean="0"/>
              <a:t>Curl the fingers in the direction of the magnetic field, </a:t>
            </a:r>
          </a:p>
          <a:p>
            <a:pPr eaLnBrk="1" hangingPunct="1">
              <a:lnSpc>
                <a:spcPct val="90000"/>
              </a:lnSpc>
            </a:pPr>
            <a:r>
              <a:rPr lang="en-US" sz="2400" smtClean="0"/>
              <a:t>Your thumb points in the direction of the force,   , on a positive charge </a:t>
            </a:r>
          </a:p>
          <a:p>
            <a:pPr lvl="1" eaLnBrk="1" hangingPunct="1">
              <a:lnSpc>
                <a:spcPct val="90000"/>
              </a:lnSpc>
            </a:pPr>
            <a:r>
              <a:rPr lang="en-US" sz="2000" smtClean="0"/>
              <a:t>If the charge is negative, the force is opposite that determined by the right hand rule</a:t>
            </a:r>
          </a:p>
        </p:txBody>
      </p:sp>
      <p:graphicFrame>
        <p:nvGraphicFramePr>
          <p:cNvPr id="5125" name="Object 5"/>
          <p:cNvGraphicFramePr>
            <a:graphicFrameLocks noChangeAspect="1"/>
          </p:cNvGraphicFramePr>
          <p:nvPr/>
        </p:nvGraphicFramePr>
        <p:xfrm>
          <a:off x="4419600" y="2300288"/>
          <a:ext cx="379413" cy="442912"/>
        </p:xfrm>
        <a:graphic>
          <a:graphicData uri="http://schemas.openxmlformats.org/presentationml/2006/ole">
            <mc:AlternateContent xmlns:mc="http://schemas.openxmlformats.org/markup-compatibility/2006">
              <mc:Choice xmlns:v="urn:schemas-microsoft-com:vml" Requires="v">
                <p:oleObj spid="_x0000_s5140" name="Equation" r:id="rId3" imgW="152202" imgH="177569" progId="">
                  <p:embed/>
                </p:oleObj>
              </mc:Choice>
              <mc:Fallback>
                <p:oleObj name="Equation" r:id="rId3" imgW="152202" imgH="177569"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300288"/>
                        <a:ext cx="379413"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6" name="Object 6"/>
          <p:cNvGraphicFramePr>
            <a:graphicFrameLocks noChangeAspect="1"/>
          </p:cNvGraphicFramePr>
          <p:nvPr/>
        </p:nvGraphicFramePr>
        <p:xfrm>
          <a:off x="5029200" y="3352800"/>
          <a:ext cx="342900" cy="457200"/>
        </p:xfrm>
        <a:graphic>
          <a:graphicData uri="http://schemas.openxmlformats.org/presentationml/2006/ole">
            <mc:AlternateContent xmlns:mc="http://schemas.openxmlformats.org/markup-compatibility/2006">
              <mc:Choice xmlns:v="urn:schemas-microsoft-com:vml" Requires="v">
                <p:oleObj spid="_x0000_s5141" name="Equation" r:id="rId5" imgW="152268" imgH="203024" progId="">
                  <p:embed/>
                </p:oleObj>
              </mc:Choice>
              <mc:Fallback>
                <p:oleObj name="Equation" r:id="rId5" imgW="152268" imgH="203024"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352800"/>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7" name="Object 7"/>
          <p:cNvGraphicFramePr>
            <a:graphicFrameLocks noChangeAspect="1"/>
          </p:cNvGraphicFramePr>
          <p:nvPr/>
        </p:nvGraphicFramePr>
        <p:xfrm>
          <a:off x="3581400" y="4419600"/>
          <a:ext cx="314325" cy="457200"/>
        </p:xfrm>
        <a:graphic>
          <a:graphicData uri="http://schemas.openxmlformats.org/presentationml/2006/ole">
            <mc:AlternateContent xmlns:mc="http://schemas.openxmlformats.org/markup-compatibility/2006">
              <mc:Choice xmlns:v="urn:schemas-microsoft-com:vml" Requires="v">
                <p:oleObj spid="_x0000_s5142" name="Equation" r:id="rId7" imgW="139639" imgH="203112" progId="">
                  <p:embed/>
                </p:oleObj>
              </mc:Choice>
              <mc:Fallback>
                <p:oleObj name="Equation" r:id="rId7" imgW="139639" imgH="203112" progId="">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4419600"/>
                        <a:ext cx="314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30" name="Picture 15" descr="1907.jpg                                                       000F0D5ACasper                         BA5763D6:"/>
          <p:cNvPicPr>
            <a:picLocks noChangeAspect="1" noChangeArrowheads="1"/>
          </p:cNvPicPr>
          <p:nvPr/>
        </p:nvPicPr>
        <p:blipFill>
          <a:blip r:embed="rId9"/>
          <a:srcRect/>
          <a:stretch>
            <a:fillRect/>
          </a:stretch>
        </p:blipFill>
        <p:spPr bwMode="auto">
          <a:xfrm>
            <a:off x="6934200" y="2057400"/>
            <a:ext cx="2855913"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26"/>
          <p:cNvSpPr>
            <a:spLocks noGrp="1" noChangeArrowheads="1"/>
          </p:cNvSpPr>
          <p:nvPr>
            <p:ph type="title"/>
          </p:nvPr>
        </p:nvSpPr>
        <p:spPr/>
        <p:txBody>
          <a:bodyPr/>
          <a:lstStyle/>
          <a:p>
            <a:pPr eaLnBrk="1" hangingPunct="1"/>
            <a:r>
              <a:rPr lang="en-US" sz="4200" smtClean="0"/>
              <a:t>Magnetic Force on a Current Carrying Conductor</a:t>
            </a:r>
          </a:p>
        </p:txBody>
      </p:sp>
      <p:sp>
        <p:nvSpPr>
          <p:cNvPr id="88066" name="Rectangle 1027"/>
          <p:cNvSpPr>
            <a:spLocks noGrp="1" noChangeArrowheads="1"/>
          </p:cNvSpPr>
          <p:nvPr>
            <p:ph type="body" idx="1"/>
          </p:nvPr>
        </p:nvSpPr>
        <p:spPr/>
        <p:txBody>
          <a:bodyPr/>
          <a:lstStyle/>
          <a:p>
            <a:pPr eaLnBrk="1" hangingPunct="1"/>
            <a:r>
              <a:rPr lang="en-US" smtClean="0"/>
              <a:t>A force is exerted on a current-carrying wire placed in a magnetic field</a:t>
            </a:r>
          </a:p>
          <a:p>
            <a:pPr lvl="1" eaLnBrk="1" hangingPunct="1"/>
            <a:r>
              <a:rPr lang="en-US" smtClean="0"/>
              <a:t>The current is a collection of many charged particles in motion</a:t>
            </a:r>
          </a:p>
          <a:p>
            <a:pPr eaLnBrk="1" hangingPunct="1"/>
            <a:r>
              <a:rPr lang="en-US" smtClean="0"/>
              <a:t>The direction of the force is given by right hand rule #1</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1535113" y="617538"/>
            <a:ext cx="10390187" cy="1143000"/>
          </a:xfrm>
        </p:spPr>
        <p:txBody>
          <a:bodyPr/>
          <a:lstStyle/>
          <a:p>
            <a:pPr eaLnBrk="1" hangingPunct="1"/>
            <a:r>
              <a:rPr lang="en-US" smtClean="0"/>
              <a:t>Force on a Wire</a:t>
            </a:r>
          </a:p>
        </p:txBody>
      </p:sp>
      <p:sp>
        <p:nvSpPr>
          <p:cNvPr id="89090" name="Rectangle 3"/>
          <p:cNvSpPr>
            <a:spLocks noGrp="1" noChangeArrowheads="1"/>
          </p:cNvSpPr>
          <p:nvPr>
            <p:ph type="body" sz="half" idx="1"/>
          </p:nvPr>
        </p:nvSpPr>
        <p:spPr>
          <a:xfrm>
            <a:off x="2209800" y="2017713"/>
            <a:ext cx="4306888" cy="4114800"/>
          </a:xfrm>
        </p:spPr>
        <p:txBody>
          <a:bodyPr/>
          <a:lstStyle/>
          <a:p>
            <a:pPr eaLnBrk="1" hangingPunct="1">
              <a:lnSpc>
                <a:spcPct val="90000"/>
              </a:lnSpc>
            </a:pPr>
            <a:r>
              <a:rPr lang="en-US" sz="2400" smtClean="0"/>
              <a:t>The blue x’s indicate the magnetic field is directed </a:t>
            </a:r>
            <a:r>
              <a:rPr lang="en-US" sz="2400" i="1" smtClean="0"/>
              <a:t>into</a:t>
            </a:r>
            <a:r>
              <a:rPr lang="en-US" sz="2400" smtClean="0"/>
              <a:t> the page</a:t>
            </a:r>
          </a:p>
          <a:p>
            <a:pPr lvl="1" eaLnBrk="1" hangingPunct="1">
              <a:lnSpc>
                <a:spcPct val="90000"/>
              </a:lnSpc>
            </a:pPr>
            <a:r>
              <a:rPr lang="en-US" sz="2000" smtClean="0"/>
              <a:t>The x represents the tail of the arrow</a:t>
            </a:r>
          </a:p>
          <a:p>
            <a:pPr eaLnBrk="1" hangingPunct="1">
              <a:lnSpc>
                <a:spcPct val="90000"/>
              </a:lnSpc>
            </a:pPr>
            <a:r>
              <a:rPr lang="en-US" sz="2400" smtClean="0"/>
              <a:t>Blue dots would be used to represent the field directed </a:t>
            </a:r>
            <a:r>
              <a:rPr lang="en-US" sz="2400" i="1" smtClean="0"/>
              <a:t>out of </a:t>
            </a:r>
            <a:r>
              <a:rPr lang="en-US" sz="2400" smtClean="0"/>
              <a:t>the page</a:t>
            </a:r>
          </a:p>
          <a:p>
            <a:pPr lvl="1" eaLnBrk="1" hangingPunct="1">
              <a:lnSpc>
                <a:spcPct val="90000"/>
              </a:lnSpc>
            </a:pPr>
            <a:r>
              <a:rPr lang="en-US" sz="2000" smtClean="0"/>
              <a:t>The </a:t>
            </a:r>
            <a:r>
              <a:rPr lang="en-US" sz="2000" smtClean="0">
                <a:cs typeface="Tahoma" pitchFamily="34" charset="0"/>
              </a:rPr>
              <a:t>• represents the head of the arrow</a:t>
            </a:r>
          </a:p>
          <a:p>
            <a:pPr eaLnBrk="1" hangingPunct="1">
              <a:lnSpc>
                <a:spcPct val="90000"/>
              </a:lnSpc>
            </a:pPr>
            <a:r>
              <a:rPr lang="en-US" sz="2400" smtClean="0"/>
              <a:t>In this case, there is no current, so there is no force</a:t>
            </a:r>
          </a:p>
        </p:txBody>
      </p:sp>
      <p:pic>
        <p:nvPicPr>
          <p:cNvPr id="89091" name="Picture 9" descr=" 1910a.jpg                                                      000F0D5ACasper                         BA5763D6:"/>
          <p:cNvPicPr>
            <a:picLocks noChangeAspect="1" noChangeArrowheads="1"/>
          </p:cNvPicPr>
          <p:nvPr/>
        </p:nvPicPr>
        <p:blipFill>
          <a:blip r:embed="rId2"/>
          <a:srcRect/>
          <a:stretch>
            <a:fillRect/>
          </a:stretch>
        </p:blipFill>
        <p:spPr bwMode="auto">
          <a:xfrm>
            <a:off x="7620000" y="1397000"/>
            <a:ext cx="2065338" cy="546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535113" y="617538"/>
            <a:ext cx="10390187" cy="1143000"/>
          </a:xfrm>
        </p:spPr>
        <p:txBody>
          <a:bodyPr/>
          <a:lstStyle/>
          <a:p>
            <a:pPr eaLnBrk="1" hangingPunct="1"/>
            <a:r>
              <a:rPr lang="en-US" smtClean="0"/>
              <a:t>Force on a Wire,</a:t>
            </a:r>
            <a:br>
              <a:rPr lang="en-US" smtClean="0"/>
            </a:br>
            <a:r>
              <a:rPr lang="en-US" smtClean="0"/>
              <a:t>cont</a:t>
            </a:r>
          </a:p>
        </p:txBody>
      </p:sp>
      <p:sp>
        <p:nvSpPr>
          <p:cNvPr id="90114" name="Rectangle 3"/>
          <p:cNvSpPr>
            <a:spLocks noGrp="1" noChangeArrowheads="1"/>
          </p:cNvSpPr>
          <p:nvPr>
            <p:ph type="body" sz="half" idx="1"/>
          </p:nvPr>
        </p:nvSpPr>
        <p:spPr>
          <a:xfrm>
            <a:off x="1576388" y="2017713"/>
            <a:ext cx="5080000" cy="4114800"/>
          </a:xfrm>
        </p:spPr>
        <p:txBody>
          <a:bodyPr/>
          <a:lstStyle/>
          <a:p>
            <a:pPr eaLnBrk="1" hangingPunct="1"/>
            <a:r>
              <a:rPr lang="en-US" sz="2800" smtClean="0"/>
              <a:t>B is into the page</a:t>
            </a:r>
          </a:p>
          <a:p>
            <a:pPr eaLnBrk="1" hangingPunct="1"/>
            <a:r>
              <a:rPr lang="en-US" sz="2800" smtClean="0"/>
              <a:t>The current is up the page</a:t>
            </a:r>
          </a:p>
          <a:p>
            <a:pPr eaLnBrk="1" hangingPunct="1"/>
            <a:r>
              <a:rPr lang="en-US" sz="2800" smtClean="0"/>
              <a:t>The force is to the left</a:t>
            </a:r>
          </a:p>
        </p:txBody>
      </p:sp>
      <p:pic>
        <p:nvPicPr>
          <p:cNvPr id="90115" name="Picture 9" descr=" 1910b.jpg                                                      000F0D5ACasper                         BA5763D6:"/>
          <p:cNvPicPr>
            <a:picLocks noChangeAspect="1" noChangeArrowheads="1"/>
          </p:cNvPicPr>
          <p:nvPr/>
        </p:nvPicPr>
        <p:blipFill>
          <a:blip r:embed="rId2"/>
          <a:srcRect/>
          <a:stretch>
            <a:fillRect/>
          </a:stretch>
        </p:blipFill>
        <p:spPr bwMode="auto">
          <a:xfrm>
            <a:off x="7620000" y="52388"/>
            <a:ext cx="2482850" cy="680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1535113" y="617538"/>
            <a:ext cx="10390187" cy="1143000"/>
          </a:xfrm>
        </p:spPr>
        <p:txBody>
          <a:bodyPr/>
          <a:lstStyle/>
          <a:p>
            <a:pPr eaLnBrk="1" hangingPunct="1"/>
            <a:r>
              <a:rPr lang="en-US" smtClean="0"/>
              <a:t>Force on a Wire,</a:t>
            </a:r>
            <a:br>
              <a:rPr lang="en-US" smtClean="0"/>
            </a:br>
            <a:r>
              <a:rPr lang="en-US" smtClean="0"/>
              <a:t>final</a:t>
            </a:r>
          </a:p>
        </p:txBody>
      </p:sp>
      <p:sp>
        <p:nvSpPr>
          <p:cNvPr id="91138" name="Rectangle 3"/>
          <p:cNvSpPr>
            <a:spLocks noGrp="1" noChangeArrowheads="1"/>
          </p:cNvSpPr>
          <p:nvPr>
            <p:ph type="body" sz="half" idx="1"/>
          </p:nvPr>
        </p:nvSpPr>
        <p:spPr>
          <a:xfrm>
            <a:off x="1576388" y="2017713"/>
            <a:ext cx="5080000" cy="4114800"/>
          </a:xfrm>
        </p:spPr>
        <p:txBody>
          <a:bodyPr/>
          <a:lstStyle/>
          <a:p>
            <a:pPr eaLnBrk="1" hangingPunct="1"/>
            <a:r>
              <a:rPr lang="en-US" sz="2800" smtClean="0"/>
              <a:t>B is into the page</a:t>
            </a:r>
          </a:p>
          <a:p>
            <a:pPr eaLnBrk="1" hangingPunct="1"/>
            <a:r>
              <a:rPr lang="en-US" sz="2800" smtClean="0"/>
              <a:t>The current is down the page</a:t>
            </a:r>
          </a:p>
          <a:p>
            <a:pPr eaLnBrk="1" hangingPunct="1"/>
            <a:r>
              <a:rPr lang="en-US" sz="2800" smtClean="0"/>
              <a:t>The force is to the right</a:t>
            </a:r>
          </a:p>
        </p:txBody>
      </p:sp>
      <p:pic>
        <p:nvPicPr>
          <p:cNvPr id="91139" name="Picture 9" descr=" 1910c.jpg                                                      000F0D5ACasper                         BA5763D6:"/>
          <p:cNvPicPr>
            <a:picLocks noChangeAspect="1" noChangeArrowheads="1"/>
          </p:cNvPicPr>
          <p:nvPr/>
        </p:nvPicPr>
        <p:blipFill>
          <a:blip r:embed="rId2"/>
          <a:srcRect/>
          <a:stretch>
            <a:fillRect/>
          </a:stretch>
        </p:blipFill>
        <p:spPr bwMode="auto">
          <a:xfrm>
            <a:off x="7467600" y="0"/>
            <a:ext cx="2563813" cy="680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2"/>
          <p:cNvSpPr>
            <a:spLocks noGrp="1" noChangeArrowheads="1"/>
          </p:cNvSpPr>
          <p:nvPr>
            <p:ph type="title"/>
          </p:nvPr>
        </p:nvSpPr>
        <p:spPr/>
        <p:txBody>
          <a:bodyPr/>
          <a:lstStyle/>
          <a:p>
            <a:pPr eaLnBrk="1" hangingPunct="1"/>
            <a:r>
              <a:rPr lang="en-US" smtClean="0"/>
              <a:t>Force on a Wire, equation</a:t>
            </a:r>
          </a:p>
        </p:txBody>
      </p:sp>
      <p:sp>
        <p:nvSpPr>
          <p:cNvPr id="6151" name="Rectangle 3"/>
          <p:cNvSpPr>
            <a:spLocks noGrp="1" noChangeArrowheads="1"/>
          </p:cNvSpPr>
          <p:nvPr>
            <p:ph type="body" idx="1"/>
          </p:nvPr>
        </p:nvSpPr>
        <p:spPr/>
        <p:txBody>
          <a:bodyPr/>
          <a:lstStyle/>
          <a:p>
            <a:pPr eaLnBrk="1" hangingPunct="1">
              <a:lnSpc>
                <a:spcPct val="90000"/>
              </a:lnSpc>
            </a:pPr>
            <a:r>
              <a:rPr lang="en-US" sz="2800" smtClean="0"/>
              <a:t>The magnetic force is exerted on each moving charge in the wire</a:t>
            </a:r>
          </a:p>
          <a:p>
            <a:pPr eaLnBrk="1" hangingPunct="1">
              <a:lnSpc>
                <a:spcPct val="90000"/>
              </a:lnSpc>
            </a:pPr>
            <a:r>
              <a:rPr lang="en-US" sz="2800" smtClean="0"/>
              <a:t>The total force is the sum of all the magnetic forces on all the individual charges producing the current</a:t>
            </a:r>
          </a:p>
          <a:p>
            <a:pPr eaLnBrk="1" hangingPunct="1">
              <a:lnSpc>
                <a:spcPct val="90000"/>
              </a:lnSpc>
            </a:pPr>
            <a:r>
              <a:rPr lang="en-US" sz="2800" smtClean="0"/>
              <a:t>F = B I </a:t>
            </a:r>
            <a:r>
              <a:rPr lang="en-US" sz="2800" i="1" smtClean="0">
                <a:cs typeface="Tahoma" pitchFamily="34" charset="0"/>
              </a:rPr>
              <a:t>ℓ </a:t>
            </a:r>
            <a:r>
              <a:rPr lang="en-US" sz="2800" smtClean="0"/>
              <a:t>sin </a:t>
            </a:r>
            <a:r>
              <a:rPr lang="en-US" sz="2800" smtClean="0">
                <a:cs typeface="Tahoma" pitchFamily="34" charset="0"/>
              </a:rPr>
              <a:t>θ</a:t>
            </a:r>
          </a:p>
          <a:p>
            <a:pPr lvl="1" eaLnBrk="1" hangingPunct="1">
              <a:lnSpc>
                <a:spcPct val="90000"/>
              </a:lnSpc>
            </a:pPr>
            <a:r>
              <a:rPr lang="en-US" sz="2400" smtClean="0">
                <a:cs typeface="Tahoma" pitchFamily="34" charset="0"/>
              </a:rPr>
              <a:t>θ is the angle between    and the direction of I</a:t>
            </a:r>
          </a:p>
          <a:p>
            <a:pPr lvl="1" eaLnBrk="1" hangingPunct="1">
              <a:lnSpc>
                <a:spcPct val="90000"/>
              </a:lnSpc>
            </a:pPr>
            <a:r>
              <a:rPr lang="en-US" sz="2400" smtClean="0">
                <a:cs typeface="Tahoma" pitchFamily="34" charset="0"/>
              </a:rPr>
              <a:t>The direction is found by the right hand rule, placing your fingers in the direction of I instead of </a:t>
            </a:r>
            <a:endParaRPr lang="en-US" sz="2400" smtClean="0"/>
          </a:p>
        </p:txBody>
      </p:sp>
      <p:graphicFrame>
        <p:nvGraphicFramePr>
          <p:cNvPr id="6148" name="Object 4"/>
          <p:cNvGraphicFramePr>
            <a:graphicFrameLocks noChangeAspect="1"/>
          </p:cNvGraphicFramePr>
          <p:nvPr>
            <p:extLst>
              <p:ext uri="{D42A27DB-BD31-4B8C-83A1-F6EECF244321}">
                <p14:modId xmlns:p14="http://schemas.microsoft.com/office/powerpoint/2010/main" val="2089535169"/>
              </p:ext>
            </p:extLst>
          </p:nvPr>
        </p:nvGraphicFramePr>
        <p:xfrm>
          <a:off x="5966138" y="4186707"/>
          <a:ext cx="342900" cy="457200"/>
        </p:xfrm>
        <a:graphic>
          <a:graphicData uri="http://schemas.openxmlformats.org/presentationml/2006/ole">
            <mc:AlternateContent xmlns:mc="http://schemas.openxmlformats.org/markup-compatibility/2006">
              <mc:Choice xmlns:v="urn:schemas-microsoft-com:vml" Requires="v">
                <p:oleObj spid="_x0000_s6158" name="Equation" r:id="rId3" imgW="152268" imgH="203024" progId="">
                  <p:embed/>
                </p:oleObj>
              </mc:Choice>
              <mc:Fallback>
                <p:oleObj name="Equation" r:id="rId3" imgW="152268" imgH="2030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138" y="4186707"/>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5"/>
          <p:cNvGraphicFramePr>
            <a:graphicFrameLocks noChangeAspect="1"/>
          </p:cNvGraphicFramePr>
          <p:nvPr>
            <p:extLst>
              <p:ext uri="{D42A27DB-BD31-4B8C-83A1-F6EECF244321}">
                <p14:modId xmlns:p14="http://schemas.microsoft.com/office/powerpoint/2010/main" val="127478540"/>
              </p:ext>
            </p:extLst>
          </p:nvPr>
        </p:nvGraphicFramePr>
        <p:xfrm>
          <a:off x="8230674" y="4966215"/>
          <a:ext cx="314325" cy="366712"/>
        </p:xfrm>
        <a:graphic>
          <a:graphicData uri="http://schemas.openxmlformats.org/presentationml/2006/ole">
            <mc:AlternateContent xmlns:mc="http://schemas.openxmlformats.org/markup-compatibility/2006">
              <mc:Choice xmlns:v="urn:schemas-microsoft-com:vml" Requires="v">
                <p:oleObj spid="_x0000_s6159" name="Equation" r:id="rId5" imgW="152202" imgH="177569" progId="">
                  <p:embed/>
                </p:oleObj>
              </mc:Choice>
              <mc:Fallback>
                <p:oleObj name="Equation" r:id="rId5" imgW="152202" imgH="177569"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0674" y="4966215"/>
                        <a:ext cx="314325" cy="366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1535113" y="617538"/>
            <a:ext cx="10390187" cy="1143000"/>
          </a:xfrm>
        </p:spPr>
        <p:txBody>
          <a:bodyPr/>
          <a:lstStyle/>
          <a:p>
            <a:pPr eaLnBrk="1" hangingPunct="1"/>
            <a:r>
              <a:rPr lang="en-US" smtClean="0"/>
              <a:t>Torque on a Current Loop</a:t>
            </a:r>
          </a:p>
        </p:txBody>
      </p:sp>
      <p:sp>
        <p:nvSpPr>
          <p:cNvPr id="7173" name="Rectangle 3"/>
          <p:cNvSpPr>
            <a:spLocks noGrp="1" noChangeArrowheads="1"/>
          </p:cNvSpPr>
          <p:nvPr>
            <p:ph type="body" sz="half" idx="1"/>
          </p:nvPr>
        </p:nvSpPr>
        <p:spPr>
          <a:xfrm>
            <a:off x="1576388" y="2017713"/>
            <a:ext cx="5080000" cy="4114800"/>
          </a:xfrm>
        </p:spPr>
        <p:txBody>
          <a:bodyPr/>
          <a:lstStyle/>
          <a:p>
            <a:pPr eaLnBrk="1" hangingPunct="1"/>
            <a:r>
              <a:rPr lang="en-US" sz="2400" smtClean="0"/>
              <a:t> </a:t>
            </a:r>
          </a:p>
          <a:p>
            <a:pPr lvl="1" eaLnBrk="1" hangingPunct="1"/>
            <a:r>
              <a:rPr lang="en-US" sz="2000" smtClean="0"/>
              <a:t>Applies to any shape loop</a:t>
            </a:r>
          </a:p>
          <a:p>
            <a:pPr lvl="1" eaLnBrk="1" hangingPunct="1"/>
            <a:r>
              <a:rPr lang="en-US" sz="2000" smtClean="0"/>
              <a:t>N is the number of turns in the coil </a:t>
            </a:r>
          </a:p>
          <a:p>
            <a:pPr lvl="1" eaLnBrk="1" hangingPunct="1"/>
            <a:r>
              <a:rPr lang="en-US" sz="2000" smtClean="0"/>
              <a:t>Torque has a maximum value of NBIA</a:t>
            </a:r>
          </a:p>
          <a:p>
            <a:pPr lvl="2" eaLnBrk="1" hangingPunct="1"/>
            <a:r>
              <a:rPr lang="en-US" sz="1800" smtClean="0"/>
              <a:t>When </a:t>
            </a:r>
            <a:r>
              <a:rPr lang="en-US" sz="1800" smtClean="0">
                <a:latin typeface="Symbol" pitchFamily="18" charset="2"/>
              </a:rPr>
              <a:t>q</a:t>
            </a:r>
            <a:r>
              <a:rPr lang="en-US" sz="1800" smtClean="0"/>
              <a:t> = 90°</a:t>
            </a:r>
          </a:p>
          <a:p>
            <a:pPr lvl="1" eaLnBrk="1" hangingPunct="1"/>
            <a:r>
              <a:rPr lang="en-US" sz="2000" smtClean="0"/>
              <a:t>Torque is zero when the field is parallel to the plane of the loop</a:t>
            </a:r>
          </a:p>
        </p:txBody>
      </p:sp>
      <p:graphicFrame>
        <p:nvGraphicFramePr>
          <p:cNvPr id="7171" name="Object 3"/>
          <p:cNvGraphicFramePr>
            <a:graphicFrameLocks noChangeAspect="1"/>
          </p:cNvGraphicFramePr>
          <p:nvPr/>
        </p:nvGraphicFramePr>
        <p:xfrm>
          <a:off x="2971800" y="1981200"/>
          <a:ext cx="2743200" cy="520700"/>
        </p:xfrm>
        <a:graphic>
          <a:graphicData uri="http://schemas.openxmlformats.org/presentationml/2006/ole">
            <mc:AlternateContent xmlns:mc="http://schemas.openxmlformats.org/markup-compatibility/2006">
              <mc:Choice xmlns:v="urn:schemas-microsoft-com:vml" Requires="v">
                <p:oleObj spid="_x0000_s7176" name="Equation" r:id="rId3" imgW="888480" imgH="163800" progId="Equation.3">
                  <p:embed/>
                </p:oleObj>
              </mc:Choice>
              <mc:Fallback>
                <p:oleObj name="Equation" r:id="rId3" imgW="888480" imgH="1638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81200"/>
                        <a:ext cx="27432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4" name="Picture 12" descr=" 1915c.jpg                                                      000F0D5ACasper                         BA5763D6:"/>
          <p:cNvPicPr>
            <a:picLocks noChangeAspect="1" noChangeArrowheads="1"/>
          </p:cNvPicPr>
          <p:nvPr/>
        </p:nvPicPr>
        <p:blipFill>
          <a:blip r:embed="rId5"/>
          <a:srcRect/>
          <a:stretch>
            <a:fillRect/>
          </a:stretch>
        </p:blipFill>
        <p:spPr bwMode="auto">
          <a:xfrm>
            <a:off x="7010400" y="1905000"/>
            <a:ext cx="3171825"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1026"/>
          <p:cNvSpPr>
            <a:spLocks noGrp="1" noChangeArrowheads="1"/>
          </p:cNvSpPr>
          <p:nvPr>
            <p:ph type="title"/>
          </p:nvPr>
        </p:nvSpPr>
        <p:spPr/>
        <p:txBody>
          <a:bodyPr/>
          <a:lstStyle/>
          <a:p>
            <a:pPr eaLnBrk="1" hangingPunct="1"/>
            <a:r>
              <a:rPr lang="en-US" smtClean="0"/>
              <a:t>Magnetic Moment</a:t>
            </a:r>
          </a:p>
        </p:txBody>
      </p:sp>
      <p:sp>
        <p:nvSpPr>
          <p:cNvPr id="8197" name="Rectangle 1027"/>
          <p:cNvSpPr>
            <a:spLocks noGrp="1" noChangeArrowheads="1"/>
          </p:cNvSpPr>
          <p:nvPr>
            <p:ph type="body" idx="1"/>
          </p:nvPr>
        </p:nvSpPr>
        <p:spPr/>
        <p:txBody>
          <a:bodyPr/>
          <a:lstStyle/>
          <a:p>
            <a:pPr eaLnBrk="1" hangingPunct="1">
              <a:lnSpc>
                <a:spcPct val="90000"/>
              </a:lnSpc>
            </a:pPr>
            <a:r>
              <a:rPr lang="en-US" sz="2800" smtClean="0"/>
              <a:t>The vector    is called the magnetic moment of the coil</a:t>
            </a:r>
          </a:p>
          <a:p>
            <a:pPr eaLnBrk="1" hangingPunct="1">
              <a:lnSpc>
                <a:spcPct val="90000"/>
              </a:lnSpc>
            </a:pPr>
            <a:r>
              <a:rPr lang="en-US" sz="2800" smtClean="0"/>
              <a:t>Its magnitude is given by </a:t>
            </a:r>
            <a:r>
              <a:rPr lang="en-US" sz="2800" smtClean="0">
                <a:latin typeface="Symbol" pitchFamily="18" charset="2"/>
              </a:rPr>
              <a:t>m</a:t>
            </a:r>
            <a:r>
              <a:rPr lang="en-US" sz="2800" smtClean="0"/>
              <a:t> = IAN</a:t>
            </a:r>
          </a:p>
          <a:p>
            <a:pPr eaLnBrk="1" hangingPunct="1">
              <a:lnSpc>
                <a:spcPct val="90000"/>
              </a:lnSpc>
            </a:pPr>
            <a:r>
              <a:rPr lang="en-US" sz="2800" smtClean="0"/>
              <a:t>The vector always points perpendicular to the plane of the loop(s)</a:t>
            </a:r>
          </a:p>
          <a:p>
            <a:pPr eaLnBrk="1" hangingPunct="1">
              <a:lnSpc>
                <a:spcPct val="90000"/>
              </a:lnSpc>
            </a:pPr>
            <a:r>
              <a:rPr lang="en-US" sz="2800" smtClean="0"/>
              <a:t>The angle is between the moment and the field</a:t>
            </a:r>
          </a:p>
          <a:p>
            <a:pPr eaLnBrk="1" hangingPunct="1">
              <a:lnSpc>
                <a:spcPct val="90000"/>
              </a:lnSpc>
            </a:pPr>
            <a:r>
              <a:rPr lang="en-US" sz="2800" smtClean="0"/>
              <a:t>The equation for the magnetic torque can be written as </a:t>
            </a:r>
            <a:r>
              <a:rPr lang="en-US" sz="2800" smtClean="0">
                <a:latin typeface="Symbol" pitchFamily="18" charset="2"/>
              </a:rPr>
              <a:t>t</a:t>
            </a:r>
            <a:r>
              <a:rPr lang="en-US" sz="2800" smtClean="0"/>
              <a:t> = </a:t>
            </a:r>
            <a:r>
              <a:rPr lang="en-US" sz="2800" smtClean="0">
                <a:latin typeface="Symbol" pitchFamily="18" charset="2"/>
              </a:rPr>
              <a:t>m</a:t>
            </a:r>
            <a:r>
              <a:rPr lang="en-US" sz="2800" smtClean="0"/>
              <a:t>B sin</a:t>
            </a:r>
            <a:r>
              <a:rPr lang="en-US" sz="2800" smtClean="0">
                <a:latin typeface="Symbol" pitchFamily="18" charset="2"/>
              </a:rPr>
              <a:t>q</a:t>
            </a:r>
            <a:r>
              <a:rPr lang="en-US" sz="2800" smtClean="0"/>
              <a:t> </a:t>
            </a:r>
          </a:p>
        </p:txBody>
      </p:sp>
      <p:graphicFrame>
        <p:nvGraphicFramePr>
          <p:cNvPr id="8195" name="Object 3"/>
          <p:cNvGraphicFramePr>
            <a:graphicFrameLocks noChangeAspect="1"/>
          </p:cNvGraphicFramePr>
          <p:nvPr>
            <p:extLst>
              <p:ext uri="{D42A27DB-BD31-4B8C-83A1-F6EECF244321}">
                <p14:modId xmlns:p14="http://schemas.microsoft.com/office/powerpoint/2010/main" val="1445004110"/>
              </p:ext>
            </p:extLst>
          </p:nvPr>
        </p:nvGraphicFramePr>
        <p:xfrm>
          <a:off x="3984938" y="2017713"/>
          <a:ext cx="398463" cy="531813"/>
        </p:xfrm>
        <a:graphic>
          <a:graphicData uri="http://schemas.openxmlformats.org/presentationml/2006/ole">
            <mc:AlternateContent xmlns:mc="http://schemas.openxmlformats.org/markup-compatibility/2006">
              <mc:Choice xmlns:v="urn:schemas-microsoft-com:vml" Requires="v">
                <p:oleObj spid="_x0000_s8200" name="Equation" r:id="rId3" imgW="152268" imgH="203024" progId="">
                  <p:embed/>
                </p:oleObj>
              </mc:Choice>
              <mc:Fallback>
                <p:oleObj name="Equation" r:id="rId3" imgW="152268" imgH="20302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938" y="2017713"/>
                        <a:ext cx="398463" cy="53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1572" y="0"/>
            <a:ext cx="2691684" cy="201876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05000" y="609600"/>
            <a:ext cx="8229600" cy="712788"/>
          </a:xfrm>
        </p:spPr>
        <p:txBody>
          <a:bodyPr/>
          <a:lstStyle/>
          <a:p>
            <a:r>
              <a:rPr lang="en-US" altLang="en-US" sz="4000" b="0">
                <a:effectLst/>
              </a:rPr>
              <a:t>Inside a Magnet</a:t>
            </a:r>
          </a:p>
        </p:txBody>
      </p:sp>
      <p:sp>
        <p:nvSpPr>
          <p:cNvPr id="16387" name="Rectangle 3"/>
          <p:cNvSpPr>
            <a:spLocks noGrp="1" noChangeArrowheads="1"/>
          </p:cNvSpPr>
          <p:nvPr>
            <p:ph type="body" idx="1"/>
          </p:nvPr>
        </p:nvSpPr>
        <p:spPr>
          <a:xfrm>
            <a:off x="1981200" y="1371600"/>
            <a:ext cx="8229600" cy="2057400"/>
          </a:xfrm>
        </p:spPr>
        <p:txBody>
          <a:bodyPr/>
          <a:lstStyle/>
          <a:p>
            <a:pPr>
              <a:lnSpc>
                <a:spcPct val="80000"/>
              </a:lnSpc>
            </a:pPr>
            <a:r>
              <a:rPr lang="en-US" altLang="en-US" sz="2800">
                <a:effectLst/>
              </a:rPr>
              <a:t>When </a:t>
            </a:r>
            <a:r>
              <a:rPr lang="en-US" altLang="en-US" sz="2800">
                <a:solidFill>
                  <a:srgbClr val="FFFF00"/>
                </a:solidFill>
                <a:effectLst/>
              </a:rPr>
              <a:t>domains are randomly arranged</a:t>
            </a:r>
            <a:r>
              <a:rPr lang="en-US" altLang="en-US" sz="2800">
                <a:effectLst/>
              </a:rPr>
              <a:t> – forces cancel each other out. – </a:t>
            </a:r>
            <a:r>
              <a:rPr lang="en-US" altLang="en-US" sz="2800">
                <a:solidFill>
                  <a:srgbClr val="FFFF00"/>
                </a:solidFill>
                <a:effectLst/>
              </a:rPr>
              <a:t>no net magnetic affect</a:t>
            </a:r>
          </a:p>
          <a:p>
            <a:pPr>
              <a:lnSpc>
                <a:spcPct val="80000"/>
              </a:lnSpc>
            </a:pPr>
            <a:r>
              <a:rPr lang="en-US" altLang="en-US" sz="2800">
                <a:effectLst/>
              </a:rPr>
              <a:t>When </a:t>
            </a:r>
            <a:r>
              <a:rPr lang="en-US" altLang="en-US" sz="2800">
                <a:solidFill>
                  <a:srgbClr val="FFFF00"/>
                </a:solidFill>
                <a:effectLst/>
              </a:rPr>
              <a:t>domains</a:t>
            </a:r>
            <a:r>
              <a:rPr lang="en-US" altLang="en-US" sz="2800">
                <a:effectLst/>
              </a:rPr>
              <a:t> have their magnetic affect in </a:t>
            </a:r>
            <a:r>
              <a:rPr lang="en-US" altLang="en-US" sz="2800">
                <a:solidFill>
                  <a:srgbClr val="FFFF00"/>
                </a:solidFill>
                <a:effectLst/>
              </a:rPr>
              <a:t>alignment</a:t>
            </a:r>
            <a:r>
              <a:rPr lang="en-US" altLang="en-US" sz="2800">
                <a:effectLst/>
              </a:rPr>
              <a:t> - forces are additive and create a </a:t>
            </a:r>
            <a:r>
              <a:rPr lang="en-US" altLang="en-US" sz="2800">
                <a:solidFill>
                  <a:srgbClr val="FFFF00"/>
                </a:solidFill>
                <a:effectLst/>
              </a:rPr>
              <a:t>strong magnetic affect</a:t>
            </a:r>
          </a:p>
        </p:txBody>
      </p:sp>
      <p:pic>
        <p:nvPicPr>
          <p:cNvPr id="16388" name="Picture 4" descr="magnetic doma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3200400"/>
            <a:ext cx="2428875" cy="3124200"/>
          </a:xfrm>
          <a:prstGeom prst="rect">
            <a:avLst/>
          </a:prstGeom>
          <a:solidFill>
            <a:schemeClr val="tx1"/>
          </a:solidFill>
        </p:spPr>
      </p:pic>
    </p:spTree>
    <p:extLst>
      <p:ext uri="{BB962C8B-B14F-4D97-AF65-F5344CB8AC3E}">
        <p14:creationId xmlns:p14="http://schemas.microsoft.com/office/powerpoint/2010/main" val="575663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35113" y="617538"/>
            <a:ext cx="10390187" cy="1143000"/>
          </a:xfrm>
        </p:spPr>
        <p:txBody>
          <a:bodyPr/>
          <a:lstStyle/>
          <a:p>
            <a:pPr eaLnBrk="1" hangingPunct="1"/>
            <a:r>
              <a:rPr lang="en-US" smtClean="0"/>
              <a:t>Electric Motor</a:t>
            </a:r>
          </a:p>
        </p:txBody>
      </p:sp>
      <p:sp>
        <p:nvSpPr>
          <p:cNvPr id="98306" name="Rectangle 3"/>
          <p:cNvSpPr>
            <a:spLocks noGrp="1" noChangeArrowheads="1"/>
          </p:cNvSpPr>
          <p:nvPr>
            <p:ph type="body" sz="half" idx="1"/>
          </p:nvPr>
        </p:nvSpPr>
        <p:spPr>
          <a:xfrm>
            <a:off x="1981200" y="2057400"/>
            <a:ext cx="3810000" cy="4114800"/>
          </a:xfrm>
        </p:spPr>
        <p:txBody>
          <a:bodyPr/>
          <a:lstStyle/>
          <a:p>
            <a:pPr eaLnBrk="1" hangingPunct="1">
              <a:lnSpc>
                <a:spcPct val="90000"/>
              </a:lnSpc>
            </a:pPr>
            <a:r>
              <a:rPr lang="en-US" sz="2400" smtClean="0"/>
              <a:t>An electric motor converts electrical energy to mechanical energy</a:t>
            </a:r>
          </a:p>
          <a:p>
            <a:pPr lvl="1" eaLnBrk="1" hangingPunct="1">
              <a:lnSpc>
                <a:spcPct val="90000"/>
              </a:lnSpc>
            </a:pPr>
            <a:r>
              <a:rPr lang="en-US" sz="2000" smtClean="0"/>
              <a:t>The mechanical energy is in the form of rotational kinetic energy</a:t>
            </a:r>
          </a:p>
          <a:p>
            <a:pPr eaLnBrk="1" hangingPunct="1">
              <a:lnSpc>
                <a:spcPct val="90000"/>
              </a:lnSpc>
            </a:pPr>
            <a:r>
              <a:rPr lang="en-US" sz="2400" smtClean="0"/>
              <a:t>An electric motor consists of a rigid current-carrying loop that rotates when placed in a magnetic field</a:t>
            </a:r>
          </a:p>
        </p:txBody>
      </p:sp>
      <p:pic>
        <p:nvPicPr>
          <p:cNvPr id="98307" name="Picture 9" descr="1917.jpg                                                       000F0D5ACasper                         BA5763D6:"/>
          <p:cNvPicPr>
            <a:picLocks noChangeAspect="1" noChangeArrowheads="1"/>
          </p:cNvPicPr>
          <p:nvPr/>
        </p:nvPicPr>
        <p:blipFill>
          <a:blip r:embed="rId2"/>
          <a:srcRect/>
          <a:stretch>
            <a:fillRect/>
          </a:stretch>
        </p:blipFill>
        <p:spPr bwMode="auto">
          <a:xfrm>
            <a:off x="5715000" y="1985963"/>
            <a:ext cx="4787900" cy="4567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smtClean="0"/>
              <a:t>Electric Motor, 2</a:t>
            </a:r>
          </a:p>
        </p:txBody>
      </p:sp>
      <p:sp>
        <p:nvSpPr>
          <p:cNvPr id="99330" name="Rectangle 3"/>
          <p:cNvSpPr>
            <a:spLocks noGrp="1" noChangeArrowheads="1"/>
          </p:cNvSpPr>
          <p:nvPr>
            <p:ph type="body" idx="1"/>
          </p:nvPr>
        </p:nvSpPr>
        <p:spPr/>
        <p:txBody>
          <a:bodyPr/>
          <a:lstStyle/>
          <a:p>
            <a:pPr eaLnBrk="1" hangingPunct="1"/>
            <a:r>
              <a:rPr lang="en-US" sz="2800" smtClean="0"/>
              <a:t>The torque acting on the loop will tend to rotate the loop to smaller values of </a:t>
            </a:r>
            <a:r>
              <a:rPr lang="en-US" sz="2800" smtClean="0">
                <a:cs typeface="Tahoma" pitchFamily="34" charset="0"/>
              </a:rPr>
              <a:t>θ until the torque becomes 0 at θ = 0°</a:t>
            </a:r>
          </a:p>
          <a:p>
            <a:pPr eaLnBrk="1" hangingPunct="1"/>
            <a:r>
              <a:rPr lang="en-US" sz="2800" smtClean="0">
                <a:cs typeface="Tahoma" pitchFamily="34" charset="0"/>
              </a:rPr>
              <a:t>If the loop turns past this point and the current remains in the same direction, the torque reverses and turns the loop in the opposite direction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smtClean="0"/>
              <a:t>Electric Motor, 3</a:t>
            </a:r>
          </a:p>
        </p:txBody>
      </p:sp>
      <p:sp>
        <p:nvSpPr>
          <p:cNvPr id="100354" name="Rectangle 3"/>
          <p:cNvSpPr>
            <a:spLocks noGrp="1" noChangeArrowheads="1"/>
          </p:cNvSpPr>
          <p:nvPr>
            <p:ph type="body" idx="1"/>
          </p:nvPr>
        </p:nvSpPr>
        <p:spPr/>
        <p:txBody>
          <a:bodyPr/>
          <a:lstStyle/>
          <a:p>
            <a:pPr eaLnBrk="1" hangingPunct="1">
              <a:lnSpc>
                <a:spcPct val="90000"/>
              </a:lnSpc>
            </a:pPr>
            <a:r>
              <a:rPr lang="en-US" smtClean="0"/>
              <a:t>To provide continuous rotation in one direction, the current in the loop must periodically reverse</a:t>
            </a:r>
          </a:p>
          <a:p>
            <a:pPr lvl="1" eaLnBrk="1" hangingPunct="1">
              <a:lnSpc>
                <a:spcPct val="90000"/>
              </a:lnSpc>
            </a:pPr>
            <a:r>
              <a:rPr lang="en-US" smtClean="0"/>
              <a:t>In ac motors, this reversal naturally occurs</a:t>
            </a:r>
          </a:p>
          <a:p>
            <a:pPr lvl="1" eaLnBrk="1" hangingPunct="1">
              <a:lnSpc>
                <a:spcPct val="90000"/>
              </a:lnSpc>
            </a:pPr>
            <a:r>
              <a:rPr lang="en-US" smtClean="0"/>
              <a:t>In dc motors, a </a:t>
            </a:r>
            <a:r>
              <a:rPr lang="en-US" i="1" smtClean="0"/>
              <a:t>split-ring commutator</a:t>
            </a:r>
            <a:r>
              <a:rPr lang="en-US" smtClean="0"/>
              <a:t> and brushes are used</a:t>
            </a:r>
          </a:p>
          <a:p>
            <a:pPr lvl="2" eaLnBrk="1" hangingPunct="1">
              <a:lnSpc>
                <a:spcPct val="90000"/>
              </a:lnSpc>
            </a:pPr>
            <a:r>
              <a:rPr lang="en-US" smtClean="0"/>
              <a:t>Actual motors would contain many current loops and commutators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smtClean="0"/>
              <a:t>Electric Motor, final</a:t>
            </a:r>
          </a:p>
        </p:txBody>
      </p:sp>
      <p:sp>
        <p:nvSpPr>
          <p:cNvPr id="101378" name="Rectangle 3"/>
          <p:cNvSpPr>
            <a:spLocks noGrp="1" noChangeArrowheads="1"/>
          </p:cNvSpPr>
          <p:nvPr>
            <p:ph type="body" idx="1"/>
          </p:nvPr>
        </p:nvSpPr>
        <p:spPr/>
        <p:txBody>
          <a:bodyPr/>
          <a:lstStyle/>
          <a:p>
            <a:pPr eaLnBrk="1" hangingPunct="1"/>
            <a:r>
              <a:rPr lang="en-US" sz="2800" smtClean="0"/>
              <a:t>Just as the loop becomes perpendicular to the magnetic field and the torque becomes 0, inertia carries the loop forward and the brushes cross the gaps in the ring, causing the current loop to reverse its direction</a:t>
            </a:r>
          </a:p>
          <a:p>
            <a:pPr lvl="1" eaLnBrk="1" hangingPunct="1"/>
            <a:r>
              <a:rPr lang="en-US" sz="2400" smtClean="0"/>
              <a:t>This provides more torque to continue the rotation</a:t>
            </a:r>
          </a:p>
          <a:p>
            <a:pPr lvl="1" eaLnBrk="1" hangingPunct="1"/>
            <a:r>
              <a:rPr lang="en-US" sz="2400" smtClean="0"/>
              <a:t>The process repeats itself</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1535113" y="617538"/>
            <a:ext cx="10390187" cy="1143000"/>
          </a:xfrm>
        </p:spPr>
        <p:txBody>
          <a:bodyPr/>
          <a:lstStyle/>
          <a:p>
            <a:pPr eaLnBrk="1" hangingPunct="1"/>
            <a:r>
              <a:rPr lang="en-US" smtClean="0"/>
              <a:t>Force on a Charged Particle in a Magnetic Field</a:t>
            </a:r>
          </a:p>
        </p:txBody>
      </p:sp>
      <p:sp>
        <p:nvSpPr>
          <p:cNvPr id="102402" name="Rectangle 3"/>
          <p:cNvSpPr>
            <a:spLocks noGrp="1" noChangeArrowheads="1"/>
          </p:cNvSpPr>
          <p:nvPr>
            <p:ph type="body" sz="half" idx="1"/>
          </p:nvPr>
        </p:nvSpPr>
        <p:spPr>
          <a:xfrm>
            <a:off x="1828800" y="2362200"/>
            <a:ext cx="4230688" cy="4114800"/>
          </a:xfrm>
        </p:spPr>
        <p:txBody>
          <a:bodyPr/>
          <a:lstStyle/>
          <a:p>
            <a:pPr eaLnBrk="1" hangingPunct="1">
              <a:lnSpc>
                <a:spcPct val="90000"/>
              </a:lnSpc>
            </a:pPr>
            <a:r>
              <a:rPr lang="en-US" sz="2200" smtClean="0"/>
              <a:t>Consider a particle moving in an external magnetic field so that its velocity is perpendicular to the field</a:t>
            </a:r>
          </a:p>
          <a:p>
            <a:pPr eaLnBrk="1" hangingPunct="1">
              <a:lnSpc>
                <a:spcPct val="90000"/>
              </a:lnSpc>
            </a:pPr>
            <a:r>
              <a:rPr lang="en-US" sz="2200" smtClean="0"/>
              <a:t>The force is always directed toward the center of the circular path</a:t>
            </a:r>
          </a:p>
          <a:p>
            <a:pPr eaLnBrk="1" hangingPunct="1">
              <a:lnSpc>
                <a:spcPct val="90000"/>
              </a:lnSpc>
            </a:pPr>
            <a:r>
              <a:rPr lang="en-US" sz="2200" smtClean="0"/>
              <a:t>The magnetic force causes a centripetal acceleration, changing the direction of the velocity of the particle</a:t>
            </a:r>
          </a:p>
        </p:txBody>
      </p:sp>
      <p:pic>
        <p:nvPicPr>
          <p:cNvPr id="102403" name="Picture 9" descr="1919.jpg                                                       000F0D5ACasper                         BA5763D6:"/>
          <p:cNvPicPr>
            <a:picLocks noChangeAspect="1" noChangeArrowheads="1"/>
          </p:cNvPicPr>
          <p:nvPr/>
        </p:nvPicPr>
        <p:blipFill>
          <a:blip r:embed="rId2"/>
          <a:srcRect/>
          <a:stretch>
            <a:fillRect/>
          </a:stretch>
        </p:blipFill>
        <p:spPr bwMode="auto">
          <a:xfrm>
            <a:off x="6034088" y="1905000"/>
            <a:ext cx="4557712"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2"/>
          <p:cNvSpPr>
            <a:spLocks noGrp="1" noChangeArrowheads="1"/>
          </p:cNvSpPr>
          <p:nvPr>
            <p:ph type="title"/>
          </p:nvPr>
        </p:nvSpPr>
        <p:spPr/>
        <p:txBody>
          <a:bodyPr/>
          <a:lstStyle/>
          <a:p>
            <a:pPr eaLnBrk="1" hangingPunct="1"/>
            <a:r>
              <a:rPr lang="en-US" smtClean="0"/>
              <a:t>Force on a Charged Particle</a:t>
            </a:r>
          </a:p>
        </p:txBody>
      </p:sp>
      <p:sp>
        <p:nvSpPr>
          <p:cNvPr id="9223" name="Rectangle 3"/>
          <p:cNvSpPr>
            <a:spLocks noGrp="1" noChangeArrowheads="1"/>
          </p:cNvSpPr>
          <p:nvPr>
            <p:ph type="body" idx="1"/>
          </p:nvPr>
        </p:nvSpPr>
        <p:spPr>
          <a:xfrm>
            <a:off x="2209800" y="1981200"/>
            <a:ext cx="7772400" cy="4495800"/>
          </a:xfrm>
        </p:spPr>
        <p:txBody>
          <a:bodyPr/>
          <a:lstStyle/>
          <a:p>
            <a:pPr eaLnBrk="1" hangingPunct="1">
              <a:lnSpc>
                <a:spcPct val="90000"/>
              </a:lnSpc>
            </a:pPr>
            <a:r>
              <a:rPr lang="en-US" sz="2800" smtClean="0"/>
              <a:t>Equating the magnetic and centripetal forces:</a:t>
            </a:r>
          </a:p>
          <a:p>
            <a:pPr eaLnBrk="1" hangingPunct="1">
              <a:lnSpc>
                <a:spcPct val="90000"/>
              </a:lnSpc>
            </a:pPr>
            <a:endParaRPr lang="en-US" sz="2800" smtClean="0"/>
          </a:p>
          <a:p>
            <a:pPr eaLnBrk="1" hangingPunct="1">
              <a:lnSpc>
                <a:spcPct val="90000"/>
              </a:lnSpc>
            </a:pPr>
            <a:endParaRPr lang="en-US" sz="2800" smtClean="0"/>
          </a:p>
          <a:p>
            <a:pPr eaLnBrk="1" hangingPunct="1">
              <a:lnSpc>
                <a:spcPct val="90000"/>
              </a:lnSpc>
            </a:pPr>
            <a:r>
              <a:rPr lang="en-US" sz="2800" smtClean="0"/>
              <a:t>Solving for r:</a:t>
            </a:r>
          </a:p>
          <a:p>
            <a:pPr eaLnBrk="1" hangingPunct="1">
              <a:lnSpc>
                <a:spcPct val="90000"/>
              </a:lnSpc>
            </a:pPr>
            <a:endParaRPr lang="en-US" sz="2800" smtClean="0"/>
          </a:p>
          <a:p>
            <a:pPr lvl="1" eaLnBrk="1" hangingPunct="1">
              <a:lnSpc>
                <a:spcPct val="90000"/>
              </a:lnSpc>
            </a:pPr>
            <a:r>
              <a:rPr lang="en-US" sz="2400" smtClean="0"/>
              <a:t>r is proportional to the momentum of the particle and inversely proportional to the magnetic field</a:t>
            </a:r>
          </a:p>
          <a:p>
            <a:pPr lvl="1" eaLnBrk="1" hangingPunct="1">
              <a:lnSpc>
                <a:spcPct val="90000"/>
              </a:lnSpc>
            </a:pPr>
            <a:r>
              <a:rPr lang="en-US" sz="2400" smtClean="0"/>
              <a:t>Sometimes called the </a:t>
            </a:r>
            <a:r>
              <a:rPr lang="en-US" sz="2400" i="1" smtClean="0"/>
              <a:t>cyclotron equation</a:t>
            </a:r>
            <a:endParaRPr lang="en-US" sz="2400" smtClean="0"/>
          </a:p>
        </p:txBody>
      </p:sp>
      <p:graphicFrame>
        <p:nvGraphicFramePr>
          <p:cNvPr id="9220" name="Object 4"/>
          <p:cNvGraphicFramePr>
            <a:graphicFrameLocks noChangeAspect="1"/>
          </p:cNvGraphicFramePr>
          <p:nvPr/>
        </p:nvGraphicFramePr>
        <p:xfrm>
          <a:off x="3581400" y="2571750"/>
          <a:ext cx="2514600" cy="1038225"/>
        </p:xfrm>
        <a:graphic>
          <a:graphicData uri="http://schemas.openxmlformats.org/presentationml/2006/ole">
            <mc:AlternateContent xmlns:mc="http://schemas.openxmlformats.org/markup-compatibility/2006">
              <mc:Choice xmlns:v="urn:schemas-microsoft-com:vml" Requires="v">
                <p:oleObj spid="_x0000_s9230" name="Equation" r:id="rId3" imgW="960840" imgH="390960" progId="Equation.3">
                  <p:embed/>
                </p:oleObj>
              </mc:Choice>
              <mc:Fallback>
                <p:oleObj name="Equation" r:id="rId3" imgW="960840" imgH="39096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571750"/>
                        <a:ext cx="2514600"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5"/>
          <p:cNvGraphicFramePr>
            <a:graphicFrameLocks noChangeAspect="1"/>
          </p:cNvGraphicFramePr>
          <p:nvPr/>
        </p:nvGraphicFramePr>
        <p:xfrm>
          <a:off x="5181600" y="3494088"/>
          <a:ext cx="1371600" cy="1160462"/>
        </p:xfrm>
        <a:graphic>
          <a:graphicData uri="http://schemas.openxmlformats.org/presentationml/2006/ole">
            <mc:AlternateContent xmlns:mc="http://schemas.openxmlformats.org/markup-compatibility/2006">
              <mc:Choice xmlns:v="urn:schemas-microsoft-com:vml" Requires="v">
                <p:oleObj spid="_x0000_s9231" name="Equation" r:id="rId5" imgW="462240" imgH="390960" progId="Equation.3">
                  <p:embed/>
                </p:oleObj>
              </mc:Choice>
              <mc:Fallback>
                <p:oleObj name="Equation" r:id="rId5" imgW="462240" imgH="39096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94088"/>
                        <a:ext cx="1371600" cy="1160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title"/>
          </p:nvPr>
        </p:nvSpPr>
        <p:spPr>
          <a:xfrm>
            <a:off x="1535113" y="617538"/>
            <a:ext cx="10390187" cy="1143000"/>
          </a:xfrm>
        </p:spPr>
        <p:txBody>
          <a:bodyPr/>
          <a:lstStyle/>
          <a:p>
            <a:pPr eaLnBrk="1" hangingPunct="1"/>
            <a:r>
              <a:rPr lang="en-US" smtClean="0"/>
              <a:t>Particle Moving in an External Magnetic Field</a:t>
            </a:r>
          </a:p>
        </p:txBody>
      </p:sp>
      <p:sp>
        <p:nvSpPr>
          <p:cNvPr id="105474" name="Rectangle 8"/>
          <p:cNvSpPr>
            <a:spLocks noGrp="1" noChangeArrowheads="1"/>
          </p:cNvSpPr>
          <p:nvPr>
            <p:ph type="body" sz="half" idx="1"/>
          </p:nvPr>
        </p:nvSpPr>
        <p:spPr>
          <a:xfrm>
            <a:off x="2133600" y="2133600"/>
            <a:ext cx="3810000" cy="4114800"/>
          </a:xfrm>
        </p:spPr>
        <p:txBody>
          <a:bodyPr/>
          <a:lstStyle/>
          <a:p>
            <a:pPr eaLnBrk="1" hangingPunct="1"/>
            <a:r>
              <a:rPr lang="en-US" sz="2800" smtClean="0"/>
              <a:t>If the particle’s velocity is not perpendicular to the field, the path followed by the particle is a spiral</a:t>
            </a:r>
          </a:p>
          <a:p>
            <a:pPr lvl="1" eaLnBrk="1" hangingPunct="1"/>
            <a:r>
              <a:rPr lang="en-US" sz="2400" smtClean="0"/>
              <a:t>The spiral path is called a helix</a:t>
            </a:r>
          </a:p>
        </p:txBody>
      </p:sp>
      <p:pic>
        <p:nvPicPr>
          <p:cNvPr id="105475" name="Picture 12" descr="1920.jpg                                                       000F0D5ACasper                         BA5763D6:"/>
          <p:cNvPicPr>
            <a:picLocks noChangeAspect="1" noChangeArrowheads="1"/>
          </p:cNvPicPr>
          <p:nvPr/>
        </p:nvPicPr>
        <p:blipFill>
          <a:blip r:embed="rId2"/>
          <a:srcRect/>
          <a:stretch>
            <a:fillRect/>
          </a:stretch>
        </p:blipFill>
        <p:spPr bwMode="auto">
          <a:xfrm>
            <a:off x="6108700" y="2133600"/>
            <a:ext cx="4559300" cy="410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26"/>
          <p:cNvSpPr>
            <a:spLocks noGrp="1" noChangeArrowheads="1"/>
          </p:cNvSpPr>
          <p:nvPr>
            <p:ph type="title"/>
          </p:nvPr>
        </p:nvSpPr>
        <p:spPr>
          <a:xfrm>
            <a:off x="1535113" y="617538"/>
            <a:ext cx="10390187" cy="1143000"/>
          </a:xfrm>
        </p:spPr>
        <p:txBody>
          <a:bodyPr/>
          <a:lstStyle/>
          <a:p>
            <a:pPr eaLnBrk="1" hangingPunct="1"/>
            <a:r>
              <a:rPr lang="en-US" smtClean="0"/>
              <a:t>Hans Christian Oersted</a:t>
            </a:r>
          </a:p>
        </p:txBody>
      </p:sp>
      <p:sp>
        <p:nvSpPr>
          <p:cNvPr id="106498" name="Rectangle 1027"/>
          <p:cNvSpPr>
            <a:spLocks noGrp="1" noChangeArrowheads="1"/>
          </p:cNvSpPr>
          <p:nvPr>
            <p:ph type="body" sz="half" idx="1"/>
          </p:nvPr>
        </p:nvSpPr>
        <p:spPr>
          <a:xfrm>
            <a:off x="1576388" y="2017713"/>
            <a:ext cx="5080000" cy="4114800"/>
          </a:xfrm>
        </p:spPr>
        <p:txBody>
          <a:bodyPr/>
          <a:lstStyle/>
          <a:p>
            <a:pPr eaLnBrk="1" hangingPunct="1"/>
            <a:r>
              <a:rPr lang="en-US" sz="2400" smtClean="0"/>
              <a:t>1777 – 1851</a:t>
            </a:r>
          </a:p>
          <a:p>
            <a:pPr eaLnBrk="1" hangingPunct="1"/>
            <a:r>
              <a:rPr lang="en-US" sz="2400" smtClean="0"/>
              <a:t>Best known for observing that a compass needle deflects when placed near a wire carrying a current</a:t>
            </a:r>
          </a:p>
          <a:p>
            <a:pPr lvl="1" eaLnBrk="1" hangingPunct="1"/>
            <a:r>
              <a:rPr lang="en-US" sz="2000" smtClean="0"/>
              <a:t>First evidence of a connection between electric and magnetic phenomena</a:t>
            </a:r>
          </a:p>
        </p:txBody>
      </p:sp>
      <p:pic>
        <p:nvPicPr>
          <p:cNvPr id="106499" name="Picture 1030" descr="&#10;19p640.jpg                                                     000F0D5ACasper                         BA5763D6:"/>
          <p:cNvPicPr>
            <a:picLocks noChangeAspect="1" noChangeArrowheads="1"/>
          </p:cNvPicPr>
          <p:nvPr/>
        </p:nvPicPr>
        <p:blipFill>
          <a:blip r:embed="rId2"/>
          <a:srcRect/>
          <a:stretch>
            <a:fillRect/>
          </a:stretch>
        </p:blipFill>
        <p:spPr bwMode="auto">
          <a:xfrm>
            <a:off x="6477000" y="1930400"/>
            <a:ext cx="3949700" cy="469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1535113" y="617538"/>
            <a:ext cx="10390187" cy="1143000"/>
          </a:xfrm>
        </p:spPr>
        <p:txBody>
          <a:bodyPr/>
          <a:lstStyle/>
          <a:p>
            <a:pPr eaLnBrk="1" hangingPunct="1"/>
            <a:r>
              <a:rPr lang="en-US" smtClean="0"/>
              <a:t>Magnetic Fields – </a:t>
            </a:r>
            <a:br>
              <a:rPr lang="en-US" smtClean="0"/>
            </a:br>
            <a:r>
              <a:rPr lang="en-US" smtClean="0"/>
              <a:t>Long Straight Wire</a:t>
            </a:r>
          </a:p>
        </p:txBody>
      </p:sp>
      <p:sp>
        <p:nvSpPr>
          <p:cNvPr id="107522" name="Rectangle 3"/>
          <p:cNvSpPr>
            <a:spLocks noGrp="1" noChangeArrowheads="1"/>
          </p:cNvSpPr>
          <p:nvPr>
            <p:ph type="body" sz="half" idx="1"/>
          </p:nvPr>
        </p:nvSpPr>
        <p:spPr>
          <a:xfrm>
            <a:off x="2438400" y="1981200"/>
            <a:ext cx="3810000" cy="4419600"/>
          </a:xfrm>
        </p:spPr>
        <p:txBody>
          <a:bodyPr/>
          <a:lstStyle/>
          <a:p>
            <a:pPr eaLnBrk="1" hangingPunct="1"/>
            <a:r>
              <a:rPr lang="en-US" sz="2400" smtClean="0"/>
              <a:t>A current-carrying wire produces a magnetic field</a:t>
            </a:r>
          </a:p>
          <a:p>
            <a:pPr eaLnBrk="1" hangingPunct="1"/>
            <a:r>
              <a:rPr lang="en-US" sz="2400" smtClean="0"/>
              <a:t>The compass needle deflects in directions tangent to the circle</a:t>
            </a:r>
          </a:p>
          <a:p>
            <a:pPr lvl="1" eaLnBrk="1" hangingPunct="1"/>
            <a:r>
              <a:rPr lang="en-US" sz="2000" smtClean="0"/>
              <a:t>The compass needle points in the direction of the magnetic field produced by the current</a:t>
            </a:r>
          </a:p>
        </p:txBody>
      </p:sp>
      <p:pic>
        <p:nvPicPr>
          <p:cNvPr id="107523" name="Picture 7" descr=" 1923b.jpg                                                      000F0D5ACasper                         BA5763D6:"/>
          <p:cNvPicPr>
            <a:picLocks noChangeAspect="1" noChangeArrowheads="1"/>
          </p:cNvPicPr>
          <p:nvPr/>
        </p:nvPicPr>
        <p:blipFill>
          <a:blip r:embed="rId2"/>
          <a:srcRect/>
          <a:stretch>
            <a:fillRect/>
          </a:stretch>
        </p:blipFill>
        <p:spPr bwMode="auto">
          <a:xfrm>
            <a:off x="6172200" y="1905000"/>
            <a:ext cx="4335463"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1535113" y="617538"/>
            <a:ext cx="10390187" cy="1143000"/>
          </a:xfrm>
        </p:spPr>
        <p:txBody>
          <a:bodyPr/>
          <a:lstStyle/>
          <a:p>
            <a:pPr eaLnBrk="1" hangingPunct="1"/>
            <a:r>
              <a:rPr lang="en-US" smtClean="0"/>
              <a:t>Direction of the Field of a Long Straight Wire</a:t>
            </a:r>
          </a:p>
        </p:txBody>
      </p:sp>
      <p:sp>
        <p:nvSpPr>
          <p:cNvPr id="108546" name="Rectangle 3"/>
          <p:cNvSpPr>
            <a:spLocks noGrp="1" noChangeArrowheads="1"/>
          </p:cNvSpPr>
          <p:nvPr>
            <p:ph type="body" sz="half" idx="1"/>
          </p:nvPr>
        </p:nvSpPr>
        <p:spPr>
          <a:xfrm>
            <a:off x="1576388" y="2017713"/>
            <a:ext cx="5080000" cy="4114800"/>
          </a:xfrm>
        </p:spPr>
        <p:txBody>
          <a:bodyPr/>
          <a:lstStyle/>
          <a:p>
            <a:pPr eaLnBrk="1" hangingPunct="1">
              <a:lnSpc>
                <a:spcPct val="90000"/>
              </a:lnSpc>
            </a:pPr>
            <a:r>
              <a:rPr lang="en-US" sz="2800" smtClean="0"/>
              <a:t>Right Hand Rule #2</a:t>
            </a:r>
          </a:p>
          <a:p>
            <a:pPr lvl="1" eaLnBrk="1" hangingPunct="1">
              <a:lnSpc>
                <a:spcPct val="90000"/>
              </a:lnSpc>
            </a:pPr>
            <a:r>
              <a:rPr lang="en-US" sz="2400" smtClean="0"/>
              <a:t>Grasp the wire in your right hand</a:t>
            </a:r>
          </a:p>
          <a:p>
            <a:pPr lvl="1" eaLnBrk="1" hangingPunct="1">
              <a:lnSpc>
                <a:spcPct val="90000"/>
              </a:lnSpc>
            </a:pPr>
            <a:r>
              <a:rPr lang="en-US" sz="2400" smtClean="0"/>
              <a:t>Point your thumb in the direction of the current</a:t>
            </a:r>
          </a:p>
          <a:p>
            <a:pPr lvl="1" eaLnBrk="1" hangingPunct="1">
              <a:lnSpc>
                <a:spcPct val="90000"/>
              </a:lnSpc>
            </a:pPr>
            <a:r>
              <a:rPr lang="en-US" sz="2400" smtClean="0"/>
              <a:t>Your fingers will curl in the direction of the field</a:t>
            </a:r>
          </a:p>
        </p:txBody>
      </p:sp>
      <p:pic>
        <p:nvPicPr>
          <p:cNvPr id="108547" name="Picture 9" descr=" 1924a.jpg                                                      000F0D5ACasper                         BA5763D6:"/>
          <p:cNvPicPr>
            <a:picLocks noChangeAspect="1" noChangeArrowheads="1"/>
          </p:cNvPicPr>
          <p:nvPr/>
        </p:nvPicPr>
        <p:blipFill>
          <a:blip r:embed="rId2"/>
          <a:srcRect/>
          <a:stretch>
            <a:fillRect/>
          </a:stretch>
        </p:blipFill>
        <p:spPr bwMode="auto">
          <a:xfrm>
            <a:off x="6299200" y="1828800"/>
            <a:ext cx="418782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b="0">
                <a:effectLst/>
              </a:rPr>
              <a:t>Making Magnets</a:t>
            </a:r>
          </a:p>
        </p:txBody>
      </p:sp>
      <p:sp>
        <p:nvSpPr>
          <p:cNvPr id="17411" name="Rectangle 3"/>
          <p:cNvSpPr>
            <a:spLocks noGrp="1" noChangeArrowheads="1"/>
          </p:cNvSpPr>
          <p:nvPr>
            <p:ph type="body" idx="1"/>
          </p:nvPr>
        </p:nvSpPr>
        <p:spPr>
          <a:xfrm>
            <a:off x="1981200" y="1600200"/>
            <a:ext cx="8229600" cy="2209800"/>
          </a:xfrm>
        </p:spPr>
        <p:txBody>
          <a:bodyPr/>
          <a:lstStyle/>
          <a:p>
            <a:pPr>
              <a:lnSpc>
                <a:spcPct val="80000"/>
              </a:lnSpc>
            </a:pPr>
            <a:r>
              <a:rPr lang="en-US" altLang="en-US" sz="2000">
                <a:effectLst/>
              </a:rPr>
              <a:t>Since </a:t>
            </a:r>
            <a:r>
              <a:rPr lang="en-US" altLang="en-US" sz="2000">
                <a:solidFill>
                  <a:srgbClr val="FFFF00"/>
                </a:solidFill>
                <a:effectLst/>
              </a:rPr>
              <a:t>Magnetism and electricity are so closely related</a:t>
            </a:r>
            <a:r>
              <a:rPr lang="en-US" altLang="en-US" sz="2000">
                <a:effectLst/>
              </a:rPr>
              <a:t>, it is relatively easy to make magnets</a:t>
            </a:r>
          </a:p>
          <a:p>
            <a:pPr>
              <a:lnSpc>
                <a:spcPct val="80000"/>
              </a:lnSpc>
            </a:pPr>
            <a:r>
              <a:rPr lang="en-US" altLang="en-US" sz="2000" b="1">
                <a:solidFill>
                  <a:srgbClr val="FFFF00"/>
                </a:solidFill>
                <a:effectLst/>
              </a:rPr>
              <a:t>Temporary magnets</a:t>
            </a:r>
            <a:r>
              <a:rPr lang="en-US" altLang="en-US" sz="2000" b="1">
                <a:effectLst/>
              </a:rPr>
              <a:t> </a:t>
            </a:r>
            <a:r>
              <a:rPr lang="en-US" altLang="en-US" sz="2000">
                <a:effectLst/>
              </a:rPr>
              <a:t>– materials that become magnetized while in contact w/ strong magnets – ie a paperclip is able to pick up more paper clips when stuck to a strong magnet</a:t>
            </a:r>
          </a:p>
          <a:p>
            <a:pPr>
              <a:lnSpc>
                <a:spcPct val="80000"/>
              </a:lnSpc>
            </a:pPr>
            <a:r>
              <a:rPr lang="en-US" altLang="en-US" sz="2000" b="1">
                <a:solidFill>
                  <a:srgbClr val="FFFF00"/>
                </a:solidFill>
                <a:effectLst/>
              </a:rPr>
              <a:t>Permanent magnets</a:t>
            </a:r>
            <a:r>
              <a:rPr lang="en-US" altLang="en-US" sz="2000" b="1">
                <a:effectLst/>
              </a:rPr>
              <a:t> </a:t>
            </a:r>
            <a:r>
              <a:rPr lang="en-US" altLang="en-US" sz="2000">
                <a:effectLst/>
              </a:rPr>
              <a:t>– materials that maintain their magnetism when the magnet is removed from it.</a:t>
            </a:r>
          </a:p>
        </p:txBody>
      </p:sp>
      <p:pic>
        <p:nvPicPr>
          <p:cNvPr id="17412" name="Picture 4" descr="largenut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581401"/>
            <a:ext cx="38481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1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652838"/>
            <a:ext cx="3505200"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08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6670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dirty="0">
                <a:solidFill>
                  <a:srgbClr val="221304"/>
                </a:solidFill>
                <a:latin typeface="Arial" panose="020B0604020202020204" pitchFamily="34" charset="0"/>
                <a:cs typeface="Times New Roman" panose="02020603050405020304" pitchFamily="18" charset="0"/>
              </a:rPr>
              <a:t> </a:t>
            </a:r>
            <a:r>
              <a:rPr lang="en-US" altLang="en-US" sz="3600" b="1" dirty="0" err="1">
                <a:solidFill>
                  <a:srgbClr val="221304"/>
                </a:solidFill>
                <a:latin typeface="Arial" panose="020B0604020202020204" pitchFamily="34" charset="0"/>
                <a:cs typeface="Times New Roman" panose="02020603050405020304" pitchFamily="18" charset="0"/>
              </a:rPr>
              <a:t>Oersted’s</a:t>
            </a:r>
            <a:r>
              <a:rPr lang="en-US" altLang="en-US" sz="3600" b="1" dirty="0">
                <a:solidFill>
                  <a:srgbClr val="221304"/>
                </a:solidFill>
                <a:latin typeface="Arial" panose="020B0604020202020204" pitchFamily="34" charset="0"/>
                <a:cs typeface="Times New Roman" panose="02020603050405020304" pitchFamily="18" charset="0"/>
              </a:rPr>
              <a:t> Experiment</a:t>
            </a:r>
          </a:p>
        </p:txBody>
      </p:sp>
      <p:sp>
        <p:nvSpPr>
          <p:cNvPr id="29699" name="Rectangle 3"/>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0" name="Rectangle 4"/>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1" name="Text Box 5"/>
          <p:cNvSpPr txBox="1">
            <a:spLocks noChangeArrowheads="1"/>
          </p:cNvSpPr>
          <p:nvPr/>
        </p:nvSpPr>
        <p:spPr bwMode="auto">
          <a:xfrm>
            <a:off x="2667000" y="1676401"/>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solidFill>
                  <a:srgbClr val="221304"/>
                </a:solidFill>
                <a:latin typeface="Arial" panose="020B0604020202020204" pitchFamily="34" charset="0"/>
                <a:cs typeface="Times New Roman" panose="02020603050405020304" pitchFamily="18" charset="0"/>
              </a:rPr>
              <a:t>According to the </a:t>
            </a:r>
            <a:r>
              <a:rPr lang="en-US" altLang="en-US" sz="2400" b="1">
                <a:solidFill>
                  <a:srgbClr val="221304"/>
                </a:solidFill>
                <a:latin typeface="Arial" panose="020B0604020202020204" pitchFamily="34" charset="0"/>
                <a:cs typeface="Times New Roman" panose="02020603050405020304" pitchFamily="18" charset="0"/>
              </a:rPr>
              <a:t>right-hand rule</a:t>
            </a:r>
            <a:r>
              <a:rPr lang="en-US" altLang="en-US" sz="2400">
                <a:solidFill>
                  <a:srgbClr val="221304"/>
                </a:solidFill>
                <a:latin typeface="Arial" panose="020B0604020202020204" pitchFamily="34" charset="0"/>
                <a:cs typeface="Times New Roman" panose="02020603050405020304" pitchFamily="18" charset="0"/>
              </a:rPr>
              <a:t>, the electron current in a wire and the magnetic field it generates are perpendicular to each other.</a:t>
            </a:r>
            <a:r>
              <a:rPr lang="en-US" altLang="en-US" sz="2400">
                <a:solidFill>
                  <a:srgbClr val="221304"/>
                </a:solidFill>
                <a:latin typeface="Arial" panose="020B0604020202020204" pitchFamily="34" charset="0"/>
                <a:cs typeface="Arial" panose="020B0604020202020204" pitchFamily="34" charset="0"/>
              </a:rPr>
              <a:t> </a:t>
            </a:r>
          </a:p>
        </p:txBody>
      </p:sp>
      <p:sp>
        <p:nvSpPr>
          <p:cNvPr id="29702" name="Rectangle 6"/>
          <p:cNvSpPr>
            <a:spLocks noChangeArrowheads="1"/>
          </p:cNvSpPr>
          <p:nvPr/>
        </p:nvSpPr>
        <p:spPr bwMode="auto">
          <a:xfrm>
            <a:off x="1735138" y="2132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3" name="Rectangle 7"/>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4" name="Rectangle 8"/>
          <p:cNvSpPr>
            <a:spLocks noChangeArrowheads="1"/>
          </p:cNvSpPr>
          <p:nvPr/>
        </p:nvSpPr>
        <p:spPr bwMode="auto">
          <a:xfrm>
            <a:off x="1789113" y="18637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5" name="Rectangle 9"/>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6" name="Rectangle 10"/>
          <p:cNvSpPr>
            <a:spLocks noChangeArrowheads="1"/>
          </p:cNvSpPr>
          <p:nvPr/>
        </p:nvSpPr>
        <p:spPr bwMode="auto">
          <a:xfrm>
            <a:off x="1684338" y="23891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7" name="Rectangle 11"/>
          <p:cNvSpPr>
            <a:spLocks noChangeArrowheads="1"/>
          </p:cNvSpPr>
          <p:nvPr/>
        </p:nvSpPr>
        <p:spPr bwMode="auto">
          <a:xfrm>
            <a:off x="1704975" y="2286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29708" name="Rectangle 12"/>
          <p:cNvSpPr>
            <a:spLocks noChangeArrowheads="1"/>
          </p:cNvSpPr>
          <p:nvPr/>
        </p:nvSpPr>
        <p:spPr bwMode="auto">
          <a:xfrm>
            <a:off x="1689100" y="23653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29709" name="Picture 13" descr="tam5s7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276600"/>
            <a:ext cx="6096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831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667000" y="4572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dirty="0">
                <a:solidFill>
                  <a:srgbClr val="221304"/>
                </a:solidFill>
                <a:latin typeface="Arial" panose="020B0604020202020204" pitchFamily="34" charset="0"/>
                <a:cs typeface="Times New Roman" panose="02020603050405020304" pitchFamily="18" charset="0"/>
              </a:rPr>
              <a:t> </a:t>
            </a:r>
            <a:r>
              <a:rPr lang="en-US" altLang="en-US" sz="3600" b="1" dirty="0" err="1">
                <a:solidFill>
                  <a:srgbClr val="221304"/>
                </a:solidFill>
                <a:latin typeface="Arial" panose="020B0604020202020204" pitchFamily="34" charset="0"/>
                <a:cs typeface="Times New Roman" panose="02020603050405020304" pitchFamily="18" charset="0"/>
              </a:rPr>
              <a:t>Oersted’s</a:t>
            </a:r>
            <a:r>
              <a:rPr lang="en-US" altLang="en-US" sz="3600" b="1" dirty="0">
                <a:solidFill>
                  <a:srgbClr val="221304"/>
                </a:solidFill>
                <a:latin typeface="Arial" panose="020B0604020202020204" pitchFamily="34" charset="0"/>
                <a:cs typeface="Times New Roman" panose="02020603050405020304" pitchFamily="18" charset="0"/>
              </a:rPr>
              <a:t> Experiment</a:t>
            </a:r>
          </a:p>
        </p:txBody>
      </p:sp>
      <p:sp>
        <p:nvSpPr>
          <p:cNvPr id="30723" name="Rectangle 3"/>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24" name="Rectangle 4"/>
          <p:cNvSpPr>
            <a:spLocks noChangeArrowheads="1"/>
          </p:cNvSpPr>
          <p:nvPr/>
        </p:nvSpPr>
        <p:spPr bwMode="auto">
          <a:xfrm>
            <a:off x="1990725" y="7604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25" name="Text Box 5"/>
          <p:cNvSpPr txBox="1">
            <a:spLocks noChangeArrowheads="1"/>
          </p:cNvSpPr>
          <p:nvPr/>
        </p:nvSpPr>
        <p:spPr bwMode="auto">
          <a:xfrm>
            <a:off x="2667000" y="1676400"/>
            <a:ext cx="7467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221304"/>
                </a:solidFill>
                <a:latin typeface="Arial" panose="020B0604020202020204" pitchFamily="34" charset="0"/>
                <a:ea typeface="Arial Unicode MS" panose="020B0604020202020204" pitchFamily="34" charset="-128"/>
                <a:cs typeface="Arial Unicode MS" panose="020B0604020202020204" pitchFamily="34" charset="-128"/>
              </a:rPr>
              <a:t>All magnetic fields originate from moving electric charges.  A magnetic field appears only when relative motion is present between an electric charge and an observer.  Electric and magnetic fields are different aspects of a single electromagnetic field.</a:t>
            </a:r>
          </a:p>
          <a:p>
            <a:pPr algn="ctr">
              <a:spcBef>
                <a:spcPct val="0"/>
              </a:spcBef>
              <a:buFontTx/>
              <a:buNone/>
            </a:pPr>
            <a:endParaRPr lang="en-US" altLang="en-US" sz="2400">
              <a:solidFill>
                <a:srgbClr val="221304"/>
              </a:solidFill>
              <a:latin typeface="Arial" panose="020B0604020202020204" pitchFamily="34" charset="0"/>
              <a:cs typeface="Arial" panose="020B0604020202020204" pitchFamily="34" charset="0"/>
            </a:endParaRPr>
          </a:p>
        </p:txBody>
      </p:sp>
      <p:sp>
        <p:nvSpPr>
          <p:cNvPr id="30726" name="Rectangle 6"/>
          <p:cNvSpPr>
            <a:spLocks noChangeArrowheads="1"/>
          </p:cNvSpPr>
          <p:nvPr/>
        </p:nvSpPr>
        <p:spPr bwMode="auto">
          <a:xfrm>
            <a:off x="1735138" y="21320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27" name="Rectangle 7"/>
          <p:cNvSpPr>
            <a:spLocks noChangeArrowheads="1"/>
          </p:cNvSpPr>
          <p:nvPr/>
        </p:nvSpPr>
        <p:spPr bwMode="auto">
          <a:xfrm>
            <a:off x="1889125" y="13652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28" name="Rectangle 8"/>
          <p:cNvSpPr>
            <a:spLocks noChangeArrowheads="1"/>
          </p:cNvSpPr>
          <p:nvPr/>
        </p:nvSpPr>
        <p:spPr bwMode="auto">
          <a:xfrm>
            <a:off x="1789113" y="18637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29" name="Rectangle 9"/>
          <p:cNvSpPr>
            <a:spLocks noChangeArrowheads="1"/>
          </p:cNvSpPr>
          <p:nvPr/>
        </p:nvSpPr>
        <p:spPr bwMode="auto">
          <a:xfrm>
            <a:off x="1882775" y="13938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30" name="Rectangle 10"/>
          <p:cNvSpPr>
            <a:spLocks noChangeArrowheads="1"/>
          </p:cNvSpPr>
          <p:nvPr/>
        </p:nvSpPr>
        <p:spPr bwMode="auto">
          <a:xfrm>
            <a:off x="1684338" y="23891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31" name="Rectangle 11"/>
          <p:cNvSpPr>
            <a:spLocks noChangeArrowheads="1"/>
          </p:cNvSpPr>
          <p:nvPr/>
        </p:nvSpPr>
        <p:spPr bwMode="auto">
          <a:xfrm>
            <a:off x="1704975" y="2286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32" name="Rectangle 12"/>
          <p:cNvSpPr>
            <a:spLocks noChangeArrowheads="1"/>
          </p:cNvSpPr>
          <p:nvPr/>
        </p:nvSpPr>
        <p:spPr bwMode="auto">
          <a:xfrm>
            <a:off x="1689100" y="236537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sp>
        <p:nvSpPr>
          <p:cNvPr id="30733" name="Rectangle 13"/>
          <p:cNvSpPr>
            <a:spLocks noChangeArrowheads="1"/>
          </p:cNvSpPr>
          <p:nvPr/>
        </p:nvSpPr>
        <p:spPr bwMode="auto">
          <a:xfrm>
            <a:off x="1681163" y="24066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endParaRPr lang="en-US" altLang="en-US" sz="2400" b="1">
              <a:solidFill>
                <a:srgbClr val="000000"/>
              </a:solidFill>
              <a:latin typeface="Arial" panose="020B0604020202020204" pitchFamily="34" charset="0"/>
              <a:cs typeface="Arial" panose="020B0604020202020204" pitchFamily="34" charset="0"/>
            </a:endParaRPr>
          </a:p>
        </p:txBody>
      </p:sp>
      <p:pic>
        <p:nvPicPr>
          <p:cNvPr id="30734" name="Picture 14" descr="tam5s7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86200"/>
            <a:ext cx="54864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564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r>
              <a:rPr lang="en-US" smtClean="0"/>
              <a:t>Magnitude of the Field of a Long Straight Wire</a:t>
            </a:r>
          </a:p>
        </p:txBody>
      </p:sp>
      <p:sp>
        <p:nvSpPr>
          <p:cNvPr id="10245" name="Rectangle 3"/>
          <p:cNvSpPr>
            <a:spLocks noGrp="1" noChangeArrowheads="1"/>
          </p:cNvSpPr>
          <p:nvPr>
            <p:ph type="body" idx="1"/>
          </p:nvPr>
        </p:nvSpPr>
        <p:spPr/>
        <p:txBody>
          <a:bodyPr/>
          <a:lstStyle/>
          <a:p>
            <a:pPr eaLnBrk="1" hangingPunct="1">
              <a:lnSpc>
                <a:spcPct val="90000"/>
              </a:lnSpc>
            </a:pPr>
            <a:r>
              <a:rPr lang="en-US" smtClean="0"/>
              <a:t>The magnitude of the field at a distance r from a wire carrying a current of I is</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µ</a:t>
            </a:r>
            <a:r>
              <a:rPr lang="en-US" baseline="-25000" smtClean="0"/>
              <a:t>o</a:t>
            </a:r>
            <a:r>
              <a:rPr lang="en-US" smtClean="0"/>
              <a:t> = 4 </a:t>
            </a:r>
            <a:r>
              <a:rPr lang="en-US" smtClean="0">
                <a:sym typeface="Symbol" pitchFamily="18" charset="2"/>
              </a:rPr>
              <a:t> x 10</a:t>
            </a:r>
            <a:r>
              <a:rPr lang="en-US" baseline="30000" smtClean="0">
                <a:sym typeface="Symbol" pitchFamily="18" charset="2"/>
              </a:rPr>
              <a:t>-7 </a:t>
            </a:r>
            <a:r>
              <a:rPr lang="en-US" smtClean="0">
                <a:sym typeface="Symbol" pitchFamily="18" charset="2"/>
              </a:rPr>
              <a:t>T</a:t>
            </a:r>
            <a:r>
              <a:rPr lang="en-US" baseline="30000" smtClean="0">
                <a:sym typeface="Symbol" pitchFamily="18" charset="2"/>
              </a:rPr>
              <a:t>.</a:t>
            </a:r>
            <a:r>
              <a:rPr lang="en-US" smtClean="0">
                <a:sym typeface="Symbol" pitchFamily="18" charset="2"/>
              </a:rPr>
              <a:t>m / A</a:t>
            </a:r>
          </a:p>
          <a:p>
            <a:pPr lvl="1" eaLnBrk="1" hangingPunct="1">
              <a:lnSpc>
                <a:spcPct val="90000"/>
              </a:lnSpc>
            </a:pPr>
            <a:r>
              <a:rPr lang="en-US" smtClean="0"/>
              <a:t>µ</a:t>
            </a:r>
            <a:r>
              <a:rPr lang="en-US" baseline="-25000" smtClean="0"/>
              <a:t>o </a:t>
            </a:r>
            <a:r>
              <a:rPr lang="en-US" smtClean="0"/>
              <a:t>is called the </a:t>
            </a:r>
            <a:r>
              <a:rPr lang="en-US" i="1" smtClean="0"/>
              <a:t>permeability of free space</a:t>
            </a:r>
            <a:endParaRPr lang="en-US" baseline="-25000" smtClean="0"/>
          </a:p>
        </p:txBody>
      </p:sp>
      <p:graphicFrame>
        <p:nvGraphicFramePr>
          <p:cNvPr id="10243" name="Object 3"/>
          <p:cNvGraphicFramePr>
            <a:graphicFrameLocks noChangeAspect="1"/>
          </p:cNvGraphicFramePr>
          <p:nvPr/>
        </p:nvGraphicFramePr>
        <p:xfrm>
          <a:off x="3859213" y="3335338"/>
          <a:ext cx="1700212" cy="1111250"/>
        </p:xfrm>
        <a:graphic>
          <a:graphicData uri="http://schemas.openxmlformats.org/presentationml/2006/ole">
            <mc:AlternateContent xmlns:mc="http://schemas.openxmlformats.org/markup-compatibility/2006">
              <mc:Choice xmlns:v="urn:schemas-microsoft-com:vml" Requires="v">
                <p:oleObj spid="_x0000_s10248" name="Equation" r:id="rId3" imgW="580320" imgH="381960" progId="">
                  <p:embed/>
                </p:oleObj>
              </mc:Choice>
              <mc:Fallback>
                <p:oleObj name="Equation" r:id="rId3" imgW="580320" imgH="3819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335338"/>
                        <a:ext cx="1700212"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eaLnBrk="1" hangingPunct="1"/>
            <a:r>
              <a:rPr lang="en-US" smtClean="0"/>
              <a:t>Amp</a:t>
            </a:r>
            <a:r>
              <a:rPr lang="en-US" smtClean="0">
                <a:cs typeface="Tahoma" pitchFamily="34" charset="0"/>
              </a:rPr>
              <a:t>ère’s Law</a:t>
            </a:r>
            <a:endParaRPr lang="en-US" smtClean="0"/>
          </a:p>
        </p:txBody>
      </p:sp>
      <p:sp>
        <p:nvSpPr>
          <p:cNvPr id="111618" name="Rectangle 3"/>
          <p:cNvSpPr>
            <a:spLocks noGrp="1" noChangeArrowheads="1"/>
          </p:cNvSpPr>
          <p:nvPr>
            <p:ph type="body" idx="1"/>
          </p:nvPr>
        </p:nvSpPr>
        <p:spPr/>
        <p:txBody>
          <a:bodyPr/>
          <a:lstStyle/>
          <a:p>
            <a:pPr eaLnBrk="1" hangingPunct="1"/>
            <a:r>
              <a:rPr lang="en-US" sz="2800" smtClean="0"/>
              <a:t>Andr</a:t>
            </a:r>
            <a:r>
              <a:rPr lang="en-US" sz="2800" smtClean="0">
                <a:cs typeface="Tahoma" pitchFamily="34" charset="0"/>
              </a:rPr>
              <a:t>é-Marie </a:t>
            </a:r>
            <a:r>
              <a:rPr lang="en-US" sz="2800" smtClean="0"/>
              <a:t>Amp</a:t>
            </a:r>
            <a:r>
              <a:rPr lang="en-US" sz="2800" smtClean="0">
                <a:cs typeface="Tahoma" pitchFamily="34" charset="0"/>
              </a:rPr>
              <a:t>ère found a procedure for deriving the relationship between the current in an arbitrarily shaped wire and the magnetic field produced by the wire</a:t>
            </a:r>
          </a:p>
          <a:p>
            <a:pPr eaLnBrk="1" hangingPunct="1"/>
            <a:r>
              <a:rPr lang="en-US" sz="2800" smtClean="0"/>
              <a:t>Amp</a:t>
            </a:r>
            <a:r>
              <a:rPr lang="en-US" sz="2800" smtClean="0">
                <a:cs typeface="Tahoma" pitchFamily="34" charset="0"/>
              </a:rPr>
              <a:t>ère’s Circuital Law</a:t>
            </a:r>
          </a:p>
          <a:p>
            <a:pPr lvl="1" eaLnBrk="1" hangingPunct="1"/>
            <a:r>
              <a:rPr lang="en-US" sz="2400" smtClean="0">
                <a:cs typeface="Tahoma" pitchFamily="34" charset="0"/>
                <a:sym typeface="Symbol" pitchFamily="18" charset="2"/>
              </a:rPr>
              <a:t>B</a:t>
            </a:r>
            <a:r>
              <a:rPr lang="en-US" sz="2400" baseline="-25000" smtClean="0">
                <a:cs typeface="Tahoma" pitchFamily="34" charset="0"/>
                <a:sym typeface="Symbol" pitchFamily="18" charset="2"/>
              </a:rPr>
              <a:t>|| </a:t>
            </a:r>
            <a:r>
              <a:rPr lang="en-US" sz="2400" smtClean="0">
                <a:cs typeface="Tahoma" pitchFamily="34" charset="0"/>
                <a:sym typeface="UniversalMath1 BT"/>
              </a:rPr>
              <a:t>Δℓ = µ</a:t>
            </a:r>
            <a:r>
              <a:rPr lang="en-US" sz="2400" baseline="-25000" smtClean="0">
                <a:cs typeface="Tahoma" pitchFamily="34" charset="0"/>
                <a:sym typeface="UniversalMath1 BT"/>
              </a:rPr>
              <a:t>o</a:t>
            </a:r>
            <a:r>
              <a:rPr lang="en-US" sz="2400" smtClean="0">
                <a:cs typeface="Tahoma" pitchFamily="34" charset="0"/>
                <a:sym typeface="UniversalMath1 BT"/>
              </a:rPr>
              <a:t> I</a:t>
            </a:r>
          </a:p>
          <a:p>
            <a:pPr lvl="1" eaLnBrk="1" hangingPunct="1"/>
            <a:r>
              <a:rPr lang="en-US" sz="2400" smtClean="0">
                <a:cs typeface="Tahoma" pitchFamily="34" charset="0"/>
                <a:sym typeface="UniversalMath1 BT"/>
              </a:rPr>
              <a:t>Sum over the closed path</a:t>
            </a:r>
            <a:endParaRPr lang="en-US" sz="2400" smtClean="0">
              <a:cs typeface="Tahoma" pitchFamily="34" charset="0"/>
            </a:endParaRPr>
          </a:p>
          <a:p>
            <a:pPr lvl="1" eaLnBrk="1" hangingPunct="1"/>
            <a:endParaRPr lang="en-US" sz="2400" smtClean="0">
              <a:cs typeface="Tahom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1535113" y="617538"/>
            <a:ext cx="10390187" cy="1143000"/>
          </a:xfrm>
        </p:spPr>
        <p:txBody>
          <a:bodyPr/>
          <a:lstStyle/>
          <a:p>
            <a:pPr eaLnBrk="1" hangingPunct="1"/>
            <a:r>
              <a:rPr lang="en-US" smtClean="0"/>
              <a:t>Amp</a:t>
            </a:r>
            <a:r>
              <a:rPr lang="en-US" smtClean="0">
                <a:cs typeface="Tahoma" pitchFamily="34" charset="0"/>
              </a:rPr>
              <a:t>ère’s Law, cont</a:t>
            </a:r>
          </a:p>
        </p:txBody>
      </p:sp>
      <p:sp>
        <p:nvSpPr>
          <p:cNvPr id="112642" name="Rectangle 3"/>
          <p:cNvSpPr>
            <a:spLocks noGrp="1" noChangeArrowheads="1"/>
          </p:cNvSpPr>
          <p:nvPr>
            <p:ph type="body" sz="half" idx="1"/>
          </p:nvPr>
        </p:nvSpPr>
        <p:spPr>
          <a:xfrm>
            <a:off x="2133600" y="2286000"/>
            <a:ext cx="3810000" cy="4114800"/>
          </a:xfrm>
        </p:spPr>
        <p:txBody>
          <a:bodyPr/>
          <a:lstStyle/>
          <a:p>
            <a:pPr eaLnBrk="1" hangingPunct="1"/>
            <a:r>
              <a:rPr lang="en-US" sz="2800" smtClean="0"/>
              <a:t>Choose an arbitrary closed path around the current</a:t>
            </a:r>
          </a:p>
          <a:p>
            <a:pPr eaLnBrk="1" hangingPunct="1"/>
            <a:r>
              <a:rPr lang="en-US" sz="2800" smtClean="0"/>
              <a:t>Sum all the products of </a:t>
            </a:r>
            <a:r>
              <a:rPr lang="en-US" sz="2800" smtClean="0">
                <a:cs typeface="Tahoma" pitchFamily="34" charset="0"/>
                <a:sym typeface="Symbol" pitchFamily="18" charset="2"/>
              </a:rPr>
              <a:t>B</a:t>
            </a:r>
            <a:r>
              <a:rPr lang="en-US" sz="2800" baseline="-25000" smtClean="0">
                <a:cs typeface="Tahoma" pitchFamily="34" charset="0"/>
                <a:sym typeface="Symbol" pitchFamily="18" charset="2"/>
              </a:rPr>
              <a:t>|| </a:t>
            </a:r>
            <a:r>
              <a:rPr lang="en-US" sz="2800" smtClean="0">
                <a:cs typeface="Tahoma" pitchFamily="34" charset="0"/>
                <a:sym typeface="UniversalMath1 BT"/>
              </a:rPr>
              <a:t>Δℓ  around the closed path</a:t>
            </a:r>
          </a:p>
        </p:txBody>
      </p:sp>
      <p:pic>
        <p:nvPicPr>
          <p:cNvPr id="112643" name="Picture 9" descr="1925.jpg                                                       000F0D5ACasper                         BA5763D6:"/>
          <p:cNvPicPr>
            <a:picLocks noChangeAspect="1" noChangeArrowheads="1"/>
          </p:cNvPicPr>
          <p:nvPr/>
        </p:nvPicPr>
        <p:blipFill>
          <a:blip r:embed="rId2"/>
          <a:srcRect/>
          <a:stretch>
            <a:fillRect/>
          </a:stretch>
        </p:blipFill>
        <p:spPr bwMode="auto">
          <a:xfrm>
            <a:off x="5943600" y="1905000"/>
            <a:ext cx="464185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1535113" y="617538"/>
            <a:ext cx="10390187" cy="1143000"/>
          </a:xfrm>
        </p:spPr>
        <p:txBody>
          <a:bodyPr/>
          <a:lstStyle/>
          <a:p>
            <a:pPr eaLnBrk="1" hangingPunct="1"/>
            <a:r>
              <a:rPr lang="en-US" smtClean="0"/>
              <a:t>Amp</a:t>
            </a:r>
            <a:r>
              <a:rPr lang="en-US" smtClean="0">
                <a:cs typeface="Tahoma" pitchFamily="34" charset="0"/>
              </a:rPr>
              <a:t>ère’s Law to Find B for a Long Straight Wire</a:t>
            </a:r>
          </a:p>
        </p:txBody>
      </p:sp>
      <p:sp>
        <p:nvSpPr>
          <p:cNvPr id="11269" name="Rectangle 3"/>
          <p:cNvSpPr>
            <a:spLocks noGrp="1" noChangeArrowheads="1"/>
          </p:cNvSpPr>
          <p:nvPr>
            <p:ph type="body" sz="half" idx="1"/>
          </p:nvPr>
        </p:nvSpPr>
        <p:spPr>
          <a:xfrm>
            <a:off x="1981200" y="2209800"/>
            <a:ext cx="3810000" cy="4114800"/>
          </a:xfrm>
        </p:spPr>
        <p:txBody>
          <a:bodyPr/>
          <a:lstStyle/>
          <a:p>
            <a:pPr eaLnBrk="1" hangingPunct="1">
              <a:lnSpc>
                <a:spcPct val="90000"/>
              </a:lnSpc>
            </a:pPr>
            <a:r>
              <a:rPr lang="en-US" sz="2400" smtClean="0"/>
              <a:t>Use a closed circular path</a:t>
            </a:r>
          </a:p>
          <a:p>
            <a:pPr eaLnBrk="1" hangingPunct="1">
              <a:lnSpc>
                <a:spcPct val="90000"/>
              </a:lnSpc>
            </a:pPr>
            <a:r>
              <a:rPr lang="en-US" sz="2400" smtClean="0"/>
              <a:t>The circumference of the circle is 2 </a:t>
            </a:r>
            <a:r>
              <a:rPr lang="en-US" sz="2400" smtClean="0">
                <a:sym typeface="Symbol" pitchFamily="18" charset="2"/>
              </a:rPr>
              <a:t> r</a:t>
            </a:r>
          </a:p>
          <a:p>
            <a:pPr eaLnBrk="1" hangingPunct="1">
              <a:lnSpc>
                <a:spcPct val="90000"/>
              </a:lnSpc>
            </a:pPr>
            <a:endParaRPr lang="en-US" sz="2400" smtClean="0">
              <a:sym typeface="Symbol" pitchFamily="18" charset="2"/>
            </a:endParaRPr>
          </a:p>
          <a:p>
            <a:pPr eaLnBrk="1" hangingPunct="1">
              <a:lnSpc>
                <a:spcPct val="90000"/>
              </a:lnSpc>
            </a:pPr>
            <a:r>
              <a:rPr lang="en-US" sz="2400" smtClean="0">
                <a:sym typeface="Symbol" pitchFamily="18" charset="2"/>
              </a:rPr>
              <a:t> </a:t>
            </a:r>
          </a:p>
          <a:p>
            <a:pPr eaLnBrk="1" hangingPunct="1">
              <a:lnSpc>
                <a:spcPct val="90000"/>
              </a:lnSpc>
            </a:pPr>
            <a:endParaRPr lang="en-US" sz="2400" smtClean="0">
              <a:sym typeface="Symbol" pitchFamily="18" charset="2"/>
            </a:endParaRPr>
          </a:p>
          <a:p>
            <a:pPr lvl="1" eaLnBrk="1" hangingPunct="1">
              <a:lnSpc>
                <a:spcPct val="90000"/>
              </a:lnSpc>
            </a:pPr>
            <a:r>
              <a:rPr lang="en-US" sz="2000" smtClean="0">
                <a:sym typeface="Symbol" pitchFamily="18" charset="2"/>
              </a:rPr>
              <a:t>This is identical to the result previously obtained</a:t>
            </a:r>
          </a:p>
          <a:p>
            <a:pPr eaLnBrk="1" hangingPunct="1">
              <a:lnSpc>
                <a:spcPct val="90000"/>
              </a:lnSpc>
            </a:pPr>
            <a:endParaRPr lang="en-US" sz="2400" smtClean="0">
              <a:sym typeface="Symbol" pitchFamily="18" charset="2"/>
            </a:endParaRPr>
          </a:p>
        </p:txBody>
      </p:sp>
      <p:graphicFrame>
        <p:nvGraphicFramePr>
          <p:cNvPr id="11267" name="Object 3"/>
          <p:cNvGraphicFramePr>
            <a:graphicFrameLocks noChangeAspect="1"/>
          </p:cNvGraphicFramePr>
          <p:nvPr/>
        </p:nvGraphicFramePr>
        <p:xfrm>
          <a:off x="2895600" y="3810000"/>
          <a:ext cx="1701800" cy="1111250"/>
        </p:xfrm>
        <a:graphic>
          <a:graphicData uri="http://schemas.openxmlformats.org/presentationml/2006/ole">
            <mc:AlternateContent xmlns:mc="http://schemas.openxmlformats.org/markup-compatibility/2006">
              <mc:Choice xmlns:v="urn:schemas-microsoft-com:vml" Requires="v">
                <p:oleObj spid="_x0000_s11272" name="Equation" r:id="rId3" imgW="580320" imgH="381960" progId="">
                  <p:embed/>
                </p:oleObj>
              </mc:Choice>
              <mc:Fallback>
                <p:oleObj name="Equation" r:id="rId3" imgW="580320" imgH="3819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810000"/>
                        <a:ext cx="1701800"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70" name="Picture 10" descr="1926.jpg                                                       000F0D5ACasper                         BA5763D6:"/>
          <p:cNvPicPr>
            <a:picLocks noChangeAspect="1" noChangeArrowheads="1"/>
          </p:cNvPicPr>
          <p:nvPr/>
        </p:nvPicPr>
        <p:blipFill>
          <a:blip r:embed="rId5"/>
          <a:srcRect/>
          <a:stretch>
            <a:fillRect/>
          </a:stretch>
        </p:blipFill>
        <p:spPr bwMode="auto">
          <a:xfrm>
            <a:off x="5956300" y="2254250"/>
            <a:ext cx="4635500" cy="422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1535113" y="617538"/>
            <a:ext cx="10390187" cy="1143000"/>
          </a:xfrm>
        </p:spPr>
        <p:txBody>
          <a:bodyPr/>
          <a:lstStyle/>
          <a:p>
            <a:pPr eaLnBrk="1" hangingPunct="1"/>
            <a:r>
              <a:rPr lang="en-US" smtClean="0"/>
              <a:t>André-Marie Ampère</a:t>
            </a:r>
          </a:p>
        </p:txBody>
      </p:sp>
      <p:sp>
        <p:nvSpPr>
          <p:cNvPr id="115714" name="Rectangle 3"/>
          <p:cNvSpPr>
            <a:spLocks noGrp="1" noChangeArrowheads="1"/>
          </p:cNvSpPr>
          <p:nvPr>
            <p:ph type="body" sz="half" idx="1"/>
          </p:nvPr>
        </p:nvSpPr>
        <p:spPr>
          <a:xfrm>
            <a:off x="2706688" y="2017713"/>
            <a:ext cx="3810000" cy="4383087"/>
          </a:xfrm>
        </p:spPr>
        <p:txBody>
          <a:bodyPr/>
          <a:lstStyle/>
          <a:p>
            <a:pPr eaLnBrk="1" hangingPunct="1">
              <a:lnSpc>
                <a:spcPct val="90000"/>
              </a:lnSpc>
            </a:pPr>
            <a:r>
              <a:rPr lang="en-US" sz="2800" smtClean="0"/>
              <a:t>1775 – 1836</a:t>
            </a:r>
          </a:p>
          <a:p>
            <a:pPr eaLnBrk="1" hangingPunct="1">
              <a:lnSpc>
                <a:spcPct val="90000"/>
              </a:lnSpc>
            </a:pPr>
            <a:r>
              <a:rPr lang="en-US" sz="2800" smtClean="0"/>
              <a:t>Credited with the discovery of electromagnetism</a:t>
            </a:r>
          </a:p>
          <a:p>
            <a:pPr lvl="1" eaLnBrk="1" hangingPunct="1">
              <a:lnSpc>
                <a:spcPct val="90000"/>
              </a:lnSpc>
            </a:pPr>
            <a:r>
              <a:rPr lang="en-US" sz="2400" smtClean="0"/>
              <a:t>Relationship between electric currents and magnetic fields</a:t>
            </a:r>
          </a:p>
          <a:p>
            <a:pPr eaLnBrk="1" hangingPunct="1">
              <a:lnSpc>
                <a:spcPct val="90000"/>
              </a:lnSpc>
            </a:pPr>
            <a:r>
              <a:rPr lang="en-US" sz="2800" smtClean="0"/>
              <a:t>Mathematical genius evident by age 12</a:t>
            </a:r>
          </a:p>
        </p:txBody>
      </p:sp>
      <p:pic>
        <p:nvPicPr>
          <p:cNvPr id="115715" name="Picture 6" descr="&#10;19p641.jpg                                                     000F0D5ACasper                         BA5763D6:"/>
          <p:cNvPicPr>
            <a:picLocks noChangeAspect="1" noChangeArrowheads="1"/>
          </p:cNvPicPr>
          <p:nvPr/>
        </p:nvPicPr>
        <p:blipFill>
          <a:blip r:embed="rId2"/>
          <a:srcRect/>
          <a:stretch>
            <a:fillRect/>
          </a:stretch>
        </p:blipFill>
        <p:spPr bwMode="auto">
          <a:xfrm>
            <a:off x="6781800" y="1930400"/>
            <a:ext cx="3362325" cy="469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1535113" y="617538"/>
            <a:ext cx="10390187" cy="1143000"/>
          </a:xfrm>
        </p:spPr>
        <p:txBody>
          <a:bodyPr/>
          <a:lstStyle/>
          <a:p>
            <a:pPr eaLnBrk="1" hangingPunct="1"/>
            <a:r>
              <a:rPr lang="en-US" smtClean="0"/>
              <a:t>Magnetic Force Between Two Parallel Conductors</a:t>
            </a:r>
          </a:p>
        </p:txBody>
      </p:sp>
      <p:sp>
        <p:nvSpPr>
          <p:cNvPr id="12293" name="Rectangle 3"/>
          <p:cNvSpPr>
            <a:spLocks noGrp="1" noChangeArrowheads="1"/>
          </p:cNvSpPr>
          <p:nvPr>
            <p:ph type="body" sz="half" idx="1"/>
          </p:nvPr>
        </p:nvSpPr>
        <p:spPr>
          <a:xfrm>
            <a:off x="2286000" y="2232025"/>
            <a:ext cx="3810000" cy="4114800"/>
          </a:xfrm>
        </p:spPr>
        <p:txBody>
          <a:bodyPr/>
          <a:lstStyle/>
          <a:p>
            <a:pPr eaLnBrk="1" hangingPunct="1"/>
            <a:r>
              <a:rPr lang="en-US" sz="2600" smtClean="0"/>
              <a:t>The force on wire 1 is due to the current in wire 1 and the magnetic field produced by wire 2</a:t>
            </a:r>
          </a:p>
          <a:p>
            <a:pPr eaLnBrk="1" hangingPunct="1"/>
            <a:r>
              <a:rPr lang="en-US" sz="2600" smtClean="0"/>
              <a:t>The force per unit length is:</a:t>
            </a:r>
          </a:p>
          <a:p>
            <a:pPr eaLnBrk="1" hangingPunct="1"/>
            <a:endParaRPr lang="en-US" sz="2800" smtClean="0"/>
          </a:p>
        </p:txBody>
      </p:sp>
      <p:graphicFrame>
        <p:nvGraphicFramePr>
          <p:cNvPr id="12291" name="Object 3"/>
          <p:cNvGraphicFramePr>
            <a:graphicFrameLocks noChangeAspect="1"/>
          </p:cNvGraphicFramePr>
          <p:nvPr/>
        </p:nvGraphicFramePr>
        <p:xfrm>
          <a:off x="2932113" y="5548313"/>
          <a:ext cx="2157412" cy="1004887"/>
        </p:xfrm>
        <a:graphic>
          <a:graphicData uri="http://schemas.openxmlformats.org/presentationml/2006/ole">
            <mc:AlternateContent xmlns:mc="http://schemas.openxmlformats.org/markup-compatibility/2006">
              <mc:Choice xmlns:v="urn:schemas-microsoft-com:vml" Requires="v">
                <p:oleObj spid="_x0000_s12296" name="Equation" r:id="rId3" imgW="870480" imgH="399960" progId="">
                  <p:embed/>
                </p:oleObj>
              </mc:Choice>
              <mc:Fallback>
                <p:oleObj name="Equation" r:id="rId3" imgW="870480" imgH="3999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113" y="5548313"/>
                        <a:ext cx="2157412" cy="1004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294" name="Picture 10" descr="1928.jpg                                                       000F0D5ACasper                         BA5763D6:"/>
          <p:cNvPicPr>
            <a:picLocks noChangeAspect="1" noChangeArrowheads="1"/>
          </p:cNvPicPr>
          <p:nvPr/>
        </p:nvPicPr>
        <p:blipFill>
          <a:blip r:embed="rId5"/>
          <a:srcRect/>
          <a:stretch>
            <a:fillRect/>
          </a:stretch>
        </p:blipFill>
        <p:spPr bwMode="auto">
          <a:xfrm>
            <a:off x="6324600" y="2057400"/>
            <a:ext cx="4278313"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smtClean="0"/>
              <a:t>Force Between Two Conductors, cont</a:t>
            </a:r>
          </a:p>
        </p:txBody>
      </p:sp>
      <p:sp>
        <p:nvSpPr>
          <p:cNvPr id="118786" name="Rectangle 3"/>
          <p:cNvSpPr>
            <a:spLocks noGrp="1" noChangeArrowheads="1"/>
          </p:cNvSpPr>
          <p:nvPr>
            <p:ph type="body" idx="1"/>
          </p:nvPr>
        </p:nvSpPr>
        <p:spPr/>
        <p:txBody>
          <a:bodyPr/>
          <a:lstStyle/>
          <a:p>
            <a:pPr eaLnBrk="1" hangingPunct="1"/>
            <a:r>
              <a:rPr lang="en-US" smtClean="0"/>
              <a:t>Parallel conductors carrying currents in the same direction attract each other </a:t>
            </a:r>
          </a:p>
          <a:p>
            <a:pPr eaLnBrk="1" hangingPunct="1"/>
            <a:r>
              <a:rPr lang="en-US" smtClean="0"/>
              <a:t>Parallel conductors carrying currents in the opposite directions repel each other</a:t>
            </a:r>
          </a:p>
          <a:p>
            <a:pPr eaLnBrk="1" hangingPunct="1"/>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smtClean="0"/>
              <a:t>Defining Ampere and Coulomb</a:t>
            </a:r>
          </a:p>
        </p:txBody>
      </p:sp>
      <p:sp>
        <p:nvSpPr>
          <p:cNvPr id="119810" name="Rectangle 3"/>
          <p:cNvSpPr>
            <a:spLocks noGrp="1" noChangeArrowheads="1"/>
          </p:cNvSpPr>
          <p:nvPr>
            <p:ph type="body" idx="1"/>
          </p:nvPr>
        </p:nvSpPr>
        <p:spPr/>
        <p:txBody>
          <a:bodyPr/>
          <a:lstStyle/>
          <a:p>
            <a:pPr eaLnBrk="1" hangingPunct="1">
              <a:lnSpc>
                <a:spcPct val="90000"/>
              </a:lnSpc>
            </a:pPr>
            <a:r>
              <a:rPr lang="en-US" sz="2800" smtClean="0"/>
              <a:t>The force between parallel conductors can be used to define the Ampere (A)</a:t>
            </a:r>
          </a:p>
          <a:p>
            <a:pPr lvl="1" eaLnBrk="1" hangingPunct="1">
              <a:lnSpc>
                <a:spcPct val="90000"/>
              </a:lnSpc>
            </a:pPr>
            <a:r>
              <a:rPr lang="en-US" sz="2400" smtClean="0"/>
              <a:t>If two long, parallel wires 1 m apart carry the same current, and the magnitude of the magnetic force per unit length is 2 x 10</a:t>
            </a:r>
            <a:r>
              <a:rPr lang="en-US" sz="2400" baseline="30000" smtClean="0"/>
              <a:t>-7</a:t>
            </a:r>
            <a:r>
              <a:rPr lang="en-US" sz="2400" smtClean="0"/>
              <a:t> N/m, then the current is defined to be 1 A</a:t>
            </a:r>
          </a:p>
          <a:p>
            <a:pPr eaLnBrk="1" hangingPunct="1">
              <a:lnSpc>
                <a:spcPct val="90000"/>
              </a:lnSpc>
            </a:pPr>
            <a:r>
              <a:rPr lang="en-US" sz="2800" smtClean="0"/>
              <a:t>The SI unit of charge, the Coulomb (C), can be defined in terms of the Ampere</a:t>
            </a:r>
          </a:p>
          <a:p>
            <a:pPr lvl="1" eaLnBrk="1" hangingPunct="1">
              <a:lnSpc>
                <a:spcPct val="90000"/>
              </a:lnSpc>
            </a:pPr>
            <a:r>
              <a:rPr lang="en-US" sz="2400" smtClean="0"/>
              <a:t>If a conductor carries a steady current of 1 A, then the quantity of charge that flows through any cross section in 1 second is 1 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Types of magnets: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b="1" u="sng" dirty="0" smtClean="0"/>
              <a:t>Natural magnet</a:t>
            </a:r>
            <a:r>
              <a:rPr lang="en-US" dirty="0" smtClean="0"/>
              <a:t>:  ex magnetite</a:t>
            </a:r>
          </a:p>
          <a:p>
            <a:pPr marL="514350" indent="-514350">
              <a:buFont typeface="+mj-lt"/>
              <a:buAutoNum type="arabicPeriod"/>
            </a:pPr>
            <a:r>
              <a:rPr lang="en-US" b="1" u="sng" dirty="0" smtClean="0"/>
              <a:t>Temporary magnets</a:t>
            </a:r>
            <a:r>
              <a:rPr lang="en-US" dirty="0" smtClean="0"/>
              <a:t>: ex soft iron</a:t>
            </a:r>
          </a:p>
          <a:p>
            <a:pPr marL="514350" indent="-514350">
              <a:buFont typeface="+mj-lt"/>
              <a:buAutoNum type="arabicPeriod"/>
            </a:pPr>
            <a:r>
              <a:rPr lang="en-US" b="1" u="sng" dirty="0" smtClean="0"/>
              <a:t>Permanent magnets</a:t>
            </a:r>
            <a:r>
              <a:rPr lang="en-US" dirty="0" smtClean="0"/>
              <a:t>: stay magnetic ex iron , nickel</a:t>
            </a:r>
          </a:p>
          <a:p>
            <a:pPr marL="0" indent="0">
              <a:buNone/>
            </a:pPr>
            <a:r>
              <a:rPr lang="en-US" dirty="0" smtClean="0"/>
              <a:t>The simplest kind of magnet is a straight iron bar magnet</a:t>
            </a:r>
          </a:p>
          <a:p>
            <a:pPr marL="0" indent="0">
              <a:buNone/>
            </a:pPr>
            <a:r>
              <a:rPr lang="en-US" dirty="0" smtClean="0"/>
              <a:t>The process by which a material is made into a magnet is called </a:t>
            </a:r>
            <a:r>
              <a:rPr lang="en-US" b="1" u="sng" dirty="0" smtClean="0">
                <a:solidFill>
                  <a:srgbClr val="FFFF00"/>
                </a:solidFill>
              </a:rPr>
              <a:t>magnetic induction</a:t>
            </a:r>
            <a:endParaRPr lang="en-US" b="1" u="sng" dirty="0">
              <a:solidFill>
                <a:srgbClr val="FFFF00"/>
              </a:solidFill>
            </a:endParaRPr>
          </a:p>
          <a:p>
            <a:pPr marL="514350" indent="-514350">
              <a:buFont typeface="+mj-lt"/>
              <a:buAutoNum type="arabicPeriod"/>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347663"/>
            <a:ext cx="3333750" cy="2505075"/>
          </a:xfrm>
          <a:prstGeom prst="rect">
            <a:avLst/>
          </a:prstGeom>
        </p:spPr>
      </p:pic>
    </p:spTree>
    <p:extLst>
      <p:ext uri="{BB962C8B-B14F-4D97-AF65-F5344CB8AC3E}">
        <p14:creationId xmlns:p14="http://schemas.microsoft.com/office/powerpoint/2010/main" val="41397847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1535113" y="617538"/>
            <a:ext cx="10390187" cy="1143000"/>
          </a:xfrm>
        </p:spPr>
        <p:txBody>
          <a:bodyPr/>
          <a:lstStyle/>
          <a:p>
            <a:pPr eaLnBrk="1" hangingPunct="1"/>
            <a:r>
              <a:rPr lang="en-US" smtClean="0"/>
              <a:t>Magnetic Field of a Current Loop</a:t>
            </a:r>
          </a:p>
        </p:txBody>
      </p:sp>
      <p:sp>
        <p:nvSpPr>
          <p:cNvPr id="120834" name="Rectangle 3"/>
          <p:cNvSpPr>
            <a:spLocks noGrp="1" noChangeArrowheads="1"/>
          </p:cNvSpPr>
          <p:nvPr>
            <p:ph type="body" sz="half" idx="1"/>
          </p:nvPr>
        </p:nvSpPr>
        <p:spPr>
          <a:xfrm>
            <a:off x="1576388" y="2017713"/>
            <a:ext cx="5080000" cy="4114800"/>
          </a:xfrm>
        </p:spPr>
        <p:txBody>
          <a:bodyPr/>
          <a:lstStyle/>
          <a:p>
            <a:pPr eaLnBrk="1" hangingPunct="1"/>
            <a:r>
              <a:rPr lang="en-US" sz="2400" smtClean="0"/>
              <a:t>The strength of a magnetic field produced by a wire can be enhanced by forming the wire into a loop</a:t>
            </a:r>
          </a:p>
          <a:p>
            <a:pPr eaLnBrk="1" hangingPunct="1"/>
            <a:r>
              <a:rPr lang="en-US" sz="2400" smtClean="0"/>
              <a:t>All the segments, </a:t>
            </a:r>
            <a:r>
              <a:rPr lang="en-US" sz="2400" smtClean="0">
                <a:cs typeface="Tahoma" pitchFamily="34" charset="0"/>
              </a:rPr>
              <a:t>Δx, contribute to the field, increasing its strength</a:t>
            </a:r>
            <a:endParaRPr lang="en-US" sz="2400" smtClean="0"/>
          </a:p>
        </p:txBody>
      </p:sp>
      <p:pic>
        <p:nvPicPr>
          <p:cNvPr id="120835" name="Picture 7" descr="1929.jpg                                                       000F0D5ACasper                         BA5763D6:"/>
          <p:cNvPicPr>
            <a:picLocks noChangeAspect="1" noChangeArrowheads="1"/>
          </p:cNvPicPr>
          <p:nvPr/>
        </p:nvPicPr>
        <p:blipFill>
          <a:blip r:embed="rId2"/>
          <a:srcRect/>
          <a:stretch>
            <a:fillRect/>
          </a:stretch>
        </p:blipFill>
        <p:spPr bwMode="auto">
          <a:xfrm>
            <a:off x="6629400" y="2057400"/>
            <a:ext cx="38449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p:txBody>
          <a:bodyPr/>
          <a:lstStyle/>
          <a:p>
            <a:pPr eaLnBrk="1" hangingPunct="1"/>
            <a:r>
              <a:rPr lang="en-US" smtClean="0"/>
              <a:t>Magnetic Field of a Current Loop – Total Field</a:t>
            </a:r>
          </a:p>
        </p:txBody>
      </p:sp>
      <p:pic>
        <p:nvPicPr>
          <p:cNvPr id="121858" name="Picture 3" descr="D:\Chapter 19\Fig 19-31a.jpg"/>
          <p:cNvPicPr>
            <a:picLocks noChangeAspect="1" noChangeArrowheads="1"/>
          </p:cNvPicPr>
          <p:nvPr/>
        </p:nvPicPr>
        <p:blipFill>
          <a:blip r:embed="rId2"/>
          <a:srcRect/>
          <a:stretch>
            <a:fillRect/>
          </a:stretch>
        </p:blipFill>
        <p:spPr bwMode="auto">
          <a:xfrm>
            <a:off x="2133600" y="1905000"/>
            <a:ext cx="3932238" cy="4724400"/>
          </a:xfrm>
          <a:prstGeom prst="rect">
            <a:avLst/>
          </a:prstGeom>
          <a:noFill/>
          <a:ln w="9525">
            <a:noFill/>
            <a:miter lim="800000"/>
            <a:headEnd/>
            <a:tailEnd/>
          </a:ln>
        </p:spPr>
      </p:pic>
      <p:pic>
        <p:nvPicPr>
          <p:cNvPr id="121859" name="Picture 4" descr="D:\Chapter 19\Fig 19-31b.jpg"/>
          <p:cNvPicPr>
            <a:picLocks noChangeAspect="1" noChangeArrowheads="1"/>
          </p:cNvPicPr>
          <p:nvPr/>
        </p:nvPicPr>
        <p:blipFill>
          <a:blip r:embed="rId3"/>
          <a:srcRect/>
          <a:stretch>
            <a:fillRect/>
          </a:stretch>
        </p:blipFill>
        <p:spPr bwMode="auto">
          <a:xfrm>
            <a:off x="6477000" y="1905000"/>
            <a:ext cx="3633788" cy="467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2"/>
          <p:cNvSpPr>
            <a:spLocks noGrp="1" noChangeArrowheads="1"/>
          </p:cNvSpPr>
          <p:nvPr>
            <p:ph type="title"/>
          </p:nvPr>
        </p:nvSpPr>
        <p:spPr/>
        <p:txBody>
          <a:bodyPr/>
          <a:lstStyle/>
          <a:p>
            <a:pPr eaLnBrk="1" hangingPunct="1"/>
            <a:r>
              <a:rPr lang="en-US" smtClean="0"/>
              <a:t>Magnetic Field of a Current Loop – Equation</a:t>
            </a:r>
          </a:p>
        </p:txBody>
      </p:sp>
      <p:sp>
        <p:nvSpPr>
          <p:cNvPr id="13319" name="Rectangle 3"/>
          <p:cNvSpPr>
            <a:spLocks noGrp="1" noChangeArrowheads="1"/>
          </p:cNvSpPr>
          <p:nvPr>
            <p:ph type="body" idx="1"/>
          </p:nvPr>
        </p:nvSpPr>
        <p:spPr/>
        <p:txBody>
          <a:bodyPr/>
          <a:lstStyle/>
          <a:p>
            <a:pPr eaLnBrk="1" hangingPunct="1"/>
            <a:r>
              <a:rPr lang="en-US" sz="3000" smtClean="0"/>
              <a:t>The magnitude of the magnetic field at the center of a circular loop with a radius R and carrying current I is</a:t>
            </a:r>
          </a:p>
          <a:p>
            <a:pPr eaLnBrk="1" hangingPunct="1"/>
            <a:endParaRPr lang="en-US" sz="3000" smtClean="0"/>
          </a:p>
          <a:p>
            <a:pPr eaLnBrk="1" hangingPunct="1"/>
            <a:endParaRPr lang="en-US" sz="3000" smtClean="0"/>
          </a:p>
          <a:p>
            <a:pPr eaLnBrk="1" hangingPunct="1"/>
            <a:r>
              <a:rPr lang="en-US" sz="3000" smtClean="0"/>
              <a:t>With N loops in the coil, this becomes</a:t>
            </a:r>
          </a:p>
        </p:txBody>
      </p:sp>
      <p:graphicFrame>
        <p:nvGraphicFramePr>
          <p:cNvPr id="13316" name="Object 4"/>
          <p:cNvGraphicFramePr>
            <a:graphicFrameLocks noChangeAspect="1"/>
          </p:cNvGraphicFramePr>
          <p:nvPr/>
        </p:nvGraphicFramePr>
        <p:xfrm>
          <a:off x="4572000" y="3505200"/>
          <a:ext cx="1905000" cy="1171575"/>
        </p:xfrm>
        <a:graphic>
          <a:graphicData uri="http://schemas.openxmlformats.org/presentationml/2006/ole">
            <mc:AlternateContent xmlns:mc="http://schemas.openxmlformats.org/markup-compatibility/2006">
              <mc:Choice xmlns:v="urn:schemas-microsoft-com:vml" Requires="v">
                <p:oleObj spid="_x0000_s13326" name="Equation" r:id="rId3" imgW="596641" imgH="406224" progId="">
                  <p:embed/>
                </p:oleObj>
              </mc:Choice>
              <mc:Fallback>
                <p:oleObj name="Equation" r:id="rId3" imgW="596641" imgH="406224"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05200"/>
                        <a:ext cx="1905000"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252913" y="5105400"/>
          <a:ext cx="2390775" cy="1171575"/>
        </p:xfrm>
        <a:graphic>
          <a:graphicData uri="http://schemas.openxmlformats.org/presentationml/2006/ole">
            <mc:AlternateContent xmlns:mc="http://schemas.openxmlformats.org/markup-compatibility/2006">
              <mc:Choice xmlns:v="urn:schemas-microsoft-com:vml" Requires="v">
                <p:oleObj spid="_x0000_s13327" name="Equation" r:id="rId5" imgW="748975" imgH="406224" progId="">
                  <p:embed/>
                </p:oleObj>
              </mc:Choice>
              <mc:Fallback>
                <p:oleObj name="Equation" r:id="rId5" imgW="748975" imgH="406224"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2913" y="5105400"/>
                        <a:ext cx="2390775"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1535113" y="617538"/>
            <a:ext cx="10390187" cy="1143000"/>
          </a:xfrm>
        </p:spPr>
        <p:txBody>
          <a:bodyPr/>
          <a:lstStyle/>
          <a:p>
            <a:pPr eaLnBrk="1" hangingPunct="1"/>
            <a:r>
              <a:rPr lang="en-US" smtClean="0"/>
              <a:t>Magnetic Field of a Solenoid</a:t>
            </a:r>
          </a:p>
        </p:txBody>
      </p:sp>
      <p:sp>
        <p:nvSpPr>
          <p:cNvPr id="124930" name="Rectangle 3"/>
          <p:cNvSpPr>
            <a:spLocks noGrp="1" noChangeArrowheads="1"/>
          </p:cNvSpPr>
          <p:nvPr>
            <p:ph type="body" sz="half" idx="1"/>
          </p:nvPr>
        </p:nvSpPr>
        <p:spPr>
          <a:xfrm>
            <a:off x="2438400" y="1981200"/>
            <a:ext cx="3810000" cy="4419600"/>
          </a:xfrm>
        </p:spPr>
        <p:txBody>
          <a:bodyPr/>
          <a:lstStyle/>
          <a:p>
            <a:pPr eaLnBrk="1" hangingPunct="1"/>
            <a:r>
              <a:rPr lang="en-US" sz="2400" smtClean="0"/>
              <a:t>If a long straight wire is bent into a coil of several closely spaced loops, the resulting device is called a solenoid</a:t>
            </a:r>
          </a:p>
          <a:p>
            <a:pPr eaLnBrk="1" hangingPunct="1"/>
            <a:r>
              <a:rPr lang="en-US" sz="2400" smtClean="0"/>
              <a:t>It is also known as an electromagnet since it acts like a magnet only when it carries a current</a:t>
            </a:r>
          </a:p>
        </p:txBody>
      </p:sp>
      <p:pic>
        <p:nvPicPr>
          <p:cNvPr id="124931" name="Picture 6" descr="D:\Chapter 19\Fig 19-32.jpg"/>
          <p:cNvPicPr>
            <a:picLocks noGrp="1" noChangeAspect="1" noChangeArrowheads="1"/>
          </p:cNvPicPr>
          <p:nvPr>
            <p:ph type="clipArt" sz="half" idx="2"/>
          </p:nvPr>
        </p:nvPicPr>
        <p:blipFill>
          <a:blip r:embed="rId2"/>
          <a:srcRect/>
          <a:stretch>
            <a:fillRect/>
          </a:stretch>
        </p:blipFill>
        <p:spPr>
          <a:xfrm>
            <a:off x="7235825" y="2017713"/>
            <a:ext cx="2674938" cy="41148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pPr eaLnBrk="1" hangingPunct="1"/>
            <a:r>
              <a:rPr lang="en-US" smtClean="0"/>
              <a:t>Magnetic Field of a Solenoid, 2</a:t>
            </a:r>
          </a:p>
        </p:txBody>
      </p:sp>
      <p:sp>
        <p:nvSpPr>
          <p:cNvPr id="125954" name="Rectangle 3"/>
          <p:cNvSpPr>
            <a:spLocks noGrp="1" noChangeArrowheads="1"/>
          </p:cNvSpPr>
          <p:nvPr>
            <p:ph type="body" idx="1"/>
          </p:nvPr>
        </p:nvSpPr>
        <p:spPr/>
        <p:txBody>
          <a:bodyPr/>
          <a:lstStyle/>
          <a:p>
            <a:pPr eaLnBrk="1" hangingPunct="1">
              <a:lnSpc>
                <a:spcPct val="90000"/>
              </a:lnSpc>
            </a:pPr>
            <a:r>
              <a:rPr lang="en-US" smtClean="0"/>
              <a:t>The field lines inside the solenoid are nearly parallel, uniformly spaced, and close together</a:t>
            </a:r>
          </a:p>
          <a:p>
            <a:pPr lvl="1" eaLnBrk="1" hangingPunct="1">
              <a:lnSpc>
                <a:spcPct val="90000"/>
              </a:lnSpc>
            </a:pPr>
            <a:r>
              <a:rPr lang="en-US" smtClean="0"/>
              <a:t>This indicates that the field inside the solenoid is nearly uniform and strong</a:t>
            </a:r>
          </a:p>
          <a:p>
            <a:pPr eaLnBrk="1" hangingPunct="1">
              <a:lnSpc>
                <a:spcPct val="90000"/>
              </a:lnSpc>
            </a:pPr>
            <a:r>
              <a:rPr lang="en-US" smtClean="0"/>
              <a:t>The exterior field is nonuniform, much weaker, and in the opposite direction to the field inside the solenoid</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1535113" y="617538"/>
            <a:ext cx="10390187" cy="1143000"/>
          </a:xfrm>
        </p:spPr>
        <p:txBody>
          <a:bodyPr/>
          <a:lstStyle/>
          <a:p>
            <a:pPr eaLnBrk="1" hangingPunct="1"/>
            <a:r>
              <a:rPr lang="en-US" smtClean="0"/>
              <a:t>Magnetic Field in a Solenoid, 3</a:t>
            </a:r>
          </a:p>
        </p:txBody>
      </p:sp>
      <p:sp>
        <p:nvSpPr>
          <p:cNvPr id="126978" name="Rectangle 3"/>
          <p:cNvSpPr>
            <a:spLocks noGrp="1" noChangeArrowheads="1"/>
          </p:cNvSpPr>
          <p:nvPr>
            <p:ph type="body" sz="half" idx="1"/>
          </p:nvPr>
        </p:nvSpPr>
        <p:spPr>
          <a:xfrm>
            <a:off x="2706688" y="2017713"/>
            <a:ext cx="7772400" cy="990600"/>
          </a:xfrm>
        </p:spPr>
        <p:txBody>
          <a:bodyPr/>
          <a:lstStyle/>
          <a:p>
            <a:pPr eaLnBrk="1" hangingPunct="1"/>
            <a:r>
              <a:rPr lang="en-US" sz="2800" smtClean="0"/>
              <a:t>The field lines of the solenoid resemble those of a bar magnet</a:t>
            </a:r>
          </a:p>
        </p:txBody>
      </p:sp>
      <p:pic>
        <p:nvPicPr>
          <p:cNvPr id="126979" name="Picture 6" descr="D:\Chapter 19\Fig 19-33a.jpg"/>
          <p:cNvPicPr>
            <a:picLocks noGrp="1" noChangeAspect="1" noChangeArrowheads="1"/>
          </p:cNvPicPr>
          <p:nvPr>
            <p:ph sz="half" idx="2"/>
          </p:nvPr>
        </p:nvPicPr>
        <p:blipFill>
          <a:blip r:embed="rId2"/>
          <a:srcRect/>
          <a:stretch>
            <a:fillRect/>
          </a:stretch>
        </p:blipFill>
        <p:spPr>
          <a:xfrm>
            <a:off x="3657600" y="3124200"/>
            <a:ext cx="2128838" cy="3429000"/>
          </a:xfrm>
        </p:spPr>
      </p:pic>
      <p:pic>
        <p:nvPicPr>
          <p:cNvPr id="126980" name="Picture 7" descr="D:\Chapter 19\Fig 19-33b.jpg"/>
          <p:cNvPicPr>
            <a:picLocks noChangeAspect="1" noChangeArrowheads="1"/>
          </p:cNvPicPr>
          <p:nvPr/>
        </p:nvPicPr>
        <p:blipFill>
          <a:blip r:embed="rId3"/>
          <a:srcRect/>
          <a:stretch>
            <a:fillRect/>
          </a:stretch>
        </p:blipFill>
        <p:spPr bwMode="auto">
          <a:xfrm>
            <a:off x="6172200" y="3124200"/>
            <a:ext cx="2733675"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r>
              <a:rPr lang="en-US" smtClean="0"/>
              <a:t>Magnetic Field in a Solenoid, Magnitude</a:t>
            </a:r>
          </a:p>
        </p:txBody>
      </p:sp>
      <p:sp>
        <p:nvSpPr>
          <p:cNvPr id="128002" name="Rectangle 3"/>
          <p:cNvSpPr>
            <a:spLocks noGrp="1" noChangeArrowheads="1"/>
          </p:cNvSpPr>
          <p:nvPr>
            <p:ph type="body" idx="1"/>
          </p:nvPr>
        </p:nvSpPr>
        <p:spPr/>
        <p:txBody>
          <a:bodyPr/>
          <a:lstStyle/>
          <a:p>
            <a:pPr eaLnBrk="1" hangingPunct="1"/>
            <a:r>
              <a:rPr lang="en-US" sz="2800" smtClean="0"/>
              <a:t>The magnitude of the field inside a solenoid is constant at all points far from its ends</a:t>
            </a:r>
          </a:p>
          <a:p>
            <a:pPr eaLnBrk="1" hangingPunct="1"/>
            <a:r>
              <a:rPr lang="en-US" sz="2800" smtClean="0"/>
              <a:t>B = µ</a:t>
            </a:r>
            <a:r>
              <a:rPr lang="en-US" sz="2800" baseline="-25000" smtClean="0"/>
              <a:t>o</a:t>
            </a:r>
            <a:r>
              <a:rPr lang="en-US" sz="2800" smtClean="0"/>
              <a:t> n I</a:t>
            </a:r>
          </a:p>
          <a:p>
            <a:pPr lvl="1" eaLnBrk="1" hangingPunct="1"/>
            <a:r>
              <a:rPr lang="en-US" sz="2400" smtClean="0"/>
              <a:t>n is the number of turns per unit length</a:t>
            </a:r>
          </a:p>
          <a:p>
            <a:pPr lvl="1" eaLnBrk="1" hangingPunct="1"/>
            <a:r>
              <a:rPr lang="en-US" sz="2400" smtClean="0"/>
              <a:t>n = N / </a:t>
            </a:r>
            <a:r>
              <a:rPr lang="en-US" sz="2400" smtClean="0">
                <a:cs typeface="Tahoma" pitchFamily="34" charset="0"/>
              </a:rPr>
              <a:t>ℓ</a:t>
            </a:r>
          </a:p>
          <a:p>
            <a:pPr eaLnBrk="1" hangingPunct="1"/>
            <a:r>
              <a:rPr lang="en-US" sz="2800" smtClean="0"/>
              <a:t>The same result can be obtained by applying Amp</a:t>
            </a:r>
            <a:r>
              <a:rPr lang="en-US" sz="2800" smtClean="0">
                <a:cs typeface="Tahoma" pitchFamily="34" charset="0"/>
              </a:rPr>
              <a:t>ère’s Law to the solenoid</a:t>
            </a:r>
            <a:endParaRPr lang="en-US" sz="280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1535113" y="617538"/>
            <a:ext cx="10390187" cy="1143000"/>
          </a:xfrm>
        </p:spPr>
        <p:txBody>
          <a:bodyPr/>
          <a:lstStyle/>
          <a:p>
            <a:pPr eaLnBrk="1" hangingPunct="1"/>
            <a:r>
              <a:rPr lang="en-US" sz="4200" smtClean="0"/>
              <a:t>Magnetic Field in a Solenoid from Amp</a:t>
            </a:r>
            <a:r>
              <a:rPr lang="en-US" sz="4200" smtClean="0">
                <a:cs typeface="Tahoma" pitchFamily="34" charset="0"/>
              </a:rPr>
              <a:t>ère’s Law</a:t>
            </a:r>
            <a:endParaRPr lang="en-US" sz="4200" smtClean="0"/>
          </a:p>
        </p:txBody>
      </p:sp>
      <p:sp>
        <p:nvSpPr>
          <p:cNvPr id="129026" name="Rectangle 3"/>
          <p:cNvSpPr>
            <a:spLocks noGrp="1" noChangeArrowheads="1"/>
          </p:cNvSpPr>
          <p:nvPr>
            <p:ph type="body" sz="half" idx="1"/>
          </p:nvPr>
        </p:nvSpPr>
        <p:spPr>
          <a:xfrm>
            <a:off x="1576388" y="2017713"/>
            <a:ext cx="5080000" cy="4114800"/>
          </a:xfrm>
        </p:spPr>
        <p:txBody>
          <a:bodyPr/>
          <a:lstStyle/>
          <a:p>
            <a:pPr eaLnBrk="1" hangingPunct="1">
              <a:lnSpc>
                <a:spcPct val="90000"/>
              </a:lnSpc>
            </a:pPr>
            <a:r>
              <a:rPr lang="en-US" sz="2400" smtClean="0"/>
              <a:t>A cross-sectional view of a tightly wound solenoid</a:t>
            </a:r>
          </a:p>
          <a:p>
            <a:pPr eaLnBrk="1" hangingPunct="1">
              <a:lnSpc>
                <a:spcPct val="90000"/>
              </a:lnSpc>
            </a:pPr>
            <a:r>
              <a:rPr lang="en-US" sz="2400" smtClean="0"/>
              <a:t>If the solenoid is long compared to its radius, we assume the field inside is uniform and outside is zero</a:t>
            </a:r>
          </a:p>
          <a:p>
            <a:pPr eaLnBrk="1" hangingPunct="1">
              <a:lnSpc>
                <a:spcPct val="90000"/>
              </a:lnSpc>
            </a:pPr>
            <a:r>
              <a:rPr lang="en-US" sz="2400" smtClean="0"/>
              <a:t>Apply Amp</a:t>
            </a:r>
            <a:r>
              <a:rPr lang="en-US" sz="2400" smtClean="0">
                <a:cs typeface="Tahoma" pitchFamily="34" charset="0"/>
              </a:rPr>
              <a:t>ère’s Law to the blue dashed rectangle</a:t>
            </a:r>
          </a:p>
        </p:txBody>
      </p:sp>
      <p:pic>
        <p:nvPicPr>
          <p:cNvPr id="129027" name="Picture 9" descr="1935.jpg                                                       000F0D5ACasper                         BA5763D6:"/>
          <p:cNvPicPr>
            <a:picLocks noChangeAspect="1" noChangeArrowheads="1"/>
          </p:cNvPicPr>
          <p:nvPr/>
        </p:nvPicPr>
        <p:blipFill>
          <a:blip r:embed="rId2"/>
          <a:srcRect/>
          <a:stretch>
            <a:fillRect/>
          </a:stretch>
        </p:blipFill>
        <p:spPr bwMode="auto">
          <a:xfrm>
            <a:off x="6711950" y="1905000"/>
            <a:ext cx="32702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pPr eaLnBrk="1" hangingPunct="1"/>
            <a:r>
              <a:rPr lang="en-US" smtClean="0"/>
              <a:t>Magnetic Effects of Electrons – Orbits </a:t>
            </a:r>
          </a:p>
        </p:txBody>
      </p:sp>
      <p:sp>
        <p:nvSpPr>
          <p:cNvPr id="130050" name="Rectangle 3"/>
          <p:cNvSpPr>
            <a:spLocks noGrp="1" noChangeArrowheads="1"/>
          </p:cNvSpPr>
          <p:nvPr>
            <p:ph type="body" idx="1"/>
          </p:nvPr>
        </p:nvSpPr>
        <p:spPr/>
        <p:txBody>
          <a:bodyPr/>
          <a:lstStyle/>
          <a:p>
            <a:pPr eaLnBrk="1" hangingPunct="1">
              <a:lnSpc>
                <a:spcPct val="90000"/>
              </a:lnSpc>
            </a:pPr>
            <a:r>
              <a:rPr lang="en-US" sz="2800" smtClean="0"/>
              <a:t>An individual atom should act like a magnet because of the motion of the electrons about the nucleus</a:t>
            </a:r>
          </a:p>
          <a:p>
            <a:pPr lvl="1" eaLnBrk="1" hangingPunct="1">
              <a:lnSpc>
                <a:spcPct val="90000"/>
              </a:lnSpc>
            </a:pPr>
            <a:r>
              <a:rPr lang="en-US" sz="2400" smtClean="0"/>
              <a:t>Each electron circles the atom once in about every 10</a:t>
            </a:r>
            <a:r>
              <a:rPr lang="en-US" sz="2400" baseline="30000" smtClean="0"/>
              <a:t>-16</a:t>
            </a:r>
            <a:r>
              <a:rPr lang="en-US" sz="2400" smtClean="0"/>
              <a:t> seconds</a:t>
            </a:r>
          </a:p>
          <a:p>
            <a:pPr lvl="1" eaLnBrk="1" hangingPunct="1">
              <a:lnSpc>
                <a:spcPct val="90000"/>
              </a:lnSpc>
            </a:pPr>
            <a:r>
              <a:rPr lang="en-US" sz="2400" smtClean="0"/>
              <a:t>This would produce a current of 1.6 mA and a magnetic field of about 20 T at the center of the circular path</a:t>
            </a:r>
          </a:p>
          <a:p>
            <a:pPr eaLnBrk="1" hangingPunct="1">
              <a:lnSpc>
                <a:spcPct val="90000"/>
              </a:lnSpc>
            </a:pPr>
            <a:r>
              <a:rPr lang="en-US" sz="2800" smtClean="0"/>
              <a:t>However, the magnetic field produced by one electron in an atom is often canceled by an oppositely revolving electron in the same atom</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en-US" smtClean="0"/>
              <a:t>Magnetic Effects of Electrons – Orbits, cont</a:t>
            </a:r>
          </a:p>
        </p:txBody>
      </p:sp>
      <p:sp>
        <p:nvSpPr>
          <p:cNvPr id="131074" name="Rectangle 3"/>
          <p:cNvSpPr>
            <a:spLocks noGrp="1" noChangeArrowheads="1"/>
          </p:cNvSpPr>
          <p:nvPr>
            <p:ph type="body" idx="1"/>
          </p:nvPr>
        </p:nvSpPr>
        <p:spPr/>
        <p:txBody>
          <a:bodyPr/>
          <a:lstStyle/>
          <a:p>
            <a:pPr eaLnBrk="1" hangingPunct="1"/>
            <a:r>
              <a:rPr lang="en-US" smtClean="0"/>
              <a:t>The net result is that the magnetic effect produced by electrons orbiting the nucleus is either zero or very small for most materials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smtClean="0"/>
              <a:t>Magnets</a:t>
            </a:r>
          </a:p>
        </p:txBody>
      </p:sp>
      <p:sp>
        <p:nvSpPr>
          <p:cNvPr id="60418" name="Rectangle 3"/>
          <p:cNvSpPr>
            <a:spLocks noGrp="1" noChangeArrowheads="1"/>
          </p:cNvSpPr>
          <p:nvPr>
            <p:ph type="body" idx="1"/>
          </p:nvPr>
        </p:nvSpPr>
        <p:spPr/>
        <p:txBody>
          <a:bodyPr/>
          <a:lstStyle/>
          <a:p>
            <a:pPr eaLnBrk="1" hangingPunct="1">
              <a:lnSpc>
                <a:spcPct val="90000"/>
              </a:lnSpc>
            </a:pPr>
            <a:r>
              <a:rPr lang="en-US" sz="2800" i="1" smtClean="0"/>
              <a:t>Poles</a:t>
            </a:r>
            <a:r>
              <a:rPr lang="en-US" sz="2800" smtClean="0"/>
              <a:t> of a magnet are the ends where objects are most strongly attracted</a:t>
            </a:r>
          </a:p>
          <a:p>
            <a:pPr lvl="1" eaLnBrk="1" hangingPunct="1">
              <a:lnSpc>
                <a:spcPct val="90000"/>
              </a:lnSpc>
            </a:pPr>
            <a:r>
              <a:rPr lang="en-US" sz="2000" smtClean="0"/>
              <a:t>Two poles, called </a:t>
            </a:r>
            <a:r>
              <a:rPr lang="en-US" sz="2000" i="1" smtClean="0"/>
              <a:t>north</a:t>
            </a:r>
            <a:r>
              <a:rPr lang="en-US" sz="2000" smtClean="0"/>
              <a:t> and </a:t>
            </a:r>
            <a:r>
              <a:rPr lang="en-US" sz="2000" i="1" smtClean="0"/>
              <a:t>south</a:t>
            </a:r>
            <a:endParaRPr lang="en-US" sz="2000" smtClean="0"/>
          </a:p>
          <a:p>
            <a:pPr eaLnBrk="1" hangingPunct="1">
              <a:lnSpc>
                <a:spcPct val="90000"/>
              </a:lnSpc>
            </a:pPr>
            <a:r>
              <a:rPr lang="en-US" sz="2800" smtClean="0"/>
              <a:t>Like poles repel each other and unlike poles attract each other</a:t>
            </a:r>
          </a:p>
          <a:p>
            <a:pPr lvl="1" eaLnBrk="1" hangingPunct="1">
              <a:lnSpc>
                <a:spcPct val="90000"/>
              </a:lnSpc>
            </a:pPr>
            <a:r>
              <a:rPr lang="en-US" sz="2000" smtClean="0"/>
              <a:t>Similar to electric charges</a:t>
            </a:r>
          </a:p>
          <a:p>
            <a:pPr eaLnBrk="1" hangingPunct="1">
              <a:lnSpc>
                <a:spcPct val="90000"/>
              </a:lnSpc>
            </a:pPr>
            <a:r>
              <a:rPr lang="en-US" sz="2800" smtClean="0"/>
              <a:t>Magnetic poles cannot be isolated</a:t>
            </a:r>
          </a:p>
          <a:p>
            <a:pPr lvl="1" eaLnBrk="1" hangingPunct="1">
              <a:lnSpc>
                <a:spcPct val="90000"/>
              </a:lnSpc>
            </a:pPr>
            <a:r>
              <a:rPr lang="en-US" sz="2000" smtClean="0"/>
              <a:t>If a permanent magnetic is cut in half repeatedly, you will still have a north and a south pole</a:t>
            </a:r>
          </a:p>
          <a:p>
            <a:pPr lvl="1" eaLnBrk="1" hangingPunct="1">
              <a:lnSpc>
                <a:spcPct val="90000"/>
              </a:lnSpc>
            </a:pPr>
            <a:r>
              <a:rPr lang="en-US" sz="2000" smtClean="0"/>
              <a:t>This differs from electric charges</a:t>
            </a:r>
          </a:p>
          <a:p>
            <a:pPr lvl="1" eaLnBrk="1" hangingPunct="1">
              <a:lnSpc>
                <a:spcPct val="90000"/>
              </a:lnSpc>
            </a:pPr>
            <a:r>
              <a:rPr lang="en-US" sz="2000" smtClean="0"/>
              <a:t>There is some theoretical basis for monopoles, but none have been detected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77" y="63144"/>
            <a:ext cx="2761514" cy="182598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a:xfrm>
            <a:off x="1535113" y="617538"/>
            <a:ext cx="10390187" cy="1143000"/>
          </a:xfrm>
        </p:spPr>
        <p:txBody>
          <a:bodyPr/>
          <a:lstStyle/>
          <a:p>
            <a:pPr eaLnBrk="1" hangingPunct="1"/>
            <a:r>
              <a:rPr lang="en-US" smtClean="0"/>
              <a:t>Magnetic Effects of Electrons – Spins </a:t>
            </a:r>
          </a:p>
        </p:txBody>
      </p:sp>
      <p:sp>
        <p:nvSpPr>
          <p:cNvPr id="132098" name="Rectangle 3"/>
          <p:cNvSpPr>
            <a:spLocks noGrp="1" noChangeArrowheads="1"/>
          </p:cNvSpPr>
          <p:nvPr>
            <p:ph type="body" sz="half" idx="1"/>
          </p:nvPr>
        </p:nvSpPr>
        <p:spPr>
          <a:xfrm>
            <a:off x="1576388" y="2017713"/>
            <a:ext cx="5080000" cy="4114800"/>
          </a:xfrm>
        </p:spPr>
        <p:txBody>
          <a:bodyPr/>
          <a:lstStyle/>
          <a:p>
            <a:pPr eaLnBrk="1" hangingPunct="1"/>
            <a:r>
              <a:rPr lang="en-US" sz="2800" smtClean="0"/>
              <a:t>Electrons also have spin</a:t>
            </a:r>
          </a:p>
          <a:p>
            <a:pPr lvl="1" eaLnBrk="1" hangingPunct="1"/>
            <a:r>
              <a:rPr lang="en-US" sz="2400" smtClean="0"/>
              <a:t>The classical model is to consider the electrons to spin like tops</a:t>
            </a:r>
          </a:p>
          <a:p>
            <a:pPr lvl="1" eaLnBrk="1" hangingPunct="1"/>
            <a:r>
              <a:rPr lang="en-US" sz="2400" smtClean="0"/>
              <a:t>It is actually a quantum effect</a:t>
            </a:r>
          </a:p>
        </p:txBody>
      </p:sp>
      <p:pic>
        <p:nvPicPr>
          <p:cNvPr id="132099" name="Picture 9" descr="1936.jpg                                                       000F0D5ACasper                         BA5763D6:"/>
          <p:cNvPicPr>
            <a:picLocks noChangeAspect="1" noChangeArrowheads="1"/>
          </p:cNvPicPr>
          <p:nvPr/>
        </p:nvPicPr>
        <p:blipFill>
          <a:blip r:embed="rId2"/>
          <a:srcRect/>
          <a:stretch>
            <a:fillRect/>
          </a:stretch>
        </p:blipFill>
        <p:spPr bwMode="auto">
          <a:xfrm>
            <a:off x="6324600" y="2057400"/>
            <a:ext cx="4073525"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smtClean="0"/>
              <a:t>Magnetic Effects of Electrons – Spins, cont</a:t>
            </a:r>
          </a:p>
        </p:txBody>
      </p:sp>
      <p:sp>
        <p:nvSpPr>
          <p:cNvPr id="133122" name="Rectangle 3"/>
          <p:cNvSpPr>
            <a:spLocks noGrp="1" noChangeArrowheads="1"/>
          </p:cNvSpPr>
          <p:nvPr>
            <p:ph type="body" idx="1"/>
          </p:nvPr>
        </p:nvSpPr>
        <p:spPr/>
        <p:txBody>
          <a:bodyPr/>
          <a:lstStyle/>
          <a:p>
            <a:pPr eaLnBrk="1" hangingPunct="1"/>
            <a:r>
              <a:rPr lang="en-US" smtClean="0"/>
              <a:t>The field due to the spinning is generally stronger than the field due to the orbital motion</a:t>
            </a:r>
          </a:p>
          <a:p>
            <a:pPr eaLnBrk="1" hangingPunct="1"/>
            <a:r>
              <a:rPr lang="en-US" smtClean="0"/>
              <a:t>Electrons usually pair up with their spins opposite each other, so their fields cancel each other</a:t>
            </a:r>
          </a:p>
          <a:p>
            <a:pPr lvl="1" eaLnBrk="1" hangingPunct="1"/>
            <a:r>
              <a:rPr lang="en-US" smtClean="0"/>
              <a:t>That is why most materials are not naturally magnetic</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US" smtClean="0"/>
              <a:t>Magnetic Effects of Electrons – Domains </a:t>
            </a:r>
          </a:p>
        </p:txBody>
      </p:sp>
      <p:sp>
        <p:nvSpPr>
          <p:cNvPr id="134146" name="Rectangle 3"/>
          <p:cNvSpPr>
            <a:spLocks noGrp="1" noChangeArrowheads="1"/>
          </p:cNvSpPr>
          <p:nvPr>
            <p:ph type="body" idx="1"/>
          </p:nvPr>
        </p:nvSpPr>
        <p:spPr/>
        <p:txBody>
          <a:bodyPr/>
          <a:lstStyle/>
          <a:p>
            <a:pPr eaLnBrk="1" hangingPunct="1">
              <a:lnSpc>
                <a:spcPct val="90000"/>
              </a:lnSpc>
            </a:pPr>
            <a:r>
              <a:rPr lang="en-US" sz="2800" smtClean="0"/>
              <a:t>In some materials, the spins do not naturally cancel</a:t>
            </a:r>
          </a:p>
          <a:p>
            <a:pPr lvl="1" eaLnBrk="1" hangingPunct="1">
              <a:lnSpc>
                <a:spcPct val="90000"/>
              </a:lnSpc>
            </a:pPr>
            <a:r>
              <a:rPr lang="en-US" sz="2400" smtClean="0"/>
              <a:t>Such materials are called </a:t>
            </a:r>
            <a:r>
              <a:rPr lang="en-US" sz="2400" i="1" smtClean="0"/>
              <a:t>ferromagnetic</a:t>
            </a:r>
            <a:endParaRPr lang="en-US" sz="2400" smtClean="0"/>
          </a:p>
          <a:p>
            <a:pPr eaLnBrk="1" hangingPunct="1">
              <a:lnSpc>
                <a:spcPct val="90000"/>
              </a:lnSpc>
            </a:pPr>
            <a:r>
              <a:rPr lang="en-US" sz="2800" smtClean="0"/>
              <a:t>Large groups of atoms in which the spins are aligned are called </a:t>
            </a:r>
            <a:r>
              <a:rPr lang="en-US" sz="2800" i="1" smtClean="0"/>
              <a:t>domains</a:t>
            </a:r>
            <a:endParaRPr lang="en-US" sz="2800" smtClean="0"/>
          </a:p>
          <a:p>
            <a:pPr eaLnBrk="1" hangingPunct="1">
              <a:lnSpc>
                <a:spcPct val="90000"/>
              </a:lnSpc>
            </a:pPr>
            <a:r>
              <a:rPr lang="en-US" sz="2800" smtClean="0"/>
              <a:t>When an external field is applied, the domains that are aligned with the field tend to grow at the expense of the others</a:t>
            </a:r>
          </a:p>
          <a:p>
            <a:pPr lvl="1" eaLnBrk="1" hangingPunct="1">
              <a:lnSpc>
                <a:spcPct val="90000"/>
              </a:lnSpc>
            </a:pPr>
            <a:r>
              <a:rPr lang="en-US" sz="2400" smtClean="0"/>
              <a:t>This causes the material to become magnetized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1535113" y="617538"/>
            <a:ext cx="10390187" cy="1143000"/>
          </a:xfrm>
        </p:spPr>
        <p:txBody>
          <a:bodyPr/>
          <a:lstStyle/>
          <a:p>
            <a:pPr eaLnBrk="1" hangingPunct="1"/>
            <a:r>
              <a:rPr lang="en-US" smtClean="0"/>
              <a:t>Domains, cont</a:t>
            </a:r>
          </a:p>
        </p:txBody>
      </p:sp>
      <p:sp>
        <p:nvSpPr>
          <p:cNvPr id="135170" name="Rectangle 3"/>
          <p:cNvSpPr>
            <a:spLocks noGrp="1" noChangeArrowheads="1"/>
          </p:cNvSpPr>
          <p:nvPr>
            <p:ph type="body" sz="half" idx="1"/>
          </p:nvPr>
        </p:nvSpPr>
        <p:spPr>
          <a:xfrm>
            <a:off x="1576388" y="2017713"/>
            <a:ext cx="10363200" cy="1981200"/>
          </a:xfrm>
        </p:spPr>
        <p:txBody>
          <a:bodyPr/>
          <a:lstStyle/>
          <a:p>
            <a:pPr eaLnBrk="1" hangingPunct="1"/>
            <a:r>
              <a:rPr lang="en-US" sz="2800" smtClean="0"/>
              <a:t>Random alignment, a, shows an unmagnetized material</a:t>
            </a:r>
          </a:p>
          <a:p>
            <a:pPr eaLnBrk="1" hangingPunct="1"/>
            <a:r>
              <a:rPr lang="en-US" sz="2800" smtClean="0"/>
              <a:t>When an external field is applied, the domains aligned with B grow, b</a:t>
            </a:r>
          </a:p>
        </p:txBody>
      </p:sp>
      <p:pic>
        <p:nvPicPr>
          <p:cNvPr id="135171" name="Picture 10" descr=" 1937a.jpg                                                      000F0D5ACasper                         BA5763D6:"/>
          <p:cNvPicPr>
            <a:picLocks noChangeAspect="1" noChangeArrowheads="1"/>
          </p:cNvPicPr>
          <p:nvPr/>
        </p:nvPicPr>
        <p:blipFill>
          <a:blip r:embed="rId2"/>
          <a:srcRect/>
          <a:stretch>
            <a:fillRect/>
          </a:stretch>
        </p:blipFill>
        <p:spPr bwMode="auto">
          <a:xfrm>
            <a:off x="2438400" y="3962400"/>
            <a:ext cx="3429000" cy="2636838"/>
          </a:xfrm>
          <a:prstGeom prst="rect">
            <a:avLst/>
          </a:prstGeom>
          <a:noFill/>
          <a:ln w="9525">
            <a:noFill/>
            <a:miter lim="800000"/>
            <a:headEnd/>
            <a:tailEnd/>
          </a:ln>
        </p:spPr>
      </p:pic>
      <p:pic>
        <p:nvPicPr>
          <p:cNvPr id="135172" name="Picture 11" descr=" 1937b.jpg                                                      000F0D5ACasper                         BA5763D6:"/>
          <p:cNvPicPr>
            <a:picLocks noChangeAspect="1" noChangeArrowheads="1"/>
          </p:cNvPicPr>
          <p:nvPr/>
        </p:nvPicPr>
        <p:blipFill>
          <a:blip r:embed="rId3"/>
          <a:srcRect/>
          <a:stretch>
            <a:fillRect/>
          </a:stretch>
        </p:blipFill>
        <p:spPr bwMode="auto">
          <a:xfrm>
            <a:off x="6324600" y="3941763"/>
            <a:ext cx="3352800" cy="284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smtClean="0"/>
              <a:t>Domains and Permanent Magnets</a:t>
            </a:r>
          </a:p>
        </p:txBody>
      </p:sp>
      <p:sp>
        <p:nvSpPr>
          <p:cNvPr id="136194" name="Rectangle 3"/>
          <p:cNvSpPr>
            <a:spLocks noGrp="1" noChangeArrowheads="1"/>
          </p:cNvSpPr>
          <p:nvPr>
            <p:ph type="body" idx="1"/>
          </p:nvPr>
        </p:nvSpPr>
        <p:spPr/>
        <p:txBody>
          <a:bodyPr/>
          <a:lstStyle/>
          <a:p>
            <a:pPr eaLnBrk="1" hangingPunct="1">
              <a:lnSpc>
                <a:spcPct val="90000"/>
              </a:lnSpc>
            </a:pPr>
            <a:r>
              <a:rPr lang="en-US" sz="2800" smtClean="0"/>
              <a:t>In hard magnetic materials, the domains remain aligned after the external field is removed</a:t>
            </a:r>
          </a:p>
          <a:p>
            <a:pPr lvl="1" eaLnBrk="1" hangingPunct="1">
              <a:lnSpc>
                <a:spcPct val="90000"/>
              </a:lnSpc>
            </a:pPr>
            <a:r>
              <a:rPr lang="en-US" sz="2400" smtClean="0"/>
              <a:t>The result is a permanent magnet</a:t>
            </a:r>
          </a:p>
          <a:p>
            <a:pPr lvl="2" eaLnBrk="1" hangingPunct="1">
              <a:lnSpc>
                <a:spcPct val="90000"/>
              </a:lnSpc>
            </a:pPr>
            <a:r>
              <a:rPr lang="en-US" sz="2000" smtClean="0"/>
              <a:t>In soft magnetic materials, once the external field is removed, thermal agitation causes the materials to quickly return to an unmagnetized state</a:t>
            </a:r>
          </a:p>
          <a:p>
            <a:pPr eaLnBrk="1" hangingPunct="1">
              <a:lnSpc>
                <a:spcPct val="90000"/>
              </a:lnSpc>
            </a:pPr>
            <a:r>
              <a:rPr lang="en-US" sz="2800" smtClean="0"/>
              <a:t>With a core in a loop, the magnetic field is enhanced since the domains in the core material align, increasing the magnetic field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ra50105_0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1828800"/>
            <a:ext cx="429101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idx="4294967295"/>
          </p:nvPr>
        </p:nvSpPr>
        <p:spPr>
          <a:xfrm>
            <a:off x="2590800" y="381000"/>
            <a:ext cx="5486400" cy="1143000"/>
          </a:xfrm>
        </p:spPr>
        <p:txBody>
          <a:bodyPr/>
          <a:lstStyle/>
          <a:p>
            <a:pPr eaLnBrk="1" hangingPunct="1"/>
            <a:r>
              <a:rPr lang="en-US" altLang="en-US" dirty="0" smtClean="0"/>
              <a:t>Michael Faraday 1831</a:t>
            </a:r>
          </a:p>
        </p:txBody>
      </p:sp>
      <p:pic>
        <p:nvPicPr>
          <p:cNvPr id="38917" name="Picture 5" descr="kra50105_Ta0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1" y="381001"/>
            <a:ext cx="15906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7467600" y="2895601"/>
            <a:ext cx="25146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75000"/>
              </a:lnSpc>
              <a:spcBef>
                <a:spcPct val="50000"/>
              </a:spcBef>
              <a:buFontTx/>
              <a:buNone/>
            </a:pPr>
            <a:r>
              <a:rPr lang="en-US" altLang="en-US" sz="2800" b="1" dirty="0">
                <a:solidFill>
                  <a:srgbClr val="000000"/>
                </a:solidFill>
                <a:latin typeface="Arial" panose="020B0604020202020204" pitchFamily="34" charset="0"/>
                <a:cs typeface="Arial" panose="020B0604020202020204" pitchFamily="34" charset="0"/>
              </a:rPr>
              <a:t>Michael Faraday (1791-1867) built the first electric motor and discovered </a:t>
            </a:r>
            <a:r>
              <a:rPr lang="en-US" altLang="en-US" sz="2800" b="1" u="sng" dirty="0">
                <a:solidFill>
                  <a:srgbClr val="000000"/>
                </a:solidFill>
                <a:latin typeface="Arial" panose="020B0604020202020204" pitchFamily="34" charset="0"/>
                <a:cs typeface="Arial" panose="020B0604020202020204" pitchFamily="34" charset="0"/>
              </a:rPr>
              <a:t>magnetic induction.</a:t>
            </a:r>
          </a:p>
        </p:txBody>
      </p:sp>
    </p:spTree>
    <p:extLst>
      <p:ext uri="{BB962C8B-B14F-4D97-AF65-F5344CB8AC3E}">
        <p14:creationId xmlns:p14="http://schemas.microsoft.com/office/powerpoint/2010/main" val="27599530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lstStyle/>
          <a:p>
            <a:pPr eaLnBrk="1" hangingPunct="1"/>
            <a:r>
              <a:rPr lang="en-US" smtClean="0"/>
              <a:t>What is E/M Induction?</a:t>
            </a:r>
          </a:p>
        </p:txBody>
      </p:sp>
      <p:sp>
        <p:nvSpPr>
          <p:cNvPr id="192514" name="Rectangle 3"/>
          <p:cNvSpPr>
            <a:spLocks noGrp="1" noChangeArrowheads="1"/>
          </p:cNvSpPr>
          <p:nvPr>
            <p:ph type="body" idx="1"/>
          </p:nvPr>
        </p:nvSpPr>
        <p:spPr>
          <a:xfrm>
            <a:off x="1905000" y="1066800"/>
            <a:ext cx="5638800" cy="1524000"/>
          </a:xfrm>
        </p:spPr>
        <p:txBody>
          <a:bodyPr/>
          <a:lstStyle/>
          <a:p>
            <a:pPr eaLnBrk="1" hangingPunct="1">
              <a:lnSpc>
                <a:spcPct val="90000"/>
              </a:lnSpc>
              <a:buFont typeface="Wingdings" pitchFamily="2" charset="2"/>
              <a:buNone/>
            </a:pPr>
            <a:r>
              <a:rPr lang="en-US" sz="2600" smtClean="0"/>
              <a:t>Electromagnetic Induction is the process of using magnetic fields to produce voltage, and in a complete circuit, a current. </a:t>
            </a:r>
          </a:p>
        </p:txBody>
      </p:sp>
      <p:pic>
        <p:nvPicPr>
          <p:cNvPr id="192515" name="Picture 4"/>
          <p:cNvPicPr>
            <a:picLocks noChangeAspect="1" noChangeArrowheads="1"/>
          </p:cNvPicPr>
          <p:nvPr/>
        </p:nvPicPr>
        <p:blipFill>
          <a:blip r:embed="rId2"/>
          <a:srcRect/>
          <a:stretch>
            <a:fillRect/>
          </a:stretch>
        </p:blipFill>
        <p:spPr bwMode="auto">
          <a:xfrm>
            <a:off x="7924800" y="533400"/>
            <a:ext cx="1968500" cy="2652713"/>
          </a:xfrm>
          <a:prstGeom prst="rect">
            <a:avLst/>
          </a:prstGeom>
          <a:noFill/>
          <a:ln w="9525">
            <a:noFill/>
            <a:miter lim="800000"/>
            <a:headEnd/>
            <a:tailEnd/>
          </a:ln>
        </p:spPr>
      </p:pic>
      <p:sp>
        <p:nvSpPr>
          <p:cNvPr id="192516" name="Rectangle 5"/>
          <p:cNvSpPr>
            <a:spLocks noChangeArrowheads="1"/>
          </p:cNvSpPr>
          <p:nvPr/>
        </p:nvSpPr>
        <p:spPr bwMode="auto">
          <a:xfrm>
            <a:off x="2057400" y="3352800"/>
            <a:ext cx="8001000" cy="1190625"/>
          </a:xfrm>
          <a:prstGeom prst="rect">
            <a:avLst/>
          </a:prstGeom>
          <a:noFill/>
          <a:ln w="9525">
            <a:noFill/>
            <a:miter lim="800000"/>
            <a:headEnd/>
            <a:tailEnd/>
          </a:ln>
        </p:spPr>
        <p:txBody>
          <a:bodyPr anchor="ctr">
            <a:spAutoFit/>
          </a:bodyPr>
          <a:lstStyle/>
          <a:p>
            <a:r>
              <a:rPr lang="en-US" b="1">
                <a:solidFill>
                  <a:srgbClr val="FF0000"/>
                </a:solidFill>
              </a:rPr>
              <a:t>Michael Faraday</a:t>
            </a:r>
            <a:r>
              <a:rPr lang="en-US">
                <a:solidFill>
                  <a:srgbClr val="000000"/>
                </a:solidFill>
              </a:rPr>
              <a:t> first discovered it, using some of the works of Hans Christian Oersted. His work started at first using different combinations of wires and magnetic strengths and currents, but it wasn't until he tried </a:t>
            </a:r>
            <a:r>
              <a:rPr lang="en-US" u="sng">
                <a:solidFill>
                  <a:srgbClr val="FF0000"/>
                </a:solidFill>
              </a:rPr>
              <a:t>moving</a:t>
            </a:r>
            <a:r>
              <a:rPr lang="en-US">
                <a:solidFill>
                  <a:srgbClr val="000000"/>
                </a:solidFill>
              </a:rPr>
              <a:t> the wires that he got any success. </a:t>
            </a:r>
          </a:p>
        </p:txBody>
      </p:sp>
      <p:sp>
        <p:nvSpPr>
          <p:cNvPr id="192517" name="Rectangle 6"/>
          <p:cNvSpPr>
            <a:spLocks noChangeArrowheads="1"/>
          </p:cNvSpPr>
          <p:nvPr/>
        </p:nvSpPr>
        <p:spPr bwMode="auto">
          <a:xfrm>
            <a:off x="2057400" y="4953000"/>
            <a:ext cx="7924800" cy="641350"/>
          </a:xfrm>
          <a:prstGeom prst="rect">
            <a:avLst/>
          </a:prstGeom>
          <a:noFill/>
          <a:ln w="9525">
            <a:noFill/>
            <a:miter lim="800000"/>
            <a:headEnd/>
            <a:tailEnd/>
          </a:ln>
        </p:spPr>
        <p:txBody>
          <a:bodyPr anchor="ctr">
            <a:spAutoFit/>
          </a:bodyPr>
          <a:lstStyle/>
          <a:p>
            <a:r>
              <a:rPr lang="en-US">
                <a:solidFill>
                  <a:srgbClr val="000000"/>
                </a:solidFill>
              </a:rPr>
              <a:t>It turns out that electromagnetic induction is created by just that - </a:t>
            </a:r>
            <a:r>
              <a:rPr lang="en-US" u="sng">
                <a:solidFill>
                  <a:srgbClr val="FF0000"/>
                </a:solidFill>
              </a:rPr>
              <a:t>the moving of a conductive substance through a magnetic field. </a:t>
            </a:r>
          </a:p>
        </p:txBody>
      </p:sp>
    </p:spTree>
    <p:extLst>
      <p:ext uri="{BB962C8B-B14F-4D97-AF65-F5344CB8AC3E}">
        <p14:creationId xmlns:p14="http://schemas.microsoft.com/office/powerpoint/2010/main" val="18300238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eaLnBrk="1" hangingPunct="1"/>
            <a:r>
              <a:rPr lang="en-US" smtClean="0"/>
              <a:t>Magnetic Induction</a:t>
            </a:r>
          </a:p>
        </p:txBody>
      </p:sp>
      <p:sp>
        <p:nvSpPr>
          <p:cNvPr id="193538" name="Rectangle 3"/>
          <p:cNvSpPr>
            <a:spLocks noGrp="1" noChangeArrowheads="1"/>
          </p:cNvSpPr>
          <p:nvPr>
            <p:ph type="body" idx="1"/>
          </p:nvPr>
        </p:nvSpPr>
        <p:spPr>
          <a:xfrm>
            <a:off x="1981200" y="1066800"/>
            <a:ext cx="8153400" cy="762000"/>
          </a:xfrm>
        </p:spPr>
        <p:txBody>
          <a:bodyPr/>
          <a:lstStyle/>
          <a:p>
            <a:pPr eaLnBrk="1" hangingPunct="1">
              <a:lnSpc>
                <a:spcPct val="80000"/>
              </a:lnSpc>
              <a:buFont typeface="Wingdings" pitchFamily="2" charset="2"/>
              <a:buNone/>
            </a:pPr>
            <a:r>
              <a:rPr lang="en-US" sz="2600" smtClean="0"/>
              <a:t>As the magnet </a:t>
            </a:r>
            <a:r>
              <a:rPr lang="en-US" sz="2600" b="1" smtClean="0">
                <a:solidFill>
                  <a:srgbClr val="FF0000"/>
                </a:solidFill>
              </a:rPr>
              <a:t>moves</a:t>
            </a:r>
            <a:r>
              <a:rPr lang="en-US" sz="2600" smtClean="0"/>
              <a:t> back and forth a current is said to be INDUCED in the wire.</a:t>
            </a:r>
          </a:p>
        </p:txBody>
      </p:sp>
      <p:pic>
        <p:nvPicPr>
          <p:cNvPr id="193539" name="Picture 4" descr="00318"/>
          <p:cNvPicPr>
            <a:picLocks noChangeAspect="1" noChangeArrowheads="1"/>
          </p:cNvPicPr>
          <p:nvPr/>
        </p:nvPicPr>
        <p:blipFill>
          <a:blip r:embed="rId2"/>
          <a:srcRect/>
          <a:stretch>
            <a:fillRect/>
          </a:stretch>
        </p:blipFill>
        <p:spPr bwMode="auto">
          <a:xfrm>
            <a:off x="3352800" y="2178050"/>
            <a:ext cx="4876800" cy="3890963"/>
          </a:xfrm>
          <a:prstGeom prst="rect">
            <a:avLst/>
          </a:prstGeom>
          <a:noFill/>
          <a:ln w="9525">
            <a:noFill/>
            <a:miter lim="800000"/>
            <a:headEnd/>
            <a:tailEnd/>
          </a:ln>
        </p:spPr>
      </p:pic>
    </p:spTree>
    <p:extLst>
      <p:ext uri="{BB962C8B-B14F-4D97-AF65-F5344CB8AC3E}">
        <p14:creationId xmlns:p14="http://schemas.microsoft.com/office/powerpoint/2010/main" val="29417956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p:txBody>
          <a:bodyPr/>
          <a:lstStyle/>
          <a:p>
            <a:pPr eaLnBrk="1" hangingPunct="1"/>
            <a:r>
              <a:rPr lang="en-US" smtClean="0"/>
              <a:t>Magnetic Flux</a:t>
            </a:r>
          </a:p>
        </p:txBody>
      </p:sp>
      <p:sp>
        <p:nvSpPr>
          <p:cNvPr id="194562" name="Rectangle 3"/>
          <p:cNvSpPr>
            <a:spLocks noGrp="1" noChangeArrowheads="1"/>
          </p:cNvSpPr>
          <p:nvPr>
            <p:ph type="body" idx="1"/>
          </p:nvPr>
        </p:nvSpPr>
        <p:spPr>
          <a:xfrm>
            <a:off x="1905000" y="990600"/>
            <a:ext cx="8229600" cy="1219200"/>
          </a:xfrm>
        </p:spPr>
        <p:txBody>
          <a:bodyPr/>
          <a:lstStyle/>
          <a:p>
            <a:pPr eaLnBrk="1" hangingPunct="1">
              <a:lnSpc>
                <a:spcPct val="90000"/>
              </a:lnSpc>
              <a:buFont typeface="Wingdings" pitchFamily="2" charset="2"/>
              <a:buNone/>
            </a:pPr>
            <a:r>
              <a:rPr lang="en-US" sz="2600" smtClean="0"/>
              <a:t>The first step to understanding the complex nature of electromagnetic induction is to understand the idea of </a:t>
            </a:r>
            <a:r>
              <a:rPr lang="en-US" sz="2600" u="sng" smtClean="0">
                <a:solidFill>
                  <a:srgbClr val="FF0000"/>
                </a:solidFill>
              </a:rPr>
              <a:t>magnetic flux.</a:t>
            </a:r>
          </a:p>
        </p:txBody>
      </p:sp>
      <p:pic>
        <p:nvPicPr>
          <p:cNvPr id="194563" name="Picture 4" descr="121103121"/>
          <p:cNvPicPr>
            <a:picLocks noChangeAspect="1" noChangeArrowheads="1"/>
          </p:cNvPicPr>
          <p:nvPr/>
        </p:nvPicPr>
        <p:blipFill>
          <a:blip r:embed="rId2"/>
          <a:srcRect/>
          <a:stretch>
            <a:fillRect/>
          </a:stretch>
        </p:blipFill>
        <p:spPr bwMode="auto">
          <a:xfrm>
            <a:off x="5486400" y="1905000"/>
            <a:ext cx="3810000" cy="2247900"/>
          </a:xfrm>
          <a:prstGeom prst="rect">
            <a:avLst/>
          </a:prstGeom>
          <a:noFill/>
          <a:ln w="9525">
            <a:noFill/>
            <a:miter lim="800000"/>
            <a:headEnd/>
            <a:tailEnd/>
          </a:ln>
        </p:spPr>
      </p:pic>
      <p:sp>
        <p:nvSpPr>
          <p:cNvPr id="194564" name="Text Box 5"/>
          <p:cNvSpPr txBox="1">
            <a:spLocks noChangeArrowheads="1"/>
          </p:cNvSpPr>
          <p:nvPr/>
        </p:nvSpPr>
        <p:spPr bwMode="auto">
          <a:xfrm>
            <a:off x="2057400" y="2438400"/>
            <a:ext cx="3444875" cy="1739900"/>
          </a:xfrm>
          <a:prstGeom prst="rect">
            <a:avLst/>
          </a:prstGeom>
          <a:noFill/>
          <a:ln w="9525">
            <a:noFill/>
            <a:miter lim="800000"/>
            <a:headEnd/>
            <a:tailEnd/>
          </a:ln>
        </p:spPr>
        <p:txBody>
          <a:bodyPr>
            <a:spAutoFit/>
          </a:bodyPr>
          <a:lstStyle/>
          <a:p>
            <a:r>
              <a:rPr lang="en-US">
                <a:solidFill>
                  <a:srgbClr val="000000"/>
                </a:solidFill>
              </a:rPr>
              <a:t>Flux is a general term associated with a FIELD that is bound by a certain AREA. So </a:t>
            </a:r>
            <a:r>
              <a:rPr lang="en-US">
                <a:solidFill>
                  <a:srgbClr val="FF0000"/>
                </a:solidFill>
              </a:rPr>
              <a:t>MAGNETIC FLUX</a:t>
            </a:r>
            <a:r>
              <a:rPr lang="en-US">
                <a:solidFill>
                  <a:srgbClr val="000000"/>
                </a:solidFill>
              </a:rPr>
              <a:t> is any </a:t>
            </a:r>
            <a:r>
              <a:rPr lang="en-US">
                <a:solidFill>
                  <a:srgbClr val="FF0000"/>
                </a:solidFill>
              </a:rPr>
              <a:t>AREA</a:t>
            </a:r>
            <a:r>
              <a:rPr lang="en-US">
                <a:solidFill>
                  <a:srgbClr val="000000"/>
                </a:solidFill>
              </a:rPr>
              <a:t> that has a </a:t>
            </a:r>
            <a:r>
              <a:rPr lang="en-US">
                <a:solidFill>
                  <a:srgbClr val="FF0000"/>
                </a:solidFill>
              </a:rPr>
              <a:t>MAGNETIC FIELD</a:t>
            </a:r>
            <a:r>
              <a:rPr lang="en-US">
                <a:solidFill>
                  <a:srgbClr val="000000"/>
                </a:solidFill>
              </a:rPr>
              <a:t> passing through it. </a:t>
            </a:r>
          </a:p>
        </p:txBody>
      </p:sp>
      <p:sp>
        <p:nvSpPr>
          <p:cNvPr id="9222" name="Line 6"/>
          <p:cNvSpPr>
            <a:spLocks noChangeShapeType="1"/>
          </p:cNvSpPr>
          <p:nvPr/>
        </p:nvSpPr>
        <p:spPr bwMode="auto">
          <a:xfrm flipV="1">
            <a:off x="7010400" y="2209800"/>
            <a:ext cx="838200" cy="533400"/>
          </a:xfrm>
          <a:prstGeom prst="line">
            <a:avLst/>
          </a:prstGeom>
          <a:noFill/>
          <a:ln w="25400">
            <a:solidFill>
              <a:srgbClr val="FF0000"/>
            </a:solidFill>
            <a:round/>
            <a:headEnd/>
            <a:tailEnd type="triangle" w="med" len="med"/>
          </a:ln>
        </p:spPr>
        <p:txBody>
          <a:bodyPr/>
          <a:lstStyle/>
          <a:p>
            <a:endParaRPr lang="en-US">
              <a:solidFill>
                <a:srgbClr val="000000"/>
              </a:solidFill>
            </a:endParaRPr>
          </a:p>
        </p:txBody>
      </p:sp>
      <p:sp>
        <p:nvSpPr>
          <p:cNvPr id="9223" name="Text Box 7"/>
          <p:cNvSpPr txBox="1">
            <a:spLocks noChangeArrowheads="1"/>
          </p:cNvSpPr>
          <p:nvPr/>
        </p:nvSpPr>
        <p:spPr bwMode="auto">
          <a:xfrm>
            <a:off x="7924800" y="1981200"/>
            <a:ext cx="349250" cy="366713"/>
          </a:xfrm>
          <a:prstGeom prst="rect">
            <a:avLst/>
          </a:prstGeom>
          <a:noFill/>
          <a:ln w="9525">
            <a:noFill/>
            <a:miter lim="800000"/>
            <a:headEnd/>
            <a:tailEnd/>
          </a:ln>
        </p:spPr>
        <p:txBody>
          <a:bodyPr wrap="none">
            <a:spAutoFit/>
          </a:bodyPr>
          <a:lstStyle/>
          <a:p>
            <a:r>
              <a:rPr lang="en-US" b="1">
                <a:solidFill>
                  <a:srgbClr val="FF0000"/>
                </a:solidFill>
              </a:rPr>
              <a:t>A</a:t>
            </a:r>
          </a:p>
        </p:txBody>
      </p:sp>
      <p:sp>
        <p:nvSpPr>
          <p:cNvPr id="9224" name="Line 8"/>
          <p:cNvSpPr>
            <a:spLocks noChangeShapeType="1"/>
          </p:cNvSpPr>
          <p:nvPr/>
        </p:nvSpPr>
        <p:spPr bwMode="auto">
          <a:xfrm flipV="1">
            <a:off x="6705600" y="1981200"/>
            <a:ext cx="914400" cy="609600"/>
          </a:xfrm>
          <a:prstGeom prst="line">
            <a:avLst/>
          </a:prstGeom>
          <a:noFill/>
          <a:ln w="25400">
            <a:solidFill>
              <a:srgbClr val="339966"/>
            </a:solidFill>
            <a:round/>
            <a:headEnd/>
            <a:tailEnd type="triangle" w="med" len="med"/>
          </a:ln>
        </p:spPr>
        <p:txBody>
          <a:bodyPr/>
          <a:lstStyle/>
          <a:p>
            <a:endParaRPr lang="en-US">
              <a:solidFill>
                <a:srgbClr val="000000"/>
              </a:solidFill>
            </a:endParaRPr>
          </a:p>
        </p:txBody>
      </p:sp>
      <p:sp>
        <p:nvSpPr>
          <p:cNvPr id="9225" name="Text Box 9"/>
          <p:cNvSpPr txBox="1">
            <a:spLocks noChangeArrowheads="1"/>
          </p:cNvSpPr>
          <p:nvPr/>
        </p:nvSpPr>
        <p:spPr bwMode="auto">
          <a:xfrm>
            <a:off x="7620000" y="1752600"/>
            <a:ext cx="349250" cy="366713"/>
          </a:xfrm>
          <a:prstGeom prst="rect">
            <a:avLst/>
          </a:prstGeom>
          <a:noFill/>
          <a:ln w="9525">
            <a:noFill/>
            <a:miter lim="800000"/>
            <a:headEnd/>
            <a:tailEnd/>
          </a:ln>
        </p:spPr>
        <p:txBody>
          <a:bodyPr wrap="none">
            <a:spAutoFit/>
          </a:bodyPr>
          <a:lstStyle/>
          <a:p>
            <a:r>
              <a:rPr lang="en-US" b="1">
                <a:solidFill>
                  <a:srgbClr val="006633"/>
                </a:solidFill>
              </a:rPr>
              <a:t>B</a:t>
            </a:r>
          </a:p>
        </p:txBody>
      </p:sp>
      <p:sp>
        <p:nvSpPr>
          <p:cNvPr id="194569" name="Text Box 10"/>
          <p:cNvSpPr txBox="1">
            <a:spLocks noChangeArrowheads="1"/>
          </p:cNvSpPr>
          <p:nvPr/>
        </p:nvSpPr>
        <p:spPr bwMode="auto">
          <a:xfrm>
            <a:off x="2193925" y="4532313"/>
            <a:ext cx="7559675" cy="1465262"/>
          </a:xfrm>
          <a:prstGeom prst="rect">
            <a:avLst/>
          </a:prstGeom>
          <a:noFill/>
          <a:ln w="9525">
            <a:noFill/>
            <a:miter lim="800000"/>
            <a:headEnd/>
            <a:tailEnd/>
          </a:ln>
        </p:spPr>
        <p:txBody>
          <a:bodyPr>
            <a:spAutoFit/>
          </a:bodyPr>
          <a:lstStyle/>
          <a:p>
            <a:r>
              <a:rPr lang="en-US">
                <a:solidFill>
                  <a:srgbClr val="000000"/>
                </a:solidFill>
              </a:rPr>
              <a:t>We generally define an AREA vector as one that is perpendicular to the surface of the material. Therefore, you can see in the figure that the AREA vector and the Magnetic Field vector are </a:t>
            </a:r>
            <a:r>
              <a:rPr lang="en-US" b="1">
                <a:solidFill>
                  <a:srgbClr val="FF0000"/>
                </a:solidFill>
              </a:rPr>
              <a:t>PARALLEL</a:t>
            </a:r>
            <a:r>
              <a:rPr lang="en-US">
                <a:solidFill>
                  <a:srgbClr val="000000"/>
                </a:solidFill>
              </a:rPr>
              <a:t>. This then produces a </a:t>
            </a:r>
            <a:r>
              <a:rPr lang="en-US">
                <a:solidFill>
                  <a:srgbClr val="FF0000"/>
                </a:solidFill>
              </a:rPr>
              <a:t>DOT PRODUCT</a:t>
            </a:r>
            <a:r>
              <a:rPr lang="en-US">
                <a:solidFill>
                  <a:srgbClr val="000000"/>
                </a:solidFill>
              </a:rPr>
              <a:t> between the 2 variables that then define flux.</a:t>
            </a:r>
          </a:p>
        </p:txBody>
      </p:sp>
    </p:spTree>
    <p:extLst>
      <p:ext uri="{BB962C8B-B14F-4D97-AF65-F5344CB8AC3E}">
        <p14:creationId xmlns:p14="http://schemas.microsoft.com/office/powerpoint/2010/main" val="3918083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checkerboard(across)">
                                      <p:cBhvr>
                                        <p:cTn id="7" dur="500"/>
                                        <p:tgtEl>
                                          <p:spTgt spid="92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223"/>
                                        </p:tgtEl>
                                        <p:attrNameLst>
                                          <p:attrName>style.visibility</p:attrName>
                                        </p:attrNameLst>
                                      </p:cBhvr>
                                      <p:to>
                                        <p:strVal val="visible"/>
                                      </p:to>
                                    </p:set>
                                    <p:animEffect transition="in" filter="checkerboard(across)">
                                      <p:cBhvr>
                                        <p:cTn id="10" dur="500"/>
                                        <p:tgtEl>
                                          <p:spTgt spid="922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224"/>
                                        </p:tgtEl>
                                        <p:attrNameLst>
                                          <p:attrName>style.visibility</p:attrName>
                                        </p:attrNameLst>
                                      </p:cBhvr>
                                      <p:to>
                                        <p:strVal val="visible"/>
                                      </p:to>
                                    </p:set>
                                    <p:animEffect transition="in" filter="checkerboard(across)">
                                      <p:cBhvr>
                                        <p:cTn id="13" dur="500"/>
                                        <p:tgtEl>
                                          <p:spTgt spid="922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225"/>
                                        </p:tgtEl>
                                        <p:attrNameLst>
                                          <p:attrName>style.visibility</p:attrName>
                                        </p:attrNameLst>
                                      </p:cBhvr>
                                      <p:to>
                                        <p:strVal val="visible"/>
                                      </p:to>
                                    </p:set>
                                    <p:animEffect transition="in" filter="checkerboard(across)">
                                      <p:cBhvr>
                                        <p:cTn id="16"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P spid="9223" grpId="0"/>
      <p:bldP spid="9224" grpId="0" animBg="1"/>
      <p:bldP spid="92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pPr eaLnBrk="1" hangingPunct="1"/>
            <a:r>
              <a:rPr lang="en-US" smtClean="0"/>
              <a:t>Magnetic Flux – The DOT product</a:t>
            </a:r>
          </a:p>
        </p:txBody>
      </p:sp>
      <p:graphicFrame>
        <p:nvGraphicFramePr>
          <p:cNvPr id="21507" name="Object 3"/>
          <p:cNvGraphicFramePr>
            <a:graphicFrameLocks noGrp="1" noChangeAspect="1"/>
          </p:cNvGraphicFramePr>
          <p:nvPr>
            <p:ph idx="1"/>
          </p:nvPr>
        </p:nvGraphicFramePr>
        <p:xfrm>
          <a:off x="2133600" y="1219200"/>
          <a:ext cx="3886200" cy="1644650"/>
        </p:xfrm>
        <a:graphic>
          <a:graphicData uri="http://schemas.openxmlformats.org/presentationml/2006/ole">
            <mc:AlternateContent xmlns:mc="http://schemas.openxmlformats.org/markup-compatibility/2006">
              <mc:Choice xmlns:v="urn:schemas-microsoft-com:vml" Requires="v">
                <p:oleObj spid="_x0000_s30725" name="Equation" r:id="rId3" imgW="1651000" imgH="698500" progId="Equation.3">
                  <p:embed/>
                </p:oleObj>
              </mc:Choice>
              <mc:Fallback>
                <p:oleObj name="Equation" r:id="rId3" imgW="1651000" imgH="698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19200"/>
                        <a:ext cx="3886200" cy="1644650"/>
                      </a:xfrm>
                      <a:prstGeom prst="rect">
                        <a:avLst/>
                      </a:prstGeom>
                      <a:solidFill>
                        <a:srgbClr val="00CCFF"/>
                      </a:solidFill>
                    </p:spPr>
                  </p:pic>
                </p:oleObj>
              </mc:Fallback>
            </mc:AlternateContent>
          </a:graphicData>
        </a:graphic>
      </p:graphicFrame>
      <p:pic>
        <p:nvPicPr>
          <p:cNvPr id="21509" name="Picture 9"/>
          <p:cNvPicPr>
            <a:picLocks noChangeAspect="1" noChangeArrowheads="1"/>
          </p:cNvPicPr>
          <p:nvPr/>
        </p:nvPicPr>
        <p:blipFill>
          <a:blip r:embed="rId5"/>
          <a:srcRect/>
          <a:stretch>
            <a:fillRect/>
          </a:stretch>
        </p:blipFill>
        <p:spPr bwMode="auto">
          <a:xfrm>
            <a:off x="7162800" y="1066800"/>
            <a:ext cx="1590675" cy="1933575"/>
          </a:xfrm>
          <a:prstGeom prst="rect">
            <a:avLst/>
          </a:prstGeom>
          <a:noFill/>
          <a:ln w="9525">
            <a:noFill/>
            <a:miter lim="800000"/>
            <a:headEnd/>
            <a:tailEnd/>
          </a:ln>
        </p:spPr>
      </p:pic>
      <p:sp>
        <p:nvSpPr>
          <p:cNvPr id="21510" name="Text Box 10"/>
          <p:cNvSpPr txBox="1">
            <a:spLocks noChangeArrowheads="1"/>
          </p:cNvSpPr>
          <p:nvPr/>
        </p:nvSpPr>
        <p:spPr bwMode="auto">
          <a:xfrm>
            <a:off x="2193925" y="3313113"/>
            <a:ext cx="8016875" cy="1465262"/>
          </a:xfrm>
          <a:prstGeom prst="rect">
            <a:avLst/>
          </a:prstGeom>
          <a:noFill/>
          <a:ln w="9525">
            <a:noFill/>
            <a:miter lim="800000"/>
            <a:headEnd/>
            <a:tailEnd/>
          </a:ln>
        </p:spPr>
        <p:txBody>
          <a:bodyPr>
            <a:spAutoFit/>
          </a:bodyPr>
          <a:lstStyle/>
          <a:p>
            <a:r>
              <a:rPr lang="en-US" b="1">
                <a:solidFill>
                  <a:srgbClr val="FF0000"/>
                </a:solidFill>
              </a:rPr>
              <a:t>How could we CHANGE the flux over a period of time?</a:t>
            </a:r>
          </a:p>
          <a:p>
            <a:pPr>
              <a:buFont typeface="Wingdings" pitchFamily="2" charset="2"/>
              <a:buChar char="Ø"/>
            </a:pPr>
            <a:r>
              <a:rPr lang="en-US">
                <a:solidFill>
                  <a:srgbClr val="000000"/>
                </a:solidFill>
              </a:rPr>
              <a:t> We could move the magnet away or towards (or the wire)</a:t>
            </a:r>
          </a:p>
          <a:p>
            <a:pPr>
              <a:buFont typeface="Wingdings" pitchFamily="2" charset="2"/>
              <a:buChar char="Ø"/>
            </a:pPr>
            <a:r>
              <a:rPr lang="en-US">
                <a:solidFill>
                  <a:srgbClr val="000000"/>
                </a:solidFill>
              </a:rPr>
              <a:t> We could increase or decrease the area</a:t>
            </a:r>
          </a:p>
          <a:p>
            <a:pPr>
              <a:buFont typeface="Wingdings" pitchFamily="2" charset="2"/>
              <a:buChar char="Ø"/>
            </a:pPr>
            <a:r>
              <a:rPr lang="en-US">
                <a:solidFill>
                  <a:srgbClr val="000000"/>
                </a:solidFill>
              </a:rPr>
              <a:t> We could ROTATE the wire along an axis that is PERPENDICULAR to the field thus changing the angle between the area and magnetic field vectors.</a:t>
            </a:r>
          </a:p>
        </p:txBody>
      </p:sp>
    </p:spTree>
    <p:extLst>
      <p:ext uri="{BB962C8B-B14F-4D97-AF65-F5344CB8AC3E}">
        <p14:creationId xmlns:p14="http://schemas.microsoft.com/office/powerpoint/2010/main" val="150904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t>More About Magnetism</a:t>
            </a:r>
          </a:p>
        </p:txBody>
      </p:sp>
      <p:sp>
        <p:nvSpPr>
          <p:cNvPr id="61442" name="Rectangle 3"/>
          <p:cNvSpPr>
            <a:spLocks noGrp="1" noChangeArrowheads="1"/>
          </p:cNvSpPr>
          <p:nvPr>
            <p:ph type="body" idx="1"/>
          </p:nvPr>
        </p:nvSpPr>
        <p:spPr/>
        <p:txBody>
          <a:bodyPr/>
          <a:lstStyle/>
          <a:p>
            <a:pPr eaLnBrk="1" hangingPunct="1">
              <a:lnSpc>
                <a:spcPct val="90000"/>
              </a:lnSpc>
            </a:pPr>
            <a:r>
              <a:rPr lang="en-US" smtClean="0"/>
              <a:t>An unmagnetized piece of iron can be magnetized by stroking it with a magnet</a:t>
            </a:r>
          </a:p>
          <a:p>
            <a:pPr lvl="1" eaLnBrk="1" hangingPunct="1">
              <a:lnSpc>
                <a:spcPct val="90000"/>
              </a:lnSpc>
            </a:pPr>
            <a:r>
              <a:rPr lang="en-US" smtClean="0"/>
              <a:t>Somewhat like stroking an object to charge an object</a:t>
            </a:r>
          </a:p>
          <a:p>
            <a:pPr eaLnBrk="1" hangingPunct="1">
              <a:lnSpc>
                <a:spcPct val="90000"/>
              </a:lnSpc>
            </a:pPr>
            <a:r>
              <a:rPr lang="en-US" smtClean="0"/>
              <a:t>Magnetism can be induced</a:t>
            </a:r>
          </a:p>
          <a:p>
            <a:pPr lvl="1" eaLnBrk="1" hangingPunct="1">
              <a:lnSpc>
                <a:spcPct val="90000"/>
              </a:lnSpc>
            </a:pPr>
            <a:r>
              <a:rPr lang="en-US" smtClean="0"/>
              <a:t>If a piece of iron, for example, is placed near a strong permanent magnet, it will become magnetized</a:t>
            </a:r>
          </a:p>
          <a:p>
            <a:pPr eaLnBrk="1" hangingPunct="1">
              <a:lnSpc>
                <a:spcPct val="90000"/>
              </a:lnSpc>
              <a:buFont typeface="Wingdings" pitchFamily="2" charset="2"/>
              <a:buNone/>
            </a:pPr>
            <a:endParaRPr lang="en-US"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006" y="161191"/>
            <a:ext cx="1738111" cy="2297063"/>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609600" y="277813"/>
            <a:ext cx="10972800" cy="1139825"/>
          </a:xfrm>
        </p:spPr>
        <p:txBody>
          <a:bodyPr/>
          <a:lstStyle/>
          <a:p>
            <a:pPr eaLnBrk="1" hangingPunct="1"/>
            <a:r>
              <a:rPr lang="en-US" smtClean="0"/>
              <a:t>Faraday’s Law</a:t>
            </a:r>
          </a:p>
        </p:txBody>
      </p:sp>
      <p:sp>
        <p:nvSpPr>
          <p:cNvPr id="22533" name="Rectangle 3"/>
          <p:cNvSpPr>
            <a:spLocks noGrp="1" noChangeArrowheads="1"/>
          </p:cNvSpPr>
          <p:nvPr>
            <p:ph type="body" sz="half" idx="1"/>
          </p:nvPr>
        </p:nvSpPr>
        <p:spPr>
          <a:xfrm>
            <a:off x="1981200" y="1066800"/>
            <a:ext cx="8534400" cy="2133600"/>
          </a:xfrm>
        </p:spPr>
        <p:txBody>
          <a:bodyPr/>
          <a:lstStyle/>
          <a:p>
            <a:pPr eaLnBrk="1" hangingPunct="1">
              <a:buFont typeface="Wingdings" pitchFamily="2" charset="2"/>
              <a:buNone/>
            </a:pPr>
            <a:r>
              <a:rPr lang="en-US" sz="2200" smtClean="0"/>
              <a:t>Faraday learned that if you change any part of the flux over time you could induce a current in a conductor and thus create a source of EMF (voltage, potential difference). Since we are dealing with time here were a talking about the </a:t>
            </a:r>
            <a:r>
              <a:rPr lang="en-US" sz="2200" b="1" smtClean="0">
                <a:solidFill>
                  <a:srgbClr val="FF0000"/>
                </a:solidFill>
              </a:rPr>
              <a:t>RATE of CHANGE of FLUX, </a:t>
            </a:r>
            <a:r>
              <a:rPr lang="en-US" sz="2200" b="1" smtClean="0"/>
              <a:t>which is called Faraday’s Law.</a:t>
            </a:r>
          </a:p>
        </p:txBody>
      </p:sp>
      <p:graphicFrame>
        <p:nvGraphicFramePr>
          <p:cNvPr id="22531" name="Object 3"/>
          <p:cNvGraphicFramePr>
            <a:graphicFrameLocks noGrp="1" noChangeAspect="1"/>
          </p:cNvGraphicFramePr>
          <p:nvPr>
            <p:ph sz="half" idx="2"/>
          </p:nvPr>
        </p:nvGraphicFramePr>
        <p:xfrm>
          <a:off x="2209800" y="3124200"/>
          <a:ext cx="5029200" cy="1492250"/>
        </p:xfrm>
        <a:graphic>
          <a:graphicData uri="http://schemas.openxmlformats.org/presentationml/2006/ole">
            <mc:AlternateContent xmlns:mc="http://schemas.openxmlformats.org/markup-compatibility/2006">
              <mc:Choice xmlns:v="urn:schemas-microsoft-com:vml" Requires="v">
                <p:oleObj spid="_x0000_s31749" name="Equation" r:id="rId3" imgW="1968500" imgH="584200" progId="Equation.3">
                  <p:embed/>
                </p:oleObj>
              </mc:Choice>
              <mc:Fallback>
                <p:oleObj name="Equation" r:id="rId3" imgW="1968500" imgH="584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124200"/>
                        <a:ext cx="5029200" cy="1492250"/>
                      </a:xfrm>
                      <a:prstGeom prst="rect">
                        <a:avLst/>
                      </a:prstGeom>
                      <a:solidFill>
                        <a:srgbClr val="00CCFF"/>
                      </a:solidFill>
                    </p:spPr>
                  </p:pic>
                </p:oleObj>
              </mc:Fallback>
            </mc:AlternateContent>
          </a:graphicData>
        </a:graphic>
      </p:graphicFrame>
      <p:pic>
        <p:nvPicPr>
          <p:cNvPr id="22534" name="Picture 6" descr="lenz"/>
          <p:cNvPicPr>
            <a:picLocks noChangeAspect="1" noChangeArrowheads="1"/>
          </p:cNvPicPr>
          <p:nvPr/>
        </p:nvPicPr>
        <p:blipFill>
          <a:blip r:embed="rId5"/>
          <a:srcRect/>
          <a:stretch>
            <a:fillRect/>
          </a:stretch>
        </p:blipFill>
        <p:spPr bwMode="auto">
          <a:xfrm>
            <a:off x="7620000" y="3048000"/>
            <a:ext cx="2466975" cy="2505075"/>
          </a:xfrm>
          <a:prstGeom prst="rect">
            <a:avLst/>
          </a:prstGeom>
          <a:noFill/>
          <a:ln w="9525">
            <a:noFill/>
            <a:miter lim="800000"/>
            <a:headEnd/>
            <a:tailEnd/>
          </a:ln>
        </p:spPr>
      </p:pic>
    </p:spTree>
    <p:extLst>
      <p:ext uri="{BB962C8B-B14F-4D97-AF65-F5344CB8AC3E}">
        <p14:creationId xmlns:p14="http://schemas.microsoft.com/office/powerpoint/2010/main" val="31961694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en-US" smtClean="0"/>
              <a:t>Useful Applications</a:t>
            </a:r>
          </a:p>
        </p:txBody>
      </p:sp>
      <p:sp>
        <p:nvSpPr>
          <p:cNvPr id="199682" name="Rectangle 3"/>
          <p:cNvSpPr>
            <a:spLocks noGrp="1" noChangeArrowheads="1"/>
          </p:cNvSpPr>
          <p:nvPr>
            <p:ph type="body" idx="1"/>
          </p:nvPr>
        </p:nvSpPr>
        <p:spPr>
          <a:xfrm>
            <a:off x="1981200" y="990600"/>
            <a:ext cx="8229600" cy="2286000"/>
          </a:xfrm>
        </p:spPr>
        <p:txBody>
          <a:bodyPr/>
          <a:lstStyle/>
          <a:p>
            <a:pPr eaLnBrk="1" hangingPunct="1">
              <a:lnSpc>
                <a:spcPct val="90000"/>
              </a:lnSpc>
              <a:buFont typeface="Wingdings" pitchFamily="2" charset="2"/>
              <a:buNone/>
            </a:pPr>
            <a:r>
              <a:rPr lang="en-US" sz="2100" smtClean="0"/>
              <a:t>The Forever Flashlight uses the Faraday Principle of Electromagnetic Energy to eliminate the need for batteries. The Faraday Principle states that if an electric conductor, like copper wire, is moved through a magnetic field, electric current will be generated and flow into the conductor.</a:t>
            </a:r>
            <a:br>
              <a:rPr lang="en-US" sz="2100" smtClean="0"/>
            </a:br>
            <a:endParaRPr lang="en-US" sz="2100" smtClean="0"/>
          </a:p>
        </p:txBody>
      </p:sp>
      <p:pic>
        <p:nvPicPr>
          <p:cNvPr id="199683" name="Picture 4" descr="NightStarClearOnBlue_medium"/>
          <p:cNvPicPr>
            <a:picLocks noChangeAspect="1" noChangeArrowheads="1"/>
          </p:cNvPicPr>
          <p:nvPr/>
        </p:nvPicPr>
        <p:blipFill>
          <a:blip r:embed="rId2"/>
          <a:srcRect/>
          <a:stretch>
            <a:fillRect/>
          </a:stretch>
        </p:blipFill>
        <p:spPr bwMode="auto">
          <a:xfrm>
            <a:off x="2133600" y="2667000"/>
            <a:ext cx="3048000" cy="2284413"/>
          </a:xfrm>
          <a:prstGeom prst="rect">
            <a:avLst/>
          </a:prstGeom>
          <a:noFill/>
          <a:ln w="9525">
            <a:noFill/>
            <a:miter lim="800000"/>
            <a:headEnd/>
            <a:tailEnd/>
          </a:ln>
        </p:spPr>
      </p:pic>
      <p:pic>
        <p:nvPicPr>
          <p:cNvPr id="199684" name="Picture 5" descr="LightOutput"/>
          <p:cNvPicPr>
            <a:picLocks noChangeAspect="1" noChangeArrowheads="1"/>
          </p:cNvPicPr>
          <p:nvPr/>
        </p:nvPicPr>
        <p:blipFill>
          <a:blip r:embed="rId3"/>
          <a:srcRect/>
          <a:stretch>
            <a:fillRect/>
          </a:stretch>
        </p:blipFill>
        <p:spPr bwMode="auto">
          <a:xfrm>
            <a:off x="5105400" y="2438400"/>
            <a:ext cx="5105400" cy="3421063"/>
          </a:xfrm>
          <a:prstGeom prst="rect">
            <a:avLst/>
          </a:prstGeom>
          <a:noFill/>
          <a:ln w="9525">
            <a:noFill/>
            <a:miter lim="800000"/>
            <a:headEnd/>
            <a:tailEnd/>
          </a:ln>
        </p:spPr>
      </p:pic>
    </p:spTree>
    <p:extLst>
      <p:ext uri="{BB962C8B-B14F-4D97-AF65-F5344CB8AC3E}">
        <p14:creationId xmlns:p14="http://schemas.microsoft.com/office/powerpoint/2010/main" val="259403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1535113" y="617538"/>
            <a:ext cx="10390187" cy="1143000"/>
          </a:xfrm>
        </p:spPr>
        <p:txBody>
          <a:bodyPr/>
          <a:lstStyle/>
          <a:p>
            <a:pPr eaLnBrk="1" hangingPunct="1"/>
            <a:r>
              <a:rPr lang="en-US" smtClean="0"/>
              <a:t>Applications of Faraday’s Law – Electric Guitar</a:t>
            </a:r>
          </a:p>
        </p:txBody>
      </p:sp>
      <p:sp>
        <p:nvSpPr>
          <p:cNvPr id="155650" name="Rectangle 3"/>
          <p:cNvSpPr>
            <a:spLocks noGrp="1" noChangeArrowheads="1"/>
          </p:cNvSpPr>
          <p:nvPr>
            <p:ph type="body" sz="half" idx="1"/>
          </p:nvPr>
        </p:nvSpPr>
        <p:spPr>
          <a:xfrm>
            <a:off x="1905000" y="2017713"/>
            <a:ext cx="3810000" cy="4114800"/>
          </a:xfrm>
        </p:spPr>
        <p:txBody>
          <a:bodyPr/>
          <a:lstStyle/>
          <a:p>
            <a:pPr eaLnBrk="1" hangingPunct="1">
              <a:lnSpc>
                <a:spcPct val="90000"/>
              </a:lnSpc>
            </a:pPr>
            <a:r>
              <a:rPr lang="en-US" sz="2000" smtClean="0"/>
              <a:t>A vibrating string induces an emf in a coil</a:t>
            </a:r>
          </a:p>
          <a:p>
            <a:pPr eaLnBrk="1" hangingPunct="1">
              <a:lnSpc>
                <a:spcPct val="90000"/>
              </a:lnSpc>
            </a:pPr>
            <a:r>
              <a:rPr lang="en-US" sz="2000" smtClean="0"/>
              <a:t>A permanent magnet inside the coil magnetizes a portion of the string nearest the coil</a:t>
            </a:r>
          </a:p>
          <a:p>
            <a:pPr eaLnBrk="1" hangingPunct="1">
              <a:lnSpc>
                <a:spcPct val="90000"/>
              </a:lnSpc>
            </a:pPr>
            <a:r>
              <a:rPr lang="en-US" sz="2000" smtClean="0"/>
              <a:t>As the string vibrates at some frequency, its magnetized segment produces a changing flux through the pickup coil</a:t>
            </a:r>
          </a:p>
          <a:p>
            <a:pPr eaLnBrk="1" hangingPunct="1">
              <a:lnSpc>
                <a:spcPct val="90000"/>
              </a:lnSpc>
            </a:pPr>
            <a:r>
              <a:rPr lang="en-US" sz="2000" smtClean="0"/>
              <a:t>The changing flux produces an induced</a:t>
            </a:r>
            <a:r>
              <a:rPr lang="en-US" sz="2200" smtClean="0"/>
              <a:t> </a:t>
            </a:r>
            <a:r>
              <a:rPr lang="en-US" sz="2000" smtClean="0"/>
              <a:t>emf that is fed to an amplifier</a:t>
            </a:r>
          </a:p>
        </p:txBody>
      </p:sp>
      <p:pic>
        <p:nvPicPr>
          <p:cNvPr id="155651" name="Picture 6" descr="D:\Chapter 20\Fig 20-07a.jpg"/>
          <p:cNvPicPr>
            <a:picLocks noGrp="1" noChangeAspect="1" noChangeArrowheads="1"/>
          </p:cNvPicPr>
          <p:nvPr>
            <p:ph type="clipArt" sz="half" idx="2"/>
          </p:nvPr>
        </p:nvPicPr>
        <p:blipFill>
          <a:blip r:embed="rId2"/>
          <a:srcRect/>
          <a:stretch>
            <a:fillRect/>
          </a:stretch>
        </p:blipFill>
        <p:spPr>
          <a:xfrm>
            <a:off x="5867400" y="2133600"/>
            <a:ext cx="4611688" cy="4267200"/>
          </a:xfrm>
        </p:spPr>
      </p:pic>
    </p:spTree>
    <p:extLst>
      <p:ext uri="{BB962C8B-B14F-4D97-AF65-F5344CB8AC3E}">
        <p14:creationId xmlns:p14="http://schemas.microsoft.com/office/powerpoint/2010/main" val="10352530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535113" y="617538"/>
            <a:ext cx="10390187" cy="1143000"/>
          </a:xfrm>
        </p:spPr>
        <p:txBody>
          <a:bodyPr/>
          <a:lstStyle/>
          <a:p>
            <a:pPr eaLnBrk="1" hangingPunct="1"/>
            <a:r>
              <a:rPr lang="en-US" smtClean="0"/>
              <a:t>Applications of Faraday’s Law – Apnea Monitor</a:t>
            </a:r>
          </a:p>
        </p:txBody>
      </p:sp>
      <p:sp>
        <p:nvSpPr>
          <p:cNvPr id="156674" name="Rectangle 3"/>
          <p:cNvSpPr>
            <a:spLocks noGrp="1" noChangeArrowheads="1"/>
          </p:cNvSpPr>
          <p:nvPr>
            <p:ph type="body" sz="half" idx="1"/>
          </p:nvPr>
        </p:nvSpPr>
        <p:spPr>
          <a:xfrm>
            <a:off x="1981200" y="2209800"/>
            <a:ext cx="3810000" cy="4114800"/>
          </a:xfrm>
        </p:spPr>
        <p:txBody>
          <a:bodyPr/>
          <a:lstStyle/>
          <a:p>
            <a:pPr eaLnBrk="1" hangingPunct="1">
              <a:lnSpc>
                <a:spcPct val="90000"/>
              </a:lnSpc>
            </a:pPr>
            <a:r>
              <a:rPr lang="en-US" sz="2200" smtClean="0"/>
              <a:t>The coil of wire attached to the chest carries an alternating current</a:t>
            </a:r>
          </a:p>
          <a:p>
            <a:pPr eaLnBrk="1" hangingPunct="1">
              <a:lnSpc>
                <a:spcPct val="90000"/>
              </a:lnSpc>
            </a:pPr>
            <a:r>
              <a:rPr lang="en-US" sz="2200" smtClean="0"/>
              <a:t>An induced emf produced by the varying field passes through a pick up coil</a:t>
            </a:r>
          </a:p>
          <a:p>
            <a:pPr eaLnBrk="1" hangingPunct="1">
              <a:lnSpc>
                <a:spcPct val="90000"/>
              </a:lnSpc>
            </a:pPr>
            <a:r>
              <a:rPr lang="en-US" sz="2200" smtClean="0"/>
              <a:t>When breathing stops, the pattern of induced voltages stabilizes and external monitors sound an alert</a:t>
            </a:r>
          </a:p>
        </p:txBody>
      </p:sp>
      <p:pic>
        <p:nvPicPr>
          <p:cNvPr id="156675" name="Picture 6" descr="D:\Chapter 20\Fig 20-08.jpg"/>
          <p:cNvPicPr>
            <a:picLocks noGrp="1" noChangeAspect="1" noChangeArrowheads="1"/>
          </p:cNvPicPr>
          <p:nvPr>
            <p:ph type="clipArt" sz="half" idx="2"/>
          </p:nvPr>
        </p:nvPicPr>
        <p:blipFill>
          <a:blip r:embed="rId2"/>
          <a:srcRect/>
          <a:stretch>
            <a:fillRect/>
          </a:stretch>
        </p:blipFill>
        <p:spPr>
          <a:xfrm>
            <a:off x="5715000" y="2336800"/>
            <a:ext cx="4764088" cy="3454400"/>
          </a:xfrm>
        </p:spPr>
      </p:pic>
    </p:spTree>
    <p:extLst>
      <p:ext uri="{BB962C8B-B14F-4D97-AF65-F5344CB8AC3E}">
        <p14:creationId xmlns:p14="http://schemas.microsoft.com/office/powerpoint/2010/main" val="9484893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hangingPunct="1"/>
            <a:r>
              <a:rPr lang="en-US" smtClean="0"/>
              <a:t>Useful Applications</a:t>
            </a:r>
          </a:p>
        </p:txBody>
      </p:sp>
      <p:sp>
        <p:nvSpPr>
          <p:cNvPr id="200706" name="Rectangle 3"/>
          <p:cNvSpPr>
            <a:spLocks noGrp="1" noChangeArrowheads="1"/>
          </p:cNvSpPr>
          <p:nvPr>
            <p:ph type="body" idx="1"/>
          </p:nvPr>
        </p:nvSpPr>
        <p:spPr>
          <a:xfrm>
            <a:off x="5715000" y="914400"/>
            <a:ext cx="4267200" cy="4876800"/>
          </a:xfrm>
        </p:spPr>
        <p:txBody>
          <a:bodyPr/>
          <a:lstStyle/>
          <a:p>
            <a:pPr eaLnBrk="1" hangingPunct="1">
              <a:lnSpc>
                <a:spcPct val="90000"/>
              </a:lnSpc>
              <a:buFont typeface="Wingdings" pitchFamily="2" charset="2"/>
              <a:buNone/>
            </a:pPr>
            <a:r>
              <a:rPr lang="en-US" sz="2400" smtClean="0"/>
              <a:t>AC Generators use Faraday’s law to produce rotation and thus convert electrical and magnetic energy into rotational kinetic energy. This idea can be used to run all kinds of motors. Since the current in the coil is </a:t>
            </a:r>
            <a:r>
              <a:rPr lang="en-US" sz="2400" smtClean="0">
                <a:solidFill>
                  <a:srgbClr val="FF0000"/>
                </a:solidFill>
              </a:rPr>
              <a:t>AC,</a:t>
            </a:r>
            <a:r>
              <a:rPr lang="en-US" sz="2400" smtClean="0"/>
              <a:t> it is turning on and off thus creating a CHANGING magnetic field of its own. Its own magnetic field interferes with the shown magnetic field to produce rotation.</a:t>
            </a:r>
          </a:p>
        </p:txBody>
      </p:sp>
      <p:pic>
        <p:nvPicPr>
          <p:cNvPr id="200707" name="Picture 4" descr="acgen"/>
          <p:cNvPicPr>
            <a:picLocks noChangeAspect="1" noChangeArrowheads="1" noCrop="1"/>
          </p:cNvPicPr>
          <p:nvPr/>
        </p:nvPicPr>
        <p:blipFill>
          <a:blip r:embed="rId2"/>
          <a:srcRect/>
          <a:stretch>
            <a:fillRect/>
          </a:stretch>
        </p:blipFill>
        <p:spPr bwMode="auto">
          <a:xfrm>
            <a:off x="2057400" y="1219200"/>
            <a:ext cx="3429000" cy="3429000"/>
          </a:xfrm>
          <a:prstGeom prst="rect">
            <a:avLst/>
          </a:prstGeom>
          <a:noFill/>
          <a:ln w="9525">
            <a:noFill/>
            <a:miter lim="800000"/>
            <a:headEnd/>
            <a:tailEnd/>
          </a:ln>
        </p:spPr>
      </p:pic>
    </p:spTree>
    <p:extLst>
      <p:ext uri="{BB962C8B-B14F-4D97-AF65-F5344CB8AC3E}">
        <p14:creationId xmlns:p14="http://schemas.microsoft.com/office/powerpoint/2010/main" val="1845447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smtClean="0"/>
              <a:t>Transformers</a:t>
            </a:r>
          </a:p>
        </p:txBody>
      </p:sp>
      <p:sp>
        <p:nvSpPr>
          <p:cNvPr id="201730" name="Rectangle 3"/>
          <p:cNvSpPr>
            <a:spLocks noGrp="1" noChangeArrowheads="1"/>
          </p:cNvSpPr>
          <p:nvPr>
            <p:ph type="body" idx="1"/>
          </p:nvPr>
        </p:nvSpPr>
        <p:spPr>
          <a:xfrm>
            <a:off x="2057400" y="990600"/>
            <a:ext cx="8153400" cy="1828800"/>
          </a:xfrm>
        </p:spPr>
        <p:txBody>
          <a:bodyPr/>
          <a:lstStyle/>
          <a:p>
            <a:pPr eaLnBrk="1" hangingPunct="1">
              <a:lnSpc>
                <a:spcPct val="90000"/>
              </a:lnSpc>
              <a:buFont typeface="Wingdings" pitchFamily="2" charset="2"/>
              <a:buNone/>
            </a:pPr>
            <a:r>
              <a:rPr lang="en-US" sz="2100" smtClean="0"/>
              <a:t>Probably one of the greatest inventions of all time is the transformer. AC Current from the primary coil moves quickly BACK and FORTH (thus the idea of changing!) across the secondary coil. The moving magnetic field caused by the changing field (flux) induces a current in the secondary coil. </a:t>
            </a:r>
          </a:p>
        </p:txBody>
      </p:sp>
      <p:pic>
        <p:nvPicPr>
          <p:cNvPr id="201731" name="Picture 5" descr="TRANS1"/>
          <p:cNvPicPr>
            <a:picLocks noChangeAspect="1" noChangeArrowheads="1"/>
          </p:cNvPicPr>
          <p:nvPr/>
        </p:nvPicPr>
        <p:blipFill>
          <a:blip r:embed="rId2"/>
          <a:srcRect/>
          <a:stretch>
            <a:fillRect/>
          </a:stretch>
        </p:blipFill>
        <p:spPr bwMode="auto">
          <a:xfrm>
            <a:off x="1981200" y="2667000"/>
            <a:ext cx="4419600" cy="3328988"/>
          </a:xfrm>
          <a:prstGeom prst="rect">
            <a:avLst/>
          </a:prstGeom>
          <a:noFill/>
          <a:ln w="9525">
            <a:noFill/>
            <a:miter lim="800000"/>
            <a:headEnd/>
            <a:tailEnd/>
          </a:ln>
        </p:spPr>
      </p:pic>
      <p:sp>
        <p:nvSpPr>
          <p:cNvPr id="201732" name="Text Box 6"/>
          <p:cNvSpPr txBox="1">
            <a:spLocks noChangeArrowheads="1"/>
          </p:cNvSpPr>
          <p:nvPr/>
        </p:nvSpPr>
        <p:spPr bwMode="auto">
          <a:xfrm>
            <a:off x="6384925" y="2779713"/>
            <a:ext cx="4130675" cy="2586037"/>
          </a:xfrm>
          <a:prstGeom prst="rect">
            <a:avLst/>
          </a:prstGeom>
          <a:noFill/>
          <a:ln w="9525">
            <a:noFill/>
            <a:miter lim="800000"/>
            <a:headEnd/>
            <a:tailEnd/>
          </a:ln>
        </p:spPr>
        <p:txBody>
          <a:bodyPr>
            <a:spAutoFit/>
          </a:bodyPr>
          <a:lstStyle/>
          <a:p>
            <a:r>
              <a:rPr lang="en-US">
                <a:solidFill>
                  <a:srgbClr val="000000"/>
                </a:solidFill>
              </a:rPr>
              <a:t>If the secondary coil has MORE turns than the primary you can step up the voltage and runs devices that would normally need MORE voltage than what you have coming in. We call this a STEP UP transformer. </a:t>
            </a:r>
          </a:p>
          <a:p>
            <a:endParaRPr lang="en-US">
              <a:solidFill>
                <a:srgbClr val="000000"/>
              </a:solidFill>
            </a:endParaRPr>
          </a:p>
          <a:p>
            <a:r>
              <a:rPr lang="en-US">
                <a:solidFill>
                  <a:srgbClr val="000000"/>
                </a:solidFill>
              </a:rPr>
              <a:t>We can use this idea in reverse as well to create a STEP DOWN transformer.</a:t>
            </a:r>
          </a:p>
        </p:txBody>
      </p:sp>
    </p:spTree>
    <p:extLst>
      <p:ext uri="{BB962C8B-B14F-4D97-AF65-F5344CB8AC3E}">
        <p14:creationId xmlns:p14="http://schemas.microsoft.com/office/powerpoint/2010/main" val="40664160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p:txBody>
          <a:bodyPr/>
          <a:lstStyle/>
          <a:p>
            <a:pPr eaLnBrk="1" hangingPunct="1"/>
            <a:r>
              <a:rPr lang="en-US" smtClean="0"/>
              <a:t>Microphones</a:t>
            </a:r>
          </a:p>
        </p:txBody>
      </p:sp>
      <p:sp>
        <p:nvSpPr>
          <p:cNvPr id="202754" name="Rectangle 3"/>
          <p:cNvSpPr>
            <a:spLocks noGrp="1" noChangeArrowheads="1"/>
          </p:cNvSpPr>
          <p:nvPr>
            <p:ph type="body" idx="1"/>
          </p:nvPr>
        </p:nvSpPr>
        <p:spPr>
          <a:xfrm>
            <a:off x="5486400" y="914400"/>
            <a:ext cx="4648200" cy="4530725"/>
          </a:xfrm>
        </p:spPr>
        <p:txBody>
          <a:bodyPr/>
          <a:lstStyle/>
          <a:p>
            <a:pPr eaLnBrk="1" hangingPunct="1">
              <a:lnSpc>
                <a:spcPct val="90000"/>
              </a:lnSpc>
              <a:buFont typeface="Wingdings" pitchFamily="2" charset="2"/>
              <a:buNone/>
            </a:pPr>
            <a:r>
              <a:rPr lang="en-US" sz="2100" smtClean="0"/>
              <a:t>A microphone works when sound waves enter the filter of a microphone. Inside the filter, a diaphragm is vibrated by the sound waves which in turn moves a coil of wire wrapped around a magnet. The movement of the wire in the magnetic field induces a current in the wire. Thus sound waves can be turned into electronic signals and then amplified through a speaker.</a:t>
            </a:r>
          </a:p>
        </p:txBody>
      </p:sp>
      <p:pic>
        <p:nvPicPr>
          <p:cNvPr id="202755" name="Picture 4"/>
          <p:cNvPicPr>
            <a:picLocks noChangeAspect="1" noChangeArrowheads="1"/>
          </p:cNvPicPr>
          <p:nvPr/>
        </p:nvPicPr>
        <p:blipFill>
          <a:blip r:embed="rId2"/>
          <a:srcRect/>
          <a:stretch>
            <a:fillRect/>
          </a:stretch>
        </p:blipFill>
        <p:spPr bwMode="auto">
          <a:xfrm>
            <a:off x="2057400" y="1219200"/>
            <a:ext cx="3279775" cy="3733800"/>
          </a:xfrm>
          <a:prstGeom prst="rect">
            <a:avLst/>
          </a:prstGeom>
          <a:noFill/>
          <a:ln w="9525">
            <a:noFill/>
            <a:miter lim="800000"/>
            <a:headEnd/>
            <a:tailEnd/>
          </a:ln>
        </p:spPr>
      </p:pic>
    </p:spTree>
    <p:extLst>
      <p:ext uri="{BB962C8B-B14F-4D97-AF65-F5344CB8AC3E}">
        <p14:creationId xmlns:p14="http://schemas.microsoft.com/office/powerpoint/2010/main" val="5193277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xfrm>
            <a:off x="609600" y="277813"/>
            <a:ext cx="10972800" cy="1139825"/>
          </a:xfrm>
        </p:spPr>
        <p:txBody>
          <a:bodyPr/>
          <a:lstStyle/>
          <a:p>
            <a:pPr eaLnBrk="1" hangingPunct="1"/>
            <a:r>
              <a:rPr lang="en-US" smtClean="0"/>
              <a:t>Example</a:t>
            </a:r>
          </a:p>
        </p:txBody>
      </p:sp>
      <p:sp>
        <p:nvSpPr>
          <p:cNvPr id="23557" name="Rectangle 3"/>
          <p:cNvSpPr>
            <a:spLocks noGrp="1" noChangeArrowheads="1"/>
          </p:cNvSpPr>
          <p:nvPr>
            <p:ph type="body" sz="half" idx="1"/>
          </p:nvPr>
        </p:nvSpPr>
        <p:spPr>
          <a:xfrm>
            <a:off x="1905000" y="990600"/>
            <a:ext cx="8077200" cy="2057400"/>
          </a:xfrm>
        </p:spPr>
        <p:txBody>
          <a:bodyPr/>
          <a:lstStyle/>
          <a:p>
            <a:pPr eaLnBrk="1" hangingPunct="1">
              <a:lnSpc>
                <a:spcPct val="90000"/>
              </a:lnSpc>
              <a:buFont typeface="Wingdings" pitchFamily="2" charset="2"/>
              <a:buNone/>
            </a:pPr>
            <a:r>
              <a:rPr lang="en-US" sz="2000" smtClean="0"/>
              <a:t>A coil with 200 turns of wire is wrapped on an 18.0 cm square frame. Each turn has the same area, equal to that of the frame, and the total resistance of the coil is 2.0</a:t>
            </a:r>
            <a:r>
              <a:rPr lang="en-US" sz="2000" smtClean="0">
                <a:latin typeface="Symbol" pitchFamily="18" charset="2"/>
              </a:rPr>
              <a:t>W</a:t>
            </a:r>
            <a:r>
              <a:rPr lang="en-US" sz="2000" smtClean="0"/>
              <a:t> . A uniform magnetic field is applied perpendicularly to the plane of the coil. If the field changes uniformly from 0 to 0.500 T in 0.80 s, find the magnitude of the induced emf in the coil while the field has changed as well as the magnitude of the induced current. </a:t>
            </a:r>
          </a:p>
        </p:txBody>
      </p:sp>
      <p:graphicFrame>
        <p:nvGraphicFramePr>
          <p:cNvPr id="23555" name="Object 3"/>
          <p:cNvGraphicFramePr>
            <a:graphicFrameLocks noGrp="1" noChangeAspect="1"/>
          </p:cNvGraphicFramePr>
          <p:nvPr>
            <p:ph sz="half" idx="2"/>
          </p:nvPr>
        </p:nvGraphicFramePr>
        <p:xfrm>
          <a:off x="2286000" y="3048000"/>
          <a:ext cx="4191000" cy="3079750"/>
        </p:xfrm>
        <a:graphic>
          <a:graphicData uri="http://schemas.openxmlformats.org/presentationml/2006/ole">
            <mc:AlternateContent xmlns:mc="http://schemas.openxmlformats.org/markup-compatibility/2006">
              <mc:Choice xmlns:v="urn:schemas-microsoft-com:vml" Requires="v">
                <p:oleObj spid="_x0000_s32773" name="Equation" r:id="rId3" imgW="2349500" imgH="1727200" progId="Equation.3">
                  <p:embed/>
                </p:oleObj>
              </mc:Choice>
              <mc:Fallback>
                <p:oleObj name="Equation" r:id="rId3" imgW="2349500" imgH="172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048000"/>
                        <a:ext cx="4191000" cy="307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Text Box 6"/>
          <p:cNvSpPr txBox="1">
            <a:spLocks noChangeArrowheads="1"/>
          </p:cNvSpPr>
          <p:nvPr/>
        </p:nvSpPr>
        <p:spPr bwMode="auto">
          <a:xfrm>
            <a:off x="2819400" y="4495800"/>
            <a:ext cx="844550" cy="366713"/>
          </a:xfrm>
          <a:prstGeom prst="rect">
            <a:avLst/>
          </a:prstGeom>
          <a:noFill/>
          <a:ln w="9525">
            <a:noFill/>
            <a:miter lim="800000"/>
            <a:headEnd/>
            <a:tailEnd/>
          </a:ln>
        </p:spPr>
        <p:txBody>
          <a:bodyPr wrap="none">
            <a:spAutoFit/>
          </a:bodyPr>
          <a:lstStyle/>
          <a:p>
            <a:r>
              <a:rPr lang="en-US" b="1">
                <a:solidFill>
                  <a:srgbClr val="FF0000"/>
                </a:solidFill>
              </a:rPr>
              <a:t>4.05 V</a:t>
            </a:r>
          </a:p>
        </p:txBody>
      </p:sp>
      <p:sp>
        <p:nvSpPr>
          <p:cNvPr id="18439" name="Text Box 7"/>
          <p:cNvSpPr txBox="1">
            <a:spLocks noChangeArrowheads="1"/>
          </p:cNvSpPr>
          <p:nvPr/>
        </p:nvSpPr>
        <p:spPr bwMode="auto">
          <a:xfrm>
            <a:off x="2743200" y="5791200"/>
            <a:ext cx="857250" cy="366713"/>
          </a:xfrm>
          <a:prstGeom prst="rect">
            <a:avLst/>
          </a:prstGeom>
          <a:noFill/>
          <a:ln w="9525">
            <a:noFill/>
            <a:miter lim="800000"/>
            <a:headEnd/>
            <a:tailEnd/>
          </a:ln>
        </p:spPr>
        <p:txBody>
          <a:bodyPr wrap="none">
            <a:spAutoFit/>
          </a:bodyPr>
          <a:lstStyle/>
          <a:p>
            <a:r>
              <a:rPr lang="en-US" b="1">
                <a:solidFill>
                  <a:srgbClr val="FF0000"/>
                </a:solidFill>
              </a:rPr>
              <a:t>2.03 A</a:t>
            </a:r>
          </a:p>
        </p:txBody>
      </p:sp>
      <p:sp>
        <p:nvSpPr>
          <p:cNvPr id="18440" name="Text Box 8"/>
          <p:cNvSpPr txBox="1">
            <a:spLocks noChangeArrowheads="1"/>
          </p:cNvSpPr>
          <p:nvPr/>
        </p:nvSpPr>
        <p:spPr bwMode="auto">
          <a:xfrm>
            <a:off x="7070725" y="3160713"/>
            <a:ext cx="3216275" cy="1739900"/>
          </a:xfrm>
          <a:prstGeom prst="rect">
            <a:avLst/>
          </a:prstGeom>
          <a:noFill/>
          <a:ln w="9525">
            <a:noFill/>
            <a:miter lim="800000"/>
            <a:headEnd/>
            <a:tailEnd/>
          </a:ln>
        </p:spPr>
        <p:txBody>
          <a:bodyPr>
            <a:spAutoFit/>
          </a:bodyPr>
          <a:lstStyle/>
          <a:p>
            <a:r>
              <a:rPr lang="en-US" b="1">
                <a:solidFill>
                  <a:srgbClr val="FF0000"/>
                </a:solidFill>
              </a:rPr>
              <a:t>Why did you find the ABSOLUTE VALUE of the EMF?</a:t>
            </a:r>
          </a:p>
          <a:p>
            <a:endParaRPr lang="en-US" b="1">
              <a:solidFill>
                <a:srgbClr val="FF0000"/>
              </a:solidFill>
            </a:endParaRPr>
          </a:p>
          <a:p>
            <a:r>
              <a:rPr lang="en-US" b="1">
                <a:solidFill>
                  <a:srgbClr val="FF0000"/>
                </a:solidFill>
              </a:rPr>
              <a:t>What happened to the “ – “ that was there originally?</a:t>
            </a:r>
          </a:p>
        </p:txBody>
      </p:sp>
    </p:spTree>
    <p:extLst>
      <p:ext uri="{BB962C8B-B14F-4D97-AF65-F5344CB8AC3E}">
        <p14:creationId xmlns:p14="http://schemas.microsoft.com/office/powerpoint/2010/main" val="3394832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ppt_x"/>
                                          </p:val>
                                        </p:tav>
                                        <p:tav tm="100000">
                                          <p:val>
                                            <p:strVal val="#ppt_x"/>
                                          </p:val>
                                        </p:tav>
                                      </p:tavLst>
                                    </p:anim>
                                    <p:anim calcmode="lin" valueType="num">
                                      <p:cBhvr additive="base">
                                        <p:cTn id="8"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ppt_x"/>
                                          </p:val>
                                        </p:tav>
                                        <p:tav tm="100000">
                                          <p:val>
                                            <p:strVal val="#ppt_x"/>
                                          </p:val>
                                        </p:tav>
                                      </p:tavLst>
                                    </p:anim>
                                    <p:anim calcmode="lin" valueType="num">
                                      <p:cBhvr additive="base">
                                        <p:cTn id="14"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18440">
                                            <p:txEl>
                                              <p:pRg st="0" end="0"/>
                                            </p:txEl>
                                          </p:spTgt>
                                        </p:tgtEl>
                                        <p:attrNameLst>
                                          <p:attrName>style.visibility</p:attrName>
                                        </p:attrNameLst>
                                      </p:cBhvr>
                                      <p:to>
                                        <p:strVal val="visible"/>
                                      </p:to>
                                    </p:set>
                                    <p:animEffect transition="in" filter="box(in)">
                                      <p:cBhvr>
                                        <p:cTn id="19" dur="500"/>
                                        <p:tgtEl>
                                          <p:spTgt spid="18440">
                                            <p:txEl>
                                              <p:pRg st="0" end="0"/>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18440">
                                            <p:txEl>
                                              <p:pRg st="2" end="2"/>
                                            </p:txEl>
                                          </p:spTgt>
                                        </p:tgtEl>
                                        <p:attrNameLst>
                                          <p:attrName>style.visibility</p:attrName>
                                        </p:attrNameLst>
                                      </p:cBhvr>
                                      <p:to>
                                        <p:strVal val="visible"/>
                                      </p:to>
                                    </p:set>
                                    <p:animEffect transition="in" filter="box(in)">
                                      <p:cBhvr>
                                        <p:cTn id="22" dur="500"/>
                                        <p:tgtEl>
                                          <p:spTgt spid="184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609600" y="277813"/>
            <a:ext cx="10972800" cy="1139825"/>
          </a:xfrm>
        </p:spPr>
        <p:txBody>
          <a:bodyPr/>
          <a:lstStyle/>
          <a:p>
            <a:pPr eaLnBrk="1" hangingPunct="1"/>
            <a:r>
              <a:rPr lang="en-US" smtClean="0"/>
              <a:t>Lenz’s Law</a:t>
            </a:r>
          </a:p>
        </p:txBody>
      </p:sp>
      <p:sp>
        <p:nvSpPr>
          <p:cNvPr id="24581" name="Rectangle 3"/>
          <p:cNvSpPr>
            <a:spLocks noGrp="1" noChangeArrowheads="1"/>
          </p:cNvSpPr>
          <p:nvPr>
            <p:ph type="body" sz="half" idx="1"/>
          </p:nvPr>
        </p:nvSpPr>
        <p:spPr>
          <a:xfrm>
            <a:off x="1905000" y="990600"/>
            <a:ext cx="8458200" cy="1447800"/>
          </a:xfrm>
        </p:spPr>
        <p:txBody>
          <a:bodyPr/>
          <a:lstStyle/>
          <a:p>
            <a:pPr eaLnBrk="1" hangingPunct="1">
              <a:lnSpc>
                <a:spcPct val="80000"/>
              </a:lnSpc>
              <a:buFont typeface="Wingdings" pitchFamily="2" charset="2"/>
              <a:buNone/>
            </a:pPr>
            <a:r>
              <a:rPr lang="en-US" sz="2000" b="1" i="1" smtClean="0"/>
              <a:t>Lenz's law gives the </a:t>
            </a:r>
            <a:r>
              <a:rPr lang="en-US" sz="2000" b="1" i="1" smtClean="0">
                <a:solidFill>
                  <a:srgbClr val="FF0000"/>
                </a:solidFill>
              </a:rPr>
              <a:t>direction</a:t>
            </a:r>
            <a:r>
              <a:rPr lang="en-US" sz="2000" b="1" i="1" smtClean="0"/>
              <a:t> of the induced emf and current resulting from electromagnetic induction. The law provides a physical interpretation of the </a:t>
            </a:r>
            <a:r>
              <a:rPr lang="en-US" sz="2000" b="1" i="1" smtClean="0">
                <a:solidFill>
                  <a:srgbClr val="FF0000"/>
                </a:solidFill>
              </a:rPr>
              <a:t>choice of sign</a:t>
            </a:r>
            <a:r>
              <a:rPr lang="en-US" sz="2000" b="1" i="1" smtClean="0"/>
              <a:t> in Faraday's law of induction, indicating that the induced emf and the change in flux have </a:t>
            </a:r>
            <a:r>
              <a:rPr lang="en-US" sz="2000" b="1" i="1" smtClean="0">
                <a:solidFill>
                  <a:srgbClr val="FF0000"/>
                </a:solidFill>
              </a:rPr>
              <a:t>opposite signs</a:t>
            </a:r>
            <a:r>
              <a:rPr lang="en-US" sz="2000" b="1" i="1" smtClean="0"/>
              <a:t>.</a:t>
            </a:r>
            <a:r>
              <a:rPr lang="en-US" sz="2000" smtClean="0"/>
              <a:t> </a:t>
            </a:r>
          </a:p>
        </p:txBody>
      </p:sp>
      <p:graphicFrame>
        <p:nvGraphicFramePr>
          <p:cNvPr id="24579" name="Object 3"/>
          <p:cNvGraphicFramePr>
            <a:graphicFrameLocks noGrp="1" noChangeAspect="1"/>
          </p:cNvGraphicFramePr>
          <p:nvPr>
            <p:ph sz="half" idx="2"/>
          </p:nvPr>
        </p:nvGraphicFramePr>
        <p:xfrm>
          <a:off x="5029200" y="2057400"/>
          <a:ext cx="2181225" cy="1023938"/>
        </p:xfrm>
        <a:graphic>
          <a:graphicData uri="http://schemas.openxmlformats.org/presentationml/2006/ole">
            <mc:AlternateContent xmlns:mc="http://schemas.openxmlformats.org/markup-compatibility/2006">
              <mc:Choice xmlns:v="urn:schemas-microsoft-com:vml" Requires="v">
                <p:oleObj spid="_x0000_s33797" name="Equation" r:id="rId3" imgW="837836" imgH="393529" progId="Equation.3">
                  <p:embed/>
                </p:oleObj>
              </mc:Choice>
              <mc:Fallback>
                <p:oleObj name="Equation" r:id="rId3" imgW="837836"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2181225" cy="1023938"/>
                      </a:xfrm>
                      <a:prstGeom prst="rect">
                        <a:avLst/>
                      </a:prstGeom>
                      <a:solidFill>
                        <a:schemeClr val="bg1"/>
                      </a:solidFill>
                    </p:spPr>
                  </p:pic>
                </p:oleObj>
              </mc:Fallback>
            </mc:AlternateContent>
          </a:graphicData>
        </a:graphic>
      </p:graphicFrame>
      <p:sp>
        <p:nvSpPr>
          <p:cNvPr id="24582" name="Oval 6"/>
          <p:cNvSpPr>
            <a:spLocks noChangeArrowheads="1"/>
          </p:cNvSpPr>
          <p:nvPr/>
        </p:nvSpPr>
        <p:spPr bwMode="auto">
          <a:xfrm>
            <a:off x="5638800" y="2286000"/>
            <a:ext cx="381000" cy="609600"/>
          </a:xfrm>
          <a:prstGeom prst="ellipse">
            <a:avLst/>
          </a:prstGeom>
          <a:solidFill>
            <a:schemeClr val="accent1">
              <a:alpha val="0"/>
            </a:schemeClr>
          </a:solidFill>
          <a:ln w="25400">
            <a:solidFill>
              <a:srgbClr val="FF0000"/>
            </a:solidFill>
            <a:round/>
            <a:headEnd/>
            <a:tailEnd/>
          </a:ln>
        </p:spPr>
        <p:txBody>
          <a:bodyPr wrap="none" anchor="ctr"/>
          <a:lstStyle/>
          <a:p>
            <a:endParaRPr lang="en-US">
              <a:solidFill>
                <a:srgbClr val="000000"/>
              </a:solidFill>
            </a:endParaRPr>
          </a:p>
        </p:txBody>
      </p:sp>
      <p:sp>
        <p:nvSpPr>
          <p:cNvPr id="24583" name="Line 7"/>
          <p:cNvSpPr>
            <a:spLocks noChangeShapeType="1"/>
          </p:cNvSpPr>
          <p:nvPr/>
        </p:nvSpPr>
        <p:spPr bwMode="auto">
          <a:xfrm flipH="1" flipV="1">
            <a:off x="5029200" y="2819400"/>
            <a:ext cx="5937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24584" name="Text Box 8"/>
          <p:cNvSpPr txBox="1">
            <a:spLocks noChangeArrowheads="1"/>
          </p:cNvSpPr>
          <p:nvPr/>
        </p:nvSpPr>
        <p:spPr bwMode="auto">
          <a:xfrm>
            <a:off x="3733800" y="2590800"/>
            <a:ext cx="1327150" cy="366713"/>
          </a:xfrm>
          <a:prstGeom prst="rect">
            <a:avLst/>
          </a:prstGeom>
          <a:noFill/>
          <a:ln w="9525">
            <a:noFill/>
            <a:miter lim="800000"/>
            <a:headEnd/>
            <a:tailEnd/>
          </a:ln>
        </p:spPr>
        <p:txBody>
          <a:bodyPr wrap="none">
            <a:spAutoFit/>
          </a:bodyPr>
          <a:lstStyle/>
          <a:p>
            <a:r>
              <a:rPr lang="en-US">
                <a:solidFill>
                  <a:srgbClr val="000000"/>
                </a:solidFill>
              </a:rPr>
              <a:t>Lenz’s Law</a:t>
            </a:r>
          </a:p>
        </p:txBody>
      </p:sp>
      <p:pic>
        <p:nvPicPr>
          <p:cNvPr id="24585" name="Picture 9" descr="30_12_Induced_currents"/>
          <p:cNvPicPr>
            <a:picLocks noChangeAspect="1" noChangeArrowheads="1"/>
          </p:cNvPicPr>
          <p:nvPr/>
        </p:nvPicPr>
        <p:blipFill>
          <a:blip r:embed="rId5"/>
          <a:srcRect/>
          <a:stretch>
            <a:fillRect/>
          </a:stretch>
        </p:blipFill>
        <p:spPr bwMode="auto">
          <a:xfrm>
            <a:off x="1981200" y="3124200"/>
            <a:ext cx="7391400" cy="2597150"/>
          </a:xfrm>
          <a:prstGeom prst="rect">
            <a:avLst/>
          </a:prstGeom>
          <a:noFill/>
          <a:ln w="9525">
            <a:noFill/>
            <a:miter lim="800000"/>
            <a:headEnd/>
            <a:tailEnd/>
          </a:ln>
        </p:spPr>
      </p:pic>
      <p:sp>
        <p:nvSpPr>
          <p:cNvPr id="24586" name="Text Box 10"/>
          <p:cNvSpPr txBox="1">
            <a:spLocks noChangeArrowheads="1"/>
          </p:cNvSpPr>
          <p:nvPr/>
        </p:nvSpPr>
        <p:spPr bwMode="auto">
          <a:xfrm>
            <a:off x="1981200" y="5562600"/>
            <a:ext cx="8245475" cy="641350"/>
          </a:xfrm>
          <a:prstGeom prst="rect">
            <a:avLst/>
          </a:prstGeom>
          <a:noFill/>
          <a:ln w="9525">
            <a:noFill/>
            <a:miter lim="800000"/>
            <a:headEnd/>
            <a:tailEnd/>
          </a:ln>
        </p:spPr>
        <p:txBody>
          <a:bodyPr>
            <a:spAutoFit/>
          </a:bodyPr>
          <a:lstStyle/>
          <a:p>
            <a:r>
              <a:rPr lang="en-US">
                <a:solidFill>
                  <a:srgbClr val="000000"/>
                </a:solidFill>
              </a:rPr>
              <a:t>In the figure above, we see that the direction of the current changes. Lenz’s Law helps us determine the </a:t>
            </a:r>
            <a:r>
              <a:rPr lang="en-US" b="1">
                <a:solidFill>
                  <a:srgbClr val="FF0000"/>
                </a:solidFill>
              </a:rPr>
              <a:t>DIRECTION</a:t>
            </a:r>
            <a:r>
              <a:rPr lang="en-US">
                <a:solidFill>
                  <a:srgbClr val="000000"/>
                </a:solidFill>
              </a:rPr>
              <a:t> of that current.</a:t>
            </a:r>
          </a:p>
        </p:txBody>
      </p:sp>
    </p:spTree>
    <p:extLst>
      <p:ext uri="{BB962C8B-B14F-4D97-AF65-F5344CB8AC3E}">
        <p14:creationId xmlns:p14="http://schemas.microsoft.com/office/powerpoint/2010/main" val="4544920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pPr eaLnBrk="1" hangingPunct="1"/>
            <a:r>
              <a:rPr lang="en-US" smtClean="0"/>
              <a:t>Lenz’s Law &amp; Faraday’s Law</a:t>
            </a:r>
          </a:p>
        </p:txBody>
      </p:sp>
      <p:pic>
        <p:nvPicPr>
          <p:cNvPr id="25605" name="Picture 4"/>
          <p:cNvPicPr>
            <a:picLocks noChangeAspect="1" noChangeArrowheads="1"/>
          </p:cNvPicPr>
          <p:nvPr/>
        </p:nvPicPr>
        <p:blipFill>
          <a:blip r:embed="rId3"/>
          <a:srcRect/>
          <a:stretch>
            <a:fillRect/>
          </a:stretch>
        </p:blipFill>
        <p:spPr bwMode="auto">
          <a:xfrm>
            <a:off x="2057400" y="1371600"/>
            <a:ext cx="2463800" cy="2819400"/>
          </a:xfrm>
          <a:prstGeom prst="rect">
            <a:avLst/>
          </a:prstGeom>
          <a:noFill/>
          <a:ln w="9525">
            <a:noFill/>
            <a:miter lim="800000"/>
            <a:headEnd/>
            <a:tailEnd/>
          </a:ln>
        </p:spPr>
      </p:pic>
      <p:graphicFrame>
        <p:nvGraphicFramePr>
          <p:cNvPr id="25603" name="Object 3"/>
          <p:cNvGraphicFramePr>
            <a:graphicFrameLocks noGrp="1" noChangeAspect="1"/>
          </p:cNvGraphicFramePr>
          <p:nvPr>
            <p:ph idx="1"/>
          </p:nvPr>
        </p:nvGraphicFramePr>
        <p:xfrm>
          <a:off x="8229600" y="457200"/>
          <a:ext cx="1828800" cy="858838"/>
        </p:xfrm>
        <a:graphic>
          <a:graphicData uri="http://schemas.openxmlformats.org/presentationml/2006/ole">
            <mc:AlternateContent xmlns:mc="http://schemas.openxmlformats.org/markup-compatibility/2006">
              <mc:Choice xmlns:v="urn:schemas-microsoft-com:vml" Requires="v">
                <p:oleObj spid="_x0000_s34821" name="Equation" r:id="rId4" imgW="837836" imgH="393529" progId="Equation.3">
                  <p:embed/>
                </p:oleObj>
              </mc:Choice>
              <mc:Fallback>
                <p:oleObj name="Equation" r:id="rId4" imgW="837836"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57200"/>
                        <a:ext cx="1828800" cy="858838"/>
                      </a:xfrm>
                      <a:prstGeom prst="rect">
                        <a:avLst/>
                      </a:prstGeom>
                      <a:solidFill>
                        <a:schemeClr val="bg1"/>
                      </a:solidFill>
                    </p:spPr>
                  </p:pic>
                </p:oleObj>
              </mc:Fallback>
            </mc:AlternateContent>
          </a:graphicData>
        </a:graphic>
      </p:graphicFrame>
      <p:sp>
        <p:nvSpPr>
          <p:cNvPr id="25606" name="Text Box 9"/>
          <p:cNvSpPr txBox="1">
            <a:spLocks noChangeArrowheads="1"/>
          </p:cNvSpPr>
          <p:nvPr/>
        </p:nvSpPr>
        <p:spPr bwMode="auto">
          <a:xfrm>
            <a:off x="4860925" y="1408113"/>
            <a:ext cx="5426075" cy="3937000"/>
          </a:xfrm>
          <a:prstGeom prst="rect">
            <a:avLst/>
          </a:prstGeom>
          <a:noFill/>
          <a:ln w="9525">
            <a:noFill/>
            <a:miter lim="800000"/>
            <a:headEnd/>
            <a:tailEnd/>
          </a:ln>
        </p:spPr>
        <p:txBody>
          <a:bodyPr>
            <a:spAutoFit/>
          </a:bodyPr>
          <a:lstStyle/>
          <a:p>
            <a:r>
              <a:rPr lang="en-US">
                <a:solidFill>
                  <a:srgbClr val="000000"/>
                </a:solidFill>
              </a:rPr>
              <a:t>Let’s consider a magnet with it’s north pole moving TOWARDS a conducting loop.</a:t>
            </a:r>
          </a:p>
          <a:p>
            <a:endParaRPr lang="en-US">
              <a:solidFill>
                <a:srgbClr val="000000"/>
              </a:solidFill>
            </a:endParaRPr>
          </a:p>
          <a:p>
            <a:r>
              <a:rPr lang="en-US">
                <a:solidFill>
                  <a:srgbClr val="000000"/>
                </a:solidFill>
              </a:rPr>
              <a:t>DOES THE FLUX CHANGE?</a:t>
            </a:r>
          </a:p>
          <a:p>
            <a:endParaRPr lang="en-US">
              <a:solidFill>
                <a:srgbClr val="000000"/>
              </a:solidFill>
            </a:endParaRPr>
          </a:p>
          <a:p>
            <a:r>
              <a:rPr lang="en-US">
                <a:solidFill>
                  <a:srgbClr val="000000"/>
                </a:solidFill>
              </a:rPr>
              <a:t>DOES THE FLUX INCREASE OR DECREASE?</a:t>
            </a:r>
          </a:p>
          <a:p>
            <a:endParaRPr lang="en-US">
              <a:solidFill>
                <a:srgbClr val="000000"/>
              </a:solidFill>
            </a:endParaRPr>
          </a:p>
          <a:p>
            <a:r>
              <a:rPr lang="en-US">
                <a:solidFill>
                  <a:srgbClr val="000000"/>
                </a:solidFill>
              </a:rPr>
              <a:t>WHAT SIGN DOES THE “</a:t>
            </a:r>
            <a:r>
              <a:rPr lang="en-US">
                <a:solidFill>
                  <a:srgbClr val="000000"/>
                </a:solidFill>
                <a:latin typeface="Symbol" pitchFamily="18" charset="2"/>
              </a:rPr>
              <a:t>D</a:t>
            </a:r>
            <a:r>
              <a:rPr lang="en-US">
                <a:solidFill>
                  <a:srgbClr val="000000"/>
                </a:solidFill>
              </a:rPr>
              <a:t>” GIVE YOU IN FARADAY’S LAW?</a:t>
            </a:r>
          </a:p>
          <a:p>
            <a:endParaRPr lang="en-US">
              <a:solidFill>
                <a:srgbClr val="000000"/>
              </a:solidFill>
            </a:endParaRPr>
          </a:p>
          <a:p>
            <a:r>
              <a:rPr lang="en-US">
                <a:solidFill>
                  <a:srgbClr val="000000"/>
                </a:solidFill>
              </a:rPr>
              <a:t>DOES LENZ’S LAW CANCEL OUT?</a:t>
            </a:r>
          </a:p>
          <a:p>
            <a:endParaRPr lang="en-US">
              <a:solidFill>
                <a:srgbClr val="000000"/>
              </a:solidFill>
            </a:endParaRPr>
          </a:p>
          <a:p>
            <a:r>
              <a:rPr lang="en-US" b="1">
                <a:solidFill>
                  <a:srgbClr val="0033CC"/>
                </a:solidFill>
              </a:rPr>
              <a:t>What does this mean?</a:t>
            </a:r>
          </a:p>
          <a:p>
            <a:endParaRPr lang="en-US" b="1">
              <a:solidFill>
                <a:srgbClr val="0033CC"/>
              </a:solidFill>
            </a:endParaRPr>
          </a:p>
        </p:txBody>
      </p:sp>
      <p:sp>
        <p:nvSpPr>
          <p:cNvPr id="22538" name="Text Box 10"/>
          <p:cNvSpPr txBox="1">
            <a:spLocks noChangeArrowheads="1"/>
          </p:cNvSpPr>
          <p:nvPr/>
        </p:nvSpPr>
        <p:spPr bwMode="auto">
          <a:xfrm>
            <a:off x="8001000" y="2209800"/>
            <a:ext cx="666750" cy="366713"/>
          </a:xfrm>
          <a:prstGeom prst="rect">
            <a:avLst/>
          </a:prstGeom>
          <a:noFill/>
          <a:ln w="9525">
            <a:noFill/>
            <a:miter lim="800000"/>
            <a:headEnd/>
            <a:tailEnd/>
          </a:ln>
        </p:spPr>
        <p:txBody>
          <a:bodyPr wrap="none">
            <a:spAutoFit/>
          </a:bodyPr>
          <a:lstStyle/>
          <a:p>
            <a:r>
              <a:rPr lang="en-US" b="1">
                <a:solidFill>
                  <a:srgbClr val="FF0000"/>
                </a:solidFill>
              </a:rPr>
              <a:t>Yes!</a:t>
            </a:r>
          </a:p>
        </p:txBody>
      </p:sp>
      <p:sp>
        <p:nvSpPr>
          <p:cNvPr id="22539" name="Text Box 11"/>
          <p:cNvSpPr txBox="1">
            <a:spLocks noChangeArrowheads="1"/>
          </p:cNvSpPr>
          <p:nvPr/>
        </p:nvSpPr>
        <p:spPr bwMode="auto">
          <a:xfrm>
            <a:off x="7315200" y="3048000"/>
            <a:ext cx="1111250" cy="366713"/>
          </a:xfrm>
          <a:prstGeom prst="rect">
            <a:avLst/>
          </a:prstGeom>
          <a:noFill/>
          <a:ln w="9525">
            <a:noFill/>
            <a:miter lim="800000"/>
            <a:headEnd/>
            <a:tailEnd/>
          </a:ln>
        </p:spPr>
        <p:txBody>
          <a:bodyPr wrap="none">
            <a:spAutoFit/>
          </a:bodyPr>
          <a:lstStyle/>
          <a:p>
            <a:r>
              <a:rPr lang="en-US" b="1">
                <a:solidFill>
                  <a:srgbClr val="FF0000"/>
                </a:solidFill>
              </a:rPr>
              <a:t>Increase</a:t>
            </a:r>
          </a:p>
        </p:txBody>
      </p:sp>
      <p:sp>
        <p:nvSpPr>
          <p:cNvPr id="22540" name="Text Box 12"/>
          <p:cNvSpPr txBox="1">
            <a:spLocks noChangeArrowheads="1"/>
          </p:cNvSpPr>
          <p:nvPr/>
        </p:nvSpPr>
        <p:spPr bwMode="auto">
          <a:xfrm>
            <a:off x="7162800" y="3733800"/>
            <a:ext cx="1060450" cy="366713"/>
          </a:xfrm>
          <a:prstGeom prst="rect">
            <a:avLst/>
          </a:prstGeom>
          <a:noFill/>
          <a:ln w="9525">
            <a:noFill/>
            <a:miter lim="800000"/>
            <a:headEnd/>
            <a:tailEnd/>
          </a:ln>
        </p:spPr>
        <p:txBody>
          <a:bodyPr wrap="none">
            <a:spAutoFit/>
          </a:bodyPr>
          <a:lstStyle/>
          <a:p>
            <a:r>
              <a:rPr lang="en-US" b="1">
                <a:solidFill>
                  <a:srgbClr val="FF0000"/>
                </a:solidFill>
              </a:rPr>
              <a:t>Positive</a:t>
            </a:r>
          </a:p>
        </p:txBody>
      </p:sp>
      <p:sp>
        <p:nvSpPr>
          <p:cNvPr id="22541" name="Text Box 13"/>
          <p:cNvSpPr txBox="1">
            <a:spLocks noChangeArrowheads="1"/>
          </p:cNvSpPr>
          <p:nvPr/>
        </p:nvSpPr>
        <p:spPr bwMode="auto">
          <a:xfrm>
            <a:off x="8686800" y="4191000"/>
            <a:ext cx="527050" cy="366713"/>
          </a:xfrm>
          <a:prstGeom prst="rect">
            <a:avLst/>
          </a:prstGeom>
          <a:noFill/>
          <a:ln w="9525">
            <a:noFill/>
            <a:miter lim="800000"/>
            <a:headEnd/>
            <a:tailEnd/>
          </a:ln>
        </p:spPr>
        <p:txBody>
          <a:bodyPr wrap="none">
            <a:spAutoFit/>
          </a:bodyPr>
          <a:lstStyle/>
          <a:p>
            <a:r>
              <a:rPr lang="en-US" b="1">
                <a:solidFill>
                  <a:srgbClr val="FF0000"/>
                </a:solidFill>
              </a:rPr>
              <a:t>NO</a:t>
            </a:r>
          </a:p>
        </p:txBody>
      </p:sp>
      <p:sp>
        <p:nvSpPr>
          <p:cNvPr id="22543" name="Text Box 15"/>
          <p:cNvSpPr txBox="1">
            <a:spLocks noChangeArrowheads="1"/>
          </p:cNvSpPr>
          <p:nvPr/>
        </p:nvSpPr>
        <p:spPr bwMode="auto">
          <a:xfrm>
            <a:off x="2270125" y="5065713"/>
            <a:ext cx="8093075" cy="1190625"/>
          </a:xfrm>
          <a:prstGeom prst="rect">
            <a:avLst/>
          </a:prstGeom>
          <a:noFill/>
          <a:ln w="9525">
            <a:noFill/>
            <a:miter lim="800000"/>
            <a:headEnd/>
            <a:tailEnd/>
          </a:ln>
        </p:spPr>
        <p:txBody>
          <a:bodyPr>
            <a:spAutoFit/>
          </a:bodyPr>
          <a:lstStyle/>
          <a:p>
            <a:r>
              <a:rPr lang="en-US">
                <a:solidFill>
                  <a:srgbClr val="000000"/>
                </a:solidFill>
              </a:rPr>
              <a:t>This means that the INDUCED MAGNETIC FIELD around the WIRE caused by the moving magnet OPPOSES the original magnetic field. Since the original B field is downward, the induced field is upward! We then use the curling right hand rule to determine the direction of the current. </a:t>
            </a:r>
          </a:p>
        </p:txBody>
      </p:sp>
      <p:sp>
        <p:nvSpPr>
          <p:cNvPr id="22544" name="Line 16"/>
          <p:cNvSpPr>
            <a:spLocks noChangeShapeType="1"/>
          </p:cNvSpPr>
          <p:nvPr/>
        </p:nvSpPr>
        <p:spPr bwMode="auto">
          <a:xfrm flipV="1">
            <a:off x="2895600" y="3429000"/>
            <a:ext cx="0" cy="1371600"/>
          </a:xfrm>
          <a:prstGeom prst="line">
            <a:avLst/>
          </a:prstGeom>
          <a:noFill/>
          <a:ln w="25400">
            <a:solidFill>
              <a:srgbClr val="0000FF"/>
            </a:solidFill>
            <a:round/>
            <a:headEnd/>
            <a:tailEnd type="triangle" w="med" len="med"/>
          </a:ln>
        </p:spPr>
        <p:txBody>
          <a:bodyPr/>
          <a:lstStyle/>
          <a:p>
            <a:endParaRPr lang="en-US">
              <a:solidFill>
                <a:srgbClr val="000000"/>
              </a:solidFill>
            </a:endParaRPr>
          </a:p>
        </p:txBody>
      </p:sp>
      <p:sp>
        <p:nvSpPr>
          <p:cNvPr id="22545" name="Text Box 17"/>
          <p:cNvSpPr txBox="1">
            <a:spLocks noChangeArrowheads="1"/>
          </p:cNvSpPr>
          <p:nvPr/>
        </p:nvSpPr>
        <p:spPr bwMode="auto">
          <a:xfrm>
            <a:off x="3032125" y="4303713"/>
            <a:ext cx="885825" cy="366712"/>
          </a:xfrm>
          <a:prstGeom prst="rect">
            <a:avLst/>
          </a:prstGeom>
          <a:noFill/>
          <a:ln w="9525">
            <a:noFill/>
            <a:miter lim="800000"/>
            <a:headEnd/>
            <a:tailEnd/>
          </a:ln>
        </p:spPr>
        <p:txBody>
          <a:bodyPr wrap="none">
            <a:spAutoFit/>
          </a:bodyPr>
          <a:lstStyle/>
          <a:p>
            <a:r>
              <a:rPr lang="en-US" b="1">
                <a:solidFill>
                  <a:srgbClr val="0033CC"/>
                </a:solidFill>
              </a:rPr>
              <a:t>B</a:t>
            </a:r>
            <a:r>
              <a:rPr lang="en-US" sz="1600" b="1" baseline="-25000">
                <a:solidFill>
                  <a:srgbClr val="0033CC"/>
                </a:solidFill>
              </a:rPr>
              <a:t>induced</a:t>
            </a:r>
            <a:endParaRPr lang="en-US" b="1">
              <a:solidFill>
                <a:srgbClr val="0033CC"/>
              </a:solidFill>
            </a:endParaRPr>
          </a:p>
        </p:txBody>
      </p:sp>
    </p:spTree>
    <p:extLst>
      <p:ext uri="{BB962C8B-B14F-4D97-AF65-F5344CB8AC3E}">
        <p14:creationId xmlns:p14="http://schemas.microsoft.com/office/powerpoint/2010/main" val="980135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ppt_x"/>
                                          </p:val>
                                        </p:tav>
                                        <p:tav tm="100000">
                                          <p:val>
                                            <p:strVal val="#ppt_x"/>
                                          </p:val>
                                        </p:tav>
                                      </p:tavLst>
                                    </p:anim>
                                    <p:anim calcmode="lin" valueType="num">
                                      <p:cBhvr additive="base">
                                        <p:cTn id="8"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9"/>
                                        </p:tgtEl>
                                        <p:attrNameLst>
                                          <p:attrName>style.visibility</p:attrName>
                                        </p:attrNameLst>
                                      </p:cBhvr>
                                      <p:to>
                                        <p:strVal val="visible"/>
                                      </p:to>
                                    </p:set>
                                    <p:anim calcmode="lin" valueType="num">
                                      <p:cBhvr additive="base">
                                        <p:cTn id="13" dur="500" fill="hold"/>
                                        <p:tgtEl>
                                          <p:spTgt spid="22539"/>
                                        </p:tgtEl>
                                        <p:attrNameLst>
                                          <p:attrName>ppt_x</p:attrName>
                                        </p:attrNameLst>
                                      </p:cBhvr>
                                      <p:tavLst>
                                        <p:tav tm="0">
                                          <p:val>
                                            <p:strVal val="#ppt_x"/>
                                          </p:val>
                                        </p:tav>
                                        <p:tav tm="100000">
                                          <p:val>
                                            <p:strVal val="#ppt_x"/>
                                          </p:val>
                                        </p:tav>
                                      </p:tavLst>
                                    </p:anim>
                                    <p:anim calcmode="lin" valueType="num">
                                      <p:cBhvr additive="base">
                                        <p:cTn id="1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40"/>
                                        </p:tgtEl>
                                        <p:attrNameLst>
                                          <p:attrName>style.visibility</p:attrName>
                                        </p:attrNameLst>
                                      </p:cBhvr>
                                      <p:to>
                                        <p:strVal val="visible"/>
                                      </p:to>
                                    </p:set>
                                    <p:anim calcmode="lin" valueType="num">
                                      <p:cBhvr additive="base">
                                        <p:cTn id="19" dur="500" fill="hold"/>
                                        <p:tgtEl>
                                          <p:spTgt spid="22540"/>
                                        </p:tgtEl>
                                        <p:attrNameLst>
                                          <p:attrName>ppt_x</p:attrName>
                                        </p:attrNameLst>
                                      </p:cBhvr>
                                      <p:tavLst>
                                        <p:tav tm="0">
                                          <p:val>
                                            <p:strVal val="#ppt_x"/>
                                          </p:val>
                                        </p:tav>
                                        <p:tav tm="100000">
                                          <p:val>
                                            <p:strVal val="#ppt_x"/>
                                          </p:val>
                                        </p:tav>
                                      </p:tavLst>
                                    </p:anim>
                                    <p:anim calcmode="lin" valueType="num">
                                      <p:cBhvr additive="base">
                                        <p:cTn id="20" dur="500" fill="hold"/>
                                        <p:tgtEl>
                                          <p:spTgt spid="2254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41"/>
                                        </p:tgtEl>
                                        <p:attrNameLst>
                                          <p:attrName>style.visibility</p:attrName>
                                        </p:attrNameLst>
                                      </p:cBhvr>
                                      <p:to>
                                        <p:strVal val="visible"/>
                                      </p:to>
                                    </p:set>
                                    <p:anim calcmode="lin" valueType="num">
                                      <p:cBhvr additive="base">
                                        <p:cTn id="25" dur="500" fill="hold"/>
                                        <p:tgtEl>
                                          <p:spTgt spid="22541"/>
                                        </p:tgtEl>
                                        <p:attrNameLst>
                                          <p:attrName>ppt_x</p:attrName>
                                        </p:attrNameLst>
                                      </p:cBhvr>
                                      <p:tavLst>
                                        <p:tav tm="0">
                                          <p:val>
                                            <p:strVal val="#ppt_x"/>
                                          </p:val>
                                        </p:tav>
                                        <p:tav tm="100000">
                                          <p:val>
                                            <p:strVal val="#ppt_x"/>
                                          </p:val>
                                        </p:tav>
                                      </p:tavLst>
                                    </p:anim>
                                    <p:anim calcmode="lin" valueType="num">
                                      <p:cBhvr additive="base">
                                        <p:cTn id="26" dur="500" fill="hold"/>
                                        <p:tgtEl>
                                          <p:spTgt spid="2254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2543"/>
                                        </p:tgtEl>
                                        <p:attrNameLst>
                                          <p:attrName>style.visibility</p:attrName>
                                        </p:attrNameLst>
                                      </p:cBhvr>
                                      <p:to>
                                        <p:strVal val="visible"/>
                                      </p:to>
                                    </p:set>
                                    <p:animEffect transition="in" filter="checkerboard(across)">
                                      <p:cBhvr>
                                        <p:cTn id="31" dur="500"/>
                                        <p:tgtEl>
                                          <p:spTgt spid="225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544"/>
                                        </p:tgtEl>
                                        <p:attrNameLst>
                                          <p:attrName>style.visibility</p:attrName>
                                        </p:attrNameLst>
                                      </p:cBhvr>
                                      <p:to>
                                        <p:strVal val="visible"/>
                                      </p:to>
                                    </p:set>
                                    <p:animEffect transition="in" filter="checkerboard(across)">
                                      <p:cBhvr>
                                        <p:cTn id="36" dur="500"/>
                                        <p:tgtEl>
                                          <p:spTgt spid="2254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2545"/>
                                        </p:tgtEl>
                                        <p:attrNameLst>
                                          <p:attrName>style.visibility</p:attrName>
                                        </p:attrNameLst>
                                      </p:cBhvr>
                                      <p:to>
                                        <p:strVal val="visible"/>
                                      </p:to>
                                    </p:set>
                                    <p:animEffect transition="in" filter="checkerboard(across)">
                                      <p:cBhvr>
                                        <p:cTn id="39" dur="500"/>
                                        <p:tgtEl>
                                          <p:spTgt spid="22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P spid="22539" grpId="0"/>
      <p:bldP spid="22540" grpId="0"/>
      <p:bldP spid="22541" grpId="0"/>
      <p:bldP spid="22543" grpId="0"/>
      <p:bldP spid="22544" grpId="0" animBg="1"/>
      <p:bldP spid="225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n-US" smtClean="0"/>
              <a:t>Types of Magnetic Materials</a:t>
            </a:r>
          </a:p>
        </p:txBody>
      </p:sp>
      <p:sp>
        <p:nvSpPr>
          <p:cNvPr id="62466" name="Rectangle 3"/>
          <p:cNvSpPr>
            <a:spLocks noGrp="1" noChangeArrowheads="1"/>
          </p:cNvSpPr>
          <p:nvPr>
            <p:ph type="body" idx="1"/>
          </p:nvPr>
        </p:nvSpPr>
        <p:spPr/>
        <p:txBody>
          <a:bodyPr/>
          <a:lstStyle/>
          <a:p>
            <a:pPr eaLnBrk="1" hangingPunct="1"/>
            <a:r>
              <a:rPr lang="en-US" i="1" smtClean="0"/>
              <a:t>Soft magnetic </a:t>
            </a:r>
            <a:r>
              <a:rPr lang="en-US" smtClean="0"/>
              <a:t>materials, such as iron, are easily magnetized</a:t>
            </a:r>
          </a:p>
          <a:p>
            <a:pPr lvl="1" eaLnBrk="1" hangingPunct="1"/>
            <a:r>
              <a:rPr lang="en-US" smtClean="0"/>
              <a:t>They also tend to lose their magnetism easily</a:t>
            </a:r>
          </a:p>
          <a:p>
            <a:pPr eaLnBrk="1" hangingPunct="1"/>
            <a:r>
              <a:rPr lang="en-US" i="1" smtClean="0"/>
              <a:t>Hard magnetic</a:t>
            </a:r>
            <a:r>
              <a:rPr lang="en-US" smtClean="0"/>
              <a:t> materials, such as cobalt and nickel, are difficult to magnetize</a:t>
            </a:r>
          </a:p>
          <a:p>
            <a:pPr lvl="1" eaLnBrk="1" hangingPunct="1"/>
            <a:r>
              <a:rPr lang="en-US" smtClean="0"/>
              <a:t>They tend to retain their magnetism</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smtClean="0"/>
              <a:t>Lenz’s Law</a:t>
            </a:r>
          </a:p>
        </p:txBody>
      </p:sp>
      <p:pic>
        <p:nvPicPr>
          <p:cNvPr id="209922" name="Picture 4" descr="lenstub1"/>
          <p:cNvPicPr>
            <a:picLocks noChangeAspect="1" noChangeArrowheads="1" noCrop="1"/>
          </p:cNvPicPr>
          <p:nvPr/>
        </p:nvPicPr>
        <p:blipFill>
          <a:blip r:embed="rId2"/>
          <a:srcRect/>
          <a:stretch>
            <a:fillRect/>
          </a:stretch>
        </p:blipFill>
        <p:spPr bwMode="auto">
          <a:xfrm>
            <a:off x="4267200" y="1143000"/>
            <a:ext cx="2235200" cy="3352800"/>
          </a:xfrm>
          <a:prstGeom prst="rect">
            <a:avLst/>
          </a:prstGeom>
          <a:noFill/>
          <a:ln w="9525">
            <a:noFill/>
            <a:miter lim="800000"/>
            <a:headEnd/>
            <a:tailEnd/>
          </a:ln>
        </p:spPr>
      </p:pic>
      <p:pic>
        <p:nvPicPr>
          <p:cNvPr id="209923" name="Picture 5" descr="lenstub2"/>
          <p:cNvPicPr>
            <a:picLocks noChangeAspect="1" noChangeArrowheads="1" noCrop="1"/>
          </p:cNvPicPr>
          <p:nvPr/>
        </p:nvPicPr>
        <p:blipFill>
          <a:blip r:embed="rId3"/>
          <a:srcRect/>
          <a:stretch>
            <a:fillRect/>
          </a:stretch>
        </p:blipFill>
        <p:spPr bwMode="auto">
          <a:xfrm>
            <a:off x="6553200" y="1219200"/>
            <a:ext cx="2209800" cy="3314700"/>
          </a:xfrm>
          <a:prstGeom prst="rect">
            <a:avLst/>
          </a:prstGeom>
          <a:noFill/>
          <a:ln w="9525">
            <a:noFill/>
            <a:miter lim="800000"/>
            <a:headEnd/>
            <a:tailEnd/>
          </a:ln>
        </p:spPr>
      </p:pic>
      <p:pic>
        <p:nvPicPr>
          <p:cNvPr id="209924" name="Picture 6" descr="lenstube"/>
          <p:cNvPicPr>
            <a:picLocks noChangeAspect="1" noChangeArrowheads="1" noCrop="1"/>
          </p:cNvPicPr>
          <p:nvPr/>
        </p:nvPicPr>
        <p:blipFill>
          <a:blip r:embed="rId4"/>
          <a:srcRect/>
          <a:stretch>
            <a:fillRect/>
          </a:stretch>
        </p:blipFill>
        <p:spPr bwMode="auto">
          <a:xfrm>
            <a:off x="1905000" y="990600"/>
            <a:ext cx="2311400" cy="3467100"/>
          </a:xfrm>
          <a:prstGeom prst="rect">
            <a:avLst/>
          </a:prstGeom>
          <a:noFill/>
          <a:ln w="9525">
            <a:noFill/>
            <a:miter lim="800000"/>
            <a:headEnd/>
            <a:tailEnd/>
          </a:ln>
        </p:spPr>
      </p:pic>
      <p:sp>
        <p:nvSpPr>
          <p:cNvPr id="209925" name="Text Box 7"/>
          <p:cNvSpPr txBox="1">
            <a:spLocks noChangeArrowheads="1"/>
          </p:cNvSpPr>
          <p:nvPr/>
        </p:nvSpPr>
        <p:spPr bwMode="auto">
          <a:xfrm>
            <a:off x="1905000" y="4648200"/>
            <a:ext cx="2073275" cy="915988"/>
          </a:xfrm>
          <a:prstGeom prst="rect">
            <a:avLst/>
          </a:prstGeom>
          <a:noFill/>
          <a:ln w="9525">
            <a:noFill/>
            <a:miter lim="800000"/>
            <a:headEnd/>
            <a:tailEnd/>
          </a:ln>
        </p:spPr>
        <p:txBody>
          <a:bodyPr>
            <a:spAutoFit/>
          </a:bodyPr>
          <a:lstStyle/>
          <a:p>
            <a:r>
              <a:rPr lang="en-US">
                <a:solidFill>
                  <a:srgbClr val="000000"/>
                </a:solidFill>
              </a:rPr>
              <a:t>A magnet is dropped down a conducting tube.</a:t>
            </a:r>
          </a:p>
        </p:txBody>
      </p:sp>
      <p:sp>
        <p:nvSpPr>
          <p:cNvPr id="209926" name="Text Box 8"/>
          <p:cNvSpPr txBox="1">
            <a:spLocks noChangeArrowheads="1"/>
          </p:cNvSpPr>
          <p:nvPr/>
        </p:nvSpPr>
        <p:spPr bwMode="auto">
          <a:xfrm>
            <a:off x="4038600" y="4724400"/>
            <a:ext cx="3216275" cy="915988"/>
          </a:xfrm>
          <a:prstGeom prst="rect">
            <a:avLst/>
          </a:prstGeom>
          <a:noFill/>
          <a:ln w="9525">
            <a:noFill/>
            <a:miter lim="800000"/>
            <a:headEnd/>
            <a:tailEnd/>
          </a:ln>
        </p:spPr>
        <p:txBody>
          <a:bodyPr>
            <a:spAutoFit/>
          </a:bodyPr>
          <a:lstStyle/>
          <a:p>
            <a:r>
              <a:rPr lang="en-US">
                <a:solidFill>
                  <a:srgbClr val="000000"/>
                </a:solidFill>
              </a:rPr>
              <a:t>The magnet INDUCES a current above and below the magnet as it moves.</a:t>
            </a:r>
          </a:p>
        </p:txBody>
      </p:sp>
      <p:sp>
        <p:nvSpPr>
          <p:cNvPr id="209927" name="Text Box 9"/>
          <p:cNvSpPr txBox="1">
            <a:spLocks noChangeArrowheads="1"/>
          </p:cNvSpPr>
          <p:nvPr/>
        </p:nvSpPr>
        <p:spPr bwMode="auto">
          <a:xfrm>
            <a:off x="5334000" y="381000"/>
            <a:ext cx="5045075" cy="915988"/>
          </a:xfrm>
          <a:prstGeom prst="rect">
            <a:avLst/>
          </a:prstGeom>
          <a:noFill/>
          <a:ln w="9525">
            <a:noFill/>
            <a:miter lim="800000"/>
            <a:headEnd/>
            <a:tailEnd/>
          </a:ln>
        </p:spPr>
        <p:txBody>
          <a:bodyPr>
            <a:spAutoFit/>
          </a:bodyPr>
          <a:lstStyle/>
          <a:p>
            <a:r>
              <a:rPr lang="en-US">
                <a:solidFill>
                  <a:srgbClr val="000000"/>
                </a:solidFill>
              </a:rPr>
              <a:t>The INDUCED current creates an INDUCED magnetic field of its own inside the conductor that opposes the original magnetic field.</a:t>
            </a:r>
          </a:p>
        </p:txBody>
      </p:sp>
      <p:sp>
        <p:nvSpPr>
          <p:cNvPr id="209928" name="Text Box 10"/>
          <p:cNvSpPr txBox="1">
            <a:spLocks noChangeArrowheads="1"/>
          </p:cNvSpPr>
          <p:nvPr/>
        </p:nvSpPr>
        <p:spPr bwMode="auto">
          <a:xfrm>
            <a:off x="8229600" y="2667000"/>
            <a:ext cx="2286000" cy="2289175"/>
          </a:xfrm>
          <a:prstGeom prst="rect">
            <a:avLst/>
          </a:prstGeom>
          <a:noFill/>
          <a:ln w="9525">
            <a:noFill/>
            <a:miter lim="800000"/>
            <a:headEnd/>
            <a:tailEnd/>
          </a:ln>
        </p:spPr>
        <p:txBody>
          <a:bodyPr>
            <a:spAutoFit/>
          </a:bodyPr>
          <a:lstStyle/>
          <a:p>
            <a:r>
              <a:rPr lang="en-US">
                <a:solidFill>
                  <a:srgbClr val="0033CC"/>
                </a:solidFill>
              </a:rPr>
              <a:t>Since the induced field opposes the direction of the original it attracts the magnet upward slowing the motion caused by gravity downward</a:t>
            </a:r>
            <a:r>
              <a:rPr lang="en-US">
                <a:solidFill>
                  <a:srgbClr val="000000"/>
                </a:solidFill>
              </a:rPr>
              <a:t>.</a:t>
            </a:r>
          </a:p>
        </p:txBody>
      </p:sp>
      <p:sp>
        <p:nvSpPr>
          <p:cNvPr id="209929" name="Line 11"/>
          <p:cNvSpPr>
            <a:spLocks noChangeShapeType="1"/>
          </p:cNvSpPr>
          <p:nvPr/>
        </p:nvSpPr>
        <p:spPr bwMode="auto">
          <a:xfrm flipH="1">
            <a:off x="8305800" y="1371600"/>
            <a:ext cx="457200" cy="45720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209930" name="Text Box 12"/>
          <p:cNvSpPr txBox="1">
            <a:spLocks noChangeArrowheads="1"/>
          </p:cNvSpPr>
          <p:nvPr/>
        </p:nvSpPr>
        <p:spPr bwMode="auto">
          <a:xfrm>
            <a:off x="1644650" y="5715000"/>
            <a:ext cx="9023350" cy="366713"/>
          </a:xfrm>
          <a:prstGeom prst="rect">
            <a:avLst/>
          </a:prstGeom>
          <a:noFill/>
          <a:ln w="9525">
            <a:noFill/>
            <a:miter lim="800000"/>
            <a:headEnd/>
            <a:tailEnd/>
          </a:ln>
        </p:spPr>
        <p:txBody>
          <a:bodyPr wrap="none">
            <a:spAutoFit/>
          </a:bodyPr>
          <a:lstStyle/>
          <a:p>
            <a:r>
              <a:rPr lang="en-US">
                <a:solidFill>
                  <a:srgbClr val="FF0000"/>
                </a:solidFill>
              </a:rPr>
              <a:t>If the motion of the magnet were NOT slowed this would violate conservation of energy!</a:t>
            </a:r>
          </a:p>
        </p:txBody>
      </p:sp>
    </p:spTree>
    <p:extLst>
      <p:ext uri="{BB962C8B-B14F-4D97-AF65-F5344CB8AC3E}">
        <p14:creationId xmlns:p14="http://schemas.microsoft.com/office/powerpoint/2010/main" val="36081138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pPr eaLnBrk="1" hangingPunct="1"/>
            <a:r>
              <a:rPr lang="en-US" smtClean="0"/>
              <a:t>Lenz’s Law</a:t>
            </a:r>
          </a:p>
        </p:txBody>
      </p:sp>
      <p:pic>
        <p:nvPicPr>
          <p:cNvPr id="26629" name="Picture 4"/>
          <p:cNvPicPr>
            <a:picLocks noChangeAspect="1" noChangeArrowheads="1"/>
          </p:cNvPicPr>
          <p:nvPr/>
        </p:nvPicPr>
        <p:blipFill>
          <a:blip r:embed="rId3"/>
          <a:srcRect/>
          <a:stretch>
            <a:fillRect/>
          </a:stretch>
        </p:blipFill>
        <p:spPr bwMode="auto">
          <a:xfrm>
            <a:off x="2209800" y="1676400"/>
            <a:ext cx="2809875" cy="3048000"/>
          </a:xfrm>
          <a:prstGeom prst="rect">
            <a:avLst/>
          </a:prstGeom>
          <a:noFill/>
          <a:ln w="9525">
            <a:noFill/>
            <a:miter lim="800000"/>
            <a:headEnd/>
            <a:tailEnd/>
          </a:ln>
        </p:spPr>
      </p:pic>
      <p:sp>
        <p:nvSpPr>
          <p:cNvPr id="26630" name="Text Box 5"/>
          <p:cNvSpPr txBox="1">
            <a:spLocks noChangeArrowheads="1"/>
          </p:cNvSpPr>
          <p:nvPr/>
        </p:nvSpPr>
        <p:spPr bwMode="auto">
          <a:xfrm>
            <a:off x="4953000" y="1447800"/>
            <a:ext cx="5426075" cy="3937000"/>
          </a:xfrm>
          <a:prstGeom prst="rect">
            <a:avLst/>
          </a:prstGeom>
          <a:noFill/>
          <a:ln w="9525">
            <a:noFill/>
            <a:miter lim="800000"/>
            <a:headEnd/>
            <a:tailEnd/>
          </a:ln>
        </p:spPr>
        <p:txBody>
          <a:bodyPr>
            <a:spAutoFit/>
          </a:bodyPr>
          <a:lstStyle/>
          <a:p>
            <a:r>
              <a:rPr lang="en-US">
                <a:solidFill>
                  <a:srgbClr val="000000"/>
                </a:solidFill>
              </a:rPr>
              <a:t>Let’s consider a magnet with it’s north pole moving AWAY from  a conducting loop.</a:t>
            </a:r>
          </a:p>
          <a:p>
            <a:endParaRPr lang="en-US">
              <a:solidFill>
                <a:srgbClr val="000000"/>
              </a:solidFill>
            </a:endParaRPr>
          </a:p>
          <a:p>
            <a:r>
              <a:rPr lang="en-US">
                <a:solidFill>
                  <a:srgbClr val="000000"/>
                </a:solidFill>
              </a:rPr>
              <a:t>DOES THE FLUX CHANGE?</a:t>
            </a:r>
          </a:p>
          <a:p>
            <a:endParaRPr lang="en-US">
              <a:solidFill>
                <a:srgbClr val="000000"/>
              </a:solidFill>
            </a:endParaRPr>
          </a:p>
          <a:p>
            <a:r>
              <a:rPr lang="en-US">
                <a:solidFill>
                  <a:srgbClr val="000000"/>
                </a:solidFill>
              </a:rPr>
              <a:t>DOES THE FLUX INCREASE OR DECREASE?</a:t>
            </a:r>
          </a:p>
          <a:p>
            <a:endParaRPr lang="en-US">
              <a:solidFill>
                <a:srgbClr val="000000"/>
              </a:solidFill>
            </a:endParaRPr>
          </a:p>
          <a:p>
            <a:r>
              <a:rPr lang="en-US">
                <a:solidFill>
                  <a:srgbClr val="000000"/>
                </a:solidFill>
              </a:rPr>
              <a:t>WHAT SIGN DOES THE “</a:t>
            </a:r>
            <a:r>
              <a:rPr lang="en-US">
                <a:solidFill>
                  <a:srgbClr val="000000"/>
                </a:solidFill>
                <a:latin typeface="Symbol" pitchFamily="18" charset="2"/>
              </a:rPr>
              <a:t>D</a:t>
            </a:r>
            <a:r>
              <a:rPr lang="en-US">
                <a:solidFill>
                  <a:srgbClr val="000000"/>
                </a:solidFill>
              </a:rPr>
              <a:t>” GIVE YOU IN FARADAY’S LAW?</a:t>
            </a:r>
          </a:p>
          <a:p>
            <a:endParaRPr lang="en-US">
              <a:solidFill>
                <a:srgbClr val="000000"/>
              </a:solidFill>
            </a:endParaRPr>
          </a:p>
          <a:p>
            <a:r>
              <a:rPr lang="en-US">
                <a:solidFill>
                  <a:srgbClr val="000000"/>
                </a:solidFill>
              </a:rPr>
              <a:t>DOES LENZ’S LAW CANCEL OUT?</a:t>
            </a:r>
          </a:p>
          <a:p>
            <a:endParaRPr lang="en-US">
              <a:solidFill>
                <a:srgbClr val="000000"/>
              </a:solidFill>
            </a:endParaRPr>
          </a:p>
          <a:p>
            <a:r>
              <a:rPr lang="en-US" b="1">
                <a:solidFill>
                  <a:srgbClr val="0033CC"/>
                </a:solidFill>
              </a:rPr>
              <a:t>What does this mean?</a:t>
            </a:r>
          </a:p>
          <a:p>
            <a:endParaRPr lang="en-US" b="1">
              <a:solidFill>
                <a:srgbClr val="0033CC"/>
              </a:solidFill>
            </a:endParaRPr>
          </a:p>
        </p:txBody>
      </p:sp>
      <p:graphicFrame>
        <p:nvGraphicFramePr>
          <p:cNvPr id="26627" name="Object 3"/>
          <p:cNvGraphicFramePr>
            <a:graphicFrameLocks noGrp="1" noChangeAspect="1"/>
          </p:cNvGraphicFramePr>
          <p:nvPr>
            <p:ph idx="1"/>
          </p:nvPr>
        </p:nvGraphicFramePr>
        <p:xfrm>
          <a:off x="5410200" y="457200"/>
          <a:ext cx="1905000" cy="895350"/>
        </p:xfrm>
        <a:graphic>
          <a:graphicData uri="http://schemas.openxmlformats.org/presentationml/2006/ole">
            <mc:AlternateContent xmlns:mc="http://schemas.openxmlformats.org/markup-compatibility/2006">
              <mc:Choice xmlns:v="urn:schemas-microsoft-com:vml" Requires="v">
                <p:oleObj spid="_x0000_s35845" name="Equation" r:id="rId4" imgW="837836" imgH="393529" progId="Equation.3">
                  <p:embed/>
                </p:oleObj>
              </mc:Choice>
              <mc:Fallback>
                <p:oleObj name="Equation" r:id="rId4" imgW="837836"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57200"/>
                        <a:ext cx="1905000" cy="895350"/>
                      </a:xfrm>
                      <a:prstGeom prst="rect">
                        <a:avLst/>
                      </a:prstGeom>
                      <a:solidFill>
                        <a:schemeClr val="bg1"/>
                      </a:solidFill>
                    </p:spPr>
                  </p:pic>
                </p:oleObj>
              </mc:Fallback>
            </mc:AlternateContent>
          </a:graphicData>
        </a:graphic>
      </p:graphicFrame>
      <p:sp>
        <p:nvSpPr>
          <p:cNvPr id="26632" name="Text Box 8"/>
          <p:cNvSpPr txBox="1">
            <a:spLocks noChangeArrowheads="1"/>
          </p:cNvSpPr>
          <p:nvPr/>
        </p:nvSpPr>
        <p:spPr bwMode="auto">
          <a:xfrm>
            <a:off x="8077200" y="2209800"/>
            <a:ext cx="666750" cy="366713"/>
          </a:xfrm>
          <a:prstGeom prst="rect">
            <a:avLst/>
          </a:prstGeom>
          <a:noFill/>
          <a:ln w="9525">
            <a:noFill/>
            <a:miter lim="800000"/>
            <a:headEnd/>
            <a:tailEnd/>
          </a:ln>
        </p:spPr>
        <p:txBody>
          <a:bodyPr wrap="none">
            <a:spAutoFit/>
          </a:bodyPr>
          <a:lstStyle/>
          <a:p>
            <a:r>
              <a:rPr lang="en-US" b="1">
                <a:solidFill>
                  <a:srgbClr val="FF0000"/>
                </a:solidFill>
              </a:rPr>
              <a:t>Yes!</a:t>
            </a:r>
          </a:p>
        </p:txBody>
      </p:sp>
      <p:sp>
        <p:nvSpPr>
          <p:cNvPr id="26633" name="Text Box 9"/>
          <p:cNvSpPr txBox="1">
            <a:spLocks noChangeArrowheads="1"/>
          </p:cNvSpPr>
          <p:nvPr/>
        </p:nvSpPr>
        <p:spPr bwMode="auto">
          <a:xfrm>
            <a:off x="7543800" y="3048000"/>
            <a:ext cx="1327150" cy="366713"/>
          </a:xfrm>
          <a:prstGeom prst="rect">
            <a:avLst/>
          </a:prstGeom>
          <a:noFill/>
          <a:ln w="9525">
            <a:noFill/>
            <a:miter lim="800000"/>
            <a:headEnd/>
            <a:tailEnd/>
          </a:ln>
        </p:spPr>
        <p:txBody>
          <a:bodyPr wrap="none">
            <a:spAutoFit/>
          </a:bodyPr>
          <a:lstStyle/>
          <a:p>
            <a:r>
              <a:rPr lang="en-US" b="1">
                <a:solidFill>
                  <a:srgbClr val="FF0000"/>
                </a:solidFill>
              </a:rPr>
              <a:t>Decreases</a:t>
            </a:r>
          </a:p>
        </p:txBody>
      </p:sp>
      <p:sp>
        <p:nvSpPr>
          <p:cNvPr id="26634" name="Text Box 10"/>
          <p:cNvSpPr txBox="1">
            <a:spLocks noChangeArrowheads="1"/>
          </p:cNvSpPr>
          <p:nvPr/>
        </p:nvSpPr>
        <p:spPr bwMode="auto">
          <a:xfrm>
            <a:off x="7375525" y="3694113"/>
            <a:ext cx="1111250" cy="366712"/>
          </a:xfrm>
          <a:prstGeom prst="rect">
            <a:avLst/>
          </a:prstGeom>
          <a:noFill/>
          <a:ln w="9525">
            <a:noFill/>
            <a:miter lim="800000"/>
            <a:headEnd/>
            <a:tailEnd/>
          </a:ln>
        </p:spPr>
        <p:txBody>
          <a:bodyPr wrap="none">
            <a:spAutoFit/>
          </a:bodyPr>
          <a:lstStyle/>
          <a:p>
            <a:r>
              <a:rPr lang="en-US" b="1">
                <a:solidFill>
                  <a:srgbClr val="FF0000"/>
                </a:solidFill>
              </a:rPr>
              <a:t>negative</a:t>
            </a:r>
          </a:p>
        </p:txBody>
      </p:sp>
      <p:sp>
        <p:nvSpPr>
          <p:cNvPr id="26635" name="Text Box 11"/>
          <p:cNvSpPr txBox="1">
            <a:spLocks noChangeArrowheads="1"/>
          </p:cNvSpPr>
          <p:nvPr/>
        </p:nvSpPr>
        <p:spPr bwMode="auto">
          <a:xfrm>
            <a:off x="8839200" y="4191000"/>
            <a:ext cx="565150" cy="366713"/>
          </a:xfrm>
          <a:prstGeom prst="rect">
            <a:avLst/>
          </a:prstGeom>
          <a:noFill/>
          <a:ln w="9525">
            <a:noFill/>
            <a:miter lim="800000"/>
            <a:headEnd/>
            <a:tailEnd/>
          </a:ln>
        </p:spPr>
        <p:txBody>
          <a:bodyPr wrap="none">
            <a:spAutoFit/>
          </a:bodyPr>
          <a:lstStyle/>
          <a:p>
            <a:r>
              <a:rPr lang="en-US" b="1">
                <a:solidFill>
                  <a:srgbClr val="FF0000"/>
                </a:solidFill>
              </a:rPr>
              <a:t>yes</a:t>
            </a:r>
          </a:p>
        </p:txBody>
      </p:sp>
      <p:sp>
        <p:nvSpPr>
          <p:cNvPr id="26636" name="Text Box 12"/>
          <p:cNvSpPr txBox="1">
            <a:spLocks noChangeArrowheads="1"/>
          </p:cNvSpPr>
          <p:nvPr/>
        </p:nvSpPr>
        <p:spPr bwMode="auto">
          <a:xfrm>
            <a:off x="2117725" y="5141913"/>
            <a:ext cx="8016875" cy="915987"/>
          </a:xfrm>
          <a:prstGeom prst="rect">
            <a:avLst/>
          </a:prstGeom>
          <a:noFill/>
          <a:ln w="9525">
            <a:noFill/>
            <a:miter lim="800000"/>
            <a:headEnd/>
            <a:tailEnd/>
          </a:ln>
        </p:spPr>
        <p:txBody>
          <a:bodyPr>
            <a:spAutoFit/>
          </a:bodyPr>
          <a:lstStyle/>
          <a:p>
            <a:r>
              <a:rPr lang="en-US">
                <a:solidFill>
                  <a:srgbClr val="000000"/>
                </a:solidFill>
              </a:rPr>
              <a:t>In this case, the induced field DOES NOT oppose the original and points in the same direction. Once again use your curled right hand rule to determine the DIRECTION of the current.</a:t>
            </a:r>
          </a:p>
        </p:txBody>
      </p:sp>
      <p:sp>
        <p:nvSpPr>
          <p:cNvPr id="26637" name="Line 13"/>
          <p:cNvSpPr>
            <a:spLocks noChangeShapeType="1"/>
          </p:cNvSpPr>
          <p:nvPr/>
        </p:nvSpPr>
        <p:spPr bwMode="auto">
          <a:xfrm>
            <a:off x="3048000" y="3733800"/>
            <a:ext cx="0" cy="1219200"/>
          </a:xfrm>
          <a:prstGeom prst="line">
            <a:avLst/>
          </a:prstGeom>
          <a:noFill/>
          <a:ln w="25400">
            <a:solidFill>
              <a:srgbClr val="0033CC"/>
            </a:solidFill>
            <a:round/>
            <a:headEnd/>
            <a:tailEnd type="triangle" w="med" len="med"/>
          </a:ln>
        </p:spPr>
        <p:txBody>
          <a:bodyPr/>
          <a:lstStyle/>
          <a:p>
            <a:endParaRPr lang="en-US">
              <a:solidFill>
                <a:srgbClr val="000000"/>
              </a:solidFill>
            </a:endParaRPr>
          </a:p>
        </p:txBody>
      </p:sp>
      <p:sp>
        <p:nvSpPr>
          <p:cNvPr id="26638" name="Text Box 14"/>
          <p:cNvSpPr txBox="1">
            <a:spLocks noChangeArrowheads="1"/>
          </p:cNvSpPr>
          <p:nvPr/>
        </p:nvSpPr>
        <p:spPr bwMode="auto">
          <a:xfrm>
            <a:off x="3200400" y="4648200"/>
            <a:ext cx="885825" cy="366713"/>
          </a:xfrm>
          <a:prstGeom prst="rect">
            <a:avLst/>
          </a:prstGeom>
          <a:noFill/>
          <a:ln w="9525">
            <a:noFill/>
            <a:miter lim="800000"/>
            <a:headEnd/>
            <a:tailEnd/>
          </a:ln>
        </p:spPr>
        <p:txBody>
          <a:bodyPr wrap="none">
            <a:spAutoFit/>
          </a:bodyPr>
          <a:lstStyle/>
          <a:p>
            <a:r>
              <a:rPr lang="en-US" b="1">
                <a:solidFill>
                  <a:srgbClr val="0033CC"/>
                </a:solidFill>
              </a:rPr>
              <a:t>B</a:t>
            </a:r>
            <a:r>
              <a:rPr lang="en-US" sz="1600" b="1" baseline="-25000">
                <a:solidFill>
                  <a:srgbClr val="0033CC"/>
                </a:solidFill>
              </a:rPr>
              <a:t>induced</a:t>
            </a:r>
            <a:endParaRPr lang="en-US" b="1">
              <a:solidFill>
                <a:srgbClr val="0033CC"/>
              </a:solidFill>
            </a:endParaRPr>
          </a:p>
        </p:txBody>
      </p:sp>
    </p:spTree>
    <p:extLst>
      <p:ext uri="{BB962C8B-B14F-4D97-AF65-F5344CB8AC3E}">
        <p14:creationId xmlns:p14="http://schemas.microsoft.com/office/powerpoint/2010/main" val="1752981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additive="base">
                                        <p:cTn id="7" dur="500" fill="hold"/>
                                        <p:tgtEl>
                                          <p:spTgt spid="26632"/>
                                        </p:tgtEl>
                                        <p:attrNameLst>
                                          <p:attrName>ppt_x</p:attrName>
                                        </p:attrNameLst>
                                      </p:cBhvr>
                                      <p:tavLst>
                                        <p:tav tm="0">
                                          <p:val>
                                            <p:strVal val="#ppt_x"/>
                                          </p:val>
                                        </p:tav>
                                        <p:tav tm="100000">
                                          <p:val>
                                            <p:strVal val="#ppt_x"/>
                                          </p:val>
                                        </p:tav>
                                      </p:tavLst>
                                    </p:anim>
                                    <p:anim calcmode="lin" valueType="num">
                                      <p:cBhvr additive="base">
                                        <p:cTn id="8" dur="500" fill="hold"/>
                                        <p:tgtEl>
                                          <p:spTgt spid="2663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33"/>
                                        </p:tgtEl>
                                        <p:attrNameLst>
                                          <p:attrName>style.visibility</p:attrName>
                                        </p:attrNameLst>
                                      </p:cBhvr>
                                      <p:to>
                                        <p:strVal val="visible"/>
                                      </p:to>
                                    </p:set>
                                    <p:anim calcmode="lin" valueType="num">
                                      <p:cBhvr additive="base">
                                        <p:cTn id="13" dur="500" fill="hold"/>
                                        <p:tgtEl>
                                          <p:spTgt spid="26633"/>
                                        </p:tgtEl>
                                        <p:attrNameLst>
                                          <p:attrName>ppt_x</p:attrName>
                                        </p:attrNameLst>
                                      </p:cBhvr>
                                      <p:tavLst>
                                        <p:tav tm="0">
                                          <p:val>
                                            <p:strVal val="#ppt_x"/>
                                          </p:val>
                                        </p:tav>
                                        <p:tav tm="100000">
                                          <p:val>
                                            <p:strVal val="#ppt_x"/>
                                          </p:val>
                                        </p:tav>
                                      </p:tavLst>
                                    </p:anim>
                                    <p:anim calcmode="lin" valueType="num">
                                      <p:cBhvr additive="base">
                                        <p:cTn id="14"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34"/>
                                        </p:tgtEl>
                                        <p:attrNameLst>
                                          <p:attrName>style.visibility</p:attrName>
                                        </p:attrNameLst>
                                      </p:cBhvr>
                                      <p:to>
                                        <p:strVal val="visible"/>
                                      </p:to>
                                    </p:set>
                                    <p:anim calcmode="lin" valueType="num">
                                      <p:cBhvr additive="base">
                                        <p:cTn id="19" dur="500" fill="hold"/>
                                        <p:tgtEl>
                                          <p:spTgt spid="26634"/>
                                        </p:tgtEl>
                                        <p:attrNameLst>
                                          <p:attrName>ppt_x</p:attrName>
                                        </p:attrNameLst>
                                      </p:cBhvr>
                                      <p:tavLst>
                                        <p:tav tm="0">
                                          <p:val>
                                            <p:strVal val="#ppt_x"/>
                                          </p:val>
                                        </p:tav>
                                        <p:tav tm="100000">
                                          <p:val>
                                            <p:strVal val="#ppt_x"/>
                                          </p:val>
                                        </p:tav>
                                      </p:tavLst>
                                    </p:anim>
                                    <p:anim calcmode="lin" valueType="num">
                                      <p:cBhvr additive="base">
                                        <p:cTn id="20"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35"/>
                                        </p:tgtEl>
                                        <p:attrNameLst>
                                          <p:attrName>style.visibility</p:attrName>
                                        </p:attrNameLst>
                                      </p:cBhvr>
                                      <p:to>
                                        <p:strVal val="visible"/>
                                      </p:to>
                                    </p:set>
                                    <p:anim calcmode="lin" valueType="num">
                                      <p:cBhvr additive="base">
                                        <p:cTn id="25" dur="500" fill="hold"/>
                                        <p:tgtEl>
                                          <p:spTgt spid="26635"/>
                                        </p:tgtEl>
                                        <p:attrNameLst>
                                          <p:attrName>ppt_x</p:attrName>
                                        </p:attrNameLst>
                                      </p:cBhvr>
                                      <p:tavLst>
                                        <p:tav tm="0">
                                          <p:val>
                                            <p:strVal val="#ppt_x"/>
                                          </p:val>
                                        </p:tav>
                                        <p:tav tm="100000">
                                          <p:val>
                                            <p:strVal val="#ppt_x"/>
                                          </p:val>
                                        </p:tav>
                                      </p:tavLst>
                                    </p:anim>
                                    <p:anim calcmode="lin" valueType="num">
                                      <p:cBhvr additive="base">
                                        <p:cTn id="26"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6637"/>
                                        </p:tgtEl>
                                        <p:attrNameLst>
                                          <p:attrName>style.visibility</p:attrName>
                                        </p:attrNameLst>
                                      </p:cBhvr>
                                      <p:to>
                                        <p:strVal val="visible"/>
                                      </p:to>
                                    </p:set>
                                    <p:animEffect transition="in" filter="checkerboard(across)">
                                      <p:cBhvr>
                                        <p:cTn id="31" dur="500"/>
                                        <p:tgtEl>
                                          <p:spTgt spid="2663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6638"/>
                                        </p:tgtEl>
                                        <p:attrNameLst>
                                          <p:attrName>style.visibility</p:attrName>
                                        </p:attrNameLst>
                                      </p:cBhvr>
                                      <p:to>
                                        <p:strVal val="visible"/>
                                      </p:to>
                                    </p:set>
                                    <p:animEffect transition="in" filter="checkerboard(across)">
                                      <p:cBhvr>
                                        <p:cTn id="34" dur="500"/>
                                        <p:tgtEl>
                                          <p:spTgt spid="266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6636"/>
                                        </p:tgtEl>
                                        <p:attrNameLst>
                                          <p:attrName>style.visibility</p:attrName>
                                        </p:attrNameLst>
                                      </p:cBhvr>
                                      <p:to>
                                        <p:strVal val="visible"/>
                                      </p:to>
                                    </p:set>
                                    <p:animEffect transition="in" filter="box(in)">
                                      <p:cBhvr>
                                        <p:cTn id="39" dur="5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P spid="26633" grpId="0"/>
      <p:bldP spid="26634" grpId="0"/>
      <p:bldP spid="26635" grpId="0"/>
      <p:bldP spid="26636" grpId="0"/>
      <p:bldP spid="26637" grpId="0" animBg="1"/>
      <p:bldP spid="2663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p:txBody>
          <a:bodyPr/>
          <a:lstStyle/>
          <a:p>
            <a:pPr eaLnBrk="1" hangingPunct="1"/>
            <a:r>
              <a:rPr lang="en-US" smtClean="0"/>
              <a:t>Lenz’ Law, Final Note</a:t>
            </a:r>
          </a:p>
        </p:txBody>
      </p:sp>
      <p:sp>
        <p:nvSpPr>
          <p:cNvPr id="168962" name="Rectangle 3"/>
          <p:cNvSpPr>
            <a:spLocks noGrp="1" noChangeArrowheads="1"/>
          </p:cNvSpPr>
          <p:nvPr>
            <p:ph type="body" idx="1"/>
          </p:nvPr>
        </p:nvSpPr>
        <p:spPr/>
        <p:txBody>
          <a:bodyPr/>
          <a:lstStyle/>
          <a:p>
            <a:pPr eaLnBrk="1" hangingPunct="1"/>
            <a:r>
              <a:rPr lang="en-US" smtClean="0"/>
              <a:t>When applying Lenz’ Law, there are </a:t>
            </a:r>
            <a:r>
              <a:rPr lang="en-US" i="1" smtClean="0"/>
              <a:t>two</a:t>
            </a:r>
            <a:r>
              <a:rPr lang="en-US" smtClean="0"/>
              <a:t> magnetic fields to consider</a:t>
            </a:r>
          </a:p>
          <a:p>
            <a:pPr lvl="1" eaLnBrk="1" hangingPunct="1"/>
            <a:r>
              <a:rPr lang="en-US" smtClean="0"/>
              <a:t>The external changing magnetic field that induces the current in the loop</a:t>
            </a:r>
          </a:p>
          <a:p>
            <a:pPr lvl="1" eaLnBrk="1" hangingPunct="1"/>
            <a:r>
              <a:rPr lang="en-US" smtClean="0"/>
              <a:t>The magnetic field produced by the current in the loop</a:t>
            </a:r>
          </a:p>
        </p:txBody>
      </p:sp>
    </p:spTree>
    <p:extLst>
      <p:ext uri="{BB962C8B-B14F-4D97-AF65-F5344CB8AC3E}">
        <p14:creationId xmlns:p14="http://schemas.microsoft.com/office/powerpoint/2010/main" val="13919280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1535113" y="617538"/>
            <a:ext cx="10390187" cy="1143000"/>
          </a:xfrm>
        </p:spPr>
        <p:txBody>
          <a:bodyPr/>
          <a:lstStyle/>
          <a:p>
            <a:pPr eaLnBrk="1" hangingPunct="1"/>
            <a:r>
              <a:rPr lang="en-US" smtClean="0"/>
              <a:t>Application – Tape Recorder</a:t>
            </a:r>
          </a:p>
        </p:txBody>
      </p:sp>
      <p:sp>
        <p:nvSpPr>
          <p:cNvPr id="169986" name="Rectangle 3"/>
          <p:cNvSpPr>
            <a:spLocks noGrp="1" noChangeArrowheads="1"/>
          </p:cNvSpPr>
          <p:nvPr>
            <p:ph type="body" sz="half" idx="1"/>
          </p:nvPr>
        </p:nvSpPr>
        <p:spPr>
          <a:xfrm>
            <a:off x="1828800" y="2017713"/>
            <a:ext cx="4230688" cy="4114800"/>
          </a:xfrm>
        </p:spPr>
        <p:txBody>
          <a:bodyPr/>
          <a:lstStyle/>
          <a:p>
            <a:pPr eaLnBrk="1" hangingPunct="1">
              <a:lnSpc>
                <a:spcPct val="90000"/>
              </a:lnSpc>
            </a:pPr>
            <a:r>
              <a:rPr lang="en-US" sz="2000" smtClean="0"/>
              <a:t>A magnetic tape moves past a recording and playback head</a:t>
            </a:r>
          </a:p>
          <a:p>
            <a:pPr lvl="1" eaLnBrk="1" hangingPunct="1">
              <a:lnSpc>
                <a:spcPct val="90000"/>
              </a:lnSpc>
            </a:pPr>
            <a:r>
              <a:rPr lang="en-US" sz="1800" smtClean="0"/>
              <a:t>The tape is a plastic ribbon coated with iron oxide or chromium oxide</a:t>
            </a:r>
          </a:p>
          <a:p>
            <a:pPr eaLnBrk="1" hangingPunct="1">
              <a:lnSpc>
                <a:spcPct val="90000"/>
              </a:lnSpc>
            </a:pPr>
            <a:r>
              <a:rPr lang="en-US" sz="2000" smtClean="0"/>
              <a:t>To record, the sound is converted to an electrical signal which passes to an electromagnet that magnetizes the tape in a particular pattern</a:t>
            </a:r>
          </a:p>
          <a:p>
            <a:pPr eaLnBrk="1" hangingPunct="1">
              <a:lnSpc>
                <a:spcPct val="90000"/>
              </a:lnSpc>
            </a:pPr>
            <a:r>
              <a:rPr lang="en-US" sz="2000" smtClean="0"/>
              <a:t>To playback, the magnetized pattern is converted back into an induced current driving a speaker</a:t>
            </a:r>
          </a:p>
        </p:txBody>
      </p:sp>
      <p:pic>
        <p:nvPicPr>
          <p:cNvPr id="169987" name="Picture 4" descr="Fig 20-17a"/>
          <p:cNvPicPr>
            <a:picLocks noGrp="1" noChangeAspect="1" noChangeArrowheads="1"/>
          </p:cNvPicPr>
          <p:nvPr>
            <p:ph type="clipArt" sz="half" idx="2"/>
          </p:nvPr>
        </p:nvPicPr>
        <p:blipFill>
          <a:blip r:embed="rId2"/>
          <a:srcRect/>
          <a:stretch>
            <a:fillRect/>
          </a:stretch>
        </p:blipFill>
        <p:spPr>
          <a:xfrm>
            <a:off x="6019800" y="2286000"/>
            <a:ext cx="4459288" cy="3775075"/>
          </a:xfrm>
        </p:spPr>
      </p:pic>
    </p:spTree>
    <p:extLst>
      <p:ext uri="{BB962C8B-B14F-4D97-AF65-F5344CB8AC3E}">
        <p14:creationId xmlns:p14="http://schemas.microsoft.com/office/powerpoint/2010/main" val="18231438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p:txBody>
          <a:bodyPr/>
          <a:lstStyle/>
          <a:p>
            <a:pPr eaLnBrk="1" hangingPunct="1"/>
            <a:r>
              <a:rPr lang="en-US" smtClean="0"/>
              <a:t>In summary</a:t>
            </a:r>
          </a:p>
        </p:txBody>
      </p:sp>
      <p:sp>
        <p:nvSpPr>
          <p:cNvPr id="212994" name="Rectangle 3"/>
          <p:cNvSpPr>
            <a:spLocks noGrp="1" noChangeArrowheads="1"/>
          </p:cNvSpPr>
          <p:nvPr>
            <p:ph type="body" idx="1"/>
          </p:nvPr>
        </p:nvSpPr>
        <p:spPr>
          <a:xfrm>
            <a:off x="1981200" y="1143000"/>
            <a:ext cx="8229600" cy="4530725"/>
          </a:xfrm>
        </p:spPr>
        <p:txBody>
          <a:bodyPr/>
          <a:lstStyle/>
          <a:p>
            <a:pPr eaLnBrk="1" hangingPunct="1">
              <a:lnSpc>
                <a:spcPct val="90000"/>
              </a:lnSpc>
              <a:buFont typeface="Wingdings" pitchFamily="2" charset="2"/>
              <a:buNone/>
            </a:pPr>
            <a:r>
              <a:rPr lang="en-US" b="1" smtClean="0">
                <a:solidFill>
                  <a:srgbClr val="FF0000"/>
                </a:solidFill>
              </a:rPr>
              <a:t>Faraday’s Law</a:t>
            </a:r>
            <a:r>
              <a:rPr lang="en-US" smtClean="0"/>
              <a:t> is basically used to find the MAGNITUDE of the induced EMF. The magnitude of the current can then be found using Ohm’s Law provided we know the conductor’s resistance. </a:t>
            </a:r>
          </a:p>
          <a:p>
            <a:pPr eaLnBrk="1" hangingPunct="1">
              <a:lnSpc>
                <a:spcPct val="90000"/>
              </a:lnSpc>
              <a:buFont typeface="Wingdings" pitchFamily="2" charset="2"/>
              <a:buNone/>
            </a:pPr>
            <a:endParaRPr lang="en-US" smtClean="0"/>
          </a:p>
          <a:p>
            <a:pPr eaLnBrk="1" hangingPunct="1">
              <a:lnSpc>
                <a:spcPct val="90000"/>
              </a:lnSpc>
              <a:buFont typeface="Wingdings" pitchFamily="2" charset="2"/>
              <a:buNone/>
            </a:pPr>
            <a:r>
              <a:rPr lang="en-US" b="1" smtClean="0">
                <a:solidFill>
                  <a:srgbClr val="FF0000"/>
                </a:solidFill>
              </a:rPr>
              <a:t>Lenz’s Law</a:t>
            </a:r>
            <a:r>
              <a:rPr lang="en-US" smtClean="0"/>
              <a:t> is part of Faraday’s Law and can help you determine the direction of the current provided you know HOW the flux is changing</a:t>
            </a:r>
          </a:p>
        </p:txBody>
      </p:sp>
    </p:spTree>
    <p:extLst>
      <p:ext uri="{BB962C8B-B14F-4D97-AF65-F5344CB8AC3E}">
        <p14:creationId xmlns:p14="http://schemas.microsoft.com/office/powerpoint/2010/main" val="41660665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eaLnBrk="1" hangingPunct="1"/>
            <a:r>
              <a:rPr lang="en-US" smtClean="0"/>
              <a:t>Motional EMF – The Rail Gun</a:t>
            </a:r>
          </a:p>
        </p:txBody>
      </p:sp>
      <p:graphicFrame>
        <p:nvGraphicFramePr>
          <p:cNvPr id="27651" name="Object 3"/>
          <p:cNvGraphicFramePr>
            <a:graphicFrameLocks noGrp="1" noChangeAspect="1"/>
          </p:cNvGraphicFramePr>
          <p:nvPr>
            <p:ph idx="1"/>
          </p:nvPr>
        </p:nvGraphicFramePr>
        <p:xfrm>
          <a:off x="1905000" y="2590800"/>
          <a:ext cx="3886200" cy="2598738"/>
        </p:xfrm>
        <a:graphic>
          <a:graphicData uri="http://schemas.openxmlformats.org/presentationml/2006/ole">
            <mc:AlternateContent xmlns:mc="http://schemas.openxmlformats.org/markup-compatibility/2006">
              <mc:Choice xmlns:v="urn:schemas-microsoft-com:vml" Requires="v">
                <p:oleObj spid="_x0000_s36869" name="Paint Shop Pro Image" r:id="rId3" imgW="4770732" imgH="3190244" progId="">
                  <p:embed/>
                </p:oleObj>
              </mc:Choice>
              <mc:Fallback>
                <p:oleObj name="Paint Shop Pro Image" r:id="rId3" imgW="4770732" imgH="319024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90800"/>
                        <a:ext cx="3886200" cy="259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3" name="Text Box 6"/>
          <p:cNvSpPr txBox="1">
            <a:spLocks noChangeArrowheads="1"/>
          </p:cNvSpPr>
          <p:nvPr/>
        </p:nvSpPr>
        <p:spPr bwMode="auto">
          <a:xfrm>
            <a:off x="1965325" y="914400"/>
            <a:ext cx="8702675" cy="1465263"/>
          </a:xfrm>
          <a:prstGeom prst="rect">
            <a:avLst/>
          </a:prstGeom>
          <a:noFill/>
          <a:ln w="9525">
            <a:noFill/>
            <a:miter lim="800000"/>
            <a:headEnd/>
            <a:tailEnd/>
          </a:ln>
        </p:spPr>
        <p:txBody>
          <a:bodyPr>
            <a:spAutoFit/>
          </a:bodyPr>
          <a:lstStyle/>
          <a:p>
            <a:r>
              <a:rPr lang="en-US">
                <a:solidFill>
                  <a:srgbClr val="000000"/>
                </a:solidFill>
              </a:rPr>
              <a:t>A railgun consists of two parallel metal rails (hence the name) connected to an electrical power supply. When a conductive projectile is inserted between the rails (from the end connected to the power supply), it completes the circuit. Electrons flow from the negative terminal of the power supply up the negative rail, across the projectile, and down the positive rail, back to the power supply. </a:t>
            </a:r>
          </a:p>
        </p:txBody>
      </p:sp>
      <p:sp>
        <p:nvSpPr>
          <p:cNvPr id="27654" name="Text Box 7"/>
          <p:cNvSpPr txBox="1">
            <a:spLocks noChangeArrowheads="1"/>
          </p:cNvSpPr>
          <p:nvPr/>
        </p:nvSpPr>
        <p:spPr bwMode="auto">
          <a:xfrm>
            <a:off x="6400800" y="2438400"/>
            <a:ext cx="3825875" cy="3759200"/>
          </a:xfrm>
          <a:prstGeom prst="rect">
            <a:avLst/>
          </a:prstGeom>
          <a:noFill/>
          <a:ln w="9525">
            <a:noFill/>
            <a:miter lim="800000"/>
            <a:headEnd/>
            <a:tailEnd/>
          </a:ln>
        </p:spPr>
        <p:txBody>
          <a:bodyPr>
            <a:spAutoFit/>
          </a:bodyPr>
          <a:lstStyle/>
          <a:p>
            <a:r>
              <a:rPr lang="en-US" sz="1600">
                <a:solidFill>
                  <a:srgbClr val="000000"/>
                </a:solidFill>
              </a:rPr>
              <a:t>In accordance with the right-hand rule, the magnetic field circulates around each conductor. Since the current is in opposite direction along each rail, the net magnetic field between the rails (</a:t>
            </a:r>
            <a:r>
              <a:rPr lang="en-US" sz="1600" b="1">
                <a:solidFill>
                  <a:srgbClr val="000000"/>
                </a:solidFill>
              </a:rPr>
              <a:t>B</a:t>
            </a:r>
            <a:r>
              <a:rPr lang="en-US" sz="1600">
                <a:solidFill>
                  <a:srgbClr val="000000"/>
                </a:solidFill>
              </a:rPr>
              <a:t>) is directed vertically. In combination with the current (</a:t>
            </a:r>
            <a:r>
              <a:rPr lang="en-US" sz="1600" b="1">
                <a:solidFill>
                  <a:srgbClr val="000000"/>
                </a:solidFill>
              </a:rPr>
              <a:t>I</a:t>
            </a:r>
            <a:r>
              <a:rPr lang="en-US" sz="1600">
                <a:solidFill>
                  <a:srgbClr val="000000"/>
                </a:solidFill>
              </a:rPr>
              <a:t>) across the projectile, this produces a magnetic force which accelerates the projectile along the rails. There are also forces acting on the rails attempting to push them apart, but since the rails are firmly mounted, they cannot move. The projectile slides up the rails away from the end with the power supply. </a:t>
            </a:r>
          </a:p>
        </p:txBody>
      </p:sp>
    </p:spTree>
    <p:extLst>
      <p:ext uri="{BB962C8B-B14F-4D97-AF65-F5344CB8AC3E}">
        <p14:creationId xmlns:p14="http://schemas.microsoft.com/office/powerpoint/2010/main" val="8422028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609600" y="277813"/>
            <a:ext cx="10972800" cy="1139825"/>
          </a:xfrm>
        </p:spPr>
        <p:txBody>
          <a:bodyPr/>
          <a:lstStyle/>
          <a:p>
            <a:pPr eaLnBrk="1" hangingPunct="1"/>
            <a:r>
              <a:rPr lang="en-US" smtClean="0"/>
              <a:t>Motional Emf</a:t>
            </a:r>
          </a:p>
        </p:txBody>
      </p:sp>
      <p:sp>
        <p:nvSpPr>
          <p:cNvPr id="28677" name="Rectangle 3"/>
          <p:cNvSpPr>
            <a:spLocks noGrp="1" noChangeArrowheads="1"/>
          </p:cNvSpPr>
          <p:nvPr>
            <p:ph type="body" sz="half" idx="1"/>
          </p:nvPr>
        </p:nvSpPr>
        <p:spPr>
          <a:xfrm>
            <a:off x="1905000" y="990600"/>
            <a:ext cx="8382000" cy="1371600"/>
          </a:xfrm>
        </p:spPr>
        <p:txBody>
          <a:bodyPr/>
          <a:lstStyle/>
          <a:p>
            <a:pPr eaLnBrk="1" hangingPunct="1">
              <a:lnSpc>
                <a:spcPct val="80000"/>
              </a:lnSpc>
              <a:buFont typeface="Wingdings" pitchFamily="2" charset="2"/>
              <a:buNone/>
            </a:pPr>
            <a:r>
              <a:rPr lang="en-US" sz="2000" smtClean="0"/>
              <a:t>There are many situations where motional EMF can occur that are different from the rail gun. Suppose a bar of length, </a:t>
            </a:r>
            <a:r>
              <a:rPr lang="en-US" sz="2000" b="1" i="1" smtClean="0">
                <a:solidFill>
                  <a:srgbClr val="FF0000"/>
                </a:solidFill>
              </a:rPr>
              <a:t>L</a:t>
            </a:r>
            <a:r>
              <a:rPr lang="en-US" sz="2000" smtClean="0"/>
              <a:t>, is pulled to right at a speed, </a:t>
            </a:r>
            <a:r>
              <a:rPr lang="en-US" sz="2000" b="1" smtClean="0">
                <a:solidFill>
                  <a:srgbClr val="FF0000"/>
                </a:solidFill>
              </a:rPr>
              <a:t>v</a:t>
            </a:r>
            <a:r>
              <a:rPr lang="en-US" sz="2000" smtClean="0"/>
              <a:t>, in a magnetic field, </a:t>
            </a:r>
            <a:r>
              <a:rPr lang="en-US" sz="2000" b="1" i="1" smtClean="0">
                <a:solidFill>
                  <a:srgbClr val="FF0000"/>
                </a:solidFill>
              </a:rPr>
              <a:t>B</a:t>
            </a:r>
            <a:r>
              <a:rPr lang="en-US" sz="2000" smtClean="0"/>
              <a:t>, directed into the page. The conducting rod itself completes a circuit across a set of parallel conducting rails with a resistor mounted between them. </a:t>
            </a:r>
          </a:p>
        </p:txBody>
      </p:sp>
      <p:graphicFrame>
        <p:nvGraphicFramePr>
          <p:cNvPr id="28675" name="Object 3"/>
          <p:cNvGraphicFramePr>
            <a:graphicFrameLocks noGrp="1" noChangeAspect="1"/>
          </p:cNvGraphicFramePr>
          <p:nvPr>
            <p:ph sz="half" idx="2"/>
          </p:nvPr>
        </p:nvGraphicFramePr>
        <p:xfrm>
          <a:off x="5867400" y="2738438"/>
          <a:ext cx="3101975" cy="2828925"/>
        </p:xfrm>
        <a:graphic>
          <a:graphicData uri="http://schemas.openxmlformats.org/presentationml/2006/ole">
            <mc:AlternateContent xmlns:mc="http://schemas.openxmlformats.org/markup-compatibility/2006">
              <mc:Choice xmlns:v="urn:schemas-microsoft-com:vml" Requires="v">
                <p:oleObj spid="_x0000_s37893" name="Equation" r:id="rId3" imgW="1587500" imgH="1447800" progId="Equation.3">
                  <p:embed/>
                </p:oleObj>
              </mc:Choice>
              <mc:Fallback>
                <p:oleObj name="Equation" r:id="rId3" imgW="1587500" imgH="144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738438"/>
                        <a:ext cx="3101975" cy="2828925"/>
                      </a:xfrm>
                      <a:prstGeom prst="rect">
                        <a:avLst/>
                      </a:prstGeom>
                      <a:solidFill>
                        <a:schemeClr val="bg1"/>
                      </a:solidFill>
                    </p:spPr>
                  </p:pic>
                </p:oleObj>
              </mc:Fallback>
            </mc:AlternateContent>
          </a:graphicData>
        </a:graphic>
      </p:graphicFrame>
      <p:pic>
        <p:nvPicPr>
          <p:cNvPr id="28678" name="Picture 7" descr="scan0001"/>
          <p:cNvPicPr>
            <a:picLocks noChangeAspect="1" noChangeArrowheads="1"/>
          </p:cNvPicPr>
          <p:nvPr/>
        </p:nvPicPr>
        <p:blipFill>
          <a:blip r:embed="rId5"/>
          <a:srcRect/>
          <a:stretch>
            <a:fillRect/>
          </a:stretch>
        </p:blipFill>
        <p:spPr bwMode="auto">
          <a:xfrm>
            <a:off x="1981200" y="2362200"/>
            <a:ext cx="3624263" cy="3810000"/>
          </a:xfrm>
          <a:prstGeom prst="rect">
            <a:avLst/>
          </a:prstGeom>
          <a:noFill/>
          <a:ln w="9525">
            <a:noFill/>
            <a:miter lim="800000"/>
            <a:headEnd/>
            <a:tailEnd/>
          </a:ln>
        </p:spPr>
      </p:pic>
      <p:sp>
        <p:nvSpPr>
          <p:cNvPr id="28679" name="Rectangle 9"/>
          <p:cNvSpPr>
            <a:spLocks noChangeArrowheads="1"/>
          </p:cNvSpPr>
          <p:nvPr/>
        </p:nvSpPr>
        <p:spPr bwMode="auto">
          <a:xfrm>
            <a:off x="7924800" y="3581400"/>
            <a:ext cx="1143000" cy="685800"/>
          </a:xfrm>
          <a:prstGeom prst="rect">
            <a:avLst/>
          </a:prstGeom>
          <a:solidFill>
            <a:srgbClr val="FF0000">
              <a:alpha val="0"/>
            </a:srgbClr>
          </a:solidFill>
          <a:ln w="25400">
            <a:solidFill>
              <a:srgbClr val="FF0000"/>
            </a:solidFill>
            <a:miter lim="800000"/>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42922841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eaLnBrk="1" hangingPunct="1"/>
            <a:r>
              <a:rPr lang="en-US" smtClean="0"/>
              <a:t>Motional EMF</a:t>
            </a:r>
          </a:p>
        </p:txBody>
      </p:sp>
      <p:sp>
        <p:nvSpPr>
          <p:cNvPr id="218114" name="Rectangle 3"/>
          <p:cNvSpPr>
            <a:spLocks noGrp="1" noChangeArrowheads="1"/>
          </p:cNvSpPr>
          <p:nvPr>
            <p:ph type="body" idx="1"/>
          </p:nvPr>
        </p:nvSpPr>
        <p:spPr>
          <a:xfrm>
            <a:off x="5943600" y="914400"/>
            <a:ext cx="4267200" cy="5029200"/>
          </a:xfrm>
        </p:spPr>
        <p:txBody>
          <a:bodyPr/>
          <a:lstStyle/>
          <a:p>
            <a:pPr eaLnBrk="1" hangingPunct="1">
              <a:lnSpc>
                <a:spcPct val="80000"/>
              </a:lnSpc>
              <a:buFont typeface="Wingdings" pitchFamily="2" charset="2"/>
              <a:buNone/>
            </a:pPr>
            <a:r>
              <a:rPr lang="en-US" sz="2600" smtClean="0"/>
              <a:t>In the figure, we are applying a force this time to the rod. Due to Lenz’s Law the magnetic force opposes the applied force. Since we know that the magnetic force acts to the left and the magnetic field acts into the page, we can use the RHR to determine the direction of the current around the loop and the resistor. </a:t>
            </a:r>
          </a:p>
        </p:txBody>
      </p:sp>
      <p:pic>
        <p:nvPicPr>
          <p:cNvPr id="218115" name="Picture 4" descr="scan0001"/>
          <p:cNvPicPr>
            <a:picLocks noChangeAspect="1" noChangeArrowheads="1"/>
          </p:cNvPicPr>
          <p:nvPr/>
        </p:nvPicPr>
        <p:blipFill>
          <a:blip r:embed="rId2"/>
          <a:srcRect/>
          <a:stretch>
            <a:fillRect/>
          </a:stretch>
        </p:blipFill>
        <p:spPr bwMode="auto">
          <a:xfrm>
            <a:off x="1981200" y="1219200"/>
            <a:ext cx="3624263" cy="3810000"/>
          </a:xfrm>
          <a:prstGeom prst="rect">
            <a:avLst/>
          </a:prstGeom>
          <a:noFill/>
          <a:ln w="9525">
            <a:noFill/>
            <a:miter lim="800000"/>
            <a:headEnd/>
            <a:tailEnd/>
          </a:ln>
        </p:spPr>
      </p:pic>
    </p:spTree>
    <p:extLst>
      <p:ext uri="{BB962C8B-B14F-4D97-AF65-F5344CB8AC3E}">
        <p14:creationId xmlns:p14="http://schemas.microsoft.com/office/powerpoint/2010/main" val="10598933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609600" y="277813"/>
            <a:ext cx="10972800" cy="1139825"/>
          </a:xfrm>
        </p:spPr>
        <p:txBody>
          <a:bodyPr/>
          <a:lstStyle/>
          <a:p>
            <a:pPr eaLnBrk="1" hangingPunct="1"/>
            <a:r>
              <a:rPr lang="en-US" smtClean="0"/>
              <a:t>Example</a:t>
            </a:r>
          </a:p>
        </p:txBody>
      </p:sp>
      <p:sp>
        <p:nvSpPr>
          <p:cNvPr id="29701" name="Rectangle 3"/>
          <p:cNvSpPr>
            <a:spLocks noGrp="1" noChangeArrowheads="1"/>
          </p:cNvSpPr>
          <p:nvPr>
            <p:ph type="body" sz="half" idx="1"/>
          </p:nvPr>
        </p:nvSpPr>
        <p:spPr>
          <a:xfrm>
            <a:off x="1828800" y="990600"/>
            <a:ext cx="8686800" cy="1752600"/>
          </a:xfrm>
        </p:spPr>
        <p:txBody>
          <a:bodyPr/>
          <a:lstStyle/>
          <a:p>
            <a:pPr eaLnBrk="1" hangingPunct="1">
              <a:lnSpc>
                <a:spcPct val="90000"/>
              </a:lnSpc>
              <a:buFont typeface="Wingdings" pitchFamily="2" charset="2"/>
              <a:buNone/>
            </a:pPr>
            <a:r>
              <a:rPr lang="en-US" sz="2200" smtClean="0"/>
              <a:t>An airplane with a wing span of 30.0 m flies parallel to the Earth’s surface at a location where the downward component of the Earth’s magnetic field is 0.60 x10</a:t>
            </a:r>
            <a:r>
              <a:rPr lang="en-US" sz="2200" baseline="30000" smtClean="0"/>
              <a:t>-4</a:t>
            </a:r>
            <a:r>
              <a:rPr lang="en-US" sz="2200" smtClean="0"/>
              <a:t> T. Find the difference in potential between the wing tips is the speed of the plane is 250 m/s.</a:t>
            </a:r>
          </a:p>
        </p:txBody>
      </p:sp>
      <p:graphicFrame>
        <p:nvGraphicFramePr>
          <p:cNvPr id="29699" name="Object 3"/>
          <p:cNvGraphicFramePr>
            <a:graphicFrameLocks noGrp="1" noChangeAspect="1"/>
          </p:cNvGraphicFramePr>
          <p:nvPr>
            <p:ph sz="half" idx="2"/>
          </p:nvPr>
        </p:nvGraphicFramePr>
        <p:xfrm>
          <a:off x="2133600" y="2786063"/>
          <a:ext cx="3505200" cy="1541462"/>
        </p:xfrm>
        <a:graphic>
          <a:graphicData uri="http://schemas.openxmlformats.org/presentationml/2006/ole">
            <mc:AlternateContent xmlns:mc="http://schemas.openxmlformats.org/markup-compatibility/2006">
              <mc:Choice xmlns:v="urn:schemas-microsoft-com:vml" Requires="v">
                <p:oleObj spid="_x0000_s38917" name="Equation" r:id="rId3" imgW="1473200" imgH="647700" progId="Equation.3">
                  <p:embed/>
                </p:oleObj>
              </mc:Choice>
              <mc:Fallback>
                <p:oleObj name="Equation" r:id="rId3" imgW="1473200" imgH="647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86063"/>
                        <a:ext cx="3505200" cy="1541462"/>
                      </a:xfrm>
                      <a:prstGeom prst="rect">
                        <a:avLst/>
                      </a:prstGeom>
                      <a:solidFill>
                        <a:schemeClr val="bg1"/>
                      </a:solidFill>
                    </p:spPr>
                  </p:pic>
                </p:oleObj>
              </mc:Fallback>
            </mc:AlternateContent>
          </a:graphicData>
        </a:graphic>
      </p:graphicFrame>
      <p:sp>
        <p:nvSpPr>
          <p:cNvPr id="34822" name="Text Box 6"/>
          <p:cNvSpPr txBox="1">
            <a:spLocks noChangeArrowheads="1"/>
          </p:cNvSpPr>
          <p:nvPr/>
        </p:nvSpPr>
        <p:spPr bwMode="auto">
          <a:xfrm>
            <a:off x="2819400" y="3962400"/>
            <a:ext cx="844550" cy="366713"/>
          </a:xfrm>
          <a:prstGeom prst="rect">
            <a:avLst/>
          </a:prstGeom>
          <a:noFill/>
          <a:ln w="9525">
            <a:noFill/>
            <a:miter lim="800000"/>
            <a:headEnd/>
            <a:tailEnd/>
          </a:ln>
        </p:spPr>
        <p:txBody>
          <a:bodyPr wrap="none">
            <a:spAutoFit/>
          </a:bodyPr>
          <a:lstStyle/>
          <a:p>
            <a:r>
              <a:rPr lang="en-US" b="1">
                <a:solidFill>
                  <a:srgbClr val="FF0000"/>
                </a:solidFill>
              </a:rPr>
              <a:t>0.45 V</a:t>
            </a:r>
          </a:p>
        </p:txBody>
      </p:sp>
      <p:sp>
        <p:nvSpPr>
          <p:cNvPr id="34823" name="Text Box 7"/>
          <p:cNvSpPr txBox="1">
            <a:spLocks noChangeArrowheads="1"/>
          </p:cNvSpPr>
          <p:nvPr/>
        </p:nvSpPr>
        <p:spPr bwMode="auto">
          <a:xfrm>
            <a:off x="2133600" y="4419600"/>
            <a:ext cx="7635875" cy="1739900"/>
          </a:xfrm>
          <a:prstGeom prst="rect">
            <a:avLst/>
          </a:prstGeom>
          <a:noFill/>
          <a:ln w="9525">
            <a:noFill/>
            <a:miter lim="800000"/>
            <a:headEnd/>
            <a:tailEnd/>
          </a:ln>
        </p:spPr>
        <p:txBody>
          <a:bodyPr>
            <a:spAutoFit/>
          </a:bodyPr>
          <a:lstStyle/>
          <a:p>
            <a:r>
              <a:rPr lang="en-US">
                <a:solidFill>
                  <a:srgbClr val="000000"/>
                </a:solidFill>
              </a:rPr>
              <a:t>In 1996, NASA conducted an experiment with a 20,000-meter conducting tether. When the tether was fully deployed during this test, the orbiting tether generated a potential of 3,500 volts. This conducting single-line tether was severed after five hours of deployment. It is believed that the failure was caused by an electric arc generated by the conductive tether's movement through the Earth's magnetic field. </a:t>
            </a:r>
          </a:p>
        </p:txBody>
      </p:sp>
      <p:pic>
        <p:nvPicPr>
          <p:cNvPr id="34824" name="Picture 8"/>
          <p:cNvPicPr>
            <a:picLocks noChangeAspect="1" noChangeArrowheads="1"/>
          </p:cNvPicPr>
          <p:nvPr/>
        </p:nvPicPr>
        <p:blipFill>
          <a:blip r:embed="rId5"/>
          <a:srcRect/>
          <a:stretch>
            <a:fillRect/>
          </a:stretch>
        </p:blipFill>
        <p:spPr bwMode="auto">
          <a:xfrm>
            <a:off x="6172200" y="2209800"/>
            <a:ext cx="2990850" cy="2243138"/>
          </a:xfrm>
          <a:prstGeom prst="rect">
            <a:avLst/>
          </a:prstGeom>
          <a:noFill/>
          <a:ln w="9525">
            <a:noFill/>
            <a:miter lim="800000"/>
            <a:headEnd/>
            <a:tailEnd/>
          </a:ln>
        </p:spPr>
      </p:pic>
    </p:spTree>
    <p:extLst>
      <p:ext uri="{BB962C8B-B14F-4D97-AF65-F5344CB8AC3E}">
        <p14:creationId xmlns:p14="http://schemas.microsoft.com/office/powerpoint/2010/main" val="1379422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ppt_x"/>
                                          </p:val>
                                        </p:tav>
                                        <p:tav tm="100000">
                                          <p:val>
                                            <p:strVal val="#ppt_x"/>
                                          </p:val>
                                        </p:tav>
                                      </p:tavLst>
                                    </p:anim>
                                    <p:anim calcmode="lin" valueType="num">
                                      <p:cBhvr additive="base">
                                        <p:cTn id="8" dur="500" fill="hold"/>
                                        <p:tgtEl>
                                          <p:spTgt spid="348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checkerboard(across)">
                                      <p:cBhvr>
                                        <p:cTn id="13" dur="500"/>
                                        <p:tgtEl>
                                          <p:spTgt spid="34823"/>
                                        </p:tgtEl>
                                      </p:cBhvr>
                                    </p:animEffect>
                                  </p:childTnLst>
                                </p:cTn>
                              </p:par>
                              <p:par>
                                <p:cTn id="14" presetID="5" presetClass="entr" presetSubtype="10" fill="hold" nodeType="withEffect">
                                  <p:stCondLst>
                                    <p:cond delay="0"/>
                                  </p:stCondLst>
                                  <p:childTnLst>
                                    <p:set>
                                      <p:cBhvr>
                                        <p:cTn id="15" dur="1" fill="hold">
                                          <p:stCondLst>
                                            <p:cond delay="0"/>
                                          </p:stCondLst>
                                        </p:cTn>
                                        <p:tgtEl>
                                          <p:spTgt spid="34824"/>
                                        </p:tgtEl>
                                        <p:attrNameLst>
                                          <p:attrName>style.visibility</p:attrName>
                                        </p:attrNameLst>
                                      </p:cBhvr>
                                      <p:to>
                                        <p:strVal val="visible"/>
                                      </p:to>
                                    </p:set>
                                    <p:animEffect transition="in" filter="checkerboard(across)">
                                      <p:cBhvr>
                                        <p:cTn id="16" dur="5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81200" y="274638"/>
            <a:ext cx="8229600" cy="792162"/>
          </a:xfrm>
        </p:spPr>
        <p:txBody>
          <a:bodyPr/>
          <a:lstStyle/>
          <a:p>
            <a:pPr eaLnBrk="1" hangingPunct="1"/>
            <a:r>
              <a:rPr lang="en-US" altLang="en-US" u="sng" smtClean="0">
                <a:solidFill>
                  <a:srgbClr val="FFFFCC"/>
                </a:solidFill>
              </a:rPr>
              <a:t>Electromagnets</a:t>
            </a:r>
          </a:p>
        </p:txBody>
      </p:sp>
      <p:sp>
        <p:nvSpPr>
          <p:cNvPr id="56323" name="Rectangle 3"/>
          <p:cNvSpPr>
            <a:spLocks noGrp="1" noChangeArrowheads="1"/>
          </p:cNvSpPr>
          <p:nvPr>
            <p:ph type="body" sz="half" idx="1"/>
          </p:nvPr>
        </p:nvSpPr>
        <p:spPr>
          <a:xfrm>
            <a:off x="1524000" y="1295401"/>
            <a:ext cx="6096000" cy="4830763"/>
          </a:xfrm>
        </p:spPr>
        <p:txBody>
          <a:bodyPr/>
          <a:lstStyle/>
          <a:p>
            <a:pPr eaLnBrk="1" hangingPunct="1"/>
            <a:r>
              <a:rPr lang="en-US" altLang="en-US" sz="2800">
                <a:solidFill>
                  <a:srgbClr val="FFFFCC"/>
                </a:solidFill>
              </a:rPr>
              <a:t>An </a:t>
            </a:r>
            <a:r>
              <a:rPr lang="en-US" altLang="en-US" sz="2800" u="sng">
                <a:solidFill>
                  <a:srgbClr val="FFFFCC"/>
                </a:solidFill>
              </a:rPr>
              <a:t>electromagnet</a:t>
            </a:r>
            <a:r>
              <a:rPr lang="en-US" altLang="en-US" sz="2800">
                <a:solidFill>
                  <a:srgbClr val="FFFFCC"/>
                </a:solidFill>
              </a:rPr>
              <a:t> is a temporary magnet made by passing an electric current through a wire coiled around a metal core.</a:t>
            </a:r>
          </a:p>
          <a:p>
            <a:pPr eaLnBrk="1" hangingPunct="1"/>
            <a:endParaRPr lang="en-US" altLang="en-US" sz="2800">
              <a:solidFill>
                <a:srgbClr val="FFFFCC"/>
              </a:solidFill>
            </a:endParaRPr>
          </a:p>
          <a:p>
            <a:pPr eaLnBrk="1" hangingPunct="1">
              <a:buFontTx/>
              <a:buNone/>
            </a:pPr>
            <a:r>
              <a:rPr lang="en-US" altLang="en-US" sz="2800">
                <a:solidFill>
                  <a:srgbClr val="FFFFCC"/>
                </a:solidFill>
              </a:rPr>
              <a:t>	</a:t>
            </a:r>
          </a:p>
        </p:txBody>
      </p:sp>
      <p:sp>
        <p:nvSpPr>
          <p:cNvPr id="56324" name="Rectangle 6"/>
          <p:cNvSpPr>
            <a:spLocks noChangeArrowheads="1"/>
          </p:cNvSpPr>
          <p:nvPr/>
        </p:nvSpPr>
        <p:spPr bwMode="auto">
          <a:xfrm>
            <a:off x="1905000" y="3276600"/>
            <a:ext cx="541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r>
              <a:rPr lang="en-US" altLang="en-US" sz="2600">
                <a:solidFill>
                  <a:srgbClr val="FFFFCC"/>
                </a:solidFill>
                <a:cs typeface="Arial" panose="020B0604020202020204" pitchFamily="34" charset="0"/>
              </a:rPr>
              <a:t>Electromagnets have 2 advantages over normal magnets: </a:t>
            </a:r>
          </a:p>
          <a:p>
            <a:pPr eaLnBrk="0" hangingPunct="0"/>
            <a:r>
              <a:rPr lang="en-US" altLang="en-US" sz="2600">
                <a:solidFill>
                  <a:srgbClr val="FFFFCC"/>
                </a:solidFill>
                <a:cs typeface="Arial" panose="020B0604020202020204" pitchFamily="34" charset="0"/>
              </a:rPr>
              <a:t>1.  They can be turned on </a:t>
            </a:r>
          </a:p>
          <a:p>
            <a:pPr eaLnBrk="0" hangingPunct="0"/>
            <a:r>
              <a:rPr lang="en-US" altLang="en-US" sz="2600">
                <a:solidFill>
                  <a:srgbClr val="FFFFCC"/>
                </a:solidFill>
                <a:cs typeface="Arial" panose="020B0604020202020204" pitchFamily="34" charset="0"/>
              </a:rPr>
              <a:t>     and off.</a:t>
            </a:r>
          </a:p>
          <a:p>
            <a:pPr eaLnBrk="0" hangingPunct="0"/>
            <a:r>
              <a:rPr lang="en-US" altLang="en-US" sz="2600">
                <a:solidFill>
                  <a:srgbClr val="FFFFCC"/>
                </a:solidFill>
                <a:cs typeface="Arial" panose="020B0604020202020204" pitchFamily="34" charset="0"/>
              </a:rPr>
              <a:t>2.  Their strength can vary   </a:t>
            </a:r>
          </a:p>
          <a:p>
            <a:pPr eaLnBrk="0" hangingPunct="0"/>
            <a:r>
              <a:rPr lang="en-US" altLang="en-US" sz="2600">
                <a:solidFill>
                  <a:srgbClr val="FFFFCC"/>
                </a:solidFill>
                <a:cs typeface="Arial" panose="020B0604020202020204" pitchFamily="34" charset="0"/>
              </a:rPr>
              <a:t>     based on the amount of </a:t>
            </a:r>
          </a:p>
          <a:p>
            <a:pPr eaLnBrk="0" hangingPunct="0"/>
            <a:r>
              <a:rPr lang="en-US" altLang="en-US" sz="2600">
                <a:solidFill>
                  <a:srgbClr val="FFFFCC"/>
                </a:solidFill>
                <a:cs typeface="Arial" panose="020B0604020202020204" pitchFamily="34" charset="0"/>
              </a:rPr>
              <a:t>     current flowing.</a:t>
            </a:r>
          </a:p>
        </p:txBody>
      </p:sp>
      <p:pic>
        <p:nvPicPr>
          <p:cNvPr id="56325" name="Picture 8" descr="electromagnet4"/>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59676" y="2514600"/>
            <a:ext cx="3108325" cy="3124200"/>
          </a:xfrm>
          <a:noFill/>
        </p:spPr>
      </p:pic>
    </p:spTree>
    <p:extLst>
      <p:ext uri="{BB962C8B-B14F-4D97-AF65-F5344CB8AC3E}">
        <p14:creationId xmlns:p14="http://schemas.microsoft.com/office/powerpoint/2010/main" val="1362307214"/>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75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75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75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75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heme8">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TotalTime>
  <Words>6234</Words>
  <Application>Microsoft Office PowerPoint</Application>
  <PresentationFormat>Widescreen</PresentationFormat>
  <Paragraphs>534</Paragraphs>
  <Slides>124</Slides>
  <Notes>5</Notes>
  <HiddenSlides>0</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2</vt:i4>
      </vt:variant>
      <vt:variant>
        <vt:lpstr>Slide Titles</vt:lpstr>
      </vt:variant>
      <vt:variant>
        <vt:i4>124</vt:i4>
      </vt:variant>
    </vt:vector>
  </HeadingPairs>
  <TitlesOfParts>
    <vt:vector size="148" baseType="lpstr">
      <vt:lpstr>Arial Unicode MS</vt:lpstr>
      <vt:lpstr>Arial</vt:lpstr>
      <vt:lpstr>Calibri</vt:lpstr>
      <vt:lpstr>Garamond</vt:lpstr>
      <vt:lpstr>Symbol</vt:lpstr>
      <vt:lpstr>Tahoma</vt:lpstr>
      <vt:lpstr>Times New Roman</vt:lpstr>
      <vt:lpstr>Times-Bold</vt:lpstr>
      <vt:lpstr>Times-Roman</vt:lpstr>
      <vt:lpstr>UniversalMath1 BT</vt:lpstr>
      <vt:lpstr>Verdana</vt:lpstr>
      <vt:lpstr>Wingdings</vt:lpstr>
      <vt:lpstr>Blends</vt:lpstr>
      <vt:lpstr>1_Blends</vt:lpstr>
      <vt:lpstr>Edge</vt:lpstr>
      <vt:lpstr>Default Design</vt:lpstr>
      <vt:lpstr>Maple</vt:lpstr>
      <vt:lpstr>Notebook</vt:lpstr>
      <vt:lpstr>1_Notebook</vt:lpstr>
      <vt:lpstr>Theme8</vt:lpstr>
      <vt:lpstr>Layers</vt:lpstr>
      <vt:lpstr>Orbit</vt:lpstr>
      <vt:lpstr>Equation</vt:lpstr>
      <vt:lpstr>Paint Shop Pro Image</vt:lpstr>
      <vt:lpstr>Unit 13: </vt:lpstr>
      <vt:lpstr>PowerPoint Presentation</vt:lpstr>
      <vt:lpstr>Magnets</vt:lpstr>
      <vt:lpstr>Inside a Magnet</vt:lpstr>
      <vt:lpstr>Making Magnets</vt:lpstr>
      <vt:lpstr>3 Types of magnets:</vt:lpstr>
      <vt:lpstr>Magnets</vt:lpstr>
      <vt:lpstr>More About Magnetism</vt:lpstr>
      <vt:lpstr>Types of Magnetic Materials</vt:lpstr>
      <vt:lpstr>Sources of Magnetic Fields</vt:lpstr>
      <vt:lpstr>Magnetic Fields</vt:lpstr>
      <vt:lpstr>Magnetic Field Lines, sketch</vt:lpstr>
      <vt:lpstr>Magnetic Field Lines, Bar Magnet</vt:lpstr>
      <vt:lpstr>Magnetic Field Lines, Unlike Poles</vt:lpstr>
      <vt:lpstr>Magnetic Field Lines, Like Poles</vt:lpstr>
      <vt:lpstr>Earth as a magnet </vt:lpstr>
      <vt:lpstr>Magnetic Earth</vt:lpstr>
      <vt:lpstr>Auroras:</vt:lpstr>
      <vt:lpstr>Earth as a magnet</vt:lpstr>
      <vt:lpstr>Earth’s Magnetic Field</vt:lpstr>
      <vt:lpstr>Earth’s Magnetic Field</vt:lpstr>
      <vt:lpstr>Dip Angle of Earth’s Magnetic Field</vt:lpstr>
      <vt:lpstr>More About the Earth’s Magnetic Poles</vt:lpstr>
      <vt:lpstr>Earth’s Magnetic Declination</vt:lpstr>
      <vt:lpstr>Source of the Earth’s Magnetic Field</vt:lpstr>
      <vt:lpstr>Reversals of the Earth’s Magnetic Field</vt:lpstr>
      <vt:lpstr>Magnetic Fields</vt:lpstr>
      <vt:lpstr>Magnetic Fields, cont</vt:lpstr>
      <vt:lpstr>Units of Magnetic Field</vt:lpstr>
      <vt:lpstr>A Few Typical B Values</vt:lpstr>
      <vt:lpstr>Finding the Direction of Magnetic Force</vt:lpstr>
      <vt:lpstr>Right Hand Rule #1</vt:lpstr>
      <vt:lpstr>Magnetic Force on a Current Carrying Conductor</vt:lpstr>
      <vt:lpstr>Force on a Wire</vt:lpstr>
      <vt:lpstr>Force on a Wire, cont</vt:lpstr>
      <vt:lpstr>Force on a Wire, final</vt:lpstr>
      <vt:lpstr>Force on a Wire, equation</vt:lpstr>
      <vt:lpstr>Torque on a Current Loop</vt:lpstr>
      <vt:lpstr>Magnetic Moment</vt:lpstr>
      <vt:lpstr>Electric Motor</vt:lpstr>
      <vt:lpstr>Electric Motor, 2</vt:lpstr>
      <vt:lpstr>Electric Motor, 3</vt:lpstr>
      <vt:lpstr>Electric Motor, final</vt:lpstr>
      <vt:lpstr>Force on a Charged Particle in a Magnetic Field</vt:lpstr>
      <vt:lpstr>Force on a Charged Particle</vt:lpstr>
      <vt:lpstr>Particle Moving in an External Magnetic Field</vt:lpstr>
      <vt:lpstr>Hans Christian Oersted</vt:lpstr>
      <vt:lpstr>Magnetic Fields –  Long Straight Wire</vt:lpstr>
      <vt:lpstr>Direction of the Field of a Long Straight Wire</vt:lpstr>
      <vt:lpstr>PowerPoint Presentation</vt:lpstr>
      <vt:lpstr>PowerPoint Presentation</vt:lpstr>
      <vt:lpstr>Magnitude of the Field of a Long Straight Wire</vt:lpstr>
      <vt:lpstr>Ampère’s Law</vt:lpstr>
      <vt:lpstr>Ampère’s Law, cont</vt:lpstr>
      <vt:lpstr>Ampère’s Law to Find B for a Long Straight Wire</vt:lpstr>
      <vt:lpstr>André-Marie Ampère</vt:lpstr>
      <vt:lpstr>Magnetic Force Between Two Parallel Conductors</vt:lpstr>
      <vt:lpstr>Force Between Two Conductors, cont</vt:lpstr>
      <vt:lpstr>Defining Ampere and Coulomb</vt:lpstr>
      <vt:lpstr>Magnetic Field of a Current Loop</vt:lpstr>
      <vt:lpstr>Magnetic Field of a Current Loop – Total Field</vt:lpstr>
      <vt:lpstr>Magnetic Field of a Current Loop – Equation</vt:lpstr>
      <vt:lpstr>Magnetic Field of a Solenoid</vt:lpstr>
      <vt:lpstr>Magnetic Field of a Solenoid, 2</vt:lpstr>
      <vt:lpstr>Magnetic Field in a Solenoid, 3</vt:lpstr>
      <vt:lpstr>Magnetic Field in a Solenoid, Magnitude</vt:lpstr>
      <vt:lpstr>Magnetic Field in a Solenoid from Ampère’s Law</vt:lpstr>
      <vt:lpstr>Magnetic Effects of Electrons – Orbits </vt:lpstr>
      <vt:lpstr>Magnetic Effects of Electrons – Orbits, cont</vt:lpstr>
      <vt:lpstr>Magnetic Effects of Electrons – Spins </vt:lpstr>
      <vt:lpstr>Magnetic Effects of Electrons – Spins, cont</vt:lpstr>
      <vt:lpstr>Magnetic Effects of Electrons – Domains </vt:lpstr>
      <vt:lpstr>Domains, cont</vt:lpstr>
      <vt:lpstr>Domains and Permanent Magnets</vt:lpstr>
      <vt:lpstr>Michael Faraday 1831</vt:lpstr>
      <vt:lpstr>What is E/M Induction?</vt:lpstr>
      <vt:lpstr>Magnetic Induction</vt:lpstr>
      <vt:lpstr>Magnetic Flux</vt:lpstr>
      <vt:lpstr>Magnetic Flux – The DOT product</vt:lpstr>
      <vt:lpstr>Faraday’s Law</vt:lpstr>
      <vt:lpstr>Useful Applications</vt:lpstr>
      <vt:lpstr>Applications of Faraday’s Law – Electric Guitar</vt:lpstr>
      <vt:lpstr>Applications of Faraday’s Law – Apnea Monitor</vt:lpstr>
      <vt:lpstr>Useful Applications</vt:lpstr>
      <vt:lpstr>Transformers</vt:lpstr>
      <vt:lpstr>Microphones</vt:lpstr>
      <vt:lpstr>Example</vt:lpstr>
      <vt:lpstr>Lenz’s Law</vt:lpstr>
      <vt:lpstr>Lenz’s Law &amp; Faraday’s Law</vt:lpstr>
      <vt:lpstr>Lenz’s Law</vt:lpstr>
      <vt:lpstr>Lenz’s Law</vt:lpstr>
      <vt:lpstr>Lenz’ Law, Final Note</vt:lpstr>
      <vt:lpstr>Application – Tape Recorder</vt:lpstr>
      <vt:lpstr>In summary</vt:lpstr>
      <vt:lpstr>Motional EMF – The Rail Gun</vt:lpstr>
      <vt:lpstr>Motional Emf</vt:lpstr>
      <vt:lpstr>Motional EMF</vt:lpstr>
      <vt:lpstr>Example</vt:lpstr>
      <vt:lpstr>Electromagnets</vt:lpstr>
      <vt:lpstr>PowerPoint Presentation</vt:lpstr>
      <vt:lpstr>What is a generator?</vt:lpstr>
      <vt:lpstr>Generators</vt:lpstr>
      <vt:lpstr>AC Generators, cont</vt:lpstr>
      <vt:lpstr>AC Generators, final</vt:lpstr>
      <vt:lpstr>DC Generators</vt:lpstr>
      <vt:lpstr>DC Generators, cont</vt:lpstr>
      <vt:lpstr>Motors</vt:lpstr>
      <vt:lpstr>Joseph Henry</vt:lpstr>
      <vt:lpstr>PowerPoint Presentation</vt:lpstr>
      <vt:lpstr>Electrical &amp; Mechanical energy</vt:lpstr>
      <vt:lpstr>Mechanical &amp; Electrical Energy</vt:lpstr>
      <vt:lpstr>Galvanometers</vt:lpstr>
      <vt:lpstr>Electric Motors</vt:lpstr>
      <vt:lpstr>Generating Electric Current</vt:lpstr>
      <vt:lpstr>PowerPoint Presentation</vt:lpstr>
      <vt:lpstr>PowerPoint Presentation</vt:lpstr>
      <vt:lpstr>Transformers</vt:lpstr>
      <vt:lpstr>PowerPoint Presentation</vt:lpstr>
      <vt:lpstr>Step-up &amp; step-down transformers</vt:lpstr>
      <vt:lpstr>PowerPoint Presentation</vt:lpstr>
      <vt:lpstr>PowerPoint Presentation</vt:lpstr>
      <vt:lpstr>PowerPoint Presentation</vt:lpstr>
      <vt:lpstr>Magneto</vt:lpstr>
      <vt:lpstr>That’s All Folks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12</cp:revision>
  <dcterms:created xsi:type="dcterms:W3CDTF">2017-05-11T03:01:41Z</dcterms:created>
  <dcterms:modified xsi:type="dcterms:W3CDTF">2017-05-27T01:40:17Z</dcterms:modified>
</cp:coreProperties>
</file>