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07" r:id="rId2"/>
  </p:sldMasterIdLst>
  <p:notesMasterIdLst>
    <p:notesMasterId r:id="rId123"/>
  </p:notesMasterIdLst>
  <p:sldIdLst>
    <p:sldId id="487" r:id="rId3"/>
    <p:sldId id="501" r:id="rId4"/>
    <p:sldId id="502" r:id="rId5"/>
    <p:sldId id="520" r:id="rId6"/>
    <p:sldId id="521" r:id="rId7"/>
    <p:sldId id="572" r:id="rId8"/>
    <p:sldId id="494" r:id="rId9"/>
    <p:sldId id="486" r:id="rId10"/>
    <p:sldId id="489" r:id="rId11"/>
    <p:sldId id="515" r:id="rId12"/>
    <p:sldId id="514" r:id="rId13"/>
    <p:sldId id="495" r:id="rId14"/>
    <p:sldId id="453" r:id="rId15"/>
    <p:sldId id="491" r:id="rId16"/>
    <p:sldId id="492" r:id="rId17"/>
    <p:sldId id="455" r:id="rId18"/>
    <p:sldId id="493" r:id="rId19"/>
    <p:sldId id="456" r:id="rId20"/>
    <p:sldId id="457" r:id="rId21"/>
    <p:sldId id="504" r:id="rId22"/>
    <p:sldId id="505" r:id="rId23"/>
    <p:sldId id="511" r:id="rId24"/>
    <p:sldId id="512" r:id="rId25"/>
    <p:sldId id="513" r:id="rId26"/>
    <p:sldId id="509" r:id="rId27"/>
    <p:sldId id="510" r:id="rId28"/>
    <p:sldId id="519" r:id="rId29"/>
    <p:sldId id="503" r:id="rId30"/>
    <p:sldId id="516" r:id="rId31"/>
    <p:sldId id="517" r:id="rId32"/>
    <p:sldId id="518" r:id="rId33"/>
    <p:sldId id="461" r:id="rId34"/>
    <p:sldId id="462" r:id="rId35"/>
    <p:sldId id="463" r:id="rId36"/>
    <p:sldId id="464" r:id="rId37"/>
    <p:sldId id="524" r:id="rId38"/>
    <p:sldId id="522" r:id="rId39"/>
    <p:sldId id="539" r:id="rId40"/>
    <p:sldId id="540" r:id="rId41"/>
    <p:sldId id="541" r:id="rId42"/>
    <p:sldId id="542" r:id="rId43"/>
    <p:sldId id="543" r:id="rId44"/>
    <p:sldId id="566" r:id="rId45"/>
    <p:sldId id="544" r:id="rId46"/>
    <p:sldId id="567" r:id="rId47"/>
    <p:sldId id="568" r:id="rId48"/>
    <p:sldId id="545" r:id="rId49"/>
    <p:sldId id="546" r:id="rId50"/>
    <p:sldId id="547" r:id="rId51"/>
    <p:sldId id="548" r:id="rId52"/>
    <p:sldId id="549" r:id="rId53"/>
    <p:sldId id="550" r:id="rId54"/>
    <p:sldId id="551" r:id="rId55"/>
    <p:sldId id="552" r:id="rId56"/>
    <p:sldId id="553" r:id="rId57"/>
    <p:sldId id="554" r:id="rId58"/>
    <p:sldId id="555" r:id="rId59"/>
    <p:sldId id="570" r:id="rId60"/>
    <p:sldId id="569" r:id="rId61"/>
    <p:sldId id="468" r:id="rId62"/>
    <p:sldId id="470" r:id="rId63"/>
    <p:sldId id="471" r:id="rId64"/>
    <p:sldId id="472" r:id="rId65"/>
    <p:sldId id="537" r:id="rId66"/>
    <p:sldId id="525" r:id="rId67"/>
    <p:sldId id="526" r:id="rId68"/>
    <p:sldId id="527" r:id="rId69"/>
    <p:sldId id="528" r:id="rId70"/>
    <p:sldId id="529" r:id="rId71"/>
    <p:sldId id="530" r:id="rId72"/>
    <p:sldId id="531" r:id="rId73"/>
    <p:sldId id="532" r:id="rId74"/>
    <p:sldId id="533" r:id="rId75"/>
    <p:sldId id="534" r:id="rId76"/>
    <p:sldId id="535" r:id="rId77"/>
    <p:sldId id="536" r:id="rId78"/>
    <p:sldId id="473" r:id="rId79"/>
    <p:sldId id="474" r:id="rId80"/>
    <p:sldId id="475" r:id="rId81"/>
    <p:sldId id="476" r:id="rId82"/>
    <p:sldId id="477" r:id="rId83"/>
    <p:sldId id="571" r:id="rId84"/>
    <p:sldId id="478" r:id="rId85"/>
    <p:sldId id="479" r:id="rId86"/>
    <p:sldId id="480" r:id="rId87"/>
    <p:sldId id="481" r:id="rId88"/>
    <p:sldId id="482" r:id="rId89"/>
    <p:sldId id="483" r:id="rId90"/>
    <p:sldId id="484" r:id="rId91"/>
    <p:sldId id="485" r:id="rId92"/>
    <p:sldId id="257" r:id="rId93"/>
    <p:sldId id="260" r:id="rId94"/>
    <p:sldId id="261" r:id="rId95"/>
    <p:sldId id="262" r:id="rId96"/>
    <p:sldId id="263" r:id="rId97"/>
    <p:sldId id="264" r:id="rId98"/>
    <p:sldId id="265" r:id="rId99"/>
    <p:sldId id="266" r:id="rId100"/>
    <p:sldId id="267" r:id="rId101"/>
    <p:sldId id="268" r:id="rId102"/>
    <p:sldId id="269" r:id="rId103"/>
    <p:sldId id="270" r:id="rId104"/>
    <p:sldId id="271" r:id="rId105"/>
    <p:sldId id="272" r:id="rId106"/>
    <p:sldId id="273" r:id="rId107"/>
    <p:sldId id="274" r:id="rId108"/>
    <p:sldId id="275" r:id="rId109"/>
    <p:sldId id="276" r:id="rId110"/>
    <p:sldId id="277" r:id="rId111"/>
    <p:sldId id="278" r:id="rId112"/>
    <p:sldId id="279" r:id="rId113"/>
    <p:sldId id="280" r:id="rId114"/>
    <p:sldId id="281" r:id="rId115"/>
    <p:sldId id="282" r:id="rId116"/>
    <p:sldId id="283" r:id="rId117"/>
    <p:sldId id="284" r:id="rId118"/>
    <p:sldId id="285" r:id="rId119"/>
    <p:sldId id="286" r:id="rId120"/>
    <p:sldId id="573" r:id="rId121"/>
    <p:sldId id="574" r:id="rId12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28" autoAdjust="0"/>
  </p:normalViewPr>
  <p:slideViewPr>
    <p:cSldViewPr snapToGrid="0">
      <p:cViewPr varScale="1">
        <p:scale>
          <a:sx n="42" d="100"/>
          <a:sy n="42" d="100"/>
        </p:scale>
        <p:origin x="942" y="5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245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wmf"/><Relationship Id="rId1" Type="http://schemas.openxmlformats.org/officeDocument/2006/relationships/image" Target="../media/image75.wmf"/><Relationship Id="rId5" Type="http://schemas.openxmlformats.org/officeDocument/2006/relationships/image" Target="../media/image79.png"/><Relationship Id="rId4" Type="http://schemas.openxmlformats.org/officeDocument/2006/relationships/image" Target="../media/image7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NULL"/><Relationship Id="rId4" Type="http://schemas.openxmlformats.org/officeDocument/2006/relationships/image" Target="../media/image84.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87.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image" Target="../media/image99.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01.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image" Target="../media/image126.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image" Target="../media/image129.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image" Target="../media/image135.wmf"/><Relationship Id="rId1" Type="http://schemas.openxmlformats.org/officeDocument/2006/relationships/image" Target="../media/image134.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38.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40.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46.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4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49.w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5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wmf"/><Relationship Id="rId1" Type="http://schemas.openxmlformats.org/officeDocument/2006/relationships/image" Target="../media/image4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CE158F0-8557-44DA-9376-7027064ADDD1}" type="datetimeFigureOut">
              <a:rPr lang="en-US"/>
              <a:pPr>
                <a:defRPr/>
              </a:pPr>
              <a:t>5/27/2017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7F3CA50-E1DB-430E-B503-B686A9B522BA}" type="slidenum">
              <a:rPr lang="en-US"/>
              <a:pPr>
                <a:defRPr/>
              </a:pPr>
              <a:t>‹#›</a:t>
            </a:fld>
            <a:endParaRPr lang="en-US"/>
          </a:p>
        </p:txBody>
      </p:sp>
    </p:spTree>
    <p:extLst>
      <p:ext uri="{BB962C8B-B14F-4D97-AF65-F5344CB8AC3E}">
        <p14:creationId xmlns:p14="http://schemas.microsoft.com/office/powerpoint/2010/main" val="17763712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charset="0"/>
      </a:defRPr>
    </a:lvl1pPr>
    <a:lvl2pPr marL="457200" algn="l" rtl="0" eaLnBrk="0" fontAlgn="base" hangingPunct="0">
      <a:spcBef>
        <a:spcPct val="30000"/>
      </a:spcBef>
      <a:spcAft>
        <a:spcPct val="0"/>
      </a:spcAft>
      <a:defRPr sz="1200" kern="1200">
        <a:solidFill>
          <a:schemeClr val="tx1"/>
        </a:solidFill>
        <a:latin typeface="+mn-lt"/>
        <a:ea typeface="+mn-ea"/>
        <a:cs typeface="Arial" charset="0"/>
      </a:defRPr>
    </a:lvl2pPr>
    <a:lvl3pPr marL="914400" algn="l" rtl="0" eaLnBrk="0" fontAlgn="base" hangingPunct="0">
      <a:spcBef>
        <a:spcPct val="30000"/>
      </a:spcBef>
      <a:spcAft>
        <a:spcPct val="0"/>
      </a:spcAft>
      <a:defRPr sz="1200" kern="1200">
        <a:solidFill>
          <a:schemeClr val="tx1"/>
        </a:solidFill>
        <a:latin typeface="+mn-lt"/>
        <a:ea typeface="+mn-ea"/>
        <a:cs typeface="Arial" charset="0"/>
      </a:defRPr>
    </a:lvl3pPr>
    <a:lvl4pPr marL="1371600" algn="l" rtl="0" eaLnBrk="0" fontAlgn="base" hangingPunct="0">
      <a:spcBef>
        <a:spcPct val="30000"/>
      </a:spcBef>
      <a:spcAft>
        <a:spcPct val="0"/>
      </a:spcAft>
      <a:defRPr sz="1200" kern="1200">
        <a:solidFill>
          <a:schemeClr val="tx1"/>
        </a:solidFill>
        <a:latin typeface="+mn-lt"/>
        <a:ea typeface="+mn-ea"/>
        <a:cs typeface="Arial" charset="0"/>
      </a:defRPr>
    </a:lvl4pPr>
    <a:lvl5pPr marL="1828800" algn="l" rtl="0"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ED11299B-D49C-4D23-8525-01F1667E5DCC}" type="slidenum">
              <a:rPr lang="en-US" sz="1200">
                <a:solidFill>
                  <a:srgbClr val="3333CC"/>
                </a:solidFill>
                <a:latin typeface="Calibri" pitchFamily="34" charset="0"/>
              </a:rPr>
              <a:pPr algn="r"/>
              <a:t>7</a:t>
            </a:fld>
            <a:endParaRPr lang="en-US" sz="1200">
              <a:solidFill>
                <a:srgbClr val="3333CC"/>
              </a:solidFill>
              <a:latin typeface="Calibri" pitchFamily="34" charset="0"/>
            </a:endParaRPr>
          </a:p>
        </p:txBody>
      </p:sp>
      <p:sp>
        <p:nvSpPr>
          <p:cNvPr id="7055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55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754436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6D0BADF0-1AE7-4BBC-95E3-92EEA57A922F}" type="slidenum">
              <a:rPr lang="en-US" sz="1200">
                <a:solidFill>
                  <a:srgbClr val="3333CC"/>
                </a:solidFill>
                <a:latin typeface="Calibri" pitchFamily="34" charset="0"/>
              </a:rPr>
              <a:pPr algn="r"/>
              <a:t>33</a:t>
            </a:fld>
            <a:endParaRPr lang="en-US" sz="1200">
              <a:solidFill>
                <a:srgbClr val="3333CC"/>
              </a:solidFill>
              <a:latin typeface="Calibri" pitchFamily="34" charset="0"/>
            </a:endParaRPr>
          </a:p>
        </p:txBody>
      </p:sp>
      <p:sp>
        <p:nvSpPr>
          <p:cNvPr id="7413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13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526270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930EF26B-076F-4113-AD9A-F95D8026A9CC}" type="slidenum">
              <a:rPr lang="en-US" sz="1200">
                <a:solidFill>
                  <a:srgbClr val="3333CC"/>
                </a:solidFill>
                <a:latin typeface="Calibri" pitchFamily="34" charset="0"/>
              </a:rPr>
              <a:pPr algn="r"/>
              <a:t>34</a:t>
            </a:fld>
            <a:endParaRPr lang="en-US" sz="1200">
              <a:solidFill>
                <a:srgbClr val="3333CC"/>
              </a:solidFill>
              <a:latin typeface="Calibri" pitchFamily="34" charset="0"/>
            </a:endParaRPr>
          </a:p>
        </p:txBody>
      </p:sp>
      <p:sp>
        <p:nvSpPr>
          <p:cNvPr id="7434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34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402997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97FA7F32-AFCF-496B-942E-699B5F7CBA12}" type="slidenum">
              <a:rPr lang="en-US" sz="1200">
                <a:solidFill>
                  <a:srgbClr val="3333CC"/>
                </a:solidFill>
                <a:latin typeface="Calibri" pitchFamily="34" charset="0"/>
              </a:rPr>
              <a:pPr algn="r"/>
              <a:t>35</a:t>
            </a:fld>
            <a:endParaRPr lang="en-US" sz="1200">
              <a:solidFill>
                <a:srgbClr val="3333CC"/>
              </a:solidFill>
              <a:latin typeface="Calibri" pitchFamily="34" charset="0"/>
            </a:endParaRPr>
          </a:p>
        </p:txBody>
      </p:sp>
      <p:sp>
        <p:nvSpPr>
          <p:cNvPr id="7454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54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580368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62"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C7252354-7E1F-4C56-8883-4F75974069D0}" type="slidenum">
              <a:rPr lang="en-US" sz="1200">
                <a:solidFill>
                  <a:srgbClr val="3333CC"/>
                </a:solidFill>
                <a:latin typeface="Calibri" pitchFamily="34" charset="0"/>
              </a:rPr>
              <a:pPr algn="r"/>
              <a:t>43</a:t>
            </a:fld>
            <a:endParaRPr lang="en-US" sz="1200">
              <a:solidFill>
                <a:srgbClr val="3333CC"/>
              </a:solidFill>
              <a:latin typeface="Calibri" pitchFamily="34" charset="0"/>
            </a:endParaRPr>
          </a:p>
        </p:txBody>
      </p:sp>
      <p:sp>
        <p:nvSpPr>
          <p:cNvPr id="14233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233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046607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410"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EC4C5673-44A2-4E5A-88F7-D8FDF8DF6207}" type="slidenum">
              <a:rPr lang="en-US" sz="1200">
                <a:solidFill>
                  <a:srgbClr val="3333CC"/>
                </a:solidFill>
                <a:latin typeface="Calibri" pitchFamily="34" charset="0"/>
              </a:rPr>
              <a:pPr algn="r"/>
              <a:t>45</a:t>
            </a:fld>
            <a:endParaRPr lang="en-US" sz="1200">
              <a:solidFill>
                <a:srgbClr val="3333CC"/>
              </a:solidFill>
              <a:latin typeface="Calibri" pitchFamily="34" charset="0"/>
            </a:endParaRPr>
          </a:p>
        </p:txBody>
      </p:sp>
      <p:sp>
        <p:nvSpPr>
          <p:cNvPr id="1425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25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237420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458"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F865D22A-13F1-4752-9941-4E3D1C3D5A80}" type="slidenum">
              <a:rPr lang="en-US" sz="1200">
                <a:solidFill>
                  <a:srgbClr val="3333CC"/>
                </a:solidFill>
                <a:latin typeface="Calibri" pitchFamily="34" charset="0"/>
              </a:rPr>
              <a:pPr algn="r"/>
              <a:t>46</a:t>
            </a:fld>
            <a:endParaRPr lang="en-US" sz="1200">
              <a:solidFill>
                <a:srgbClr val="3333CC"/>
              </a:solidFill>
              <a:latin typeface="Calibri" pitchFamily="34" charset="0"/>
            </a:endParaRPr>
          </a:p>
        </p:txBody>
      </p:sp>
      <p:sp>
        <p:nvSpPr>
          <p:cNvPr id="1427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274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05490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0530"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A43DED18-7B3A-4748-808F-C8095CA0A845}" type="slidenum">
              <a:rPr lang="en-US" sz="1200">
                <a:solidFill>
                  <a:srgbClr val="3333CC"/>
                </a:solidFill>
                <a:latin typeface="Calibri" pitchFamily="34" charset="0"/>
              </a:rPr>
              <a:pPr algn="r"/>
              <a:t>58</a:t>
            </a:fld>
            <a:endParaRPr lang="en-US" sz="1200">
              <a:solidFill>
                <a:srgbClr val="3333CC"/>
              </a:solidFill>
              <a:latin typeface="Calibri" pitchFamily="34" charset="0"/>
            </a:endParaRPr>
          </a:p>
        </p:txBody>
      </p:sp>
      <p:sp>
        <p:nvSpPr>
          <p:cNvPr id="1430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05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936444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705AC40C-7657-4D2E-B729-F9C95BE44CA3}" type="slidenum">
              <a:rPr lang="en-US" sz="1200">
                <a:solidFill>
                  <a:srgbClr val="3333CC"/>
                </a:solidFill>
                <a:latin typeface="Calibri" pitchFamily="34" charset="0"/>
              </a:rPr>
              <a:pPr algn="r"/>
              <a:t>60</a:t>
            </a:fld>
            <a:endParaRPr lang="en-US" sz="1200">
              <a:solidFill>
                <a:srgbClr val="3333CC"/>
              </a:solidFill>
              <a:latin typeface="Calibri" pitchFamily="34" charset="0"/>
            </a:endParaRPr>
          </a:p>
        </p:txBody>
      </p:sp>
      <p:sp>
        <p:nvSpPr>
          <p:cNvPr id="7567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67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29642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3"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75F841AC-2BB7-4984-9109-314D7CC3077B}" type="slidenum">
              <a:rPr lang="en-US" sz="1200">
                <a:solidFill>
                  <a:srgbClr val="3333CC"/>
                </a:solidFill>
                <a:latin typeface="Calibri" pitchFamily="34" charset="0"/>
              </a:rPr>
              <a:pPr algn="r"/>
              <a:t>61</a:t>
            </a:fld>
            <a:endParaRPr lang="en-US" sz="1200">
              <a:solidFill>
                <a:srgbClr val="3333CC"/>
              </a:solidFill>
              <a:latin typeface="Calibri" pitchFamily="34" charset="0"/>
            </a:endParaRPr>
          </a:p>
        </p:txBody>
      </p:sp>
      <p:sp>
        <p:nvSpPr>
          <p:cNvPr id="7608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08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993875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B3B5286A-466C-4156-B918-04569A581A20}" type="slidenum">
              <a:rPr lang="en-US" sz="1200">
                <a:solidFill>
                  <a:srgbClr val="3333CC"/>
                </a:solidFill>
                <a:latin typeface="Calibri" pitchFamily="34" charset="0"/>
              </a:rPr>
              <a:pPr algn="r"/>
              <a:t>62</a:t>
            </a:fld>
            <a:endParaRPr lang="en-US" sz="1200">
              <a:solidFill>
                <a:srgbClr val="3333CC"/>
              </a:solidFill>
              <a:latin typeface="Calibri" pitchFamily="34" charset="0"/>
            </a:endParaRPr>
          </a:p>
        </p:txBody>
      </p:sp>
      <p:sp>
        <p:nvSpPr>
          <p:cNvPr id="7628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28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05100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1"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42713F0C-6CB3-4445-AE9C-AC0165E7217F}" type="slidenum">
              <a:rPr lang="en-US" sz="1200">
                <a:solidFill>
                  <a:srgbClr val="3333CC"/>
                </a:solidFill>
                <a:latin typeface="Calibri" pitchFamily="34" charset="0"/>
              </a:rPr>
              <a:pPr algn="r"/>
              <a:t>12</a:t>
            </a:fld>
            <a:endParaRPr lang="en-US" sz="1200">
              <a:solidFill>
                <a:srgbClr val="3333CC"/>
              </a:solidFill>
              <a:latin typeface="Calibri" pitchFamily="34" charset="0"/>
            </a:endParaRPr>
          </a:p>
        </p:txBody>
      </p:sp>
      <p:sp>
        <p:nvSpPr>
          <p:cNvPr id="7116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16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822472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D87FD0F1-2A92-4B33-B5F3-12F3B1D78DAE}" type="slidenum">
              <a:rPr lang="en-US" sz="1200">
                <a:solidFill>
                  <a:srgbClr val="3333CC"/>
                </a:solidFill>
                <a:latin typeface="Calibri" pitchFamily="34" charset="0"/>
              </a:rPr>
              <a:pPr algn="r"/>
              <a:t>63</a:t>
            </a:fld>
            <a:endParaRPr lang="en-US" sz="1200">
              <a:solidFill>
                <a:srgbClr val="3333CC"/>
              </a:solidFill>
              <a:latin typeface="Calibri" pitchFamily="34" charset="0"/>
            </a:endParaRPr>
          </a:p>
        </p:txBody>
      </p:sp>
      <p:sp>
        <p:nvSpPr>
          <p:cNvPr id="7649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49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942006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49"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AA95F805-8E60-4BDF-9A7A-75DDEB4FAF0A}" type="slidenum">
              <a:rPr lang="en-US" sz="1200">
                <a:solidFill>
                  <a:srgbClr val="3333CC"/>
                </a:solidFill>
                <a:latin typeface="Calibri" pitchFamily="34" charset="0"/>
              </a:rPr>
              <a:pPr algn="r"/>
              <a:t>77</a:t>
            </a:fld>
            <a:endParaRPr lang="en-US" sz="1200">
              <a:solidFill>
                <a:srgbClr val="3333CC"/>
              </a:solidFill>
              <a:latin typeface="Calibri" pitchFamily="34" charset="0"/>
            </a:endParaRPr>
          </a:p>
        </p:txBody>
      </p:sp>
      <p:sp>
        <p:nvSpPr>
          <p:cNvPr id="11028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28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051783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2E866FD1-D955-4A15-B64A-21CB4BA6FFB4}" type="slidenum">
              <a:rPr lang="en-US" sz="1200">
                <a:solidFill>
                  <a:srgbClr val="3333CC"/>
                </a:solidFill>
                <a:latin typeface="Calibri" pitchFamily="34" charset="0"/>
              </a:rPr>
              <a:pPr algn="r"/>
              <a:t>78</a:t>
            </a:fld>
            <a:endParaRPr lang="en-US" sz="1200">
              <a:solidFill>
                <a:srgbClr val="3333CC"/>
              </a:solidFill>
              <a:latin typeface="Calibri" pitchFamily="34" charset="0"/>
            </a:endParaRPr>
          </a:p>
        </p:txBody>
      </p:sp>
      <p:sp>
        <p:nvSpPr>
          <p:cNvPr id="11048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48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816791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5"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F1E27988-B156-40D2-88E0-76B16F07F2CB}" type="slidenum">
              <a:rPr lang="en-US" sz="1200">
                <a:solidFill>
                  <a:srgbClr val="3333CC"/>
                </a:solidFill>
                <a:latin typeface="Calibri" pitchFamily="34" charset="0"/>
              </a:rPr>
              <a:pPr algn="r"/>
              <a:t>79</a:t>
            </a:fld>
            <a:endParaRPr lang="en-US" sz="1200">
              <a:solidFill>
                <a:srgbClr val="3333CC"/>
              </a:solidFill>
              <a:latin typeface="Calibri" pitchFamily="34" charset="0"/>
            </a:endParaRPr>
          </a:p>
        </p:txBody>
      </p:sp>
      <p:sp>
        <p:nvSpPr>
          <p:cNvPr id="11069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69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99332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3"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9A789AEF-DAA0-4853-A06E-9E680B0EDB9E}" type="slidenum">
              <a:rPr lang="en-US" sz="1200">
                <a:solidFill>
                  <a:srgbClr val="3333CC"/>
                </a:solidFill>
                <a:latin typeface="Calibri" pitchFamily="34" charset="0"/>
              </a:rPr>
              <a:pPr algn="r"/>
              <a:t>80</a:t>
            </a:fld>
            <a:endParaRPr lang="en-US" sz="1200">
              <a:solidFill>
                <a:srgbClr val="3333CC"/>
              </a:solidFill>
              <a:latin typeface="Calibri" pitchFamily="34" charset="0"/>
            </a:endParaRPr>
          </a:p>
        </p:txBody>
      </p:sp>
      <p:sp>
        <p:nvSpPr>
          <p:cNvPr id="11089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89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48728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1"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9F9FA3D6-D1F1-44EB-BED2-523908F5F12F}" type="slidenum">
              <a:rPr lang="en-US" sz="1200">
                <a:solidFill>
                  <a:srgbClr val="3333CC"/>
                </a:solidFill>
                <a:latin typeface="Calibri" pitchFamily="34" charset="0"/>
              </a:rPr>
              <a:pPr algn="r"/>
              <a:t>81</a:t>
            </a:fld>
            <a:endParaRPr lang="en-US" sz="1200">
              <a:solidFill>
                <a:srgbClr val="3333CC"/>
              </a:solidFill>
              <a:latin typeface="Calibri" pitchFamily="34" charset="0"/>
            </a:endParaRPr>
          </a:p>
        </p:txBody>
      </p:sp>
      <p:sp>
        <p:nvSpPr>
          <p:cNvPr id="11110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10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54932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3"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AADB2052-5B0E-4BEA-8A32-4DD1E8E7BEDF}" type="slidenum">
              <a:rPr lang="en-US" sz="1200">
                <a:solidFill>
                  <a:srgbClr val="3333CC"/>
                </a:solidFill>
                <a:latin typeface="Calibri" pitchFamily="34" charset="0"/>
              </a:rPr>
              <a:pPr algn="r"/>
              <a:t>83</a:t>
            </a:fld>
            <a:endParaRPr lang="en-US" sz="1200">
              <a:solidFill>
                <a:srgbClr val="3333CC"/>
              </a:solidFill>
              <a:latin typeface="Calibri" pitchFamily="34" charset="0"/>
            </a:endParaRPr>
          </a:p>
        </p:txBody>
      </p:sp>
      <p:sp>
        <p:nvSpPr>
          <p:cNvPr id="11141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41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767726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61"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DF552919-AB65-440F-8231-4B2CD015ABA0}" type="slidenum">
              <a:rPr lang="en-US" sz="1200">
                <a:solidFill>
                  <a:srgbClr val="3333CC"/>
                </a:solidFill>
                <a:latin typeface="Calibri" pitchFamily="34" charset="0"/>
              </a:rPr>
              <a:pPr algn="r"/>
              <a:t>84</a:t>
            </a:fld>
            <a:endParaRPr lang="en-US" sz="1200">
              <a:solidFill>
                <a:srgbClr val="3333CC"/>
              </a:solidFill>
              <a:latin typeface="Calibri" pitchFamily="34" charset="0"/>
            </a:endParaRPr>
          </a:p>
        </p:txBody>
      </p:sp>
      <p:sp>
        <p:nvSpPr>
          <p:cNvPr id="11161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1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412797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09"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B9660042-16C3-45F5-8BA3-0F16181F4B14}" type="slidenum">
              <a:rPr lang="en-US" sz="1200">
                <a:solidFill>
                  <a:srgbClr val="3333CC"/>
                </a:solidFill>
                <a:latin typeface="Calibri" pitchFamily="34" charset="0"/>
              </a:rPr>
              <a:pPr algn="r"/>
              <a:t>85</a:t>
            </a:fld>
            <a:endParaRPr lang="en-US" sz="1200">
              <a:solidFill>
                <a:srgbClr val="3333CC"/>
              </a:solidFill>
              <a:latin typeface="Calibri" pitchFamily="34" charset="0"/>
            </a:endParaRPr>
          </a:p>
        </p:txBody>
      </p:sp>
      <p:sp>
        <p:nvSpPr>
          <p:cNvPr id="1118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82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1401683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257"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33BB5BC1-2B7F-46D4-AB2A-B98AD94EFDD3}" type="slidenum">
              <a:rPr lang="en-US" sz="1200">
                <a:solidFill>
                  <a:srgbClr val="3333CC"/>
                </a:solidFill>
                <a:latin typeface="Calibri" pitchFamily="34" charset="0"/>
              </a:rPr>
              <a:pPr algn="r"/>
              <a:t>86</a:t>
            </a:fld>
            <a:endParaRPr lang="en-US" sz="1200">
              <a:solidFill>
                <a:srgbClr val="3333CC"/>
              </a:solidFill>
              <a:latin typeface="Calibri" pitchFamily="34" charset="0"/>
            </a:endParaRPr>
          </a:p>
        </p:txBody>
      </p:sp>
      <p:sp>
        <p:nvSpPr>
          <p:cNvPr id="1120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0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6053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4FFE2D6A-0786-4478-A382-47617C2E8C66}" type="slidenum">
              <a:rPr lang="en-US" sz="1200">
                <a:solidFill>
                  <a:srgbClr val="3333CC"/>
                </a:solidFill>
                <a:latin typeface="Calibri" pitchFamily="34" charset="0"/>
              </a:rPr>
              <a:pPr algn="r"/>
              <a:t>13</a:t>
            </a:fld>
            <a:endParaRPr lang="en-US" sz="1200">
              <a:solidFill>
                <a:srgbClr val="3333CC"/>
              </a:solidFill>
              <a:latin typeface="Calibri" pitchFamily="34" charset="0"/>
            </a:endParaRPr>
          </a:p>
        </p:txBody>
      </p:sp>
      <p:sp>
        <p:nvSpPr>
          <p:cNvPr id="7137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37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59053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5"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7127DF10-5543-402F-95F1-7003E8025E2F}" type="slidenum">
              <a:rPr lang="en-US" sz="1200">
                <a:solidFill>
                  <a:srgbClr val="3333CC"/>
                </a:solidFill>
                <a:latin typeface="Calibri" pitchFamily="34" charset="0"/>
              </a:rPr>
              <a:pPr algn="r"/>
              <a:t>87</a:t>
            </a:fld>
            <a:endParaRPr lang="en-US" sz="1200">
              <a:solidFill>
                <a:srgbClr val="3333CC"/>
              </a:solidFill>
              <a:latin typeface="Calibri" pitchFamily="34" charset="0"/>
            </a:endParaRPr>
          </a:p>
        </p:txBody>
      </p:sp>
      <p:sp>
        <p:nvSpPr>
          <p:cNvPr id="1122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23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50063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53"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C0A7C5BF-6400-4ACE-9ABB-020D37FFFDD8}" type="slidenum">
              <a:rPr lang="en-US" sz="1200">
                <a:solidFill>
                  <a:srgbClr val="3333CC"/>
                </a:solidFill>
                <a:latin typeface="Calibri" pitchFamily="34" charset="0"/>
              </a:rPr>
              <a:pPr algn="r"/>
              <a:t>88</a:t>
            </a:fld>
            <a:endParaRPr lang="en-US" sz="1200">
              <a:solidFill>
                <a:srgbClr val="3333CC"/>
              </a:solidFill>
              <a:latin typeface="Calibri" pitchFamily="34" charset="0"/>
            </a:endParaRPr>
          </a:p>
        </p:txBody>
      </p:sp>
      <p:sp>
        <p:nvSpPr>
          <p:cNvPr id="1124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43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995706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74C3A543-357E-4676-A2C9-6CD40CB5580F}" type="slidenum">
              <a:rPr lang="en-US" sz="1200">
                <a:solidFill>
                  <a:srgbClr val="3333CC"/>
                </a:solidFill>
                <a:latin typeface="Calibri" pitchFamily="34" charset="0"/>
              </a:rPr>
              <a:pPr algn="r"/>
              <a:t>89</a:t>
            </a:fld>
            <a:endParaRPr lang="en-US" sz="1200">
              <a:solidFill>
                <a:srgbClr val="3333CC"/>
              </a:solidFill>
              <a:latin typeface="Calibri" pitchFamily="34" charset="0"/>
            </a:endParaRPr>
          </a:p>
        </p:txBody>
      </p:sp>
      <p:sp>
        <p:nvSpPr>
          <p:cNvPr id="11264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09233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49"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52ED6CE4-9CC7-4E6C-A0B0-0287A3570DD9}" type="slidenum">
              <a:rPr lang="en-US" sz="1200">
                <a:solidFill>
                  <a:srgbClr val="3333CC"/>
                </a:solidFill>
                <a:latin typeface="Calibri" pitchFamily="34" charset="0"/>
              </a:rPr>
              <a:pPr algn="r"/>
              <a:t>90</a:t>
            </a:fld>
            <a:endParaRPr lang="en-US" sz="1200">
              <a:solidFill>
                <a:srgbClr val="3333CC"/>
              </a:solidFill>
              <a:latin typeface="Calibri" pitchFamily="34" charset="0"/>
            </a:endParaRPr>
          </a:p>
        </p:txBody>
      </p:sp>
      <p:sp>
        <p:nvSpPr>
          <p:cNvPr id="11284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8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595872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5"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E6DB2FC4-AE53-47E8-9D73-1215EF85AB62}" type="slidenum">
              <a:rPr lang="en-US" sz="1200">
                <a:solidFill>
                  <a:srgbClr val="3333CC"/>
                </a:solidFill>
                <a:latin typeface="Calibri" pitchFamily="34" charset="0"/>
              </a:rPr>
              <a:pPr algn="r"/>
              <a:t>16</a:t>
            </a:fld>
            <a:endParaRPr lang="en-US" sz="1200">
              <a:solidFill>
                <a:srgbClr val="3333CC"/>
              </a:solidFill>
              <a:latin typeface="Calibri" pitchFamily="34" charset="0"/>
            </a:endParaRPr>
          </a:p>
        </p:txBody>
      </p:sp>
      <p:sp>
        <p:nvSpPr>
          <p:cNvPr id="71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185440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31ACD54B-6CCF-4B06-8BC0-749E94D1390B}" type="slidenum">
              <a:rPr lang="en-US" sz="1200">
                <a:solidFill>
                  <a:srgbClr val="3333CC"/>
                </a:solidFill>
                <a:latin typeface="Calibri" pitchFamily="34" charset="0"/>
              </a:rPr>
              <a:pPr algn="r"/>
              <a:t>18</a:t>
            </a:fld>
            <a:endParaRPr lang="en-US" sz="1200">
              <a:solidFill>
                <a:srgbClr val="3333CC"/>
              </a:solidFill>
              <a:latin typeface="Calibri" pitchFamily="34" charset="0"/>
            </a:endParaRPr>
          </a:p>
        </p:txBody>
      </p:sp>
      <p:sp>
        <p:nvSpPr>
          <p:cNvPr id="7208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08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70124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BC270E9C-DB66-4C1B-9774-A63D667237B9}" type="slidenum">
              <a:rPr lang="en-US" sz="1200">
                <a:solidFill>
                  <a:srgbClr val="3333CC"/>
                </a:solidFill>
                <a:latin typeface="Calibri" pitchFamily="34" charset="0"/>
              </a:rPr>
              <a:pPr algn="r"/>
              <a:t>19</a:t>
            </a:fld>
            <a:endParaRPr lang="en-US" sz="1200">
              <a:solidFill>
                <a:srgbClr val="3333CC"/>
              </a:solidFill>
              <a:latin typeface="Calibri" pitchFamily="34" charset="0"/>
            </a:endParaRPr>
          </a:p>
        </p:txBody>
      </p:sp>
      <p:sp>
        <p:nvSpPr>
          <p:cNvPr id="7229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29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645808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5"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C73E158C-8CAE-4CF7-BFC7-20E6202D0E1B}" type="slidenum">
              <a:rPr lang="en-US" sz="1200">
                <a:solidFill>
                  <a:srgbClr val="3333CC"/>
                </a:solidFill>
                <a:latin typeface="Calibri" pitchFamily="34" charset="0"/>
              </a:rPr>
              <a:pPr algn="r"/>
              <a:t>23</a:t>
            </a:fld>
            <a:endParaRPr lang="en-US" sz="1200">
              <a:solidFill>
                <a:srgbClr val="3333CC"/>
              </a:solidFill>
              <a:latin typeface="Calibri" pitchFamily="34" charset="0"/>
            </a:endParaRPr>
          </a:p>
        </p:txBody>
      </p:sp>
      <p:sp>
        <p:nvSpPr>
          <p:cNvPr id="7280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8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621588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3"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922E188C-E473-4393-B8A6-72E2245ED78F}" type="slidenum">
              <a:rPr lang="en-US" sz="1200">
                <a:solidFill>
                  <a:srgbClr val="3333CC"/>
                </a:solidFill>
                <a:latin typeface="Calibri" pitchFamily="34" charset="0"/>
              </a:rPr>
              <a:pPr algn="r"/>
              <a:t>24</a:t>
            </a:fld>
            <a:endParaRPr lang="en-US" sz="1200">
              <a:solidFill>
                <a:srgbClr val="3333CC"/>
              </a:solidFill>
              <a:latin typeface="Calibri" pitchFamily="34" charset="0"/>
            </a:endParaRPr>
          </a:p>
        </p:txBody>
      </p:sp>
      <p:sp>
        <p:nvSpPr>
          <p:cNvPr id="7301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01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934982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7"/>
          <p:cNvSpPr txBox="1">
            <a:spLocks noGrp="1" noChangeArrowheads="1"/>
          </p:cNvSpPr>
          <p:nvPr/>
        </p:nvSpPr>
        <p:spPr bwMode="auto">
          <a:xfrm>
            <a:off x="3884613" y="8685213"/>
            <a:ext cx="2971800" cy="458787"/>
          </a:xfrm>
          <a:prstGeom prst="rect">
            <a:avLst/>
          </a:prstGeom>
          <a:noFill/>
          <a:ln w="9525">
            <a:noFill/>
            <a:miter lim="800000"/>
            <a:headEnd/>
            <a:tailEnd/>
          </a:ln>
        </p:spPr>
        <p:txBody>
          <a:bodyPr anchor="b"/>
          <a:lstStyle/>
          <a:p>
            <a:pPr algn="r"/>
            <a:fld id="{8CEBB962-1F37-4F16-A64B-C11C69DAE232}" type="slidenum">
              <a:rPr lang="en-US" sz="1200">
                <a:solidFill>
                  <a:srgbClr val="3333CC"/>
                </a:solidFill>
                <a:latin typeface="Calibri" pitchFamily="34" charset="0"/>
              </a:rPr>
              <a:pPr algn="r"/>
              <a:t>32</a:t>
            </a:fld>
            <a:endParaRPr lang="en-US" sz="1200">
              <a:solidFill>
                <a:srgbClr val="3333CC"/>
              </a:solidFill>
              <a:latin typeface="Calibri" pitchFamily="34" charset="0"/>
            </a:endParaRPr>
          </a:p>
        </p:txBody>
      </p:sp>
      <p:sp>
        <p:nvSpPr>
          <p:cNvPr id="7393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93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373883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solidFill>
                <a:srgbClr val="000000"/>
              </a:solidFill>
              <a:latin typeface="+mn-lt"/>
              <a:cs typeface="+mn-cs"/>
            </a:endParaRPr>
          </a:p>
        </p:txBody>
      </p:sp>
      <p:sp>
        <p:nvSpPr>
          <p:cNvPr id="5" name="Line 8"/>
          <p:cNvSpPr>
            <a:spLocks noChangeShapeType="1"/>
          </p:cNvSpPr>
          <p:nvPr/>
        </p:nvSpPr>
        <p:spPr bwMode="auto">
          <a:xfrm>
            <a:off x="2641600" y="3962400"/>
            <a:ext cx="8682038"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mn-lt"/>
              <a:cs typeface="+mn-cs"/>
            </a:endParaRPr>
          </a:p>
        </p:txBody>
      </p:sp>
      <p:sp>
        <p:nvSpPr>
          <p:cNvPr id="5122" name="Rectangle 2"/>
          <p:cNvSpPr>
            <a:spLocks noGrp="1" noChangeArrowheads="1"/>
          </p:cNvSpPr>
          <p:nvPr>
            <p:ph type="ctrTitle"/>
          </p:nvPr>
        </p:nvSpPr>
        <p:spPr>
          <a:xfrm>
            <a:off x="1219201" y="1524000"/>
            <a:ext cx="10164233" cy="1752600"/>
          </a:xfrm>
        </p:spPr>
        <p:txBody>
          <a:bodyPr/>
          <a:lstStyle>
            <a:lvl1pPr>
              <a:defRPr sz="5000"/>
            </a:lvl1pPr>
          </a:lstStyle>
          <a:p>
            <a:r>
              <a:rPr lang="en-US" altLang="en-US"/>
              <a:t>Click to edit Master title style</a:t>
            </a:r>
          </a:p>
        </p:txBody>
      </p:sp>
      <p:sp>
        <p:nvSpPr>
          <p:cNvPr id="5123"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7" name="Rectangle 5"/>
          <p:cNvSpPr>
            <a:spLocks noGrp="1" noChangeArrowheads="1"/>
          </p:cNvSpPr>
          <p:nvPr>
            <p:ph type="ftr" sz="quarter" idx="11"/>
          </p:nvPr>
        </p:nvSpPr>
        <p:spPr>
          <a:xfrm>
            <a:off x="4165600" y="6243638"/>
            <a:ext cx="3860800" cy="457200"/>
          </a:xfrm>
        </p:spPr>
        <p:txBody>
          <a:bodyPr/>
          <a:lstStyle>
            <a:lvl1pPr fontAlgn="auto">
              <a:spcBef>
                <a:spcPts val="0"/>
              </a:spcBef>
              <a:spcAft>
                <a:spcPts val="0"/>
              </a:spcAft>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C6C1FFA-BB50-46F7-A463-ADE7FBD53D6B}"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49D992A-6ECE-4476-B590-4DDB59502321}"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BB1DABC-0309-4F27-9262-59FCB7208FC3}"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7334B80-8639-415E-A3EE-ABC916C151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7"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3395BFE-2C5B-4C00-A137-7D5CC16E3743}"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192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defRPr/>
              </a:pPr>
              <a:endParaRPr lang="en-US" sz="240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defRPr/>
                </a:pPr>
                <a:endParaRPr lang="en-US" sz="240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defRPr/>
                </a:pPr>
                <a:endParaRPr lang="en-US" sz="2400">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endParaRPr>
              </a:p>
            </p:txBody>
          </p:sp>
        </p:grpSp>
      </p:grpSp>
      <p:sp>
        <p:nvSpPr>
          <p:cNvPr id="645139" name="Rectangle 19"/>
          <p:cNvSpPr>
            <a:spLocks noGrp="1" noChangeArrowheads="1"/>
          </p:cNvSpPr>
          <p:nvPr>
            <p:ph type="ctrTitle"/>
          </p:nvPr>
        </p:nvSpPr>
        <p:spPr>
          <a:xfrm>
            <a:off x="3962400" y="1828800"/>
            <a:ext cx="8026400" cy="2209800"/>
          </a:xfrm>
        </p:spPr>
        <p:txBody>
          <a:bodyPr/>
          <a:lstStyle>
            <a:lvl1pPr>
              <a:defRPr sz="5000">
                <a:solidFill>
                  <a:srgbClr val="FFFFFF"/>
                </a:solidFill>
              </a:defRPr>
            </a:lvl1pPr>
          </a:lstStyle>
          <a:p>
            <a:r>
              <a:rPr lang="en-US"/>
              <a:t>Click to edit Master title style</a:t>
            </a:r>
          </a:p>
        </p:txBody>
      </p:sp>
      <p:sp>
        <p:nvSpPr>
          <p:cNvPr id="645140" name="Rectangle 20"/>
          <p:cNvSpPr>
            <a:spLocks noGrp="1" noChangeArrowheads="1"/>
          </p:cNvSpPr>
          <p:nvPr>
            <p:ph type="subTitle" idx="1"/>
          </p:nvPr>
        </p:nvSpPr>
        <p:spPr>
          <a:xfrm>
            <a:off x="3962400" y="4267200"/>
            <a:ext cx="8026400" cy="1752600"/>
          </a:xfrm>
        </p:spPr>
        <p:txBody>
          <a:bodyPr/>
          <a:lstStyle>
            <a:lvl1pPr marL="0" indent="0">
              <a:buFont typeface="Wingdings" pitchFamily="2" charset="2"/>
              <a:buNone/>
              <a:defRPr sz="3400"/>
            </a:lvl1pPr>
          </a:lstStyle>
          <a:p>
            <a:r>
              <a:rPr lang="en-US"/>
              <a:t>Click to edit Master subtitle style</a:t>
            </a:r>
          </a:p>
        </p:txBody>
      </p:sp>
      <p:sp>
        <p:nvSpPr>
          <p:cNvPr id="18" name="Rectangle 16"/>
          <p:cNvSpPr>
            <a:spLocks noGrp="1" noChangeArrowheads="1"/>
          </p:cNvSpPr>
          <p:nvPr>
            <p:ph type="dt" sz="half" idx="10"/>
          </p:nvPr>
        </p:nvSpPr>
        <p:spPr>
          <a:xfrm>
            <a:off x="609600" y="6248400"/>
            <a:ext cx="2844800" cy="457200"/>
          </a:xfrm>
        </p:spPr>
        <p:txBody>
          <a:bodyPr/>
          <a:lstStyle>
            <a:lvl1pPr>
              <a:defRPr/>
            </a:lvl1pPr>
          </a:lstStyle>
          <a:p>
            <a:pPr>
              <a:defRPr/>
            </a:pPr>
            <a:fld id="{0CA98F6F-9C6F-4AAA-842B-37138FD9427A}" type="datetimeFigureOut">
              <a:rPr lang="en-US"/>
              <a:pPr>
                <a:defRPr/>
              </a:pPr>
              <a:t>5/27/2017</a:t>
            </a:fld>
            <a:endParaRPr lang="en-US"/>
          </a:p>
        </p:txBody>
      </p:sp>
      <p:sp>
        <p:nvSpPr>
          <p:cNvPr id="19" name="Rectangle 17"/>
          <p:cNvSpPr>
            <a:spLocks noGrp="1" noChangeArrowheads="1"/>
          </p:cNvSpPr>
          <p:nvPr>
            <p:ph type="ftr" sz="quarter" idx="11"/>
          </p:nvPr>
        </p:nvSpPr>
        <p:spPr/>
        <p:txBody>
          <a:bodyPr/>
          <a:lstStyle>
            <a:lvl1pPr>
              <a:defRPr/>
            </a:lvl1pPr>
          </a:lstStyle>
          <a:p>
            <a:pPr>
              <a:defRPr/>
            </a:pPr>
            <a:endParaRPr lang="en-US"/>
          </a:p>
        </p:txBody>
      </p:sp>
      <p:sp>
        <p:nvSpPr>
          <p:cNvPr id="20" name="Rectangle 18"/>
          <p:cNvSpPr>
            <a:spLocks noGrp="1" noChangeArrowheads="1"/>
          </p:cNvSpPr>
          <p:nvPr>
            <p:ph type="sldNum" sz="quarter" idx="12"/>
          </p:nvPr>
        </p:nvSpPr>
        <p:spPr/>
        <p:txBody>
          <a:bodyPr/>
          <a:lstStyle>
            <a:lvl1pPr>
              <a:defRPr/>
            </a:lvl1pPr>
          </a:lstStyle>
          <a:p>
            <a:pPr>
              <a:defRPr/>
            </a:pPr>
            <a:fld id="{881382DA-19A7-4A7C-9627-6E58D144BAE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2CC0458-40D5-4B09-93C9-F10D3DF228E4}"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fld id="{4239EFF7-2F35-435A-A14C-CBB73869A492}" type="datetimeFigureOut">
              <a:rPr lang="en-US"/>
              <a:pPr>
                <a:defRPr/>
              </a:pPr>
              <a:t>5/27/2017</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8C7B9CA-D623-4EA9-A73C-6E448EBA7FBF}"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fld id="{A8F525E9-1AAD-4457-A1D8-9E5EE42DC7E5}" type="datetimeFigureOut">
              <a:rPr lang="en-US"/>
              <a:pPr>
                <a:defRPr/>
              </a:pPr>
              <a:t>5/27/2017</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4102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81200"/>
            <a:ext cx="54102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9193D36-B8AB-4A5B-A610-2384B2883AB0}"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fld id="{688B32F1-CE91-4814-B8A1-35376C0D9C7F}" type="datetimeFigureOut">
              <a:rPr lang="en-US"/>
              <a:pPr>
                <a:defRPr/>
              </a:pPr>
              <a:t>5/27/2017</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7A0F86F2-39D7-4378-AFC1-DE7CC8C2D03D}" type="slidenum">
              <a:rPr lang="en-US"/>
              <a:pPr>
                <a:defRPr/>
              </a:pPr>
              <a:t>‹#›</a:t>
            </a:fld>
            <a:endParaRPr lang="en-US"/>
          </a:p>
        </p:txBody>
      </p:sp>
      <p:sp>
        <p:nvSpPr>
          <p:cNvPr id="9" name="Rectangle 16"/>
          <p:cNvSpPr>
            <a:spLocks noGrp="1" noChangeArrowheads="1"/>
          </p:cNvSpPr>
          <p:nvPr>
            <p:ph type="dt" sz="half" idx="12"/>
          </p:nvPr>
        </p:nvSpPr>
        <p:spPr>
          <a:ln/>
        </p:spPr>
        <p:txBody>
          <a:bodyPr/>
          <a:lstStyle>
            <a:lvl1pPr>
              <a:defRPr/>
            </a:lvl1pPr>
          </a:lstStyle>
          <a:p>
            <a:pPr>
              <a:defRPr/>
            </a:pPr>
            <a:fld id="{E4567BC2-1BAB-49B0-A913-45327DE0D03E}" type="datetimeFigureOut">
              <a:rPr lang="en-US"/>
              <a:pPr>
                <a:defRPr/>
              </a:pPr>
              <a:t>5/27/2017</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3A5A05F5-2086-4CB8-B094-92639B2ED31F}" type="slidenum">
              <a:rPr lang="en-US"/>
              <a:pPr>
                <a:defRPr/>
              </a:pPr>
              <a:t>‹#›</a:t>
            </a:fld>
            <a:endParaRPr lang="en-US"/>
          </a:p>
        </p:txBody>
      </p:sp>
      <p:sp>
        <p:nvSpPr>
          <p:cNvPr id="5" name="Rectangle 16"/>
          <p:cNvSpPr>
            <a:spLocks noGrp="1" noChangeArrowheads="1"/>
          </p:cNvSpPr>
          <p:nvPr>
            <p:ph type="dt" sz="half" idx="12"/>
          </p:nvPr>
        </p:nvSpPr>
        <p:spPr>
          <a:ln/>
        </p:spPr>
        <p:txBody>
          <a:bodyPr/>
          <a:lstStyle>
            <a:lvl1pPr>
              <a:defRPr/>
            </a:lvl1pPr>
          </a:lstStyle>
          <a:p>
            <a:pPr>
              <a:defRPr/>
            </a:pPr>
            <a:fld id="{EB08DB65-1E37-4738-9647-A00F46D93295}" type="datetimeFigureOut">
              <a:rPr lang="en-US"/>
              <a:pPr>
                <a:defRPr/>
              </a:pPr>
              <a:t>5/27/2017</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E54FCF2-6627-4805-959B-21D2749F3E55}"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50EA2503-F690-4047-8601-7D8FCFC31E95}" type="slidenum">
              <a:rPr lang="en-US"/>
              <a:pPr>
                <a:defRPr/>
              </a:pPr>
              <a:t>‹#›</a:t>
            </a:fld>
            <a:endParaRPr lang="en-US"/>
          </a:p>
        </p:txBody>
      </p:sp>
      <p:sp>
        <p:nvSpPr>
          <p:cNvPr id="4" name="Rectangle 16"/>
          <p:cNvSpPr>
            <a:spLocks noGrp="1" noChangeArrowheads="1"/>
          </p:cNvSpPr>
          <p:nvPr>
            <p:ph type="dt" sz="half" idx="12"/>
          </p:nvPr>
        </p:nvSpPr>
        <p:spPr>
          <a:ln/>
        </p:spPr>
        <p:txBody>
          <a:bodyPr/>
          <a:lstStyle>
            <a:lvl1pPr>
              <a:defRPr/>
            </a:lvl1pPr>
          </a:lstStyle>
          <a:p>
            <a:pPr>
              <a:defRPr/>
            </a:pPr>
            <a:fld id="{370C457B-EC31-4872-956C-2FD422804C18}" type="datetimeFigureOut">
              <a:rPr lang="en-US"/>
              <a:pPr>
                <a:defRPr/>
              </a:pPr>
              <a:t>5/27/2017</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0DBDBD4-9123-474F-833F-FE42A78E95C3}"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fld id="{655C5C68-6D05-4B3D-8231-F16CA37AFCA4}" type="datetimeFigureOut">
              <a:rPr lang="en-US"/>
              <a:pPr>
                <a:defRPr/>
              </a:pPr>
              <a:t>5/27/2017</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49396B5-7EC2-4D0B-BF61-2BB93D59D20C}"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fld id="{96EBDC30-E197-458B-A6B8-2E3D4F0B19E3}" type="datetimeFigureOut">
              <a:rPr lang="en-US"/>
              <a:pPr>
                <a:defRPr/>
              </a:pPr>
              <a:t>5/27/2017</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6902DCC-0A09-416C-88A9-9464A8AD7797}"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fld id="{69C0E917-EDB2-49E7-86F2-510C936C8AF8}" type="datetimeFigureOut">
              <a:rPr lang="en-US"/>
              <a:pPr>
                <a:defRPr/>
              </a:pPr>
              <a:t>5/27/2017</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457200"/>
            <a:ext cx="2743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8077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E68B0B6-7755-445C-939A-C0721A0B04E4}"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fld id="{C3EAC5B4-9BCE-47EA-9577-826D7BE99B4C}" type="datetimeFigureOut">
              <a:rPr lang="en-US"/>
              <a:pPr>
                <a:defRPr/>
              </a:pPr>
              <a:t>5/27/2017</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87B5661-79F5-4A29-9DDD-DAD19A858B66}"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65A2D75-2B7E-4E06-B398-A0E401DE8776}"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88B18F3-3E30-49C9-A737-D115AE811CD9}"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64722F9-BA3F-4FD2-9653-B212BEA76CF7}"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CED9A65-DDA2-4DBF-B5FE-E848D3366F6F}"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06F8FFD-7B04-48F8-B130-BBFF1CB735B2}"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0A1F4DA-25BF-4931-A5F1-1440833C3FD9}"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bwMode="auto">
          <a:xfrm>
            <a:off x="609600" y="277813"/>
            <a:ext cx="109728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131523" name="Rectangle 3"/>
          <p:cNvSpPr>
            <a:spLocks noGrp="1" noChangeArrowheads="1"/>
          </p:cNvSpPr>
          <p:nvPr>
            <p:ph type="body" idx="1"/>
          </p:nvPr>
        </p:nvSpPr>
        <p:spPr bwMode="auto">
          <a:xfrm>
            <a:off x="609600" y="1600200"/>
            <a:ext cx="109728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0" name="Rectangle 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latin typeface="+mj-lt"/>
                <a:cs typeface="+mn-cs"/>
              </a:defRPr>
            </a:lvl1pPr>
          </a:lstStyle>
          <a:p>
            <a:pPr>
              <a:defRPr/>
            </a:pPr>
            <a:endParaRPr lang="en-US" altLang="en-US"/>
          </a:p>
        </p:txBody>
      </p:sp>
      <p:sp>
        <p:nvSpPr>
          <p:cNvPr id="410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cs typeface="+mn-cs"/>
              </a:defRPr>
            </a:lvl1pPr>
          </a:lstStyle>
          <a:p>
            <a:pPr>
              <a:defRPr/>
            </a:pPr>
            <a:endParaRPr lang="en-US" altLang="en-US"/>
          </a:p>
        </p:txBody>
      </p:sp>
      <p:sp>
        <p:nvSpPr>
          <p:cNvPr id="4102" name="Rectangle 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panose="02020404030301010803" pitchFamily="18" charset="0"/>
                <a:cs typeface="+mn-cs"/>
              </a:defRPr>
            </a:lvl1pPr>
          </a:lstStyle>
          <a:p>
            <a:pPr>
              <a:defRPr/>
            </a:pPr>
            <a:fld id="{44EAF273-3653-4775-97CE-4017B14BDEAF}" type="slidenum">
              <a:rPr lang="en-US" altLang="en-US"/>
              <a:pPr>
                <a:defRPr/>
              </a:pPr>
              <a:t>‹#›</a:t>
            </a:fld>
            <a:endParaRPr lang="en-US" altLang="en-US"/>
          </a:p>
        </p:txBody>
      </p:sp>
      <p:sp>
        <p:nvSpPr>
          <p:cNvPr id="4103" name="Freeform 7"/>
          <p:cNvSpPr>
            <a:spLocks noChangeArrowheads="1"/>
          </p:cNvSpPr>
          <p:nvPr/>
        </p:nvSpPr>
        <p:spPr bwMode="auto">
          <a:xfrm>
            <a:off x="508000" y="228600"/>
            <a:ext cx="109728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solidFill>
                <a:srgbClr val="000000"/>
              </a:solidFill>
              <a:latin typeface="+mn-lt"/>
              <a:cs typeface="+mn-cs"/>
            </a:endParaRPr>
          </a:p>
        </p:txBody>
      </p:sp>
      <p:sp>
        <p:nvSpPr>
          <p:cNvPr id="4104"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mn-lt"/>
              <a:cs typeface="+mn-cs"/>
            </a:endParaRP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4098" name="Rectangle 2"/>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vl1pPr>
          </a:lstStyle>
          <a:p>
            <a:pPr>
              <a:defRPr/>
            </a:pPr>
            <a:endParaRPr lang="en-US"/>
          </a:p>
        </p:txBody>
      </p:sp>
      <p:sp>
        <p:nvSpPr>
          <p:cNvPr id="644099" name="Rectangle 3"/>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defRPr>
            </a:lvl1pPr>
          </a:lstStyle>
          <a:p>
            <a:pPr>
              <a:defRPr/>
            </a:pPr>
            <a:fld id="{3B9DF892-4E7D-4B0E-A560-2680B0D21310}" type="slidenum">
              <a:rPr lang="en-US"/>
              <a:pPr>
                <a:defRPr/>
              </a:pPr>
              <a:t>‹#›</a:t>
            </a:fld>
            <a:endParaRPr lang="en-US"/>
          </a:p>
        </p:txBody>
      </p:sp>
      <p:grpSp>
        <p:nvGrpSpPr>
          <p:cNvPr id="76804" name="Group 4"/>
          <p:cNvGrpSpPr>
            <a:grpSpLocks/>
          </p:cNvGrpSpPr>
          <p:nvPr/>
        </p:nvGrpSpPr>
        <p:grpSpPr bwMode="auto">
          <a:xfrm>
            <a:off x="0" y="0"/>
            <a:ext cx="12192000" cy="546100"/>
            <a:chOff x="0" y="0"/>
            <a:chExt cx="5760" cy="344"/>
          </a:xfrm>
        </p:grpSpPr>
        <p:sp>
          <p:nvSpPr>
            <p:cNvPr id="644101"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644102"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defRPr/>
              </a:pPr>
              <a:endParaRPr lang="en-US" sz="2400">
                <a:latin typeface="Times New Roman" pitchFamily="18" charset="0"/>
              </a:endParaRPr>
            </a:p>
          </p:txBody>
        </p:sp>
        <p:sp>
          <p:nvSpPr>
            <p:cNvPr id="644103"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defRPr/>
              </a:pPr>
              <a:endParaRPr lang="en-US">
                <a:solidFill>
                  <a:schemeClr val="hlink"/>
                </a:solidFill>
              </a:endParaRPr>
            </a:p>
          </p:txBody>
        </p:sp>
        <p:sp>
          <p:nvSpPr>
            <p:cNvPr id="644104"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defRPr/>
              </a:pPr>
              <a:endParaRPr lang="en-US">
                <a:solidFill>
                  <a:schemeClr val="hlink"/>
                </a:solidFill>
              </a:endParaRPr>
            </a:p>
          </p:txBody>
        </p:sp>
        <p:sp>
          <p:nvSpPr>
            <p:cNvPr id="644105"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defRPr/>
              </a:pPr>
              <a:endParaRPr lang="en-US">
                <a:solidFill>
                  <a:schemeClr val="accent2"/>
                </a:solidFill>
              </a:endParaRPr>
            </a:p>
          </p:txBody>
        </p:sp>
        <p:sp>
          <p:nvSpPr>
            <p:cNvPr id="644106"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defRPr/>
              </a:pPr>
              <a:endParaRPr lang="en-US">
                <a:solidFill>
                  <a:schemeClr val="hlink"/>
                </a:solidFill>
              </a:endParaRPr>
            </a:p>
          </p:txBody>
        </p:sp>
        <p:sp>
          <p:nvSpPr>
            <p:cNvPr id="644107"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defRPr/>
              </a:pPr>
              <a:endParaRPr lang="en-US" sz="2400">
                <a:latin typeface="Times New Roman" pitchFamily="18" charset="0"/>
              </a:endParaRPr>
            </a:p>
          </p:txBody>
        </p:sp>
        <p:sp>
          <p:nvSpPr>
            <p:cNvPr id="644108"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defRPr/>
              </a:pPr>
              <a:endParaRPr lang="en-US">
                <a:solidFill>
                  <a:schemeClr val="accent2"/>
                </a:solidFill>
              </a:endParaRPr>
            </a:p>
          </p:txBody>
        </p:sp>
        <p:sp>
          <p:nvSpPr>
            <p:cNvPr id="644109"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defRPr/>
              </a:pPr>
              <a:endParaRPr lang="en-US">
                <a:solidFill>
                  <a:schemeClr val="accent2"/>
                </a:solidFill>
              </a:endParaRPr>
            </a:p>
          </p:txBody>
        </p:sp>
      </p:grpSp>
      <p:sp>
        <p:nvSpPr>
          <p:cNvPr id="76805" name="Rectangle 14"/>
          <p:cNvSpPr>
            <a:spLocks noGrp="1" noChangeArrowheads="1"/>
          </p:cNvSpPr>
          <p:nvPr>
            <p:ph type="title"/>
          </p:nvPr>
        </p:nvSpPr>
        <p:spPr bwMode="auto">
          <a:xfrm>
            <a:off x="609600" y="457200"/>
            <a:ext cx="109728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6806" name="Rectangle 15"/>
          <p:cNvSpPr>
            <a:spLocks noGrp="1" noChangeArrowheads="1"/>
          </p:cNvSpPr>
          <p:nvPr>
            <p:ph type="body" idx="1"/>
          </p:nvPr>
        </p:nvSpPr>
        <p:spPr bwMode="auto">
          <a:xfrm>
            <a:off x="609600" y="1981200"/>
            <a:ext cx="109728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4112" name="Rectangle 16"/>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fld id="{6B73486B-732E-44D0-B634-66E670CE80C1}" type="datetimeFigureOut">
              <a:rPr lang="en-US"/>
              <a:pPr>
                <a:defRPr/>
              </a:pPr>
              <a:t>5/27/2017</a:t>
            </a:fld>
            <a:endParaRPr lang="en-US"/>
          </a:p>
        </p:txBody>
      </p:sp>
    </p:spTree>
  </p:cSld>
  <p:clrMap bg1="lt1" tx1="dk1" bg2="lt2" tx2="dk2" accent1="accent1" accent2="accent2" accent3="accent3" accent4="accent4" accent5="accent5" accent6="accent6" hlink="hlink" folHlink="folHlink"/>
  <p:sldLayoutIdLst>
    <p:sldLayoutId id="2147483945" r:id="rId1"/>
    <p:sldLayoutId id="2147483886" r:id="rId2"/>
    <p:sldLayoutId id="2147483885" r:id="rId3"/>
    <p:sldLayoutId id="2147483884" r:id="rId4"/>
    <p:sldLayoutId id="2147483883" r:id="rId5"/>
    <p:sldLayoutId id="2147483882" r:id="rId6"/>
    <p:sldLayoutId id="2147483881" r:id="rId7"/>
    <p:sldLayoutId id="2147483880" r:id="rId8"/>
    <p:sldLayoutId id="2147483879" r:id="rId9"/>
    <p:sldLayoutId id="2147483878" r:id="rId10"/>
    <p:sldLayoutId id="2147483877" r:id="rId11"/>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cs typeface="Arial" charset="0"/>
        </a:defRPr>
      </a:lvl2pPr>
      <a:lvl3pPr algn="l" rtl="0" eaLnBrk="0" fontAlgn="base" hangingPunct="0">
        <a:spcBef>
          <a:spcPct val="0"/>
        </a:spcBef>
        <a:spcAft>
          <a:spcPct val="0"/>
        </a:spcAft>
        <a:defRPr sz="4400">
          <a:solidFill>
            <a:schemeClr val="tx1"/>
          </a:solidFill>
          <a:latin typeface="Arial" charset="0"/>
          <a:cs typeface="Arial" charset="0"/>
        </a:defRPr>
      </a:lvl3pPr>
      <a:lvl4pPr algn="l" rtl="0" eaLnBrk="0" fontAlgn="base" hangingPunct="0">
        <a:spcBef>
          <a:spcPct val="0"/>
        </a:spcBef>
        <a:spcAft>
          <a:spcPct val="0"/>
        </a:spcAft>
        <a:defRPr sz="4400">
          <a:solidFill>
            <a:schemeClr val="tx1"/>
          </a:solidFill>
          <a:latin typeface="Arial" charset="0"/>
          <a:cs typeface="Arial" charset="0"/>
        </a:defRPr>
      </a:lvl4pPr>
      <a:lvl5pPr algn="l" rtl="0" eaLnBrk="0" fontAlgn="base" hangingPunct="0">
        <a:spcBef>
          <a:spcPct val="0"/>
        </a:spcBef>
        <a:spcAft>
          <a:spcPct val="0"/>
        </a:spcAft>
        <a:defRPr sz="4400">
          <a:solidFill>
            <a:schemeClr val="tx1"/>
          </a:solidFill>
          <a:latin typeface="Arial" charset="0"/>
          <a:cs typeface="Arial" charset="0"/>
        </a:defRPr>
      </a:lvl5pPr>
      <a:lvl6pPr marL="457200" algn="l" rtl="0" fontAlgn="base">
        <a:spcBef>
          <a:spcPct val="0"/>
        </a:spcBef>
        <a:spcAft>
          <a:spcPct val="0"/>
        </a:spcAft>
        <a:defRPr sz="4400">
          <a:solidFill>
            <a:schemeClr val="tx1"/>
          </a:solidFill>
          <a:latin typeface="Arial" charset="0"/>
          <a:cs typeface="Arial" charset="0"/>
        </a:defRPr>
      </a:lvl6pPr>
      <a:lvl7pPr marL="914400" algn="l" rtl="0" fontAlgn="base">
        <a:spcBef>
          <a:spcPct val="0"/>
        </a:spcBef>
        <a:spcAft>
          <a:spcPct val="0"/>
        </a:spcAft>
        <a:defRPr sz="4400">
          <a:solidFill>
            <a:schemeClr val="tx1"/>
          </a:solidFill>
          <a:latin typeface="Arial" charset="0"/>
          <a:cs typeface="Arial" charset="0"/>
        </a:defRPr>
      </a:lvl7pPr>
      <a:lvl8pPr marL="1371600" algn="l" rtl="0" fontAlgn="base">
        <a:spcBef>
          <a:spcPct val="0"/>
        </a:spcBef>
        <a:spcAft>
          <a:spcPct val="0"/>
        </a:spcAft>
        <a:defRPr sz="4400">
          <a:solidFill>
            <a:schemeClr val="tx1"/>
          </a:solidFill>
          <a:latin typeface="Arial" charset="0"/>
          <a:cs typeface="Arial" charset="0"/>
        </a:defRPr>
      </a:lvl8pPr>
      <a:lvl9pPr marL="1828800" algn="l" rtl="0" fontAlgn="base">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vmlDrawing" Target="../drawings/vmlDrawing33.vml"/><Relationship Id="rId5" Type="http://schemas.openxmlformats.org/officeDocument/2006/relationships/image" Target="../media/image133.wmf"/><Relationship Id="rId4" Type="http://schemas.openxmlformats.org/officeDocument/2006/relationships/oleObject" Target="../embeddings/oleObject50.bin"/></Relationships>
</file>

<file path=ppt/slides/_rels/slide103.xml.rels><?xml version="1.0" encoding="UTF-8" standalone="yes"?>
<Relationships xmlns="http://schemas.openxmlformats.org/package/2006/relationships"><Relationship Id="rId8" Type="http://schemas.openxmlformats.org/officeDocument/2006/relationships/image" Target="../media/image135.wmf"/><Relationship Id="rId3" Type="http://schemas.openxmlformats.org/officeDocument/2006/relationships/slideLayout" Target="../slideLayouts/slideLayout13.xml"/><Relationship Id="rId7" Type="http://schemas.openxmlformats.org/officeDocument/2006/relationships/oleObject" Target="../embeddings/oleObject52.bin"/><Relationship Id="rId2" Type="http://schemas.openxmlformats.org/officeDocument/2006/relationships/tags" Target="../tags/tag15.xml"/><Relationship Id="rId1" Type="http://schemas.openxmlformats.org/officeDocument/2006/relationships/vmlDrawing" Target="../drawings/vmlDrawing34.vml"/><Relationship Id="rId6" Type="http://schemas.openxmlformats.org/officeDocument/2006/relationships/image" Target="../media/image137.png"/><Relationship Id="rId5" Type="http://schemas.openxmlformats.org/officeDocument/2006/relationships/image" Target="../media/image134.wmf"/><Relationship Id="rId10" Type="http://schemas.openxmlformats.org/officeDocument/2006/relationships/image" Target="../media/image136.wmf"/><Relationship Id="rId4" Type="http://schemas.openxmlformats.org/officeDocument/2006/relationships/oleObject" Target="../embeddings/oleObject51.bin"/><Relationship Id="rId9" Type="http://schemas.openxmlformats.org/officeDocument/2006/relationships/oleObject" Target="../embeddings/oleObject53.bin"/></Relationships>
</file>

<file path=ppt/slides/_rels/slide10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7.xml"/><Relationship Id="rId1" Type="http://schemas.openxmlformats.org/officeDocument/2006/relationships/vmlDrawing" Target="../drawings/vmlDrawing35.vml"/><Relationship Id="rId6" Type="http://schemas.openxmlformats.org/officeDocument/2006/relationships/image" Target="../media/image138.wmf"/><Relationship Id="rId5" Type="http://schemas.openxmlformats.org/officeDocument/2006/relationships/oleObject" Target="../embeddings/oleObject54.bin"/><Relationship Id="rId4" Type="http://schemas.openxmlformats.org/officeDocument/2006/relationships/image" Target="../media/image139.wmf"/></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vmlDrawing" Target="../drawings/vmlDrawing36.vml"/><Relationship Id="rId6" Type="http://schemas.openxmlformats.org/officeDocument/2006/relationships/image" Target="../media/image140.wmf"/><Relationship Id="rId5" Type="http://schemas.openxmlformats.org/officeDocument/2006/relationships/oleObject" Target="../embeddings/oleObject55.bin"/><Relationship Id="rId4" Type="http://schemas.openxmlformats.org/officeDocument/2006/relationships/image" Target="../media/image139.wmf"/></Relationships>
</file>

<file path=ppt/slides/_rels/slide10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0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09.x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2.xml"/><Relationship Id="rId1" Type="http://schemas.openxmlformats.org/officeDocument/2006/relationships/vmlDrawing" Target="../drawings/vmlDrawing37.vml"/><Relationship Id="rId6" Type="http://schemas.openxmlformats.org/officeDocument/2006/relationships/image" Target="../media/image145.png"/><Relationship Id="rId5" Type="http://schemas.openxmlformats.org/officeDocument/2006/relationships/image" Target="../media/image144.wmf"/><Relationship Id="rId4" Type="http://schemas.openxmlformats.org/officeDocument/2006/relationships/oleObject" Target="../embeddings/oleObject56.bin"/></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3.xml"/><Relationship Id="rId1" Type="http://schemas.openxmlformats.org/officeDocument/2006/relationships/vmlDrawing" Target="../drawings/vmlDrawing38.vml"/><Relationship Id="rId6" Type="http://schemas.openxmlformats.org/officeDocument/2006/relationships/image" Target="../media/image146.wmf"/><Relationship Id="rId5" Type="http://schemas.openxmlformats.org/officeDocument/2006/relationships/oleObject" Target="../embeddings/oleObject57.bin"/><Relationship Id="rId4" Type="http://schemas.openxmlformats.org/officeDocument/2006/relationships/image" Target="../media/image147.pn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4.xml"/><Relationship Id="rId1" Type="http://schemas.openxmlformats.org/officeDocument/2006/relationships/vmlDrawing" Target="../drawings/vmlDrawing39.vml"/><Relationship Id="rId5" Type="http://schemas.openxmlformats.org/officeDocument/2006/relationships/image" Target="../media/image148.wmf"/><Relationship Id="rId4" Type="http://schemas.openxmlformats.org/officeDocument/2006/relationships/oleObject" Target="../embeddings/oleObject58.bin"/></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5.xml"/><Relationship Id="rId1" Type="http://schemas.openxmlformats.org/officeDocument/2006/relationships/vmlDrawing" Target="../drawings/vmlDrawing40.vml"/><Relationship Id="rId6" Type="http://schemas.openxmlformats.org/officeDocument/2006/relationships/image" Target="../media/image149.wmf"/><Relationship Id="rId5" Type="http://schemas.openxmlformats.org/officeDocument/2006/relationships/oleObject" Target="../embeddings/oleObject59.bin"/><Relationship Id="rId4" Type="http://schemas.openxmlformats.org/officeDocument/2006/relationships/image" Target="../media/image150.png"/></Relationships>
</file>

<file path=ppt/slides/_rels/slide114.x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151.png"/></Relationships>
</file>

<file path=ppt/slides/_rels/slide115.x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153.wmf"/></Relationships>
</file>

<file path=ppt/slides/_rels/slide116.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155.png"/></Relationships>
</file>

<file path=ppt/slides/_rels/slide11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vmlDrawing" Target="../drawings/vmlDrawing41.vml"/><Relationship Id="rId6" Type="http://schemas.openxmlformats.org/officeDocument/2006/relationships/image" Target="../media/image157.wmf"/><Relationship Id="rId5" Type="http://schemas.openxmlformats.org/officeDocument/2006/relationships/oleObject" Target="../embeddings/oleObject60.bin"/><Relationship Id="rId4" Type="http://schemas.openxmlformats.org/officeDocument/2006/relationships/image" Target="../media/image156.png"/></Relationships>
</file>

<file path=ppt/slides/_rels/slide11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5.gif"/></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www.smashbox.com/index.cfm/fuseaction/products.detail/categoryID/9ec2c870-e97d-4276-8d49-1e9378210522/productID/08278600-dd84-4fd1-b7c6-4ef8abe40ae1" TargetMode="External"/><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oleObject" Target="../embeddings/oleObject3.bin"/><Relationship Id="rId7" Type="http://schemas.openxmlformats.org/officeDocument/2006/relationships/image" Target="../media/image31.gif"/><Relationship Id="rId2" Type="http://schemas.openxmlformats.org/officeDocument/2006/relationships/slideLayout" Target="../slideLayouts/slideLayout20.xml"/><Relationship Id="rId1" Type="http://schemas.openxmlformats.org/officeDocument/2006/relationships/vmlDrawing" Target="../drawings/vmlDrawing3.vml"/><Relationship Id="rId6" Type="http://schemas.openxmlformats.org/officeDocument/2006/relationships/image" Target="../media/image30.png"/><Relationship Id="rId5" Type="http://schemas.openxmlformats.org/officeDocument/2006/relationships/oleObject" Target="../embeddings/oleObject4.bin"/><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0.xml"/><Relationship Id="rId1" Type="http://schemas.openxmlformats.org/officeDocument/2006/relationships/vmlDrawing" Target="../drawings/vmlDrawing4.v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0.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0.xml"/><Relationship Id="rId1" Type="http://schemas.openxmlformats.org/officeDocument/2006/relationships/vmlDrawing" Target="../drawings/vmlDrawing5.vml"/><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0.xml"/><Relationship Id="rId1" Type="http://schemas.openxmlformats.org/officeDocument/2006/relationships/vmlDrawing" Target="../drawings/vmlDrawing6.vml"/><Relationship Id="rId5" Type="http://schemas.openxmlformats.org/officeDocument/2006/relationships/image" Target="../media/image38.gif"/><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40.wmf"/></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0.xml"/><Relationship Id="rId1" Type="http://schemas.openxmlformats.org/officeDocument/2006/relationships/vmlDrawing" Target="../drawings/vmlDrawing2.v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oleObject" Target="../embeddings/oleObject8.bin"/><Relationship Id="rId7" Type="http://schemas.openxmlformats.org/officeDocument/2006/relationships/image" Target="../media/image48.wmf"/><Relationship Id="rId2" Type="http://schemas.openxmlformats.org/officeDocument/2006/relationships/slideLayout" Target="../slideLayouts/slideLayout20.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oleObject" Target="../embeddings/oleObject9.bin"/><Relationship Id="rId10" Type="http://schemas.openxmlformats.org/officeDocument/2006/relationships/image" Target="../media/image49.png"/><Relationship Id="rId4" Type="http://schemas.openxmlformats.org/officeDocument/2006/relationships/image" Target="../media/image47.wmf"/><Relationship Id="rId9" Type="http://schemas.openxmlformats.org/officeDocument/2006/relationships/oleObject" Target="../embeddings/oleObject12.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51.gi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0.xml"/><Relationship Id="rId1" Type="http://schemas.openxmlformats.org/officeDocument/2006/relationships/vmlDrawing" Target="../drawings/vmlDrawing8.v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54.wmf"/></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0.xml"/><Relationship Id="rId1" Type="http://schemas.openxmlformats.org/officeDocument/2006/relationships/vmlDrawing" Target="../drawings/vmlDrawing9.vml"/><Relationship Id="rId4" Type="http://schemas.openxmlformats.org/officeDocument/2006/relationships/image" Target="../media/image56.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0.xml"/><Relationship Id="rId1" Type="http://schemas.openxmlformats.org/officeDocument/2006/relationships/vmlDrawing" Target="../drawings/vmlDrawing10.v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0.xml"/><Relationship Id="rId1" Type="http://schemas.openxmlformats.org/officeDocument/2006/relationships/vmlDrawing" Target="../drawings/vmlDrawing11.v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0.xml"/><Relationship Id="rId1" Type="http://schemas.openxmlformats.org/officeDocument/2006/relationships/vmlDrawing" Target="../drawings/vmlDrawing12.vml"/><Relationship Id="rId4" Type="http://schemas.openxmlformats.org/officeDocument/2006/relationships/image" Target="../media/image59.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0.xml"/><Relationship Id="rId1" Type="http://schemas.openxmlformats.org/officeDocument/2006/relationships/vmlDrawing" Target="../drawings/vmlDrawing13.v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0.xml"/><Relationship Id="rId1" Type="http://schemas.openxmlformats.org/officeDocument/2006/relationships/vmlDrawing" Target="../drawings/vmlDrawing14.vml"/><Relationship Id="rId5" Type="http://schemas.openxmlformats.org/officeDocument/2006/relationships/image" Target="../media/image62.jpe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0.xml"/><Relationship Id="rId1" Type="http://schemas.openxmlformats.org/officeDocument/2006/relationships/vmlDrawing" Target="../drawings/vmlDrawing15.v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0.xml"/><Relationship Id="rId1" Type="http://schemas.openxmlformats.org/officeDocument/2006/relationships/vmlDrawing" Target="../drawings/vmlDrawing16.v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0.xml"/><Relationship Id="rId1" Type="http://schemas.openxmlformats.org/officeDocument/2006/relationships/vmlDrawing" Target="../drawings/vmlDrawing17.v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slideLayout" Target="../slideLayouts/slideLayout20.xml"/><Relationship Id="rId1" Type="http://schemas.openxmlformats.org/officeDocument/2006/relationships/tags" Target="../tags/tag1.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0.xml"/><Relationship Id="rId1" Type="http://schemas.openxmlformats.org/officeDocument/2006/relationships/tags" Target="../tags/tag2.xml"/></Relationships>
</file>

<file path=ppt/slides/_rels/slide6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oleObject" Target="../embeddings/oleObject23.bin"/><Relationship Id="rId7" Type="http://schemas.openxmlformats.org/officeDocument/2006/relationships/oleObject" Target="../embeddings/oleObject25.bin"/><Relationship Id="rId12" Type="http://schemas.openxmlformats.org/officeDocument/2006/relationships/image" Target="../media/image79.png"/><Relationship Id="rId2" Type="http://schemas.openxmlformats.org/officeDocument/2006/relationships/slideLayout" Target="../slideLayouts/slideLayout20.xml"/><Relationship Id="rId1" Type="http://schemas.openxmlformats.org/officeDocument/2006/relationships/vmlDrawing" Target="../drawings/vmlDrawing18.vml"/><Relationship Id="rId6" Type="http://schemas.openxmlformats.org/officeDocument/2006/relationships/image" Target="../media/image76.wmf"/><Relationship Id="rId11" Type="http://schemas.openxmlformats.org/officeDocument/2006/relationships/oleObject" Target="../embeddings/oleObject27.bin"/><Relationship Id="rId5" Type="http://schemas.openxmlformats.org/officeDocument/2006/relationships/oleObject" Target="../embeddings/oleObject24.bin"/><Relationship Id="rId10" Type="http://schemas.openxmlformats.org/officeDocument/2006/relationships/image" Target="../media/image78.wmf"/><Relationship Id="rId4" Type="http://schemas.openxmlformats.org/officeDocument/2006/relationships/image" Target="../media/image75.wmf"/><Relationship Id="rId9" Type="http://schemas.openxmlformats.org/officeDocument/2006/relationships/oleObject" Target="../embeddings/oleObject26.bin"/></Relationships>
</file>

<file path=ppt/slides/_rels/slide68.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slideLayout" Target="../slideLayouts/slideLayout20.xml"/><Relationship Id="rId1" Type="http://schemas.openxmlformats.org/officeDocument/2006/relationships/vmlDrawing" Target="../drawings/vmlDrawing19.vml"/><Relationship Id="rId5" Type="http://schemas.openxmlformats.org/officeDocument/2006/relationships/image" Target="../media/image80.wmf"/><Relationship Id="rId4" Type="http://schemas.openxmlformats.org/officeDocument/2006/relationships/oleObject" Target="../embeddings/oleObject28.bin"/></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oleObject" Target="../embeddings/oleObject29.bin"/><Relationship Id="rId7" Type="http://schemas.openxmlformats.org/officeDocument/2006/relationships/image" Target="../media/image83.wmf"/><Relationship Id="rId2" Type="http://schemas.openxmlformats.org/officeDocument/2006/relationships/slideLayout" Target="../slideLayouts/slideLayout20.xml"/><Relationship Id="rId1" Type="http://schemas.openxmlformats.org/officeDocument/2006/relationships/vmlDrawing" Target="../drawings/vmlDrawing20.vml"/><Relationship Id="rId6" Type="http://schemas.openxmlformats.org/officeDocument/2006/relationships/oleObject" Target="../embeddings/oleObject31.bin"/><Relationship Id="rId5" Type="http://schemas.openxmlformats.org/officeDocument/2006/relationships/image" Target="../media/image82.wmf"/><Relationship Id="rId4" Type="http://schemas.openxmlformats.org/officeDocument/2006/relationships/oleObject" Target="../embeddings/oleObject30.bin"/><Relationship Id="rId9" Type="http://schemas.openxmlformats.org/officeDocument/2006/relationships/image" Target="../media/image84.wmf"/></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oleObject" Target="../embeddings/oleObject33.bin"/><Relationship Id="rId7" Type="http://schemas.openxmlformats.org/officeDocument/2006/relationships/oleObject" Target="../embeddings/oleObject35.bin"/><Relationship Id="rId2" Type="http://schemas.openxmlformats.org/officeDocument/2006/relationships/slideLayout" Target="../slideLayouts/slideLayout20.xml"/><Relationship Id="rId1" Type="http://schemas.openxmlformats.org/officeDocument/2006/relationships/vmlDrawing" Target="../drawings/vmlDrawing21.vml"/><Relationship Id="rId6" Type="http://schemas.openxmlformats.org/officeDocument/2006/relationships/image" Target="../media/image88.wmf"/><Relationship Id="rId5" Type="http://schemas.openxmlformats.org/officeDocument/2006/relationships/oleObject" Target="../embeddings/oleObject34.bin"/><Relationship Id="rId4" Type="http://schemas.openxmlformats.org/officeDocument/2006/relationships/image" Target="../media/image87.wmf"/></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0.xml"/><Relationship Id="rId1" Type="http://schemas.openxmlformats.org/officeDocument/2006/relationships/vmlDrawing" Target="../drawings/vmlDrawing22.vml"/><Relationship Id="rId5" Type="http://schemas.openxmlformats.org/officeDocument/2006/relationships/image" Target="../media/image90.wmf"/><Relationship Id="rId4" Type="http://schemas.openxmlformats.org/officeDocument/2006/relationships/oleObject" Target="../embeddings/oleObject36.bin"/></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20.xml"/><Relationship Id="rId1" Type="http://schemas.openxmlformats.org/officeDocument/2006/relationships/vmlDrawing" Target="../drawings/vmlDrawing23.vml"/><Relationship Id="rId4" Type="http://schemas.openxmlformats.org/officeDocument/2006/relationships/image" Target="../media/image92.w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0.xml"/><Relationship Id="rId1" Type="http://schemas.openxmlformats.org/officeDocument/2006/relationships/vmlDrawing" Target="../drawings/vmlDrawing24.vml"/><Relationship Id="rId4" Type="http://schemas.openxmlformats.org/officeDocument/2006/relationships/image" Target="../media/image93.png"/></Relationships>
</file>

<file path=ppt/slides/_rels/slide7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96.gif"/></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0.png"/><Relationship Id="rId2" Type="http://schemas.openxmlformats.org/officeDocument/2006/relationships/slideLayout" Target="../slideLayouts/slideLayout20.xml"/><Relationship Id="rId1" Type="http://schemas.openxmlformats.org/officeDocument/2006/relationships/vmlDrawing" Target="../drawings/vmlDrawing25.vml"/><Relationship Id="rId6" Type="http://schemas.openxmlformats.org/officeDocument/2006/relationships/oleObject" Target="../embeddings/oleObject40.bin"/><Relationship Id="rId5" Type="http://schemas.openxmlformats.org/officeDocument/2006/relationships/image" Target="../media/image99.png"/><Relationship Id="rId4" Type="http://schemas.openxmlformats.org/officeDocument/2006/relationships/oleObject" Target="../embeddings/oleObject39.bin"/></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0.xml"/><Relationship Id="rId1" Type="http://schemas.openxmlformats.org/officeDocument/2006/relationships/vmlDrawing" Target="../drawings/vmlDrawing26.vml"/><Relationship Id="rId5" Type="http://schemas.openxmlformats.org/officeDocument/2006/relationships/image" Target="../media/image102.gif"/><Relationship Id="rId4" Type="http://schemas.openxmlformats.org/officeDocument/2006/relationships/image" Target="../media/image101.png"/></Relationships>
</file>

<file path=ppt/slides/_rels/slide83.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104.jpeg"/></Relationships>
</file>

<file path=ppt/slides/_rels/slide84.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openxmlformats.org/officeDocument/2006/relationships/image" Target="../media/image107.jpeg"/><Relationship Id="rId4" Type="http://schemas.openxmlformats.org/officeDocument/2006/relationships/image" Target="../media/image106.wmf"/></Relationships>
</file>

<file path=ppt/slides/_rels/slide8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109.jpeg"/></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112.wmf"/></Relationships>
</file>

<file path=ppt/slides/_rels/slide88.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0.xml"/><Relationship Id="rId1" Type="http://schemas.openxmlformats.org/officeDocument/2006/relationships/vmlDrawing" Target="../drawings/vmlDrawing27.vml"/><Relationship Id="rId5" Type="http://schemas.openxmlformats.org/officeDocument/2006/relationships/image" Target="../media/image114.wmf"/><Relationship Id="rId4" Type="http://schemas.openxmlformats.org/officeDocument/2006/relationships/oleObject" Target="../embeddings/oleObject42.bin"/></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118.jpeg"/><Relationship Id="rId5" Type="http://schemas.openxmlformats.org/officeDocument/2006/relationships/image" Target="../media/image117.wmf"/><Relationship Id="rId4" Type="http://schemas.openxmlformats.org/officeDocument/2006/relationships/image" Target="../media/image116.wmf"/></Relationships>
</file>

<file path=ppt/slides/_rels/slide91.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vmlDrawing" Target="../drawings/vmlDrawing28.vml"/><Relationship Id="rId5" Type="http://schemas.openxmlformats.org/officeDocument/2006/relationships/image" Target="../media/image120.wmf"/><Relationship Id="rId4" Type="http://schemas.openxmlformats.org/officeDocument/2006/relationships/oleObject" Target="../embeddings/oleObject43.bin"/></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xml"/><Relationship Id="rId1" Type="http://schemas.openxmlformats.org/officeDocument/2006/relationships/vmlDrawing" Target="../drawings/vmlDrawing29.vml"/><Relationship Id="rId6" Type="http://schemas.openxmlformats.org/officeDocument/2006/relationships/image" Target="../media/image122.png"/><Relationship Id="rId5" Type="http://schemas.openxmlformats.org/officeDocument/2006/relationships/image" Target="../media/image121.wmf"/><Relationship Id="rId4" Type="http://schemas.openxmlformats.org/officeDocument/2006/relationships/oleObject" Target="../embeddings/oleObject44.bin"/></Relationships>
</file>

<file path=ppt/slides/_rels/slide9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5.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vmlDrawing" Target="../drawings/vmlDrawing30.vml"/><Relationship Id="rId6" Type="http://schemas.openxmlformats.org/officeDocument/2006/relationships/image" Target="../media/image125.png"/><Relationship Id="rId5" Type="http://schemas.openxmlformats.org/officeDocument/2006/relationships/image" Target="../media/image120.wmf"/><Relationship Id="rId4" Type="http://schemas.openxmlformats.org/officeDocument/2006/relationships/oleObject" Target="../embeddings/oleObject45.bin"/></Relationships>
</file>

<file path=ppt/slides/_rels/slide97.xml.rels><?xml version="1.0" encoding="UTF-8" standalone="yes"?>
<Relationships xmlns="http://schemas.openxmlformats.org/package/2006/relationships"><Relationship Id="rId8" Type="http://schemas.openxmlformats.org/officeDocument/2006/relationships/image" Target="../media/image128.gif"/><Relationship Id="rId3" Type="http://schemas.openxmlformats.org/officeDocument/2006/relationships/slideLayout" Target="../slideLayouts/slideLayout13.xml"/><Relationship Id="rId7" Type="http://schemas.openxmlformats.org/officeDocument/2006/relationships/image" Target="../media/image127.wmf"/><Relationship Id="rId2" Type="http://schemas.openxmlformats.org/officeDocument/2006/relationships/tags" Target="../tags/tag9.xml"/><Relationship Id="rId1" Type="http://schemas.openxmlformats.org/officeDocument/2006/relationships/vmlDrawing" Target="../drawings/vmlDrawing31.vml"/><Relationship Id="rId6" Type="http://schemas.openxmlformats.org/officeDocument/2006/relationships/oleObject" Target="../embeddings/oleObject47.bin"/><Relationship Id="rId5" Type="http://schemas.openxmlformats.org/officeDocument/2006/relationships/image" Target="../media/image126.wmf"/><Relationship Id="rId4" Type="http://schemas.openxmlformats.org/officeDocument/2006/relationships/oleObject" Target="../embeddings/oleObject46.bin"/></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30.wmf"/><Relationship Id="rId2" Type="http://schemas.openxmlformats.org/officeDocument/2006/relationships/tags" Target="../tags/tag10.xml"/><Relationship Id="rId1" Type="http://schemas.openxmlformats.org/officeDocument/2006/relationships/vmlDrawing" Target="../drawings/vmlDrawing32.vml"/><Relationship Id="rId6" Type="http://schemas.openxmlformats.org/officeDocument/2006/relationships/oleObject" Target="../embeddings/oleObject49.bin"/><Relationship Id="rId5" Type="http://schemas.openxmlformats.org/officeDocument/2006/relationships/image" Target="../media/image129.wmf"/><Relationship Id="rId4" Type="http://schemas.openxmlformats.org/officeDocument/2006/relationships/oleObject" Target="../embeddings/oleObject48.bin"/></Relationships>
</file>

<file path=ppt/slides/_rels/slide9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ctrTitle"/>
          </p:nvPr>
        </p:nvSpPr>
        <p:spPr/>
        <p:txBody>
          <a:bodyPr/>
          <a:lstStyle/>
          <a:p>
            <a:pPr eaLnBrk="1" hangingPunct="1"/>
            <a:r>
              <a:rPr lang="en-US" b="1" i="1" smtClean="0"/>
              <a:t>Unit: 11: Electrostatics</a:t>
            </a:r>
          </a:p>
        </p:txBody>
      </p:sp>
      <p:pic>
        <p:nvPicPr>
          <p:cNvPr id="90114" name="Picture 7" descr="Image result for animated gif insulator"/>
          <p:cNvPicPr>
            <a:picLocks noGrp="1" noChangeAspect="1" noChangeArrowheads="1" noCrop="1"/>
          </p:cNvPicPr>
          <p:nvPr>
            <p:ph type="subTitle" idx="4294967295"/>
          </p:nvPr>
        </p:nvPicPr>
        <p:blipFill>
          <a:blip r:embed="rId2"/>
          <a:srcRect/>
          <a:stretch>
            <a:fillRect/>
          </a:stretch>
        </p:blipFill>
        <p:spPr>
          <a:xfrm>
            <a:off x="2992438" y="4248150"/>
            <a:ext cx="7610475" cy="2360613"/>
          </a:xfr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2"/>
          <p:cNvSpPr>
            <a:spLocks noGrp="1" noChangeArrowheads="1"/>
          </p:cNvSpPr>
          <p:nvPr>
            <p:ph type="title"/>
          </p:nvPr>
        </p:nvSpPr>
        <p:spPr/>
        <p:txBody>
          <a:bodyPr/>
          <a:lstStyle/>
          <a:p>
            <a:pPr eaLnBrk="1" hangingPunct="1"/>
            <a:r>
              <a:rPr lang="en-US" smtClean="0"/>
              <a:t>Static Electricity</a:t>
            </a:r>
          </a:p>
        </p:txBody>
      </p:sp>
      <p:sp>
        <p:nvSpPr>
          <p:cNvPr id="708610" name="Rectangle 3"/>
          <p:cNvSpPr>
            <a:spLocks noGrp="1" noChangeArrowheads="1"/>
          </p:cNvSpPr>
          <p:nvPr>
            <p:ph type="body" idx="1"/>
          </p:nvPr>
        </p:nvSpPr>
        <p:spPr>
          <a:xfrm>
            <a:off x="609600" y="1981200"/>
            <a:ext cx="11418888" cy="3886200"/>
          </a:xfrm>
        </p:spPr>
        <p:txBody>
          <a:bodyPr/>
          <a:lstStyle/>
          <a:p>
            <a:pPr eaLnBrk="1" hangingPunct="1"/>
            <a:r>
              <a:rPr lang="en-US" sz="2800" smtClean="0"/>
              <a:t>Is stationary electricity in the form of an electric charge at rest</a:t>
            </a:r>
          </a:p>
          <a:p>
            <a:pPr eaLnBrk="1" hangingPunct="1"/>
            <a:r>
              <a:rPr lang="en-US" sz="2800" smtClean="0"/>
              <a:t>Is commonly produced by friction between 2 surfaces in close contact</a:t>
            </a:r>
          </a:p>
        </p:txBody>
      </p:sp>
      <p:pic>
        <p:nvPicPr>
          <p:cNvPr id="708611" name="Picture 4" descr="Image result for electrostatic"/>
          <p:cNvPicPr>
            <a:picLocks noChangeAspect="1" noChangeArrowheads="1"/>
          </p:cNvPicPr>
          <p:nvPr/>
        </p:nvPicPr>
        <p:blipFill>
          <a:blip r:embed="rId2"/>
          <a:srcRect/>
          <a:stretch>
            <a:fillRect/>
          </a:stretch>
        </p:blipFill>
        <p:spPr bwMode="auto">
          <a:xfrm>
            <a:off x="3973513" y="3078163"/>
            <a:ext cx="3995737" cy="345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09" name="Rectangle 2"/>
          <p:cNvSpPr>
            <a:spLocks noGrp="1" noChangeArrowheads="1"/>
          </p:cNvSpPr>
          <p:nvPr>
            <p:ph type="title"/>
          </p:nvPr>
        </p:nvSpPr>
        <p:spPr/>
        <p:txBody>
          <a:bodyPr/>
          <a:lstStyle/>
          <a:p>
            <a:pPr eaLnBrk="1" hangingPunct="1"/>
            <a:r>
              <a:rPr lang="en-US" smtClean="0"/>
              <a:t>Electric Potential</a:t>
            </a:r>
          </a:p>
        </p:txBody>
      </p:sp>
      <p:sp>
        <p:nvSpPr>
          <p:cNvPr id="1143810" name="Text Box 4"/>
          <p:cNvSpPr txBox="1">
            <a:spLocks noChangeArrowheads="1"/>
          </p:cNvSpPr>
          <p:nvPr/>
        </p:nvSpPr>
        <p:spPr bwMode="auto">
          <a:xfrm>
            <a:off x="2057400" y="1066800"/>
            <a:ext cx="7788275" cy="915988"/>
          </a:xfrm>
          <a:prstGeom prst="rect">
            <a:avLst/>
          </a:prstGeom>
          <a:noFill/>
          <a:ln w="9525">
            <a:noFill/>
            <a:miter lim="800000"/>
            <a:headEnd/>
            <a:tailEnd/>
          </a:ln>
        </p:spPr>
        <p:txBody>
          <a:bodyPr>
            <a:spAutoFit/>
          </a:bodyPr>
          <a:lstStyle/>
          <a:p>
            <a:r>
              <a:rPr lang="en-US">
                <a:solidFill>
                  <a:srgbClr val="000000"/>
                </a:solidFill>
              </a:rPr>
              <a:t>Let’s use our “plate” analogy. Suppose we had a set of parallel plates symbolic of being “above the ground” which has  potential difference of 50V and a CONSTANT Electric Field.</a:t>
            </a:r>
          </a:p>
        </p:txBody>
      </p:sp>
      <p:sp>
        <p:nvSpPr>
          <p:cNvPr id="1143811" name="AutoShape 5"/>
          <p:cNvSpPr>
            <a:spLocks noChangeArrowheads="1"/>
          </p:cNvSpPr>
          <p:nvPr/>
        </p:nvSpPr>
        <p:spPr bwMode="auto">
          <a:xfrm rot="5400000">
            <a:off x="2514600" y="2438400"/>
            <a:ext cx="2667000" cy="1752600"/>
          </a:xfrm>
          <a:prstGeom prst="flowChartPredefinedProcess">
            <a:avLst/>
          </a:prstGeom>
          <a:solidFill>
            <a:schemeClr val="accent1">
              <a:alpha val="0"/>
            </a:schemeClr>
          </a:solidFill>
          <a:ln w="25400">
            <a:solidFill>
              <a:schemeClr val="tx1"/>
            </a:solidFill>
            <a:miter lim="800000"/>
            <a:headEnd/>
            <a:tailEnd/>
          </a:ln>
        </p:spPr>
        <p:txBody>
          <a:bodyPr wrap="none" anchor="ctr"/>
          <a:lstStyle/>
          <a:p>
            <a:endParaRPr lang="en-US">
              <a:solidFill>
                <a:srgbClr val="000000"/>
              </a:solidFill>
            </a:endParaRPr>
          </a:p>
        </p:txBody>
      </p:sp>
      <p:sp>
        <p:nvSpPr>
          <p:cNvPr id="1143812" name="Text Box 6"/>
          <p:cNvSpPr txBox="1">
            <a:spLocks noChangeArrowheads="1"/>
          </p:cNvSpPr>
          <p:nvPr/>
        </p:nvSpPr>
        <p:spPr bwMode="auto">
          <a:xfrm>
            <a:off x="3048000" y="1981200"/>
            <a:ext cx="1651000" cy="366713"/>
          </a:xfrm>
          <a:prstGeom prst="rect">
            <a:avLst/>
          </a:prstGeom>
          <a:noFill/>
          <a:ln w="9525">
            <a:noFill/>
            <a:miter lim="800000"/>
            <a:headEnd/>
            <a:tailEnd/>
          </a:ln>
        </p:spPr>
        <p:txBody>
          <a:bodyPr wrap="none">
            <a:spAutoFit/>
          </a:bodyPr>
          <a:lstStyle/>
          <a:p>
            <a:r>
              <a:rPr lang="en-US">
                <a:solidFill>
                  <a:srgbClr val="000000"/>
                </a:solidFill>
              </a:rPr>
              <a:t>+++++++++++</a:t>
            </a:r>
          </a:p>
        </p:txBody>
      </p:sp>
      <p:sp>
        <p:nvSpPr>
          <p:cNvPr id="1143813" name="Text Box 7"/>
          <p:cNvSpPr txBox="1">
            <a:spLocks noChangeArrowheads="1"/>
          </p:cNvSpPr>
          <p:nvPr/>
        </p:nvSpPr>
        <p:spPr bwMode="auto">
          <a:xfrm>
            <a:off x="3200400" y="4267200"/>
            <a:ext cx="1403350" cy="366713"/>
          </a:xfrm>
          <a:prstGeom prst="rect">
            <a:avLst/>
          </a:prstGeom>
          <a:noFill/>
          <a:ln w="9525">
            <a:noFill/>
            <a:miter lim="800000"/>
            <a:headEnd/>
            <a:tailEnd/>
          </a:ln>
        </p:spPr>
        <p:txBody>
          <a:bodyPr wrap="none">
            <a:spAutoFit/>
          </a:bodyPr>
          <a:lstStyle/>
          <a:p>
            <a:r>
              <a:rPr lang="en-US">
                <a:solidFill>
                  <a:srgbClr val="000000"/>
                </a:solidFill>
              </a:rPr>
              <a:t>----------------</a:t>
            </a:r>
          </a:p>
        </p:txBody>
      </p:sp>
      <p:sp>
        <p:nvSpPr>
          <p:cNvPr id="1143814" name="Line 8"/>
          <p:cNvSpPr>
            <a:spLocks noChangeShapeType="1"/>
          </p:cNvSpPr>
          <p:nvPr/>
        </p:nvSpPr>
        <p:spPr bwMode="auto">
          <a:xfrm>
            <a:off x="3352800" y="2514600"/>
            <a:ext cx="0" cy="1676400"/>
          </a:xfrm>
          <a:prstGeom prst="line">
            <a:avLst/>
          </a:prstGeom>
          <a:noFill/>
          <a:ln w="25400">
            <a:solidFill>
              <a:srgbClr val="FF0000"/>
            </a:solidFill>
            <a:round/>
            <a:headEnd/>
            <a:tailEnd type="triangle" w="med" len="med"/>
          </a:ln>
        </p:spPr>
        <p:txBody>
          <a:bodyPr/>
          <a:lstStyle/>
          <a:p>
            <a:endParaRPr lang="en-US"/>
          </a:p>
        </p:txBody>
      </p:sp>
      <p:sp>
        <p:nvSpPr>
          <p:cNvPr id="1143815" name="Text Box 9"/>
          <p:cNvSpPr txBox="1">
            <a:spLocks noChangeArrowheads="1"/>
          </p:cNvSpPr>
          <p:nvPr/>
        </p:nvSpPr>
        <p:spPr bwMode="auto">
          <a:xfrm>
            <a:off x="3048000" y="3200400"/>
            <a:ext cx="319088" cy="336550"/>
          </a:xfrm>
          <a:prstGeom prst="rect">
            <a:avLst/>
          </a:prstGeom>
          <a:noFill/>
          <a:ln w="9525">
            <a:noFill/>
            <a:miter lim="800000"/>
            <a:headEnd/>
            <a:tailEnd/>
          </a:ln>
        </p:spPr>
        <p:txBody>
          <a:bodyPr wrap="none">
            <a:spAutoFit/>
          </a:bodyPr>
          <a:lstStyle/>
          <a:p>
            <a:r>
              <a:rPr lang="en-US" sz="1600" b="1">
                <a:solidFill>
                  <a:srgbClr val="FF0000"/>
                </a:solidFill>
              </a:rPr>
              <a:t>E</a:t>
            </a:r>
          </a:p>
        </p:txBody>
      </p:sp>
      <p:sp>
        <p:nvSpPr>
          <p:cNvPr id="1143816" name="AutoShape 10"/>
          <p:cNvSpPr>
            <a:spLocks/>
          </p:cNvSpPr>
          <p:nvPr/>
        </p:nvSpPr>
        <p:spPr bwMode="auto">
          <a:xfrm>
            <a:off x="2209800" y="2286000"/>
            <a:ext cx="685800" cy="1981200"/>
          </a:xfrm>
          <a:prstGeom prst="leftBrace">
            <a:avLst>
              <a:gd name="adj1" fmla="val 24074"/>
              <a:gd name="adj2" fmla="val 50000"/>
            </a:avLst>
          </a:prstGeom>
          <a:noFill/>
          <a:ln w="25400">
            <a:solidFill>
              <a:srgbClr val="0000FF"/>
            </a:solidFill>
            <a:round/>
            <a:headEnd/>
            <a:tailEnd/>
          </a:ln>
        </p:spPr>
        <p:txBody>
          <a:bodyPr wrap="none" anchor="ctr"/>
          <a:lstStyle/>
          <a:p>
            <a:endParaRPr lang="en-US">
              <a:solidFill>
                <a:srgbClr val="000000"/>
              </a:solidFill>
            </a:endParaRPr>
          </a:p>
        </p:txBody>
      </p:sp>
      <p:sp>
        <p:nvSpPr>
          <p:cNvPr id="1143817" name="Text Box 11"/>
          <p:cNvSpPr txBox="1">
            <a:spLocks noChangeArrowheads="1"/>
          </p:cNvSpPr>
          <p:nvPr/>
        </p:nvSpPr>
        <p:spPr bwMode="auto">
          <a:xfrm>
            <a:off x="1828800" y="3124200"/>
            <a:ext cx="307975" cy="336550"/>
          </a:xfrm>
          <a:prstGeom prst="rect">
            <a:avLst/>
          </a:prstGeom>
          <a:noFill/>
          <a:ln w="9525">
            <a:noFill/>
            <a:miter lim="800000"/>
            <a:headEnd/>
            <a:tailEnd/>
          </a:ln>
        </p:spPr>
        <p:txBody>
          <a:bodyPr wrap="none">
            <a:spAutoFit/>
          </a:bodyPr>
          <a:lstStyle/>
          <a:p>
            <a:r>
              <a:rPr lang="en-US" sz="1600" b="1">
                <a:solidFill>
                  <a:srgbClr val="0000FF"/>
                </a:solidFill>
              </a:rPr>
              <a:t>d</a:t>
            </a:r>
          </a:p>
        </p:txBody>
      </p:sp>
      <p:sp>
        <p:nvSpPr>
          <p:cNvPr id="24588" name="Line 12"/>
          <p:cNvSpPr>
            <a:spLocks noChangeShapeType="1"/>
          </p:cNvSpPr>
          <p:nvPr/>
        </p:nvSpPr>
        <p:spPr bwMode="auto">
          <a:xfrm>
            <a:off x="2971800" y="3276600"/>
            <a:ext cx="2362200" cy="0"/>
          </a:xfrm>
          <a:prstGeom prst="line">
            <a:avLst/>
          </a:prstGeom>
          <a:noFill/>
          <a:ln w="25400">
            <a:solidFill>
              <a:srgbClr val="0000FF"/>
            </a:solidFill>
            <a:prstDash val="dash"/>
            <a:round/>
            <a:headEnd/>
            <a:tailEnd/>
          </a:ln>
        </p:spPr>
        <p:txBody>
          <a:bodyPr/>
          <a:lstStyle/>
          <a:p>
            <a:endParaRPr lang="en-US"/>
          </a:p>
        </p:txBody>
      </p:sp>
      <p:sp>
        <p:nvSpPr>
          <p:cNvPr id="24589" name="Text Box 13"/>
          <p:cNvSpPr txBox="1">
            <a:spLocks noChangeArrowheads="1"/>
          </p:cNvSpPr>
          <p:nvPr/>
        </p:nvSpPr>
        <p:spPr bwMode="auto">
          <a:xfrm>
            <a:off x="5318125" y="3084513"/>
            <a:ext cx="1311275" cy="366712"/>
          </a:xfrm>
          <a:prstGeom prst="rect">
            <a:avLst/>
          </a:prstGeom>
          <a:noFill/>
          <a:ln w="9525">
            <a:noFill/>
            <a:miter lim="800000"/>
            <a:headEnd/>
            <a:tailEnd/>
          </a:ln>
        </p:spPr>
        <p:txBody>
          <a:bodyPr>
            <a:spAutoFit/>
          </a:bodyPr>
          <a:lstStyle/>
          <a:p>
            <a:r>
              <a:rPr lang="en-US">
                <a:solidFill>
                  <a:srgbClr val="000000"/>
                </a:solidFill>
              </a:rPr>
              <a:t>0.5d, V=</a:t>
            </a:r>
          </a:p>
        </p:txBody>
      </p:sp>
      <p:sp>
        <p:nvSpPr>
          <p:cNvPr id="24590" name="Text Box 14"/>
          <p:cNvSpPr txBox="1">
            <a:spLocks noChangeArrowheads="1"/>
          </p:cNvSpPr>
          <p:nvPr/>
        </p:nvSpPr>
        <p:spPr bwMode="auto">
          <a:xfrm>
            <a:off x="6308725" y="3108325"/>
            <a:ext cx="601663" cy="336550"/>
          </a:xfrm>
          <a:prstGeom prst="rect">
            <a:avLst/>
          </a:prstGeom>
          <a:noFill/>
          <a:ln w="9525">
            <a:noFill/>
            <a:miter lim="800000"/>
            <a:headEnd/>
            <a:tailEnd/>
          </a:ln>
        </p:spPr>
        <p:txBody>
          <a:bodyPr wrap="none">
            <a:spAutoFit/>
          </a:bodyPr>
          <a:lstStyle/>
          <a:p>
            <a:r>
              <a:rPr lang="en-US" sz="1600" b="1">
                <a:solidFill>
                  <a:srgbClr val="0000FF"/>
                </a:solidFill>
              </a:rPr>
              <a:t>25 V</a:t>
            </a:r>
          </a:p>
        </p:txBody>
      </p:sp>
      <p:sp>
        <p:nvSpPr>
          <p:cNvPr id="24592" name="Line 16"/>
          <p:cNvSpPr>
            <a:spLocks noChangeShapeType="1"/>
          </p:cNvSpPr>
          <p:nvPr/>
        </p:nvSpPr>
        <p:spPr bwMode="auto">
          <a:xfrm>
            <a:off x="2971800" y="3886200"/>
            <a:ext cx="2362200" cy="0"/>
          </a:xfrm>
          <a:prstGeom prst="line">
            <a:avLst/>
          </a:prstGeom>
          <a:noFill/>
          <a:ln w="25400">
            <a:solidFill>
              <a:srgbClr val="0000FF"/>
            </a:solidFill>
            <a:prstDash val="dash"/>
            <a:round/>
            <a:headEnd/>
            <a:tailEnd/>
          </a:ln>
        </p:spPr>
        <p:txBody>
          <a:bodyPr/>
          <a:lstStyle/>
          <a:p>
            <a:endParaRPr lang="en-US"/>
          </a:p>
        </p:txBody>
      </p:sp>
      <p:sp>
        <p:nvSpPr>
          <p:cNvPr id="24593" name="Text Box 17"/>
          <p:cNvSpPr txBox="1">
            <a:spLocks noChangeArrowheads="1"/>
          </p:cNvSpPr>
          <p:nvPr/>
        </p:nvSpPr>
        <p:spPr bwMode="auto">
          <a:xfrm>
            <a:off x="5334000" y="3657600"/>
            <a:ext cx="1311275" cy="366713"/>
          </a:xfrm>
          <a:prstGeom prst="rect">
            <a:avLst/>
          </a:prstGeom>
          <a:noFill/>
          <a:ln w="9525">
            <a:noFill/>
            <a:miter lim="800000"/>
            <a:headEnd/>
            <a:tailEnd/>
          </a:ln>
        </p:spPr>
        <p:txBody>
          <a:bodyPr>
            <a:spAutoFit/>
          </a:bodyPr>
          <a:lstStyle/>
          <a:p>
            <a:r>
              <a:rPr lang="en-US">
                <a:solidFill>
                  <a:srgbClr val="000000"/>
                </a:solidFill>
              </a:rPr>
              <a:t>0.25d, V=</a:t>
            </a:r>
          </a:p>
        </p:txBody>
      </p:sp>
      <p:sp>
        <p:nvSpPr>
          <p:cNvPr id="24594" name="Text Box 18"/>
          <p:cNvSpPr txBox="1">
            <a:spLocks noChangeArrowheads="1"/>
          </p:cNvSpPr>
          <p:nvPr/>
        </p:nvSpPr>
        <p:spPr bwMode="auto">
          <a:xfrm>
            <a:off x="6400800" y="3657600"/>
            <a:ext cx="771525" cy="336550"/>
          </a:xfrm>
          <a:prstGeom prst="rect">
            <a:avLst/>
          </a:prstGeom>
          <a:noFill/>
          <a:ln w="9525">
            <a:noFill/>
            <a:miter lim="800000"/>
            <a:headEnd/>
            <a:tailEnd/>
          </a:ln>
        </p:spPr>
        <p:txBody>
          <a:bodyPr wrap="none">
            <a:spAutoFit/>
          </a:bodyPr>
          <a:lstStyle/>
          <a:p>
            <a:r>
              <a:rPr lang="en-US" sz="1600" b="1">
                <a:solidFill>
                  <a:srgbClr val="0000FF"/>
                </a:solidFill>
              </a:rPr>
              <a:t>12.5 V</a:t>
            </a:r>
          </a:p>
        </p:txBody>
      </p:sp>
      <p:sp>
        <p:nvSpPr>
          <p:cNvPr id="24595" name="Text Box 19"/>
          <p:cNvSpPr txBox="1">
            <a:spLocks noChangeArrowheads="1"/>
          </p:cNvSpPr>
          <p:nvPr/>
        </p:nvSpPr>
        <p:spPr bwMode="auto">
          <a:xfrm>
            <a:off x="4114800" y="2209800"/>
            <a:ext cx="296863" cy="336550"/>
          </a:xfrm>
          <a:prstGeom prst="rect">
            <a:avLst/>
          </a:prstGeom>
          <a:noFill/>
          <a:ln w="9525">
            <a:noFill/>
            <a:miter lim="800000"/>
            <a:headEnd/>
            <a:tailEnd/>
          </a:ln>
        </p:spPr>
        <p:txBody>
          <a:bodyPr wrap="none">
            <a:spAutoFit/>
          </a:bodyPr>
          <a:lstStyle/>
          <a:p>
            <a:r>
              <a:rPr lang="en-US" sz="1600" b="1">
                <a:solidFill>
                  <a:srgbClr val="FF0000"/>
                </a:solidFill>
              </a:rPr>
              <a:t>1</a:t>
            </a:r>
          </a:p>
        </p:txBody>
      </p:sp>
      <p:sp>
        <p:nvSpPr>
          <p:cNvPr id="24596" name="Text Box 20"/>
          <p:cNvSpPr txBox="1">
            <a:spLocks noChangeArrowheads="1"/>
          </p:cNvSpPr>
          <p:nvPr/>
        </p:nvSpPr>
        <p:spPr bwMode="auto">
          <a:xfrm>
            <a:off x="3581400" y="3048000"/>
            <a:ext cx="296863" cy="336550"/>
          </a:xfrm>
          <a:prstGeom prst="rect">
            <a:avLst/>
          </a:prstGeom>
          <a:noFill/>
          <a:ln w="9525">
            <a:noFill/>
            <a:miter lim="800000"/>
            <a:headEnd/>
            <a:tailEnd/>
          </a:ln>
        </p:spPr>
        <p:txBody>
          <a:bodyPr wrap="none">
            <a:spAutoFit/>
          </a:bodyPr>
          <a:lstStyle/>
          <a:p>
            <a:r>
              <a:rPr lang="en-US" sz="1600" b="1">
                <a:solidFill>
                  <a:srgbClr val="FF0000"/>
                </a:solidFill>
              </a:rPr>
              <a:t>2</a:t>
            </a:r>
          </a:p>
        </p:txBody>
      </p:sp>
      <p:sp>
        <p:nvSpPr>
          <p:cNvPr id="24597" name="Text Box 21"/>
          <p:cNvSpPr txBox="1">
            <a:spLocks noChangeArrowheads="1"/>
          </p:cNvSpPr>
          <p:nvPr/>
        </p:nvSpPr>
        <p:spPr bwMode="auto">
          <a:xfrm>
            <a:off x="4191000" y="3048000"/>
            <a:ext cx="296863" cy="336550"/>
          </a:xfrm>
          <a:prstGeom prst="rect">
            <a:avLst/>
          </a:prstGeom>
          <a:noFill/>
          <a:ln w="9525">
            <a:noFill/>
            <a:miter lim="800000"/>
            <a:headEnd/>
            <a:tailEnd/>
          </a:ln>
        </p:spPr>
        <p:txBody>
          <a:bodyPr wrap="none">
            <a:spAutoFit/>
          </a:bodyPr>
          <a:lstStyle/>
          <a:p>
            <a:r>
              <a:rPr lang="en-US" sz="1600" b="1">
                <a:solidFill>
                  <a:srgbClr val="FF0000"/>
                </a:solidFill>
              </a:rPr>
              <a:t>3</a:t>
            </a:r>
          </a:p>
        </p:txBody>
      </p:sp>
      <p:sp>
        <p:nvSpPr>
          <p:cNvPr id="24598" name="Text Box 22"/>
          <p:cNvSpPr txBox="1">
            <a:spLocks noChangeArrowheads="1"/>
          </p:cNvSpPr>
          <p:nvPr/>
        </p:nvSpPr>
        <p:spPr bwMode="auto">
          <a:xfrm>
            <a:off x="3962400" y="3657600"/>
            <a:ext cx="296863" cy="336550"/>
          </a:xfrm>
          <a:prstGeom prst="rect">
            <a:avLst/>
          </a:prstGeom>
          <a:noFill/>
          <a:ln w="9525">
            <a:noFill/>
            <a:miter lim="800000"/>
            <a:headEnd/>
            <a:tailEnd/>
          </a:ln>
        </p:spPr>
        <p:txBody>
          <a:bodyPr wrap="none">
            <a:spAutoFit/>
          </a:bodyPr>
          <a:lstStyle/>
          <a:p>
            <a:r>
              <a:rPr lang="en-US" sz="1600" b="1">
                <a:solidFill>
                  <a:srgbClr val="FF0000"/>
                </a:solidFill>
              </a:rPr>
              <a:t>4</a:t>
            </a:r>
          </a:p>
        </p:txBody>
      </p:sp>
      <p:sp>
        <p:nvSpPr>
          <p:cNvPr id="24599" name="Text Box 23"/>
          <p:cNvSpPr txBox="1">
            <a:spLocks noChangeArrowheads="1"/>
          </p:cNvSpPr>
          <p:nvPr/>
        </p:nvSpPr>
        <p:spPr bwMode="auto">
          <a:xfrm>
            <a:off x="7543800" y="2054225"/>
            <a:ext cx="2159000" cy="2014538"/>
          </a:xfrm>
          <a:prstGeom prst="rect">
            <a:avLst/>
          </a:prstGeom>
          <a:noFill/>
          <a:ln w="9525">
            <a:noFill/>
            <a:miter lim="800000"/>
            <a:headEnd/>
            <a:tailEnd/>
          </a:ln>
        </p:spPr>
        <p:txBody>
          <a:bodyPr wrap="none">
            <a:spAutoFit/>
          </a:bodyPr>
          <a:lstStyle/>
          <a:p>
            <a:r>
              <a:rPr lang="en-US">
                <a:solidFill>
                  <a:srgbClr val="000000"/>
                </a:solidFill>
                <a:latin typeface="Symbol" pitchFamily="18" charset="2"/>
              </a:rPr>
              <a:t>D</a:t>
            </a:r>
            <a:r>
              <a:rPr lang="en-US">
                <a:solidFill>
                  <a:srgbClr val="000000"/>
                </a:solidFill>
              </a:rPr>
              <a:t>V = ? From 1 to 2 </a:t>
            </a:r>
          </a:p>
          <a:p>
            <a:endParaRPr lang="en-US">
              <a:solidFill>
                <a:srgbClr val="000000"/>
              </a:solidFill>
            </a:endParaRPr>
          </a:p>
          <a:p>
            <a:r>
              <a:rPr lang="en-US">
                <a:solidFill>
                  <a:srgbClr val="000000"/>
                </a:solidFill>
                <a:latin typeface="Symbol" pitchFamily="18" charset="2"/>
              </a:rPr>
              <a:t>D</a:t>
            </a:r>
            <a:r>
              <a:rPr lang="en-US">
                <a:solidFill>
                  <a:srgbClr val="000000"/>
                </a:solidFill>
              </a:rPr>
              <a:t>V = ? From 2 to 3</a:t>
            </a:r>
          </a:p>
          <a:p>
            <a:endParaRPr lang="en-US">
              <a:solidFill>
                <a:srgbClr val="000000"/>
              </a:solidFill>
            </a:endParaRPr>
          </a:p>
          <a:p>
            <a:r>
              <a:rPr lang="en-US">
                <a:solidFill>
                  <a:srgbClr val="000000"/>
                </a:solidFill>
                <a:latin typeface="Symbol" pitchFamily="18" charset="2"/>
              </a:rPr>
              <a:t>D</a:t>
            </a:r>
            <a:r>
              <a:rPr lang="en-US">
                <a:solidFill>
                  <a:srgbClr val="000000"/>
                </a:solidFill>
              </a:rPr>
              <a:t>V = ? From 3 to 4</a:t>
            </a:r>
          </a:p>
          <a:p>
            <a:endParaRPr lang="en-US">
              <a:solidFill>
                <a:srgbClr val="000000"/>
              </a:solidFill>
            </a:endParaRPr>
          </a:p>
          <a:p>
            <a:r>
              <a:rPr lang="en-US">
                <a:solidFill>
                  <a:srgbClr val="000000"/>
                </a:solidFill>
                <a:latin typeface="Symbol" pitchFamily="18" charset="2"/>
              </a:rPr>
              <a:t>D</a:t>
            </a:r>
            <a:r>
              <a:rPr lang="en-US">
                <a:solidFill>
                  <a:srgbClr val="000000"/>
                </a:solidFill>
              </a:rPr>
              <a:t>V = ? From 1 to 4</a:t>
            </a:r>
          </a:p>
        </p:txBody>
      </p:sp>
      <p:sp>
        <p:nvSpPr>
          <p:cNvPr id="24600" name="Text Box 24"/>
          <p:cNvSpPr txBox="1">
            <a:spLocks noChangeArrowheads="1"/>
          </p:cNvSpPr>
          <p:nvPr/>
        </p:nvSpPr>
        <p:spPr bwMode="auto">
          <a:xfrm>
            <a:off x="8077200" y="2362200"/>
            <a:ext cx="549275" cy="304800"/>
          </a:xfrm>
          <a:prstGeom prst="rect">
            <a:avLst/>
          </a:prstGeom>
          <a:noFill/>
          <a:ln w="9525">
            <a:noFill/>
            <a:miter lim="800000"/>
            <a:headEnd/>
            <a:tailEnd/>
          </a:ln>
        </p:spPr>
        <p:txBody>
          <a:bodyPr wrap="none">
            <a:spAutoFit/>
          </a:bodyPr>
          <a:lstStyle/>
          <a:p>
            <a:r>
              <a:rPr lang="en-US" sz="1400" b="1">
                <a:solidFill>
                  <a:srgbClr val="FF0000"/>
                </a:solidFill>
              </a:rPr>
              <a:t>25 V</a:t>
            </a:r>
          </a:p>
        </p:txBody>
      </p:sp>
      <p:sp>
        <p:nvSpPr>
          <p:cNvPr id="24601" name="Text Box 25"/>
          <p:cNvSpPr txBox="1">
            <a:spLocks noChangeArrowheads="1"/>
          </p:cNvSpPr>
          <p:nvPr/>
        </p:nvSpPr>
        <p:spPr bwMode="auto">
          <a:xfrm>
            <a:off x="8153400" y="2895600"/>
            <a:ext cx="450850" cy="304800"/>
          </a:xfrm>
          <a:prstGeom prst="rect">
            <a:avLst/>
          </a:prstGeom>
          <a:noFill/>
          <a:ln w="9525">
            <a:noFill/>
            <a:miter lim="800000"/>
            <a:headEnd/>
            <a:tailEnd/>
          </a:ln>
        </p:spPr>
        <p:txBody>
          <a:bodyPr wrap="none">
            <a:spAutoFit/>
          </a:bodyPr>
          <a:lstStyle/>
          <a:p>
            <a:r>
              <a:rPr lang="en-US" sz="1400" b="1">
                <a:solidFill>
                  <a:srgbClr val="FF0000"/>
                </a:solidFill>
              </a:rPr>
              <a:t>0 V</a:t>
            </a:r>
          </a:p>
        </p:txBody>
      </p:sp>
      <p:sp>
        <p:nvSpPr>
          <p:cNvPr id="24602" name="Text Box 26"/>
          <p:cNvSpPr txBox="1">
            <a:spLocks noChangeArrowheads="1"/>
          </p:cNvSpPr>
          <p:nvPr/>
        </p:nvSpPr>
        <p:spPr bwMode="auto">
          <a:xfrm>
            <a:off x="8077200" y="3429000"/>
            <a:ext cx="696913" cy="304800"/>
          </a:xfrm>
          <a:prstGeom prst="rect">
            <a:avLst/>
          </a:prstGeom>
          <a:noFill/>
          <a:ln w="9525">
            <a:noFill/>
            <a:miter lim="800000"/>
            <a:headEnd/>
            <a:tailEnd/>
          </a:ln>
        </p:spPr>
        <p:txBody>
          <a:bodyPr wrap="none">
            <a:spAutoFit/>
          </a:bodyPr>
          <a:lstStyle/>
          <a:p>
            <a:r>
              <a:rPr lang="en-US" sz="1400" b="1">
                <a:solidFill>
                  <a:srgbClr val="FF0000"/>
                </a:solidFill>
              </a:rPr>
              <a:t>12.5 V</a:t>
            </a:r>
          </a:p>
        </p:txBody>
      </p:sp>
      <p:sp>
        <p:nvSpPr>
          <p:cNvPr id="24603" name="Text Box 27"/>
          <p:cNvSpPr txBox="1">
            <a:spLocks noChangeArrowheads="1"/>
          </p:cNvSpPr>
          <p:nvPr/>
        </p:nvSpPr>
        <p:spPr bwMode="auto">
          <a:xfrm>
            <a:off x="8077200" y="4114800"/>
            <a:ext cx="696913" cy="304800"/>
          </a:xfrm>
          <a:prstGeom prst="rect">
            <a:avLst/>
          </a:prstGeom>
          <a:noFill/>
          <a:ln w="9525">
            <a:noFill/>
            <a:miter lim="800000"/>
            <a:headEnd/>
            <a:tailEnd/>
          </a:ln>
        </p:spPr>
        <p:txBody>
          <a:bodyPr wrap="none">
            <a:spAutoFit/>
          </a:bodyPr>
          <a:lstStyle/>
          <a:p>
            <a:r>
              <a:rPr lang="en-US" sz="1400" b="1">
                <a:solidFill>
                  <a:srgbClr val="FF0000"/>
                </a:solidFill>
              </a:rPr>
              <a:t>37.5 V</a:t>
            </a:r>
          </a:p>
        </p:txBody>
      </p:sp>
      <p:sp>
        <p:nvSpPr>
          <p:cNvPr id="24604" name="Text Box 28"/>
          <p:cNvSpPr txBox="1">
            <a:spLocks noChangeArrowheads="1"/>
          </p:cNvSpPr>
          <p:nvPr/>
        </p:nvSpPr>
        <p:spPr bwMode="auto">
          <a:xfrm>
            <a:off x="1905000" y="4724400"/>
            <a:ext cx="8093075" cy="1465263"/>
          </a:xfrm>
          <a:prstGeom prst="rect">
            <a:avLst/>
          </a:prstGeom>
          <a:noFill/>
          <a:ln w="9525">
            <a:noFill/>
            <a:miter lim="800000"/>
            <a:headEnd/>
            <a:tailEnd/>
          </a:ln>
        </p:spPr>
        <p:txBody>
          <a:bodyPr>
            <a:spAutoFit/>
          </a:bodyPr>
          <a:lstStyle/>
          <a:p>
            <a:r>
              <a:rPr lang="en-US">
                <a:solidFill>
                  <a:srgbClr val="000000"/>
                </a:solidFill>
              </a:rPr>
              <a:t>Notice that the “ELECTRIC POTENTIAL” (Voltage) DOES NOT change from 2 to 3. They are symbolically at the same height and thus at the same voltage. The line they are on is called an EQUIPOTENTIAL LINE. </a:t>
            </a:r>
            <a:r>
              <a:rPr lang="en-US">
                <a:solidFill>
                  <a:srgbClr val="FF0000"/>
                </a:solidFill>
              </a:rPr>
              <a:t>What do you notice about the orientation between the electric field lines and the equipotential lines?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checkerboard(across)">
                                      <p:cBhvr>
                                        <p:cTn id="7" dur="500"/>
                                        <p:tgtEl>
                                          <p:spTgt spid="2458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589"/>
                                        </p:tgtEl>
                                        <p:attrNameLst>
                                          <p:attrName>style.visibility</p:attrName>
                                        </p:attrNameLst>
                                      </p:cBhvr>
                                      <p:to>
                                        <p:strVal val="visible"/>
                                      </p:to>
                                    </p:set>
                                    <p:animEffect transition="in" filter="checkerboard(across)">
                                      <p:cBhvr>
                                        <p:cTn id="10" dur="500"/>
                                        <p:tgtEl>
                                          <p:spTgt spid="2458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590"/>
                                        </p:tgtEl>
                                        <p:attrNameLst>
                                          <p:attrName>style.visibility</p:attrName>
                                        </p:attrNameLst>
                                      </p:cBhvr>
                                      <p:to>
                                        <p:strVal val="visible"/>
                                      </p:to>
                                    </p:set>
                                    <p:anim calcmode="lin" valueType="num">
                                      <p:cBhvr additive="base">
                                        <p:cTn id="15" dur="500" fill="hold"/>
                                        <p:tgtEl>
                                          <p:spTgt spid="24590"/>
                                        </p:tgtEl>
                                        <p:attrNameLst>
                                          <p:attrName>ppt_x</p:attrName>
                                        </p:attrNameLst>
                                      </p:cBhvr>
                                      <p:tavLst>
                                        <p:tav tm="0">
                                          <p:val>
                                            <p:strVal val="#ppt_x"/>
                                          </p:val>
                                        </p:tav>
                                        <p:tav tm="100000">
                                          <p:val>
                                            <p:strVal val="#ppt_x"/>
                                          </p:val>
                                        </p:tav>
                                      </p:tavLst>
                                    </p:anim>
                                    <p:anim calcmode="lin" valueType="num">
                                      <p:cBhvr additive="base">
                                        <p:cTn id="16" dur="500" fill="hold"/>
                                        <p:tgtEl>
                                          <p:spTgt spid="24590"/>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4592"/>
                                        </p:tgtEl>
                                        <p:attrNameLst>
                                          <p:attrName>style.visibility</p:attrName>
                                        </p:attrNameLst>
                                      </p:cBhvr>
                                      <p:to>
                                        <p:strVal val="visible"/>
                                      </p:to>
                                    </p:set>
                                    <p:animEffect transition="in" filter="checkerboard(across)">
                                      <p:cBhvr>
                                        <p:cTn id="21" dur="500"/>
                                        <p:tgtEl>
                                          <p:spTgt spid="24592"/>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4593"/>
                                        </p:tgtEl>
                                        <p:attrNameLst>
                                          <p:attrName>style.visibility</p:attrName>
                                        </p:attrNameLst>
                                      </p:cBhvr>
                                      <p:to>
                                        <p:strVal val="visible"/>
                                      </p:to>
                                    </p:set>
                                    <p:animEffect transition="in" filter="checkerboard(across)">
                                      <p:cBhvr>
                                        <p:cTn id="24" dur="500"/>
                                        <p:tgtEl>
                                          <p:spTgt spid="2459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4594">
                                            <p:txEl>
                                              <p:pRg st="0" end="0"/>
                                            </p:txEl>
                                          </p:spTgt>
                                        </p:tgtEl>
                                        <p:attrNameLst>
                                          <p:attrName>style.visibility</p:attrName>
                                        </p:attrNameLst>
                                      </p:cBhvr>
                                      <p:to>
                                        <p:strVal val="visible"/>
                                      </p:to>
                                    </p:set>
                                    <p:anim calcmode="lin" valueType="num">
                                      <p:cBhvr additive="base">
                                        <p:cTn id="29" dur="500" fill="hold"/>
                                        <p:tgtEl>
                                          <p:spTgt spid="2459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459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4595"/>
                                        </p:tgtEl>
                                        <p:attrNameLst>
                                          <p:attrName>style.visibility</p:attrName>
                                        </p:attrNameLst>
                                      </p:cBhvr>
                                      <p:to>
                                        <p:strVal val="visible"/>
                                      </p:to>
                                    </p:set>
                                    <p:anim calcmode="lin" valueType="num">
                                      <p:cBhvr additive="base">
                                        <p:cTn id="35" dur="500" fill="hold"/>
                                        <p:tgtEl>
                                          <p:spTgt spid="24595"/>
                                        </p:tgtEl>
                                        <p:attrNameLst>
                                          <p:attrName>ppt_x</p:attrName>
                                        </p:attrNameLst>
                                      </p:cBhvr>
                                      <p:tavLst>
                                        <p:tav tm="0">
                                          <p:val>
                                            <p:strVal val="#ppt_x"/>
                                          </p:val>
                                        </p:tav>
                                        <p:tav tm="100000">
                                          <p:val>
                                            <p:strVal val="#ppt_x"/>
                                          </p:val>
                                        </p:tav>
                                      </p:tavLst>
                                    </p:anim>
                                    <p:anim calcmode="lin" valueType="num">
                                      <p:cBhvr additive="base">
                                        <p:cTn id="36" dur="500" fill="hold"/>
                                        <p:tgtEl>
                                          <p:spTgt spid="24595"/>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4596"/>
                                        </p:tgtEl>
                                        <p:attrNameLst>
                                          <p:attrName>style.visibility</p:attrName>
                                        </p:attrNameLst>
                                      </p:cBhvr>
                                      <p:to>
                                        <p:strVal val="visible"/>
                                      </p:to>
                                    </p:set>
                                    <p:anim calcmode="lin" valueType="num">
                                      <p:cBhvr additive="base">
                                        <p:cTn id="41" dur="500" fill="hold"/>
                                        <p:tgtEl>
                                          <p:spTgt spid="24596"/>
                                        </p:tgtEl>
                                        <p:attrNameLst>
                                          <p:attrName>ppt_x</p:attrName>
                                        </p:attrNameLst>
                                      </p:cBhvr>
                                      <p:tavLst>
                                        <p:tav tm="0">
                                          <p:val>
                                            <p:strVal val="#ppt_x"/>
                                          </p:val>
                                        </p:tav>
                                        <p:tav tm="100000">
                                          <p:val>
                                            <p:strVal val="#ppt_x"/>
                                          </p:val>
                                        </p:tav>
                                      </p:tavLst>
                                    </p:anim>
                                    <p:anim calcmode="lin" valueType="num">
                                      <p:cBhvr additive="base">
                                        <p:cTn id="42" dur="500" fill="hold"/>
                                        <p:tgtEl>
                                          <p:spTgt spid="24596"/>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4597"/>
                                        </p:tgtEl>
                                        <p:attrNameLst>
                                          <p:attrName>style.visibility</p:attrName>
                                        </p:attrNameLst>
                                      </p:cBhvr>
                                      <p:to>
                                        <p:strVal val="visible"/>
                                      </p:to>
                                    </p:set>
                                    <p:anim calcmode="lin" valueType="num">
                                      <p:cBhvr additive="base">
                                        <p:cTn id="47" dur="500" fill="hold"/>
                                        <p:tgtEl>
                                          <p:spTgt spid="24597"/>
                                        </p:tgtEl>
                                        <p:attrNameLst>
                                          <p:attrName>ppt_x</p:attrName>
                                        </p:attrNameLst>
                                      </p:cBhvr>
                                      <p:tavLst>
                                        <p:tav tm="0">
                                          <p:val>
                                            <p:strVal val="#ppt_x"/>
                                          </p:val>
                                        </p:tav>
                                        <p:tav tm="100000">
                                          <p:val>
                                            <p:strVal val="#ppt_x"/>
                                          </p:val>
                                        </p:tav>
                                      </p:tavLst>
                                    </p:anim>
                                    <p:anim calcmode="lin" valueType="num">
                                      <p:cBhvr additive="base">
                                        <p:cTn id="48" dur="500" fill="hold"/>
                                        <p:tgtEl>
                                          <p:spTgt spid="24597"/>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4598"/>
                                        </p:tgtEl>
                                        <p:attrNameLst>
                                          <p:attrName>style.visibility</p:attrName>
                                        </p:attrNameLst>
                                      </p:cBhvr>
                                      <p:to>
                                        <p:strVal val="visible"/>
                                      </p:to>
                                    </p:set>
                                    <p:anim calcmode="lin" valueType="num">
                                      <p:cBhvr additive="base">
                                        <p:cTn id="53" dur="500" fill="hold"/>
                                        <p:tgtEl>
                                          <p:spTgt spid="24598"/>
                                        </p:tgtEl>
                                        <p:attrNameLst>
                                          <p:attrName>ppt_x</p:attrName>
                                        </p:attrNameLst>
                                      </p:cBhvr>
                                      <p:tavLst>
                                        <p:tav tm="0">
                                          <p:val>
                                            <p:strVal val="#ppt_x"/>
                                          </p:val>
                                        </p:tav>
                                        <p:tav tm="100000">
                                          <p:val>
                                            <p:strVal val="#ppt_x"/>
                                          </p:val>
                                        </p:tav>
                                      </p:tavLst>
                                    </p:anim>
                                    <p:anim calcmode="lin" valueType="num">
                                      <p:cBhvr additive="base">
                                        <p:cTn id="54" dur="500" fill="hold"/>
                                        <p:tgtEl>
                                          <p:spTgt spid="24598"/>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4599"/>
                                        </p:tgtEl>
                                        <p:attrNameLst>
                                          <p:attrName>style.visibility</p:attrName>
                                        </p:attrNameLst>
                                      </p:cBhvr>
                                      <p:to>
                                        <p:strVal val="visible"/>
                                      </p:to>
                                    </p:set>
                                    <p:anim calcmode="lin" valueType="num">
                                      <p:cBhvr additive="base">
                                        <p:cTn id="59" dur="500" fill="hold"/>
                                        <p:tgtEl>
                                          <p:spTgt spid="24599"/>
                                        </p:tgtEl>
                                        <p:attrNameLst>
                                          <p:attrName>ppt_x</p:attrName>
                                        </p:attrNameLst>
                                      </p:cBhvr>
                                      <p:tavLst>
                                        <p:tav tm="0">
                                          <p:val>
                                            <p:strVal val="#ppt_x"/>
                                          </p:val>
                                        </p:tav>
                                        <p:tav tm="100000">
                                          <p:val>
                                            <p:strVal val="#ppt_x"/>
                                          </p:val>
                                        </p:tav>
                                      </p:tavLst>
                                    </p:anim>
                                    <p:anim calcmode="lin" valueType="num">
                                      <p:cBhvr additive="base">
                                        <p:cTn id="60" dur="500" fill="hold"/>
                                        <p:tgtEl>
                                          <p:spTgt spid="24599"/>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4600"/>
                                        </p:tgtEl>
                                        <p:attrNameLst>
                                          <p:attrName>style.visibility</p:attrName>
                                        </p:attrNameLst>
                                      </p:cBhvr>
                                      <p:to>
                                        <p:strVal val="visible"/>
                                      </p:to>
                                    </p:set>
                                    <p:anim calcmode="lin" valueType="num">
                                      <p:cBhvr additive="base">
                                        <p:cTn id="65" dur="500" fill="hold"/>
                                        <p:tgtEl>
                                          <p:spTgt spid="24600"/>
                                        </p:tgtEl>
                                        <p:attrNameLst>
                                          <p:attrName>ppt_x</p:attrName>
                                        </p:attrNameLst>
                                      </p:cBhvr>
                                      <p:tavLst>
                                        <p:tav tm="0">
                                          <p:val>
                                            <p:strVal val="#ppt_x"/>
                                          </p:val>
                                        </p:tav>
                                        <p:tav tm="100000">
                                          <p:val>
                                            <p:strVal val="#ppt_x"/>
                                          </p:val>
                                        </p:tav>
                                      </p:tavLst>
                                    </p:anim>
                                    <p:anim calcmode="lin" valueType="num">
                                      <p:cBhvr additive="base">
                                        <p:cTn id="66" dur="500" fill="hold"/>
                                        <p:tgtEl>
                                          <p:spTgt spid="24600"/>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4601"/>
                                        </p:tgtEl>
                                        <p:attrNameLst>
                                          <p:attrName>style.visibility</p:attrName>
                                        </p:attrNameLst>
                                      </p:cBhvr>
                                      <p:to>
                                        <p:strVal val="visible"/>
                                      </p:to>
                                    </p:set>
                                    <p:anim calcmode="lin" valueType="num">
                                      <p:cBhvr additive="base">
                                        <p:cTn id="71" dur="500" fill="hold"/>
                                        <p:tgtEl>
                                          <p:spTgt spid="24601"/>
                                        </p:tgtEl>
                                        <p:attrNameLst>
                                          <p:attrName>ppt_x</p:attrName>
                                        </p:attrNameLst>
                                      </p:cBhvr>
                                      <p:tavLst>
                                        <p:tav tm="0">
                                          <p:val>
                                            <p:strVal val="#ppt_x"/>
                                          </p:val>
                                        </p:tav>
                                        <p:tav tm="100000">
                                          <p:val>
                                            <p:strVal val="#ppt_x"/>
                                          </p:val>
                                        </p:tav>
                                      </p:tavLst>
                                    </p:anim>
                                    <p:anim calcmode="lin" valueType="num">
                                      <p:cBhvr additive="base">
                                        <p:cTn id="72" dur="500" fill="hold"/>
                                        <p:tgtEl>
                                          <p:spTgt spid="24601"/>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4602"/>
                                        </p:tgtEl>
                                        <p:attrNameLst>
                                          <p:attrName>style.visibility</p:attrName>
                                        </p:attrNameLst>
                                      </p:cBhvr>
                                      <p:to>
                                        <p:strVal val="visible"/>
                                      </p:to>
                                    </p:set>
                                    <p:anim calcmode="lin" valueType="num">
                                      <p:cBhvr additive="base">
                                        <p:cTn id="77" dur="500" fill="hold"/>
                                        <p:tgtEl>
                                          <p:spTgt spid="24602"/>
                                        </p:tgtEl>
                                        <p:attrNameLst>
                                          <p:attrName>ppt_x</p:attrName>
                                        </p:attrNameLst>
                                      </p:cBhvr>
                                      <p:tavLst>
                                        <p:tav tm="0">
                                          <p:val>
                                            <p:strVal val="#ppt_x"/>
                                          </p:val>
                                        </p:tav>
                                        <p:tav tm="100000">
                                          <p:val>
                                            <p:strVal val="#ppt_x"/>
                                          </p:val>
                                        </p:tav>
                                      </p:tavLst>
                                    </p:anim>
                                    <p:anim calcmode="lin" valueType="num">
                                      <p:cBhvr additive="base">
                                        <p:cTn id="78" dur="500" fill="hold"/>
                                        <p:tgtEl>
                                          <p:spTgt spid="24602"/>
                                        </p:tgtEl>
                                        <p:attrNameLst>
                                          <p:attrName>ppt_y</p:attrName>
                                        </p:attrNameLst>
                                      </p:cBhvr>
                                      <p:tavLst>
                                        <p:tav tm="0">
                                          <p:val>
                                            <p:strVal val="1+#ppt_h/2"/>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4603"/>
                                        </p:tgtEl>
                                        <p:attrNameLst>
                                          <p:attrName>style.visibility</p:attrName>
                                        </p:attrNameLst>
                                      </p:cBhvr>
                                      <p:to>
                                        <p:strVal val="visible"/>
                                      </p:to>
                                    </p:set>
                                    <p:anim calcmode="lin" valueType="num">
                                      <p:cBhvr additive="base">
                                        <p:cTn id="83" dur="500" fill="hold"/>
                                        <p:tgtEl>
                                          <p:spTgt spid="24603"/>
                                        </p:tgtEl>
                                        <p:attrNameLst>
                                          <p:attrName>ppt_x</p:attrName>
                                        </p:attrNameLst>
                                      </p:cBhvr>
                                      <p:tavLst>
                                        <p:tav tm="0">
                                          <p:val>
                                            <p:strVal val="#ppt_x"/>
                                          </p:val>
                                        </p:tav>
                                        <p:tav tm="100000">
                                          <p:val>
                                            <p:strVal val="#ppt_x"/>
                                          </p:val>
                                        </p:tav>
                                      </p:tavLst>
                                    </p:anim>
                                    <p:anim calcmode="lin" valueType="num">
                                      <p:cBhvr additive="base">
                                        <p:cTn id="84" dur="500" fill="hold"/>
                                        <p:tgtEl>
                                          <p:spTgt spid="24603"/>
                                        </p:tgtEl>
                                        <p:attrNameLst>
                                          <p:attrName>ppt_y</p:attrName>
                                        </p:attrNameLst>
                                      </p:cBhvr>
                                      <p:tavLst>
                                        <p:tav tm="0">
                                          <p:val>
                                            <p:strVal val="1+#ppt_h/2"/>
                                          </p:val>
                                        </p:tav>
                                        <p:tav tm="100000">
                                          <p:val>
                                            <p:strVal val="#ppt_y"/>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24604"/>
                                        </p:tgtEl>
                                        <p:attrNameLst>
                                          <p:attrName>style.visibility</p:attrName>
                                        </p:attrNameLst>
                                      </p:cBhvr>
                                      <p:to>
                                        <p:strVal val="visible"/>
                                      </p:to>
                                    </p:set>
                                    <p:animEffect transition="in" filter="checkerboard(across)">
                                      <p:cBhvr>
                                        <p:cTn id="89" dur="500"/>
                                        <p:tgtEl>
                                          <p:spTgt spid="24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8" grpId="0" animBg="1"/>
      <p:bldP spid="24589" grpId="0"/>
      <p:bldP spid="24590" grpId="0"/>
      <p:bldP spid="24592" grpId="0" animBg="1"/>
      <p:bldP spid="24593" grpId="0"/>
      <p:bldP spid="24595" grpId="0"/>
      <p:bldP spid="24596" grpId="0"/>
      <p:bldP spid="24597" grpId="0"/>
      <p:bldP spid="24598" grpId="0"/>
      <p:bldP spid="24599" grpId="0"/>
      <p:bldP spid="24600" grpId="0"/>
      <p:bldP spid="24601" grpId="0"/>
      <p:bldP spid="24602" grpId="0"/>
      <p:bldP spid="24603" grpId="0"/>
      <p:bldP spid="2460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3" name="Rectangle 2"/>
          <p:cNvSpPr>
            <a:spLocks noGrp="1" noChangeArrowheads="1"/>
          </p:cNvSpPr>
          <p:nvPr>
            <p:ph type="title"/>
          </p:nvPr>
        </p:nvSpPr>
        <p:spPr/>
        <p:txBody>
          <a:bodyPr/>
          <a:lstStyle/>
          <a:p>
            <a:pPr eaLnBrk="1" hangingPunct="1"/>
            <a:r>
              <a:rPr lang="en-US" smtClean="0"/>
              <a:t>Equipotential Lines</a:t>
            </a:r>
          </a:p>
        </p:txBody>
      </p:sp>
      <p:sp>
        <p:nvSpPr>
          <p:cNvPr id="1144834" name="Rectangle 3"/>
          <p:cNvSpPr>
            <a:spLocks noGrp="1" noChangeArrowheads="1"/>
          </p:cNvSpPr>
          <p:nvPr>
            <p:ph type="body" idx="1"/>
          </p:nvPr>
        </p:nvSpPr>
        <p:spPr>
          <a:xfrm>
            <a:off x="2362200" y="1295400"/>
            <a:ext cx="3962400" cy="4724400"/>
          </a:xfrm>
        </p:spPr>
        <p:txBody>
          <a:bodyPr/>
          <a:lstStyle/>
          <a:p>
            <a:pPr eaLnBrk="1" hangingPunct="1">
              <a:lnSpc>
                <a:spcPct val="80000"/>
              </a:lnSpc>
              <a:buFont typeface="Wingdings" pitchFamily="2" charset="2"/>
              <a:buNone/>
            </a:pPr>
            <a:r>
              <a:rPr lang="en-US" sz="1900" smtClean="0"/>
              <a:t>So let’s say you had a positive charge. The electric field lines move AWAY from the charge. The equipotential lines are perpendicular to the electric field lines and thus make concentric circles around the charge. As you move AWAY from a positive charge the potential decreases. So V1&gt;V2&gt;V3.</a:t>
            </a:r>
          </a:p>
          <a:p>
            <a:pPr eaLnBrk="1" hangingPunct="1">
              <a:lnSpc>
                <a:spcPct val="80000"/>
              </a:lnSpc>
              <a:buFont typeface="Wingdings" pitchFamily="2" charset="2"/>
              <a:buNone/>
            </a:pPr>
            <a:endParaRPr lang="en-US" sz="1900" smtClean="0"/>
          </a:p>
          <a:p>
            <a:pPr eaLnBrk="1" hangingPunct="1">
              <a:lnSpc>
                <a:spcPct val="80000"/>
              </a:lnSpc>
              <a:buFont typeface="Wingdings" pitchFamily="2" charset="2"/>
              <a:buNone/>
            </a:pPr>
            <a:r>
              <a:rPr lang="en-US" sz="1900" smtClean="0"/>
              <a:t>Now that we have the direction or visual aspect of the equipotential line understood the question is </a:t>
            </a:r>
            <a:r>
              <a:rPr lang="en-US" sz="1900" smtClean="0">
                <a:solidFill>
                  <a:srgbClr val="FF0000"/>
                </a:solidFill>
              </a:rPr>
              <a:t>how can we determine the potential at a certain distance away from the charge?</a:t>
            </a:r>
          </a:p>
        </p:txBody>
      </p:sp>
      <p:pic>
        <p:nvPicPr>
          <p:cNvPr id="1144835" name="Picture 4"/>
          <p:cNvPicPr>
            <a:picLocks noChangeAspect="1" noChangeArrowheads="1"/>
          </p:cNvPicPr>
          <p:nvPr/>
        </p:nvPicPr>
        <p:blipFill>
          <a:blip r:embed="rId3"/>
          <a:srcRect/>
          <a:stretch>
            <a:fillRect/>
          </a:stretch>
        </p:blipFill>
        <p:spPr bwMode="auto">
          <a:xfrm>
            <a:off x="6858000" y="609600"/>
            <a:ext cx="2686050" cy="2562225"/>
          </a:xfrm>
          <a:prstGeom prst="rect">
            <a:avLst/>
          </a:prstGeom>
          <a:noFill/>
          <a:ln w="9525">
            <a:noFill/>
            <a:miter lim="800000"/>
            <a:headEnd/>
            <a:tailEnd/>
          </a:ln>
        </p:spPr>
      </p:pic>
      <p:sp>
        <p:nvSpPr>
          <p:cNvPr id="25605" name="Oval 5"/>
          <p:cNvSpPr>
            <a:spLocks noChangeArrowheads="1"/>
          </p:cNvSpPr>
          <p:nvPr/>
        </p:nvSpPr>
        <p:spPr bwMode="auto">
          <a:xfrm>
            <a:off x="8382000" y="2590800"/>
            <a:ext cx="76200" cy="76200"/>
          </a:xfrm>
          <a:prstGeom prst="ellipse">
            <a:avLst/>
          </a:prstGeom>
          <a:solidFill>
            <a:srgbClr val="008000"/>
          </a:solidFill>
          <a:ln w="9525">
            <a:solidFill>
              <a:schemeClr val="tx1"/>
            </a:solidFill>
            <a:round/>
            <a:headEnd/>
            <a:tailEnd/>
          </a:ln>
        </p:spPr>
        <p:txBody>
          <a:bodyPr wrap="none" anchor="ctr"/>
          <a:lstStyle/>
          <a:p>
            <a:endParaRPr lang="en-US">
              <a:solidFill>
                <a:srgbClr val="000000"/>
              </a:solidFill>
            </a:endParaRPr>
          </a:p>
        </p:txBody>
      </p:sp>
      <p:sp>
        <p:nvSpPr>
          <p:cNvPr id="25606" name="Line 6"/>
          <p:cNvSpPr>
            <a:spLocks noChangeShapeType="1"/>
          </p:cNvSpPr>
          <p:nvPr/>
        </p:nvSpPr>
        <p:spPr bwMode="auto">
          <a:xfrm>
            <a:off x="8229600" y="1981200"/>
            <a:ext cx="152400" cy="609600"/>
          </a:xfrm>
          <a:prstGeom prst="line">
            <a:avLst/>
          </a:prstGeom>
          <a:noFill/>
          <a:ln w="25400">
            <a:solidFill>
              <a:srgbClr val="0000FF"/>
            </a:solidFill>
            <a:round/>
            <a:headEnd/>
            <a:tailEnd type="triangle" w="med" len="med"/>
          </a:ln>
        </p:spPr>
        <p:txBody>
          <a:bodyPr/>
          <a:lstStyle/>
          <a:p>
            <a:endParaRPr lang="en-US"/>
          </a:p>
        </p:txBody>
      </p:sp>
      <p:sp>
        <p:nvSpPr>
          <p:cNvPr id="25607" name="Text Box 7"/>
          <p:cNvSpPr txBox="1">
            <a:spLocks noChangeArrowheads="1"/>
          </p:cNvSpPr>
          <p:nvPr/>
        </p:nvSpPr>
        <p:spPr bwMode="auto">
          <a:xfrm>
            <a:off x="8305800" y="2133600"/>
            <a:ext cx="263525" cy="336550"/>
          </a:xfrm>
          <a:prstGeom prst="rect">
            <a:avLst/>
          </a:prstGeom>
          <a:noFill/>
          <a:ln w="9525">
            <a:noFill/>
            <a:miter lim="800000"/>
            <a:headEnd/>
            <a:tailEnd/>
          </a:ln>
        </p:spPr>
        <p:txBody>
          <a:bodyPr wrap="none">
            <a:spAutoFit/>
          </a:bodyPr>
          <a:lstStyle/>
          <a:p>
            <a:r>
              <a:rPr lang="en-US" sz="1600" b="1">
                <a:solidFill>
                  <a:srgbClr val="0000FF"/>
                </a:solidFill>
              </a:rPr>
              <a:t>r</a:t>
            </a:r>
          </a:p>
        </p:txBody>
      </p:sp>
      <p:sp>
        <p:nvSpPr>
          <p:cNvPr id="25608" name="Line 8"/>
          <p:cNvSpPr>
            <a:spLocks noChangeShapeType="1"/>
          </p:cNvSpPr>
          <p:nvPr/>
        </p:nvSpPr>
        <p:spPr bwMode="auto">
          <a:xfrm flipV="1">
            <a:off x="6019800" y="3276600"/>
            <a:ext cx="1524000" cy="1371600"/>
          </a:xfrm>
          <a:prstGeom prst="line">
            <a:avLst/>
          </a:prstGeom>
          <a:noFill/>
          <a:ln w="25400">
            <a:solidFill>
              <a:srgbClr val="FF0000"/>
            </a:solidFill>
            <a:round/>
            <a:headEnd/>
            <a:tailEnd type="triangle" w="med" len="med"/>
          </a:ln>
        </p:spPr>
        <p:txBody>
          <a:bodyPr/>
          <a:lstStyle/>
          <a:p>
            <a:endParaRPr lang="en-US"/>
          </a:p>
        </p:txBody>
      </p:sp>
      <p:sp>
        <p:nvSpPr>
          <p:cNvPr id="25609" name="Text Box 9"/>
          <p:cNvSpPr txBox="1">
            <a:spLocks noChangeArrowheads="1"/>
          </p:cNvSpPr>
          <p:nvPr/>
        </p:nvSpPr>
        <p:spPr bwMode="auto">
          <a:xfrm>
            <a:off x="8153400" y="3276600"/>
            <a:ext cx="977900" cy="366713"/>
          </a:xfrm>
          <a:prstGeom prst="rect">
            <a:avLst/>
          </a:prstGeom>
          <a:noFill/>
          <a:ln w="9525">
            <a:noFill/>
            <a:miter lim="800000"/>
            <a:headEnd/>
            <a:tailEnd/>
          </a:ln>
        </p:spPr>
        <p:txBody>
          <a:bodyPr wrap="none">
            <a:spAutoFit/>
          </a:bodyPr>
          <a:lstStyle/>
          <a:p>
            <a:r>
              <a:rPr lang="en-US" b="1">
                <a:solidFill>
                  <a:srgbClr val="FF0000"/>
                </a:solidFill>
              </a:rPr>
              <a:t>V(r) =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5608"/>
                                        </p:tgtEl>
                                        <p:attrNameLst>
                                          <p:attrName>style.visibility</p:attrName>
                                        </p:attrNameLst>
                                      </p:cBhvr>
                                      <p:to>
                                        <p:strVal val="visible"/>
                                      </p:to>
                                    </p:set>
                                    <p:animEffect transition="in" filter="box(in)">
                                      <p:cBhvr>
                                        <p:cTn id="7" dur="500"/>
                                        <p:tgtEl>
                                          <p:spTgt spid="256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605"/>
                                        </p:tgtEl>
                                        <p:attrNameLst>
                                          <p:attrName>style.visibility</p:attrName>
                                        </p:attrNameLst>
                                      </p:cBhvr>
                                      <p:to>
                                        <p:strVal val="visible"/>
                                      </p:to>
                                    </p:set>
                                    <p:anim calcmode="lin" valueType="num">
                                      <p:cBhvr additive="base">
                                        <p:cTn id="12" dur="500" fill="hold"/>
                                        <p:tgtEl>
                                          <p:spTgt spid="25605"/>
                                        </p:tgtEl>
                                        <p:attrNameLst>
                                          <p:attrName>ppt_x</p:attrName>
                                        </p:attrNameLst>
                                      </p:cBhvr>
                                      <p:tavLst>
                                        <p:tav tm="0">
                                          <p:val>
                                            <p:strVal val="#ppt_x"/>
                                          </p:val>
                                        </p:tav>
                                        <p:tav tm="100000">
                                          <p:val>
                                            <p:strVal val="#ppt_x"/>
                                          </p:val>
                                        </p:tav>
                                      </p:tavLst>
                                    </p:anim>
                                    <p:anim calcmode="lin" valueType="num">
                                      <p:cBhvr additive="base">
                                        <p:cTn id="13" dur="500" fill="hold"/>
                                        <p:tgtEl>
                                          <p:spTgt spid="2560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606"/>
                                        </p:tgtEl>
                                        <p:attrNameLst>
                                          <p:attrName>style.visibility</p:attrName>
                                        </p:attrNameLst>
                                      </p:cBhvr>
                                      <p:to>
                                        <p:strVal val="visible"/>
                                      </p:to>
                                    </p:set>
                                    <p:anim calcmode="lin" valueType="num">
                                      <p:cBhvr additive="base">
                                        <p:cTn id="16" dur="500" fill="hold"/>
                                        <p:tgtEl>
                                          <p:spTgt spid="25606"/>
                                        </p:tgtEl>
                                        <p:attrNameLst>
                                          <p:attrName>ppt_x</p:attrName>
                                        </p:attrNameLst>
                                      </p:cBhvr>
                                      <p:tavLst>
                                        <p:tav tm="0">
                                          <p:val>
                                            <p:strVal val="#ppt_x"/>
                                          </p:val>
                                        </p:tav>
                                        <p:tav tm="100000">
                                          <p:val>
                                            <p:strVal val="#ppt_x"/>
                                          </p:val>
                                        </p:tav>
                                      </p:tavLst>
                                    </p:anim>
                                    <p:anim calcmode="lin" valueType="num">
                                      <p:cBhvr additive="base">
                                        <p:cTn id="17" dur="500" fill="hold"/>
                                        <p:tgtEl>
                                          <p:spTgt spid="2560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5607"/>
                                        </p:tgtEl>
                                        <p:attrNameLst>
                                          <p:attrName>style.visibility</p:attrName>
                                        </p:attrNameLst>
                                      </p:cBhvr>
                                      <p:to>
                                        <p:strVal val="visible"/>
                                      </p:to>
                                    </p:set>
                                    <p:anim calcmode="lin" valueType="num">
                                      <p:cBhvr additive="base">
                                        <p:cTn id="20" dur="500" fill="hold"/>
                                        <p:tgtEl>
                                          <p:spTgt spid="25607"/>
                                        </p:tgtEl>
                                        <p:attrNameLst>
                                          <p:attrName>ppt_x</p:attrName>
                                        </p:attrNameLst>
                                      </p:cBhvr>
                                      <p:tavLst>
                                        <p:tav tm="0">
                                          <p:val>
                                            <p:strVal val="#ppt_x"/>
                                          </p:val>
                                        </p:tav>
                                        <p:tav tm="100000">
                                          <p:val>
                                            <p:strVal val="#ppt_x"/>
                                          </p:val>
                                        </p:tav>
                                      </p:tavLst>
                                    </p:anim>
                                    <p:anim calcmode="lin" valueType="num">
                                      <p:cBhvr additive="base">
                                        <p:cTn id="21" dur="500" fill="hold"/>
                                        <p:tgtEl>
                                          <p:spTgt spid="25607"/>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25609">
                                            <p:txEl>
                                              <p:pRg st="0" end="0"/>
                                            </p:txEl>
                                          </p:spTgt>
                                        </p:tgtEl>
                                        <p:attrNameLst>
                                          <p:attrName>style.visibility</p:attrName>
                                        </p:attrNameLst>
                                      </p:cBhvr>
                                      <p:to>
                                        <p:strVal val="visible"/>
                                      </p:to>
                                    </p:set>
                                    <p:anim calcmode="lin" valueType="num">
                                      <p:cBhvr additive="base">
                                        <p:cTn id="26" dur="500" fill="hold"/>
                                        <p:tgtEl>
                                          <p:spTgt spid="25609">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560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animBg="1"/>
      <p:bldP spid="25606" grpId="0" animBg="1"/>
      <p:bldP spid="25607" grpId="0"/>
      <p:bldP spid="2560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p:txBody>
          <a:bodyPr/>
          <a:lstStyle/>
          <a:p>
            <a:pPr eaLnBrk="1" hangingPunct="1"/>
            <a:r>
              <a:rPr lang="en-US" smtClean="0"/>
              <a:t>Electric Potential of a Point Charge</a:t>
            </a:r>
          </a:p>
        </p:txBody>
      </p:sp>
      <p:graphicFrame>
        <p:nvGraphicFramePr>
          <p:cNvPr id="6147" name="Object 3"/>
          <p:cNvGraphicFramePr>
            <a:graphicFrameLocks noGrp="1" noChangeAspect="1"/>
          </p:cNvGraphicFramePr>
          <p:nvPr>
            <p:ph idx="1"/>
          </p:nvPr>
        </p:nvGraphicFramePr>
        <p:xfrm>
          <a:off x="2133600" y="1371600"/>
          <a:ext cx="4024313" cy="3543300"/>
        </p:xfrm>
        <a:graphic>
          <a:graphicData uri="http://schemas.openxmlformats.org/presentationml/2006/ole">
            <mc:AlternateContent xmlns:mc="http://schemas.openxmlformats.org/markup-compatibility/2006">
              <mc:Choice xmlns:v="urn:schemas-microsoft-com:vml" Requires="v">
                <p:oleObj spid="_x0000_s6151" name="Equation" r:id="rId4" imgW="1485900" imgH="1308100" progId="Equation.3">
                  <p:embed/>
                </p:oleObj>
              </mc:Choice>
              <mc:Fallback>
                <p:oleObj name="Equation" r:id="rId4" imgW="1485900" imgH="130810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371600"/>
                        <a:ext cx="4024313" cy="354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9" name="Text Box 6"/>
          <p:cNvSpPr txBox="1">
            <a:spLocks noChangeArrowheads="1"/>
          </p:cNvSpPr>
          <p:nvPr/>
        </p:nvSpPr>
        <p:spPr bwMode="auto">
          <a:xfrm>
            <a:off x="7239000" y="1143000"/>
            <a:ext cx="2279650" cy="366713"/>
          </a:xfrm>
          <a:prstGeom prst="rect">
            <a:avLst/>
          </a:prstGeom>
          <a:noFill/>
          <a:ln w="9525">
            <a:noFill/>
            <a:miter lim="800000"/>
            <a:headEnd/>
            <a:tailEnd/>
          </a:ln>
        </p:spPr>
        <p:txBody>
          <a:bodyPr wrap="none">
            <a:spAutoFit/>
          </a:bodyPr>
          <a:lstStyle/>
          <a:p>
            <a:r>
              <a:rPr lang="en-US">
                <a:solidFill>
                  <a:srgbClr val="000000"/>
                </a:solidFill>
              </a:rPr>
              <a:t>Why the “sum” sign?</a:t>
            </a:r>
          </a:p>
        </p:txBody>
      </p:sp>
      <p:sp>
        <p:nvSpPr>
          <p:cNvPr id="26631" name="Line 7"/>
          <p:cNvSpPr>
            <a:spLocks noChangeShapeType="1"/>
          </p:cNvSpPr>
          <p:nvPr/>
        </p:nvSpPr>
        <p:spPr bwMode="auto">
          <a:xfrm flipH="1">
            <a:off x="5410200" y="1600200"/>
            <a:ext cx="1981200" cy="2438400"/>
          </a:xfrm>
          <a:prstGeom prst="line">
            <a:avLst/>
          </a:prstGeom>
          <a:noFill/>
          <a:ln w="25400">
            <a:solidFill>
              <a:srgbClr val="FF0000"/>
            </a:solidFill>
            <a:round/>
            <a:headEnd/>
            <a:tailEnd type="triangle" w="med" len="med"/>
          </a:ln>
        </p:spPr>
        <p:txBody>
          <a:bodyPr/>
          <a:lstStyle/>
          <a:p>
            <a:endParaRPr lang="en-US"/>
          </a:p>
        </p:txBody>
      </p:sp>
      <p:sp>
        <p:nvSpPr>
          <p:cNvPr id="26632" name="Text Box 8"/>
          <p:cNvSpPr txBox="1">
            <a:spLocks noChangeArrowheads="1"/>
          </p:cNvSpPr>
          <p:nvPr/>
        </p:nvSpPr>
        <p:spPr bwMode="auto">
          <a:xfrm>
            <a:off x="7070725" y="2093913"/>
            <a:ext cx="3140075" cy="3387725"/>
          </a:xfrm>
          <a:prstGeom prst="rect">
            <a:avLst/>
          </a:prstGeom>
          <a:noFill/>
          <a:ln w="9525">
            <a:noFill/>
            <a:miter lim="800000"/>
            <a:headEnd/>
            <a:tailEnd/>
          </a:ln>
        </p:spPr>
        <p:txBody>
          <a:bodyPr>
            <a:spAutoFit/>
          </a:bodyPr>
          <a:lstStyle/>
          <a:p>
            <a:r>
              <a:rPr lang="en-US">
                <a:solidFill>
                  <a:srgbClr val="000000"/>
                </a:solidFill>
              </a:rPr>
              <a:t>Voltage, unlike Electric Field, is NOT a vector! So if you have MORE than one charge you don’t need to use vectors. Simply add up all the voltages that each charge contributes since voltage is a SCALAR. </a:t>
            </a:r>
          </a:p>
          <a:p>
            <a:endParaRPr lang="en-US">
              <a:solidFill>
                <a:srgbClr val="000000"/>
              </a:solidFill>
            </a:endParaRPr>
          </a:p>
          <a:p>
            <a:r>
              <a:rPr lang="en-US">
                <a:solidFill>
                  <a:srgbClr val="FF0000"/>
                </a:solidFill>
              </a:rPr>
              <a:t>WARNING!</a:t>
            </a:r>
            <a:r>
              <a:rPr lang="en-US">
                <a:solidFill>
                  <a:srgbClr val="000000"/>
                </a:solidFill>
              </a:rPr>
              <a:t> You must use the “sign” of the charge in this case. </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checkerboard(across)">
                                      <p:cBhvr>
                                        <p:cTn id="7" dur="500"/>
                                        <p:tgtEl>
                                          <p:spTgt spid="26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632"/>
                                        </p:tgtEl>
                                        <p:attrNameLst>
                                          <p:attrName>style.visibility</p:attrName>
                                        </p:attrNameLst>
                                      </p:cBhvr>
                                      <p:to>
                                        <p:strVal val="visible"/>
                                      </p:to>
                                    </p:set>
                                    <p:animEffect transition="in" filter="blinds(horizontal)">
                                      <p:cBhvr>
                                        <p:cTn id="12" dur="500"/>
                                        <p:tgtEl>
                                          <p:spTgt spid="26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nimBg="1"/>
      <p:bldP spid="2663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2"/>
          <p:cNvSpPr>
            <a:spLocks noGrp="1" noChangeArrowheads="1"/>
          </p:cNvSpPr>
          <p:nvPr>
            <p:ph type="title"/>
          </p:nvPr>
        </p:nvSpPr>
        <p:spPr>
          <a:xfrm>
            <a:off x="609600" y="277813"/>
            <a:ext cx="10972800" cy="1139825"/>
          </a:xfrm>
        </p:spPr>
        <p:txBody>
          <a:bodyPr/>
          <a:lstStyle/>
          <a:p>
            <a:pPr eaLnBrk="1" hangingPunct="1"/>
            <a:r>
              <a:rPr lang="en-US" smtClean="0"/>
              <a:t>Potential of a point charge</a:t>
            </a:r>
          </a:p>
        </p:txBody>
      </p:sp>
      <p:sp>
        <p:nvSpPr>
          <p:cNvPr id="7177" name="Rectangle 3"/>
          <p:cNvSpPr>
            <a:spLocks noGrp="1" noChangeArrowheads="1"/>
          </p:cNvSpPr>
          <p:nvPr>
            <p:ph type="body" sz="half" idx="1"/>
          </p:nvPr>
        </p:nvSpPr>
        <p:spPr>
          <a:xfrm>
            <a:off x="5562600" y="1066800"/>
            <a:ext cx="4114800" cy="2971800"/>
          </a:xfrm>
        </p:spPr>
        <p:txBody>
          <a:bodyPr/>
          <a:lstStyle/>
          <a:p>
            <a:pPr eaLnBrk="1" hangingPunct="1">
              <a:buFont typeface="Wingdings" pitchFamily="2" charset="2"/>
              <a:buNone/>
            </a:pPr>
            <a:r>
              <a:rPr lang="en-US" sz="2200" smtClean="0"/>
              <a:t>Suppose we had 4 charges each at the corners of a square with sides equal to </a:t>
            </a:r>
            <a:r>
              <a:rPr lang="en-US" sz="2200" b="1" i="1" smtClean="0"/>
              <a:t>d</a:t>
            </a:r>
            <a:r>
              <a:rPr lang="en-US" sz="2200" smtClean="0"/>
              <a:t>.</a:t>
            </a:r>
          </a:p>
          <a:p>
            <a:pPr eaLnBrk="1" hangingPunct="1">
              <a:buFont typeface="Wingdings" pitchFamily="2" charset="2"/>
              <a:buNone/>
            </a:pPr>
            <a:endParaRPr lang="en-US" sz="2200" smtClean="0"/>
          </a:p>
          <a:p>
            <a:pPr eaLnBrk="1" hangingPunct="1">
              <a:buFont typeface="Wingdings" pitchFamily="2" charset="2"/>
              <a:buNone/>
            </a:pPr>
            <a:r>
              <a:rPr lang="en-US" sz="2200" smtClean="0"/>
              <a:t>If I wanted to find the potential at the CENTER I would SUM up all of the individual potentials. </a:t>
            </a:r>
          </a:p>
        </p:txBody>
      </p:sp>
      <p:graphicFrame>
        <p:nvGraphicFramePr>
          <p:cNvPr id="28681" name="Object 5"/>
          <p:cNvGraphicFramePr>
            <a:graphicFrameLocks noGrp="1" noChangeAspect="1"/>
          </p:cNvGraphicFramePr>
          <p:nvPr>
            <p:ph sz="quarter" idx="3"/>
          </p:nvPr>
        </p:nvGraphicFramePr>
        <p:xfrm>
          <a:off x="2133600" y="3962400"/>
          <a:ext cx="2438400" cy="1871663"/>
        </p:xfrm>
        <a:graphic>
          <a:graphicData uri="http://schemas.openxmlformats.org/presentationml/2006/ole">
            <mc:AlternateContent xmlns:mc="http://schemas.openxmlformats.org/markup-compatibility/2006">
              <mc:Choice xmlns:v="urn:schemas-microsoft-com:vml" Requires="v">
                <p:oleObj spid="_x0000_s7185" name="Equation" r:id="rId4" imgW="1422400" imgH="1092200" progId="Equation.3">
                  <p:embed/>
                </p:oleObj>
              </mc:Choice>
              <mc:Fallback>
                <p:oleObj name="Equation" r:id="rId4" imgW="1422400" imgH="1092200" progId="Equation.3">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3962400"/>
                        <a:ext cx="2438400" cy="1871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178" name="Picture 4"/>
          <p:cNvPicPr>
            <a:picLocks noChangeAspect="1" noChangeArrowheads="1"/>
          </p:cNvPicPr>
          <p:nvPr/>
        </p:nvPicPr>
        <p:blipFill>
          <a:blip r:embed="rId6"/>
          <a:srcRect/>
          <a:stretch>
            <a:fillRect/>
          </a:stretch>
        </p:blipFill>
        <p:spPr bwMode="auto">
          <a:xfrm>
            <a:off x="2057400" y="1143000"/>
            <a:ext cx="3190875" cy="2619375"/>
          </a:xfrm>
          <a:prstGeom prst="rect">
            <a:avLst/>
          </a:prstGeom>
          <a:noFill/>
          <a:ln w="9525">
            <a:noFill/>
            <a:miter lim="800000"/>
            <a:headEnd/>
            <a:tailEnd/>
          </a:ln>
        </p:spPr>
      </p:pic>
      <p:sp>
        <p:nvSpPr>
          <p:cNvPr id="28677" name="Line 5"/>
          <p:cNvSpPr>
            <a:spLocks noChangeShapeType="1"/>
          </p:cNvSpPr>
          <p:nvPr/>
        </p:nvSpPr>
        <p:spPr bwMode="auto">
          <a:xfrm flipV="1">
            <a:off x="3124200" y="1905000"/>
            <a:ext cx="1143000" cy="1143000"/>
          </a:xfrm>
          <a:prstGeom prst="line">
            <a:avLst/>
          </a:prstGeom>
          <a:noFill/>
          <a:ln w="25400">
            <a:solidFill>
              <a:srgbClr val="FF0000"/>
            </a:solidFill>
            <a:round/>
            <a:headEnd type="triangle" w="med" len="med"/>
            <a:tailEnd type="triangle" w="med" len="med"/>
          </a:ln>
        </p:spPr>
        <p:txBody>
          <a:bodyPr/>
          <a:lstStyle/>
          <a:p>
            <a:endParaRPr lang="en-US"/>
          </a:p>
        </p:txBody>
      </p:sp>
      <p:graphicFrame>
        <p:nvGraphicFramePr>
          <p:cNvPr id="28684" name="Object 6"/>
          <p:cNvGraphicFramePr>
            <a:graphicFrameLocks noGrp="1" noChangeAspect="1"/>
          </p:cNvGraphicFramePr>
          <p:nvPr>
            <p:ph sz="quarter" idx="2"/>
          </p:nvPr>
        </p:nvGraphicFramePr>
        <p:xfrm>
          <a:off x="3352800" y="2057400"/>
          <a:ext cx="533400" cy="349250"/>
        </p:xfrm>
        <a:graphic>
          <a:graphicData uri="http://schemas.openxmlformats.org/presentationml/2006/ole">
            <mc:AlternateContent xmlns:mc="http://schemas.openxmlformats.org/markup-compatibility/2006">
              <mc:Choice xmlns:v="urn:schemas-microsoft-com:vml" Requires="v">
                <p:oleObj spid="_x0000_s7186" name="Equation" r:id="rId7" imgW="330057" imgH="215806" progId="Equation.3">
                  <p:embed/>
                </p:oleObj>
              </mc:Choice>
              <mc:Fallback>
                <p:oleObj name="Equation" r:id="rId7" imgW="330057" imgH="215806" progId="Equation.3">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2057400"/>
                        <a:ext cx="533400" cy="349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86" name="Object 7"/>
          <p:cNvGraphicFramePr>
            <a:graphicFrameLocks noChangeAspect="1"/>
          </p:cNvGraphicFramePr>
          <p:nvPr/>
        </p:nvGraphicFramePr>
        <p:xfrm>
          <a:off x="5257800" y="4038600"/>
          <a:ext cx="3505200" cy="2006600"/>
        </p:xfrm>
        <a:graphic>
          <a:graphicData uri="http://schemas.openxmlformats.org/presentationml/2006/ole">
            <mc:AlternateContent xmlns:mc="http://schemas.openxmlformats.org/markup-compatibility/2006">
              <mc:Choice xmlns:v="urn:schemas-microsoft-com:vml" Requires="v">
                <p:oleObj spid="_x0000_s7187" name="Equation" r:id="rId9" imgW="2197100" imgH="1257300" progId="Equation.3">
                  <p:embed/>
                </p:oleObj>
              </mc:Choice>
              <mc:Fallback>
                <p:oleObj name="Equation" r:id="rId9" imgW="2197100" imgH="1257300" progId="Equation.3">
                  <p:embed/>
                  <p:pic>
                    <p:nvPicPr>
                      <p:cNvPr id="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4038600"/>
                        <a:ext cx="3505200" cy="200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box(in)">
                                      <p:cBhvr>
                                        <p:cTn id="7" dur="500"/>
                                        <p:tgtEl>
                                          <p:spTgt spid="286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8684"/>
                                        </p:tgtEl>
                                        <p:attrNameLst>
                                          <p:attrName>style.visibility</p:attrName>
                                        </p:attrNameLst>
                                      </p:cBhvr>
                                      <p:to>
                                        <p:strVal val="visible"/>
                                      </p:to>
                                    </p:set>
                                    <p:anim calcmode="lin" valueType="num">
                                      <p:cBhvr additive="base">
                                        <p:cTn id="12" dur="500" fill="hold"/>
                                        <p:tgtEl>
                                          <p:spTgt spid="28684"/>
                                        </p:tgtEl>
                                        <p:attrNameLst>
                                          <p:attrName>ppt_x</p:attrName>
                                        </p:attrNameLst>
                                      </p:cBhvr>
                                      <p:tavLst>
                                        <p:tav tm="0">
                                          <p:val>
                                            <p:strVal val="#ppt_x"/>
                                          </p:val>
                                        </p:tav>
                                        <p:tav tm="100000">
                                          <p:val>
                                            <p:strVal val="#ppt_x"/>
                                          </p:val>
                                        </p:tav>
                                      </p:tavLst>
                                    </p:anim>
                                    <p:anim calcmode="lin" valueType="num">
                                      <p:cBhvr additive="base">
                                        <p:cTn id="13" dur="500" fill="hold"/>
                                        <p:tgtEl>
                                          <p:spTgt spid="2868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28681"/>
                                        </p:tgtEl>
                                        <p:attrNameLst>
                                          <p:attrName>style.visibility</p:attrName>
                                        </p:attrNameLst>
                                      </p:cBhvr>
                                      <p:to>
                                        <p:strVal val="visible"/>
                                      </p:to>
                                    </p:set>
                                    <p:animEffect transition="in" filter="box(in)">
                                      <p:cBhvr>
                                        <p:cTn id="18" dur="500"/>
                                        <p:tgtEl>
                                          <p:spTgt spid="2868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8686"/>
                                        </p:tgtEl>
                                        <p:attrNameLst>
                                          <p:attrName>style.visibility</p:attrName>
                                        </p:attrNameLst>
                                      </p:cBhvr>
                                      <p:to>
                                        <p:strVal val="visible"/>
                                      </p:to>
                                    </p:set>
                                    <p:anim calcmode="lin" valueType="num">
                                      <p:cBhvr additive="base">
                                        <p:cTn id="23" dur="500" fill="hold"/>
                                        <p:tgtEl>
                                          <p:spTgt spid="28686"/>
                                        </p:tgtEl>
                                        <p:attrNameLst>
                                          <p:attrName>ppt_x</p:attrName>
                                        </p:attrNameLst>
                                      </p:cBhvr>
                                      <p:tavLst>
                                        <p:tav tm="0">
                                          <p:val>
                                            <p:strVal val="#ppt_x"/>
                                          </p:val>
                                        </p:tav>
                                        <p:tav tm="100000">
                                          <p:val>
                                            <p:strVal val="#ppt_x"/>
                                          </p:val>
                                        </p:tav>
                                      </p:tavLst>
                                    </p:anim>
                                    <p:anim calcmode="lin" valueType="num">
                                      <p:cBhvr additive="base">
                                        <p:cTn id="24" dur="500" fill="hold"/>
                                        <p:tgtEl>
                                          <p:spTgt spid="286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953" name="Rectangle 2"/>
          <p:cNvSpPr>
            <a:spLocks noGrp="1" noChangeArrowheads="1"/>
          </p:cNvSpPr>
          <p:nvPr>
            <p:ph type="title"/>
          </p:nvPr>
        </p:nvSpPr>
        <p:spPr/>
        <p:txBody>
          <a:bodyPr/>
          <a:lstStyle/>
          <a:p>
            <a:pPr eaLnBrk="1" hangingPunct="1"/>
            <a:r>
              <a:rPr lang="en-US" sz="3800" smtClean="0"/>
              <a:t>Electric field at the center? ( Not so easy)</a:t>
            </a:r>
          </a:p>
        </p:txBody>
      </p:sp>
      <p:sp>
        <p:nvSpPr>
          <p:cNvPr id="1149954" name="Rectangle 3"/>
          <p:cNvSpPr>
            <a:spLocks noGrp="1" noChangeArrowheads="1"/>
          </p:cNvSpPr>
          <p:nvPr>
            <p:ph type="body" idx="1"/>
          </p:nvPr>
        </p:nvSpPr>
        <p:spPr>
          <a:xfrm>
            <a:off x="5715000" y="1143000"/>
            <a:ext cx="4114800" cy="4876800"/>
          </a:xfrm>
        </p:spPr>
        <p:txBody>
          <a:bodyPr/>
          <a:lstStyle/>
          <a:p>
            <a:pPr eaLnBrk="1" hangingPunct="1">
              <a:lnSpc>
                <a:spcPct val="90000"/>
              </a:lnSpc>
              <a:buFont typeface="Wingdings" pitchFamily="2" charset="2"/>
              <a:buNone/>
            </a:pPr>
            <a:r>
              <a:rPr lang="en-US" sz="2100" smtClean="0"/>
              <a:t>If they had asked us to find the electric field, we first would have to figure out the visual direction, use vectors to break individual electric fields into components and use the Pythagorean Theorem to find the resultant and inverse tangent to find the angle</a:t>
            </a:r>
          </a:p>
          <a:p>
            <a:pPr eaLnBrk="1" hangingPunct="1">
              <a:lnSpc>
                <a:spcPct val="90000"/>
              </a:lnSpc>
              <a:buFont typeface="Wingdings" pitchFamily="2" charset="2"/>
              <a:buNone/>
            </a:pPr>
            <a:endParaRPr lang="en-US" sz="2100" smtClean="0"/>
          </a:p>
          <a:p>
            <a:pPr eaLnBrk="1" hangingPunct="1">
              <a:lnSpc>
                <a:spcPct val="90000"/>
              </a:lnSpc>
              <a:buFont typeface="Wingdings" pitchFamily="2" charset="2"/>
              <a:buNone/>
            </a:pPr>
            <a:r>
              <a:rPr lang="en-US" sz="2100" smtClean="0"/>
              <a:t>So, yea….Electric Potentials are NICE to deal with!</a:t>
            </a:r>
          </a:p>
        </p:txBody>
      </p:sp>
      <p:pic>
        <p:nvPicPr>
          <p:cNvPr id="1149955" name="Picture 4"/>
          <p:cNvPicPr>
            <a:picLocks noChangeAspect="1" noChangeArrowheads="1"/>
          </p:cNvPicPr>
          <p:nvPr/>
        </p:nvPicPr>
        <p:blipFill>
          <a:blip r:embed="rId3"/>
          <a:srcRect/>
          <a:stretch>
            <a:fillRect/>
          </a:stretch>
        </p:blipFill>
        <p:spPr bwMode="auto">
          <a:xfrm>
            <a:off x="2057400" y="1143000"/>
            <a:ext cx="3190875" cy="2619375"/>
          </a:xfrm>
          <a:prstGeom prst="rect">
            <a:avLst/>
          </a:prstGeom>
          <a:noFill/>
          <a:ln w="9525">
            <a:noFill/>
            <a:miter lim="800000"/>
            <a:headEnd/>
            <a:tailEnd/>
          </a:ln>
        </p:spPr>
      </p:pic>
      <p:sp>
        <p:nvSpPr>
          <p:cNvPr id="1149956" name="Oval 5"/>
          <p:cNvSpPr>
            <a:spLocks noChangeArrowheads="1"/>
          </p:cNvSpPr>
          <p:nvPr/>
        </p:nvSpPr>
        <p:spPr bwMode="auto">
          <a:xfrm>
            <a:off x="3657600" y="2438400"/>
            <a:ext cx="76200" cy="76200"/>
          </a:xfrm>
          <a:prstGeom prst="ellipse">
            <a:avLst/>
          </a:prstGeom>
          <a:solidFill>
            <a:srgbClr val="0000FF"/>
          </a:solidFill>
          <a:ln w="9525">
            <a:solidFill>
              <a:srgbClr val="0000FF"/>
            </a:solidFill>
            <a:round/>
            <a:headEnd/>
            <a:tailEnd/>
          </a:ln>
        </p:spPr>
        <p:txBody>
          <a:bodyPr wrap="none" anchor="ctr"/>
          <a:lstStyle/>
          <a:p>
            <a:endParaRPr lang="en-US">
              <a:solidFill>
                <a:srgbClr val="000000"/>
              </a:solidFill>
            </a:endParaRPr>
          </a:p>
        </p:txBody>
      </p:sp>
      <p:sp>
        <p:nvSpPr>
          <p:cNvPr id="31750" name="Line 6"/>
          <p:cNvSpPr>
            <a:spLocks noChangeShapeType="1"/>
          </p:cNvSpPr>
          <p:nvPr/>
        </p:nvSpPr>
        <p:spPr bwMode="auto">
          <a:xfrm>
            <a:off x="3124200" y="1905000"/>
            <a:ext cx="457200" cy="457200"/>
          </a:xfrm>
          <a:prstGeom prst="line">
            <a:avLst/>
          </a:prstGeom>
          <a:noFill/>
          <a:ln w="25400">
            <a:solidFill>
              <a:srgbClr val="FF0000"/>
            </a:solidFill>
            <a:round/>
            <a:headEnd/>
            <a:tailEnd type="triangle" w="med" len="med"/>
          </a:ln>
        </p:spPr>
        <p:txBody>
          <a:bodyPr/>
          <a:lstStyle/>
          <a:p>
            <a:endParaRPr lang="en-US"/>
          </a:p>
        </p:txBody>
      </p:sp>
      <p:sp>
        <p:nvSpPr>
          <p:cNvPr id="31751" name="Line 7"/>
          <p:cNvSpPr>
            <a:spLocks noChangeShapeType="1"/>
          </p:cNvSpPr>
          <p:nvPr/>
        </p:nvSpPr>
        <p:spPr bwMode="auto">
          <a:xfrm flipV="1">
            <a:off x="3124200" y="2590800"/>
            <a:ext cx="457200" cy="457200"/>
          </a:xfrm>
          <a:prstGeom prst="line">
            <a:avLst/>
          </a:prstGeom>
          <a:noFill/>
          <a:ln w="25400">
            <a:solidFill>
              <a:srgbClr val="FF0000"/>
            </a:solidFill>
            <a:round/>
            <a:headEnd/>
            <a:tailEnd type="triangle" w="med" len="med"/>
          </a:ln>
        </p:spPr>
        <p:txBody>
          <a:bodyPr/>
          <a:lstStyle/>
          <a:p>
            <a:endParaRPr lang="en-US"/>
          </a:p>
        </p:txBody>
      </p:sp>
      <p:sp>
        <p:nvSpPr>
          <p:cNvPr id="31752" name="Line 8"/>
          <p:cNvSpPr>
            <a:spLocks noChangeShapeType="1"/>
          </p:cNvSpPr>
          <p:nvPr/>
        </p:nvSpPr>
        <p:spPr bwMode="auto">
          <a:xfrm flipH="1" flipV="1">
            <a:off x="3810000" y="2590800"/>
            <a:ext cx="381000" cy="381000"/>
          </a:xfrm>
          <a:prstGeom prst="line">
            <a:avLst/>
          </a:prstGeom>
          <a:noFill/>
          <a:ln w="25400">
            <a:solidFill>
              <a:srgbClr val="FF0000"/>
            </a:solidFill>
            <a:round/>
            <a:headEnd/>
            <a:tailEnd type="triangle" w="med" len="med"/>
          </a:ln>
        </p:spPr>
        <p:txBody>
          <a:bodyPr/>
          <a:lstStyle/>
          <a:p>
            <a:endParaRPr lang="en-US"/>
          </a:p>
        </p:txBody>
      </p:sp>
      <p:sp>
        <p:nvSpPr>
          <p:cNvPr id="31753" name="Line 9"/>
          <p:cNvSpPr>
            <a:spLocks noChangeShapeType="1"/>
          </p:cNvSpPr>
          <p:nvPr/>
        </p:nvSpPr>
        <p:spPr bwMode="auto">
          <a:xfrm flipV="1">
            <a:off x="3733800" y="1905000"/>
            <a:ext cx="533400" cy="457200"/>
          </a:xfrm>
          <a:prstGeom prst="line">
            <a:avLst/>
          </a:prstGeom>
          <a:noFill/>
          <a:ln w="25400">
            <a:solidFill>
              <a:srgbClr val="FF0000"/>
            </a:solidFill>
            <a:round/>
            <a:headEnd/>
            <a:tailEnd type="triangle" w="med" len="med"/>
          </a:ln>
        </p:spPr>
        <p:txBody>
          <a:bodyPr/>
          <a:lstStyle/>
          <a:p>
            <a:endParaRPr lang="en-US"/>
          </a:p>
        </p:txBody>
      </p:sp>
      <p:sp>
        <p:nvSpPr>
          <p:cNvPr id="1149961" name="Oval 10"/>
          <p:cNvSpPr>
            <a:spLocks noChangeArrowheads="1"/>
          </p:cNvSpPr>
          <p:nvPr/>
        </p:nvSpPr>
        <p:spPr bwMode="auto">
          <a:xfrm>
            <a:off x="3657600" y="4800600"/>
            <a:ext cx="76200" cy="76200"/>
          </a:xfrm>
          <a:prstGeom prst="ellipse">
            <a:avLst/>
          </a:prstGeom>
          <a:solidFill>
            <a:srgbClr val="0000FF"/>
          </a:solidFill>
          <a:ln w="9525">
            <a:solidFill>
              <a:srgbClr val="0000FF"/>
            </a:solidFill>
            <a:round/>
            <a:headEnd/>
            <a:tailEnd/>
          </a:ln>
        </p:spPr>
        <p:txBody>
          <a:bodyPr wrap="none" anchor="ctr"/>
          <a:lstStyle/>
          <a:p>
            <a:endParaRPr lang="en-US">
              <a:solidFill>
                <a:srgbClr val="000000"/>
              </a:solidFill>
            </a:endParaRPr>
          </a:p>
        </p:txBody>
      </p:sp>
      <p:sp>
        <p:nvSpPr>
          <p:cNvPr id="1149962" name="Line 11"/>
          <p:cNvSpPr>
            <a:spLocks noChangeShapeType="1"/>
          </p:cNvSpPr>
          <p:nvPr/>
        </p:nvSpPr>
        <p:spPr bwMode="auto">
          <a:xfrm flipH="1" flipV="1">
            <a:off x="3124200" y="4191000"/>
            <a:ext cx="457200" cy="533400"/>
          </a:xfrm>
          <a:prstGeom prst="line">
            <a:avLst/>
          </a:prstGeom>
          <a:noFill/>
          <a:ln w="9525">
            <a:solidFill>
              <a:schemeClr val="tx1"/>
            </a:solidFill>
            <a:round/>
            <a:headEnd/>
            <a:tailEnd type="triangle" w="med" len="med"/>
          </a:ln>
        </p:spPr>
        <p:txBody>
          <a:bodyPr/>
          <a:lstStyle/>
          <a:p>
            <a:endParaRPr lang="en-US"/>
          </a:p>
        </p:txBody>
      </p:sp>
      <p:sp>
        <p:nvSpPr>
          <p:cNvPr id="1149963" name="Line 12"/>
          <p:cNvSpPr>
            <a:spLocks noChangeShapeType="1"/>
          </p:cNvSpPr>
          <p:nvPr/>
        </p:nvSpPr>
        <p:spPr bwMode="auto">
          <a:xfrm flipV="1">
            <a:off x="3810000" y="4191000"/>
            <a:ext cx="533400" cy="533400"/>
          </a:xfrm>
          <a:prstGeom prst="line">
            <a:avLst/>
          </a:prstGeom>
          <a:noFill/>
          <a:ln w="9525">
            <a:solidFill>
              <a:schemeClr val="tx1"/>
            </a:solidFill>
            <a:round/>
            <a:headEnd/>
            <a:tailEnd type="triangle" w="med" len="med"/>
          </a:ln>
        </p:spPr>
        <p:txBody>
          <a:bodyPr/>
          <a:lstStyle/>
          <a:p>
            <a:endParaRPr lang="en-US"/>
          </a:p>
        </p:txBody>
      </p:sp>
      <p:sp>
        <p:nvSpPr>
          <p:cNvPr id="1149964" name="Line 13"/>
          <p:cNvSpPr>
            <a:spLocks noChangeShapeType="1"/>
          </p:cNvSpPr>
          <p:nvPr/>
        </p:nvSpPr>
        <p:spPr bwMode="auto">
          <a:xfrm flipH="1" flipV="1">
            <a:off x="3429000" y="3886200"/>
            <a:ext cx="228600" cy="762000"/>
          </a:xfrm>
          <a:prstGeom prst="line">
            <a:avLst/>
          </a:prstGeom>
          <a:noFill/>
          <a:ln w="22225">
            <a:solidFill>
              <a:srgbClr val="FF0000"/>
            </a:solidFill>
            <a:prstDash val="dash"/>
            <a:round/>
            <a:headEnd/>
            <a:tailEnd type="triangle" w="med" len="med"/>
          </a:ln>
        </p:spPr>
        <p:txBody>
          <a:bodyPr/>
          <a:lstStyle/>
          <a:p>
            <a:endParaRPr lang="en-US"/>
          </a:p>
        </p:txBody>
      </p:sp>
      <p:sp>
        <p:nvSpPr>
          <p:cNvPr id="1149965" name="Text Box 14"/>
          <p:cNvSpPr txBox="1">
            <a:spLocks noChangeArrowheads="1"/>
          </p:cNvSpPr>
          <p:nvPr/>
        </p:nvSpPr>
        <p:spPr bwMode="auto">
          <a:xfrm>
            <a:off x="3505200" y="3810000"/>
            <a:ext cx="925513" cy="366713"/>
          </a:xfrm>
          <a:prstGeom prst="rect">
            <a:avLst/>
          </a:prstGeom>
          <a:noFill/>
          <a:ln w="9525">
            <a:noFill/>
            <a:miter lim="800000"/>
            <a:headEnd/>
            <a:tailEnd/>
          </a:ln>
        </p:spPr>
        <p:txBody>
          <a:bodyPr wrap="none">
            <a:spAutoFit/>
          </a:bodyPr>
          <a:lstStyle/>
          <a:p>
            <a:r>
              <a:rPr lang="en-US">
                <a:solidFill>
                  <a:srgbClr val="000000"/>
                </a:solidFill>
              </a:rPr>
              <a:t>E</a:t>
            </a:r>
            <a:r>
              <a:rPr lang="en-US" sz="1600" b="1" baseline="-25000">
                <a:solidFill>
                  <a:srgbClr val="000000"/>
                </a:solidFill>
              </a:rPr>
              <a:t>resultant</a:t>
            </a:r>
            <a:endParaRPr lang="en-US" sz="1600" b="1">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750"/>
                                        </p:tgtEl>
                                        <p:attrNameLst>
                                          <p:attrName>style.visibility</p:attrName>
                                        </p:attrNameLst>
                                      </p:cBhvr>
                                      <p:to>
                                        <p:strVal val="visible"/>
                                      </p:to>
                                    </p:set>
                                    <p:animEffect transition="in" filter="box(in)">
                                      <p:cBhvr>
                                        <p:cTn id="7" dur="500"/>
                                        <p:tgtEl>
                                          <p:spTgt spid="317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751"/>
                                        </p:tgtEl>
                                        <p:attrNameLst>
                                          <p:attrName>style.visibility</p:attrName>
                                        </p:attrNameLst>
                                      </p:cBhvr>
                                      <p:to>
                                        <p:strVal val="visible"/>
                                      </p:to>
                                    </p:set>
                                    <p:animEffect transition="in" filter="box(in)">
                                      <p:cBhvr>
                                        <p:cTn id="12" dur="500"/>
                                        <p:tgtEl>
                                          <p:spTgt spid="317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1752"/>
                                        </p:tgtEl>
                                        <p:attrNameLst>
                                          <p:attrName>style.visibility</p:attrName>
                                        </p:attrNameLst>
                                      </p:cBhvr>
                                      <p:to>
                                        <p:strVal val="visible"/>
                                      </p:to>
                                    </p:set>
                                    <p:animEffect transition="in" filter="box(in)">
                                      <p:cBhvr>
                                        <p:cTn id="17" dur="500"/>
                                        <p:tgtEl>
                                          <p:spTgt spid="317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1753"/>
                                        </p:tgtEl>
                                        <p:attrNameLst>
                                          <p:attrName>style.visibility</p:attrName>
                                        </p:attrNameLst>
                                      </p:cBhvr>
                                      <p:to>
                                        <p:strVal val="visible"/>
                                      </p:to>
                                    </p:set>
                                    <p:animEffect transition="in" filter="box(in)">
                                      <p:cBhvr>
                                        <p:cTn id="22" dur="500"/>
                                        <p:tgtEl>
                                          <p:spTgt spid="31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animBg="1"/>
      <p:bldP spid="31751" grpId="0" animBg="1"/>
      <p:bldP spid="31752" grpId="0" animBg="1"/>
      <p:bldP spid="3175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609600" y="277813"/>
            <a:ext cx="10972800" cy="1139825"/>
          </a:xfrm>
        </p:spPr>
        <p:txBody>
          <a:bodyPr/>
          <a:lstStyle/>
          <a:p>
            <a:pPr eaLnBrk="1" hangingPunct="1"/>
            <a:r>
              <a:rPr lang="en-US" smtClean="0"/>
              <a:t>Example</a:t>
            </a:r>
          </a:p>
        </p:txBody>
      </p:sp>
      <p:sp>
        <p:nvSpPr>
          <p:cNvPr id="8197" name="Rectangle 3"/>
          <p:cNvSpPr>
            <a:spLocks noGrp="1" noChangeArrowheads="1"/>
          </p:cNvSpPr>
          <p:nvPr>
            <p:ph type="body" sz="half" idx="1"/>
          </p:nvPr>
        </p:nvSpPr>
        <p:spPr>
          <a:xfrm>
            <a:off x="1905000" y="1066800"/>
            <a:ext cx="8458200" cy="1447800"/>
          </a:xfrm>
        </p:spPr>
        <p:txBody>
          <a:bodyPr/>
          <a:lstStyle/>
          <a:p>
            <a:pPr eaLnBrk="1" hangingPunct="1">
              <a:buFont typeface="Wingdings" pitchFamily="2" charset="2"/>
              <a:buNone/>
            </a:pPr>
            <a:r>
              <a:rPr lang="en-US" sz="2200" b="1" smtClean="0"/>
              <a:t>An electric dipole consists of two charges q</a:t>
            </a:r>
            <a:r>
              <a:rPr lang="en-US" sz="2200" b="1" baseline="-25000" smtClean="0"/>
              <a:t>1</a:t>
            </a:r>
            <a:r>
              <a:rPr lang="en-US" sz="2200" b="1" smtClean="0"/>
              <a:t> = +12nC and q</a:t>
            </a:r>
            <a:r>
              <a:rPr lang="en-US" sz="2200" b="1" baseline="-25000" smtClean="0"/>
              <a:t>2</a:t>
            </a:r>
            <a:r>
              <a:rPr lang="en-US" sz="2200" b="1" smtClean="0"/>
              <a:t> = -12nC, placed 10 cm apart as shown in the figure. Compute the potential at points a,b, and c.</a:t>
            </a:r>
          </a:p>
        </p:txBody>
      </p:sp>
      <p:pic>
        <p:nvPicPr>
          <p:cNvPr id="8198" name="Picture 4"/>
          <p:cNvPicPr>
            <a:picLocks noChangeAspect="1" noChangeArrowheads="1"/>
          </p:cNvPicPr>
          <p:nvPr/>
        </p:nvPicPr>
        <p:blipFill>
          <a:blip r:embed="rId4"/>
          <a:srcRect/>
          <a:stretch>
            <a:fillRect/>
          </a:stretch>
        </p:blipFill>
        <p:spPr bwMode="auto">
          <a:xfrm>
            <a:off x="2209800" y="2286000"/>
            <a:ext cx="3297238" cy="3505200"/>
          </a:xfrm>
          <a:prstGeom prst="rect">
            <a:avLst/>
          </a:prstGeom>
          <a:noFill/>
          <a:ln w="9525">
            <a:noFill/>
            <a:miter lim="800000"/>
            <a:headEnd/>
            <a:tailEnd/>
          </a:ln>
        </p:spPr>
      </p:pic>
      <p:graphicFrame>
        <p:nvGraphicFramePr>
          <p:cNvPr id="8195" name="Object 3"/>
          <p:cNvGraphicFramePr>
            <a:graphicFrameLocks noGrp="1" noChangeAspect="1"/>
          </p:cNvGraphicFramePr>
          <p:nvPr>
            <p:ph sz="half" idx="2"/>
          </p:nvPr>
        </p:nvGraphicFramePr>
        <p:xfrm>
          <a:off x="5867400" y="2362200"/>
          <a:ext cx="4038600" cy="1973263"/>
        </p:xfrm>
        <a:graphic>
          <a:graphicData uri="http://schemas.openxmlformats.org/presentationml/2006/ole">
            <mc:AlternateContent xmlns:mc="http://schemas.openxmlformats.org/markup-compatibility/2006">
              <mc:Choice xmlns:v="urn:schemas-microsoft-com:vml" Requires="v">
                <p:oleObj spid="_x0000_s8199" name="Equation" r:id="rId5" imgW="2235200" imgH="1092200" progId="Equation.3">
                  <p:embed/>
                </p:oleObj>
              </mc:Choice>
              <mc:Fallback>
                <p:oleObj name="Equation" r:id="rId5" imgW="2235200" imgH="10922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362200"/>
                        <a:ext cx="4038600" cy="1973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775" name="Text Box 7"/>
          <p:cNvSpPr txBox="1">
            <a:spLocks noChangeArrowheads="1"/>
          </p:cNvSpPr>
          <p:nvPr/>
        </p:nvSpPr>
        <p:spPr bwMode="auto">
          <a:xfrm>
            <a:off x="6553200" y="3962400"/>
            <a:ext cx="857250" cy="366713"/>
          </a:xfrm>
          <a:prstGeom prst="rect">
            <a:avLst/>
          </a:prstGeom>
          <a:noFill/>
          <a:ln w="9525">
            <a:noFill/>
            <a:miter lim="800000"/>
            <a:headEnd/>
            <a:tailEnd/>
          </a:ln>
        </p:spPr>
        <p:txBody>
          <a:bodyPr wrap="none">
            <a:spAutoFit/>
          </a:bodyPr>
          <a:lstStyle/>
          <a:p>
            <a:r>
              <a:rPr lang="en-US" b="1">
                <a:solidFill>
                  <a:srgbClr val="FF0000"/>
                </a:solidFill>
              </a:rPr>
              <a:t>-899 V</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5"/>
                                        </p:tgtEl>
                                        <p:attrNameLst>
                                          <p:attrName>style.visibility</p:attrName>
                                        </p:attrNameLst>
                                      </p:cBhvr>
                                      <p:to>
                                        <p:strVal val="visible"/>
                                      </p:to>
                                    </p:set>
                                    <p:anim calcmode="lin" valueType="num">
                                      <p:cBhvr additive="base">
                                        <p:cTn id="7" dur="500" fill="hold"/>
                                        <p:tgtEl>
                                          <p:spTgt spid="32775"/>
                                        </p:tgtEl>
                                        <p:attrNameLst>
                                          <p:attrName>ppt_x</p:attrName>
                                        </p:attrNameLst>
                                      </p:cBhvr>
                                      <p:tavLst>
                                        <p:tav tm="0">
                                          <p:val>
                                            <p:strVal val="#ppt_x"/>
                                          </p:val>
                                        </p:tav>
                                        <p:tav tm="100000">
                                          <p:val>
                                            <p:strVal val="#ppt_x"/>
                                          </p:val>
                                        </p:tav>
                                      </p:tavLst>
                                    </p:anim>
                                    <p:anim calcmode="lin" valueType="num">
                                      <p:cBhvr additive="base">
                                        <p:cTn id="8" dur="500" fill="hold"/>
                                        <p:tgtEl>
                                          <p:spTgt spid="327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lstStyle/>
          <a:p>
            <a:pPr eaLnBrk="1" hangingPunct="1"/>
            <a:r>
              <a:rPr lang="en-US" smtClean="0"/>
              <a:t>Example cont’</a:t>
            </a:r>
          </a:p>
        </p:txBody>
      </p:sp>
      <p:pic>
        <p:nvPicPr>
          <p:cNvPr id="9221" name="Picture 4"/>
          <p:cNvPicPr>
            <a:picLocks noChangeAspect="1" noChangeArrowheads="1"/>
          </p:cNvPicPr>
          <p:nvPr/>
        </p:nvPicPr>
        <p:blipFill>
          <a:blip r:embed="rId4"/>
          <a:srcRect/>
          <a:stretch>
            <a:fillRect/>
          </a:stretch>
        </p:blipFill>
        <p:spPr bwMode="auto">
          <a:xfrm>
            <a:off x="1981200" y="1219200"/>
            <a:ext cx="3297238" cy="3505200"/>
          </a:xfrm>
          <a:prstGeom prst="rect">
            <a:avLst/>
          </a:prstGeom>
          <a:noFill/>
          <a:ln w="9525">
            <a:noFill/>
            <a:miter lim="800000"/>
            <a:headEnd/>
            <a:tailEnd/>
          </a:ln>
        </p:spPr>
      </p:pic>
      <p:graphicFrame>
        <p:nvGraphicFramePr>
          <p:cNvPr id="9219" name="Object 3"/>
          <p:cNvGraphicFramePr>
            <a:graphicFrameLocks noGrp="1" noChangeAspect="1"/>
          </p:cNvGraphicFramePr>
          <p:nvPr>
            <p:ph idx="1"/>
          </p:nvPr>
        </p:nvGraphicFramePr>
        <p:xfrm>
          <a:off x="5638800" y="1219200"/>
          <a:ext cx="4059238" cy="2836863"/>
        </p:xfrm>
        <a:graphic>
          <a:graphicData uri="http://schemas.openxmlformats.org/presentationml/2006/ole">
            <mc:AlternateContent xmlns:mc="http://schemas.openxmlformats.org/markup-compatibility/2006">
              <mc:Choice xmlns:v="urn:schemas-microsoft-com:vml" Requires="v">
                <p:oleObj spid="_x0000_s9223" name="Equation" r:id="rId5" imgW="2235200" imgH="1562100" progId="Equation.3">
                  <p:embed/>
                </p:oleObj>
              </mc:Choice>
              <mc:Fallback>
                <p:oleObj name="Equation" r:id="rId5" imgW="2235200" imgH="15621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219200"/>
                        <a:ext cx="4059238" cy="2836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823" name="Text Box 7"/>
          <p:cNvSpPr txBox="1">
            <a:spLocks noChangeArrowheads="1"/>
          </p:cNvSpPr>
          <p:nvPr/>
        </p:nvSpPr>
        <p:spPr bwMode="auto">
          <a:xfrm>
            <a:off x="6324600" y="2819400"/>
            <a:ext cx="1098550" cy="366713"/>
          </a:xfrm>
          <a:prstGeom prst="rect">
            <a:avLst/>
          </a:prstGeom>
          <a:noFill/>
          <a:ln w="9525">
            <a:noFill/>
            <a:miter lim="800000"/>
            <a:headEnd/>
            <a:tailEnd/>
          </a:ln>
        </p:spPr>
        <p:txBody>
          <a:bodyPr wrap="none">
            <a:spAutoFit/>
          </a:bodyPr>
          <a:lstStyle/>
          <a:p>
            <a:r>
              <a:rPr lang="en-US" b="1">
                <a:solidFill>
                  <a:srgbClr val="FF0000"/>
                </a:solidFill>
              </a:rPr>
              <a:t>1926.4 V</a:t>
            </a:r>
          </a:p>
        </p:txBody>
      </p:sp>
      <p:sp>
        <p:nvSpPr>
          <p:cNvPr id="34824" name="Text Box 8"/>
          <p:cNvSpPr txBox="1">
            <a:spLocks noChangeArrowheads="1"/>
          </p:cNvSpPr>
          <p:nvPr/>
        </p:nvSpPr>
        <p:spPr bwMode="auto">
          <a:xfrm>
            <a:off x="6400800" y="3657600"/>
            <a:ext cx="527050" cy="366713"/>
          </a:xfrm>
          <a:prstGeom prst="rect">
            <a:avLst/>
          </a:prstGeom>
          <a:noFill/>
          <a:ln w="9525">
            <a:noFill/>
            <a:miter lim="800000"/>
            <a:headEnd/>
            <a:tailEnd/>
          </a:ln>
        </p:spPr>
        <p:txBody>
          <a:bodyPr wrap="none">
            <a:spAutoFit/>
          </a:bodyPr>
          <a:lstStyle/>
          <a:p>
            <a:r>
              <a:rPr lang="en-US" b="1">
                <a:solidFill>
                  <a:srgbClr val="FF0000"/>
                </a:solidFill>
              </a:rPr>
              <a:t>0 V</a:t>
            </a:r>
          </a:p>
        </p:txBody>
      </p:sp>
      <p:sp>
        <p:nvSpPr>
          <p:cNvPr id="34825" name="Text Box 9"/>
          <p:cNvSpPr txBox="1">
            <a:spLocks noChangeArrowheads="1"/>
          </p:cNvSpPr>
          <p:nvPr/>
        </p:nvSpPr>
        <p:spPr bwMode="auto">
          <a:xfrm>
            <a:off x="5622925" y="4379913"/>
            <a:ext cx="4359275" cy="1190625"/>
          </a:xfrm>
          <a:prstGeom prst="rect">
            <a:avLst/>
          </a:prstGeom>
          <a:noFill/>
          <a:ln w="9525">
            <a:noFill/>
            <a:miter lim="800000"/>
            <a:headEnd/>
            <a:tailEnd/>
          </a:ln>
        </p:spPr>
        <p:txBody>
          <a:bodyPr>
            <a:spAutoFit/>
          </a:bodyPr>
          <a:lstStyle/>
          <a:p>
            <a:r>
              <a:rPr lang="en-US">
                <a:solidFill>
                  <a:srgbClr val="000000"/>
                </a:solidFill>
              </a:rPr>
              <a:t>Since direction isn’t important, the electric potential at “c” is zero. The electric field however is NOT. The electric field would point to the right.</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23"/>
                                        </p:tgtEl>
                                        <p:attrNameLst>
                                          <p:attrName>style.visibility</p:attrName>
                                        </p:attrNameLst>
                                      </p:cBhvr>
                                      <p:to>
                                        <p:strVal val="visible"/>
                                      </p:to>
                                    </p:set>
                                    <p:anim calcmode="lin" valueType="num">
                                      <p:cBhvr additive="base">
                                        <p:cTn id="7" dur="500" fill="hold"/>
                                        <p:tgtEl>
                                          <p:spTgt spid="34823"/>
                                        </p:tgtEl>
                                        <p:attrNameLst>
                                          <p:attrName>ppt_x</p:attrName>
                                        </p:attrNameLst>
                                      </p:cBhvr>
                                      <p:tavLst>
                                        <p:tav tm="0">
                                          <p:val>
                                            <p:strVal val="#ppt_x"/>
                                          </p:val>
                                        </p:tav>
                                        <p:tav tm="100000">
                                          <p:val>
                                            <p:strVal val="#ppt_x"/>
                                          </p:val>
                                        </p:tav>
                                      </p:tavLst>
                                    </p:anim>
                                    <p:anim calcmode="lin" valueType="num">
                                      <p:cBhvr additive="base">
                                        <p:cTn id="8" dur="500" fill="hold"/>
                                        <p:tgtEl>
                                          <p:spTgt spid="348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824"/>
                                        </p:tgtEl>
                                        <p:attrNameLst>
                                          <p:attrName>style.visibility</p:attrName>
                                        </p:attrNameLst>
                                      </p:cBhvr>
                                      <p:to>
                                        <p:strVal val="visible"/>
                                      </p:to>
                                    </p:set>
                                    <p:anim calcmode="lin" valueType="num">
                                      <p:cBhvr additive="base">
                                        <p:cTn id="13" dur="500" fill="hold"/>
                                        <p:tgtEl>
                                          <p:spTgt spid="34824"/>
                                        </p:tgtEl>
                                        <p:attrNameLst>
                                          <p:attrName>ppt_x</p:attrName>
                                        </p:attrNameLst>
                                      </p:cBhvr>
                                      <p:tavLst>
                                        <p:tav tm="0">
                                          <p:val>
                                            <p:strVal val="#ppt_x"/>
                                          </p:val>
                                        </p:tav>
                                        <p:tav tm="100000">
                                          <p:val>
                                            <p:strVal val="#ppt_x"/>
                                          </p:val>
                                        </p:tav>
                                      </p:tavLst>
                                    </p:anim>
                                    <p:anim calcmode="lin" valueType="num">
                                      <p:cBhvr additive="base">
                                        <p:cTn id="14" dur="500" fill="hold"/>
                                        <p:tgtEl>
                                          <p:spTgt spid="3482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825"/>
                                        </p:tgtEl>
                                        <p:attrNameLst>
                                          <p:attrName>style.visibility</p:attrName>
                                        </p:attrNameLst>
                                      </p:cBhvr>
                                      <p:to>
                                        <p:strVal val="visible"/>
                                      </p:to>
                                    </p:set>
                                    <p:anim calcmode="lin" valueType="num">
                                      <p:cBhvr additive="base">
                                        <p:cTn id="19" dur="500" fill="hold"/>
                                        <p:tgtEl>
                                          <p:spTgt spid="34825"/>
                                        </p:tgtEl>
                                        <p:attrNameLst>
                                          <p:attrName>ppt_x</p:attrName>
                                        </p:attrNameLst>
                                      </p:cBhvr>
                                      <p:tavLst>
                                        <p:tav tm="0">
                                          <p:val>
                                            <p:strVal val="#ppt_x"/>
                                          </p:val>
                                        </p:tav>
                                        <p:tav tm="100000">
                                          <p:val>
                                            <p:strVal val="#ppt_x"/>
                                          </p:val>
                                        </p:tav>
                                      </p:tavLst>
                                    </p:anim>
                                    <p:anim calcmode="lin" valueType="num">
                                      <p:cBhvr additive="base">
                                        <p:cTn id="20" dur="500" fill="hold"/>
                                        <p:tgtEl>
                                          <p:spTgt spid="348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p:bldP spid="34824" grpId="0"/>
      <p:bldP spid="3482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3" name="Rectangle 2"/>
          <p:cNvSpPr>
            <a:spLocks noGrp="1" noChangeArrowheads="1"/>
          </p:cNvSpPr>
          <p:nvPr>
            <p:ph type="title"/>
          </p:nvPr>
        </p:nvSpPr>
        <p:spPr/>
        <p:txBody>
          <a:bodyPr/>
          <a:lstStyle/>
          <a:p>
            <a:pPr eaLnBrk="1" hangingPunct="1"/>
            <a:r>
              <a:rPr lang="en-US" b="1" smtClean="0"/>
              <a:t>Applications of Electric Potential</a:t>
            </a:r>
          </a:p>
        </p:txBody>
      </p:sp>
      <p:sp>
        <p:nvSpPr>
          <p:cNvPr id="1155074" name="Rectangle 3"/>
          <p:cNvSpPr>
            <a:spLocks noGrp="1" noChangeArrowheads="1"/>
          </p:cNvSpPr>
          <p:nvPr>
            <p:ph type="body" idx="1"/>
          </p:nvPr>
        </p:nvSpPr>
        <p:spPr>
          <a:xfrm>
            <a:off x="2057400" y="1143000"/>
            <a:ext cx="8229600" cy="990600"/>
          </a:xfrm>
        </p:spPr>
        <p:txBody>
          <a:bodyPr/>
          <a:lstStyle/>
          <a:p>
            <a:pPr eaLnBrk="1" hangingPunct="1">
              <a:lnSpc>
                <a:spcPct val="90000"/>
              </a:lnSpc>
              <a:buFont typeface="Wingdings" pitchFamily="2" charset="2"/>
              <a:buNone/>
            </a:pPr>
            <a:r>
              <a:rPr lang="en-US" sz="2100" b="1" smtClean="0"/>
              <a:t>Is there any way we can use a set of plates with an electric field? </a:t>
            </a:r>
            <a:r>
              <a:rPr lang="en-US" sz="2100" b="1" smtClean="0">
                <a:solidFill>
                  <a:srgbClr val="FF0000"/>
                </a:solidFill>
              </a:rPr>
              <a:t>YES!</a:t>
            </a:r>
            <a:r>
              <a:rPr lang="en-US" sz="2100" b="1" smtClean="0"/>
              <a:t> We can make what is called a Parallel Plate Capacitor and Store Charges between the plates!</a:t>
            </a:r>
          </a:p>
        </p:txBody>
      </p:sp>
      <p:pic>
        <p:nvPicPr>
          <p:cNvPr id="1155075" name="Picture 4"/>
          <p:cNvPicPr>
            <a:picLocks noChangeAspect="1" noChangeArrowheads="1"/>
          </p:cNvPicPr>
          <p:nvPr/>
        </p:nvPicPr>
        <p:blipFill>
          <a:blip r:embed="rId3"/>
          <a:srcRect/>
          <a:stretch>
            <a:fillRect/>
          </a:stretch>
        </p:blipFill>
        <p:spPr bwMode="auto">
          <a:xfrm>
            <a:off x="2209800" y="2286000"/>
            <a:ext cx="3810000" cy="2792413"/>
          </a:xfrm>
          <a:prstGeom prst="rect">
            <a:avLst/>
          </a:prstGeom>
          <a:noFill/>
          <a:ln w="9525">
            <a:noFill/>
            <a:miter lim="800000"/>
            <a:headEnd/>
            <a:tailEnd/>
          </a:ln>
        </p:spPr>
      </p:pic>
      <p:sp>
        <p:nvSpPr>
          <p:cNvPr id="1155076" name="Text Box 5"/>
          <p:cNvSpPr txBox="1">
            <a:spLocks noChangeArrowheads="1"/>
          </p:cNvSpPr>
          <p:nvPr/>
        </p:nvSpPr>
        <p:spPr bwMode="auto">
          <a:xfrm>
            <a:off x="6248400" y="2438400"/>
            <a:ext cx="4054475" cy="2563813"/>
          </a:xfrm>
          <a:prstGeom prst="rect">
            <a:avLst/>
          </a:prstGeom>
          <a:noFill/>
          <a:ln w="9525">
            <a:noFill/>
            <a:miter lim="800000"/>
            <a:headEnd/>
            <a:tailEnd/>
          </a:ln>
        </p:spPr>
        <p:txBody>
          <a:bodyPr>
            <a:spAutoFit/>
          </a:bodyPr>
          <a:lstStyle/>
          <a:p>
            <a:r>
              <a:rPr lang="en-US" b="1">
                <a:solidFill>
                  <a:srgbClr val="000000"/>
                </a:solidFill>
              </a:rPr>
              <a:t>Storing Charges- Capacitors</a:t>
            </a:r>
          </a:p>
          <a:p>
            <a:r>
              <a:rPr lang="en-US">
                <a:solidFill>
                  <a:srgbClr val="000000"/>
                </a:solidFill>
              </a:rPr>
              <a:t>A capacitor consists of 2 conductors of any shape placed near one another without touching. It is common; to fill up the region between these 2 conductors with an insulating material called a dielectric. We charge these plates with opposing charges to</a:t>
            </a:r>
          </a:p>
          <a:p>
            <a:r>
              <a:rPr lang="en-US">
                <a:solidFill>
                  <a:srgbClr val="000000"/>
                </a:solidFill>
              </a:rPr>
              <a:t>set up an electric field.</a:t>
            </a:r>
          </a:p>
        </p:txBody>
      </p:sp>
    </p:spTree>
    <p:custDataLst>
      <p:tags r:id="rId1"/>
    </p:custData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7" name="Rectangle 2"/>
          <p:cNvSpPr>
            <a:spLocks noGrp="1" noChangeArrowheads="1"/>
          </p:cNvSpPr>
          <p:nvPr>
            <p:ph type="title"/>
          </p:nvPr>
        </p:nvSpPr>
        <p:spPr/>
        <p:txBody>
          <a:bodyPr/>
          <a:lstStyle/>
          <a:p>
            <a:pPr eaLnBrk="1" hangingPunct="1"/>
            <a:r>
              <a:rPr lang="en-US" smtClean="0"/>
              <a:t>Capacitors in Kodak Cameras</a:t>
            </a:r>
          </a:p>
        </p:txBody>
      </p:sp>
      <p:sp>
        <p:nvSpPr>
          <p:cNvPr id="1156098" name="Rectangle 3"/>
          <p:cNvSpPr>
            <a:spLocks noGrp="1" noChangeArrowheads="1"/>
          </p:cNvSpPr>
          <p:nvPr>
            <p:ph type="body" idx="1"/>
          </p:nvPr>
        </p:nvSpPr>
        <p:spPr>
          <a:xfrm>
            <a:off x="1905000" y="1066800"/>
            <a:ext cx="5181600" cy="4191000"/>
          </a:xfrm>
        </p:spPr>
        <p:txBody>
          <a:bodyPr/>
          <a:lstStyle/>
          <a:p>
            <a:pPr eaLnBrk="1" hangingPunct="1">
              <a:lnSpc>
                <a:spcPct val="90000"/>
              </a:lnSpc>
              <a:buFont typeface="Wingdings" pitchFamily="2" charset="2"/>
              <a:buNone/>
            </a:pPr>
            <a:r>
              <a:rPr lang="en-US" sz="2000" smtClean="0"/>
              <a:t>Capacitors can be easily purchased at a local Radio Shack and are commonly found in disposable Kodak Cameras. When a voltage is applied to an empty capacitor, current flows through the capacitor and each side of the capacitor becomes charged. The two sides have equal and opposite charges. When the capacitor is fully charged, the current stops flowing. The collected charge is then ready to be discharged and when you press the flash it discharges very quickly released it in the form of light.</a:t>
            </a:r>
          </a:p>
        </p:txBody>
      </p:sp>
      <p:pic>
        <p:nvPicPr>
          <p:cNvPr id="1156099" name="Picture 4"/>
          <p:cNvPicPr>
            <a:picLocks noChangeAspect="1" noChangeArrowheads="1"/>
          </p:cNvPicPr>
          <p:nvPr/>
        </p:nvPicPr>
        <p:blipFill>
          <a:blip r:embed="rId3"/>
          <a:srcRect/>
          <a:stretch>
            <a:fillRect/>
          </a:stretch>
        </p:blipFill>
        <p:spPr bwMode="auto">
          <a:xfrm>
            <a:off x="6858000" y="1524000"/>
            <a:ext cx="3448050" cy="2586038"/>
          </a:xfrm>
          <a:prstGeom prst="rect">
            <a:avLst/>
          </a:prstGeom>
          <a:noFill/>
          <a:ln w="9525">
            <a:noFill/>
            <a:miter lim="800000"/>
            <a:headEnd/>
            <a:tailEnd/>
          </a:ln>
        </p:spPr>
      </p:pic>
      <p:sp>
        <p:nvSpPr>
          <p:cNvPr id="1156100" name="Oval 5"/>
          <p:cNvSpPr>
            <a:spLocks noChangeArrowheads="1"/>
          </p:cNvSpPr>
          <p:nvPr/>
        </p:nvSpPr>
        <p:spPr bwMode="auto">
          <a:xfrm>
            <a:off x="6629400" y="1600200"/>
            <a:ext cx="1600200" cy="1219200"/>
          </a:xfrm>
          <a:prstGeom prst="ellipse">
            <a:avLst/>
          </a:prstGeom>
          <a:solidFill>
            <a:schemeClr val="accent1">
              <a:alpha val="0"/>
            </a:schemeClr>
          </a:solidFill>
          <a:ln w="25400">
            <a:solidFill>
              <a:srgbClr val="0000FF"/>
            </a:solidFill>
            <a:round/>
            <a:headEnd/>
            <a:tailEnd/>
          </a:ln>
        </p:spPr>
        <p:txBody>
          <a:bodyPr wrap="none" anchor="ctr"/>
          <a:lstStyle/>
          <a:p>
            <a:endParaRPr lang="en-US">
              <a:solidFill>
                <a:srgbClr val="000000"/>
              </a:solidFill>
            </a:endParaRPr>
          </a:p>
        </p:txBody>
      </p:sp>
      <p:sp>
        <p:nvSpPr>
          <p:cNvPr id="1156101" name="Line 6"/>
          <p:cNvSpPr>
            <a:spLocks noChangeShapeType="1"/>
          </p:cNvSpPr>
          <p:nvPr/>
        </p:nvSpPr>
        <p:spPr bwMode="auto">
          <a:xfrm>
            <a:off x="7620000" y="2895600"/>
            <a:ext cx="457200" cy="1600200"/>
          </a:xfrm>
          <a:prstGeom prst="line">
            <a:avLst/>
          </a:prstGeom>
          <a:noFill/>
          <a:ln w="25400">
            <a:solidFill>
              <a:srgbClr val="0000FF"/>
            </a:solidFill>
            <a:round/>
            <a:headEnd/>
            <a:tailEnd type="triangle" w="med" len="med"/>
          </a:ln>
        </p:spPr>
        <p:txBody>
          <a:bodyPr/>
          <a:lstStyle/>
          <a:p>
            <a:endParaRPr lang="en-US"/>
          </a:p>
        </p:txBody>
      </p:sp>
      <p:sp>
        <p:nvSpPr>
          <p:cNvPr id="1156102" name="Text Box 7"/>
          <p:cNvSpPr txBox="1">
            <a:spLocks noChangeArrowheads="1"/>
          </p:cNvSpPr>
          <p:nvPr/>
        </p:nvSpPr>
        <p:spPr bwMode="auto">
          <a:xfrm>
            <a:off x="7543800" y="4495800"/>
            <a:ext cx="2279650" cy="366713"/>
          </a:xfrm>
          <a:prstGeom prst="rect">
            <a:avLst/>
          </a:prstGeom>
          <a:noFill/>
          <a:ln w="9525">
            <a:noFill/>
            <a:miter lim="800000"/>
            <a:headEnd/>
            <a:tailEnd/>
          </a:ln>
        </p:spPr>
        <p:txBody>
          <a:bodyPr wrap="none">
            <a:spAutoFit/>
          </a:bodyPr>
          <a:lstStyle/>
          <a:p>
            <a:r>
              <a:rPr lang="en-US">
                <a:solidFill>
                  <a:srgbClr val="000000"/>
                </a:solidFill>
              </a:rPr>
              <a:t>Cylindrical Capacitor</a:t>
            </a:r>
          </a:p>
        </p:txBody>
      </p:sp>
    </p:spTree>
    <p:custDataLst>
      <p:tags r:id="rId1"/>
    </p:custData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1" name="Rectangle 2"/>
          <p:cNvSpPr>
            <a:spLocks noGrp="1" noChangeArrowheads="1"/>
          </p:cNvSpPr>
          <p:nvPr>
            <p:ph type="title"/>
          </p:nvPr>
        </p:nvSpPr>
        <p:spPr/>
        <p:txBody>
          <a:bodyPr/>
          <a:lstStyle/>
          <a:p>
            <a:pPr eaLnBrk="1" hangingPunct="1"/>
            <a:r>
              <a:rPr lang="en-US" smtClean="0"/>
              <a:t>Capacitance</a:t>
            </a:r>
          </a:p>
        </p:txBody>
      </p:sp>
      <p:sp>
        <p:nvSpPr>
          <p:cNvPr id="1157122" name="Rectangle 3"/>
          <p:cNvSpPr>
            <a:spLocks noGrp="1" noChangeArrowheads="1"/>
          </p:cNvSpPr>
          <p:nvPr>
            <p:ph type="body" idx="1"/>
          </p:nvPr>
        </p:nvSpPr>
        <p:spPr>
          <a:xfrm>
            <a:off x="1981200" y="1066800"/>
            <a:ext cx="8229600" cy="3276600"/>
          </a:xfrm>
        </p:spPr>
        <p:txBody>
          <a:bodyPr/>
          <a:lstStyle/>
          <a:p>
            <a:pPr eaLnBrk="1" hangingPunct="1">
              <a:lnSpc>
                <a:spcPct val="90000"/>
              </a:lnSpc>
              <a:buFont typeface="Wingdings" pitchFamily="2" charset="2"/>
              <a:buNone/>
            </a:pPr>
            <a:r>
              <a:rPr lang="en-US" sz="2100" smtClean="0"/>
              <a:t>In the picture below, the capacitor is symbolized by a set of parallel lines. Once it's charged, the capacitor has the same voltage as the battery (1.5 volts on the battery means 1.5 volts on the capacitor) The difference between a capacitor and a battery is that a capacitor can dump its entire charge in a tiny fraction of a second, where a battery would take minutes to completely discharge itself. That's why the electronic flash on a camera uses a capacitor -- the battery charges up the flash's capacitor over several seconds, and then the capacitor dumps the full charge into the flash tube almost instantly</a:t>
            </a:r>
          </a:p>
        </p:txBody>
      </p:sp>
      <p:pic>
        <p:nvPicPr>
          <p:cNvPr id="1157123" name="Picture 4"/>
          <p:cNvPicPr>
            <a:picLocks noChangeAspect="1" noChangeArrowheads="1"/>
          </p:cNvPicPr>
          <p:nvPr/>
        </p:nvPicPr>
        <p:blipFill>
          <a:blip r:embed="rId3"/>
          <a:srcRect/>
          <a:stretch>
            <a:fillRect/>
          </a:stretch>
        </p:blipFill>
        <p:spPr bwMode="auto">
          <a:xfrm>
            <a:off x="6629400" y="3810000"/>
            <a:ext cx="2984500" cy="227806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09633" name="Picture 4" descr="Image result for Static Electricity Cartoon"/>
          <p:cNvPicPr>
            <a:picLocks noGrp="1" noChangeAspect="1" noChangeArrowheads="1"/>
          </p:cNvPicPr>
          <p:nvPr>
            <p:ph type="title"/>
          </p:nvPr>
        </p:nvPicPr>
        <p:blipFill>
          <a:blip r:embed="rId2"/>
          <a:srcRect/>
          <a:stretch>
            <a:fillRect/>
          </a:stretch>
        </p:blipFill>
        <p:spPr>
          <a:xfrm>
            <a:off x="444500" y="414338"/>
            <a:ext cx="4587875" cy="6253162"/>
          </a:xfrm>
        </p:spPr>
      </p:pic>
      <p:pic>
        <p:nvPicPr>
          <p:cNvPr id="709634" name="Picture 5" descr="Image result for Static Electricity Cartoon"/>
          <p:cNvPicPr>
            <a:picLocks noGrp="1" noChangeAspect="1" noChangeArrowheads="1"/>
          </p:cNvPicPr>
          <p:nvPr>
            <p:ph type="body" sz="half" idx="1"/>
          </p:nvPr>
        </p:nvPicPr>
        <p:blipFill>
          <a:blip r:embed="rId3"/>
          <a:srcRect/>
          <a:stretch>
            <a:fillRect/>
          </a:stretch>
        </p:blipFill>
        <p:spPr>
          <a:xfrm>
            <a:off x="5980113" y="1131888"/>
            <a:ext cx="5934075" cy="4926012"/>
          </a:xfrm>
        </p:spPr>
      </p:pic>
      <p:sp>
        <p:nvSpPr>
          <p:cNvPr id="693254" name="Rectangle 6"/>
          <p:cNvSpPr>
            <a:spLocks noGrp="1" noChangeArrowheads="1"/>
          </p:cNvSpPr>
          <p:nvPr>
            <p:ph type="body" sz="half" idx="2"/>
          </p:nvPr>
        </p:nvSpPr>
        <p:spPr/>
        <p:txBody>
          <a:bodyPr/>
          <a:lstStyle/>
          <a:p>
            <a:pPr eaLnBrk="1" hangingPunct="1"/>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693254">
                                            <p:txEl>
                                              <p:pRg st="0" end="0"/>
                                            </p:txEl>
                                          </p:spTgt>
                                        </p:tgtEl>
                                        <p:attrNameLst>
                                          <p:attrName>style.visibility</p:attrName>
                                        </p:attrNameLst>
                                      </p:cBhvr>
                                      <p:to>
                                        <p:strVal val="visible"/>
                                      </p:to>
                                    </p:set>
                                    <p:animEffect transition="in" filter="fade">
                                      <p:cBhvr>
                                        <p:cTn id="7" dur="2000"/>
                                        <p:tgtEl>
                                          <p:spTgt spid="6932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3254"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609600" y="277813"/>
            <a:ext cx="10972800" cy="1139825"/>
          </a:xfrm>
        </p:spPr>
        <p:txBody>
          <a:bodyPr/>
          <a:lstStyle/>
          <a:p>
            <a:pPr eaLnBrk="1" hangingPunct="1"/>
            <a:r>
              <a:rPr lang="en-US" smtClean="0"/>
              <a:t>Measuring Capacitance</a:t>
            </a:r>
          </a:p>
        </p:txBody>
      </p:sp>
      <p:sp>
        <p:nvSpPr>
          <p:cNvPr id="10245" name="Rectangle 3"/>
          <p:cNvSpPr>
            <a:spLocks noGrp="1" noChangeArrowheads="1"/>
          </p:cNvSpPr>
          <p:nvPr>
            <p:ph type="body" sz="half" idx="1"/>
          </p:nvPr>
        </p:nvSpPr>
        <p:spPr>
          <a:xfrm>
            <a:off x="1981200" y="1066800"/>
            <a:ext cx="8077200" cy="609600"/>
          </a:xfrm>
        </p:spPr>
        <p:txBody>
          <a:bodyPr/>
          <a:lstStyle/>
          <a:p>
            <a:pPr eaLnBrk="1" hangingPunct="1">
              <a:buFont typeface="Wingdings" pitchFamily="2" charset="2"/>
              <a:buNone/>
            </a:pPr>
            <a:r>
              <a:rPr lang="en-US" sz="2600" smtClean="0"/>
              <a:t>Let’s go back to thinking about plates!</a:t>
            </a:r>
          </a:p>
        </p:txBody>
      </p:sp>
      <p:graphicFrame>
        <p:nvGraphicFramePr>
          <p:cNvPr id="10243" name="Object 3"/>
          <p:cNvGraphicFramePr>
            <a:graphicFrameLocks noGrp="1" noChangeAspect="1"/>
          </p:cNvGraphicFramePr>
          <p:nvPr>
            <p:ph sz="half" idx="2"/>
          </p:nvPr>
        </p:nvGraphicFramePr>
        <p:xfrm>
          <a:off x="2133600" y="1676400"/>
          <a:ext cx="4121150" cy="4343400"/>
        </p:xfrm>
        <a:graphic>
          <a:graphicData uri="http://schemas.openxmlformats.org/presentationml/2006/ole">
            <mc:AlternateContent xmlns:mc="http://schemas.openxmlformats.org/markup-compatibility/2006">
              <mc:Choice xmlns:v="urn:schemas-microsoft-com:vml" Requires="v">
                <p:oleObj spid="_x0000_s10247" name="Equation" r:id="rId4" imgW="1879600" imgH="1981200" progId="Equation.3">
                  <p:embed/>
                </p:oleObj>
              </mc:Choice>
              <mc:Fallback>
                <p:oleObj name="Equation" r:id="rId4" imgW="1879600" imgH="198120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676400"/>
                        <a:ext cx="4121150" cy="434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6" name="Text Box 6"/>
          <p:cNvSpPr txBox="1">
            <a:spLocks noChangeArrowheads="1"/>
          </p:cNvSpPr>
          <p:nvPr/>
        </p:nvSpPr>
        <p:spPr bwMode="auto">
          <a:xfrm>
            <a:off x="5867400" y="1981200"/>
            <a:ext cx="4425950" cy="366713"/>
          </a:xfrm>
          <a:prstGeom prst="rect">
            <a:avLst/>
          </a:prstGeom>
          <a:noFill/>
          <a:ln w="9525">
            <a:noFill/>
            <a:miter lim="800000"/>
            <a:headEnd/>
            <a:tailEnd/>
          </a:ln>
        </p:spPr>
        <p:txBody>
          <a:bodyPr wrap="none">
            <a:spAutoFit/>
          </a:bodyPr>
          <a:lstStyle/>
          <a:p>
            <a:r>
              <a:rPr lang="en-US">
                <a:solidFill>
                  <a:srgbClr val="000000"/>
                </a:solidFill>
              </a:rPr>
              <a:t>The unit for capacitance is the </a:t>
            </a:r>
            <a:r>
              <a:rPr lang="en-US" b="1">
                <a:solidFill>
                  <a:srgbClr val="FF0000"/>
                </a:solidFill>
              </a:rPr>
              <a:t>FARAD, F.</a:t>
            </a:r>
          </a:p>
        </p:txBody>
      </p:sp>
      <p:pic>
        <p:nvPicPr>
          <p:cNvPr id="10247" name="Picture 8"/>
          <p:cNvPicPr>
            <a:picLocks noChangeAspect="1" noChangeArrowheads="1"/>
          </p:cNvPicPr>
          <p:nvPr/>
        </p:nvPicPr>
        <p:blipFill>
          <a:blip r:embed="rId6"/>
          <a:srcRect/>
          <a:stretch>
            <a:fillRect/>
          </a:stretch>
        </p:blipFill>
        <p:spPr bwMode="auto">
          <a:xfrm>
            <a:off x="6781800" y="2743200"/>
            <a:ext cx="3038475" cy="2714625"/>
          </a:xfrm>
          <a:prstGeom prst="rect">
            <a:avLst/>
          </a:prstGeom>
          <a:noFill/>
          <a:ln w="9525">
            <a:noFill/>
            <a:miter lim="800000"/>
            <a:headEnd/>
            <a:tailEnd/>
          </a:ln>
        </p:spPr>
      </p:pic>
    </p:spTree>
    <p:custDataLst>
      <p:tags r:id="rId2"/>
    </p:custData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xfrm>
            <a:off x="609600" y="277813"/>
            <a:ext cx="10972800" cy="1139825"/>
          </a:xfrm>
        </p:spPr>
        <p:txBody>
          <a:bodyPr/>
          <a:lstStyle/>
          <a:p>
            <a:pPr eaLnBrk="1" hangingPunct="1"/>
            <a:r>
              <a:rPr lang="en-US" smtClean="0"/>
              <a:t>Capacitor Geometry</a:t>
            </a:r>
          </a:p>
        </p:txBody>
      </p:sp>
      <p:sp>
        <p:nvSpPr>
          <p:cNvPr id="11269" name="Rectangle 3"/>
          <p:cNvSpPr>
            <a:spLocks noGrp="1" noChangeArrowheads="1"/>
          </p:cNvSpPr>
          <p:nvPr>
            <p:ph type="body" sz="half" idx="1"/>
          </p:nvPr>
        </p:nvSpPr>
        <p:spPr>
          <a:xfrm>
            <a:off x="1981200" y="1219200"/>
            <a:ext cx="4038600" cy="1371600"/>
          </a:xfrm>
        </p:spPr>
        <p:txBody>
          <a:bodyPr/>
          <a:lstStyle/>
          <a:p>
            <a:pPr eaLnBrk="1" hangingPunct="1">
              <a:buFont typeface="Wingdings" pitchFamily="2" charset="2"/>
              <a:buNone/>
            </a:pPr>
            <a:r>
              <a:rPr lang="en-US" sz="2600" smtClean="0"/>
              <a:t>The capacitance of a capacitor depends on HOW you make it. </a:t>
            </a:r>
          </a:p>
        </p:txBody>
      </p:sp>
      <p:pic>
        <p:nvPicPr>
          <p:cNvPr id="11270" name="Picture 4"/>
          <p:cNvPicPr>
            <a:picLocks noChangeAspect="1" noChangeArrowheads="1"/>
          </p:cNvPicPr>
          <p:nvPr/>
        </p:nvPicPr>
        <p:blipFill>
          <a:blip r:embed="rId4"/>
          <a:srcRect/>
          <a:stretch>
            <a:fillRect/>
          </a:stretch>
        </p:blipFill>
        <p:spPr bwMode="auto">
          <a:xfrm>
            <a:off x="2057400" y="3124200"/>
            <a:ext cx="3771900" cy="2562225"/>
          </a:xfrm>
          <a:prstGeom prst="rect">
            <a:avLst/>
          </a:prstGeom>
          <a:noFill/>
          <a:ln w="9525">
            <a:noFill/>
            <a:miter lim="800000"/>
            <a:headEnd/>
            <a:tailEnd/>
          </a:ln>
        </p:spPr>
      </p:pic>
      <p:graphicFrame>
        <p:nvGraphicFramePr>
          <p:cNvPr id="11267" name="Object 3"/>
          <p:cNvGraphicFramePr>
            <a:graphicFrameLocks noGrp="1" noChangeAspect="1"/>
          </p:cNvGraphicFramePr>
          <p:nvPr>
            <p:ph sz="half" idx="2"/>
          </p:nvPr>
        </p:nvGraphicFramePr>
        <p:xfrm>
          <a:off x="6096000" y="990600"/>
          <a:ext cx="3944938" cy="4800600"/>
        </p:xfrm>
        <a:graphic>
          <a:graphicData uri="http://schemas.openxmlformats.org/presentationml/2006/ole">
            <mc:AlternateContent xmlns:mc="http://schemas.openxmlformats.org/markup-compatibility/2006">
              <mc:Choice xmlns:v="urn:schemas-microsoft-com:vml" Requires="v">
                <p:oleObj spid="_x0000_s11271" name="Equation" r:id="rId5" imgW="2108200" imgH="2565400" progId="Equation.3">
                  <p:embed/>
                </p:oleObj>
              </mc:Choice>
              <mc:Fallback>
                <p:oleObj name="Equation" r:id="rId5" imgW="2108200" imgH="25654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90600"/>
                        <a:ext cx="3944938" cy="480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71" name="Rectangle 7"/>
          <p:cNvSpPr>
            <a:spLocks noChangeArrowheads="1"/>
          </p:cNvSpPr>
          <p:nvPr/>
        </p:nvSpPr>
        <p:spPr bwMode="auto">
          <a:xfrm>
            <a:off x="5867400" y="5029200"/>
            <a:ext cx="1676400" cy="914400"/>
          </a:xfrm>
          <a:prstGeom prst="rect">
            <a:avLst/>
          </a:prstGeom>
          <a:solidFill>
            <a:schemeClr val="accent1">
              <a:alpha val="0"/>
            </a:schemeClr>
          </a:solidFill>
          <a:ln w="25400">
            <a:solidFill>
              <a:srgbClr val="FF0000"/>
            </a:solidFill>
            <a:miter lim="800000"/>
            <a:headEnd/>
            <a:tailEnd/>
          </a:ln>
        </p:spPr>
        <p:txBody>
          <a:bodyPr wrap="none" anchor="ctr"/>
          <a:lstStyle/>
          <a:p>
            <a:endParaRPr lang="en-US">
              <a:solidFill>
                <a:srgbClr val="000000"/>
              </a:solidFill>
            </a:endParaRPr>
          </a:p>
        </p:txBody>
      </p:sp>
    </p:spTree>
    <p:custDataLst>
      <p:tags r:id="rId2"/>
    </p:custData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a:xfrm>
            <a:off x="609600" y="277813"/>
            <a:ext cx="10972800" cy="1139825"/>
          </a:xfrm>
        </p:spPr>
        <p:txBody>
          <a:bodyPr/>
          <a:lstStyle/>
          <a:p>
            <a:pPr eaLnBrk="1" hangingPunct="1"/>
            <a:r>
              <a:rPr lang="en-US" smtClean="0"/>
              <a:t>Capacitor Problems</a:t>
            </a:r>
          </a:p>
        </p:txBody>
      </p:sp>
      <p:sp>
        <p:nvSpPr>
          <p:cNvPr id="12293" name="Rectangle 3"/>
          <p:cNvSpPr>
            <a:spLocks noGrp="1" noChangeArrowheads="1"/>
          </p:cNvSpPr>
          <p:nvPr>
            <p:ph type="body" sz="half" idx="1"/>
          </p:nvPr>
        </p:nvSpPr>
        <p:spPr>
          <a:xfrm>
            <a:off x="1905000" y="1066800"/>
            <a:ext cx="8534400" cy="990600"/>
          </a:xfrm>
        </p:spPr>
        <p:txBody>
          <a:bodyPr/>
          <a:lstStyle/>
          <a:p>
            <a:pPr eaLnBrk="1" hangingPunct="1">
              <a:buFont typeface="Wingdings" pitchFamily="2" charset="2"/>
              <a:buNone/>
            </a:pPr>
            <a:r>
              <a:rPr lang="en-US" sz="2600" smtClean="0"/>
              <a:t>What is the AREA of a 1F capacitor that has a plate separation of 1 mm?</a:t>
            </a:r>
          </a:p>
        </p:txBody>
      </p:sp>
      <p:graphicFrame>
        <p:nvGraphicFramePr>
          <p:cNvPr id="12291" name="Object 3"/>
          <p:cNvGraphicFramePr>
            <a:graphicFrameLocks noGrp="1" noChangeAspect="1"/>
          </p:cNvGraphicFramePr>
          <p:nvPr>
            <p:ph sz="half" idx="2"/>
          </p:nvPr>
        </p:nvGraphicFramePr>
        <p:xfrm>
          <a:off x="2209800" y="2209800"/>
          <a:ext cx="3014663" cy="3505200"/>
        </p:xfrm>
        <a:graphic>
          <a:graphicData uri="http://schemas.openxmlformats.org/presentationml/2006/ole">
            <mc:AlternateContent xmlns:mc="http://schemas.openxmlformats.org/markup-compatibility/2006">
              <mc:Choice xmlns:v="urn:schemas-microsoft-com:vml" Requires="v">
                <p:oleObj spid="_x0000_s12295" name="Equation" r:id="rId4" imgW="1257300" imgH="1460500" progId="Equation.3">
                  <p:embed/>
                </p:oleObj>
              </mc:Choice>
              <mc:Fallback>
                <p:oleObj name="Equation" r:id="rId4" imgW="1257300" imgH="146050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209800"/>
                        <a:ext cx="3014663" cy="350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38" name="Text Box 6"/>
          <p:cNvSpPr txBox="1">
            <a:spLocks noChangeArrowheads="1"/>
          </p:cNvSpPr>
          <p:nvPr/>
        </p:nvSpPr>
        <p:spPr bwMode="auto">
          <a:xfrm>
            <a:off x="2971800" y="4267200"/>
            <a:ext cx="1444625" cy="366713"/>
          </a:xfrm>
          <a:prstGeom prst="rect">
            <a:avLst/>
          </a:prstGeom>
          <a:noFill/>
          <a:ln w="9525">
            <a:noFill/>
            <a:miter lim="800000"/>
            <a:headEnd/>
            <a:tailEnd/>
          </a:ln>
        </p:spPr>
        <p:txBody>
          <a:bodyPr wrap="none">
            <a:spAutoFit/>
          </a:bodyPr>
          <a:lstStyle/>
          <a:p>
            <a:r>
              <a:rPr lang="en-US" b="1">
                <a:solidFill>
                  <a:srgbClr val="FF0000"/>
                </a:solidFill>
              </a:rPr>
              <a:t>1.13x10</a:t>
            </a:r>
            <a:r>
              <a:rPr lang="en-US" b="1" baseline="30000">
                <a:solidFill>
                  <a:srgbClr val="FF0000"/>
                </a:solidFill>
              </a:rPr>
              <a:t>8</a:t>
            </a:r>
            <a:r>
              <a:rPr lang="en-US" b="1">
                <a:solidFill>
                  <a:srgbClr val="FF0000"/>
                </a:solidFill>
              </a:rPr>
              <a:t> m</a:t>
            </a:r>
            <a:r>
              <a:rPr lang="en-US" b="1" baseline="30000">
                <a:solidFill>
                  <a:srgbClr val="FF0000"/>
                </a:solidFill>
              </a:rPr>
              <a:t>2</a:t>
            </a:r>
            <a:endParaRPr lang="en-US" b="1">
              <a:solidFill>
                <a:srgbClr val="FF0000"/>
              </a:solidFill>
            </a:endParaRPr>
          </a:p>
        </p:txBody>
      </p:sp>
      <p:sp>
        <p:nvSpPr>
          <p:cNvPr id="44039" name="Text Box 7"/>
          <p:cNvSpPr txBox="1">
            <a:spLocks noChangeArrowheads="1"/>
          </p:cNvSpPr>
          <p:nvPr/>
        </p:nvSpPr>
        <p:spPr bwMode="auto">
          <a:xfrm>
            <a:off x="3429000" y="5334000"/>
            <a:ext cx="1085850" cy="366713"/>
          </a:xfrm>
          <a:prstGeom prst="rect">
            <a:avLst/>
          </a:prstGeom>
          <a:noFill/>
          <a:ln w="9525">
            <a:noFill/>
            <a:miter lim="800000"/>
            <a:headEnd/>
            <a:tailEnd/>
          </a:ln>
        </p:spPr>
        <p:txBody>
          <a:bodyPr wrap="none">
            <a:spAutoFit/>
          </a:bodyPr>
          <a:lstStyle/>
          <a:p>
            <a:r>
              <a:rPr lang="en-US" b="1">
                <a:solidFill>
                  <a:srgbClr val="FF0000"/>
                </a:solidFill>
              </a:rPr>
              <a:t>10629 m</a:t>
            </a:r>
          </a:p>
        </p:txBody>
      </p:sp>
      <p:sp>
        <p:nvSpPr>
          <p:cNvPr id="44040" name="Text Box 8"/>
          <p:cNvSpPr txBox="1">
            <a:spLocks noChangeArrowheads="1"/>
          </p:cNvSpPr>
          <p:nvPr/>
        </p:nvSpPr>
        <p:spPr bwMode="auto">
          <a:xfrm>
            <a:off x="6080125" y="2398713"/>
            <a:ext cx="4146550" cy="366712"/>
          </a:xfrm>
          <a:prstGeom prst="rect">
            <a:avLst/>
          </a:prstGeom>
          <a:noFill/>
          <a:ln w="9525">
            <a:noFill/>
            <a:miter lim="800000"/>
            <a:headEnd/>
            <a:tailEnd/>
          </a:ln>
        </p:spPr>
        <p:txBody>
          <a:bodyPr wrap="none">
            <a:spAutoFit/>
          </a:bodyPr>
          <a:lstStyle/>
          <a:p>
            <a:r>
              <a:rPr lang="en-US" b="1">
                <a:solidFill>
                  <a:srgbClr val="0000FF"/>
                </a:solidFill>
              </a:rPr>
              <a:t>Is this a practical capacitor to build?</a:t>
            </a:r>
          </a:p>
        </p:txBody>
      </p:sp>
      <p:sp>
        <p:nvSpPr>
          <p:cNvPr id="44041" name="Text Box 9"/>
          <p:cNvSpPr txBox="1">
            <a:spLocks noChangeArrowheads="1"/>
          </p:cNvSpPr>
          <p:nvPr/>
        </p:nvSpPr>
        <p:spPr bwMode="auto">
          <a:xfrm>
            <a:off x="6096000" y="2971800"/>
            <a:ext cx="3765550" cy="366713"/>
          </a:xfrm>
          <a:prstGeom prst="rect">
            <a:avLst/>
          </a:prstGeom>
          <a:noFill/>
          <a:ln w="9525">
            <a:noFill/>
            <a:miter lim="800000"/>
            <a:headEnd/>
            <a:tailEnd/>
          </a:ln>
        </p:spPr>
        <p:txBody>
          <a:bodyPr wrap="none">
            <a:spAutoFit/>
          </a:bodyPr>
          <a:lstStyle/>
          <a:p>
            <a:r>
              <a:rPr lang="en-US">
                <a:solidFill>
                  <a:srgbClr val="FF0000"/>
                </a:solidFill>
              </a:rPr>
              <a:t>NO!</a:t>
            </a:r>
            <a:r>
              <a:rPr lang="en-US">
                <a:solidFill>
                  <a:srgbClr val="000000"/>
                </a:solidFill>
              </a:rPr>
              <a:t> – How can you build this then?</a:t>
            </a:r>
          </a:p>
        </p:txBody>
      </p:sp>
      <p:sp>
        <p:nvSpPr>
          <p:cNvPr id="44042" name="Text Box 10"/>
          <p:cNvSpPr txBox="1">
            <a:spLocks noChangeArrowheads="1"/>
          </p:cNvSpPr>
          <p:nvPr/>
        </p:nvSpPr>
        <p:spPr bwMode="auto">
          <a:xfrm>
            <a:off x="5943600" y="3657600"/>
            <a:ext cx="3902075" cy="1739900"/>
          </a:xfrm>
          <a:prstGeom prst="rect">
            <a:avLst/>
          </a:prstGeom>
          <a:noFill/>
          <a:ln w="9525">
            <a:noFill/>
            <a:miter lim="800000"/>
            <a:headEnd/>
            <a:tailEnd/>
          </a:ln>
        </p:spPr>
        <p:txBody>
          <a:bodyPr>
            <a:spAutoFit/>
          </a:bodyPr>
          <a:lstStyle/>
          <a:p>
            <a:r>
              <a:rPr lang="en-US">
                <a:solidFill>
                  <a:srgbClr val="000000"/>
                </a:solidFill>
              </a:rPr>
              <a:t>The answer lies in REDUCING the AREA. But you must have a CAPACITANCE of 1 F. </a:t>
            </a:r>
            <a:r>
              <a:rPr lang="en-US" b="1">
                <a:solidFill>
                  <a:srgbClr val="FF0000"/>
                </a:solidFill>
              </a:rPr>
              <a:t>How can you keep the capacitance at 1 F and reduce the Area at the same time?</a:t>
            </a:r>
          </a:p>
        </p:txBody>
      </p:sp>
      <p:sp>
        <p:nvSpPr>
          <p:cNvPr id="44043" name="Text Box 11"/>
          <p:cNvSpPr txBox="1">
            <a:spLocks noChangeArrowheads="1"/>
          </p:cNvSpPr>
          <p:nvPr/>
        </p:nvSpPr>
        <p:spPr bwMode="auto">
          <a:xfrm>
            <a:off x="6384925" y="5446713"/>
            <a:ext cx="2482850" cy="366712"/>
          </a:xfrm>
          <a:prstGeom prst="rect">
            <a:avLst/>
          </a:prstGeom>
          <a:noFill/>
          <a:ln w="9525">
            <a:noFill/>
            <a:miter lim="800000"/>
            <a:headEnd/>
            <a:tailEnd/>
          </a:ln>
        </p:spPr>
        <p:txBody>
          <a:bodyPr wrap="none">
            <a:spAutoFit/>
          </a:bodyPr>
          <a:lstStyle/>
          <a:p>
            <a:r>
              <a:rPr lang="en-US" b="1">
                <a:solidFill>
                  <a:srgbClr val="0000FF"/>
                </a:solidFill>
              </a:rPr>
              <a:t>Add a DIELECTRIC!!!</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8"/>
                                        </p:tgtEl>
                                        <p:attrNameLst>
                                          <p:attrName>style.visibility</p:attrName>
                                        </p:attrNameLst>
                                      </p:cBhvr>
                                      <p:to>
                                        <p:strVal val="visible"/>
                                      </p:to>
                                    </p:set>
                                    <p:anim calcmode="lin" valueType="num">
                                      <p:cBhvr additive="base">
                                        <p:cTn id="7" dur="500" fill="hold"/>
                                        <p:tgtEl>
                                          <p:spTgt spid="44038"/>
                                        </p:tgtEl>
                                        <p:attrNameLst>
                                          <p:attrName>ppt_x</p:attrName>
                                        </p:attrNameLst>
                                      </p:cBhvr>
                                      <p:tavLst>
                                        <p:tav tm="0">
                                          <p:val>
                                            <p:strVal val="#ppt_x"/>
                                          </p:val>
                                        </p:tav>
                                        <p:tav tm="100000">
                                          <p:val>
                                            <p:strVal val="#ppt_x"/>
                                          </p:val>
                                        </p:tav>
                                      </p:tavLst>
                                    </p:anim>
                                    <p:anim calcmode="lin" valueType="num">
                                      <p:cBhvr additive="base">
                                        <p:cTn id="8" dur="500" fill="hold"/>
                                        <p:tgtEl>
                                          <p:spTgt spid="440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039"/>
                                        </p:tgtEl>
                                        <p:attrNameLst>
                                          <p:attrName>style.visibility</p:attrName>
                                        </p:attrNameLst>
                                      </p:cBhvr>
                                      <p:to>
                                        <p:strVal val="visible"/>
                                      </p:to>
                                    </p:set>
                                    <p:anim calcmode="lin" valueType="num">
                                      <p:cBhvr additive="base">
                                        <p:cTn id="13" dur="500" fill="hold"/>
                                        <p:tgtEl>
                                          <p:spTgt spid="44039"/>
                                        </p:tgtEl>
                                        <p:attrNameLst>
                                          <p:attrName>ppt_x</p:attrName>
                                        </p:attrNameLst>
                                      </p:cBhvr>
                                      <p:tavLst>
                                        <p:tav tm="0">
                                          <p:val>
                                            <p:strVal val="#ppt_x"/>
                                          </p:val>
                                        </p:tav>
                                        <p:tav tm="100000">
                                          <p:val>
                                            <p:strVal val="#ppt_x"/>
                                          </p:val>
                                        </p:tav>
                                      </p:tavLst>
                                    </p:anim>
                                    <p:anim calcmode="lin" valueType="num">
                                      <p:cBhvr additive="base">
                                        <p:cTn id="14" dur="500" fill="hold"/>
                                        <p:tgtEl>
                                          <p:spTgt spid="4403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44040"/>
                                        </p:tgtEl>
                                        <p:attrNameLst>
                                          <p:attrName>style.visibility</p:attrName>
                                        </p:attrNameLst>
                                      </p:cBhvr>
                                      <p:to>
                                        <p:strVal val="visible"/>
                                      </p:to>
                                    </p:set>
                                    <p:animEffect transition="in" filter="box(in)">
                                      <p:cBhvr>
                                        <p:cTn id="19" dur="500"/>
                                        <p:tgtEl>
                                          <p:spTgt spid="4404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nodeType="clickEffect">
                                  <p:stCondLst>
                                    <p:cond delay="0"/>
                                  </p:stCondLst>
                                  <p:childTnLst>
                                    <p:set>
                                      <p:cBhvr>
                                        <p:cTn id="23" dur="1" fill="hold">
                                          <p:stCondLst>
                                            <p:cond delay="0"/>
                                          </p:stCondLst>
                                        </p:cTn>
                                        <p:tgtEl>
                                          <p:spTgt spid="44041">
                                            <p:txEl>
                                              <p:pRg st="0" end="0"/>
                                            </p:txEl>
                                          </p:spTgt>
                                        </p:tgtEl>
                                        <p:attrNameLst>
                                          <p:attrName>style.visibility</p:attrName>
                                        </p:attrNameLst>
                                      </p:cBhvr>
                                      <p:to>
                                        <p:strVal val="visible"/>
                                      </p:to>
                                    </p:set>
                                    <p:animEffect transition="in" filter="box(in)">
                                      <p:cBhvr>
                                        <p:cTn id="24" dur="500"/>
                                        <p:tgtEl>
                                          <p:spTgt spid="44041">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nodeType="clickEffect">
                                  <p:stCondLst>
                                    <p:cond delay="0"/>
                                  </p:stCondLst>
                                  <p:childTnLst>
                                    <p:set>
                                      <p:cBhvr>
                                        <p:cTn id="28" dur="1" fill="hold">
                                          <p:stCondLst>
                                            <p:cond delay="0"/>
                                          </p:stCondLst>
                                        </p:cTn>
                                        <p:tgtEl>
                                          <p:spTgt spid="44042">
                                            <p:txEl>
                                              <p:pRg st="0" end="0"/>
                                            </p:txEl>
                                          </p:spTgt>
                                        </p:tgtEl>
                                        <p:attrNameLst>
                                          <p:attrName>style.visibility</p:attrName>
                                        </p:attrNameLst>
                                      </p:cBhvr>
                                      <p:to>
                                        <p:strVal val="visible"/>
                                      </p:to>
                                    </p:set>
                                    <p:animEffect transition="in" filter="checkerboard(across)">
                                      <p:cBhvr>
                                        <p:cTn id="29" dur="500"/>
                                        <p:tgtEl>
                                          <p:spTgt spid="44042">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44043">
                                            <p:txEl>
                                              <p:pRg st="0" end="0"/>
                                            </p:txEl>
                                          </p:spTgt>
                                        </p:tgtEl>
                                        <p:attrNameLst>
                                          <p:attrName>style.visibility</p:attrName>
                                        </p:attrNameLst>
                                      </p:cBhvr>
                                      <p:to>
                                        <p:strVal val="visible"/>
                                      </p:to>
                                    </p:set>
                                    <p:anim calcmode="lin" valueType="num">
                                      <p:cBhvr additive="base">
                                        <p:cTn id="34" dur="500" fill="hold"/>
                                        <p:tgtEl>
                                          <p:spTgt spid="44043">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404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p:bldP spid="44039" grpId="0"/>
      <p:bldP spid="4404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a:xfrm>
            <a:off x="609600" y="277813"/>
            <a:ext cx="10972800" cy="1139825"/>
          </a:xfrm>
        </p:spPr>
        <p:txBody>
          <a:bodyPr/>
          <a:lstStyle/>
          <a:p>
            <a:pPr eaLnBrk="1" hangingPunct="1"/>
            <a:r>
              <a:rPr lang="en-US" smtClean="0"/>
              <a:t>Dielectric</a:t>
            </a:r>
          </a:p>
        </p:txBody>
      </p:sp>
      <p:sp>
        <p:nvSpPr>
          <p:cNvPr id="13317" name="Rectangle 3"/>
          <p:cNvSpPr>
            <a:spLocks noGrp="1" noChangeArrowheads="1"/>
          </p:cNvSpPr>
          <p:nvPr>
            <p:ph type="body" sz="half" idx="1"/>
          </p:nvPr>
        </p:nvSpPr>
        <p:spPr>
          <a:xfrm>
            <a:off x="1981200" y="1066800"/>
            <a:ext cx="8153400" cy="1371600"/>
          </a:xfrm>
        </p:spPr>
        <p:txBody>
          <a:bodyPr/>
          <a:lstStyle/>
          <a:p>
            <a:pPr eaLnBrk="1" hangingPunct="1">
              <a:lnSpc>
                <a:spcPct val="90000"/>
              </a:lnSpc>
              <a:buFont typeface="Wingdings" pitchFamily="2" charset="2"/>
              <a:buNone/>
            </a:pPr>
            <a:r>
              <a:rPr lang="en-US" sz="2200" smtClean="0"/>
              <a:t>Remember, the dielectric is an insulating material placed between the conductors to help store the charge. In the previous example we assumed there was NO dielectric and thus a vacuum between the plates.</a:t>
            </a:r>
          </a:p>
        </p:txBody>
      </p:sp>
      <p:pic>
        <p:nvPicPr>
          <p:cNvPr id="13318" name="Picture 4"/>
          <p:cNvPicPr>
            <a:picLocks noChangeAspect="1" noChangeArrowheads="1"/>
          </p:cNvPicPr>
          <p:nvPr/>
        </p:nvPicPr>
        <p:blipFill>
          <a:blip r:embed="rId4"/>
          <a:srcRect/>
          <a:stretch>
            <a:fillRect/>
          </a:stretch>
        </p:blipFill>
        <p:spPr bwMode="auto">
          <a:xfrm>
            <a:off x="2133600" y="2514600"/>
            <a:ext cx="3886200" cy="2849563"/>
          </a:xfrm>
          <a:prstGeom prst="rect">
            <a:avLst/>
          </a:prstGeom>
          <a:noFill/>
          <a:ln w="9525">
            <a:noFill/>
            <a:miter lim="800000"/>
            <a:headEnd/>
            <a:tailEnd/>
          </a:ln>
        </p:spPr>
      </p:pic>
      <p:graphicFrame>
        <p:nvGraphicFramePr>
          <p:cNvPr id="13315" name="Object 3"/>
          <p:cNvGraphicFramePr>
            <a:graphicFrameLocks noGrp="1" noChangeAspect="1"/>
          </p:cNvGraphicFramePr>
          <p:nvPr>
            <p:ph sz="half" idx="2"/>
          </p:nvPr>
        </p:nvGraphicFramePr>
        <p:xfrm>
          <a:off x="6781800" y="2286000"/>
          <a:ext cx="2590800" cy="1725613"/>
        </p:xfrm>
        <a:graphic>
          <a:graphicData uri="http://schemas.openxmlformats.org/presentationml/2006/ole">
            <mc:AlternateContent xmlns:mc="http://schemas.openxmlformats.org/markup-compatibility/2006">
              <mc:Choice xmlns:v="urn:schemas-microsoft-com:vml" Requires="v">
                <p:oleObj spid="_x0000_s13319" name="Equation" r:id="rId5" imgW="875920" imgH="583947" progId="Equation.3">
                  <p:embed/>
                </p:oleObj>
              </mc:Choice>
              <mc:Fallback>
                <p:oleObj name="Equation" r:id="rId5" imgW="875920" imgH="583947"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2286000"/>
                        <a:ext cx="2590800" cy="172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9" name="Text Box 7"/>
          <p:cNvSpPr txBox="1">
            <a:spLocks noChangeArrowheads="1"/>
          </p:cNvSpPr>
          <p:nvPr/>
        </p:nvSpPr>
        <p:spPr bwMode="auto">
          <a:xfrm>
            <a:off x="6156325" y="4227513"/>
            <a:ext cx="4206875" cy="1465262"/>
          </a:xfrm>
          <a:prstGeom prst="rect">
            <a:avLst/>
          </a:prstGeom>
          <a:noFill/>
          <a:ln w="9525">
            <a:noFill/>
            <a:miter lim="800000"/>
            <a:headEnd/>
            <a:tailEnd/>
          </a:ln>
        </p:spPr>
        <p:txBody>
          <a:bodyPr>
            <a:spAutoFit/>
          </a:bodyPr>
          <a:lstStyle/>
          <a:p>
            <a:r>
              <a:rPr lang="en-US">
                <a:solidFill>
                  <a:srgbClr val="000000"/>
                </a:solidFill>
              </a:rPr>
              <a:t>All insulating materials have a dielectric constant associated with it. </a:t>
            </a:r>
            <a:r>
              <a:rPr lang="en-US">
                <a:solidFill>
                  <a:srgbClr val="FF0000"/>
                </a:solidFill>
              </a:rPr>
              <a:t>Here now you can reduce the AREA and use a LARGE dielectric to establish the capacitance at 1 F.</a:t>
            </a:r>
          </a:p>
        </p:txBody>
      </p:sp>
    </p:spTree>
    <p:custDataLst>
      <p:tags r:id="rId2"/>
    </p:custData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7" name="Rectangle 2"/>
          <p:cNvSpPr>
            <a:spLocks noGrp="1" noChangeArrowheads="1"/>
          </p:cNvSpPr>
          <p:nvPr>
            <p:ph type="title"/>
          </p:nvPr>
        </p:nvSpPr>
        <p:spPr/>
        <p:txBody>
          <a:bodyPr/>
          <a:lstStyle/>
          <a:p>
            <a:pPr eaLnBrk="1" hangingPunct="1"/>
            <a:r>
              <a:rPr lang="en-US" smtClean="0"/>
              <a:t>Using MORE than 1 capacitor</a:t>
            </a:r>
          </a:p>
        </p:txBody>
      </p:sp>
      <p:sp>
        <p:nvSpPr>
          <p:cNvPr id="1166338" name="Rectangle 3"/>
          <p:cNvSpPr>
            <a:spLocks noGrp="1" noChangeArrowheads="1"/>
          </p:cNvSpPr>
          <p:nvPr>
            <p:ph type="body" idx="1"/>
          </p:nvPr>
        </p:nvSpPr>
        <p:spPr>
          <a:xfrm>
            <a:off x="1905000" y="1066800"/>
            <a:ext cx="4114800" cy="4530725"/>
          </a:xfrm>
        </p:spPr>
        <p:txBody>
          <a:bodyPr/>
          <a:lstStyle/>
          <a:p>
            <a:pPr eaLnBrk="1" hangingPunct="1">
              <a:lnSpc>
                <a:spcPct val="80000"/>
              </a:lnSpc>
              <a:buFont typeface="Wingdings" pitchFamily="2" charset="2"/>
              <a:buNone/>
            </a:pPr>
            <a:r>
              <a:rPr lang="en-US" sz="2600" smtClean="0"/>
              <a:t>Let’s say you decide that 1 capacitor will not be enough to build what you need to build. You may need to use more than 1. There are 2 basic ways to assemble them together</a:t>
            </a:r>
          </a:p>
          <a:p>
            <a:pPr eaLnBrk="1" hangingPunct="1">
              <a:lnSpc>
                <a:spcPct val="80000"/>
              </a:lnSpc>
            </a:pPr>
            <a:r>
              <a:rPr lang="en-US" sz="2600" smtClean="0">
                <a:solidFill>
                  <a:srgbClr val="FF0000"/>
                </a:solidFill>
              </a:rPr>
              <a:t>Series</a:t>
            </a:r>
            <a:r>
              <a:rPr lang="en-US" sz="2600" smtClean="0"/>
              <a:t> – One after another</a:t>
            </a:r>
          </a:p>
          <a:p>
            <a:pPr eaLnBrk="1" hangingPunct="1">
              <a:lnSpc>
                <a:spcPct val="80000"/>
              </a:lnSpc>
            </a:pPr>
            <a:r>
              <a:rPr lang="en-US" sz="2600" smtClean="0">
                <a:solidFill>
                  <a:srgbClr val="FF0000"/>
                </a:solidFill>
              </a:rPr>
              <a:t>Parallel</a:t>
            </a:r>
            <a:r>
              <a:rPr lang="en-US" sz="2600" smtClean="0"/>
              <a:t> – between a set of junctions and parallel to each other.</a:t>
            </a:r>
          </a:p>
        </p:txBody>
      </p:sp>
      <p:pic>
        <p:nvPicPr>
          <p:cNvPr id="1166339" name="Picture 4"/>
          <p:cNvPicPr>
            <a:picLocks noChangeAspect="1" noChangeArrowheads="1"/>
          </p:cNvPicPr>
          <p:nvPr/>
        </p:nvPicPr>
        <p:blipFill>
          <a:blip r:embed="rId3"/>
          <a:srcRect/>
          <a:stretch>
            <a:fillRect/>
          </a:stretch>
        </p:blipFill>
        <p:spPr bwMode="auto">
          <a:xfrm>
            <a:off x="6553200" y="1143000"/>
            <a:ext cx="2057400" cy="1570038"/>
          </a:xfrm>
          <a:prstGeom prst="rect">
            <a:avLst/>
          </a:prstGeom>
          <a:noFill/>
          <a:ln w="9525">
            <a:noFill/>
            <a:miter lim="800000"/>
            <a:headEnd/>
            <a:tailEnd/>
          </a:ln>
        </p:spPr>
      </p:pic>
      <p:pic>
        <p:nvPicPr>
          <p:cNvPr id="1166340" name="Picture 6"/>
          <p:cNvPicPr>
            <a:picLocks noChangeAspect="1" noChangeArrowheads="1"/>
          </p:cNvPicPr>
          <p:nvPr/>
        </p:nvPicPr>
        <p:blipFill>
          <a:blip r:embed="rId4"/>
          <a:srcRect/>
          <a:stretch>
            <a:fillRect/>
          </a:stretch>
        </p:blipFill>
        <p:spPr bwMode="auto">
          <a:xfrm>
            <a:off x="6400800" y="2895600"/>
            <a:ext cx="3267075" cy="304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1" name="Rectangle 2"/>
          <p:cNvSpPr>
            <a:spLocks noGrp="1" noChangeArrowheads="1"/>
          </p:cNvSpPr>
          <p:nvPr>
            <p:ph type="title"/>
          </p:nvPr>
        </p:nvSpPr>
        <p:spPr/>
        <p:txBody>
          <a:bodyPr/>
          <a:lstStyle/>
          <a:p>
            <a:pPr eaLnBrk="1" hangingPunct="1"/>
            <a:r>
              <a:rPr lang="en-US" smtClean="0"/>
              <a:t>Capacitors in Series</a:t>
            </a:r>
          </a:p>
        </p:txBody>
      </p:sp>
      <p:sp>
        <p:nvSpPr>
          <p:cNvPr id="1167362" name="Rectangle 3"/>
          <p:cNvSpPr>
            <a:spLocks noGrp="1" noChangeArrowheads="1"/>
          </p:cNvSpPr>
          <p:nvPr>
            <p:ph type="body" idx="1"/>
          </p:nvPr>
        </p:nvSpPr>
        <p:spPr>
          <a:xfrm>
            <a:off x="1905000" y="1143000"/>
            <a:ext cx="8229600" cy="1524000"/>
          </a:xfrm>
        </p:spPr>
        <p:txBody>
          <a:bodyPr/>
          <a:lstStyle/>
          <a:p>
            <a:pPr eaLnBrk="1" hangingPunct="1">
              <a:lnSpc>
                <a:spcPct val="80000"/>
              </a:lnSpc>
              <a:buFont typeface="Wingdings" pitchFamily="2" charset="2"/>
              <a:buNone/>
            </a:pPr>
            <a:r>
              <a:rPr lang="en-US" sz="2100" smtClean="0"/>
              <a:t>Capacitors in series each charge each other by INDUCTION. So they each have the </a:t>
            </a:r>
            <a:r>
              <a:rPr lang="en-US" sz="2100" smtClean="0">
                <a:solidFill>
                  <a:srgbClr val="FF0000"/>
                </a:solidFill>
              </a:rPr>
              <a:t>SAME charge</a:t>
            </a:r>
            <a:r>
              <a:rPr lang="en-US" sz="2100" smtClean="0"/>
              <a:t>. The electric potential on the other hand is divided up amongst them. In other words, the sum of the individual voltages will equal the total voltage of the battery or power source. </a:t>
            </a:r>
          </a:p>
        </p:txBody>
      </p:sp>
      <p:pic>
        <p:nvPicPr>
          <p:cNvPr id="1167363" name="Picture 4"/>
          <p:cNvPicPr>
            <a:picLocks noChangeAspect="1" noChangeArrowheads="1"/>
          </p:cNvPicPr>
          <p:nvPr/>
        </p:nvPicPr>
        <p:blipFill>
          <a:blip r:embed="rId3"/>
          <a:srcRect/>
          <a:stretch>
            <a:fillRect/>
          </a:stretch>
        </p:blipFill>
        <p:spPr bwMode="auto">
          <a:xfrm>
            <a:off x="1981200" y="2819400"/>
            <a:ext cx="3886200" cy="2814638"/>
          </a:xfrm>
          <a:prstGeom prst="rect">
            <a:avLst/>
          </a:prstGeom>
          <a:noFill/>
          <a:ln w="9525">
            <a:noFill/>
            <a:miter lim="800000"/>
            <a:headEnd/>
            <a:tailEnd/>
          </a:ln>
        </p:spPr>
      </p:pic>
      <p:pic>
        <p:nvPicPr>
          <p:cNvPr id="1167364" name="Picture 5"/>
          <p:cNvPicPr>
            <a:picLocks noChangeAspect="1" noChangeArrowheads="1"/>
          </p:cNvPicPr>
          <p:nvPr/>
        </p:nvPicPr>
        <p:blipFill>
          <a:blip r:embed="rId4"/>
          <a:srcRect/>
          <a:stretch>
            <a:fillRect/>
          </a:stretch>
        </p:blipFill>
        <p:spPr bwMode="auto">
          <a:xfrm>
            <a:off x="6324600" y="2438400"/>
            <a:ext cx="2935288" cy="35814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5" name="Rectangle 2"/>
          <p:cNvSpPr>
            <a:spLocks noGrp="1" noChangeArrowheads="1"/>
          </p:cNvSpPr>
          <p:nvPr>
            <p:ph type="title"/>
          </p:nvPr>
        </p:nvSpPr>
        <p:spPr/>
        <p:txBody>
          <a:bodyPr/>
          <a:lstStyle/>
          <a:p>
            <a:pPr eaLnBrk="1" hangingPunct="1"/>
            <a:r>
              <a:rPr lang="en-US" smtClean="0"/>
              <a:t>Capacitors in Parallel</a:t>
            </a:r>
          </a:p>
        </p:txBody>
      </p:sp>
      <p:sp>
        <p:nvSpPr>
          <p:cNvPr id="1168386" name="Rectangle 3"/>
          <p:cNvSpPr>
            <a:spLocks noGrp="1" noChangeArrowheads="1"/>
          </p:cNvSpPr>
          <p:nvPr>
            <p:ph type="body" idx="1"/>
          </p:nvPr>
        </p:nvSpPr>
        <p:spPr>
          <a:xfrm>
            <a:off x="1905000" y="1143000"/>
            <a:ext cx="8229600" cy="1676400"/>
          </a:xfrm>
        </p:spPr>
        <p:txBody>
          <a:bodyPr/>
          <a:lstStyle/>
          <a:p>
            <a:pPr eaLnBrk="1" hangingPunct="1">
              <a:lnSpc>
                <a:spcPct val="90000"/>
              </a:lnSpc>
              <a:buFont typeface="Wingdings" pitchFamily="2" charset="2"/>
              <a:buNone/>
            </a:pPr>
            <a:r>
              <a:rPr lang="en-US" sz="2600" smtClean="0"/>
              <a:t>In a parallel configuration, the </a:t>
            </a:r>
            <a:r>
              <a:rPr lang="en-US" sz="2600" b="1" smtClean="0">
                <a:solidFill>
                  <a:srgbClr val="FF0000"/>
                </a:solidFill>
              </a:rPr>
              <a:t>voltage is the same</a:t>
            </a:r>
            <a:r>
              <a:rPr lang="en-US" sz="2600" smtClean="0"/>
              <a:t> because ALL THREE capacitors touch BOTH ends of the battery. As a result, they split up the charge amongst them.</a:t>
            </a:r>
          </a:p>
        </p:txBody>
      </p:sp>
      <p:pic>
        <p:nvPicPr>
          <p:cNvPr id="1168387" name="Picture 4"/>
          <p:cNvPicPr>
            <a:picLocks noChangeAspect="1" noChangeArrowheads="1"/>
          </p:cNvPicPr>
          <p:nvPr/>
        </p:nvPicPr>
        <p:blipFill>
          <a:blip r:embed="rId3"/>
          <a:srcRect/>
          <a:stretch>
            <a:fillRect/>
          </a:stretch>
        </p:blipFill>
        <p:spPr bwMode="auto">
          <a:xfrm>
            <a:off x="1828800" y="2667000"/>
            <a:ext cx="4191000" cy="3035300"/>
          </a:xfrm>
          <a:prstGeom prst="rect">
            <a:avLst/>
          </a:prstGeom>
          <a:noFill/>
          <a:ln w="9525">
            <a:noFill/>
            <a:miter lim="800000"/>
            <a:headEnd/>
            <a:tailEnd/>
          </a:ln>
        </p:spPr>
      </p:pic>
      <p:pic>
        <p:nvPicPr>
          <p:cNvPr id="1168388" name="Picture 5"/>
          <p:cNvPicPr>
            <a:picLocks noChangeAspect="1" noChangeArrowheads="1"/>
          </p:cNvPicPr>
          <p:nvPr/>
        </p:nvPicPr>
        <p:blipFill>
          <a:blip r:embed="rId4"/>
          <a:srcRect/>
          <a:stretch>
            <a:fillRect/>
          </a:stretch>
        </p:blipFill>
        <p:spPr bwMode="auto">
          <a:xfrm>
            <a:off x="6019800" y="2743200"/>
            <a:ext cx="4038600" cy="29083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09" name="Rectangle 2"/>
          <p:cNvSpPr>
            <a:spLocks noGrp="1" noChangeArrowheads="1"/>
          </p:cNvSpPr>
          <p:nvPr>
            <p:ph type="title"/>
          </p:nvPr>
        </p:nvSpPr>
        <p:spPr/>
        <p:txBody>
          <a:bodyPr/>
          <a:lstStyle/>
          <a:p>
            <a:pPr eaLnBrk="1" hangingPunct="1"/>
            <a:r>
              <a:rPr lang="en-US" smtClean="0"/>
              <a:t>Capacitors “STORE” energy</a:t>
            </a:r>
          </a:p>
        </p:txBody>
      </p:sp>
      <p:sp>
        <p:nvSpPr>
          <p:cNvPr id="1169410" name="Rectangle 3"/>
          <p:cNvSpPr>
            <a:spLocks noGrp="1" noChangeArrowheads="1"/>
          </p:cNvSpPr>
          <p:nvPr>
            <p:ph type="body" idx="1"/>
          </p:nvPr>
        </p:nvSpPr>
        <p:spPr>
          <a:xfrm>
            <a:off x="1905000" y="1066800"/>
            <a:ext cx="8229600" cy="838200"/>
          </a:xfrm>
        </p:spPr>
        <p:txBody>
          <a:bodyPr/>
          <a:lstStyle/>
          <a:p>
            <a:pPr eaLnBrk="1" hangingPunct="1">
              <a:lnSpc>
                <a:spcPct val="90000"/>
              </a:lnSpc>
              <a:buFont typeface="Wingdings" pitchFamily="2" charset="2"/>
              <a:buNone/>
            </a:pPr>
            <a:r>
              <a:rPr lang="en-US" sz="2100" smtClean="0"/>
              <a:t>Anytime you have a situation where energy is “STORED” it is called POTENTIAL. In this case we have capacitor potential energy, U</a:t>
            </a:r>
            <a:r>
              <a:rPr lang="en-US" sz="1800" b="1" baseline="-25000" smtClean="0"/>
              <a:t>c</a:t>
            </a:r>
            <a:endParaRPr lang="en-US" sz="1800" b="1" smtClean="0"/>
          </a:p>
        </p:txBody>
      </p:sp>
      <p:pic>
        <p:nvPicPr>
          <p:cNvPr id="1169411" name="Picture 4"/>
          <p:cNvPicPr>
            <a:picLocks noChangeAspect="1" noChangeArrowheads="1"/>
          </p:cNvPicPr>
          <p:nvPr/>
        </p:nvPicPr>
        <p:blipFill>
          <a:blip r:embed="rId3"/>
          <a:srcRect/>
          <a:stretch>
            <a:fillRect/>
          </a:stretch>
        </p:blipFill>
        <p:spPr bwMode="auto">
          <a:xfrm>
            <a:off x="1981200" y="1981200"/>
            <a:ext cx="4800600" cy="2700338"/>
          </a:xfrm>
          <a:prstGeom prst="rect">
            <a:avLst/>
          </a:prstGeom>
          <a:noFill/>
          <a:ln w="9525">
            <a:noFill/>
            <a:miter lim="800000"/>
            <a:headEnd/>
            <a:tailEnd/>
          </a:ln>
        </p:spPr>
      </p:pic>
      <p:sp>
        <p:nvSpPr>
          <p:cNvPr id="1169412" name="Text Box 5"/>
          <p:cNvSpPr txBox="1">
            <a:spLocks noChangeArrowheads="1"/>
          </p:cNvSpPr>
          <p:nvPr/>
        </p:nvSpPr>
        <p:spPr bwMode="auto">
          <a:xfrm>
            <a:off x="6477000" y="1828800"/>
            <a:ext cx="3733800" cy="4211638"/>
          </a:xfrm>
          <a:prstGeom prst="rect">
            <a:avLst/>
          </a:prstGeom>
          <a:noFill/>
          <a:ln w="9525">
            <a:noFill/>
            <a:miter lim="800000"/>
            <a:headEnd/>
            <a:tailEnd/>
          </a:ln>
        </p:spPr>
        <p:txBody>
          <a:bodyPr>
            <a:spAutoFit/>
          </a:bodyPr>
          <a:lstStyle/>
          <a:p>
            <a:r>
              <a:rPr lang="en-US">
                <a:solidFill>
                  <a:srgbClr val="000000"/>
                </a:solidFill>
              </a:rPr>
              <a:t>Suppose we plot a V vs. Q graph. If we wanted to find the AREA we would MULTIPLY the 2 variables according to the equation for Area. </a:t>
            </a:r>
          </a:p>
          <a:p>
            <a:endParaRPr lang="en-US">
              <a:solidFill>
                <a:srgbClr val="000000"/>
              </a:solidFill>
            </a:endParaRPr>
          </a:p>
          <a:p>
            <a:r>
              <a:rPr lang="en-US">
                <a:solidFill>
                  <a:srgbClr val="000000"/>
                </a:solidFill>
              </a:rPr>
              <a:t>A = bh</a:t>
            </a:r>
          </a:p>
          <a:p>
            <a:endParaRPr lang="en-US">
              <a:solidFill>
                <a:srgbClr val="000000"/>
              </a:solidFill>
            </a:endParaRPr>
          </a:p>
          <a:p>
            <a:r>
              <a:rPr lang="en-US">
                <a:solidFill>
                  <a:srgbClr val="000000"/>
                </a:solidFill>
              </a:rPr>
              <a:t>When we do this we get Area = VQ</a:t>
            </a:r>
          </a:p>
          <a:p>
            <a:endParaRPr lang="en-US">
              <a:solidFill>
                <a:srgbClr val="000000"/>
              </a:solidFill>
            </a:endParaRPr>
          </a:p>
          <a:p>
            <a:r>
              <a:rPr lang="en-US">
                <a:solidFill>
                  <a:srgbClr val="000000"/>
                </a:solidFill>
              </a:rPr>
              <a:t>Let’s do a unit check!</a:t>
            </a:r>
          </a:p>
          <a:p>
            <a:endParaRPr lang="en-US">
              <a:solidFill>
                <a:srgbClr val="000000"/>
              </a:solidFill>
            </a:endParaRPr>
          </a:p>
          <a:p>
            <a:r>
              <a:rPr lang="en-US">
                <a:solidFill>
                  <a:srgbClr val="000000"/>
                </a:solidFill>
              </a:rPr>
              <a:t>Voltage = Joules/Coulomb</a:t>
            </a:r>
          </a:p>
          <a:p>
            <a:r>
              <a:rPr lang="en-US">
                <a:solidFill>
                  <a:srgbClr val="000000"/>
                </a:solidFill>
              </a:rPr>
              <a:t>Charge = Coulombs</a:t>
            </a:r>
          </a:p>
          <a:p>
            <a:r>
              <a:rPr lang="en-US">
                <a:solidFill>
                  <a:srgbClr val="000000"/>
                </a:solidFill>
              </a:rPr>
              <a:t>Area = </a:t>
            </a:r>
          </a:p>
        </p:txBody>
      </p:sp>
      <p:sp>
        <p:nvSpPr>
          <p:cNvPr id="51206" name="Text Box 6"/>
          <p:cNvSpPr txBox="1">
            <a:spLocks noChangeArrowheads="1"/>
          </p:cNvSpPr>
          <p:nvPr/>
        </p:nvSpPr>
        <p:spPr bwMode="auto">
          <a:xfrm>
            <a:off x="7391400" y="5715000"/>
            <a:ext cx="1149350" cy="366713"/>
          </a:xfrm>
          <a:prstGeom prst="rect">
            <a:avLst/>
          </a:prstGeom>
          <a:noFill/>
          <a:ln w="9525">
            <a:noFill/>
            <a:miter lim="800000"/>
            <a:headEnd/>
            <a:tailEnd/>
          </a:ln>
        </p:spPr>
        <p:txBody>
          <a:bodyPr wrap="none">
            <a:spAutoFit/>
          </a:bodyPr>
          <a:lstStyle/>
          <a:p>
            <a:r>
              <a:rPr lang="en-US" b="1">
                <a:solidFill>
                  <a:srgbClr val="FF0000"/>
                </a:solidFill>
              </a:rPr>
              <a:t>ENERGY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6"/>
                                        </p:tgtEl>
                                        <p:attrNameLst>
                                          <p:attrName>style.visibility</p:attrName>
                                        </p:attrNameLst>
                                      </p:cBhvr>
                                      <p:to>
                                        <p:strVal val="visible"/>
                                      </p:to>
                                    </p:set>
                                    <p:anim calcmode="lin" valueType="num">
                                      <p:cBhvr additive="base">
                                        <p:cTn id="7" dur="500" fill="hold"/>
                                        <p:tgtEl>
                                          <p:spTgt spid="51206"/>
                                        </p:tgtEl>
                                        <p:attrNameLst>
                                          <p:attrName>ppt_x</p:attrName>
                                        </p:attrNameLst>
                                      </p:cBhvr>
                                      <p:tavLst>
                                        <p:tav tm="0">
                                          <p:val>
                                            <p:strVal val="#ppt_x"/>
                                          </p:val>
                                        </p:tav>
                                        <p:tav tm="100000">
                                          <p:val>
                                            <p:strVal val="#ppt_x"/>
                                          </p:val>
                                        </p:tav>
                                      </p:tavLst>
                                    </p:anim>
                                    <p:anim calcmode="lin" valueType="num">
                                      <p:cBhvr additive="base">
                                        <p:cTn id="8" dur="500" fill="hold"/>
                                        <p:tgtEl>
                                          <p:spTgt spid="512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p:txBody>
          <a:bodyPr/>
          <a:lstStyle/>
          <a:p>
            <a:pPr eaLnBrk="1" hangingPunct="1"/>
            <a:r>
              <a:rPr lang="en-US" smtClean="0"/>
              <a:t>Potential Energy of a Capacitor</a:t>
            </a:r>
          </a:p>
        </p:txBody>
      </p:sp>
      <p:pic>
        <p:nvPicPr>
          <p:cNvPr id="14341" name="Picture 4"/>
          <p:cNvPicPr>
            <a:picLocks noGrp="1" noChangeAspect="1" noChangeArrowheads="1"/>
          </p:cNvPicPr>
          <p:nvPr>
            <p:ph type="body" idx="4294967295"/>
          </p:nvPr>
        </p:nvPicPr>
        <p:blipFill>
          <a:blip r:embed="rId4"/>
          <a:srcRect/>
          <a:stretch>
            <a:fillRect/>
          </a:stretch>
        </p:blipFill>
        <p:spPr>
          <a:xfrm>
            <a:off x="1524000" y="1143000"/>
            <a:ext cx="4572000" cy="2571750"/>
          </a:xfrm>
        </p:spPr>
      </p:pic>
      <p:sp>
        <p:nvSpPr>
          <p:cNvPr id="14342" name="Text Box 5"/>
          <p:cNvSpPr txBox="1">
            <a:spLocks noChangeArrowheads="1"/>
          </p:cNvSpPr>
          <p:nvPr/>
        </p:nvSpPr>
        <p:spPr bwMode="auto">
          <a:xfrm>
            <a:off x="6172200" y="1143000"/>
            <a:ext cx="4191000" cy="641350"/>
          </a:xfrm>
          <a:prstGeom prst="rect">
            <a:avLst/>
          </a:prstGeom>
          <a:noFill/>
          <a:ln w="9525">
            <a:noFill/>
            <a:miter lim="800000"/>
            <a:headEnd/>
            <a:tailEnd/>
          </a:ln>
        </p:spPr>
        <p:txBody>
          <a:bodyPr>
            <a:spAutoFit/>
          </a:bodyPr>
          <a:lstStyle/>
          <a:p>
            <a:r>
              <a:rPr lang="en-US">
                <a:solidFill>
                  <a:srgbClr val="000000"/>
                </a:solidFill>
              </a:rPr>
              <a:t>Since the AREA under the line is a triangle, the ENERGY(area) =1/2VQ</a:t>
            </a:r>
          </a:p>
        </p:txBody>
      </p:sp>
      <p:graphicFrame>
        <p:nvGraphicFramePr>
          <p:cNvPr id="14339" name="Object 3"/>
          <p:cNvGraphicFramePr>
            <a:graphicFrameLocks noGrp="1" noChangeAspect="1"/>
          </p:cNvGraphicFramePr>
          <p:nvPr>
            <p:ph idx="1"/>
          </p:nvPr>
        </p:nvGraphicFramePr>
        <p:xfrm>
          <a:off x="6019800" y="2057400"/>
          <a:ext cx="4191000" cy="2838450"/>
        </p:xfrm>
        <a:graphic>
          <a:graphicData uri="http://schemas.openxmlformats.org/presentationml/2006/ole">
            <mc:AlternateContent xmlns:mc="http://schemas.openxmlformats.org/markup-compatibility/2006">
              <mc:Choice xmlns:v="urn:schemas-microsoft-com:vml" Requires="v">
                <p:oleObj spid="_x0000_s14343" name="Equation" r:id="rId5" imgW="1689100" imgH="1143000" progId="Equation.3">
                  <p:embed/>
                </p:oleObj>
              </mc:Choice>
              <mc:Fallback>
                <p:oleObj name="Equation" r:id="rId5" imgW="1689100" imgH="11430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2057400"/>
                        <a:ext cx="4191000" cy="283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43" name="Text Box 9"/>
          <p:cNvSpPr txBox="1">
            <a:spLocks noChangeArrowheads="1"/>
          </p:cNvSpPr>
          <p:nvPr/>
        </p:nvSpPr>
        <p:spPr bwMode="auto">
          <a:xfrm>
            <a:off x="2193925" y="3694113"/>
            <a:ext cx="3444875" cy="1739900"/>
          </a:xfrm>
          <a:prstGeom prst="rect">
            <a:avLst/>
          </a:prstGeom>
          <a:noFill/>
          <a:ln w="9525">
            <a:noFill/>
            <a:miter lim="800000"/>
            <a:headEnd/>
            <a:tailEnd/>
          </a:ln>
        </p:spPr>
        <p:txBody>
          <a:bodyPr>
            <a:spAutoFit/>
          </a:bodyPr>
          <a:lstStyle/>
          <a:p>
            <a:r>
              <a:rPr lang="en-US">
                <a:solidFill>
                  <a:srgbClr val="000000"/>
                </a:solidFill>
              </a:rPr>
              <a:t>This energy or area is referred as the </a:t>
            </a:r>
            <a:r>
              <a:rPr lang="en-US" b="1" u="sng">
                <a:solidFill>
                  <a:srgbClr val="FF0000"/>
                </a:solidFill>
              </a:rPr>
              <a:t>potential energy stored inside a capacitor</a:t>
            </a:r>
            <a:r>
              <a:rPr lang="en-US">
                <a:solidFill>
                  <a:srgbClr val="000000"/>
                </a:solidFill>
              </a:rPr>
              <a:t>.</a:t>
            </a:r>
          </a:p>
          <a:p>
            <a:endParaRPr lang="en-US">
              <a:solidFill>
                <a:srgbClr val="000000"/>
              </a:solidFill>
            </a:endParaRPr>
          </a:p>
          <a:p>
            <a:r>
              <a:rPr lang="en-US">
                <a:solidFill>
                  <a:srgbClr val="000000"/>
                </a:solidFill>
              </a:rPr>
              <a:t>Note: The slope of the line is the inverse of the capacitance.</a:t>
            </a:r>
          </a:p>
        </p:txBody>
      </p:sp>
      <p:sp>
        <p:nvSpPr>
          <p:cNvPr id="14344" name="Rectangle 10"/>
          <p:cNvSpPr>
            <a:spLocks noChangeArrowheads="1"/>
          </p:cNvSpPr>
          <p:nvPr/>
        </p:nvSpPr>
        <p:spPr bwMode="auto">
          <a:xfrm>
            <a:off x="5867400" y="2971800"/>
            <a:ext cx="4343400" cy="914400"/>
          </a:xfrm>
          <a:prstGeom prst="rect">
            <a:avLst/>
          </a:prstGeom>
          <a:solidFill>
            <a:schemeClr val="accent1">
              <a:alpha val="0"/>
            </a:schemeClr>
          </a:solidFill>
          <a:ln w="25400">
            <a:solidFill>
              <a:srgbClr val="FF0000"/>
            </a:solidFill>
            <a:miter lim="800000"/>
            <a:headEnd/>
            <a:tailEnd/>
          </a:ln>
        </p:spPr>
        <p:txBody>
          <a:bodyPr wrap="none" anchor="ctr"/>
          <a:lstStyle/>
          <a:p>
            <a:endParaRPr lang="en-US">
              <a:solidFill>
                <a:srgbClr val="000000"/>
              </a:solidFill>
            </a:endParaRPr>
          </a:p>
        </p:txBody>
      </p:sp>
      <p:sp>
        <p:nvSpPr>
          <p:cNvPr id="14345" name="Line 11"/>
          <p:cNvSpPr>
            <a:spLocks noChangeShapeType="1"/>
          </p:cNvSpPr>
          <p:nvPr/>
        </p:nvSpPr>
        <p:spPr bwMode="auto">
          <a:xfrm>
            <a:off x="5867400" y="4038600"/>
            <a:ext cx="0" cy="1219200"/>
          </a:xfrm>
          <a:prstGeom prst="line">
            <a:avLst/>
          </a:prstGeom>
          <a:noFill/>
          <a:ln w="25400">
            <a:solidFill>
              <a:srgbClr val="FF0000"/>
            </a:solidFill>
            <a:round/>
            <a:headEnd/>
            <a:tailEnd type="triangle" w="med" len="med"/>
          </a:ln>
        </p:spPr>
        <p:txBody>
          <a:bodyPr/>
          <a:lstStyle/>
          <a:p>
            <a:endParaRPr lang="en-US"/>
          </a:p>
        </p:txBody>
      </p:sp>
      <p:sp>
        <p:nvSpPr>
          <p:cNvPr id="14346" name="Text Box 12"/>
          <p:cNvSpPr txBox="1">
            <a:spLocks noChangeArrowheads="1"/>
          </p:cNvSpPr>
          <p:nvPr/>
        </p:nvSpPr>
        <p:spPr bwMode="auto">
          <a:xfrm>
            <a:off x="5699125" y="5370513"/>
            <a:ext cx="2139950" cy="366712"/>
          </a:xfrm>
          <a:prstGeom prst="rect">
            <a:avLst/>
          </a:prstGeom>
          <a:noFill/>
          <a:ln w="9525">
            <a:noFill/>
            <a:miter lim="800000"/>
            <a:headEnd/>
            <a:tailEnd/>
          </a:ln>
        </p:spPr>
        <p:txBody>
          <a:bodyPr wrap="none">
            <a:spAutoFit/>
          </a:bodyPr>
          <a:lstStyle/>
          <a:p>
            <a:r>
              <a:rPr lang="en-US">
                <a:solidFill>
                  <a:srgbClr val="000000"/>
                </a:solidFill>
              </a:rPr>
              <a:t>most common form</a:t>
            </a:r>
          </a:p>
        </p:txBody>
      </p:sp>
    </p:spTree>
    <p:custDataLst>
      <p:tags r:id="rId2"/>
    </p:custData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Enemy of the State: Right! Faraday Cage</a:t>
            </a:r>
            <a:br>
              <a:rPr lang="en-US" dirty="0"/>
            </a:br>
            <a:endParaRPr lang="en-US" dirty="0"/>
          </a:p>
        </p:txBody>
      </p:sp>
      <p:sp>
        <p:nvSpPr>
          <p:cNvPr id="4" name="Text Placeholder 3"/>
          <p:cNvSpPr>
            <a:spLocks noGrp="1"/>
          </p:cNvSpPr>
          <p:nvPr>
            <p:ph type="body" idx="1"/>
          </p:nvPr>
        </p:nvSpPr>
        <p:spPr/>
        <p:txBody>
          <a:bodyPr/>
          <a:lstStyle/>
          <a:p>
            <a:endParaRPr lang="en-US"/>
          </a:p>
        </p:txBody>
      </p:sp>
      <p:sp>
        <p:nvSpPr>
          <p:cNvPr id="3" name="Content Placeholder 2"/>
          <p:cNvSpPr>
            <a:spLocks noGrp="1"/>
          </p:cNvSpPr>
          <p:nvPr>
            <p:ph sz="half" idx="2"/>
          </p:nvPr>
        </p:nvSpPr>
        <p:spPr/>
        <p:txBody>
          <a:bodyPr/>
          <a:lstStyle/>
          <a:p>
            <a:r>
              <a:rPr lang="en-US" dirty="0" smtClean="0"/>
              <a:t>   </a:t>
            </a:r>
            <a:endParaRPr lang="en-US" dirty="0"/>
          </a:p>
        </p:txBody>
      </p:sp>
      <p:sp>
        <p:nvSpPr>
          <p:cNvPr id="5" name="Text Placeholder 4"/>
          <p:cNvSpPr>
            <a:spLocks noGrp="1"/>
          </p:cNvSpPr>
          <p:nvPr>
            <p:ph type="body" sz="quarter" idx="3"/>
          </p:nvPr>
        </p:nvSpPr>
        <p:spPr/>
        <p:txBody>
          <a:bodyPr/>
          <a:lstStyle/>
          <a:p>
            <a:endParaRPr lang="en-US"/>
          </a:p>
        </p:txBody>
      </p:sp>
      <p:pic>
        <p:nvPicPr>
          <p:cNvPr id="8" name="Content Placeholder 7"/>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7014950" y="1042110"/>
            <a:ext cx="4268465" cy="5692581"/>
          </a:xfrm>
        </p:spPr>
      </p:pic>
      <p:sp>
        <p:nvSpPr>
          <p:cNvPr id="7" name="Rectangle 6"/>
          <p:cNvSpPr/>
          <p:nvPr/>
        </p:nvSpPr>
        <p:spPr>
          <a:xfrm>
            <a:off x="255058" y="2377619"/>
            <a:ext cx="6096000" cy="2308324"/>
          </a:xfrm>
          <a:prstGeom prst="rect">
            <a:avLst/>
          </a:prstGeom>
        </p:spPr>
        <p:txBody>
          <a:bodyPr>
            <a:spAutoFit/>
          </a:bodyPr>
          <a:lstStyle/>
          <a:p>
            <a:r>
              <a:rPr lang="en-US" dirty="0"/>
              <a:t>Kudos to another unlikely laws-of-physics abider: the Will Smith vehicle </a:t>
            </a:r>
            <a:r>
              <a:rPr lang="en-US" i="1" dirty="0"/>
              <a:t>Enemy of the State</a:t>
            </a:r>
            <a:r>
              <a:rPr lang="en-US" dirty="0" smtClean="0"/>
              <a:t>.</a:t>
            </a:r>
          </a:p>
          <a:p>
            <a:endParaRPr lang="en-US" dirty="0"/>
          </a:p>
          <a:p>
            <a:r>
              <a:rPr lang="en-US" dirty="0" smtClean="0"/>
              <a:t> </a:t>
            </a:r>
            <a:r>
              <a:rPr lang="en-US" dirty="0"/>
              <a:t>In it, a kooky ex-National Security Agency operative played by Gene Hackman lives and works in something he calls "the Jar," a structure surrounded by a copper mesh that he claims keeps the NSA's prying eyes off him because of its imperviousness to radio frequencies.</a:t>
            </a:r>
          </a:p>
        </p:txBody>
      </p:sp>
    </p:spTree>
    <p:extLst>
      <p:ext uri="{BB962C8B-B14F-4D97-AF65-F5344CB8AC3E}">
        <p14:creationId xmlns:p14="http://schemas.microsoft.com/office/powerpoint/2010/main" val="3344274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Text Box 2"/>
          <p:cNvSpPr txBox="1">
            <a:spLocks noChangeArrowheads="1"/>
          </p:cNvSpPr>
          <p:nvPr/>
        </p:nvSpPr>
        <p:spPr bwMode="auto">
          <a:xfrm>
            <a:off x="1828800" y="3048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Electric Charge</a:t>
            </a:r>
          </a:p>
        </p:txBody>
      </p:sp>
      <p:sp>
        <p:nvSpPr>
          <p:cNvPr id="710658" name="Text Box 3"/>
          <p:cNvSpPr txBox="1">
            <a:spLocks noChangeArrowheads="1"/>
          </p:cNvSpPr>
          <p:nvPr/>
        </p:nvSpPr>
        <p:spPr bwMode="auto">
          <a:xfrm>
            <a:off x="2057400" y="1066800"/>
            <a:ext cx="8077200" cy="1373188"/>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Charging both amber and glass rods shows that there are two types of electric charge; like charges repel and opposites attract.</a:t>
            </a:r>
          </a:p>
        </p:txBody>
      </p:sp>
      <p:pic>
        <p:nvPicPr>
          <p:cNvPr id="710659" name="Picture 5" descr="FG19_02"/>
          <p:cNvPicPr>
            <a:picLocks noChangeAspect="1" noChangeArrowheads="1"/>
          </p:cNvPicPr>
          <p:nvPr/>
        </p:nvPicPr>
        <p:blipFill>
          <a:blip r:embed="rId3"/>
          <a:srcRect t="6557" b="6557"/>
          <a:stretch>
            <a:fillRect/>
          </a:stretch>
        </p:blipFill>
        <p:spPr bwMode="auto">
          <a:xfrm>
            <a:off x="3200400" y="2590800"/>
            <a:ext cx="6197600"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Enemy of the State</a:t>
            </a:r>
            <a:endParaRPr lang="en-US" dirty="0"/>
          </a:p>
        </p:txBody>
      </p:sp>
      <p:sp>
        <p:nvSpPr>
          <p:cNvPr id="3" name="Content Placeholder 2"/>
          <p:cNvSpPr>
            <a:spLocks noGrp="1"/>
          </p:cNvSpPr>
          <p:nvPr>
            <p:ph idx="1"/>
          </p:nvPr>
        </p:nvSpPr>
        <p:spPr/>
        <p:txBody>
          <a:bodyPr/>
          <a:lstStyle/>
          <a:p>
            <a:r>
              <a:rPr lang="en-US" sz="2400" dirty="0" smtClean="0"/>
              <a:t>As </a:t>
            </a:r>
            <a:r>
              <a:rPr lang="en-US" sz="2400" dirty="0"/>
              <a:t>you've probably discovered yourself while in a building constructed with certain types of reinforced concrete, some </a:t>
            </a:r>
            <a:r>
              <a:rPr lang="en-US" sz="2400" dirty="0" smtClean="0"/>
              <a:t>materials metals </a:t>
            </a:r>
            <a:r>
              <a:rPr lang="en-US" sz="2400" dirty="0"/>
              <a:t>have a knack </a:t>
            </a:r>
            <a:r>
              <a:rPr lang="en-US" sz="2400" dirty="0" smtClean="0"/>
              <a:t>for soaking </a:t>
            </a:r>
            <a:r>
              <a:rPr lang="en-US" sz="2400" dirty="0"/>
              <a:t>up static electrical fields and </a:t>
            </a:r>
            <a:r>
              <a:rPr lang="en-US" sz="2400" dirty="0" err="1"/>
              <a:t>sappping</a:t>
            </a:r>
            <a:r>
              <a:rPr lang="en-US" sz="2400" dirty="0"/>
              <a:t> your cellphone reception--and copper is one of them. </a:t>
            </a:r>
            <a:endParaRPr lang="en-US" sz="2400" dirty="0" smtClean="0"/>
          </a:p>
          <a:p>
            <a:r>
              <a:rPr lang="en-US" sz="2400" dirty="0" smtClean="0"/>
              <a:t>Whether </a:t>
            </a:r>
            <a:r>
              <a:rPr lang="en-US" sz="2400" dirty="0"/>
              <a:t>built intentionally or not, this type of metallic shield is called a Faraday cage, after lifetime physics-hall-of-fame member Michael Faraday</a:t>
            </a:r>
            <a:r>
              <a:rPr lang="en-US" sz="2400" dirty="0" smtClean="0"/>
              <a:t>.</a:t>
            </a:r>
          </a:p>
          <a:p>
            <a:r>
              <a:rPr lang="en-US" sz="2400" dirty="0" smtClean="0"/>
              <a:t> </a:t>
            </a:r>
            <a:r>
              <a:rPr lang="en-US" sz="2400" dirty="0"/>
              <a:t>Put simply, copper's conductivity effectively cancels out most electrical fields that come into contact with it, keeping the area inside a radio-free zone. </a:t>
            </a:r>
            <a:endParaRPr lang="en-US" sz="2400" dirty="0" smtClean="0"/>
          </a:p>
          <a:p>
            <a:r>
              <a:rPr lang="en-US" sz="2400" dirty="0" smtClean="0"/>
              <a:t>Since </a:t>
            </a:r>
            <a:r>
              <a:rPr lang="en-US" sz="2400" dirty="0"/>
              <a:t>the mesh surrounding Hackman's "Jar" is particularly fine, and because most radio and television waves have a wavelength of five meters or more, they aren't able to penetrate</a:t>
            </a:r>
            <a:r>
              <a:rPr lang="en-US" sz="2400" dirty="0" smtClean="0"/>
              <a:t>.</a:t>
            </a:r>
          </a:p>
          <a:p>
            <a:r>
              <a:rPr lang="en-US" sz="2400" dirty="0" smtClean="0"/>
              <a:t> </a:t>
            </a:r>
            <a:r>
              <a:rPr lang="en-US" sz="2400" dirty="0"/>
              <a:t>Come on in, Will, you're safe here!</a:t>
            </a:r>
          </a:p>
          <a:p>
            <a:endParaRPr lang="en-US" sz="2400" dirty="0"/>
          </a:p>
        </p:txBody>
      </p:sp>
    </p:spTree>
    <p:extLst>
      <p:ext uri="{BB962C8B-B14F-4D97-AF65-F5344CB8AC3E}">
        <p14:creationId xmlns:p14="http://schemas.microsoft.com/office/powerpoint/2010/main" val="1864418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Text Box 2"/>
          <p:cNvSpPr txBox="1">
            <a:spLocks noChangeArrowheads="1"/>
          </p:cNvSpPr>
          <p:nvPr/>
        </p:nvSpPr>
        <p:spPr bwMode="auto">
          <a:xfrm>
            <a:off x="1828800" y="304800"/>
            <a:ext cx="8610600" cy="579438"/>
          </a:xfrm>
          <a:prstGeom prst="rect">
            <a:avLst/>
          </a:prstGeom>
          <a:noFill/>
          <a:ln w="9525">
            <a:noFill/>
            <a:miter lim="800000"/>
            <a:headEnd/>
            <a:tailEnd/>
          </a:ln>
        </p:spPr>
        <p:txBody>
          <a:bodyPr>
            <a:spAutoFit/>
          </a:bodyPr>
          <a:lstStyle/>
          <a:p>
            <a:pPr algn="ctr">
              <a:spcBef>
                <a:spcPct val="50000"/>
              </a:spcBef>
            </a:pPr>
            <a:r>
              <a:rPr lang="en-US" sz="3200" b="1" u="sng">
                <a:solidFill>
                  <a:srgbClr val="000000"/>
                </a:solidFill>
              </a:rPr>
              <a:t>Electric Charge and Matter</a:t>
            </a:r>
          </a:p>
        </p:txBody>
      </p:sp>
      <p:pic>
        <p:nvPicPr>
          <p:cNvPr id="712706" name="Picture 3"/>
          <p:cNvPicPr>
            <a:picLocks noChangeAspect="1" noChangeArrowheads="1"/>
          </p:cNvPicPr>
          <p:nvPr/>
        </p:nvPicPr>
        <p:blipFill>
          <a:blip r:embed="rId3"/>
          <a:srcRect/>
          <a:stretch>
            <a:fillRect/>
          </a:stretch>
        </p:blipFill>
        <p:spPr bwMode="auto">
          <a:xfrm>
            <a:off x="2362200" y="3505200"/>
            <a:ext cx="6254750" cy="1550988"/>
          </a:xfrm>
          <a:prstGeom prst="rect">
            <a:avLst/>
          </a:prstGeom>
          <a:noFill/>
          <a:ln w="9525">
            <a:noFill/>
            <a:miter lim="800000"/>
            <a:headEnd/>
            <a:tailEnd/>
          </a:ln>
        </p:spPr>
      </p:pic>
      <p:sp>
        <p:nvSpPr>
          <p:cNvPr id="712707" name="Text Box 4"/>
          <p:cNvSpPr txBox="1">
            <a:spLocks noChangeArrowheads="1"/>
          </p:cNvSpPr>
          <p:nvPr/>
        </p:nvSpPr>
        <p:spPr bwMode="auto">
          <a:xfrm>
            <a:off x="2286000" y="1295400"/>
            <a:ext cx="7696200" cy="1800225"/>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All electrons have exactly the same charge (negative); the charge on the proton (in the atomic nucleus) has the same magnitude but the opposite sign ( positive charge):</a:t>
            </a:r>
          </a:p>
        </p:txBody>
      </p:sp>
      <p:pic>
        <p:nvPicPr>
          <p:cNvPr id="712708" name="Picture 5" descr="Image result for static electricity animated gif"/>
          <p:cNvPicPr>
            <a:picLocks noChangeAspect="1" noChangeArrowheads="1" noCrop="1"/>
          </p:cNvPicPr>
          <p:nvPr/>
        </p:nvPicPr>
        <p:blipFill>
          <a:blip r:embed="rId4"/>
          <a:srcRect/>
          <a:stretch>
            <a:fillRect/>
          </a:stretch>
        </p:blipFill>
        <p:spPr bwMode="auto">
          <a:xfrm>
            <a:off x="457200" y="468313"/>
            <a:ext cx="1457325" cy="151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2"/>
          <p:cNvSpPr>
            <a:spLocks noGrp="1" noChangeArrowheads="1"/>
          </p:cNvSpPr>
          <p:nvPr>
            <p:ph type="title" idx="4294967295"/>
          </p:nvPr>
        </p:nvSpPr>
        <p:spPr/>
        <p:txBody>
          <a:bodyPr anchor="t"/>
          <a:lstStyle/>
          <a:p>
            <a:pPr eaLnBrk="1" hangingPunct="1"/>
            <a:r>
              <a:rPr lang="en-US" smtClean="0"/>
              <a:t>Electric Charge</a:t>
            </a:r>
          </a:p>
        </p:txBody>
      </p:sp>
      <p:sp>
        <p:nvSpPr>
          <p:cNvPr id="714754" name="Rectangle 3"/>
          <p:cNvSpPr>
            <a:spLocks noGrp="1" noChangeArrowheads="1"/>
          </p:cNvSpPr>
          <p:nvPr>
            <p:ph type="body" idx="4294967295"/>
          </p:nvPr>
        </p:nvSpPr>
        <p:spPr>
          <a:xfrm>
            <a:off x="1905000" y="1143000"/>
            <a:ext cx="8229600" cy="4530725"/>
          </a:xfrm>
        </p:spPr>
        <p:txBody>
          <a:bodyPr/>
          <a:lstStyle/>
          <a:p>
            <a:pPr eaLnBrk="1" hangingPunct="1">
              <a:buFont typeface="Wingdings" pitchFamily="2" charset="2"/>
              <a:buNone/>
            </a:pPr>
            <a:r>
              <a:rPr lang="en-US" smtClean="0"/>
              <a:t>“Charge” is a property of subatomic particles.</a:t>
            </a:r>
          </a:p>
          <a:p>
            <a:pPr eaLnBrk="1" hangingPunct="1">
              <a:buFont typeface="Wingdings" pitchFamily="2" charset="2"/>
              <a:buNone/>
            </a:pPr>
            <a:r>
              <a:rPr lang="en-US" smtClean="0"/>
              <a:t>Facts about charge:</a:t>
            </a:r>
          </a:p>
          <a:p>
            <a:pPr eaLnBrk="1" hangingPunct="1"/>
            <a:r>
              <a:rPr lang="en-US" smtClean="0"/>
              <a:t>There are 2 types basically, positive (protons) and negative (electrons)</a:t>
            </a:r>
          </a:p>
          <a:p>
            <a:pPr eaLnBrk="1" hangingPunct="1"/>
            <a:r>
              <a:rPr lang="en-US" smtClean="0"/>
              <a:t>LIKE charges REPEL and OPPOSITE charges ATTRACT</a:t>
            </a:r>
          </a:p>
          <a:p>
            <a:pPr eaLnBrk="1" hangingPunct="1"/>
            <a:r>
              <a:rPr lang="en-US" smtClean="0"/>
              <a:t>Charges are symbolic of fluids in that they can be in 2 states, STATIC or DYNAMIC.</a:t>
            </a:r>
          </a:p>
        </p:txBody>
      </p:sp>
      <p:pic>
        <p:nvPicPr>
          <p:cNvPr id="714755" name="Picture 4" descr="Image result for static electricity animated gif"/>
          <p:cNvPicPr>
            <a:picLocks noChangeAspect="1" noChangeArrowheads="1" noCrop="1"/>
          </p:cNvPicPr>
          <p:nvPr/>
        </p:nvPicPr>
        <p:blipFill>
          <a:blip r:embed="rId2"/>
          <a:srcRect/>
          <a:stretch>
            <a:fillRect/>
          </a:stretch>
        </p:blipFill>
        <p:spPr bwMode="auto">
          <a:xfrm>
            <a:off x="9380538" y="684213"/>
            <a:ext cx="2536825" cy="304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Rectangle 2"/>
          <p:cNvSpPr>
            <a:spLocks noGrp="1" noChangeArrowheads="1"/>
          </p:cNvSpPr>
          <p:nvPr>
            <p:ph type="title" idx="4294967295"/>
          </p:nvPr>
        </p:nvSpPr>
        <p:spPr/>
        <p:txBody>
          <a:bodyPr anchor="t"/>
          <a:lstStyle/>
          <a:p>
            <a:pPr eaLnBrk="1" hangingPunct="1"/>
            <a:r>
              <a:rPr lang="en-US" smtClean="0"/>
              <a:t>Electric Charge – The specifics</a:t>
            </a:r>
          </a:p>
        </p:txBody>
      </p:sp>
      <p:sp>
        <p:nvSpPr>
          <p:cNvPr id="715778" name="Rectangle 3"/>
          <p:cNvSpPr>
            <a:spLocks noGrp="1" noChangeArrowheads="1"/>
          </p:cNvSpPr>
          <p:nvPr>
            <p:ph type="body" sz="half" idx="4294967295"/>
          </p:nvPr>
        </p:nvSpPr>
        <p:spPr>
          <a:xfrm>
            <a:off x="609600" y="1981200"/>
            <a:ext cx="5384800" cy="3886200"/>
          </a:xfrm>
        </p:spPr>
        <p:txBody>
          <a:bodyPr/>
          <a:lstStyle/>
          <a:p>
            <a:pPr eaLnBrk="1" hangingPunct="1">
              <a:buFont typeface="Wingdings" pitchFamily="2" charset="2"/>
              <a:buNone/>
            </a:pPr>
            <a:endParaRPr lang="en-US" sz="2800" smtClean="0"/>
          </a:p>
          <a:p>
            <a:pPr eaLnBrk="1" hangingPunct="1">
              <a:buFont typeface="Wingdings" pitchFamily="2" charset="2"/>
              <a:buNone/>
            </a:pPr>
            <a:endParaRPr lang="en-US" sz="2800" smtClean="0"/>
          </a:p>
          <a:p>
            <a:pPr eaLnBrk="1" hangingPunct="1">
              <a:buFont typeface="Wingdings" pitchFamily="2" charset="2"/>
              <a:buNone/>
            </a:pPr>
            <a:r>
              <a:rPr lang="en-US" sz="2800" smtClean="0"/>
              <a:t>Some important constants:</a:t>
            </a:r>
          </a:p>
          <a:p>
            <a:pPr eaLnBrk="1" hangingPunct="1">
              <a:buFont typeface="Wingdings" pitchFamily="2" charset="2"/>
              <a:buNone/>
            </a:pPr>
            <a:endParaRPr lang="en-US" sz="2800" smtClean="0"/>
          </a:p>
        </p:txBody>
      </p:sp>
      <p:pic>
        <p:nvPicPr>
          <p:cNvPr id="715779" name="Picture 4"/>
          <p:cNvPicPr>
            <a:picLocks noChangeAspect="1" noChangeArrowheads="1"/>
          </p:cNvPicPr>
          <p:nvPr/>
        </p:nvPicPr>
        <p:blipFill>
          <a:blip r:embed="rId2"/>
          <a:srcRect/>
          <a:stretch>
            <a:fillRect/>
          </a:stretch>
        </p:blipFill>
        <p:spPr bwMode="auto">
          <a:xfrm>
            <a:off x="1436688" y="1168400"/>
            <a:ext cx="3089275" cy="1574800"/>
          </a:xfrm>
          <a:prstGeom prst="rect">
            <a:avLst/>
          </a:prstGeom>
          <a:noFill/>
          <a:ln w="9525">
            <a:noFill/>
            <a:miter lim="800000"/>
            <a:headEnd/>
            <a:tailEnd/>
          </a:ln>
        </p:spPr>
      </p:pic>
      <p:sp>
        <p:nvSpPr>
          <p:cNvPr id="715780" name="Text Box 5"/>
          <p:cNvSpPr txBox="1">
            <a:spLocks noChangeArrowheads="1"/>
          </p:cNvSpPr>
          <p:nvPr/>
        </p:nvSpPr>
        <p:spPr bwMode="auto">
          <a:xfrm>
            <a:off x="6232525" y="1103313"/>
            <a:ext cx="3825875" cy="2289175"/>
          </a:xfrm>
          <a:prstGeom prst="rect">
            <a:avLst/>
          </a:prstGeom>
          <a:noFill/>
          <a:ln w="9525">
            <a:noFill/>
            <a:miter lim="800000"/>
            <a:headEnd/>
            <a:tailEnd/>
          </a:ln>
        </p:spPr>
        <p:txBody>
          <a:bodyPr>
            <a:spAutoFit/>
          </a:bodyPr>
          <a:lstStyle/>
          <a:p>
            <a:pPr>
              <a:buFontTx/>
              <a:buChar char="•"/>
            </a:pPr>
            <a:r>
              <a:rPr lang="en-US">
                <a:solidFill>
                  <a:srgbClr val="000000"/>
                </a:solidFill>
              </a:rPr>
              <a:t>The symbol for CHARGE is “q”</a:t>
            </a:r>
          </a:p>
          <a:p>
            <a:pPr>
              <a:buFontTx/>
              <a:buChar char="•"/>
            </a:pPr>
            <a:r>
              <a:rPr lang="en-US">
                <a:solidFill>
                  <a:srgbClr val="000000"/>
                </a:solidFill>
              </a:rPr>
              <a:t>The unit is the COULOMB(C), named after Charles Coulomb</a:t>
            </a:r>
          </a:p>
          <a:p>
            <a:pPr>
              <a:buFontTx/>
              <a:buChar char="•"/>
            </a:pPr>
            <a:r>
              <a:rPr lang="en-US">
                <a:solidFill>
                  <a:srgbClr val="000000"/>
                </a:solidFill>
              </a:rPr>
              <a:t>If we are talking about a SINGLE charged particle such as 1 electron or 1 proton we are referring to an ELEMENTARY charge and often use, </a:t>
            </a:r>
            <a:r>
              <a:rPr lang="en-US" b="1" i="1">
                <a:solidFill>
                  <a:srgbClr val="000000"/>
                </a:solidFill>
              </a:rPr>
              <a:t>e</a:t>
            </a:r>
            <a:r>
              <a:rPr lang="en-US">
                <a:solidFill>
                  <a:srgbClr val="000000"/>
                </a:solidFill>
              </a:rPr>
              <a:t> , to symbolize this.</a:t>
            </a:r>
          </a:p>
        </p:txBody>
      </p:sp>
      <p:graphicFrame>
        <p:nvGraphicFramePr>
          <p:cNvPr id="8225" name="Group 33"/>
          <p:cNvGraphicFramePr>
            <a:graphicFrameLocks noGrp="1"/>
          </p:cNvGraphicFramePr>
          <p:nvPr>
            <p:ph sz="half" idx="4294967295"/>
          </p:nvPr>
        </p:nvGraphicFramePr>
        <p:xfrm>
          <a:off x="1828800" y="3679825"/>
          <a:ext cx="8382000" cy="2549525"/>
        </p:xfrm>
        <a:graphic>
          <a:graphicData uri="http://schemas.openxmlformats.org/drawingml/2006/table">
            <a:tbl>
              <a:tblPr/>
              <a:tblGrid>
                <a:gridCol w="2794000"/>
                <a:gridCol w="2794000"/>
                <a:gridCol w="2794000"/>
              </a:tblGrid>
              <a:tr h="63817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cs typeface="Arial" charset="0"/>
                        </a:rPr>
                        <a:t>Particle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cs typeface="Arial" charset="0"/>
                        </a:rPr>
                        <a:t>Charge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cs typeface="Arial" charset="0"/>
                        </a:rPr>
                        <a:t>Mass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658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cs typeface="Arial" charset="0"/>
                        </a:rPr>
                        <a:t>Proton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cs typeface="Arial" charset="0"/>
                        </a:rPr>
                        <a:t>1.6x10</a:t>
                      </a:r>
                      <a:r>
                        <a:rPr kumimoji="0" lang="en-US" sz="2800" b="0" i="0" u="none" strike="noStrike" cap="none" normalizeH="0" baseline="30000" smtClean="0">
                          <a:ln>
                            <a:noFill/>
                          </a:ln>
                          <a:solidFill>
                            <a:schemeClr val="tx1"/>
                          </a:solidFill>
                          <a:effectLst/>
                          <a:latin typeface="Arial" charset="0"/>
                          <a:cs typeface="Arial" charset="0"/>
                        </a:rPr>
                        <a:t>-19</a:t>
                      </a:r>
                      <a:r>
                        <a:rPr kumimoji="0" lang="en-US" sz="2800" b="0" i="0" u="none" strike="noStrike" cap="none" normalizeH="0" baseline="0" smtClean="0">
                          <a:ln>
                            <a:noFill/>
                          </a:ln>
                          <a:solidFill>
                            <a:schemeClr val="tx1"/>
                          </a:solidFill>
                          <a:effectLst/>
                          <a:latin typeface="Arial" charset="0"/>
                          <a:cs typeface="Arial" charset="0"/>
                        </a:rPr>
                        <a:t> 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cs typeface="Arial" charset="0"/>
                        </a:rPr>
                        <a:t>1.67 x10</a:t>
                      </a:r>
                      <a:r>
                        <a:rPr kumimoji="0" lang="en-US" sz="2800" b="0" i="0" u="none" strike="noStrike" cap="none" normalizeH="0" baseline="30000" smtClean="0">
                          <a:ln>
                            <a:noFill/>
                          </a:ln>
                          <a:solidFill>
                            <a:schemeClr val="tx1"/>
                          </a:solidFill>
                          <a:effectLst/>
                          <a:latin typeface="Arial" charset="0"/>
                          <a:cs typeface="Arial" charset="0"/>
                        </a:rPr>
                        <a:t>-27</a:t>
                      </a:r>
                      <a:r>
                        <a:rPr kumimoji="0" lang="en-US" sz="2800" b="0" i="0" u="none" strike="noStrike" cap="none" normalizeH="0" baseline="0" smtClean="0">
                          <a:ln>
                            <a:noFill/>
                          </a:ln>
                          <a:solidFill>
                            <a:schemeClr val="tx1"/>
                          </a:solidFill>
                          <a:effectLst/>
                          <a:latin typeface="Arial" charset="0"/>
                          <a:cs typeface="Arial" charset="0"/>
                        </a:rPr>
                        <a:t> kg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cs typeface="Arial" charset="0"/>
                        </a:rPr>
                        <a:t>Electron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cs typeface="Arial" charset="0"/>
                        </a:rPr>
                        <a:t>1.6x10</a:t>
                      </a:r>
                      <a:r>
                        <a:rPr kumimoji="0" lang="en-US" sz="2800" b="0" i="0" u="none" strike="noStrike" cap="none" normalizeH="0" baseline="30000" smtClean="0">
                          <a:ln>
                            <a:noFill/>
                          </a:ln>
                          <a:solidFill>
                            <a:schemeClr val="tx1"/>
                          </a:solidFill>
                          <a:effectLst/>
                          <a:latin typeface="Arial" charset="0"/>
                          <a:cs typeface="Arial" charset="0"/>
                        </a:rPr>
                        <a:t>-19</a:t>
                      </a:r>
                      <a:r>
                        <a:rPr kumimoji="0" lang="en-US" sz="2800" b="0" i="0" u="none" strike="noStrike" cap="none" normalizeH="0" baseline="0" smtClean="0">
                          <a:ln>
                            <a:noFill/>
                          </a:ln>
                          <a:solidFill>
                            <a:schemeClr val="tx1"/>
                          </a:solidFill>
                          <a:effectLst/>
                          <a:latin typeface="Arial" charset="0"/>
                          <a:cs typeface="Arial" charset="0"/>
                        </a:rPr>
                        <a:t> 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cs typeface="Arial" charset="0"/>
                        </a:rPr>
                        <a:t>9.11 x10</a:t>
                      </a:r>
                      <a:r>
                        <a:rPr kumimoji="0" lang="en-US" sz="2800" b="0" i="0" u="none" strike="noStrike" cap="none" normalizeH="0" baseline="30000" smtClean="0">
                          <a:ln>
                            <a:noFill/>
                          </a:ln>
                          <a:solidFill>
                            <a:schemeClr val="tx1"/>
                          </a:solidFill>
                          <a:effectLst/>
                          <a:latin typeface="Arial" charset="0"/>
                          <a:cs typeface="Arial" charset="0"/>
                        </a:rPr>
                        <a:t>-31</a:t>
                      </a:r>
                      <a:r>
                        <a:rPr kumimoji="0" lang="en-US" sz="2800" b="0" i="0" u="none" strike="noStrike" cap="none" normalizeH="0" baseline="0" smtClean="0">
                          <a:ln>
                            <a:noFill/>
                          </a:ln>
                          <a:solidFill>
                            <a:schemeClr val="tx1"/>
                          </a:solidFill>
                          <a:effectLst/>
                          <a:latin typeface="Arial" charset="0"/>
                          <a:cs typeface="Arial" charset="0"/>
                        </a:rPr>
                        <a:t> kg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658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cs typeface="Arial" charset="0"/>
                        </a:rPr>
                        <a:t>Neutron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cs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cs typeface="Arial" charset="0"/>
                        </a:rPr>
                        <a:t>1.67 x10</a:t>
                      </a:r>
                      <a:r>
                        <a:rPr kumimoji="0" lang="en-US" sz="2800" b="0" i="0" u="none" strike="noStrike" cap="none" normalizeH="0" baseline="30000" smtClean="0">
                          <a:ln>
                            <a:noFill/>
                          </a:ln>
                          <a:solidFill>
                            <a:schemeClr val="tx1"/>
                          </a:solidFill>
                          <a:effectLst/>
                          <a:latin typeface="Arial" charset="0"/>
                          <a:cs typeface="Arial" charset="0"/>
                        </a:rPr>
                        <a:t>-27</a:t>
                      </a:r>
                      <a:r>
                        <a:rPr kumimoji="0" lang="en-US" sz="2800" b="0" i="0" u="none" strike="noStrike" cap="none" normalizeH="0" baseline="0" smtClean="0">
                          <a:ln>
                            <a:noFill/>
                          </a:ln>
                          <a:solidFill>
                            <a:schemeClr val="tx1"/>
                          </a:solidFill>
                          <a:effectLst/>
                          <a:latin typeface="Arial" charset="0"/>
                          <a:cs typeface="Arial" charset="0"/>
                        </a:rPr>
                        <a:t> kg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Text Box 2"/>
          <p:cNvSpPr txBox="1">
            <a:spLocks noChangeArrowheads="1"/>
          </p:cNvSpPr>
          <p:nvPr/>
        </p:nvSpPr>
        <p:spPr bwMode="auto">
          <a:xfrm>
            <a:off x="1828800" y="3048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 Electric Charge</a:t>
            </a:r>
          </a:p>
        </p:txBody>
      </p:sp>
      <p:sp>
        <p:nvSpPr>
          <p:cNvPr id="716802" name="Text Box 3"/>
          <p:cNvSpPr txBox="1">
            <a:spLocks noChangeArrowheads="1"/>
          </p:cNvSpPr>
          <p:nvPr/>
        </p:nvSpPr>
        <p:spPr bwMode="auto">
          <a:xfrm>
            <a:off x="2133600" y="1752600"/>
            <a:ext cx="4495800" cy="2227263"/>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When an amber rod is rubbed with fur, some of the electrons on the atoms in the fur are transferred to the amber:</a:t>
            </a:r>
          </a:p>
        </p:txBody>
      </p:sp>
      <p:pic>
        <p:nvPicPr>
          <p:cNvPr id="716803" name="Picture 4" descr="FG19_04"/>
          <p:cNvPicPr>
            <a:picLocks noChangeAspect="1" noChangeArrowheads="1"/>
          </p:cNvPicPr>
          <p:nvPr/>
        </p:nvPicPr>
        <p:blipFill>
          <a:blip r:embed="rId3"/>
          <a:srcRect l="27397" r="23288"/>
          <a:stretch>
            <a:fillRect/>
          </a:stretch>
        </p:blipFill>
        <p:spPr bwMode="auto">
          <a:xfrm>
            <a:off x="6743700" y="990600"/>
            <a:ext cx="3695700" cy="5619750"/>
          </a:xfrm>
          <a:prstGeom prst="rect">
            <a:avLst/>
          </a:prstGeom>
          <a:noFill/>
          <a:ln w="9525">
            <a:noFill/>
            <a:miter lim="800000"/>
            <a:headEnd/>
            <a:tailEnd/>
          </a:ln>
        </p:spPr>
      </p:pic>
      <p:sp>
        <p:nvSpPr>
          <p:cNvPr id="716804" name="Text Box 5"/>
          <p:cNvSpPr txBox="1">
            <a:spLocks noChangeArrowheads="1"/>
          </p:cNvSpPr>
          <p:nvPr/>
        </p:nvSpPr>
        <p:spPr bwMode="auto">
          <a:xfrm>
            <a:off x="584200" y="4216400"/>
            <a:ext cx="6788150" cy="701675"/>
          </a:xfrm>
          <a:prstGeom prst="rect">
            <a:avLst/>
          </a:prstGeom>
          <a:noFill/>
          <a:ln w="9525">
            <a:noFill/>
            <a:miter lim="800000"/>
            <a:headEnd/>
            <a:tailEnd/>
          </a:ln>
        </p:spPr>
        <p:txBody>
          <a:bodyPr>
            <a:spAutoFit/>
          </a:bodyPr>
          <a:lstStyle/>
          <a:p>
            <a:r>
              <a:rPr lang="en-US" sz="2000" b="1">
                <a:solidFill>
                  <a:srgbClr val="FF0000"/>
                </a:solidFill>
              </a:rPr>
              <a:t>All charged states result from the transfer of  outer shell electrons from one object to another</a:t>
            </a:r>
          </a:p>
        </p:txBody>
      </p:sp>
      <p:sp>
        <p:nvSpPr>
          <p:cNvPr id="716805" name="Text Box 6"/>
          <p:cNvSpPr txBox="1">
            <a:spLocks noChangeArrowheads="1"/>
          </p:cNvSpPr>
          <p:nvPr/>
        </p:nvSpPr>
        <p:spPr bwMode="auto">
          <a:xfrm>
            <a:off x="604838" y="5383213"/>
            <a:ext cx="5197475" cy="457200"/>
          </a:xfrm>
          <a:prstGeom prst="rect">
            <a:avLst/>
          </a:prstGeom>
          <a:noFill/>
          <a:ln w="9525">
            <a:noFill/>
            <a:miter lim="800000"/>
            <a:headEnd/>
            <a:tailEnd/>
          </a:ln>
        </p:spPr>
        <p:txBody>
          <a:bodyPr>
            <a:spAutoFit/>
          </a:bodyPr>
          <a:lstStyle/>
          <a:p>
            <a:r>
              <a:rPr lang="en-US" sz="2400" b="1">
                <a:solidFill>
                  <a:srgbClr val="009900"/>
                </a:solidFill>
              </a:rPr>
              <a:t>Electric charge is a scalar quantity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2"/>
          <p:cNvSpPr>
            <a:spLocks noGrp="1" noChangeArrowheads="1"/>
          </p:cNvSpPr>
          <p:nvPr>
            <p:ph type="title" idx="4294967295"/>
          </p:nvPr>
        </p:nvSpPr>
        <p:spPr/>
        <p:txBody>
          <a:bodyPr anchor="t"/>
          <a:lstStyle/>
          <a:p>
            <a:pPr eaLnBrk="1" hangingPunct="1"/>
            <a:r>
              <a:rPr lang="en-US" smtClean="0"/>
              <a:t>Charge is “CONSERVED”</a:t>
            </a:r>
          </a:p>
        </p:txBody>
      </p:sp>
      <p:sp>
        <p:nvSpPr>
          <p:cNvPr id="718850" name="Rectangle 3"/>
          <p:cNvSpPr>
            <a:spLocks noGrp="1" noChangeArrowheads="1"/>
          </p:cNvSpPr>
          <p:nvPr>
            <p:ph type="body" idx="4294967295"/>
          </p:nvPr>
        </p:nvSpPr>
        <p:spPr>
          <a:xfrm>
            <a:off x="5791200" y="1981200"/>
            <a:ext cx="4419600" cy="3886200"/>
          </a:xfrm>
        </p:spPr>
        <p:txBody>
          <a:bodyPr/>
          <a:lstStyle/>
          <a:p>
            <a:pPr eaLnBrk="1" hangingPunct="1">
              <a:lnSpc>
                <a:spcPct val="90000"/>
              </a:lnSpc>
              <a:buFont typeface="Wingdings" pitchFamily="2" charset="2"/>
              <a:buNone/>
            </a:pPr>
            <a:r>
              <a:rPr lang="en-US" smtClean="0"/>
              <a:t>Charge cannot be created or destroyed only transferred from one object to another. Even though these 2 charges attract initially, they repel after touching. Notice the NET charge stays the same.</a:t>
            </a:r>
          </a:p>
        </p:txBody>
      </p:sp>
      <p:pic>
        <p:nvPicPr>
          <p:cNvPr id="718851" name="Picture 4"/>
          <p:cNvPicPr>
            <a:picLocks noChangeAspect="1" noChangeArrowheads="1"/>
          </p:cNvPicPr>
          <p:nvPr/>
        </p:nvPicPr>
        <p:blipFill>
          <a:blip r:embed="rId2"/>
          <a:srcRect/>
          <a:stretch>
            <a:fillRect/>
          </a:stretch>
        </p:blipFill>
        <p:spPr bwMode="auto">
          <a:xfrm>
            <a:off x="2362200" y="1828800"/>
            <a:ext cx="2751138"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Text Box 2"/>
          <p:cNvSpPr txBox="1">
            <a:spLocks noChangeArrowheads="1"/>
          </p:cNvSpPr>
          <p:nvPr/>
        </p:nvSpPr>
        <p:spPr bwMode="auto">
          <a:xfrm>
            <a:off x="1828800" y="3048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Electric Charge</a:t>
            </a:r>
          </a:p>
        </p:txBody>
      </p:sp>
      <p:sp>
        <p:nvSpPr>
          <p:cNvPr id="719874" name="Text Box 3"/>
          <p:cNvSpPr txBox="1">
            <a:spLocks noChangeArrowheads="1"/>
          </p:cNvSpPr>
          <p:nvPr/>
        </p:nvSpPr>
        <p:spPr bwMode="auto">
          <a:xfrm>
            <a:off x="1905000" y="1524000"/>
            <a:ext cx="8458200" cy="4365625"/>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We find that the total electric charge of the universe is a constant:</a:t>
            </a:r>
          </a:p>
          <a:p>
            <a:pPr algn="ctr">
              <a:spcBef>
                <a:spcPct val="50000"/>
              </a:spcBef>
            </a:pPr>
            <a:r>
              <a:rPr lang="en-US" sz="2800" b="1">
                <a:solidFill>
                  <a:srgbClr val="000000"/>
                </a:solidFill>
                <a:latin typeface="Times New Roman" pitchFamily="18" charset="0"/>
              </a:rPr>
              <a:t>Electric charge is conserved.</a:t>
            </a:r>
          </a:p>
          <a:p>
            <a:pPr>
              <a:spcBef>
                <a:spcPct val="50000"/>
              </a:spcBef>
            </a:pPr>
            <a:r>
              <a:rPr lang="en-US" sz="2800" b="1">
                <a:solidFill>
                  <a:srgbClr val="000000"/>
                </a:solidFill>
              </a:rPr>
              <a:t>Also, electric charge is quantized in units of </a:t>
            </a:r>
            <a:r>
              <a:rPr lang="en-US" sz="2800" b="1" i="1">
                <a:solidFill>
                  <a:srgbClr val="000000"/>
                </a:solidFill>
                <a:latin typeface="Times New Roman" pitchFamily="18" charset="0"/>
              </a:rPr>
              <a:t>e</a:t>
            </a:r>
            <a:r>
              <a:rPr lang="en-US" sz="2800" b="1">
                <a:solidFill>
                  <a:srgbClr val="000000"/>
                </a:solidFill>
              </a:rPr>
              <a:t>.</a:t>
            </a:r>
          </a:p>
          <a:p>
            <a:pPr>
              <a:spcBef>
                <a:spcPct val="50000"/>
              </a:spcBef>
            </a:pPr>
            <a:r>
              <a:rPr lang="en-US" sz="2800" b="1">
                <a:solidFill>
                  <a:srgbClr val="000000"/>
                </a:solidFill>
              </a:rPr>
              <a:t>The atom that has lost an electron is now positively charged – it is a positive ion</a:t>
            </a:r>
          </a:p>
          <a:p>
            <a:pPr>
              <a:spcBef>
                <a:spcPct val="50000"/>
              </a:spcBef>
            </a:pPr>
            <a:r>
              <a:rPr lang="en-US" sz="2800" b="1">
                <a:solidFill>
                  <a:srgbClr val="000000"/>
                </a:solidFill>
              </a:rPr>
              <a:t>The atom that has gained an electron is now negatively charged – it is a negative 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1921" name="Picture 4" descr="FG19_05"/>
          <p:cNvPicPr>
            <a:picLocks noChangeAspect="1" noChangeArrowheads="1"/>
          </p:cNvPicPr>
          <p:nvPr/>
        </p:nvPicPr>
        <p:blipFill>
          <a:blip r:embed="rId3"/>
          <a:srcRect l="14999" r="14091"/>
          <a:stretch>
            <a:fillRect/>
          </a:stretch>
        </p:blipFill>
        <p:spPr bwMode="auto">
          <a:xfrm>
            <a:off x="6248400" y="1447800"/>
            <a:ext cx="3962400" cy="4191000"/>
          </a:xfrm>
          <a:prstGeom prst="rect">
            <a:avLst/>
          </a:prstGeom>
          <a:noFill/>
          <a:ln w="9525">
            <a:noFill/>
            <a:miter lim="800000"/>
            <a:headEnd/>
            <a:tailEnd/>
          </a:ln>
        </p:spPr>
      </p:pic>
      <p:sp>
        <p:nvSpPr>
          <p:cNvPr id="721922" name="Text Box 2"/>
          <p:cNvSpPr txBox="1">
            <a:spLocks noChangeArrowheads="1"/>
          </p:cNvSpPr>
          <p:nvPr/>
        </p:nvSpPr>
        <p:spPr bwMode="auto">
          <a:xfrm>
            <a:off x="1828800" y="3048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 Electric Charge</a:t>
            </a:r>
          </a:p>
        </p:txBody>
      </p:sp>
      <p:sp>
        <p:nvSpPr>
          <p:cNvPr id="721923" name="Text Box 3"/>
          <p:cNvSpPr txBox="1">
            <a:spLocks noChangeArrowheads="1"/>
          </p:cNvSpPr>
          <p:nvPr/>
        </p:nvSpPr>
        <p:spPr bwMode="auto">
          <a:xfrm>
            <a:off x="1828800" y="2209800"/>
            <a:ext cx="5715000" cy="265430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Some materials can become polarized – this means that their atoms rotate in response to an external charge. This is how a charged object can attract a neutral one.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idx="4294967295"/>
          </p:nvPr>
        </p:nvSpPr>
        <p:spPr/>
        <p:txBody>
          <a:bodyPr anchor="b"/>
          <a:lstStyle/>
          <a:p>
            <a:pPr eaLnBrk="1" hangingPunct="1"/>
            <a:r>
              <a:rPr lang="en-US" smtClean="0"/>
              <a:t>First Observations – Greeks </a:t>
            </a:r>
          </a:p>
        </p:txBody>
      </p:sp>
      <p:sp>
        <p:nvSpPr>
          <p:cNvPr id="92162" name="Rectangle 3"/>
          <p:cNvSpPr>
            <a:spLocks noGrp="1" noChangeArrowheads="1"/>
          </p:cNvSpPr>
          <p:nvPr>
            <p:ph type="body" idx="4294967295"/>
          </p:nvPr>
        </p:nvSpPr>
        <p:spPr/>
        <p:txBody>
          <a:bodyPr/>
          <a:lstStyle/>
          <a:p>
            <a:pPr eaLnBrk="1" hangingPunct="1"/>
            <a:r>
              <a:rPr lang="en-US" smtClean="0"/>
              <a:t>Observed electric and magnetic phenomena as early as 700 BC</a:t>
            </a:r>
          </a:p>
          <a:p>
            <a:pPr lvl="1" eaLnBrk="1" hangingPunct="1"/>
            <a:r>
              <a:rPr lang="en-US" smtClean="0"/>
              <a:t>Found that amber, when rubbed, became electrified and attracted pieces of straw or feathers</a:t>
            </a:r>
          </a:p>
          <a:p>
            <a:pPr lvl="2" eaLnBrk="1" hangingPunct="1"/>
            <a:r>
              <a:rPr lang="en-US" smtClean="0"/>
              <a:t>Also discovered magnetic forces by observing magnetite attracting iron</a:t>
            </a:r>
          </a:p>
        </p:txBody>
      </p:sp>
      <p:pic>
        <p:nvPicPr>
          <p:cNvPr id="92165" name="Picture 5" descr="Image result for disney hurcules character animated gif"/>
          <p:cNvPicPr>
            <a:picLocks noChangeAspect="1" noChangeArrowheads="1" noCrop="1"/>
          </p:cNvPicPr>
          <p:nvPr/>
        </p:nvPicPr>
        <p:blipFill>
          <a:blip r:embed="rId2"/>
          <a:srcRect/>
          <a:stretch>
            <a:fillRect/>
          </a:stretch>
        </p:blipFill>
        <p:spPr bwMode="auto">
          <a:xfrm>
            <a:off x="4321175" y="4457700"/>
            <a:ext cx="3584575" cy="1985963"/>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69" name="Rectangle 2"/>
          <p:cNvSpPr>
            <a:spLocks noGrp="1" noChangeArrowheads="1"/>
          </p:cNvSpPr>
          <p:nvPr>
            <p:ph type="title" idx="4294967295"/>
          </p:nvPr>
        </p:nvSpPr>
        <p:spPr/>
        <p:txBody>
          <a:bodyPr anchor="t"/>
          <a:lstStyle/>
          <a:p>
            <a:pPr eaLnBrk="1" hangingPunct="1"/>
            <a:r>
              <a:rPr lang="en-US" smtClean="0"/>
              <a:t>Conductors and Insulators</a:t>
            </a:r>
          </a:p>
        </p:txBody>
      </p:sp>
      <p:sp>
        <p:nvSpPr>
          <p:cNvPr id="723970" name="Rectangle 3"/>
          <p:cNvSpPr>
            <a:spLocks noGrp="1" noChangeArrowheads="1"/>
          </p:cNvSpPr>
          <p:nvPr>
            <p:ph type="body" idx="4294967295"/>
          </p:nvPr>
        </p:nvSpPr>
        <p:spPr>
          <a:xfrm>
            <a:off x="1981200" y="1143000"/>
            <a:ext cx="8229600" cy="2590800"/>
          </a:xfrm>
        </p:spPr>
        <p:txBody>
          <a:bodyPr/>
          <a:lstStyle/>
          <a:p>
            <a:pPr eaLnBrk="1" hangingPunct="1">
              <a:buFont typeface="Wingdings" pitchFamily="2" charset="2"/>
              <a:buNone/>
            </a:pPr>
            <a:r>
              <a:rPr lang="en-US" sz="2800" smtClean="0"/>
              <a:t>The movement of charge is limited by the substance the charge is trying to pass through. There are generally 2 types of substances.</a:t>
            </a:r>
          </a:p>
          <a:p>
            <a:pPr eaLnBrk="1" hangingPunct="1">
              <a:buFont typeface="Wingdings" pitchFamily="2" charset="2"/>
              <a:buNone/>
            </a:pPr>
            <a:r>
              <a:rPr lang="en-US" sz="2800" smtClean="0">
                <a:solidFill>
                  <a:srgbClr val="FF0000"/>
                </a:solidFill>
              </a:rPr>
              <a:t>Conductors:</a:t>
            </a:r>
            <a:r>
              <a:rPr lang="en-US" sz="2800" smtClean="0"/>
              <a:t> Allow charge to move readily though it.</a:t>
            </a:r>
          </a:p>
          <a:p>
            <a:pPr eaLnBrk="1" hangingPunct="1">
              <a:buFont typeface="Wingdings" pitchFamily="2" charset="2"/>
              <a:buNone/>
            </a:pPr>
            <a:r>
              <a:rPr lang="en-US" sz="2800" smtClean="0">
                <a:solidFill>
                  <a:srgbClr val="FF0000"/>
                </a:solidFill>
              </a:rPr>
              <a:t>Insulators:</a:t>
            </a:r>
            <a:r>
              <a:rPr lang="en-US" sz="2800" smtClean="0"/>
              <a:t> Restrict the movement of the charge</a:t>
            </a:r>
          </a:p>
        </p:txBody>
      </p:sp>
      <p:pic>
        <p:nvPicPr>
          <p:cNvPr id="723971" name="Picture 4"/>
          <p:cNvPicPr>
            <a:picLocks noChangeAspect="1" noChangeArrowheads="1"/>
          </p:cNvPicPr>
          <p:nvPr/>
        </p:nvPicPr>
        <p:blipFill>
          <a:blip r:embed="rId2"/>
          <a:srcRect/>
          <a:stretch>
            <a:fillRect/>
          </a:stretch>
        </p:blipFill>
        <p:spPr bwMode="auto">
          <a:xfrm>
            <a:off x="8858250" y="4016375"/>
            <a:ext cx="3333750" cy="2667000"/>
          </a:xfrm>
          <a:prstGeom prst="rect">
            <a:avLst/>
          </a:prstGeom>
          <a:noFill/>
          <a:ln w="9525">
            <a:noFill/>
            <a:miter lim="800000"/>
            <a:headEnd/>
            <a:tailEnd/>
          </a:ln>
        </p:spPr>
      </p:pic>
      <p:sp>
        <p:nvSpPr>
          <p:cNvPr id="723972" name="Text Box 5"/>
          <p:cNvSpPr txBox="1">
            <a:spLocks noChangeArrowheads="1"/>
          </p:cNvSpPr>
          <p:nvPr/>
        </p:nvSpPr>
        <p:spPr bwMode="auto">
          <a:xfrm>
            <a:off x="952500" y="5283200"/>
            <a:ext cx="2781300" cy="641350"/>
          </a:xfrm>
          <a:prstGeom prst="rect">
            <a:avLst/>
          </a:prstGeom>
          <a:noFill/>
          <a:ln w="9525">
            <a:noFill/>
            <a:miter lim="800000"/>
            <a:headEnd/>
            <a:tailEnd/>
          </a:ln>
        </p:spPr>
        <p:txBody>
          <a:bodyPr>
            <a:spAutoFit/>
          </a:bodyPr>
          <a:lstStyle/>
          <a:p>
            <a:r>
              <a:rPr lang="en-US">
                <a:solidFill>
                  <a:srgbClr val="000000"/>
                </a:solidFill>
              </a:rPr>
              <a:t>Conductor = Copper Wire</a:t>
            </a:r>
          </a:p>
          <a:p>
            <a:r>
              <a:rPr lang="en-US">
                <a:solidFill>
                  <a:srgbClr val="000000"/>
                </a:solidFill>
              </a:rPr>
              <a:t>Insulator = Plastic sheath</a:t>
            </a:r>
          </a:p>
        </p:txBody>
      </p:sp>
      <p:pic>
        <p:nvPicPr>
          <p:cNvPr id="723973" name="Picture 6" descr="Image result for animated gif music conductor"/>
          <p:cNvPicPr>
            <a:picLocks noChangeAspect="1" noChangeArrowheads="1" noCrop="1"/>
          </p:cNvPicPr>
          <p:nvPr/>
        </p:nvPicPr>
        <p:blipFill>
          <a:blip r:embed="rId3"/>
          <a:srcRect/>
          <a:stretch>
            <a:fillRect/>
          </a:stretch>
        </p:blipFill>
        <p:spPr bwMode="auto">
          <a:xfrm>
            <a:off x="9431338" y="547688"/>
            <a:ext cx="3467100" cy="3467100"/>
          </a:xfrm>
          <a:prstGeom prst="rect">
            <a:avLst/>
          </a:prstGeom>
          <a:noFill/>
          <a:ln w="9525">
            <a:noFill/>
            <a:miter lim="800000"/>
            <a:headEnd/>
            <a:tailEnd/>
          </a:ln>
        </p:spPr>
      </p:pic>
      <p:pic>
        <p:nvPicPr>
          <p:cNvPr id="723974" name="Picture 8" descr="Image result for Examples of Insulators"/>
          <p:cNvPicPr>
            <a:picLocks noChangeAspect="1" noChangeArrowheads="1"/>
          </p:cNvPicPr>
          <p:nvPr/>
        </p:nvPicPr>
        <p:blipFill>
          <a:blip r:embed="rId4"/>
          <a:srcRect/>
          <a:stretch>
            <a:fillRect/>
          </a:stretch>
        </p:blipFill>
        <p:spPr bwMode="auto">
          <a:xfrm>
            <a:off x="4241800" y="4860925"/>
            <a:ext cx="2143125" cy="166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2"/>
          <p:cNvSpPr>
            <a:spLocks noGrp="1" noChangeArrowheads="1"/>
          </p:cNvSpPr>
          <p:nvPr>
            <p:ph type="title" idx="4294967295"/>
          </p:nvPr>
        </p:nvSpPr>
        <p:spPr/>
        <p:txBody>
          <a:bodyPr anchor="t"/>
          <a:lstStyle/>
          <a:p>
            <a:pPr eaLnBrk="1" hangingPunct="1"/>
            <a:r>
              <a:rPr lang="en-US" b="1" smtClean="0"/>
              <a:t>Charging and Discharging</a:t>
            </a:r>
          </a:p>
        </p:txBody>
      </p:sp>
      <p:sp>
        <p:nvSpPr>
          <p:cNvPr id="724994" name="Rectangle 3"/>
          <p:cNvSpPr>
            <a:spLocks noGrp="1" noChangeArrowheads="1"/>
          </p:cNvSpPr>
          <p:nvPr>
            <p:ph type="body" idx="4294967295"/>
          </p:nvPr>
        </p:nvSpPr>
        <p:spPr>
          <a:xfrm>
            <a:off x="1981200" y="1981200"/>
            <a:ext cx="5181600" cy="3886200"/>
          </a:xfrm>
        </p:spPr>
        <p:txBody>
          <a:bodyPr/>
          <a:lstStyle/>
          <a:p>
            <a:pPr marL="571500" indent="-571500" eaLnBrk="1" hangingPunct="1">
              <a:buFont typeface="Wingdings" pitchFamily="2" charset="2"/>
              <a:buNone/>
            </a:pPr>
            <a:r>
              <a:rPr lang="en-US" smtClean="0"/>
              <a:t>There are basically 2 ways you can charge something.</a:t>
            </a:r>
          </a:p>
          <a:p>
            <a:pPr marL="571500" indent="-571500" eaLnBrk="1" hangingPunct="1">
              <a:buFont typeface="Wingdings" pitchFamily="2" charset="2"/>
              <a:buAutoNum type="arabicPeriod"/>
            </a:pPr>
            <a:r>
              <a:rPr lang="en-US" b="1" smtClean="0">
                <a:solidFill>
                  <a:srgbClr val="FF0000"/>
                </a:solidFill>
              </a:rPr>
              <a:t>Charge by friction</a:t>
            </a:r>
          </a:p>
          <a:p>
            <a:pPr marL="571500" indent="-571500" eaLnBrk="1" hangingPunct="1">
              <a:buFont typeface="Wingdings" pitchFamily="2" charset="2"/>
              <a:buAutoNum type="arabicPeriod"/>
            </a:pPr>
            <a:r>
              <a:rPr lang="en-US" smtClean="0"/>
              <a:t>Induction</a:t>
            </a:r>
          </a:p>
        </p:txBody>
      </p:sp>
      <p:pic>
        <p:nvPicPr>
          <p:cNvPr id="724995" name="Picture 4"/>
          <p:cNvPicPr>
            <a:picLocks noChangeAspect="1" noChangeArrowheads="1"/>
          </p:cNvPicPr>
          <p:nvPr/>
        </p:nvPicPr>
        <p:blipFill>
          <a:blip r:embed="rId2"/>
          <a:srcRect/>
          <a:stretch>
            <a:fillRect/>
          </a:stretch>
        </p:blipFill>
        <p:spPr bwMode="auto">
          <a:xfrm>
            <a:off x="7391400" y="1066800"/>
            <a:ext cx="2381250" cy="1876425"/>
          </a:xfrm>
          <a:prstGeom prst="rect">
            <a:avLst/>
          </a:prstGeom>
          <a:noFill/>
          <a:ln w="9525">
            <a:noFill/>
            <a:miter lim="800000"/>
            <a:headEnd/>
            <a:tailEnd/>
          </a:ln>
        </p:spPr>
      </p:pic>
      <p:sp>
        <p:nvSpPr>
          <p:cNvPr id="724996" name="Text Box 5"/>
          <p:cNvSpPr txBox="1">
            <a:spLocks noChangeArrowheads="1"/>
          </p:cNvSpPr>
          <p:nvPr/>
        </p:nvSpPr>
        <p:spPr bwMode="auto">
          <a:xfrm>
            <a:off x="5943600" y="2627313"/>
            <a:ext cx="4267200" cy="2838450"/>
          </a:xfrm>
          <a:prstGeom prst="rect">
            <a:avLst/>
          </a:prstGeom>
          <a:noFill/>
          <a:ln w="9525">
            <a:noFill/>
            <a:miter lim="800000"/>
            <a:headEnd/>
            <a:tailEnd/>
          </a:ln>
        </p:spPr>
        <p:txBody>
          <a:bodyPr>
            <a:spAutoFit/>
          </a:bodyPr>
          <a:lstStyle/>
          <a:p>
            <a:r>
              <a:rPr lang="en-US">
                <a:solidFill>
                  <a:srgbClr val="000000"/>
                </a:solidFill>
              </a:rPr>
              <a:t>“</a:t>
            </a:r>
            <a:r>
              <a:rPr lang="en-US">
                <a:solidFill>
                  <a:srgbClr val="000000"/>
                </a:solidFill>
                <a:hlinkClick r:id="rId3"/>
              </a:rPr>
              <a:t>BIONIC</a:t>
            </a:r>
            <a:r>
              <a:rPr lang="en-US">
                <a:solidFill>
                  <a:srgbClr val="000000"/>
                </a:solidFill>
              </a:rPr>
              <a:t> is the first-ever ionic formula mascara. The primary ingredient in BIONIC is a chain molecule with a positive charge. The friction caused by sweeping the mascara brush across lashes causes a negative charge. Since opposites attract, the positively charged formula adheres to the negatively charged lashes for a dramatic effect that lasts all day.”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7" name="Rectangle 2"/>
          <p:cNvSpPr>
            <a:spLocks noGrp="1" noChangeArrowheads="1"/>
          </p:cNvSpPr>
          <p:nvPr>
            <p:ph type="title" idx="4294967295"/>
          </p:nvPr>
        </p:nvSpPr>
        <p:spPr/>
        <p:txBody>
          <a:bodyPr anchor="t"/>
          <a:lstStyle/>
          <a:p>
            <a:pPr eaLnBrk="1" hangingPunct="1"/>
            <a:r>
              <a:rPr lang="en-US" smtClean="0"/>
              <a:t>Induction and Grounding</a:t>
            </a:r>
          </a:p>
        </p:txBody>
      </p:sp>
      <p:sp>
        <p:nvSpPr>
          <p:cNvPr id="726018" name="Rectangle 3"/>
          <p:cNvSpPr>
            <a:spLocks noGrp="1" noChangeArrowheads="1"/>
          </p:cNvSpPr>
          <p:nvPr>
            <p:ph type="body" idx="4294967295"/>
          </p:nvPr>
        </p:nvSpPr>
        <p:spPr>
          <a:xfrm>
            <a:off x="1905000" y="990600"/>
            <a:ext cx="8229600" cy="1447800"/>
          </a:xfrm>
        </p:spPr>
        <p:txBody>
          <a:bodyPr/>
          <a:lstStyle/>
          <a:p>
            <a:pPr eaLnBrk="1" hangingPunct="1">
              <a:lnSpc>
                <a:spcPct val="90000"/>
              </a:lnSpc>
              <a:buFont typeface="Wingdings" pitchFamily="2" charset="2"/>
              <a:buNone/>
            </a:pPr>
            <a:r>
              <a:rPr lang="en-US" smtClean="0"/>
              <a:t>The second way to charge something is via INDUCTION, which requires NO PHYSICAL CONTACT.</a:t>
            </a:r>
          </a:p>
        </p:txBody>
      </p:sp>
      <p:pic>
        <p:nvPicPr>
          <p:cNvPr id="726019" name="Picture 4"/>
          <p:cNvPicPr>
            <a:picLocks noChangeAspect="1" noChangeArrowheads="1"/>
          </p:cNvPicPr>
          <p:nvPr/>
        </p:nvPicPr>
        <p:blipFill>
          <a:blip r:embed="rId2"/>
          <a:srcRect/>
          <a:stretch>
            <a:fillRect/>
          </a:stretch>
        </p:blipFill>
        <p:spPr bwMode="auto">
          <a:xfrm>
            <a:off x="3505200" y="2286000"/>
            <a:ext cx="5486400" cy="2468563"/>
          </a:xfrm>
          <a:prstGeom prst="rect">
            <a:avLst/>
          </a:prstGeom>
          <a:noFill/>
          <a:ln w="9525">
            <a:noFill/>
            <a:miter lim="800000"/>
            <a:headEnd/>
            <a:tailEnd/>
          </a:ln>
        </p:spPr>
      </p:pic>
      <p:sp>
        <p:nvSpPr>
          <p:cNvPr id="726020" name="Text Box 5"/>
          <p:cNvSpPr txBox="1">
            <a:spLocks noChangeArrowheads="1"/>
          </p:cNvSpPr>
          <p:nvPr/>
        </p:nvSpPr>
        <p:spPr bwMode="auto">
          <a:xfrm>
            <a:off x="2041525" y="4760913"/>
            <a:ext cx="8321675" cy="1314450"/>
          </a:xfrm>
          <a:prstGeom prst="rect">
            <a:avLst/>
          </a:prstGeom>
          <a:noFill/>
          <a:ln w="9525">
            <a:noFill/>
            <a:miter lim="800000"/>
            <a:headEnd/>
            <a:tailEnd/>
          </a:ln>
        </p:spPr>
        <p:txBody>
          <a:bodyPr>
            <a:spAutoFit/>
          </a:bodyPr>
          <a:lstStyle/>
          <a:p>
            <a:r>
              <a:rPr lang="en-US" sz="1600">
                <a:solidFill>
                  <a:srgbClr val="000000"/>
                </a:solidFill>
              </a:rPr>
              <a:t>We bring a negatively charged rod near a neutral sphere. The protons in the sphere localize near the rod, while the electrons are repelled to the other side of the sphere. A wire can then be brought in contact with the negative side and allowed to touch the GROUND. The electrons will always move towards a more massive objects to increase separation from other electrons, leaving a NET positive sphere behind.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Text Box 2"/>
          <p:cNvSpPr txBox="1">
            <a:spLocks noChangeArrowheads="1"/>
          </p:cNvSpPr>
          <p:nvPr/>
        </p:nvSpPr>
        <p:spPr bwMode="auto">
          <a:xfrm>
            <a:off x="1828800" y="3048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Insulators and Conductors</a:t>
            </a:r>
          </a:p>
        </p:txBody>
      </p:sp>
      <p:sp>
        <p:nvSpPr>
          <p:cNvPr id="727042" name="Text Box 3"/>
          <p:cNvSpPr txBox="1">
            <a:spLocks noChangeArrowheads="1"/>
          </p:cNvSpPr>
          <p:nvPr/>
        </p:nvSpPr>
        <p:spPr bwMode="auto">
          <a:xfrm>
            <a:off x="2209800" y="2514600"/>
            <a:ext cx="4495800" cy="2227263"/>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If a conductor carries excess charge, the excess is distributed over the surface of the conductor.</a:t>
            </a:r>
          </a:p>
        </p:txBody>
      </p:sp>
      <p:pic>
        <p:nvPicPr>
          <p:cNvPr id="727043" name="Picture 4" descr="FG19_06"/>
          <p:cNvPicPr>
            <a:picLocks noChangeAspect="1" noChangeArrowheads="1"/>
          </p:cNvPicPr>
          <p:nvPr/>
        </p:nvPicPr>
        <p:blipFill>
          <a:blip r:embed="rId3"/>
          <a:srcRect l="26268" r="25345"/>
          <a:stretch>
            <a:fillRect/>
          </a:stretch>
        </p:blipFill>
        <p:spPr bwMode="auto">
          <a:xfrm>
            <a:off x="6577013" y="1219200"/>
            <a:ext cx="3405187" cy="527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Text Box 2"/>
          <p:cNvSpPr txBox="1">
            <a:spLocks noChangeArrowheads="1"/>
          </p:cNvSpPr>
          <p:nvPr/>
        </p:nvSpPr>
        <p:spPr bwMode="auto">
          <a:xfrm>
            <a:off x="1828800" y="304800"/>
            <a:ext cx="8610600" cy="579438"/>
          </a:xfrm>
          <a:prstGeom prst="rect">
            <a:avLst/>
          </a:prstGeom>
          <a:noFill/>
          <a:ln w="9525">
            <a:noFill/>
            <a:miter lim="800000"/>
            <a:headEnd/>
            <a:tailEnd/>
          </a:ln>
        </p:spPr>
        <p:txBody>
          <a:bodyPr>
            <a:spAutoFit/>
          </a:bodyPr>
          <a:lstStyle/>
          <a:p>
            <a:pPr>
              <a:spcBef>
                <a:spcPct val="50000"/>
              </a:spcBef>
            </a:pPr>
            <a:r>
              <a:rPr lang="en-US" sz="3200" b="1">
                <a:solidFill>
                  <a:srgbClr val="000000"/>
                </a:solidFill>
              </a:rPr>
              <a:t> Insulators and Conductors</a:t>
            </a:r>
          </a:p>
        </p:txBody>
      </p:sp>
      <p:sp>
        <p:nvSpPr>
          <p:cNvPr id="729090" name="Text Box 3"/>
          <p:cNvSpPr txBox="1">
            <a:spLocks noChangeArrowheads="1"/>
          </p:cNvSpPr>
          <p:nvPr/>
        </p:nvSpPr>
        <p:spPr bwMode="auto">
          <a:xfrm>
            <a:off x="1730375" y="1741488"/>
            <a:ext cx="8077200" cy="3937000"/>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sz="2800" b="1">
                <a:solidFill>
                  <a:srgbClr val="000000"/>
                </a:solidFill>
              </a:rPr>
              <a:t>Semiconductors have properties intermediate between conductors and insulators; their properties change with their chemical composition.</a:t>
            </a:r>
          </a:p>
          <a:p>
            <a:pPr>
              <a:spcBef>
                <a:spcPct val="50000"/>
              </a:spcBef>
              <a:buFont typeface="Wingdings" pitchFamily="2" charset="2"/>
              <a:buChar char="Ø"/>
            </a:pPr>
            <a:r>
              <a:rPr lang="en-US" sz="2800" b="1"/>
              <a:t>Silicon and germanium are examples of semiconductors</a:t>
            </a:r>
            <a:endParaRPr lang="en-US" sz="2800" b="1">
              <a:solidFill>
                <a:srgbClr val="000000"/>
              </a:solidFill>
            </a:endParaRPr>
          </a:p>
          <a:p>
            <a:pPr>
              <a:spcBef>
                <a:spcPct val="50000"/>
              </a:spcBef>
              <a:buFont typeface="Wingdings" pitchFamily="2" charset="2"/>
              <a:buChar char="Ø"/>
            </a:pPr>
            <a:r>
              <a:rPr lang="en-US" sz="2800" b="1">
                <a:solidFill>
                  <a:srgbClr val="000000"/>
                </a:solidFill>
              </a:rPr>
              <a:t>Photoconductive materials become conductors when light shines on them.</a:t>
            </a:r>
          </a:p>
        </p:txBody>
      </p:sp>
      <p:pic>
        <p:nvPicPr>
          <p:cNvPr id="729092" name="Picture 4" descr="Image result for  electricity animated gif"/>
          <p:cNvPicPr>
            <a:picLocks noChangeAspect="1" noChangeArrowheads="1" noCrop="1"/>
          </p:cNvPicPr>
          <p:nvPr/>
        </p:nvPicPr>
        <p:blipFill>
          <a:blip r:embed="rId3"/>
          <a:srcRect/>
          <a:stretch>
            <a:fillRect/>
          </a:stretch>
        </p:blipFill>
        <p:spPr bwMode="auto">
          <a:xfrm>
            <a:off x="8532813" y="0"/>
            <a:ext cx="3659187" cy="2055813"/>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2"/>
          <p:cNvSpPr>
            <a:spLocks noGrp="1" noChangeArrowheads="1"/>
          </p:cNvSpPr>
          <p:nvPr>
            <p:ph type="title" idx="4294967295"/>
          </p:nvPr>
        </p:nvSpPr>
        <p:spPr/>
        <p:txBody>
          <a:bodyPr anchor="b"/>
          <a:lstStyle/>
          <a:p>
            <a:pPr eaLnBrk="1" hangingPunct="1"/>
            <a:r>
              <a:rPr lang="en-US" smtClean="0"/>
              <a:t>Polarization</a:t>
            </a:r>
          </a:p>
        </p:txBody>
      </p:sp>
      <p:sp>
        <p:nvSpPr>
          <p:cNvPr id="731138" name="Rectangle 3"/>
          <p:cNvSpPr>
            <a:spLocks noGrp="1" noChangeArrowheads="1"/>
          </p:cNvSpPr>
          <p:nvPr>
            <p:ph type="body" idx="4294967295"/>
          </p:nvPr>
        </p:nvSpPr>
        <p:spPr/>
        <p:txBody>
          <a:bodyPr/>
          <a:lstStyle/>
          <a:p>
            <a:pPr eaLnBrk="1" hangingPunct="1">
              <a:lnSpc>
                <a:spcPct val="90000"/>
              </a:lnSpc>
            </a:pPr>
            <a:r>
              <a:rPr lang="en-US" sz="2800" smtClean="0"/>
              <a:t>In most neutral atoms or molecules, the center of positive charge coincides with the center of negative charge</a:t>
            </a:r>
          </a:p>
          <a:p>
            <a:pPr eaLnBrk="1" hangingPunct="1">
              <a:lnSpc>
                <a:spcPct val="90000"/>
              </a:lnSpc>
            </a:pPr>
            <a:r>
              <a:rPr lang="en-US" sz="2800" smtClean="0"/>
              <a:t>In the presence of a charged object, these centers may separate slightly</a:t>
            </a:r>
          </a:p>
          <a:p>
            <a:pPr lvl="1" eaLnBrk="1" hangingPunct="1">
              <a:lnSpc>
                <a:spcPct val="90000"/>
              </a:lnSpc>
            </a:pPr>
            <a:r>
              <a:rPr lang="en-US" sz="2400" smtClean="0"/>
              <a:t>This results in more positive charge on one side of the molecule than on the other side</a:t>
            </a:r>
          </a:p>
          <a:p>
            <a:pPr eaLnBrk="1" hangingPunct="1">
              <a:lnSpc>
                <a:spcPct val="90000"/>
              </a:lnSpc>
            </a:pPr>
            <a:r>
              <a:rPr lang="en-US" sz="2800" smtClean="0"/>
              <a:t>This realignment of charge on the surface of an insulator is known as </a:t>
            </a:r>
            <a:r>
              <a:rPr lang="en-US" sz="2800" i="1" smtClean="0"/>
              <a:t>polarization</a:t>
            </a:r>
            <a:endParaRPr lang="en-US" sz="2800" smtClean="0"/>
          </a:p>
        </p:txBody>
      </p:sp>
      <p:pic>
        <p:nvPicPr>
          <p:cNvPr id="731139" name="Picture 4" descr="Image result for animated gif cartoon polar bear"/>
          <p:cNvPicPr>
            <a:picLocks noChangeAspect="1" noChangeArrowheads="1" noCrop="1"/>
          </p:cNvPicPr>
          <p:nvPr/>
        </p:nvPicPr>
        <p:blipFill>
          <a:blip r:embed="rId2"/>
          <a:srcRect/>
          <a:stretch>
            <a:fillRect/>
          </a:stretch>
        </p:blipFill>
        <p:spPr bwMode="auto">
          <a:xfrm>
            <a:off x="3830638" y="566738"/>
            <a:ext cx="2166937" cy="1462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10" name="Rectangle 2"/>
          <p:cNvSpPr>
            <a:spLocks noGrp="1" noChangeArrowheads="1"/>
          </p:cNvSpPr>
          <p:nvPr>
            <p:ph type="title" idx="4294967295"/>
          </p:nvPr>
        </p:nvSpPr>
        <p:spPr/>
        <p:txBody>
          <a:bodyPr anchor="b"/>
          <a:lstStyle/>
          <a:p>
            <a:pPr eaLnBrk="1" hangingPunct="1"/>
            <a:r>
              <a:rPr lang="en-US" smtClean="0"/>
              <a:t>Examples of </a:t>
            </a:r>
            <a:br>
              <a:rPr lang="en-US" smtClean="0"/>
            </a:br>
            <a:r>
              <a:rPr lang="en-US" smtClean="0"/>
              <a:t>Polarization</a:t>
            </a:r>
          </a:p>
        </p:txBody>
      </p:sp>
      <p:sp>
        <p:nvSpPr>
          <p:cNvPr id="687111" name="Rectangle 3"/>
          <p:cNvSpPr>
            <a:spLocks noGrp="1" noChangeArrowheads="1"/>
          </p:cNvSpPr>
          <p:nvPr>
            <p:ph type="body" sz="half" idx="4294967295"/>
          </p:nvPr>
        </p:nvSpPr>
        <p:spPr>
          <a:xfrm>
            <a:off x="609600" y="1981200"/>
            <a:ext cx="5378450" cy="3886200"/>
          </a:xfrm>
        </p:spPr>
        <p:txBody>
          <a:bodyPr/>
          <a:lstStyle/>
          <a:p>
            <a:pPr eaLnBrk="1" hangingPunct="1"/>
            <a:r>
              <a:rPr lang="en-US" sz="2400" smtClean="0"/>
              <a:t>The charged object (on the left) induces charge on the surface of the insulator</a:t>
            </a:r>
          </a:p>
          <a:p>
            <a:pPr eaLnBrk="1" hangingPunct="1"/>
            <a:r>
              <a:rPr lang="en-US" sz="2400" smtClean="0"/>
              <a:t>A charged comb attracts bits of paper due to polarization of the paper</a:t>
            </a:r>
          </a:p>
        </p:txBody>
      </p:sp>
      <p:graphicFrame>
        <p:nvGraphicFramePr>
          <p:cNvPr id="687108" name="Object 4"/>
          <p:cNvGraphicFramePr>
            <a:graphicFrameLocks noChangeAspect="1"/>
          </p:cNvGraphicFramePr>
          <p:nvPr/>
        </p:nvGraphicFramePr>
        <p:xfrm>
          <a:off x="7664450" y="0"/>
          <a:ext cx="3003550" cy="3962400"/>
        </p:xfrm>
        <a:graphic>
          <a:graphicData uri="http://schemas.openxmlformats.org/presentationml/2006/ole">
            <mc:AlternateContent xmlns:mc="http://schemas.openxmlformats.org/markup-compatibility/2006">
              <mc:Choice xmlns:v="urn:schemas-microsoft-com:vml" Requires="v">
                <p:oleObj spid="_x0000_s687116" name="Photo Editor Photo" r:id="rId3" imgW="5477640" imgH="7228571" progId="">
                  <p:embed/>
                </p:oleObj>
              </mc:Choice>
              <mc:Fallback>
                <p:oleObj name="Photo Editor Photo" r:id="rId3" imgW="5477640" imgH="7228571"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4450" y="0"/>
                        <a:ext cx="300355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87109" name="Object 5"/>
          <p:cNvGraphicFramePr>
            <a:graphicFrameLocks noChangeAspect="1"/>
          </p:cNvGraphicFramePr>
          <p:nvPr/>
        </p:nvGraphicFramePr>
        <p:xfrm>
          <a:off x="7620000" y="3994150"/>
          <a:ext cx="3048000" cy="2863850"/>
        </p:xfrm>
        <a:graphic>
          <a:graphicData uri="http://schemas.openxmlformats.org/presentationml/2006/ole">
            <mc:AlternateContent xmlns:mc="http://schemas.openxmlformats.org/markup-compatibility/2006">
              <mc:Choice xmlns:v="urn:schemas-microsoft-com:vml" Requires="v">
                <p:oleObj spid="_x0000_s687117" name="Photo Editor Photo" r:id="rId5" imgW="9523810" imgH="8942857" progId="">
                  <p:embed/>
                </p:oleObj>
              </mc:Choice>
              <mc:Fallback>
                <p:oleObj name="Photo Editor Photo" r:id="rId5" imgW="9523810" imgH="8942857" progId="">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3994150"/>
                        <a:ext cx="3048000" cy="286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87112" name="Picture 9" descr="Image result for animated gif cartoon polar bear"/>
          <p:cNvPicPr>
            <a:picLocks noChangeAspect="1" noChangeArrowheads="1" noCrop="1"/>
          </p:cNvPicPr>
          <p:nvPr/>
        </p:nvPicPr>
        <p:blipFill>
          <a:blip r:embed="rId7"/>
          <a:srcRect/>
          <a:stretch>
            <a:fillRect/>
          </a:stretch>
        </p:blipFill>
        <p:spPr bwMode="auto">
          <a:xfrm>
            <a:off x="3965575" y="4356100"/>
            <a:ext cx="2935288" cy="2182813"/>
          </a:xfrm>
          <a:prstGeom prst="rect">
            <a:avLst/>
          </a:prstGeom>
          <a:noFill/>
          <a:ln w="9525">
            <a:noFill/>
            <a:miter lim="800000"/>
            <a:headEnd/>
            <a:tailEnd/>
          </a:ln>
        </p:spPr>
      </p:pic>
      <p:pic>
        <p:nvPicPr>
          <p:cNvPr id="687113" name="Picture 11" descr="Image result for animated gif cartoon polar bear"/>
          <p:cNvPicPr>
            <a:picLocks noChangeAspect="1" noChangeArrowheads="1" noCrop="1"/>
          </p:cNvPicPr>
          <p:nvPr/>
        </p:nvPicPr>
        <p:blipFill>
          <a:blip r:embed="rId8"/>
          <a:srcRect/>
          <a:stretch>
            <a:fillRect/>
          </a:stretch>
        </p:blipFill>
        <p:spPr bwMode="auto">
          <a:xfrm>
            <a:off x="684213" y="4538663"/>
            <a:ext cx="2333625" cy="1819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5" name="Rectangle 2"/>
          <p:cNvSpPr>
            <a:spLocks noGrp="1" noChangeArrowheads="1"/>
          </p:cNvSpPr>
          <p:nvPr>
            <p:ph type="title" idx="4294967295"/>
          </p:nvPr>
        </p:nvSpPr>
        <p:spPr/>
        <p:txBody>
          <a:bodyPr anchor="b"/>
          <a:lstStyle/>
          <a:p>
            <a:pPr eaLnBrk="1" hangingPunct="1"/>
            <a:r>
              <a:rPr lang="en-US" smtClean="0"/>
              <a:t>Charles Coulomb</a:t>
            </a:r>
          </a:p>
        </p:txBody>
      </p:sp>
      <p:sp>
        <p:nvSpPr>
          <p:cNvPr id="701446" name="Rectangle 3"/>
          <p:cNvSpPr>
            <a:spLocks noGrp="1" noChangeArrowheads="1"/>
          </p:cNvSpPr>
          <p:nvPr>
            <p:ph type="body" sz="half" idx="4294967295"/>
          </p:nvPr>
        </p:nvSpPr>
        <p:spPr>
          <a:xfrm>
            <a:off x="609600" y="1981200"/>
            <a:ext cx="5378450" cy="3886200"/>
          </a:xfrm>
        </p:spPr>
        <p:txBody>
          <a:bodyPr/>
          <a:lstStyle/>
          <a:p>
            <a:pPr eaLnBrk="1" hangingPunct="1"/>
            <a:r>
              <a:rPr lang="en-US" sz="2800" smtClean="0"/>
              <a:t>1736 – 1806</a:t>
            </a:r>
          </a:p>
          <a:p>
            <a:pPr eaLnBrk="1" hangingPunct="1"/>
            <a:r>
              <a:rPr lang="en-US" sz="2800" smtClean="0"/>
              <a:t>Studied electrostatics and magnetism</a:t>
            </a:r>
          </a:p>
          <a:p>
            <a:pPr eaLnBrk="1" hangingPunct="1"/>
            <a:r>
              <a:rPr lang="en-US" sz="2800" smtClean="0"/>
              <a:t>Investigated strengths of materials</a:t>
            </a:r>
          </a:p>
          <a:p>
            <a:pPr lvl="1" eaLnBrk="1" hangingPunct="1"/>
            <a:r>
              <a:rPr lang="en-US" sz="2400" smtClean="0"/>
              <a:t>Identified forces acting on beams</a:t>
            </a:r>
          </a:p>
        </p:txBody>
      </p:sp>
      <p:graphicFrame>
        <p:nvGraphicFramePr>
          <p:cNvPr id="701444" name="Object 4"/>
          <p:cNvGraphicFramePr>
            <a:graphicFrameLocks noChangeAspect="1"/>
          </p:cNvGraphicFramePr>
          <p:nvPr/>
        </p:nvGraphicFramePr>
        <p:xfrm>
          <a:off x="6553200" y="1828800"/>
          <a:ext cx="3233738" cy="5029200"/>
        </p:xfrm>
        <a:graphic>
          <a:graphicData uri="http://schemas.openxmlformats.org/presentationml/2006/ole">
            <mc:AlternateContent xmlns:mc="http://schemas.openxmlformats.org/markup-compatibility/2006">
              <mc:Choice xmlns:v="urn:schemas-microsoft-com:vml" Requires="v">
                <p:oleObj spid="_x0000_s701448" name="Photo Editor Photo" r:id="rId3" imgW="4648849" imgH="7228571" progId="">
                  <p:embed/>
                </p:oleObj>
              </mc:Choice>
              <mc:Fallback>
                <p:oleObj name="Photo Editor Photo" r:id="rId3" imgW="4648849" imgH="7228571"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828800"/>
                        <a:ext cx="323373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2"/>
          <p:cNvSpPr>
            <a:spLocks noGrp="1" noChangeArrowheads="1"/>
          </p:cNvSpPr>
          <p:nvPr>
            <p:ph type="title"/>
          </p:nvPr>
        </p:nvSpPr>
        <p:spPr/>
        <p:txBody>
          <a:bodyPr/>
          <a:lstStyle/>
          <a:p>
            <a:pPr eaLnBrk="1" hangingPunct="1"/>
            <a:r>
              <a:rPr lang="en-US" smtClean="0"/>
              <a:t>Coulomb’s Law</a:t>
            </a:r>
          </a:p>
        </p:txBody>
      </p:sp>
      <p:sp>
        <p:nvSpPr>
          <p:cNvPr id="734210" name="Rectangle 3"/>
          <p:cNvSpPr>
            <a:spLocks noGrp="1" noChangeArrowheads="1"/>
          </p:cNvSpPr>
          <p:nvPr>
            <p:ph type="body" idx="1"/>
          </p:nvPr>
        </p:nvSpPr>
        <p:spPr/>
        <p:txBody>
          <a:bodyPr/>
          <a:lstStyle/>
          <a:p>
            <a:pPr eaLnBrk="1" hangingPunct="1"/>
            <a:r>
              <a:rPr lang="en-US" smtClean="0"/>
              <a:t>The force between 2 point charges is directly proportional to the product of their magnitudes and inversely proportional to the square of the distance between them</a:t>
            </a:r>
          </a:p>
        </p:txBody>
      </p:sp>
      <p:pic>
        <p:nvPicPr>
          <p:cNvPr id="734211" name="Picture 4" descr="Image result for static electricity animated gif"/>
          <p:cNvPicPr>
            <a:picLocks noChangeAspect="1" noChangeArrowheads="1" noCrop="1"/>
          </p:cNvPicPr>
          <p:nvPr/>
        </p:nvPicPr>
        <p:blipFill>
          <a:blip r:embed="rId2"/>
          <a:srcRect/>
          <a:stretch>
            <a:fillRect/>
          </a:stretch>
        </p:blipFill>
        <p:spPr bwMode="auto">
          <a:xfrm>
            <a:off x="4210050" y="3844925"/>
            <a:ext cx="3005138" cy="2706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Rectangle 2"/>
          <p:cNvSpPr>
            <a:spLocks noGrp="1" noChangeArrowheads="1"/>
          </p:cNvSpPr>
          <p:nvPr>
            <p:ph type="title" idx="4294967295"/>
          </p:nvPr>
        </p:nvSpPr>
        <p:spPr/>
        <p:txBody>
          <a:bodyPr anchor="b"/>
          <a:lstStyle/>
          <a:p>
            <a:pPr eaLnBrk="1" hangingPunct="1"/>
            <a:r>
              <a:rPr lang="en-US" smtClean="0"/>
              <a:t>     Coulomb’s Law:</a:t>
            </a:r>
          </a:p>
        </p:txBody>
      </p:sp>
      <p:sp>
        <p:nvSpPr>
          <p:cNvPr id="735234" name="Rectangle 3"/>
          <p:cNvSpPr>
            <a:spLocks noGrp="1" noChangeArrowheads="1"/>
          </p:cNvSpPr>
          <p:nvPr>
            <p:ph type="body" idx="4294967295"/>
          </p:nvPr>
        </p:nvSpPr>
        <p:spPr>
          <a:xfrm>
            <a:off x="2209800" y="1981200"/>
            <a:ext cx="7772400" cy="4495800"/>
          </a:xfrm>
        </p:spPr>
        <p:txBody>
          <a:bodyPr/>
          <a:lstStyle/>
          <a:p>
            <a:pPr eaLnBrk="1" hangingPunct="1"/>
            <a:r>
              <a:rPr lang="en-US" sz="2800" smtClean="0"/>
              <a:t>Coulomb shows that an electrical force has the following properties:</a:t>
            </a:r>
          </a:p>
          <a:p>
            <a:pPr lvl="1" eaLnBrk="1" hangingPunct="1"/>
            <a:r>
              <a:rPr lang="en-US" sz="2400" smtClean="0"/>
              <a:t>It is along the line joining the two particles and inversely proportional to the square of the separation distance, r,  between them </a:t>
            </a:r>
          </a:p>
          <a:p>
            <a:pPr lvl="1" eaLnBrk="1" hangingPunct="1"/>
            <a:r>
              <a:rPr lang="en-US" sz="2400" smtClean="0"/>
              <a:t>It is proportional to the product of the magnitudes of the charges, |q</a:t>
            </a:r>
            <a:r>
              <a:rPr lang="en-US" sz="2400" baseline="-25000" smtClean="0"/>
              <a:t>1</a:t>
            </a:r>
            <a:r>
              <a:rPr lang="en-US" sz="2400" smtClean="0"/>
              <a:t>|and |q</a:t>
            </a:r>
            <a:r>
              <a:rPr lang="en-US" sz="2400" baseline="-25000" smtClean="0"/>
              <a:t>2</a:t>
            </a:r>
            <a:r>
              <a:rPr lang="en-US" sz="2400" smtClean="0"/>
              <a:t>|on the two particles</a:t>
            </a:r>
          </a:p>
          <a:p>
            <a:pPr lvl="1" eaLnBrk="1" hangingPunct="1"/>
            <a:r>
              <a:rPr lang="en-US" sz="2400" smtClean="0"/>
              <a:t>It is attractive if the charges are of opposite signs and repulsive if the charges have the same signs</a:t>
            </a:r>
          </a:p>
        </p:txBody>
      </p:sp>
      <p:pic>
        <p:nvPicPr>
          <p:cNvPr id="735235" name="Picture 6" descr="Image result for animated gif cartoon comb"/>
          <p:cNvPicPr>
            <a:picLocks noChangeAspect="1" noChangeArrowheads="1" noCrop="1"/>
          </p:cNvPicPr>
          <p:nvPr/>
        </p:nvPicPr>
        <p:blipFill>
          <a:blip r:embed="rId2"/>
          <a:srcRect/>
          <a:stretch>
            <a:fillRect/>
          </a:stretch>
        </p:blipFill>
        <p:spPr bwMode="auto">
          <a:xfrm>
            <a:off x="901700" y="565150"/>
            <a:ext cx="752475"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9" name="Rectangle 2"/>
          <p:cNvSpPr>
            <a:spLocks noGrp="1" noChangeArrowheads="1"/>
          </p:cNvSpPr>
          <p:nvPr>
            <p:ph type="title" idx="4294967295"/>
          </p:nvPr>
        </p:nvSpPr>
        <p:spPr/>
        <p:txBody>
          <a:bodyPr anchor="b"/>
          <a:lstStyle/>
          <a:p>
            <a:pPr eaLnBrk="1" hangingPunct="1"/>
            <a:r>
              <a:rPr lang="en-US" smtClean="0"/>
              <a:t>Benjamin Franklin</a:t>
            </a:r>
          </a:p>
        </p:txBody>
      </p:sp>
      <p:sp>
        <p:nvSpPr>
          <p:cNvPr id="676870" name="Rectangle 3"/>
          <p:cNvSpPr>
            <a:spLocks noGrp="1" noChangeArrowheads="1"/>
          </p:cNvSpPr>
          <p:nvPr>
            <p:ph type="body" sz="half" idx="4294967295"/>
          </p:nvPr>
        </p:nvSpPr>
        <p:spPr>
          <a:xfrm>
            <a:off x="409575" y="2017713"/>
            <a:ext cx="6107113" cy="4306887"/>
          </a:xfrm>
        </p:spPr>
        <p:txBody>
          <a:bodyPr/>
          <a:lstStyle/>
          <a:p>
            <a:pPr eaLnBrk="1" hangingPunct="1"/>
            <a:r>
              <a:rPr lang="en-US" sz="2800" smtClean="0"/>
              <a:t>Believed there is only one kind of electric fluid, which is present in all bodies. </a:t>
            </a:r>
          </a:p>
          <a:p>
            <a:pPr eaLnBrk="1" hangingPunct="1"/>
            <a:r>
              <a:rPr lang="en-US" sz="2800" smtClean="0"/>
              <a:t>According to this theory, an object picks up an electric charge when some of this fluid is transferred from one body to another. </a:t>
            </a:r>
          </a:p>
        </p:txBody>
      </p:sp>
      <p:graphicFrame>
        <p:nvGraphicFramePr>
          <p:cNvPr id="676868" name="Object 4"/>
          <p:cNvGraphicFramePr>
            <a:graphicFrameLocks noChangeAspect="1"/>
          </p:cNvGraphicFramePr>
          <p:nvPr/>
        </p:nvGraphicFramePr>
        <p:xfrm>
          <a:off x="6705600" y="1828800"/>
          <a:ext cx="3749675" cy="5029200"/>
        </p:xfrm>
        <a:graphic>
          <a:graphicData uri="http://schemas.openxmlformats.org/presentationml/2006/ole">
            <mc:AlternateContent xmlns:mc="http://schemas.openxmlformats.org/markup-compatibility/2006">
              <mc:Choice xmlns:v="urn:schemas-microsoft-com:vml" Requires="v">
                <p:oleObj spid="_x0000_s676872" name="Photo Editor Photo" r:id="rId3" imgW="5390476" imgH="7228571" progId="">
                  <p:embed/>
                </p:oleObj>
              </mc:Choice>
              <mc:Fallback>
                <p:oleObj name="Photo Editor Photo" r:id="rId3" imgW="5390476" imgH="7228571"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828800"/>
                        <a:ext cx="374967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6871" name="Text Box 5"/>
          <p:cNvSpPr txBox="1">
            <a:spLocks noChangeArrowheads="1"/>
          </p:cNvSpPr>
          <p:nvPr/>
        </p:nvSpPr>
        <p:spPr bwMode="auto">
          <a:xfrm>
            <a:off x="3265488" y="2220913"/>
            <a:ext cx="1458912" cy="366712"/>
          </a:xfrm>
          <a:prstGeom prst="rect">
            <a:avLst/>
          </a:prstGeom>
          <a:noFill/>
          <a:ln w="9525">
            <a:noFill/>
            <a:miter lim="800000"/>
            <a:headEnd/>
            <a:tailEnd/>
          </a:ln>
        </p:spPr>
        <p:txBody>
          <a:bodyPr>
            <a:spAutoFit/>
          </a:bodyPr>
          <a:lstStyle/>
          <a:p>
            <a:pPr>
              <a:spcBef>
                <a:spcPct val="50000"/>
              </a:spcBef>
            </a:pP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7" name="Rectangle 2"/>
          <p:cNvSpPr>
            <a:spLocks noGrp="1" noChangeArrowheads="1"/>
          </p:cNvSpPr>
          <p:nvPr>
            <p:ph type="title" idx="4294967295"/>
          </p:nvPr>
        </p:nvSpPr>
        <p:spPr/>
        <p:txBody>
          <a:bodyPr anchor="b"/>
          <a:lstStyle/>
          <a:p>
            <a:pPr eaLnBrk="1" hangingPunct="1"/>
            <a:r>
              <a:rPr lang="en-US" smtClean="0"/>
              <a:t>Coulomb’s Law, cont.</a:t>
            </a:r>
          </a:p>
        </p:txBody>
      </p:sp>
      <p:sp>
        <p:nvSpPr>
          <p:cNvPr id="699398" name="Rectangle 3"/>
          <p:cNvSpPr>
            <a:spLocks noGrp="1" noChangeArrowheads="1"/>
          </p:cNvSpPr>
          <p:nvPr>
            <p:ph type="body" idx="4294967295"/>
          </p:nvPr>
        </p:nvSpPr>
        <p:spPr/>
        <p:txBody>
          <a:bodyPr/>
          <a:lstStyle/>
          <a:p>
            <a:pPr eaLnBrk="1" hangingPunct="1">
              <a:lnSpc>
                <a:spcPct val="90000"/>
              </a:lnSpc>
            </a:pPr>
            <a:r>
              <a:rPr lang="en-US" sz="2800" smtClean="0"/>
              <a:t>Mathematically,</a:t>
            </a:r>
          </a:p>
          <a:p>
            <a:pPr eaLnBrk="1" hangingPunct="1">
              <a:lnSpc>
                <a:spcPct val="90000"/>
              </a:lnSpc>
            </a:pPr>
            <a:endParaRPr lang="en-US" sz="2800" smtClean="0"/>
          </a:p>
          <a:p>
            <a:pPr eaLnBrk="1" hangingPunct="1">
              <a:lnSpc>
                <a:spcPct val="90000"/>
              </a:lnSpc>
            </a:pPr>
            <a:r>
              <a:rPr lang="en-US" sz="2800" smtClean="0"/>
              <a:t>k</a:t>
            </a:r>
            <a:r>
              <a:rPr lang="en-US" sz="2800" baseline="-25000" smtClean="0"/>
              <a:t>e</a:t>
            </a:r>
            <a:r>
              <a:rPr lang="en-US" sz="2800" smtClean="0"/>
              <a:t> is called the </a:t>
            </a:r>
            <a:r>
              <a:rPr lang="en-US" sz="2800" i="1" u="sng" smtClean="0"/>
              <a:t>Coulomb Constant</a:t>
            </a:r>
            <a:endParaRPr lang="en-US" sz="2800" u="sng" smtClean="0"/>
          </a:p>
          <a:p>
            <a:pPr lvl="1" eaLnBrk="1" hangingPunct="1">
              <a:lnSpc>
                <a:spcPct val="90000"/>
              </a:lnSpc>
            </a:pPr>
            <a:r>
              <a:rPr lang="en-US" sz="2400" b="1" smtClean="0"/>
              <a:t>k</a:t>
            </a:r>
            <a:r>
              <a:rPr lang="en-US" sz="2400" b="1" baseline="-25000" smtClean="0"/>
              <a:t>e</a:t>
            </a:r>
            <a:r>
              <a:rPr lang="en-US" sz="2400" b="1" smtClean="0"/>
              <a:t> = 8.9875 x 10</a:t>
            </a:r>
            <a:r>
              <a:rPr lang="en-US" sz="2400" b="1" baseline="30000" smtClean="0"/>
              <a:t>9</a:t>
            </a:r>
            <a:r>
              <a:rPr lang="en-US" sz="2400" b="1" smtClean="0"/>
              <a:t> N m</a:t>
            </a:r>
            <a:r>
              <a:rPr lang="en-US" sz="2400" b="1" baseline="30000" smtClean="0"/>
              <a:t>2</a:t>
            </a:r>
            <a:r>
              <a:rPr lang="en-US" sz="2400" b="1" smtClean="0"/>
              <a:t>/C</a:t>
            </a:r>
            <a:r>
              <a:rPr lang="en-US" sz="2400" b="1" baseline="30000" smtClean="0"/>
              <a:t>2</a:t>
            </a:r>
            <a:endParaRPr lang="en-US" sz="2400" b="1" smtClean="0"/>
          </a:p>
          <a:p>
            <a:pPr eaLnBrk="1" hangingPunct="1">
              <a:lnSpc>
                <a:spcPct val="90000"/>
              </a:lnSpc>
            </a:pPr>
            <a:r>
              <a:rPr lang="en-US" sz="2800" smtClean="0"/>
              <a:t>Typical charges can be in the µC range</a:t>
            </a:r>
          </a:p>
          <a:p>
            <a:pPr lvl="1" eaLnBrk="1" hangingPunct="1">
              <a:lnSpc>
                <a:spcPct val="90000"/>
              </a:lnSpc>
            </a:pPr>
            <a:r>
              <a:rPr lang="en-US" sz="2400" smtClean="0"/>
              <a:t>Remember, Coulombs must be used in the equation</a:t>
            </a:r>
          </a:p>
          <a:p>
            <a:pPr eaLnBrk="1" hangingPunct="1">
              <a:lnSpc>
                <a:spcPct val="90000"/>
              </a:lnSpc>
            </a:pPr>
            <a:r>
              <a:rPr lang="en-US" sz="2800" smtClean="0"/>
              <a:t>Remember that force is a </a:t>
            </a:r>
            <a:r>
              <a:rPr lang="en-US" sz="2800" i="1" smtClean="0"/>
              <a:t>vector </a:t>
            </a:r>
            <a:r>
              <a:rPr lang="en-US" sz="2800" smtClean="0"/>
              <a:t>quantity</a:t>
            </a:r>
          </a:p>
          <a:p>
            <a:pPr eaLnBrk="1" hangingPunct="1">
              <a:lnSpc>
                <a:spcPct val="90000"/>
              </a:lnSpc>
            </a:pPr>
            <a:r>
              <a:rPr lang="en-US" sz="2800" smtClean="0"/>
              <a:t>Applies only to point charges</a:t>
            </a:r>
          </a:p>
          <a:p>
            <a:pPr eaLnBrk="1" hangingPunct="1">
              <a:lnSpc>
                <a:spcPct val="90000"/>
              </a:lnSpc>
            </a:pPr>
            <a:endParaRPr lang="en-US" sz="2800" smtClean="0"/>
          </a:p>
        </p:txBody>
      </p:sp>
      <p:graphicFrame>
        <p:nvGraphicFramePr>
          <p:cNvPr id="699396" name="Object 4"/>
          <p:cNvGraphicFramePr>
            <a:graphicFrameLocks noChangeAspect="1"/>
          </p:cNvGraphicFramePr>
          <p:nvPr/>
        </p:nvGraphicFramePr>
        <p:xfrm>
          <a:off x="6980238" y="1563688"/>
          <a:ext cx="4117975" cy="2000250"/>
        </p:xfrm>
        <a:graphic>
          <a:graphicData uri="http://schemas.openxmlformats.org/presentationml/2006/ole">
            <mc:AlternateContent xmlns:mc="http://schemas.openxmlformats.org/markup-compatibility/2006">
              <mc:Choice xmlns:v="urn:schemas-microsoft-com:vml" Requires="v">
                <p:oleObj spid="_x0000_s699400" name="Equation" r:id="rId3" imgW="834120" imgH="399960" progId="">
                  <p:embed/>
                </p:oleObj>
              </mc:Choice>
              <mc:Fallback>
                <p:oleObj name="Equation" r:id="rId3" imgW="834120" imgH="399960"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238" y="1563688"/>
                        <a:ext cx="4117975" cy="2000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20" name="Rectangle 2"/>
          <p:cNvSpPr>
            <a:spLocks noGrp="1" noChangeArrowheads="1"/>
          </p:cNvSpPr>
          <p:nvPr>
            <p:ph type="title" idx="4294967295"/>
          </p:nvPr>
        </p:nvSpPr>
        <p:spPr/>
        <p:txBody>
          <a:bodyPr anchor="b"/>
          <a:lstStyle/>
          <a:p>
            <a:pPr eaLnBrk="1" hangingPunct="1"/>
            <a:r>
              <a:rPr lang="en-US" smtClean="0"/>
              <a:t>Characteristics of Particles</a:t>
            </a:r>
          </a:p>
        </p:txBody>
      </p:sp>
      <p:graphicFrame>
        <p:nvGraphicFramePr>
          <p:cNvPr id="700419" name="Object 3"/>
          <p:cNvGraphicFramePr>
            <a:graphicFrameLocks noChangeAspect="1"/>
          </p:cNvGraphicFramePr>
          <p:nvPr/>
        </p:nvGraphicFramePr>
        <p:xfrm>
          <a:off x="1524000" y="2438400"/>
          <a:ext cx="9144000" cy="3732213"/>
        </p:xfrm>
        <a:graphic>
          <a:graphicData uri="http://schemas.openxmlformats.org/presentationml/2006/ole">
            <mc:AlternateContent xmlns:mc="http://schemas.openxmlformats.org/markup-compatibility/2006">
              <mc:Choice xmlns:v="urn:schemas-microsoft-com:vml" Requires="v">
                <p:oleObj spid="_x0000_s700423" name="Photo Editor Photo" r:id="rId3" imgW="9523810" imgH="3885714" progId="">
                  <p:embed/>
                </p:oleObj>
              </mc:Choice>
              <mc:Fallback>
                <p:oleObj name="Photo Editor Photo" r:id="rId3" imgW="9523810" imgH="3885714"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438400"/>
                        <a:ext cx="9144000" cy="373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00425" name="Picture 9" descr="Image result for  electricity animated gif"/>
          <p:cNvPicPr>
            <a:picLocks noChangeAspect="1" noChangeArrowheads="1" noCrop="1"/>
          </p:cNvPicPr>
          <p:nvPr/>
        </p:nvPicPr>
        <p:blipFill>
          <a:blip r:embed="rId5"/>
          <a:srcRect/>
          <a:stretch>
            <a:fillRect/>
          </a:stretch>
        </p:blipFill>
        <p:spPr bwMode="auto">
          <a:xfrm>
            <a:off x="8150225" y="479425"/>
            <a:ext cx="3413125" cy="231457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5" name="Text Box 2"/>
          <p:cNvSpPr txBox="1">
            <a:spLocks noChangeArrowheads="1"/>
          </p:cNvSpPr>
          <p:nvPr/>
        </p:nvSpPr>
        <p:spPr bwMode="auto">
          <a:xfrm>
            <a:off x="1828800" y="3048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Coulomb’s Law</a:t>
            </a:r>
          </a:p>
        </p:txBody>
      </p:sp>
      <p:sp>
        <p:nvSpPr>
          <p:cNvPr id="738306" name="Text Box 3"/>
          <p:cNvSpPr txBox="1">
            <a:spLocks noChangeArrowheads="1"/>
          </p:cNvSpPr>
          <p:nvPr/>
        </p:nvSpPr>
        <p:spPr bwMode="auto">
          <a:xfrm>
            <a:off x="2057400" y="914400"/>
            <a:ext cx="8229600"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Coulomb’s law gives the force between two point charges:</a:t>
            </a:r>
          </a:p>
        </p:txBody>
      </p:sp>
      <p:pic>
        <p:nvPicPr>
          <p:cNvPr id="738307" name="Picture 4"/>
          <p:cNvPicPr>
            <a:picLocks noChangeAspect="1" noChangeArrowheads="1"/>
          </p:cNvPicPr>
          <p:nvPr/>
        </p:nvPicPr>
        <p:blipFill>
          <a:blip r:embed="rId3"/>
          <a:srcRect/>
          <a:stretch>
            <a:fillRect/>
          </a:stretch>
        </p:blipFill>
        <p:spPr bwMode="auto">
          <a:xfrm>
            <a:off x="4343400" y="1981200"/>
            <a:ext cx="3255963" cy="1627188"/>
          </a:xfrm>
          <a:prstGeom prst="rect">
            <a:avLst/>
          </a:prstGeom>
          <a:noFill/>
          <a:ln w="9525">
            <a:noFill/>
            <a:miter lim="800000"/>
            <a:headEnd/>
            <a:tailEnd/>
          </a:ln>
        </p:spPr>
      </p:pic>
      <p:pic>
        <p:nvPicPr>
          <p:cNvPr id="738308" name="Picture 5"/>
          <p:cNvPicPr>
            <a:picLocks noChangeAspect="1" noChangeArrowheads="1"/>
          </p:cNvPicPr>
          <p:nvPr/>
        </p:nvPicPr>
        <p:blipFill>
          <a:blip r:embed="rId4"/>
          <a:srcRect/>
          <a:stretch>
            <a:fillRect/>
          </a:stretch>
        </p:blipFill>
        <p:spPr bwMode="auto">
          <a:xfrm>
            <a:off x="3810000" y="3810000"/>
            <a:ext cx="4357688" cy="619125"/>
          </a:xfrm>
          <a:prstGeom prst="rect">
            <a:avLst/>
          </a:prstGeom>
          <a:noFill/>
          <a:ln w="9525">
            <a:noFill/>
            <a:miter lim="800000"/>
            <a:headEnd/>
            <a:tailEnd/>
          </a:ln>
        </p:spPr>
      </p:pic>
      <p:sp>
        <p:nvSpPr>
          <p:cNvPr id="738309" name="Text Box 6"/>
          <p:cNvSpPr txBox="1">
            <a:spLocks noChangeArrowheads="1"/>
          </p:cNvSpPr>
          <p:nvPr/>
        </p:nvSpPr>
        <p:spPr bwMode="auto">
          <a:xfrm>
            <a:off x="1981200" y="4572000"/>
            <a:ext cx="8153400" cy="1373188"/>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The force is along the line connecting the charges, and is attractive if the charges are opposite, and repulsive if the charges are like.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Text Box 2"/>
          <p:cNvSpPr txBox="1">
            <a:spLocks noChangeArrowheads="1"/>
          </p:cNvSpPr>
          <p:nvPr/>
        </p:nvSpPr>
        <p:spPr bwMode="auto">
          <a:xfrm>
            <a:off x="1828800" y="3048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Coulomb’s Law</a:t>
            </a:r>
          </a:p>
        </p:txBody>
      </p:sp>
      <p:pic>
        <p:nvPicPr>
          <p:cNvPr id="740354" name="Picture 3" descr="FG19_07"/>
          <p:cNvPicPr>
            <a:picLocks noChangeAspect="1" noChangeArrowheads="1"/>
          </p:cNvPicPr>
          <p:nvPr/>
        </p:nvPicPr>
        <p:blipFill>
          <a:blip r:embed="rId3"/>
          <a:srcRect l="5882" r="5882"/>
          <a:stretch>
            <a:fillRect/>
          </a:stretch>
        </p:blipFill>
        <p:spPr bwMode="auto">
          <a:xfrm>
            <a:off x="3038475" y="1447800"/>
            <a:ext cx="6105525" cy="5191125"/>
          </a:xfrm>
          <a:prstGeom prst="rect">
            <a:avLst/>
          </a:prstGeom>
          <a:noFill/>
          <a:ln w="9525">
            <a:noFill/>
            <a:miter lim="800000"/>
            <a:headEnd/>
            <a:tailEnd/>
          </a:ln>
        </p:spPr>
      </p:pic>
      <p:sp>
        <p:nvSpPr>
          <p:cNvPr id="740355" name="Text Box 4"/>
          <p:cNvSpPr txBox="1">
            <a:spLocks noChangeArrowheads="1"/>
          </p:cNvSpPr>
          <p:nvPr/>
        </p:nvSpPr>
        <p:spPr bwMode="auto">
          <a:xfrm>
            <a:off x="1981200" y="990600"/>
            <a:ext cx="8458200"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The forces on the two charges are action-reaction forces.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Text Box 2"/>
          <p:cNvSpPr txBox="1">
            <a:spLocks noChangeArrowheads="1"/>
          </p:cNvSpPr>
          <p:nvPr/>
        </p:nvSpPr>
        <p:spPr bwMode="auto">
          <a:xfrm>
            <a:off x="1828800" y="3048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Coulomb’s Law</a:t>
            </a:r>
          </a:p>
        </p:txBody>
      </p:sp>
      <p:sp>
        <p:nvSpPr>
          <p:cNvPr id="742402" name="Text Box 3"/>
          <p:cNvSpPr txBox="1">
            <a:spLocks noChangeArrowheads="1"/>
          </p:cNvSpPr>
          <p:nvPr/>
        </p:nvSpPr>
        <p:spPr bwMode="auto">
          <a:xfrm>
            <a:off x="1905000" y="1219200"/>
            <a:ext cx="8458200"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If there are multiple point charges, the forces add by superposition.</a:t>
            </a:r>
          </a:p>
        </p:txBody>
      </p:sp>
      <p:pic>
        <p:nvPicPr>
          <p:cNvPr id="742403" name="Picture 4" descr="FG19_08"/>
          <p:cNvPicPr>
            <a:picLocks noChangeAspect="1" noChangeArrowheads="1"/>
          </p:cNvPicPr>
          <p:nvPr/>
        </p:nvPicPr>
        <p:blipFill>
          <a:blip r:embed="rId3"/>
          <a:srcRect t="31506" b="31506"/>
          <a:stretch>
            <a:fillRect/>
          </a:stretch>
        </p:blipFill>
        <p:spPr bwMode="auto">
          <a:xfrm>
            <a:off x="1524000" y="3025775"/>
            <a:ext cx="9144000" cy="2536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Text Box 2"/>
          <p:cNvSpPr txBox="1">
            <a:spLocks noChangeArrowheads="1"/>
          </p:cNvSpPr>
          <p:nvPr/>
        </p:nvSpPr>
        <p:spPr bwMode="auto">
          <a:xfrm>
            <a:off x="1800225" y="1189038"/>
            <a:ext cx="8610600" cy="579437"/>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Coulomb’s Law</a:t>
            </a:r>
          </a:p>
        </p:txBody>
      </p:sp>
      <p:sp>
        <p:nvSpPr>
          <p:cNvPr id="744450" name="Text Box 3"/>
          <p:cNvSpPr txBox="1">
            <a:spLocks noChangeArrowheads="1"/>
          </p:cNvSpPr>
          <p:nvPr/>
        </p:nvSpPr>
        <p:spPr bwMode="auto">
          <a:xfrm>
            <a:off x="1905000" y="1981200"/>
            <a:ext cx="8458200" cy="2227263"/>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Coulomb’s law is stated in terms of point charges, but it is also valid for spherically symmetric charge distributions, as long as the distance is measured from the center of the sphere.</a:t>
            </a:r>
          </a:p>
        </p:txBody>
      </p:sp>
      <p:pic>
        <p:nvPicPr>
          <p:cNvPr id="744452" name="Picture 4" descr="Image result for  school house rock electricity animated gif"/>
          <p:cNvPicPr>
            <a:picLocks noChangeAspect="1" noChangeArrowheads="1" noCrop="1"/>
          </p:cNvPicPr>
          <p:nvPr/>
        </p:nvPicPr>
        <p:blipFill>
          <a:blip r:embed="rId3"/>
          <a:srcRect/>
          <a:stretch>
            <a:fillRect/>
          </a:stretch>
        </p:blipFill>
        <p:spPr bwMode="auto">
          <a:xfrm>
            <a:off x="8234363" y="3825875"/>
            <a:ext cx="3957637" cy="303212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2"/>
          <p:cNvSpPr>
            <a:spLocks noGrp="1" noChangeArrowheads="1"/>
          </p:cNvSpPr>
          <p:nvPr>
            <p:ph type="title"/>
          </p:nvPr>
        </p:nvSpPr>
        <p:spPr/>
        <p:txBody>
          <a:bodyPr/>
          <a:lstStyle/>
          <a:p>
            <a:endParaRPr lang="en-US" dirty="0" smtClean="0"/>
          </a:p>
        </p:txBody>
      </p:sp>
      <p:sp>
        <p:nvSpPr>
          <p:cNvPr id="746498" name="Rectangle 3"/>
          <p:cNvSpPr>
            <a:spLocks noGrp="1" noChangeArrowheads="1"/>
          </p:cNvSpPr>
          <p:nvPr>
            <p:ph type="body" idx="1"/>
          </p:nvPr>
        </p:nvSpPr>
        <p:spPr/>
        <p:txBody>
          <a:bodyPr/>
          <a:lstStyle/>
          <a:p>
            <a:endParaRPr lang="en-US"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09" y="457200"/>
            <a:ext cx="11708781" cy="24003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2"/>
          <p:cNvSpPr>
            <a:spLocks noGrp="1" noChangeArrowheads="1"/>
          </p:cNvSpPr>
          <p:nvPr>
            <p:ph type="title"/>
          </p:nvPr>
        </p:nvSpPr>
        <p:spPr/>
        <p:txBody>
          <a:bodyPr/>
          <a:lstStyle/>
          <a:p>
            <a:pPr eaLnBrk="1" hangingPunct="1"/>
            <a:endParaRPr lang="en-US" dirty="0" smtClean="0"/>
          </a:p>
        </p:txBody>
      </p:sp>
      <p:sp>
        <p:nvSpPr>
          <p:cNvPr id="748546" name="Rectangle 3"/>
          <p:cNvSpPr>
            <a:spLocks noGrp="1" noChangeArrowheads="1"/>
          </p:cNvSpPr>
          <p:nvPr>
            <p:ph type="body" idx="1"/>
          </p:nvPr>
        </p:nvSpPr>
        <p:spPr/>
        <p:txBody>
          <a:bodyPr/>
          <a:lstStyle/>
          <a:p>
            <a:pPr eaLnBrk="1" hangingPunct="1"/>
            <a:endParaRPr lang="en-US"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12192000" cy="64008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4690" name="Rectangle 2"/>
          <p:cNvSpPr>
            <a:spLocks noGrp="1" noChangeArrowheads="1"/>
          </p:cNvSpPr>
          <p:nvPr>
            <p:ph type="title" idx="4294967295"/>
          </p:nvPr>
        </p:nvSpPr>
        <p:spPr/>
        <p:txBody>
          <a:bodyPr anchor="b"/>
          <a:lstStyle/>
          <a:p>
            <a:pPr eaLnBrk="1" hangingPunct="1"/>
            <a:r>
              <a:rPr lang="en-US" smtClean="0"/>
              <a:t>Electrical Forces are Field Forces</a:t>
            </a:r>
          </a:p>
        </p:txBody>
      </p:sp>
      <p:sp>
        <p:nvSpPr>
          <p:cNvPr id="1394691" name="Rectangle 3"/>
          <p:cNvSpPr>
            <a:spLocks noGrp="1" noChangeArrowheads="1"/>
          </p:cNvSpPr>
          <p:nvPr>
            <p:ph type="body" idx="4294967295"/>
          </p:nvPr>
        </p:nvSpPr>
        <p:spPr/>
        <p:txBody>
          <a:bodyPr/>
          <a:lstStyle/>
          <a:p>
            <a:pPr eaLnBrk="1" hangingPunct="1">
              <a:lnSpc>
                <a:spcPct val="90000"/>
              </a:lnSpc>
            </a:pPr>
            <a:r>
              <a:rPr lang="en-US" sz="2800" smtClean="0"/>
              <a:t>This is the second example of a field force</a:t>
            </a:r>
          </a:p>
          <a:p>
            <a:pPr lvl="1" eaLnBrk="1" hangingPunct="1">
              <a:lnSpc>
                <a:spcPct val="90000"/>
              </a:lnSpc>
            </a:pPr>
            <a:r>
              <a:rPr lang="en-US" sz="2400" smtClean="0">
                <a:solidFill>
                  <a:srgbClr val="FF0000"/>
                </a:solidFill>
              </a:rPr>
              <a:t>Gravity was the first</a:t>
            </a:r>
          </a:p>
          <a:p>
            <a:pPr eaLnBrk="1" hangingPunct="1">
              <a:lnSpc>
                <a:spcPct val="90000"/>
              </a:lnSpc>
              <a:buClr>
                <a:srgbClr val="009900"/>
              </a:buClr>
            </a:pPr>
            <a:r>
              <a:rPr lang="en-US" sz="2800" smtClean="0">
                <a:solidFill>
                  <a:srgbClr val="009900"/>
                </a:solidFill>
              </a:rPr>
              <a:t>Remember, with a field force, the force is exerted by one object on another object even though there is no physical contact between them</a:t>
            </a:r>
          </a:p>
          <a:p>
            <a:pPr eaLnBrk="1" hangingPunct="1">
              <a:lnSpc>
                <a:spcPct val="90000"/>
              </a:lnSpc>
            </a:pPr>
            <a:r>
              <a:rPr lang="en-US" sz="2800" smtClean="0"/>
              <a:t>There are some important similarities and differences between electrical and gravitational forces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Grp="1" noChangeArrowheads="1"/>
          </p:cNvSpPr>
          <p:nvPr>
            <p:ph type="title" idx="4294967295"/>
          </p:nvPr>
        </p:nvSpPr>
        <p:spPr/>
        <p:txBody>
          <a:bodyPr anchor="b"/>
          <a:lstStyle/>
          <a:p>
            <a:pPr eaLnBrk="1" hangingPunct="1"/>
            <a:r>
              <a:rPr lang="en-US" smtClean="0"/>
              <a:t>Electrical Force Compared to Gravitational Force</a:t>
            </a:r>
          </a:p>
        </p:txBody>
      </p:sp>
      <p:sp>
        <p:nvSpPr>
          <p:cNvPr id="1395715" name="Rectangle 3"/>
          <p:cNvSpPr>
            <a:spLocks noGrp="1" noChangeArrowheads="1"/>
          </p:cNvSpPr>
          <p:nvPr>
            <p:ph type="body" idx="4294967295"/>
          </p:nvPr>
        </p:nvSpPr>
        <p:spPr/>
        <p:txBody>
          <a:bodyPr/>
          <a:lstStyle/>
          <a:p>
            <a:pPr eaLnBrk="1" hangingPunct="1">
              <a:lnSpc>
                <a:spcPct val="90000"/>
              </a:lnSpc>
            </a:pPr>
            <a:r>
              <a:rPr lang="en-US" sz="2800" smtClean="0"/>
              <a:t>Both are inverse square laws</a:t>
            </a:r>
          </a:p>
          <a:p>
            <a:pPr eaLnBrk="1" hangingPunct="1">
              <a:lnSpc>
                <a:spcPct val="90000"/>
              </a:lnSpc>
            </a:pPr>
            <a:r>
              <a:rPr lang="en-US" sz="2800" smtClean="0"/>
              <a:t>The mathematical form of both laws is the same</a:t>
            </a:r>
          </a:p>
          <a:p>
            <a:pPr lvl="1" eaLnBrk="1" hangingPunct="1">
              <a:lnSpc>
                <a:spcPct val="90000"/>
              </a:lnSpc>
            </a:pPr>
            <a:r>
              <a:rPr lang="en-US" sz="2400" smtClean="0"/>
              <a:t>Masses replaced by charges</a:t>
            </a:r>
          </a:p>
          <a:p>
            <a:pPr eaLnBrk="1" hangingPunct="1">
              <a:lnSpc>
                <a:spcPct val="90000"/>
              </a:lnSpc>
            </a:pPr>
            <a:r>
              <a:rPr lang="en-US" sz="2800" smtClean="0"/>
              <a:t>Electrical forces can be either attractive or repulsive</a:t>
            </a:r>
          </a:p>
          <a:p>
            <a:pPr eaLnBrk="1" hangingPunct="1">
              <a:lnSpc>
                <a:spcPct val="90000"/>
              </a:lnSpc>
            </a:pPr>
            <a:r>
              <a:rPr lang="en-US" sz="2800" smtClean="0"/>
              <a:t>Gravitational forces are always attractive</a:t>
            </a:r>
          </a:p>
          <a:p>
            <a:pPr eaLnBrk="1" hangingPunct="1">
              <a:lnSpc>
                <a:spcPct val="90000"/>
              </a:lnSpc>
            </a:pPr>
            <a:r>
              <a:rPr lang="en-US" sz="2800" smtClean="0"/>
              <a:t>Electrostatic force is stronger than the gravitational force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9" name="Rectangle 2"/>
          <p:cNvSpPr>
            <a:spLocks noGrp="1" noChangeArrowheads="1"/>
          </p:cNvSpPr>
          <p:nvPr>
            <p:ph type="title" idx="4294967295"/>
          </p:nvPr>
        </p:nvSpPr>
        <p:spPr/>
        <p:txBody>
          <a:bodyPr anchor="b"/>
          <a:lstStyle/>
          <a:p>
            <a:pPr eaLnBrk="1" hangingPunct="1"/>
            <a:r>
              <a:rPr lang="en-US" smtClean="0"/>
              <a:t>Benjamin Franklin</a:t>
            </a:r>
          </a:p>
        </p:txBody>
      </p:sp>
      <p:sp>
        <p:nvSpPr>
          <p:cNvPr id="702470" name="Rectangle 3"/>
          <p:cNvSpPr>
            <a:spLocks noGrp="1" noChangeArrowheads="1"/>
          </p:cNvSpPr>
          <p:nvPr>
            <p:ph type="body" sz="half" idx="4294967295"/>
          </p:nvPr>
        </p:nvSpPr>
        <p:spPr>
          <a:xfrm>
            <a:off x="409575" y="2017713"/>
            <a:ext cx="6107113" cy="4306887"/>
          </a:xfrm>
        </p:spPr>
        <p:txBody>
          <a:bodyPr/>
          <a:lstStyle/>
          <a:p>
            <a:pPr eaLnBrk="1" hangingPunct="1"/>
            <a:r>
              <a:rPr lang="en-US" sz="2800" smtClean="0"/>
              <a:t>When an object is rubbed, it either gains or loses electricity and thereby picks up either a positive or negative charge. Objects with opposite charges attract each other; those with the same charge repel. </a:t>
            </a:r>
          </a:p>
        </p:txBody>
      </p:sp>
      <p:graphicFrame>
        <p:nvGraphicFramePr>
          <p:cNvPr id="702468" name="Object 4"/>
          <p:cNvGraphicFramePr>
            <a:graphicFrameLocks noChangeAspect="1"/>
          </p:cNvGraphicFramePr>
          <p:nvPr/>
        </p:nvGraphicFramePr>
        <p:xfrm>
          <a:off x="6705600" y="1828800"/>
          <a:ext cx="3749675" cy="5029200"/>
        </p:xfrm>
        <a:graphic>
          <a:graphicData uri="http://schemas.openxmlformats.org/presentationml/2006/ole">
            <mc:AlternateContent xmlns:mc="http://schemas.openxmlformats.org/markup-compatibility/2006">
              <mc:Choice xmlns:v="urn:schemas-microsoft-com:vml" Requires="v">
                <p:oleObj spid="_x0000_s702472" name="Photo Editor Photo" r:id="rId3" imgW="5390476" imgH="7228571" progId="">
                  <p:embed/>
                </p:oleObj>
              </mc:Choice>
              <mc:Fallback>
                <p:oleObj name="Photo Editor Photo" r:id="rId3" imgW="5390476" imgH="7228571"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828800"/>
                        <a:ext cx="374967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2471" name="Text Box 5"/>
          <p:cNvSpPr txBox="1">
            <a:spLocks noChangeArrowheads="1"/>
          </p:cNvSpPr>
          <p:nvPr/>
        </p:nvSpPr>
        <p:spPr bwMode="auto">
          <a:xfrm>
            <a:off x="3265488" y="2220913"/>
            <a:ext cx="1458912" cy="366712"/>
          </a:xfrm>
          <a:prstGeom prst="rect">
            <a:avLst/>
          </a:prstGeom>
          <a:noFill/>
          <a:ln w="9525">
            <a:noFill/>
            <a:miter lim="800000"/>
            <a:headEnd/>
            <a:tailEnd/>
          </a:ln>
        </p:spPr>
        <p:txBody>
          <a:bodyPr>
            <a:spAutoFit/>
          </a:bodyPr>
          <a:lstStyle/>
          <a:p>
            <a:pPr>
              <a:spcBef>
                <a:spcPct val="50000"/>
              </a:spcBef>
            </a:pP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idx="4294967295"/>
          </p:nvPr>
        </p:nvSpPr>
        <p:spPr/>
        <p:txBody>
          <a:bodyPr anchor="b"/>
          <a:lstStyle/>
          <a:p>
            <a:pPr eaLnBrk="1" hangingPunct="1"/>
            <a:r>
              <a:rPr lang="en-US" smtClean="0"/>
              <a:t>The Superposition Principle</a:t>
            </a:r>
          </a:p>
        </p:txBody>
      </p:sp>
      <p:sp>
        <p:nvSpPr>
          <p:cNvPr id="1396739" name="Rectangle 3"/>
          <p:cNvSpPr>
            <a:spLocks noGrp="1" noChangeArrowheads="1"/>
          </p:cNvSpPr>
          <p:nvPr>
            <p:ph type="body" idx="4294967295"/>
          </p:nvPr>
        </p:nvSpPr>
        <p:spPr/>
        <p:txBody>
          <a:bodyPr/>
          <a:lstStyle/>
          <a:p>
            <a:pPr eaLnBrk="1" hangingPunct="1"/>
            <a:r>
              <a:rPr lang="en-US" smtClean="0"/>
              <a:t>The resultant force on any one charge equals the vector sum of the forces exerted by the other individual charges that are present.</a:t>
            </a:r>
          </a:p>
          <a:p>
            <a:pPr lvl="1" eaLnBrk="1" hangingPunct="1"/>
            <a:r>
              <a:rPr lang="en-US" smtClean="0"/>
              <a:t>Remember to add the forces as </a:t>
            </a:r>
            <a:r>
              <a:rPr lang="en-US" i="1" smtClean="0"/>
              <a:t>vectors</a:t>
            </a:r>
            <a:endParaRPr lang="en-US"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3325" y="4168822"/>
            <a:ext cx="4503762" cy="253336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762" name="Rectangle 2"/>
          <p:cNvSpPr>
            <a:spLocks noGrp="1" noChangeArrowheads="1"/>
          </p:cNvSpPr>
          <p:nvPr>
            <p:ph type="title" idx="4294967295"/>
          </p:nvPr>
        </p:nvSpPr>
        <p:spPr/>
        <p:txBody>
          <a:bodyPr anchor="b"/>
          <a:lstStyle/>
          <a:p>
            <a:pPr eaLnBrk="1" hangingPunct="1"/>
            <a:r>
              <a:rPr lang="en-US" smtClean="0"/>
              <a:t>Superposition Principle Example</a:t>
            </a:r>
          </a:p>
        </p:txBody>
      </p:sp>
      <p:sp>
        <p:nvSpPr>
          <p:cNvPr id="1397763" name="Rectangle 3"/>
          <p:cNvSpPr>
            <a:spLocks noGrp="1" noChangeArrowheads="1"/>
          </p:cNvSpPr>
          <p:nvPr>
            <p:ph type="body" sz="half" idx="4294967295"/>
          </p:nvPr>
        </p:nvSpPr>
        <p:spPr>
          <a:xfrm>
            <a:off x="1600200" y="2286000"/>
            <a:ext cx="3810000" cy="4191000"/>
          </a:xfrm>
        </p:spPr>
        <p:txBody>
          <a:bodyPr/>
          <a:lstStyle/>
          <a:p>
            <a:pPr eaLnBrk="1" hangingPunct="1"/>
            <a:r>
              <a:rPr lang="en-US" sz="2800" smtClean="0"/>
              <a:t>The force exerted by q</a:t>
            </a:r>
            <a:r>
              <a:rPr lang="en-US" sz="2800" baseline="-25000" smtClean="0"/>
              <a:t>1</a:t>
            </a:r>
            <a:r>
              <a:rPr lang="en-US" sz="2800" smtClean="0"/>
              <a:t> on q</a:t>
            </a:r>
            <a:r>
              <a:rPr lang="en-US" sz="2800" baseline="-25000" smtClean="0"/>
              <a:t>3 </a:t>
            </a:r>
            <a:r>
              <a:rPr lang="en-US" sz="2800" smtClean="0"/>
              <a:t> is</a:t>
            </a:r>
          </a:p>
          <a:p>
            <a:pPr eaLnBrk="1" hangingPunct="1"/>
            <a:r>
              <a:rPr lang="en-US" sz="2800" smtClean="0"/>
              <a:t>The force exerted by q</a:t>
            </a:r>
            <a:r>
              <a:rPr lang="en-US" sz="2800" baseline="-25000" smtClean="0"/>
              <a:t>2</a:t>
            </a:r>
            <a:r>
              <a:rPr lang="en-US" sz="2800" smtClean="0"/>
              <a:t> on q</a:t>
            </a:r>
            <a:r>
              <a:rPr lang="en-US" sz="2800" baseline="-25000" smtClean="0"/>
              <a:t>3</a:t>
            </a:r>
            <a:r>
              <a:rPr lang="en-US" sz="2800" smtClean="0"/>
              <a:t> is</a:t>
            </a:r>
          </a:p>
          <a:p>
            <a:pPr eaLnBrk="1" hangingPunct="1"/>
            <a:r>
              <a:rPr lang="en-US" sz="2800" smtClean="0"/>
              <a:t>The </a:t>
            </a:r>
            <a:r>
              <a:rPr lang="en-US" sz="2800" i="1" smtClean="0"/>
              <a:t>total force</a:t>
            </a:r>
            <a:r>
              <a:rPr lang="en-US" sz="2800" smtClean="0"/>
              <a:t> exerted on q</a:t>
            </a:r>
            <a:r>
              <a:rPr lang="en-US" sz="2800" baseline="-25000" smtClean="0"/>
              <a:t>3</a:t>
            </a:r>
            <a:r>
              <a:rPr lang="en-US" sz="2800" smtClean="0"/>
              <a:t> is the vector sum of</a:t>
            </a:r>
          </a:p>
          <a:p>
            <a:pPr eaLnBrk="1" hangingPunct="1">
              <a:buFont typeface="Wingdings" pitchFamily="2" charset="2"/>
              <a:buNone/>
            </a:pPr>
            <a:r>
              <a:rPr lang="en-US" sz="2800" smtClean="0"/>
              <a:t>      and</a:t>
            </a:r>
          </a:p>
        </p:txBody>
      </p:sp>
      <p:graphicFrame>
        <p:nvGraphicFramePr>
          <p:cNvPr id="1397764" name="Object 4"/>
          <p:cNvGraphicFramePr>
            <a:graphicFrameLocks noChangeAspect="1"/>
          </p:cNvGraphicFramePr>
          <p:nvPr/>
        </p:nvGraphicFramePr>
        <p:xfrm>
          <a:off x="4572000" y="2667000"/>
          <a:ext cx="615950" cy="685800"/>
        </p:xfrm>
        <a:graphic>
          <a:graphicData uri="http://schemas.openxmlformats.org/presentationml/2006/ole">
            <mc:AlternateContent xmlns:mc="http://schemas.openxmlformats.org/markup-compatibility/2006">
              <mc:Choice xmlns:v="urn:schemas-microsoft-com:vml" Requires="v">
                <p:oleObj spid="_x0000_s1397784" name="Equation" r:id="rId3" imgW="228501" imgH="253890" progId="">
                  <p:embed/>
                </p:oleObj>
              </mc:Choice>
              <mc:Fallback>
                <p:oleObj name="Equation" r:id="rId3" imgW="228501" imgH="253890"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667000"/>
                        <a:ext cx="61595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7765" name="Object 5"/>
          <p:cNvGraphicFramePr>
            <a:graphicFrameLocks noChangeAspect="1"/>
          </p:cNvGraphicFramePr>
          <p:nvPr/>
        </p:nvGraphicFramePr>
        <p:xfrm>
          <a:off x="1643063" y="5399088"/>
          <a:ext cx="615950" cy="685800"/>
        </p:xfrm>
        <a:graphic>
          <a:graphicData uri="http://schemas.openxmlformats.org/presentationml/2006/ole">
            <mc:AlternateContent xmlns:mc="http://schemas.openxmlformats.org/markup-compatibility/2006">
              <mc:Choice xmlns:v="urn:schemas-microsoft-com:vml" Requires="v">
                <p:oleObj spid="_x0000_s1397785" name="Equation" r:id="rId5" imgW="228501" imgH="253890" progId="">
                  <p:embed/>
                </p:oleObj>
              </mc:Choice>
              <mc:Fallback>
                <p:oleObj name="Equation" r:id="rId5" imgW="228501" imgH="253890" progId="">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063" y="5399088"/>
                        <a:ext cx="61595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7766" name="Object 6"/>
          <p:cNvGraphicFramePr>
            <a:graphicFrameLocks noChangeAspect="1"/>
          </p:cNvGraphicFramePr>
          <p:nvPr/>
        </p:nvGraphicFramePr>
        <p:xfrm>
          <a:off x="4648200" y="3581400"/>
          <a:ext cx="615950" cy="685800"/>
        </p:xfrm>
        <a:graphic>
          <a:graphicData uri="http://schemas.openxmlformats.org/presentationml/2006/ole">
            <mc:AlternateContent xmlns:mc="http://schemas.openxmlformats.org/markup-compatibility/2006">
              <mc:Choice xmlns:v="urn:schemas-microsoft-com:vml" Requires="v">
                <p:oleObj spid="_x0000_s1397786" name="Equation" r:id="rId6" imgW="228501" imgH="253890" progId="">
                  <p:embed/>
                </p:oleObj>
              </mc:Choice>
              <mc:Fallback>
                <p:oleObj name="Equation" r:id="rId6" imgW="228501" imgH="253890" progId="">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3581400"/>
                        <a:ext cx="61595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7767" name="Object 7"/>
          <p:cNvGraphicFramePr>
            <a:graphicFrameLocks noChangeAspect="1"/>
          </p:cNvGraphicFramePr>
          <p:nvPr/>
        </p:nvGraphicFramePr>
        <p:xfrm>
          <a:off x="3200400" y="5410200"/>
          <a:ext cx="615950" cy="685800"/>
        </p:xfrm>
        <a:graphic>
          <a:graphicData uri="http://schemas.openxmlformats.org/presentationml/2006/ole">
            <mc:AlternateContent xmlns:mc="http://schemas.openxmlformats.org/markup-compatibility/2006">
              <mc:Choice xmlns:v="urn:schemas-microsoft-com:vml" Requires="v">
                <p:oleObj spid="_x0000_s1397787" name="Equation" r:id="rId8" imgW="228501" imgH="253890" progId="">
                  <p:embed/>
                </p:oleObj>
              </mc:Choice>
              <mc:Fallback>
                <p:oleObj name="Equation" r:id="rId8" imgW="228501" imgH="253890" progId="">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5410200"/>
                        <a:ext cx="61595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7768" name="Object 8"/>
          <p:cNvGraphicFramePr>
            <a:graphicFrameLocks noChangeAspect="1"/>
          </p:cNvGraphicFramePr>
          <p:nvPr/>
        </p:nvGraphicFramePr>
        <p:xfrm>
          <a:off x="5410200" y="2590800"/>
          <a:ext cx="5181600" cy="3305175"/>
        </p:xfrm>
        <a:graphic>
          <a:graphicData uri="http://schemas.openxmlformats.org/presentationml/2006/ole">
            <mc:AlternateContent xmlns:mc="http://schemas.openxmlformats.org/markup-compatibility/2006">
              <mc:Choice xmlns:v="urn:schemas-microsoft-com:vml" Requires="v">
                <p:oleObj spid="_x0000_s1397788" name="Photo Editor Photo" r:id="rId9" imgW="9523810" imgH="6076190" progId="">
                  <p:embed/>
                </p:oleObj>
              </mc:Choice>
              <mc:Fallback>
                <p:oleObj name="Photo Editor Photo" r:id="rId9" imgW="9523810" imgH="6076190" progId="">
                  <p:embed/>
                  <p:pic>
                    <p:nvPicPr>
                      <p:cNvPr id="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2590800"/>
                        <a:ext cx="5181600"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8786" name="Rectangle 2"/>
          <p:cNvSpPr>
            <a:spLocks noGrp="1" noChangeArrowheads="1"/>
          </p:cNvSpPr>
          <p:nvPr>
            <p:ph type="title" idx="4294967295"/>
          </p:nvPr>
        </p:nvSpPr>
        <p:spPr/>
        <p:txBody>
          <a:bodyPr anchor="b"/>
          <a:lstStyle/>
          <a:p>
            <a:pPr eaLnBrk="1" hangingPunct="1"/>
            <a:r>
              <a:rPr lang="en-US" smtClean="0"/>
              <a:t>Electrical Field</a:t>
            </a:r>
          </a:p>
        </p:txBody>
      </p:sp>
      <p:sp>
        <p:nvSpPr>
          <p:cNvPr id="1398787" name="Rectangle 3"/>
          <p:cNvSpPr>
            <a:spLocks noGrp="1" noChangeArrowheads="1"/>
          </p:cNvSpPr>
          <p:nvPr>
            <p:ph type="body" idx="4294967295"/>
          </p:nvPr>
        </p:nvSpPr>
        <p:spPr/>
        <p:txBody>
          <a:bodyPr/>
          <a:lstStyle/>
          <a:p>
            <a:pPr eaLnBrk="1" hangingPunct="1"/>
            <a:r>
              <a:rPr lang="en-US" smtClean="0"/>
              <a:t>Maxwell developed an approach to discussing fields</a:t>
            </a:r>
          </a:p>
          <a:p>
            <a:pPr eaLnBrk="1" hangingPunct="1"/>
            <a:r>
              <a:rPr lang="en-US" smtClean="0"/>
              <a:t>An </a:t>
            </a:r>
            <a:r>
              <a:rPr lang="en-US" b="1" u="sng" smtClean="0"/>
              <a:t>electric field</a:t>
            </a:r>
            <a:r>
              <a:rPr lang="en-US" smtClean="0"/>
              <a:t> is said to exist in the region of space around a charged object</a:t>
            </a:r>
          </a:p>
          <a:p>
            <a:pPr lvl="1" eaLnBrk="1" hangingPunct="1"/>
            <a:r>
              <a:rPr lang="en-US" smtClean="0"/>
              <a:t>When another charged object enters this electric field, the field exerts a </a:t>
            </a:r>
            <a:r>
              <a:rPr lang="en-US" i="1" smtClean="0"/>
              <a:t>force</a:t>
            </a:r>
            <a:r>
              <a:rPr lang="en-US" smtClean="0"/>
              <a:t> on the second charged object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Text Box 2"/>
          <p:cNvSpPr txBox="1">
            <a:spLocks noChangeArrowheads="1"/>
          </p:cNvSpPr>
          <p:nvPr/>
        </p:nvSpPr>
        <p:spPr bwMode="auto">
          <a:xfrm>
            <a:off x="1828800" y="3048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The Electric Field</a:t>
            </a:r>
          </a:p>
        </p:txBody>
      </p:sp>
      <p:sp>
        <p:nvSpPr>
          <p:cNvPr id="1422339" name="Text Box 3"/>
          <p:cNvSpPr txBox="1">
            <a:spLocks noChangeArrowheads="1"/>
          </p:cNvSpPr>
          <p:nvPr/>
        </p:nvSpPr>
        <p:spPr bwMode="auto">
          <a:xfrm>
            <a:off x="2133600" y="990600"/>
            <a:ext cx="8001000" cy="519113"/>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Definition of the electric field:</a:t>
            </a:r>
          </a:p>
        </p:txBody>
      </p:sp>
      <p:pic>
        <p:nvPicPr>
          <p:cNvPr id="1422340" name="Picture 4"/>
          <p:cNvPicPr>
            <a:picLocks noChangeAspect="1" noChangeArrowheads="1"/>
          </p:cNvPicPr>
          <p:nvPr/>
        </p:nvPicPr>
        <p:blipFill>
          <a:blip r:embed="rId3"/>
          <a:srcRect/>
          <a:stretch>
            <a:fillRect/>
          </a:stretch>
        </p:blipFill>
        <p:spPr bwMode="auto">
          <a:xfrm>
            <a:off x="4419600" y="1676400"/>
            <a:ext cx="2268538" cy="1808163"/>
          </a:xfrm>
          <a:prstGeom prst="rect">
            <a:avLst/>
          </a:prstGeom>
          <a:noFill/>
          <a:ln w="9525">
            <a:noFill/>
            <a:miter lim="800000"/>
            <a:headEnd/>
            <a:tailEnd/>
          </a:ln>
        </p:spPr>
      </p:pic>
      <p:sp>
        <p:nvSpPr>
          <p:cNvPr id="1422341" name="Text Box 5"/>
          <p:cNvSpPr txBox="1">
            <a:spLocks noChangeArrowheads="1"/>
          </p:cNvSpPr>
          <p:nvPr/>
        </p:nvSpPr>
        <p:spPr bwMode="auto">
          <a:xfrm>
            <a:off x="2209800" y="3581400"/>
            <a:ext cx="7924800" cy="1800225"/>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Here, </a:t>
            </a:r>
            <a:r>
              <a:rPr lang="en-US" sz="2800" b="1" i="1">
                <a:solidFill>
                  <a:srgbClr val="000000"/>
                </a:solidFill>
                <a:latin typeface="Times New Roman" pitchFamily="18" charset="0"/>
              </a:rPr>
              <a:t>q</a:t>
            </a:r>
            <a:r>
              <a:rPr lang="en-US" sz="2800" b="1" baseline="-25000">
                <a:solidFill>
                  <a:srgbClr val="000000"/>
                </a:solidFill>
                <a:latin typeface="Times New Roman" pitchFamily="18" charset="0"/>
              </a:rPr>
              <a:t>0</a:t>
            </a:r>
            <a:r>
              <a:rPr lang="en-US" sz="2800" b="1">
                <a:solidFill>
                  <a:srgbClr val="000000"/>
                </a:solidFill>
              </a:rPr>
              <a:t> is a “test charge” – it serves to allow the electric force to be measured, but is not large enough to create a significant force on any other charges.</a:t>
            </a:r>
          </a:p>
        </p:txBody>
      </p:sp>
      <p:sp>
        <p:nvSpPr>
          <p:cNvPr id="1422342" name="Text Box 6"/>
          <p:cNvSpPr txBox="1">
            <a:spLocks noChangeArrowheads="1"/>
          </p:cNvSpPr>
          <p:nvPr/>
        </p:nvSpPr>
        <p:spPr bwMode="auto">
          <a:xfrm>
            <a:off x="8224838" y="1681163"/>
            <a:ext cx="2965450" cy="1465262"/>
          </a:xfrm>
          <a:prstGeom prst="rect">
            <a:avLst/>
          </a:prstGeom>
          <a:noFill/>
          <a:ln w="9525">
            <a:noFill/>
            <a:miter lim="800000"/>
            <a:headEnd/>
            <a:tailEnd/>
          </a:ln>
        </p:spPr>
        <p:txBody>
          <a:bodyPr>
            <a:spAutoFit/>
          </a:bodyPr>
          <a:lstStyle/>
          <a:p>
            <a:r>
              <a:rPr lang="en-US" b="1">
                <a:solidFill>
                  <a:srgbClr val="FF0000"/>
                </a:solidFill>
              </a:rPr>
              <a:t>Electric field exist in a region of space if an electric charge placed in that region is subject to an electric force</a:t>
            </a:r>
          </a:p>
        </p:txBody>
      </p:sp>
      <p:pic>
        <p:nvPicPr>
          <p:cNvPr id="1422343" name="Picture 8" descr="Image result for animated gif electrowoman and dyna girl"/>
          <p:cNvPicPr>
            <a:picLocks noChangeAspect="1" noChangeArrowheads="1" noCrop="1"/>
          </p:cNvPicPr>
          <p:nvPr/>
        </p:nvPicPr>
        <p:blipFill>
          <a:blip r:embed="rId4"/>
          <a:srcRect/>
          <a:stretch>
            <a:fillRect/>
          </a:stretch>
        </p:blipFill>
        <p:spPr bwMode="auto">
          <a:xfrm>
            <a:off x="304800" y="1589088"/>
            <a:ext cx="2573338" cy="2066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810" name="Rectangle 2"/>
          <p:cNvSpPr>
            <a:spLocks noGrp="1" noChangeArrowheads="1"/>
          </p:cNvSpPr>
          <p:nvPr>
            <p:ph type="title" idx="4294967295"/>
          </p:nvPr>
        </p:nvSpPr>
        <p:spPr/>
        <p:txBody>
          <a:bodyPr anchor="b"/>
          <a:lstStyle/>
          <a:p>
            <a:pPr eaLnBrk="1" hangingPunct="1"/>
            <a:r>
              <a:rPr lang="en-US" smtClean="0"/>
              <a:t>Electric Field, cont.</a:t>
            </a:r>
          </a:p>
        </p:txBody>
      </p:sp>
      <p:sp>
        <p:nvSpPr>
          <p:cNvPr id="1399811" name="Rectangle 3"/>
          <p:cNvSpPr>
            <a:spLocks noGrp="1" noChangeArrowheads="1"/>
          </p:cNvSpPr>
          <p:nvPr>
            <p:ph type="body" sz="half" idx="4294967295"/>
          </p:nvPr>
        </p:nvSpPr>
        <p:spPr>
          <a:xfrm>
            <a:off x="1676400" y="2362200"/>
            <a:ext cx="3810000" cy="4114800"/>
          </a:xfrm>
        </p:spPr>
        <p:txBody>
          <a:bodyPr/>
          <a:lstStyle/>
          <a:p>
            <a:pPr eaLnBrk="1" hangingPunct="1"/>
            <a:r>
              <a:rPr lang="en-US" sz="2400" smtClean="0"/>
              <a:t>A charged particle, with charge Q, produces an electric field in the region of space around it</a:t>
            </a:r>
          </a:p>
          <a:p>
            <a:pPr eaLnBrk="1" hangingPunct="1"/>
            <a:r>
              <a:rPr lang="en-US" sz="2400" smtClean="0"/>
              <a:t>A small </a:t>
            </a:r>
            <a:r>
              <a:rPr lang="en-US" sz="2400" i="1" smtClean="0"/>
              <a:t>test charge</a:t>
            </a:r>
            <a:r>
              <a:rPr lang="en-US" sz="2400" smtClean="0"/>
              <a:t>, q</a:t>
            </a:r>
            <a:r>
              <a:rPr lang="en-US" sz="2400" baseline="-25000" smtClean="0"/>
              <a:t>o</a:t>
            </a:r>
            <a:r>
              <a:rPr lang="en-US" sz="2400" smtClean="0"/>
              <a:t>, placed in the field, will experience a force</a:t>
            </a:r>
          </a:p>
        </p:txBody>
      </p:sp>
      <p:graphicFrame>
        <p:nvGraphicFramePr>
          <p:cNvPr id="1399812" name="Object 4"/>
          <p:cNvGraphicFramePr>
            <a:graphicFrameLocks noChangeAspect="1"/>
          </p:cNvGraphicFramePr>
          <p:nvPr/>
        </p:nvGraphicFramePr>
        <p:xfrm>
          <a:off x="5410200" y="2424113"/>
          <a:ext cx="5181600" cy="3824287"/>
        </p:xfrm>
        <a:graphic>
          <a:graphicData uri="http://schemas.openxmlformats.org/presentationml/2006/ole">
            <mc:AlternateContent xmlns:mc="http://schemas.openxmlformats.org/markup-compatibility/2006">
              <mc:Choice xmlns:v="urn:schemas-microsoft-com:vml" Requires="v">
                <p:oleObj spid="_x0000_s1399816" name="Photo Editor Photo" r:id="rId3" imgW="9523810" imgH="7028571" progId="">
                  <p:embed/>
                </p:oleObj>
              </mc:Choice>
              <mc:Fallback>
                <p:oleObj name="Photo Editor Photo" r:id="rId3" imgW="9523810" imgH="7028571"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424113"/>
                        <a:ext cx="5181600" cy="382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4386" name="Picture 6" descr="FG19_09-01"/>
          <p:cNvPicPr>
            <a:picLocks noChangeAspect="1" noChangeArrowheads="1"/>
          </p:cNvPicPr>
          <p:nvPr/>
        </p:nvPicPr>
        <p:blipFill>
          <a:blip r:embed="rId3"/>
          <a:srcRect/>
          <a:stretch>
            <a:fillRect/>
          </a:stretch>
        </p:blipFill>
        <p:spPr bwMode="auto">
          <a:xfrm>
            <a:off x="5715000" y="2971800"/>
            <a:ext cx="4800600" cy="3600450"/>
          </a:xfrm>
          <a:prstGeom prst="rect">
            <a:avLst/>
          </a:prstGeom>
          <a:noFill/>
          <a:ln w="9525">
            <a:noFill/>
            <a:miter lim="800000"/>
            <a:headEnd/>
            <a:tailEnd/>
          </a:ln>
        </p:spPr>
      </p:pic>
      <p:sp>
        <p:nvSpPr>
          <p:cNvPr id="1424387" name="Text Box 2"/>
          <p:cNvSpPr txBox="1">
            <a:spLocks noChangeArrowheads="1"/>
          </p:cNvSpPr>
          <p:nvPr/>
        </p:nvSpPr>
        <p:spPr bwMode="auto">
          <a:xfrm>
            <a:off x="1828800" y="3048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The Electric Field</a:t>
            </a:r>
          </a:p>
        </p:txBody>
      </p:sp>
      <p:sp>
        <p:nvSpPr>
          <p:cNvPr id="1424388" name="Text Box 3"/>
          <p:cNvSpPr txBox="1">
            <a:spLocks noChangeArrowheads="1"/>
          </p:cNvSpPr>
          <p:nvPr/>
        </p:nvSpPr>
        <p:spPr bwMode="auto">
          <a:xfrm>
            <a:off x="1828800" y="1143000"/>
            <a:ext cx="8534400"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If we know the electric field, we can calculate the force on any charge:</a:t>
            </a:r>
          </a:p>
        </p:txBody>
      </p:sp>
      <p:pic>
        <p:nvPicPr>
          <p:cNvPr id="1424389" name="Picture 4"/>
          <p:cNvPicPr>
            <a:picLocks noChangeAspect="1" noChangeArrowheads="1"/>
          </p:cNvPicPr>
          <p:nvPr/>
        </p:nvPicPr>
        <p:blipFill>
          <a:blip r:embed="rId4"/>
          <a:srcRect/>
          <a:stretch>
            <a:fillRect/>
          </a:stretch>
        </p:blipFill>
        <p:spPr bwMode="auto">
          <a:xfrm>
            <a:off x="5268913" y="2024063"/>
            <a:ext cx="2201862" cy="908050"/>
          </a:xfrm>
          <a:prstGeom prst="rect">
            <a:avLst/>
          </a:prstGeom>
          <a:noFill/>
          <a:ln w="9525">
            <a:noFill/>
            <a:miter lim="800000"/>
            <a:headEnd/>
            <a:tailEnd/>
          </a:ln>
        </p:spPr>
      </p:pic>
      <p:sp>
        <p:nvSpPr>
          <p:cNvPr id="1424390" name="Text Box 5"/>
          <p:cNvSpPr txBox="1">
            <a:spLocks noChangeArrowheads="1"/>
          </p:cNvSpPr>
          <p:nvPr/>
        </p:nvSpPr>
        <p:spPr bwMode="auto">
          <a:xfrm>
            <a:off x="1828800" y="2971800"/>
            <a:ext cx="4419600" cy="3081338"/>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The direction of the force depends on the sign of the charge – in the direction of the field for a positive charge, opposite to it for a negative one.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6434" name="Picture 4" descr="FG19_10"/>
          <p:cNvPicPr>
            <a:picLocks noChangeAspect="1" noChangeArrowheads="1"/>
          </p:cNvPicPr>
          <p:nvPr/>
        </p:nvPicPr>
        <p:blipFill>
          <a:blip r:embed="rId3"/>
          <a:srcRect/>
          <a:stretch>
            <a:fillRect/>
          </a:stretch>
        </p:blipFill>
        <p:spPr bwMode="auto">
          <a:xfrm>
            <a:off x="3124200" y="2209800"/>
            <a:ext cx="5740400" cy="4305300"/>
          </a:xfrm>
          <a:prstGeom prst="rect">
            <a:avLst/>
          </a:prstGeom>
          <a:noFill/>
          <a:ln w="9525">
            <a:noFill/>
            <a:miter lim="800000"/>
            <a:headEnd/>
            <a:tailEnd/>
          </a:ln>
        </p:spPr>
      </p:pic>
      <p:sp>
        <p:nvSpPr>
          <p:cNvPr id="1426435" name="Text Box 2"/>
          <p:cNvSpPr txBox="1">
            <a:spLocks noChangeArrowheads="1"/>
          </p:cNvSpPr>
          <p:nvPr/>
        </p:nvSpPr>
        <p:spPr bwMode="auto">
          <a:xfrm>
            <a:off x="1828800" y="3048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The Electric Field</a:t>
            </a:r>
          </a:p>
        </p:txBody>
      </p:sp>
      <p:sp>
        <p:nvSpPr>
          <p:cNvPr id="1426436" name="Text Box 3"/>
          <p:cNvSpPr txBox="1">
            <a:spLocks noChangeArrowheads="1"/>
          </p:cNvSpPr>
          <p:nvPr/>
        </p:nvSpPr>
        <p:spPr bwMode="auto">
          <a:xfrm>
            <a:off x="1752600" y="1143000"/>
            <a:ext cx="8610600" cy="1373188"/>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The electric field of a point charge points radially away from a positive charge and towards a negative one.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0834" name="Rectangle 2"/>
          <p:cNvSpPr>
            <a:spLocks noGrp="1" noChangeArrowheads="1"/>
          </p:cNvSpPr>
          <p:nvPr>
            <p:ph type="title" idx="4294967295"/>
          </p:nvPr>
        </p:nvSpPr>
        <p:spPr/>
        <p:txBody>
          <a:bodyPr anchor="b"/>
          <a:lstStyle/>
          <a:p>
            <a:pPr eaLnBrk="1" hangingPunct="1"/>
            <a:r>
              <a:rPr lang="en-US" smtClean="0"/>
              <a:t>Electric Field</a:t>
            </a:r>
          </a:p>
        </p:txBody>
      </p:sp>
      <p:sp>
        <p:nvSpPr>
          <p:cNvPr id="1400835" name="Rectangle 3"/>
          <p:cNvSpPr>
            <a:spLocks noGrp="1" noChangeArrowheads="1"/>
          </p:cNvSpPr>
          <p:nvPr>
            <p:ph type="body" idx="4294967295"/>
          </p:nvPr>
        </p:nvSpPr>
        <p:spPr>
          <a:xfrm>
            <a:off x="2590800" y="2209800"/>
            <a:ext cx="7772400" cy="4114800"/>
          </a:xfrm>
        </p:spPr>
        <p:txBody>
          <a:bodyPr/>
          <a:lstStyle/>
          <a:p>
            <a:pPr eaLnBrk="1" hangingPunct="1">
              <a:lnSpc>
                <a:spcPct val="90000"/>
              </a:lnSpc>
            </a:pPr>
            <a:r>
              <a:rPr lang="en-US" sz="2800" smtClean="0"/>
              <a:t>Mathematically,</a:t>
            </a:r>
          </a:p>
          <a:p>
            <a:pPr eaLnBrk="1" hangingPunct="1">
              <a:lnSpc>
                <a:spcPct val="90000"/>
              </a:lnSpc>
            </a:pPr>
            <a:endParaRPr lang="en-US" sz="2800" smtClean="0"/>
          </a:p>
          <a:p>
            <a:pPr eaLnBrk="1" hangingPunct="1">
              <a:lnSpc>
                <a:spcPct val="90000"/>
              </a:lnSpc>
            </a:pPr>
            <a:r>
              <a:rPr lang="en-US" sz="2800" smtClean="0"/>
              <a:t>SI units are N / C</a:t>
            </a:r>
          </a:p>
          <a:p>
            <a:pPr eaLnBrk="1" hangingPunct="1">
              <a:lnSpc>
                <a:spcPct val="90000"/>
              </a:lnSpc>
            </a:pPr>
            <a:r>
              <a:rPr lang="en-US" sz="2800" smtClean="0"/>
              <a:t>Use this for the magnitude of the field</a:t>
            </a:r>
          </a:p>
          <a:p>
            <a:pPr eaLnBrk="1" hangingPunct="1">
              <a:lnSpc>
                <a:spcPct val="90000"/>
              </a:lnSpc>
            </a:pPr>
            <a:r>
              <a:rPr lang="en-US" sz="2800" smtClean="0"/>
              <a:t>The electric field is a vector quantity</a:t>
            </a:r>
          </a:p>
          <a:p>
            <a:pPr eaLnBrk="1" hangingPunct="1">
              <a:lnSpc>
                <a:spcPct val="90000"/>
              </a:lnSpc>
            </a:pPr>
            <a:r>
              <a:rPr lang="en-US" sz="2800" smtClean="0"/>
              <a:t>The direction of the field is defined to be the direction of the electric force that would be exerted on a small positive test charge placed at that point</a:t>
            </a:r>
          </a:p>
          <a:p>
            <a:pPr eaLnBrk="1" hangingPunct="1">
              <a:lnSpc>
                <a:spcPct val="90000"/>
              </a:lnSpc>
            </a:pPr>
            <a:endParaRPr lang="en-US" sz="2800" smtClean="0"/>
          </a:p>
        </p:txBody>
      </p:sp>
      <p:graphicFrame>
        <p:nvGraphicFramePr>
          <p:cNvPr id="1400836" name="Object 4"/>
          <p:cNvGraphicFramePr>
            <a:graphicFrameLocks noChangeAspect="1"/>
          </p:cNvGraphicFramePr>
          <p:nvPr/>
        </p:nvGraphicFramePr>
        <p:xfrm>
          <a:off x="6019800" y="1828800"/>
          <a:ext cx="2674938" cy="1285875"/>
        </p:xfrm>
        <a:graphic>
          <a:graphicData uri="http://schemas.openxmlformats.org/presentationml/2006/ole">
            <mc:AlternateContent xmlns:mc="http://schemas.openxmlformats.org/markup-compatibility/2006">
              <mc:Choice xmlns:v="urn:schemas-microsoft-com:vml" Requires="v">
                <p:oleObj spid="_x0000_s1400840" name="Equation" r:id="rId3" imgW="924840" imgH="436320" progId="">
                  <p:embed/>
                </p:oleObj>
              </mc:Choice>
              <mc:Fallback>
                <p:oleObj name="Equation" r:id="rId3" imgW="924840" imgH="436320"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828800"/>
                        <a:ext cx="2674938" cy="1285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1858" name="Rectangle 2"/>
          <p:cNvSpPr>
            <a:spLocks noGrp="1" noChangeArrowheads="1"/>
          </p:cNvSpPr>
          <p:nvPr>
            <p:ph type="title" idx="4294967295"/>
          </p:nvPr>
        </p:nvSpPr>
        <p:spPr/>
        <p:txBody>
          <a:bodyPr anchor="b"/>
          <a:lstStyle/>
          <a:p>
            <a:pPr eaLnBrk="1" hangingPunct="1"/>
            <a:r>
              <a:rPr lang="en-US" smtClean="0"/>
              <a:t>Direction of Electric Field</a:t>
            </a:r>
          </a:p>
        </p:txBody>
      </p:sp>
      <p:sp>
        <p:nvSpPr>
          <p:cNvPr id="1401859" name="Rectangle 3"/>
          <p:cNvSpPr>
            <a:spLocks noGrp="1" noChangeArrowheads="1"/>
          </p:cNvSpPr>
          <p:nvPr>
            <p:ph type="body" sz="half" idx="4294967295"/>
          </p:nvPr>
        </p:nvSpPr>
        <p:spPr>
          <a:xfrm>
            <a:off x="2209800" y="1981200"/>
            <a:ext cx="3810000" cy="4419600"/>
          </a:xfrm>
        </p:spPr>
        <p:txBody>
          <a:bodyPr/>
          <a:lstStyle/>
          <a:p>
            <a:pPr eaLnBrk="1" hangingPunct="1"/>
            <a:r>
              <a:rPr lang="en-US" sz="2800" smtClean="0"/>
              <a:t>The electric field produced by a negative charge is directed toward the charge</a:t>
            </a:r>
          </a:p>
          <a:p>
            <a:pPr lvl="1" eaLnBrk="1" hangingPunct="1"/>
            <a:r>
              <a:rPr lang="en-US" sz="2400" smtClean="0"/>
              <a:t>A positive test charge would be attracted to the negative source charge</a:t>
            </a:r>
          </a:p>
        </p:txBody>
      </p:sp>
      <p:graphicFrame>
        <p:nvGraphicFramePr>
          <p:cNvPr id="1401860" name="Object 4"/>
          <p:cNvGraphicFramePr>
            <a:graphicFrameLocks noChangeAspect="1"/>
          </p:cNvGraphicFramePr>
          <p:nvPr/>
        </p:nvGraphicFramePr>
        <p:xfrm>
          <a:off x="6858000" y="1905000"/>
          <a:ext cx="2400300" cy="4953000"/>
        </p:xfrm>
        <a:graphic>
          <a:graphicData uri="http://schemas.openxmlformats.org/presentationml/2006/ole">
            <mc:AlternateContent xmlns:mc="http://schemas.openxmlformats.org/markup-compatibility/2006">
              <mc:Choice xmlns:v="urn:schemas-microsoft-com:vml" Requires="v">
                <p:oleObj spid="_x0000_s1401864" name="Photo Editor Photo" r:id="rId3" imgW="3505689" imgH="7228571" progId="">
                  <p:embed/>
                </p:oleObj>
              </mc:Choice>
              <mc:Fallback>
                <p:oleObj name="Photo Editor Photo" r:id="rId3" imgW="3505689" imgH="7228571"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905000"/>
                        <a:ext cx="24003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82" name="Rectangle 2"/>
          <p:cNvSpPr>
            <a:spLocks noGrp="1" noChangeArrowheads="1"/>
          </p:cNvSpPr>
          <p:nvPr>
            <p:ph type="title" idx="4294967295"/>
          </p:nvPr>
        </p:nvSpPr>
        <p:spPr/>
        <p:txBody>
          <a:bodyPr anchor="b"/>
          <a:lstStyle/>
          <a:p>
            <a:pPr eaLnBrk="1" hangingPunct="1"/>
            <a:r>
              <a:rPr lang="en-US" smtClean="0"/>
              <a:t>Direction of Electric Field, cont</a:t>
            </a:r>
          </a:p>
        </p:txBody>
      </p:sp>
      <p:sp>
        <p:nvSpPr>
          <p:cNvPr id="1402883" name="Rectangle 3"/>
          <p:cNvSpPr>
            <a:spLocks noGrp="1" noChangeArrowheads="1"/>
          </p:cNvSpPr>
          <p:nvPr>
            <p:ph type="body" sz="half" idx="4294967295"/>
          </p:nvPr>
        </p:nvSpPr>
        <p:spPr>
          <a:xfrm>
            <a:off x="2209800" y="1981200"/>
            <a:ext cx="3810000" cy="4419600"/>
          </a:xfrm>
        </p:spPr>
        <p:txBody>
          <a:bodyPr/>
          <a:lstStyle/>
          <a:p>
            <a:pPr eaLnBrk="1" hangingPunct="1"/>
            <a:r>
              <a:rPr lang="en-US" sz="2800" smtClean="0"/>
              <a:t>The electric field produced by a positive charge is directed away from the charge</a:t>
            </a:r>
          </a:p>
          <a:p>
            <a:pPr lvl="1" eaLnBrk="1" hangingPunct="1"/>
            <a:r>
              <a:rPr lang="en-US" sz="2400" smtClean="0"/>
              <a:t>A positive test charge would be repelled from the positive source charge</a:t>
            </a:r>
          </a:p>
          <a:p>
            <a:pPr eaLnBrk="1" hangingPunct="1"/>
            <a:endParaRPr lang="en-US" sz="2800" smtClean="0"/>
          </a:p>
        </p:txBody>
      </p:sp>
      <p:graphicFrame>
        <p:nvGraphicFramePr>
          <p:cNvPr id="1402884" name="Object 4"/>
          <p:cNvGraphicFramePr>
            <a:graphicFrameLocks noChangeAspect="1"/>
          </p:cNvGraphicFramePr>
          <p:nvPr/>
        </p:nvGraphicFramePr>
        <p:xfrm>
          <a:off x="6705600" y="1905000"/>
          <a:ext cx="2603500" cy="4953000"/>
        </p:xfrm>
        <a:graphic>
          <a:graphicData uri="http://schemas.openxmlformats.org/presentationml/2006/ole">
            <mc:AlternateContent xmlns:mc="http://schemas.openxmlformats.org/markup-compatibility/2006">
              <mc:Choice xmlns:v="urn:schemas-microsoft-com:vml" Requires="v">
                <p:oleObj spid="_x0000_s1402888" name="Photo Editor Photo" r:id="rId3" imgW="3801006" imgH="7228571" progId="">
                  <p:embed/>
                </p:oleObj>
              </mc:Choice>
              <mc:Fallback>
                <p:oleObj name="Photo Editor Photo" r:id="rId3" imgW="3801006" imgH="7228571"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905000"/>
                        <a:ext cx="26035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89" name="Rectangle 4"/>
          <p:cNvSpPr>
            <a:spLocks noGrp="1" noChangeArrowheads="1"/>
          </p:cNvSpPr>
          <p:nvPr>
            <p:ph type="title"/>
          </p:nvPr>
        </p:nvSpPr>
        <p:spPr/>
        <p:txBody>
          <a:bodyPr/>
          <a:lstStyle/>
          <a:p>
            <a:pPr eaLnBrk="1" hangingPunct="1"/>
            <a:r>
              <a:rPr lang="en-US" sz="4000" smtClean="0"/>
              <a:t>Benjamin Franklin.</a:t>
            </a:r>
            <a:br>
              <a:rPr lang="en-US" sz="4000" smtClean="0"/>
            </a:br>
            <a:endParaRPr lang="en-US" sz="4000" smtClean="0"/>
          </a:p>
        </p:txBody>
      </p:sp>
      <p:sp>
        <p:nvSpPr>
          <p:cNvPr id="703490" name="Rectangle 5"/>
          <p:cNvSpPr>
            <a:spLocks noGrp="1" noChangeArrowheads="1"/>
          </p:cNvSpPr>
          <p:nvPr>
            <p:ph type="body" sz="half" idx="1"/>
          </p:nvPr>
        </p:nvSpPr>
        <p:spPr/>
        <p:txBody>
          <a:bodyPr/>
          <a:lstStyle/>
          <a:p>
            <a:pPr eaLnBrk="1" hangingPunct="1"/>
            <a:r>
              <a:rPr lang="en-US" smtClean="0"/>
              <a:t>Much of the language used to describe electricity was proposed by either Benjamin Franklin.</a:t>
            </a:r>
          </a:p>
          <a:p>
            <a:pPr eaLnBrk="1" hangingPunct="1"/>
            <a:r>
              <a:rPr lang="en-US" smtClean="0"/>
              <a:t> Franklin introduced the words </a:t>
            </a:r>
            <a:r>
              <a:rPr lang="en-US" i="1" smtClean="0"/>
              <a:t>plus</a:t>
            </a:r>
            <a:r>
              <a:rPr lang="en-US" smtClean="0"/>
              <a:t>, </a:t>
            </a:r>
            <a:r>
              <a:rPr lang="en-US" i="1" smtClean="0"/>
              <a:t>minus</a:t>
            </a:r>
            <a:r>
              <a:rPr lang="en-US" smtClean="0"/>
              <a:t>, </a:t>
            </a:r>
            <a:r>
              <a:rPr lang="en-US" i="1" smtClean="0"/>
              <a:t>positive</a:t>
            </a:r>
            <a:r>
              <a:rPr lang="en-US" smtClean="0"/>
              <a:t>, </a:t>
            </a:r>
            <a:r>
              <a:rPr lang="en-US" i="1" smtClean="0"/>
              <a:t>negative</a:t>
            </a:r>
            <a:r>
              <a:rPr lang="en-US" smtClean="0"/>
              <a:t>, </a:t>
            </a:r>
            <a:r>
              <a:rPr lang="en-US" i="1" smtClean="0"/>
              <a:t>charge</a:t>
            </a:r>
            <a:r>
              <a:rPr lang="en-US" smtClean="0"/>
              <a:t>, and </a:t>
            </a:r>
            <a:r>
              <a:rPr lang="en-US" i="1" smtClean="0"/>
              <a:t>battery</a:t>
            </a:r>
            <a:r>
              <a:rPr lang="en-US" smtClean="0"/>
              <a:t>.</a:t>
            </a:r>
          </a:p>
          <a:p>
            <a:pPr eaLnBrk="1" hangingPunct="1"/>
            <a:endParaRPr lang="en-US" smtClean="0"/>
          </a:p>
        </p:txBody>
      </p:sp>
      <p:sp>
        <p:nvSpPr>
          <p:cNvPr id="703491" name="Rectangle 6"/>
          <p:cNvSpPr>
            <a:spLocks noGrp="1" noChangeArrowheads="1"/>
          </p:cNvSpPr>
          <p:nvPr>
            <p:ph type="body" sz="half" idx="2"/>
          </p:nvPr>
        </p:nvSpPr>
        <p:spPr/>
        <p:txBody>
          <a:bodyPr/>
          <a:lstStyle/>
          <a:p>
            <a:pPr eaLnBrk="1" hangingPunct="1"/>
            <a:endParaRPr lang="en-US" smtClean="0"/>
          </a:p>
        </p:txBody>
      </p:sp>
      <p:pic>
        <p:nvPicPr>
          <p:cNvPr id="703492" name="Picture 8" descr="Image result for ben franklin animated gif"/>
          <p:cNvPicPr>
            <a:picLocks noChangeAspect="1" noChangeArrowheads="1" noCrop="1"/>
          </p:cNvPicPr>
          <p:nvPr/>
        </p:nvPicPr>
        <p:blipFill>
          <a:blip r:embed="rId2"/>
          <a:srcRect/>
          <a:stretch>
            <a:fillRect/>
          </a:stretch>
        </p:blipFill>
        <p:spPr bwMode="auto">
          <a:xfrm>
            <a:off x="7192963" y="661988"/>
            <a:ext cx="4270375" cy="5694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906" name="Rectangle 2"/>
          <p:cNvSpPr>
            <a:spLocks noGrp="1" noChangeArrowheads="1"/>
          </p:cNvSpPr>
          <p:nvPr>
            <p:ph type="title" idx="4294967295"/>
          </p:nvPr>
        </p:nvSpPr>
        <p:spPr/>
        <p:txBody>
          <a:bodyPr anchor="b"/>
          <a:lstStyle/>
          <a:p>
            <a:pPr eaLnBrk="1" hangingPunct="1"/>
            <a:r>
              <a:rPr lang="en-US" smtClean="0"/>
              <a:t>More About a Test Charge and The Electric Field</a:t>
            </a:r>
          </a:p>
        </p:txBody>
      </p:sp>
      <p:sp>
        <p:nvSpPr>
          <p:cNvPr id="1403907" name="Rectangle 3"/>
          <p:cNvSpPr>
            <a:spLocks noGrp="1" noChangeArrowheads="1"/>
          </p:cNvSpPr>
          <p:nvPr>
            <p:ph type="body" idx="4294967295"/>
          </p:nvPr>
        </p:nvSpPr>
        <p:spPr/>
        <p:txBody>
          <a:bodyPr/>
          <a:lstStyle/>
          <a:p>
            <a:pPr eaLnBrk="1" hangingPunct="1"/>
            <a:r>
              <a:rPr lang="en-US" sz="2800" smtClean="0"/>
              <a:t>The test charge is required to be a small charge</a:t>
            </a:r>
          </a:p>
          <a:p>
            <a:pPr lvl="1" eaLnBrk="1" hangingPunct="1"/>
            <a:r>
              <a:rPr lang="en-US" sz="2400" smtClean="0"/>
              <a:t>It can cause no rearrangement of the charges on the source charge</a:t>
            </a:r>
          </a:p>
          <a:p>
            <a:pPr eaLnBrk="1" hangingPunct="1"/>
            <a:r>
              <a:rPr lang="en-US" sz="2800" smtClean="0"/>
              <a:t>The electric field exists whether or not there is a test charge present</a:t>
            </a:r>
          </a:p>
          <a:p>
            <a:pPr eaLnBrk="1" hangingPunct="1"/>
            <a:r>
              <a:rPr lang="en-US" sz="2800" smtClean="0"/>
              <a:t>The Superposition Principle can be applied to the electric field if a group of charges is present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930" name="Rectangle 2"/>
          <p:cNvSpPr>
            <a:spLocks noGrp="1" noChangeArrowheads="1"/>
          </p:cNvSpPr>
          <p:nvPr>
            <p:ph type="title" idx="4294967295"/>
          </p:nvPr>
        </p:nvSpPr>
        <p:spPr/>
        <p:txBody>
          <a:bodyPr anchor="b"/>
          <a:lstStyle/>
          <a:p>
            <a:pPr eaLnBrk="1" hangingPunct="1"/>
            <a:r>
              <a:rPr lang="en-US" smtClean="0"/>
              <a:t>Electric Field Lines</a:t>
            </a:r>
          </a:p>
        </p:txBody>
      </p:sp>
      <p:sp>
        <p:nvSpPr>
          <p:cNvPr id="1404931" name="Rectangle 3"/>
          <p:cNvSpPr>
            <a:spLocks noGrp="1" noChangeArrowheads="1"/>
          </p:cNvSpPr>
          <p:nvPr>
            <p:ph type="body" idx="4294967295"/>
          </p:nvPr>
        </p:nvSpPr>
        <p:spPr/>
        <p:txBody>
          <a:bodyPr/>
          <a:lstStyle/>
          <a:p>
            <a:pPr eaLnBrk="1" hangingPunct="1"/>
            <a:r>
              <a:rPr lang="en-US" smtClean="0"/>
              <a:t>A convenient aid for visualizing electric field patterns is to draw lines pointing in the direction of the field vector at any point</a:t>
            </a:r>
          </a:p>
          <a:p>
            <a:pPr eaLnBrk="1" hangingPunct="1"/>
            <a:r>
              <a:rPr lang="en-US" smtClean="0"/>
              <a:t>These are called </a:t>
            </a:r>
            <a:r>
              <a:rPr lang="en-US" b="1" smtClean="0"/>
              <a:t>electric field lines</a:t>
            </a:r>
            <a:r>
              <a:rPr lang="en-US" smtClean="0"/>
              <a:t> and were introduced by Michael Faraday</a:t>
            </a:r>
          </a:p>
          <a:p>
            <a:pPr eaLnBrk="1" hangingPunct="1"/>
            <a:endParaRPr lang="en-US" smtClean="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5954" name="Rectangle 2"/>
          <p:cNvSpPr>
            <a:spLocks noGrp="1" noChangeArrowheads="1"/>
          </p:cNvSpPr>
          <p:nvPr>
            <p:ph type="title" idx="4294967295"/>
          </p:nvPr>
        </p:nvSpPr>
        <p:spPr/>
        <p:txBody>
          <a:bodyPr anchor="b"/>
          <a:lstStyle/>
          <a:p>
            <a:pPr eaLnBrk="1" hangingPunct="1"/>
            <a:r>
              <a:rPr lang="en-US" smtClean="0"/>
              <a:t>Electric Field Lines, cont.</a:t>
            </a:r>
          </a:p>
        </p:txBody>
      </p:sp>
      <p:sp>
        <p:nvSpPr>
          <p:cNvPr id="1405955" name="Rectangle 3"/>
          <p:cNvSpPr>
            <a:spLocks noGrp="1" noChangeArrowheads="1"/>
          </p:cNvSpPr>
          <p:nvPr>
            <p:ph type="body" idx="4294967295"/>
          </p:nvPr>
        </p:nvSpPr>
        <p:spPr/>
        <p:txBody>
          <a:bodyPr/>
          <a:lstStyle/>
          <a:p>
            <a:pPr eaLnBrk="1" hangingPunct="1">
              <a:lnSpc>
                <a:spcPct val="90000"/>
              </a:lnSpc>
            </a:pPr>
            <a:r>
              <a:rPr lang="en-US" smtClean="0"/>
              <a:t>The field lines are related to the field in the following manners:</a:t>
            </a:r>
          </a:p>
          <a:p>
            <a:pPr lvl="1" eaLnBrk="1" hangingPunct="1">
              <a:lnSpc>
                <a:spcPct val="90000"/>
              </a:lnSpc>
            </a:pPr>
            <a:r>
              <a:rPr lang="en-US" smtClean="0"/>
              <a:t>The electric field vector,   , is tangent to the electric field lines at each point</a:t>
            </a:r>
          </a:p>
          <a:p>
            <a:pPr lvl="1" eaLnBrk="1" hangingPunct="1">
              <a:lnSpc>
                <a:spcPct val="90000"/>
              </a:lnSpc>
            </a:pPr>
            <a:r>
              <a:rPr lang="en-US" smtClean="0"/>
              <a:t>The number of lines per unit area through a surface perpendicular to the lines is proportional to the strength of the electric field in a given region</a:t>
            </a:r>
          </a:p>
        </p:txBody>
      </p:sp>
      <p:graphicFrame>
        <p:nvGraphicFramePr>
          <p:cNvPr id="1405956" name="Object 4"/>
          <p:cNvGraphicFramePr>
            <a:graphicFrameLocks noChangeAspect="1"/>
          </p:cNvGraphicFramePr>
          <p:nvPr/>
        </p:nvGraphicFramePr>
        <p:xfrm>
          <a:off x="5235575" y="2917825"/>
          <a:ext cx="366713" cy="533400"/>
        </p:xfrm>
        <a:graphic>
          <a:graphicData uri="http://schemas.openxmlformats.org/presentationml/2006/ole">
            <mc:AlternateContent xmlns:mc="http://schemas.openxmlformats.org/markup-compatibility/2006">
              <mc:Choice xmlns:v="urn:schemas-microsoft-com:vml" Requires="v">
                <p:oleObj spid="_x0000_s1405960" name="Equation" r:id="rId3" imgW="139639" imgH="203112" progId="">
                  <p:embed/>
                </p:oleObj>
              </mc:Choice>
              <mc:Fallback>
                <p:oleObj name="Equation" r:id="rId3" imgW="139639" imgH="203112"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5575" y="2917825"/>
                        <a:ext cx="3667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978" name="Rectangle 2"/>
          <p:cNvSpPr>
            <a:spLocks noGrp="1" noChangeArrowheads="1"/>
          </p:cNvSpPr>
          <p:nvPr>
            <p:ph type="title" idx="4294967295"/>
          </p:nvPr>
        </p:nvSpPr>
        <p:spPr/>
        <p:txBody>
          <a:bodyPr anchor="b"/>
          <a:lstStyle/>
          <a:p>
            <a:pPr eaLnBrk="1" hangingPunct="1"/>
            <a:r>
              <a:rPr lang="en-US" smtClean="0"/>
              <a:t>Electric Field Line Patterns</a:t>
            </a:r>
          </a:p>
        </p:txBody>
      </p:sp>
      <p:sp>
        <p:nvSpPr>
          <p:cNvPr id="1406979" name="Rectangle 3"/>
          <p:cNvSpPr>
            <a:spLocks noGrp="1" noChangeArrowheads="1"/>
          </p:cNvSpPr>
          <p:nvPr>
            <p:ph type="body" sz="half" idx="4294967295"/>
          </p:nvPr>
        </p:nvSpPr>
        <p:spPr>
          <a:xfrm>
            <a:off x="609600" y="1981200"/>
            <a:ext cx="5378450" cy="3886200"/>
          </a:xfrm>
        </p:spPr>
        <p:txBody>
          <a:bodyPr/>
          <a:lstStyle/>
          <a:p>
            <a:pPr eaLnBrk="1" hangingPunct="1"/>
            <a:r>
              <a:rPr lang="en-US" sz="2800" smtClean="0"/>
              <a:t>Point charge</a:t>
            </a:r>
          </a:p>
          <a:p>
            <a:pPr eaLnBrk="1" hangingPunct="1"/>
            <a:r>
              <a:rPr lang="en-US" sz="2800" smtClean="0"/>
              <a:t>The lines radiate equally in all directions</a:t>
            </a:r>
          </a:p>
          <a:p>
            <a:pPr eaLnBrk="1" hangingPunct="1"/>
            <a:r>
              <a:rPr lang="en-US" sz="2800" smtClean="0"/>
              <a:t>For a positive source charge, the lines will radiate outward</a:t>
            </a:r>
          </a:p>
        </p:txBody>
      </p:sp>
      <p:graphicFrame>
        <p:nvGraphicFramePr>
          <p:cNvPr id="1406980" name="Object 4"/>
          <p:cNvGraphicFramePr>
            <a:graphicFrameLocks noGrp="1" noChangeAspect="1"/>
          </p:cNvGraphicFramePr>
          <p:nvPr>
            <p:ph type="clipArt" sz="half" idx="4294967295"/>
          </p:nvPr>
        </p:nvGraphicFramePr>
        <p:xfrm>
          <a:off x="6002338" y="2097088"/>
          <a:ext cx="4033837" cy="3652837"/>
        </p:xfrm>
        <a:graphic>
          <a:graphicData uri="http://schemas.openxmlformats.org/presentationml/2006/ole">
            <mc:AlternateContent xmlns:mc="http://schemas.openxmlformats.org/markup-compatibility/2006">
              <mc:Choice xmlns:v="urn:schemas-microsoft-com:vml" Requires="v">
                <p:oleObj spid="_x0000_s1406984" name="Photo Editor Photo" r:id="rId3" imgW="4371429" imgH="4439270" progId="">
                  <p:embed/>
                </p:oleObj>
              </mc:Choice>
              <mc:Fallback>
                <p:oleObj name="Photo Editor Photo" r:id="rId3" imgW="4371429" imgH="4439270"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2338" y="2097088"/>
                        <a:ext cx="4033837" cy="3652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002" name="Rectangle 2"/>
          <p:cNvSpPr>
            <a:spLocks noGrp="1" noChangeArrowheads="1"/>
          </p:cNvSpPr>
          <p:nvPr>
            <p:ph type="title" idx="4294967295"/>
          </p:nvPr>
        </p:nvSpPr>
        <p:spPr/>
        <p:txBody>
          <a:bodyPr anchor="b"/>
          <a:lstStyle/>
          <a:p>
            <a:pPr eaLnBrk="1" hangingPunct="1"/>
            <a:r>
              <a:rPr lang="en-US" smtClean="0"/>
              <a:t>Electric Field Line Patterns</a:t>
            </a:r>
          </a:p>
        </p:txBody>
      </p:sp>
      <p:sp>
        <p:nvSpPr>
          <p:cNvPr id="1408003" name="Rectangle 3"/>
          <p:cNvSpPr>
            <a:spLocks noGrp="1" noChangeArrowheads="1"/>
          </p:cNvSpPr>
          <p:nvPr>
            <p:ph type="body" sz="half" idx="4294967295"/>
          </p:nvPr>
        </p:nvSpPr>
        <p:spPr>
          <a:xfrm>
            <a:off x="609600" y="1981200"/>
            <a:ext cx="5378450" cy="3886200"/>
          </a:xfrm>
        </p:spPr>
        <p:txBody>
          <a:bodyPr/>
          <a:lstStyle/>
          <a:p>
            <a:pPr eaLnBrk="1" hangingPunct="1"/>
            <a:r>
              <a:rPr lang="en-US" sz="2800" smtClean="0"/>
              <a:t>For a negative source charge, the lines will point inward</a:t>
            </a:r>
          </a:p>
        </p:txBody>
      </p:sp>
      <p:graphicFrame>
        <p:nvGraphicFramePr>
          <p:cNvPr id="1408004" name="Object 4"/>
          <p:cNvGraphicFramePr>
            <a:graphicFrameLocks noGrp="1" noChangeAspect="1"/>
          </p:cNvGraphicFramePr>
          <p:nvPr>
            <p:ph type="clipArt" sz="half" idx="4294967295"/>
          </p:nvPr>
        </p:nvGraphicFramePr>
        <p:xfrm>
          <a:off x="6002338" y="2217738"/>
          <a:ext cx="4033837" cy="3413125"/>
        </p:xfrm>
        <a:graphic>
          <a:graphicData uri="http://schemas.openxmlformats.org/presentationml/2006/ole">
            <mc:AlternateContent xmlns:mc="http://schemas.openxmlformats.org/markup-compatibility/2006">
              <mc:Choice xmlns:v="urn:schemas-microsoft-com:vml" Requires="v">
                <p:oleObj spid="_x0000_s1408008" name="Photo Editor Photo" r:id="rId3" imgW="4590476" imgH="4352381" progId="">
                  <p:embed/>
                </p:oleObj>
              </mc:Choice>
              <mc:Fallback>
                <p:oleObj name="Photo Editor Photo" r:id="rId3" imgW="4590476" imgH="4352381"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2338" y="2217738"/>
                        <a:ext cx="4033837" cy="3413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08006" name="AutoShape 6" descr="Image result for w c fields "/>
          <p:cNvSpPr>
            <a:spLocks noChangeAspect="1" noChangeArrowheads="1"/>
          </p:cNvSpPr>
          <p:nvPr/>
        </p:nvSpPr>
        <p:spPr bwMode="auto">
          <a:xfrm>
            <a:off x="63500" y="0"/>
            <a:ext cx="1933575" cy="2476500"/>
          </a:xfrm>
          <a:prstGeom prst="rect">
            <a:avLst/>
          </a:prstGeom>
          <a:noFill/>
        </p:spPr>
        <p:txBody>
          <a:bodyPr/>
          <a:lstStyle/>
          <a:p>
            <a:endParaRPr lang="en-US"/>
          </a:p>
        </p:txBody>
      </p:sp>
      <p:pic>
        <p:nvPicPr>
          <p:cNvPr id="1408010" name="Picture 10" descr="Image result for Quotes W.C. Fields"/>
          <p:cNvPicPr>
            <a:picLocks noChangeAspect="1" noChangeArrowheads="1"/>
          </p:cNvPicPr>
          <p:nvPr/>
        </p:nvPicPr>
        <p:blipFill>
          <a:blip r:embed="rId5"/>
          <a:srcRect/>
          <a:stretch>
            <a:fillRect/>
          </a:stretch>
        </p:blipFill>
        <p:spPr bwMode="auto">
          <a:xfrm>
            <a:off x="314325" y="3211513"/>
            <a:ext cx="5046663" cy="231775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6" name="Rectangle 2"/>
          <p:cNvSpPr>
            <a:spLocks noGrp="1" noChangeArrowheads="1"/>
          </p:cNvSpPr>
          <p:nvPr>
            <p:ph type="title" idx="4294967295"/>
          </p:nvPr>
        </p:nvSpPr>
        <p:spPr/>
        <p:txBody>
          <a:bodyPr anchor="b"/>
          <a:lstStyle/>
          <a:p>
            <a:pPr eaLnBrk="1" hangingPunct="1"/>
            <a:r>
              <a:rPr lang="en-US" smtClean="0"/>
              <a:t>Electric Field Line Patterns</a:t>
            </a:r>
          </a:p>
        </p:txBody>
      </p:sp>
      <p:sp>
        <p:nvSpPr>
          <p:cNvPr id="1409027" name="Rectangle 3"/>
          <p:cNvSpPr>
            <a:spLocks noGrp="1" noChangeArrowheads="1"/>
          </p:cNvSpPr>
          <p:nvPr>
            <p:ph type="body" sz="half" idx="4294967295"/>
          </p:nvPr>
        </p:nvSpPr>
        <p:spPr>
          <a:xfrm>
            <a:off x="609600" y="1981200"/>
            <a:ext cx="5378450" cy="3886200"/>
          </a:xfrm>
        </p:spPr>
        <p:txBody>
          <a:bodyPr/>
          <a:lstStyle/>
          <a:p>
            <a:pPr eaLnBrk="1" hangingPunct="1">
              <a:lnSpc>
                <a:spcPct val="90000"/>
              </a:lnSpc>
            </a:pPr>
            <a:r>
              <a:rPr lang="en-US" sz="2800" smtClean="0"/>
              <a:t>An electric </a:t>
            </a:r>
            <a:r>
              <a:rPr lang="en-US" sz="2800" i="1" smtClean="0"/>
              <a:t>dipole</a:t>
            </a:r>
            <a:r>
              <a:rPr lang="en-US" sz="2800" smtClean="0"/>
              <a:t> consists of two equal and opposite charges</a:t>
            </a:r>
          </a:p>
          <a:p>
            <a:pPr eaLnBrk="1" hangingPunct="1">
              <a:lnSpc>
                <a:spcPct val="90000"/>
              </a:lnSpc>
            </a:pPr>
            <a:r>
              <a:rPr lang="en-US" sz="2800" smtClean="0"/>
              <a:t>The high density of lines between the charges indicates the strong electric field in this region</a:t>
            </a:r>
          </a:p>
        </p:txBody>
      </p:sp>
      <p:graphicFrame>
        <p:nvGraphicFramePr>
          <p:cNvPr id="1409028" name="Object 4"/>
          <p:cNvGraphicFramePr>
            <a:graphicFrameLocks noChangeAspect="1"/>
          </p:cNvGraphicFramePr>
          <p:nvPr/>
        </p:nvGraphicFramePr>
        <p:xfrm>
          <a:off x="6553200" y="1981200"/>
          <a:ext cx="3871913" cy="4064000"/>
        </p:xfrm>
        <a:graphic>
          <a:graphicData uri="http://schemas.openxmlformats.org/presentationml/2006/ole">
            <mc:AlternateContent xmlns:mc="http://schemas.openxmlformats.org/markup-compatibility/2006">
              <mc:Choice xmlns:v="urn:schemas-microsoft-com:vml" Requires="v">
                <p:oleObj spid="_x0000_s1409032" name="Photo Editor Photo" r:id="rId3" imgW="6885714" imgH="7228571" progId="">
                  <p:embed/>
                </p:oleObj>
              </mc:Choice>
              <mc:Fallback>
                <p:oleObj name="Photo Editor Photo" r:id="rId3" imgW="6885714" imgH="7228571"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981200"/>
                        <a:ext cx="3871913"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0050" name="Rectangle 2"/>
          <p:cNvSpPr>
            <a:spLocks noGrp="1" noChangeArrowheads="1"/>
          </p:cNvSpPr>
          <p:nvPr>
            <p:ph type="title" idx="4294967295"/>
          </p:nvPr>
        </p:nvSpPr>
        <p:spPr/>
        <p:txBody>
          <a:bodyPr anchor="b"/>
          <a:lstStyle/>
          <a:p>
            <a:pPr eaLnBrk="1" hangingPunct="1"/>
            <a:r>
              <a:rPr lang="en-US" smtClean="0"/>
              <a:t>Electric Field Line Patterns</a:t>
            </a:r>
          </a:p>
        </p:txBody>
      </p:sp>
      <p:sp>
        <p:nvSpPr>
          <p:cNvPr id="1410051" name="Rectangle 3"/>
          <p:cNvSpPr>
            <a:spLocks noGrp="1" noChangeArrowheads="1"/>
          </p:cNvSpPr>
          <p:nvPr>
            <p:ph type="body" sz="half" idx="4294967295"/>
          </p:nvPr>
        </p:nvSpPr>
        <p:spPr>
          <a:xfrm>
            <a:off x="1441450" y="1981200"/>
            <a:ext cx="4033838" cy="3886200"/>
          </a:xfrm>
        </p:spPr>
        <p:txBody>
          <a:bodyPr/>
          <a:lstStyle/>
          <a:p>
            <a:pPr eaLnBrk="1" hangingPunct="1">
              <a:lnSpc>
                <a:spcPct val="90000"/>
              </a:lnSpc>
            </a:pPr>
            <a:r>
              <a:rPr lang="en-US" sz="2000" smtClean="0"/>
              <a:t>Two equal but like point charges </a:t>
            </a:r>
          </a:p>
          <a:p>
            <a:pPr eaLnBrk="1" hangingPunct="1">
              <a:lnSpc>
                <a:spcPct val="90000"/>
              </a:lnSpc>
            </a:pPr>
            <a:r>
              <a:rPr lang="en-US" sz="2000" smtClean="0"/>
              <a:t>At a great distance from the charges, the field would be approximately that of a single charge of 2q</a:t>
            </a:r>
          </a:p>
          <a:p>
            <a:pPr eaLnBrk="1" hangingPunct="1">
              <a:lnSpc>
                <a:spcPct val="90000"/>
              </a:lnSpc>
            </a:pPr>
            <a:r>
              <a:rPr lang="en-US" sz="2000" smtClean="0"/>
              <a:t>The bulging out of the field lines between the charges indicates the repulsion between the charges</a:t>
            </a:r>
          </a:p>
          <a:p>
            <a:pPr eaLnBrk="1" hangingPunct="1">
              <a:lnSpc>
                <a:spcPct val="90000"/>
              </a:lnSpc>
            </a:pPr>
            <a:r>
              <a:rPr lang="en-US" sz="2000" smtClean="0"/>
              <a:t>The low field lines between the charges indicates a weak field in this region</a:t>
            </a:r>
          </a:p>
        </p:txBody>
      </p:sp>
      <p:graphicFrame>
        <p:nvGraphicFramePr>
          <p:cNvPr id="1410052" name="Object 4"/>
          <p:cNvGraphicFramePr>
            <a:graphicFrameLocks noChangeAspect="1"/>
          </p:cNvGraphicFramePr>
          <p:nvPr/>
        </p:nvGraphicFramePr>
        <p:xfrm>
          <a:off x="6096000" y="2184400"/>
          <a:ext cx="4427538" cy="4064000"/>
        </p:xfrm>
        <a:graphic>
          <a:graphicData uri="http://schemas.openxmlformats.org/presentationml/2006/ole">
            <mc:AlternateContent xmlns:mc="http://schemas.openxmlformats.org/markup-compatibility/2006">
              <mc:Choice xmlns:v="urn:schemas-microsoft-com:vml" Requires="v">
                <p:oleObj spid="_x0000_s1410056" name="Photo Editor Photo" r:id="rId3" imgW="7876190" imgH="7228571" progId="">
                  <p:embed/>
                </p:oleObj>
              </mc:Choice>
              <mc:Fallback>
                <p:oleObj name="Photo Editor Photo" r:id="rId3" imgW="7876190" imgH="7228571"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184400"/>
                        <a:ext cx="4427538"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074" name="Rectangle 2"/>
          <p:cNvSpPr>
            <a:spLocks noGrp="1" noChangeArrowheads="1"/>
          </p:cNvSpPr>
          <p:nvPr>
            <p:ph type="title" idx="4294967295"/>
          </p:nvPr>
        </p:nvSpPr>
        <p:spPr/>
        <p:txBody>
          <a:bodyPr anchor="b"/>
          <a:lstStyle/>
          <a:p>
            <a:pPr eaLnBrk="1" hangingPunct="1"/>
            <a:r>
              <a:rPr lang="en-US" smtClean="0"/>
              <a:t>Electric Field Patterns</a:t>
            </a:r>
          </a:p>
        </p:txBody>
      </p:sp>
      <p:sp>
        <p:nvSpPr>
          <p:cNvPr id="1411075" name="Rectangle 3"/>
          <p:cNvSpPr>
            <a:spLocks noGrp="1" noChangeArrowheads="1"/>
          </p:cNvSpPr>
          <p:nvPr>
            <p:ph type="body" sz="half" idx="4294967295"/>
          </p:nvPr>
        </p:nvSpPr>
        <p:spPr>
          <a:xfrm>
            <a:off x="609600" y="1981200"/>
            <a:ext cx="5378450" cy="3886200"/>
          </a:xfrm>
        </p:spPr>
        <p:txBody>
          <a:bodyPr/>
          <a:lstStyle/>
          <a:p>
            <a:pPr eaLnBrk="1" hangingPunct="1"/>
            <a:r>
              <a:rPr lang="en-US" sz="2800" smtClean="0"/>
              <a:t>Unequal and unlike charges</a:t>
            </a:r>
          </a:p>
          <a:p>
            <a:pPr eaLnBrk="1" hangingPunct="1"/>
            <a:r>
              <a:rPr lang="en-US" sz="2800" smtClean="0"/>
              <a:t>Note that two lines leave the +2q charge for each line that terminates on -q</a:t>
            </a:r>
          </a:p>
        </p:txBody>
      </p:sp>
      <p:graphicFrame>
        <p:nvGraphicFramePr>
          <p:cNvPr id="1411076" name="Object 4"/>
          <p:cNvGraphicFramePr>
            <a:graphicFrameLocks noChangeAspect="1"/>
          </p:cNvGraphicFramePr>
          <p:nvPr/>
        </p:nvGraphicFramePr>
        <p:xfrm>
          <a:off x="6629400" y="2057400"/>
          <a:ext cx="3683000" cy="4419600"/>
        </p:xfrm>
        <a:graphic>
          <a:graphicData uri="http://schemas.openxmlformats.org/presentationml/2006/ole">
            <mc:AlternateContent xmlns:mc="http://schemas.openxmlformats.org/markup-compatibility/2006">
              <mc:Choice xmlns:v="urn:schemas-microsoft-com:vml" Requires="v">
                <p:oleObj spid="_x0000_s1411080" name="Photo Editor Photo" r:id="rId3" imgW="6020640" imgH="7228571" progId="">
                  <p:embed/>
                </p:oleObj>
              </mc:Choice>
              <mc:Fallback>
                <p:oleObj name="Photo Editor Photo" r:id="rId3" imgW="6020640" imgH="7228571"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057400"/>
                        <a:ext cx="3683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506" name="Text Box 2"/>
          <p:cNvSpPr txBox="1">
            <a:spLocks noChangeArrowheads="1"/>
          </p:cNvSpPr>
          <p:nvPr/>
        </p:nvSpPr>
        <p:spPr bwMode="auto">
          <a:xfrm>
            <a:off x="1828800" y="3048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Electric Field Lines</a:t>
            </a:r>
          </a:p>
        </p:txBody>
      </p:sp>
      <p:sp>
        <p:nvSpPr>
          <p:cNvPr id="1429507" name="Text Box 3"/>
          <p:cNvSpPr txBox="1">
            <a:spLocks noChangeArrowheads="1"/>
          </p:cNvSpPr>
          <p:nvPr/>
        </p:nvSpPr>
        <p:spPr bwMode="auto">
          <a:xfrm>
            <a:off x="1828800" y="1219200"/>
            <a:ext cx="8686800" cy="4579938"/>
          </a:xfrm>
          <a:prstGeom prst="rect">
            <a:avLst/>
          </a:prstGeom>
          <a:noFill/>
          <a:ln w="9525">
            <a:noFill/>
            <a:miter lim="800000"/>
            <a:headEnd/>
            <a:tailEnd/>
          </a:ln>
        </p:spPr>
        <p:txBody>
          <a:bodyPr>
            <a:spAutoFit/>
          </a:bodyPr>
          <a:lstStyle/>
          <a:p>
            <a:pPr marL="457200" indent="-457200">
              <a:spcBef>
                <a:spcPct val="50000"/>
              </a:spcBef>
            </a:pPr>
            <a:r>
              <a:rPr lang="en-US" sz="2800" b="1">
                <a:solidFill>
                  <a:srgbClr val="000000"/>
                </a:solidFill>
              </a:rPr>
              <a:t>Electric field lines are a convenient way of visualizing the electric field.</a:t>
            </a:r>
          </a:p>
          <a:p>
            <a:pPr marL="457200" indent="-457200">
              <a:spcBef>
                <a:spcPct val="50000"/>
              </a:spcBef>
            </a:pPr>
            <a:r>
              <a:rPr lang="en-US" sz="2800" b="1" u="sng">
                <a:solidFill>
                  <a:srgbClr val="000000"/>
                </a:solidFill>
              </a:rPr>
              <a:t>Electric field lines:</a:t>
            </a:r>
          </a:p>
          <a:p>
            <a:pPr marL="457200" indent="-457200">
              <a:spcBef>
                <a:spcPct val="50000"/>
              </a:spcBef>
              <a:buFontTx/>
              <a:buAutoNum type="arabicPeriod"/>
            </a:pPr>
            <a:r>
              <a:rPr lang="en-US" sz="2800" b="1">
                <a:solidFill>
                  <a:srgbClr val="000000"/>
                </a:solidFill>
              </a:rPr>
              <a:t>Point in the direction of the field vector at every point</a:t>
            </a:r>
          </a:p>
          <a:p>
            <a:pPr marL="457200" indent="-457200">
              <a:spcBef>
                <a:spcPct val="50000"/>
              </a:spcBef>
              <a:buFontTx/>
              <a:buAutoNum type="arabicPeriod"/>
            </a:pPr>
            <a:r>
              <a:rPr lang="en-US" sz="2800" b="1">
                <a:solidFill>
                  <a:srgbClr val="000000"/>
                </a:solidFill>
              </a:rPr>
              <a:t>Start at positive charges or infinity</a:t>
            </a:r>
          </a:p>
          <a:p>
            <a:pPr marL="457200" indent="-457200">
              <a:spcBef>
                <a:spcPct val="50000"/>
              </a:spcBef>
              <a:buFontTx/>
              <a:buAutoNum type="arabicPeriod"/>
            </a:pPr>
            <a:r>
              <a:rPr lang="en-US" sz="2800" b="1">
                <a:solidFill>
                  <a:srgbClr val="000000"/>
                </a:solidFill>
              </a:rPr>
              <a:t>End at negative charges or infinity</a:t>
            </a:r>
          </a:p>
          <a:p>
            <a:pPr marL="457200" indent="-457200">
              <a:spcBef>
                <a:spcPct val="50000"/>
              </a:spcBef>
              <a:buFontTx/>
              <a:buAutoNum type="arabicPeriod"/>
            </a:pPr>
            <a:r>
              <a:rPr lang="en-US" sz="2800" b="1">
                <a:solidFill>
                  <a:srgbClr val="000000"/>
                </a:solidFill>
              </a:rPr>
              <a:t>Are more dense where the field is stronger</a:t>
            </a:r>
          </a:p>
        </p:txBody>
      </p:sp>
      <p:pic>
        <p:nvPicPr>
          <p:cNvPr id="1429508" name="Picture 4" descr="Image result for radan mirtal combatanimated gif"/>
          <p:cNvPicPr>
            <a:picLocks noChangeAspect="1" noChangeArrowheads="1" noCrop="1"/>
          </p:cNvPicPr>
          <p:nvPr/>
        </p:nvPicPr>
        <p:blipFill>
          <a:blip r:embed="rId3"/>
          <a:srcRect/>
          <a:stretch>
            <a:fillRect/>
          </a:stretch>
        </p:blipFill>
        <p:spPr bwMode="auto">
          <a:xfrm>
            <a:off x="8435975" y="3530600"/>
            <a:ext cx="3462338" cy="1468438"/>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482" name="Rectangle 2"/>
          <p:cNvSpPr>
            <a:spLocks noGrp="1" noChangeArrowheads="1"/>
          </p:cNvSpPr>
          <p:nvPr>
            <p:ph type="title" idx="4294967295"/>
          </p:nvPr>
        </p:nvSpPr>
        <p:spPr/>
        <p:txBody>
          <a:bodyPr anchor="b"/>
          <a:lstStyle/>
          <a:p>
            <a:pPr eaLnBrk="1" hangingPunct="1"/>
            <a:r>
              <a:rPr lang="en-US" smtClean="0"/>
              <a:t>Rules for Drawing Electric Field Lines</a:t>
            </a:r>
          </a:p>
        </p:txBody>
      </p:sp>
      <p:sp>
        <p:nvSpPr>
          <p:cNvPr id="1428483" name="Rectangle 3"/>
          <p:cNvSpPr>
            <a:spLocks noGrp="1" noChangeArrowheads="1"/>
          </p:cNvSpPr>
          <p:nvPr>
            <p:ph type="body" idx="4294967295"/>
          </p:nvPr>
        </p:nvSpPr>
        <p:spPr/>
        <p:txBody>
          <a:bodyPr/>
          <a:lstStyle/>
          <a:p>
            <a:pPr eaLnBrk="1" hangingPunct="1">
              <a:lnSpc>
                <a:spcPct val="90000"/>
              </a:lnSpc>
            </a:pPr>
            <a:r>
              <a:rPr lang="en-US" sz="2800" dirty="0" smtClean="0"/>
              <a:t>The lines for a group of charges must begin on positive charges and end on negative charges</a:t>
            </a:r>
          </a:p>
          <a:p>
            <a:pPr lvl="1" eaLnBrk="1" hangingPunct="1">
              <a:lnSpc>
                <a:spcPct val="90000"/>
              </a:lnSpc>
            </a:pPr>
            <a:r>
              <a:rPr lang="en-US" sz="2400" dirty="0" smtClean="0"/>
              <a:t>In the case of an excess of charge, some lines will begin or end infinitely far away</a:t>
            </a:r>
          </a:p>
          <a:p>
            <a:pPr eaLnBrk="1" hangingPunct="1">
              <a:lnSpc>
                <a:spcPct val="90000"/>
              </a:lnSpc>
            </a:pPr>
            <a:r>
              <a:rPr lang="en-US" sz="2800" dirty="0" smtClean="0"/>
              <a:t>The number of lines drawn leaving a positive charge or ending on a negative charge is proportional to the magnitude of the charge</a:t>
            </a:r>
          </a:p>
          <a:p>
            <a:pPr eaLnBrk="1" hangingPunct="1">
              <a:lnSpc>
                <a:spcPct val="90000"/>
              </a:lnSpc>
            </a:pPr>
            <a:r>
              <a:rPr lang="en-US" sz="2800" dirty="0" smtClean="0"/>
              <a:t>No two field lines can cross each other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5168" y="4299045"/>
            <a:ext cx="2761218" cy="245353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578" name="Rectangle 2"/>
          <p:cNvSpPr>
            <a:spLocks noGrp="1" noChangeArrowheads="1"/>
          </p:cNvSpPr>
          <p:nvPr>
            <p:ph type="title"/>
          </p:nvPr>
        </p:nvSpPr>
        <p:spPr/>
        <p:txBody>
          <a:bodyPr/>
          <a:lstStyle/>
          <a:p>
            <a:endParaRPr lang="en-US" smtClean="0"/>
          </a:p>
        </p:txBody>
      </p:sp>
      <p:sp>
        <p:nvSpPr>
          <p:cNvPr id="1432579" name="Rectangle 3"/>
          <p:cNvSpPr>
            <a:spLocks noGrp="1" noChangeArrowheads="1"/>
          </p:cNvSpPr>
          <p:nvPr>
            <p:ph type="body" idx="1"/>
          </p:nvPr>
        </p:nvSpPr>
        <p:spPr/>
        <p:txBody>
          <a:bodyPr/>
          <a:lstStyle/>
          <a:p>
            <a:endParaRPr lang="en-US" smtClean="0"/>
          </a:p>
        </p:txBody>
      </p:sp>
      <p:pic>
        <p:nvPicPr>
          <p:cNvPr id="1432581" name="Picture 5" descr="Image result for Electricity Cartoon"/>
          <p:cNvPicPr>
            <a:picLocks noChangeAspect="1" noChangeArrowheads="1"/>
          </p:cNvPicPr>
          <p:nvPr/>
        </p:nvPicPr>
        <p:blipFill>
          <a:blip r:embed="rId2"/>
          <a:srcRect/>
          <a:stretch>
            <a:fillRect/>
          </a:stretch>
        </p:blipFill>
        <p:spPr bwMode="auto">
          <a:xfrm>
            <a:off x="0" y="0"/>
            <a:ext cx="5443538" cy="6858000"/>
          </a:xfrm>
          <a:prstGeom prst="rect">
            <a:avLst/>
          </a:prstGeom>
          <a:noFill/>
        </p:spPr>
      </p:pic>
      <p:pic>
        <p:nvPicPr>
          <p:cNvPr id="1432583" name="Picture 7" descr="Image result for ben franklin animated gif"/>
          <p:cNvPicPr>
            <a:picLocks noChangeAspect="1" noChangeArrowheads="1" noCrop="1"/>
          </p:cNvPicPr>
          <p:nvPr/>
        </p:nvPicPr>
        <p:blipFill>
          <a:blip r:embed="rId3"/>
          <a:srcRect/>
          <a:stretch>
            <a:fillRect/>
          </a:stretch>
        </p:blipFill>
        <p:spPr bwMode="auto">
          <a:xfrm>
            <a:off x="7086600" y="1055688"/>
            <a:ext cx="2527300" cy="5014912"/>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Text Box 2"/>
          <p:cNvSpPr txBox="1">
            <a:spLocks noChangeArrowheads="1"/>
          </p:cNvSpPr>
          <p:nvPr/>
        </p:nvSpPr>
        <p:spPr bwMode="auto">
          <a:xfrm>
            <a:off x="1828800" y="3048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The Electric Field</a:t>
            </a:r>
          </a:p>
        </p:txBody>
      </p:sp>
      <p:sp>
        <p:nvSpPr>
          <p:cNvPr id="755714" name="Text Box 3"/>
          <p:cNvSpPr txBox="1">
            <a:spLocks noChangeArrowheads="1"/>
          </p:cNvSpPr>
          <p:nvPr/>
        </p:nvSpPr>
        <p:spPr bwMode="auto">
          <a:xfrm>
            <a:off x="1828800" y="1143000"/>
            <a:ext cx="8534400"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Just as electric forces can be superposed, electric fields can as well.</a:t>
            </a:r>
          </a:p>
        </p:txBody>
      </p:sp>
      <p:pic>
        <p:nvPicPr>
          <p:cNvPr id="755715" name="Picture 4" descr="FG19_12-02"/>
          <p:cNvPicPr>
            <a:picLocks noChangeAspect="1" noChangeArrowheads="1"/>
          </p:cNvPicPr>
          <p:nvPr/>
        </p:nvPicPr>
        <p:blipFill>
          <a:blip r:embed="rId3"/>
          <a:srcRect/>
          <a:stretch>
            <a:fillRect/>
          </a:stretch>
        </p:blipFill>
        <p:spPr bwMode="auto">
          <a:xfrm>
            <a:off x="2895600" y="2152650"/>
            <a:ext cx="5867400" cy="4400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Text Box 2"/>
          <p:cNvSpPr txBox="1">
            <a:spLocks noChangeArrowheads="1"/>
          </p:cNvSpPr>
          <p:nvPr/>
        </p:nvSpPr>
        <p:spPr bwMode="auto">
          <a:xfrm>
            <a:off x="1828800" y="1524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Electric Field Lines</a:t>
            </a:r>
          </a:p>
        </p:txBody>
      </p:sp>
      <p:pic>
        <p:nvPicPr>
          <p:cNvPr id="759810" name="Picture 3" descr="FG19_14"/>
          <p:cNvPicPr>
            <a:picLocks noChangeAspect="1" noChangeArrowheads="1"/>
          </p:cNvPicPr>
          <p:nvPr/>
        </p:nvPicPr>
        <p:blipFill>
          <a:blip r:embed="rId3"/>
          <a:srcRect t="18433" b="20738"/>
          <a:stretch>
            <a:fillRect/>
          </a:stretch>
        </p:blipFill>
        <p:spPr bwMode="auto">
          <a:xfrm>
            <a:off x="1985963" y="2873375"/>
            <a:ext cx="8296275" cy="3784600"/>
          </a:xfrm>
          <a:prstGeom prst="rect">
            <a:avLst/>
          </a:prstGeom>
          <a:noFill/>
          <a:ln w="9525">
            <a:noFill/>
            <a:miter lim="800000"/>
            <a:headEnd/>
            <a:tailEnd/>
          </a:ln>
        </p:spPr>
      </p:pic>
      <p:sp>
        <p:nvSpPr>
          <p:cNvPr id="759811" name="Text Box 4"/>
          <p:cNvSpPr txBox="1">
            <a:spLocks noChangeArrowheads="1"/>
          </p:cNvSpPr>
          <p:nvPr/>
        </p:nvSpPr>
        <p:spPr bwMode="auto">
          <a:xfrm>
            <a:off x="1981200" y="914400"/>
            <a:ext cx="8229600" cy="2227263"/>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The charge on the right is twice the magnitude of the charge on the left (and opposite in sign), so there are twice as many field lines, and they point towards the charge rather than away from it.</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Text Box 2"/>
          <p:cNvSpPr txBox="1">
            <a:spLocks noChangeArrowheads="1"/>
          </p:cNvSpPr>
          <p:nvPr/>
        </p:nvSpPr>
        <p:spPr bwMode="auto">
          <a:xfrm>
            <a:off x="1828800" y="1524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Electric Field Lines</a:t>
            </a:r>
          </a:p>
        </p:txBody>
      </p:sp>
      <p:sp>
        <p:nvSpPr>
          <p:cNvPr id="761858" name="Text Box 3"/>
          <p:cNvSpPr txBox="1">
            <a:spLocks noChangeArrowheads="1"/>
          </p:cNvSpPr>
          <p:nvPr/>
        </p:nvSpPr>
        <p:spPr bwMode="auto">
          <a:xfrm>
            <a:off x="1752600" y="762000"/>
            <a:ext cx="8915400" cy="2227263"/>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Combinations of charges. Note that, while the lines are less dense where the field is weaker, the field is not necessarily zero where there are no lines. In fact, there is only one point within the figures below where the field is zero – can you find it?</a:t>
            </a:r>
          </a:p>
        </p:txBody>
      </p:sp>
      <p:pic>
        <p:nvPicPr>
          <p:cNvPr id="761859" name="Picture 4" descr="FG19_15"/>
          <p:cNvPicPr>
            <a:picLocks noChangeAspect="1" noChangeArrowheads="1"/>
          </p:cNvPicPr>
          <p:nvPr/>
        </p:nvPicPr>
        <p:blipFill>
          <a:blip r:embed="rId3"/>
          <a:srcRect t="21053" b="22105"/>
          <a:stretch>
            <a:fillRect/>
          </a:stretch>
        </p:blipFill>
        <p:spPr bwMode="auto">
          <a:xfrm>
            <a:off x="1789113" y="2895600"/>
            <a:ext cx="8613775" cy="3673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Text Box 2"/>
          <p:cNvSpPr txBox="1">
            <a:spLocks noChangeArrowheads="1"/>
          </p:cNvSpPr>
          <p:nvPr/>
        </p:nvSpPr>
        <p:spPr bwMode="auto">
          <a:xfrm>
            <a:off x="1828800" y="1524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Electric Field Lines</a:t>
            </a:r>
          </a:p>
        </p:txBody>
      </p:sp>
      <p:sp>
        <p:nvSpPr>
          <p:cNvPr id="763906" name="Text Box 3"/>
          <p:cNvSpPr txBox="1">
            <a:spLocks noChangeArrowheads="1"/>
          </p:cNvSpPr>
          <p:nvPr/>
        </p:nvSpPr>
        <p:spPr bwMode="auto">
          <a:xfrm>
            <a:off x="1981200" y="1905000"/>
            <a:ext cx="4343400" cy="265430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A parallel-plate capacitor consists of two conducting plates with equal and opposite charges. Here is the electric field:</a:t>
            </a:r>
          </a:p>
        </p:txBody>
      </p:sp>
      <p:pic>
        <p:nvPicPr>
          <p:cNvPr id="763907" name="Picture 4" descr="FG19_17"/>
          <p:cNvPicPr>
            <a:picLocks noChangeAspect="1" noChangeArrowheads="1"/>
          </p:cNvPicPr>
          <p:nvPr/>
        </p:nvPicPr>
        <p:blipFill>
          <a:blip r:embed="rId3"/>
          <a:srcRect l="24570" r="25000"/>
          <a:stretch>
            <a:fillRect/>
          </a:stretch>
        </p:blipFill>
        <p:spPr bwMode="auto">
          <a:xfrm>
            <a:off x="6570663" y="838200"/>
            <a:ext cx="3944937"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2"/>
          <p:cNvSpPr>
            <a:spLocks noGrp="1" noChangeArrowheads="1"/>
          </p:cNvSpPr>
          <p:nvPr>
            <p:ph type="title"/>
          </p:nvPr>
        </p:nvSpPr>
        <p:spPr/>
        <p:txBody>
          <a:bodyPr/>
          <a:lstStyle/>
          <a:p>
            <a:endParaRPr lang="en-US" dirty="0" smtClean="0"/>
          </a:p>
        </p:txBody>
      </p:sp>
      <p:sp>
        <p:nvSpPr>
          <p:cNvPr id="765954" name="Rectangle 3"/>
          <p:cNvSpPr>
            <a:spLocks noGrp="1" noChangeArrowheads="1"/>
          </p:cNvSpPr>
          <p:nvPr>
            <p:ph type="body" idx="1"/>
          </p:nvPr>
        </p:nvSpPr>
        <p:spPr/>
        <p:txBody>
          <a:bodyPr/>
          <a:lstStyle/>
          <a:p>
            <a:endParaRPr lang="en-US"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12192000" cy="6362452"/>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2"/>
          <p:cNvSpPr>
            <a:spLocks noGrp="1" noChangeArrowheads="1"/>
          </p:cNvSpPr>
          <p:nvPr>
            <p:ph type="title" idx="4294967295"/>
          </p:nvPr>
        </p:nvSpPr>
        <p:spPr/>
        <p:txBody>
          <a:bodyPr anchor="t"/>
          <a:lstStyle/>
          <a:p>
            <a:pPr eaLnBrk="1" hangingPunct="1"/>
            <a:r>
              <a:rPr lang="en-US" smtClean="0"/>
              <a:t>Electric Fields and WORK</a:t>
            </a:r>
          </a:p>
        </p:txBody>
      </p:sp>
      <p:sp>
        <p:nvSpPr>
          <p:cNvPr id="766978" name="Rectangle 3"/>
          <p:cNvSpPr>
            <a:spLocks noGrp="1" noChangeArrowheads="1"/>
          </p:cNvSpPr>
          <p:nvPr>
            <p:ph type="body" idx="4294967295"/>
          </p:nvPr>
        </p:nvSpPr>
        <p:spPr>
          <a:xfrm>
            <a:off x="1981200" y="2243138"/>
            <a:ext cx="8229600" cy="1044575"/>
          </a:xfrm>
        </p:spPr>
        <p:txBody>
          <a:bodyPr/>
          <a:lstStyle/>
          <a:p>
            <a:pPr eaLnBrk="1" hangingPunct="1">
              <a:lnSpc>
                <a:spcPct val="80000"/>
              </a:lnSpc>
              <a:buFont typeface="Wingdings" pitchFamily="2" charset="2"/>
              <a:buNone/>
            </a:pPr>
            <a:r>
              <a:rPr lang="en-US" sz="2400" smtClean="0"/>
              <a:t>In order to bring two like charges near each other work must be done.   In order to separate two opposite charges, work must be done.  Remember that whenever work gets done, energy changes form. </a:t>
            </a:r>
          </a:p>
        </p:txBody>
      </p:sp>
      <p:pic>
        <p:nvPicPr>
          <p:cNvPr id="766979" name="Picture 6" descr="charwork"/>
          <p:cNvPicPr>
            <a:picLocks noChangeAspect="1" noChangeArrowheads="1" noCrop="1"/>
          </p:cNvPicPr>
          <p:nvPr/>
        </p:nvPicPr>
        <p:blipFill>
          <a:blip r:embed="rId3"/>
          <a:srcRect/>
          <a:stretch>
            <a:fillRect/>
          </a:stretch>
        </p:blipFill>
        <p:spPr bwMode="auto">
          <a:xfrm>
            <a:off x="7588250" y="1109663"/>
            <a:ext cx="3810000" cy="952500"/>
          </a:xfrm>
          <a:prstGeom prst="rect">
            <a:avLst/>
          </a:prstGeom>
          <a:noFill/>
          <a:ln w="9525">
            <a:noFill/>
            <a:miter lim="800000"/>
            <a:headEnd/>
            <a:tailEnd/>
          </a:ln>
        </p:spPr>
      </p:pic>
      <p:sp>
        <p:nvSpPr>
          <p:cNvPr id="766980" name="Text Box 7"/>
          <p:cNvSpPr txBox="1">
            <a:spLocks noChangeArrowheads="1"/>
          </p:cNvSpPr>
          <p:nvPr/>
        </p:nvSpPr>
        <p:spPr bwMode="auto">
          <a:xfrm>
            <a:off x="1955800" y="3781425"/>
            <a:ext cx="7940675" cy="2838450"/>
          </a:xfrm>
          <a:prstGeom prst="rect">
            <a:avLst/>
          </a:prstGeom>
          <a:noFill/>
          <a:ln w="9525">
            <a:noFill/>
            <a:miter lim="800000"/>
            <a:headEnd/>
            <a:tailEnd/>
          </a:ln>
        </p:spPr>
        <p:txBody>
          <a:bodyPr>
            <a:spAutoFit/>
          </a:bodyPr>
          <a:lstStyle/>
          <a:p>
            <a:r>
              <a:rPr lang="en-US">
                <a:solidFill>
                  <a:srgbClr val="000000"/>
                </a:solidFill>
              </a:rPr>
              <a:t>As the monkey does work on the positive charge, he increases the energy of that charge.  The closer he brings it, the more electrical potential energy it has.   When he releases the charge, work gets done on the charge which changes its energy from electrical potential energy to kinetic energy.  Every time he brings the charge back, he does work on the charge.  If he brought the charge closer to the other object, it would have more electrical potential energy.  If he brought 2 or 3 charges instead of one, then he would have had to do more work so he would have created more electrical potential energy.  Electrical potential energy could be measured in Joules just like any other form of energy. </a:t>
            </a:r>
          </a:p>
        </p:txBody>
      </p:sp>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2"/>
          <p:cNvSpPr>
            <a:spLocks noGrp="1" noChangeArrowheads="1"/>
          </p:cNvSpPr>
          <p:nvPr>
            <p:ph type="title" idx="4294967295"/>
          </p:nvPr>
        </p:nvSpPr>
        <p:spPr/>
        <p:txBody>
          <a:bodyPr anchor="t"/>
          <a:lstStyle/>
          <a:p>
            <a:pPr eaLnBrk="1" hangingPunct="1"/>
            <a:r>
              <a:rPr lang="en-US" smtClean="0"/>
              <a:t>Electric Fields and WORK</a:t>
            </a:r>
          </a:p>
        </p:txBody>
      </p:sp>
      <p:sp>
        <p:nvSpPr>
          <p:cNvPr id="768002" name="Rectangle 3"/>
          <p:cNvSpPr>
            <a:spLocks noGrp="1" noChangeArrowheads="1"/>
          </p:cNvSpPr>
          <p:nvPr>
            <p:ph type="body" idx="4294967295"/>
          </p:nvPr>
        </p:nvSpPr>
        <p:spPr>
          <a:xfrm>
            <a:off x="2057400" y="1295400"/>
            <a:ext cx="4038600" cy="1371600"/>
          </a:xfrm>
        </p:spPr>
        <p:txBody>
          <a:bodyPr/>
          <a:lstStyle/>
          <a:p>
            <a:pPr eaLnBrk="1" hangingPunct="1">
              <a:lnSpc>
                <a:spcPct val="80000"/>
              </a:lnSpc>
              <a:buFont typeface="Wingdings" pitchFamily="2" charset="2"/>
              <a:buNone/>
            </a:pPr>
            <a:r>
              <a:rPr lang="en-US" sz="2000" smtClean="0"/>
              <a:t>Consider a negative charge moving in between 2 oppositely charged parallel plates initial KE=0 Final KE= 0, therefore in this case Work = </a:t>
            </a:r>
            <a:r>
              <a:rPr lang="en-US" sz="2000" smtClean="0">
                <a:latin typeface="Symbol" pitchFamily="18" charset="2"/>
              </a:rPr>
              <a:t>D</a:t>
            </a:r>
            <a:r>
              <a:rPr lang="en-US" sz="2000" smtClean="0"/>
              <a:t>PE</a:t>
            </a:r>
          </a:p>
        </p:txBody>
      </p:sp>
      <p:pic>
        <p:nvPicPr>
          <p:cNvPr id="768003" name="Picture 4"/>
          <p:cNvPicPr>
            <a:picLocks noChangeAspect="1" noChangeArrowheads="1"/>
          </p:cNvPicPr>
          <p:nvPr/>
        </p:nvPicPr>
        <p:blipFill>
          <a:blip r:embed="rId3"/>
          <a:srcRect/>
          <a:stretch>
            <a:fillRect/>
          </a:stretch>
        </p:blipFill>
        <p:spPr bwMode="auto">
          <a:xfrm>
            <a:off x="6096000" y="1143000"/>
            <a:ext cx="4038600" cy="3306763"/>
          </a:xfrm>
          <a:prstGeom prst="rect">
            <a:avLst/>
          </a:prstGeom>
          <a:noFill/>
          <a:ln w="9525">
            <a:noFill/>
            <a:miter lim="800000"/>
            <a:headEnd/>
            <a:tailEnd/>
          </a:ln>
        </p:spPr>
      </p:pic>
      <p:sp>
        <p:nvSpPr>
          <p:cNvPr id="768004" name="Text Box 5"/>
          <p:cNvSpPr txBox="1">
            <a:spLocks noChangeArrowheads="1"/>
          </p:cNvSpPr>
          <p:nvPr/>
        </p:nvSpPr>
        <p:spPr bwMode="auto">
          <a:xfrm>
            <a:off x="2193925" y="2779713"/>
            <a:ext cx="3825875" cy="2014537"/>
          </a:xfrm>
          <a:prstGeom prst="rect">
            <a:avLst/>
          </a:prstGeom>
          <a:noFill/>
          <a:ln w="9525">
            <a:noFill/>
            <a:miter lim="800000"/>
            <a:headEnd/>
            <a:tailEnd/>
          </a:ln>
        </p:spPr>
        <p:txBody>
          <a:bodyPr>
            <a:spAutoFit/>
          </a:bodyPr>
          <a:lstStyle/>
          <a:p>
            <a:r>
              <a:rPr lang="en-US">
                <a:solidFill>
                  <a:srgbClr val="000000"/>
                </a:solidFill>
              </a:rPr>
              <a:t>We call this ELECTRICAL potential energy, U</a:t>
            </a:r>
            <a:r>
              <a:rPr lang="en-US" sz="1600" baseline="-25000">
                <a:solidFill>
                  <a:srgbClr val="000000"/>
                </a:solidFill>
              </a:rPr>
              <a:t>E</a:t>
            </a:r>
            <a:r>
              <a:rPr lang="en-US" sz="1600">
                <a:solidFill>
                  <a:srgbClr val="000000"/>
                </a:solidFill>
              </a:rPr>
              <a:t>, </a:t>
            </a:r>
            <a:r>
              <a:rPr lang="en-US">
                <a:solidFill>
                  <a:srgbClr val="000000"/>
                </a:solidFill>
              </a:rPr>
              <a:t>and it is equal to the amount of work done by the ELECTRIC FORCE, caused by the ELECTRIC FIELD over distance, d, which in this case is the plate separation distance.</a:t>
            </a:r>
            <a:endParaRPr lang="en-US" baseline="-25000">
              <a:solidFill>
                <a:srgbClr val="000000"/>
              </a:solidFill>
            </a:endParaRPr>
          </a:p>
        </p:txBody>
      </p:sp>
      <p:sp>
        <p:nvSpPr>
          <p:cNvPr id="768005" name="Text Box 6"/>
          <p:cNvSpPr txBox="1">
            <a:spLocks noChangeArrowheads="1"/>
          </p:cNvSpPr>
          <p:nvPr/>
        </p:nvSpPr>
        <p:spPr bwMode="auto">
          <a:xfrm>
            <a:off x="2574925" y="5141913"/>
            <a:ext cx="7559675" cy="641350"/>
          </a:xfrm>
          <a:prstGeom prst="rect">
            <a:avLst/>
          </a:prstGeom>
          <a:noFill/>
          <a:ln w="9525">
            <a:noFill/>
            <a:miter lim="800000"/>
            <a:headEnd/>
            <a:tailEnd/>
          </a:ln>
        </p:spPr>
        <p:txBody>
          <a:bodyPr>
            <a:spAutoFit/>
          </a:bodyPr>
          <a:lstStyle/>
          <a:p>
            <a:r>
              <a:rPr lang="en-US" b="1">
                <a:solidFill>
                  <a:srgbClr val="FF0000"/>
                </a:solidFill>
              </a:rPr>
              <a:t>Is there a symbolic relationship with the FORMULA for gravitational potential energy?</a:t>
            </a:r>
          </a:p>
        </p:txBody>
      </p:sp>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93" name="Rectangle 2"/>
          <p:cNvSpPr>
            <a:spLocks noGrp="1" noChangeArrowheads="1"/>
          </p:cNvSpPr>
          <p:nvPr>
            <p:ph type="title" idx="4294967295"/>
          </p:nvPr>
        </p:nvSpPr>
        <p:spPr/>
        <p:txBody>
          <a:bodyPr anchor="t"/>
          <a:lstStyle/>
          <a:p>
            <a:pPr eaLnBrk="1" hangingPunct="1"/>
            <a:r>
              <a:rPr lang="en-US" smtClean="0"/>
              <a:t>Electric Force</a:t>
            </a:r>
          </a:p>
        </p:txBody>
      </p:sp>
      <p:sp>
        <p:nvSpPr>
          <p:cNvPr id="1091594" name="Rectangle 3"/>
          <p:cNvSpPr>
            <a:spLocks noGrp="1" noChangeArrowheads="1"/>
          </p:cNvSpPr>
          <p:nvPr>
            <p:ph type="body" sz="half" idx="4294967295"/>
          </p:nvPr>
        </p:nvSpPr>
        <p:spPr>
          <a:xfrm>
            <a:off x="1828800" y="990600"/>
            <a:ext cx="8153400" cy="914400"/>
          </a:xfrm>
        </p:spPr>
        <p:txBody>
          <a:bodyPr/>
          <a:lstStyle/>
          <a:p>
            <a:pPr eaLnBrk="1" hangingPunct="1">
              <a:buFont typeface="Wingdings" pitchFamily="2" charset="2"/>
              <a:buNone/>
            </a:pPr>
            <a:r>
              <a:rPr lang="en-US" sz="2800" smtClean="0">
                <a:solidFill>
                  <a:srgbClr val="FF0000"/>
                </a:solidFill>
              </a:rPr>
              <a:t>The electric force between 2 objects is symbolic of the gravitational force between 2 objects.</a:t>
            </a:r>
            <a:r>
              <a:rPr lang="en-US" sz="2800" smtClean="0"/>
              <a:t> RECALL:</a:t>
            </a:r>
          </a:p>
        </p:txBody>
      </p:sp>
      <p:graphicFrame>
        <p:nvGraphicFramePr>
          <p:cNvPr id="1091588" name="Object 4"/>
          <p:cNvGraphicFramePr>
            <a:graphicFrameLocks noGrp="1" noChangeAspect="1"/>
          </p:cNvGraphicFramePr>
          <p:nvPr>
            <p:ph sz="quarter" idx="4294967295"/>
          </p:nvPr>
        </p:nvGraphicFramePr>
        <p:xfrm>
          <a:off x="2133600" y="2830513"/>
          <a:ext cx="1295400" cy="468312"/>
        </p:xfrm>
        <a:graphic>
          <a:graphicData uri="http://schemas.openxmlformats.org/presentationml/2006/ole">
            <mc:AlternateContent xmlns:mc="http://schemas.openxmlformats.org/markup-compatibility/2006">
              <mc:Choice xmlns:v="urn:schemas-microsoft-com:vml" Requires="v">
                <p:oleObj spid="_x0000_s1091608" name="Equation" r:id="rId3" imgW="571252" imgH="241195" progId="Equation.3">
                  <p:embed/>
                </p:oleObj>
              </mc:Choice>
              <mc:Fallback>
                <p:oleObj name="Equation" r:id="rId3" imgW="571252" imgH="241195"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830513"/>
                        <a:ext cx="1295400" cy="468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1589" name="Object 5"/>
          <p:cNvGraphicFramePr>
            <a:graphicFrameLocks noGrp="1" noChangeAspect="1"/>
          </p:cNvGraphicFramePr>
          <p:nvPr>
            <p:ph sz="quarter" idx="4294967295"/>
          </p:nvPr>
        </p:nvGraphicFramePr>
        <p:xfrm>
          <a:off x="3657600" y="2635250"/>
          <a:ext cx="1143000" cy="758825"/>
        </p:xfrm>
        <a:graphic>
          <a:graphicData uri="http://schemas.openxmlformats.org/presentationml/2006/ole">
            <mc:AlternateContent xmlns:mc="http://schemas.openxmlformats.org/markup-compatibility/2006">
              <mc:Choice xmlns:v="urn:schemas-microsoft-com:vml" Requires="v">
                <p:oleObj spid="_x0000_s1091609" name="Equation" r:id="rId5" imgW="507780" imgH="393529" progId="Equation.3">
                  <p:embed/>
                </p:oleObj>
              </mc:Choice>
              <mc:Fallback>
                <p:oleObj name="Equation" r:id="rId5" imgW="507780" imgH="393529"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2635250"/>
                        <a:ext cx="1143000"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1590" name="Object 6"/>
          <p:cNvGraphicFramePr>
            <a:graphicFrameLocks noChangeAspect="1"/>
          </p:cNvGraphicFramePr>
          <p:nvPr/>
        </p:nvGraphicFramePr>
        <p:xfrm>
          <a:off x="6858000" y="1981200"/>
          <a:ext cx="2286000" cy="1679575"/>
        </p:xfrm>
        <a:graphic>
          <a:graphicData uri="http://schemas.openxmlformats.org/presentationml/2006/ole">
            <mc:AlternateContent xmlns:mc="http://schemas.openxmlformats.org/markup-compatibility/2006">
              <mc:Choice xmlns:v="urn:schemas-microsoft-com:vml" Requires="v">
                <p:oleObj spid="_x0000_s1091610" name="Paint Shop Pro Image" r:id="rId7" imgW="2936585" imgH="2156682" progId="">
                  <p:embed/>
                </p:oleObj>
              </mc:Choice>
              <mc:Fallback>
                <p:oleObj name="Paint Shop Pro Image" r:id="rId7" imgW="2936585" imgH="2156682" progId="">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1981200"/>
                        <a:ext cx="228600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91591" name="Object 7"/>
          <p:cNvGraphicFramePr>
            <a:graphicFrameLocks noChangeAspect="1"/>
          </p:cNvGraphicFramePr>
          <p:nvPr/>
        </p:nvGraphicFramePr>
        <p:xfrm>
          <a:off x="2057400" y="3352800"/>
          <a:ext cx="4419600" cy="2774950"/>
        </p:xfrm>
        <a:graphic>
          <a:graphicData uri="http://schemas.openxmlformats.org/presentationml/2006/ole">
            <mc:AlternateContent xmlns:mc="http://schemas.openxmlformats.org/markup-compatibility/2006">
              <mc:Choice xmlns:v="urn:schemas-microsoft-com:vml" Requires="v">
                <p:oleObj spid="_x0000_s1091611" name="Equation" r:id="rId9" imgW="2387600" imgH="1498600" progId="Equation.3">
                  <p:embed/>
                </p:oleObj>
              </mc:Choice>
              <mc:Fallback>
                <p:oleObj name="Equation" r:id="rId9" imgW="2387600" imgH="1498600" progId="Equation.3">
                  <p:embed/>
                  <p:pic>
                    <p:nvPicPr>
                      <p:cNvPr id="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7400" y="3352800"/>
                        <a:ext cx="4419600" cy="2774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1592" name="Object 8"/>
          <p:cNvGraphicFramePr>
            <a:graphicFrameLocks noChangeAspect="1"/>
          </p:cNvGraphicFramePr>
          <p:nvPr/>
        </p:nvGraphicFramePr>
        <p:xfrm>
          <a:off x="6629400" y="3657600"/>
          <a:ext cx="3200400" cy="2476500"/>
        </p:xfrm>
        <a:graphic>
          <a:graphicData uri="http://schemas.openxmlformats.org/presentationml/2006/ole">
            <mc:AlternateContent xmlns:mc="http://schemas.openxmlformats.org/markup-compatibility/2006">
              <mc:Choice xmlns:v="urn:schemas-microsoft-com:vml" Requires="v">
                <p:oleObj spid="_x0000_s1091612" name="Paint Shop Pro Image" r:id="rId11" imgW="2975610" imgH="2302439" progId="">
                  <p:embed/>
                </p:oleObj>
              </mc:Choice>
              <mc:Fallback>
                <p:oleObj name="Paint Shop Pro Image" r:id="rId11" imgW="2975610" imgH="2302439" progId="">
                  <p:embed/>
                  <p:pic>
                    <p:nvPicPr>
                      <p:cNvPr id="0"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9400" y="3657600"/>
                        <a:ext cx="320040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23" name="Rectangle 2"/>
          <p:cNvSpPr>
            <a:spLocks noGrp="1" noChangeArrowheads="1"/>
          </p:cNvSpPr>
          <p:nvPr>
            <p:ph type="title" idx="4294967295"/>
          </p:nvPr>
        </p:nvSpPr>
        <p:spPr/>
        <p:txBody>
          <a:bodyPr anchor="t"/>
          <a:lstStyle/>
          <a:p>
            <a:pPr eaLnBrk="1" hangingPunct="1"/>
            <a:r>
              <a:rPr lang="en-US" smtClean="0"/>
              <a:t>Electric Forces and Newton’s Laws</a:t>
            </a:r>
          </a:p>
        </p:txBody>
      </p:sp>
      <p:sp>
        <p:nvSpPr>
          <p:cNvPr id="1092624" name="Rectangle 3"/>
          <p:cNvSpPr>
            <a:spLocks noGrp="1" noChangeArrowheads="1"/>
          </p:cNvSpPr>
          <p:nvPr>
            <p:ph type="body" sz="half" idx="4294967295"/>
          </p:nvPr>
        </p:nvSpPr>
        <p:spPr>
          <a:xfrm>
            <a:off x="2297113" y="228600"/>
            <a:ext cx="8305800" cy="685800"/>
          </a:xfrm>
        </p:spPr>
        <p:txBody>
          <a:bodyPr/>
          <a:lstStyle/>
          <a:p>
            <a:pPr eaLnBrk="1" hangingPunct="1">
              <a:buFont typeface="Wingdings" pitchFamily="2" charset="2"/>
              <a:buNone/>
            </a:pPr>
            <a:r>
              <a:rPr lang="en-US" sz="2800" smtClean="0"/>
              <a:t>. </a:t>
            </a:r>
          </a:p>
        </p:txBody>
      </p:sp>
      <p:pic>
        <p:nvPicPr>
          <p:cNvPr id="1092625" name="Picture 4"/>
          <p:cNvPicPr>
            <a:picLocks noChangeAspect="1" noChangeArrowheads="1"/>
          </p:cNvPicPr>
          <p:nvPr/>
        </p:nvPicPr>
        <p:blipFill>
          <a:blip r:embed="rId3"/>
          <a:srcRect/>
          <a:stretch>
            <a:fillRect/>
          </a:stretch>
        </p:blipFill>
        <p:spPr bwMode="auto">
          <a:xfrm>
            <a:off x="1905000" y="1447800"/>
            <a:ext cx="3048000" cy="1828800"/>
          </a:xfrm>
          <a:prstGeom prst="rect">
            <a:avLst/>
          </a:prstGeom>
          <a:noFill/>
          <a:ln w="9525">
            <a:noFill/>
            <a:miter lim="800000"/>
            <a:headEnd/>
            <a:tailEnd/>
          </a:ln>
        </p:spPr>
      </p:pic>
      <p:sp>
        <p:nvSpPr>
          <p:cNvPr id="1092626" name="Text Box 5"/>
          <p:cNvSpPr txBox="1">
            <a:spLocks noChangeArrowheads="1"/>
          </p:cNvSpPr>
          <p:nvPr/>
        </p:nvSpPr>
        <p:spPr bwMode="auto">
          <a:xfrm>
            <a:off x="5029200" y="1295400"/>
            <a:ext cx="4664075" cy="2014538"/>
          </a:xfrm>
          <a:prstGeom prst="rect">
            <a:avLst/>
          </a:prstGeom>
          <a:noFill/>
          <a:ln w="9525">
            <a:noFill/>
            <a:miter lim="800000"/>
            <a:headEnd/>
            <a:tailEnd/>
          </a:ln>
        </p:spPr>
        <p:txBody>
          <a:bodyPr>
            <a:spAutoFit/>
          </a:bodyPr>
          <a:lstStyle/>
          <a:p>
            <a:r>
              <a:rPr lang="en-US">
                <a:solidFill>
                  <a:srgbClr val="FF0000"/>
                </a:solidFill>
              </a:rPr>
              <a:t>Example: </a:t>
            </a:r>
            <a:r>
              <a:rPr lang="en-US">
                <a:solidFill>
                  <a:srgbClr val="000000"/>
                </a:solidFill>
              </a:rPr>
              <a:t>An electron is released above the surface of the Earth. A second electron</a:t>
            </a:r>
          </a:p>
          <a:p>
            <a:r>
              <a:rPr lang="en-US">
                <a:solidFill>
                  <a:srgbClr val="000000"/>
                </a:solidFill>
              </a:rPr>
              <a:t>directly below it exerts an </a:t>
            </a:r>
            <a:r>
              <a:rPr lang="en-US" b="1" i="1">
                <a:solidFill>
                  <a:srgbClr val="000000"/>
                </a:solidFill>
              </a:rPr>
              <a:t>electrostatic force</a:t>
            </a:r>
            <a:r>
              <a:rPr lang="en-US">
                <a:solidFill>
                  <a:srgbClr val="000000"/>
                </a:solidFill>
              </a:rPr>
              <a:t> on the first electron just great enough to cancel out the </a:t>
            </a:r>
            <a:r>
              <a:rPr lang="en-US" b="1" i="1">
                <a:solidFill>
                  <a:srgbClr val="000000"/>
                </a:solidFill>
              </a:rPr>
              <a:t>gravitational force</a:t>
            </a:r>
            <a:r>
              <a:rPr lang="en-US">
                <a:solidFill>
                  <a:srgbClr val="000000"/>
                </a:solidFill>
              </a:rPr>
              <a:t> on it. How far below the first electron is the second? </a:t>
            </a:r>
          </a:p>
        </p:txBody>
      </p:sp>
      <p:sp>
        <p:nvSpPr>
          <p:cNvPr id="1092627" name="Text Box 6"/>
          <p:cNvSpPr txBox="1">
            <a:spLocks noChangeArrowheads="1"/>
          </p:cNvSpPr>
          <p:nvPr/>
        </p:nvSpPr>
        <p:spPr bwMode="auto">
          <a:xfrm>
            <a:off x="2530475" y="5907088"/>
            <a:ext cx="311150" cy="366712"/>
          </a:xfrm>
          <a:prstGeom prst="rect">
            <a:avLst/>
          </a:prstGeom>
          <a:noFill/>
          <a:ln w="9525">
            <a:noFill/>
            <a:miter lim="800000"/>
            <a:headEnd/>
            <a:tailEnd/>
          </a:ln>
        </p:spPr>
        <p:txBody>
          <a:bodyPr wrap="none">
            <a:spAutoFit/>
          </a:bodyPr>
          <a:lstStyle/>
          <a:p>
            <a:r>
              <a:rPr lang="en-US" b="1" i="1">
                <a:solidFill>
                  <a:srgbClr val="000000"/>
                </a:solidFill>
              </a:rPr>
              <a:t>e</a:t>
            </a:r>
          </a:p>
        </p:txBody>
      </p:sp>
      <p:sp>
        <p:nvSpPr>
          <p:cNvPr id="1092628" name="Text Box 7"/>
          <p:cNvSpPr txBox="1">
            <a:spLocks noChangeArrowheads="1"/>
          </p:cNvSpPr>
          <p:nvPr/>
        </p:nvSpPr>
        <p:spPr bwMode="auto">
          <a:xfrm>
            <a:off x="2530475" y="4764088"/>
            <a:ext cx="311150" cy="366712"/>
          </a:xfrm>
          <a:prstGeom prst="rect">
            <a:avLst/>
          </a:prstGeom>
          <a:noFill/>
          <a:ln w="9525">
            <a:noFill/>
            <a:miter lim="800000"/>
            <a:headEnd/>
            <a:tailEnd/>
          </a:ln>
        </p:spPr>
        <p:txBody>
          <a:bodyPr wrap="none">
            <a:spAutoFit/>
          </a:bodyPr>
          <a:lstStyle/>
          <a:p>
            <a:r>
              <a:rPr lang="en-US" b="1" i="1">
                <a:solidFill>
                  <a:srgbClr val="000000"/>
                </a:solidFill>
              </a:rPr>
              <a:t>e</a:t>
            </a:r>
          </a:p>
        </p:txBody>
      </p:sp>
      <p:sp>
        <p:nvSpPr>
          <p:cNvPr id="17416" name="Line 8"/>
          <p:cNvSpPr>
            <a:spLocks noChangeShapeType="1"/>
          </p:cNvSpPr>
          <p:nvPr/>
        </p:nvSpPr>
        <p:spPr bwMode="auto">
          <a:xfrm>
            <a:off x="2682875" y="5068888"/>
            <a:ext cx="0" cy="609600"/>
          </a:xfrm>
          <a:prstGeom prst="line">
            <a:avLst/>
          </a:prstGeom>
          <a:noFill/>
          <a:ln w="25400">
            <a:solidFill>
              <a:srgbClr val="FF0000"/>
            </a:solidFill>
            <a:round/>
            <a:headEnd/>
            <a:tailEnd type="triangle" w="med" len="med"/>
          </a:ln>
        </p:spPr>
        <p:txBody>
          <a:bodyPr/>
          <a:lstStyle/>
          <a:p>
            <a:endParaRPr lang="en-US"/>
          </a:p>
        </p:txBody>
      </p:sp>
      <p:sp>
        <p:nvSpPr>
          <p:cNvPr id="17417" name="Text Box 9"/>
          <p:cNvSpPr txBox="1">
            <a:spLocks noChangeArrowheads="1"/>
          </p:cNvSpPr>
          <p:nvPr/>
        </p:nvSpPr>
        <p:spPr bwMode="auto">
          <a:xfrm>
            <a:off x="2743200" y="5105400"/>
            <a:ext cx="501650" cy="366713"/>
          </a:xfrm>
          <a:prstGeom prst="rect">
            <a:avLst/>
          </a:prstGeom>
          <a:noFill/>
          <a:ln w="9525">
            <a:noFill/>
            <a:miter lim="800000"/>
            <a:headEnd/>
            <a:tailEnd/>
          </a:ln>
        </p:spPr>
        <p:txBody>
          <a:bodyPr wrap="none">
            <a:spAutoFit/>
          </a:bodyPr>
          <a:lstStyle/>
          <a:p>
            <a:r>
              <a:rPr lang="en-US">
                <a:solidFill>
                  <a:srgbClr val="000000"/>
                </a:solidFill>
              </a:rPr>
              <a:t>mg</a:t>
            </a:r>
          </a:p>
        </p:txBody>
      </p:sp>
      <p:sp>
        <p:nvSpPr>
          <p:cNvPr id="17418" name="Line 10"/>
          <p:cNvSpPr>
            <a:spLocks noChangeShapeType="1"/>
          </p:cNvSpPr>
          <p:nvPr/>
        </p:nvSpPr>
        <p:spPr bwMode="auto">
          <a:xfrm flipV="1">
            <a:off x="2682875" y="4306888"/>
            <a:ext cx="0" cy="533400"/>
          </a:xfrm>
          <a:prstGeom prst="line">
            <a:avLst/>
          </a:prstGeom>
          <a:noFill/>
          <a:ln w="25400">
            <a:solidFill>
              <a:srgbClr val="FF0000"/>
            </a:solidFill>
            <a:round/>
            <a:headEnd/>
            <a:tailEnd type="triangle" w="med" len="med"/>
          </a:ln>
        </p:spPr>
        <p:txBody>
          <a:bodyPr/>
          <a:lstStyle/>
          <a:p>
            <a:endParaRPr lang="en-US"/>
          </a:p>
        </p:txBody>
      </p:sp>
      <p:sp>
        <p:nvSpPr>
          <p:cNvPr id="17419" name="Text Box 11"/>
          <p:cNvSpPr txBox="1">
            <a:spLocks noChangeArrowheads="1"/>
          </p:cNvSpPr>
          <p:nvPr/>
        </p:nvSpPr>
        <p:spPr bwMode="auto">
          <a:xfrm>
            <a:off x="2743200" y="4343400"/>
            <a:ext cx="401638" cy="366713"/>
          </a:xfrm>
          <a:prstGeom prst="rect">
            <a:avLst/>
          </a:prstGeom>
          <a:noFill/>
          <a:ln w="9525">
            <a:noFill/>
            <a:miter lim="800000"/>
            <a:headEnd/>
            <a:tailEnd/>
          </a:ln>
        </p:spPr>
        <p:txBody>
          <a:bodyPr wrap="none">
            <a:spAutoFit/>
          </a:bodyPr>
          <a:lstStyle/>
          <a:p>
            <a:r>
              <a:rPr lang="en-US">
                <a:solidFill>
                  <a:srgbClr val="000000"/>
                </a:solidFill>
              </a:rPr>
              <a:t>F</a:t>
            </a:r>
            <a:r>
              <a:rPr lang="en-US" sz="1600" b="1" baseline="-25000">
                <a:solidFill>
                  <a:srgbClr val="000000"/>
                </a:solidFill>
              </a:rPr>
              <a:t>e</a:t>
            </a:r>
          </a:p>
        </p:txBody>
      </p:sp>
      <p:sp>
        <p:nvSpPr>
          <p:cNvPr id="17420" name="AutoShape 12"/>
          <p:cNvSpPr>
            <a:spLocks/>
          </p:cNvSpPr>
          <p:nvPr/>
        </p:nvSpPr>
        <p:spPr bwMode="auto">
          <a:xfrm>
            <a:off x="3292475" y="4992688"/>
            <a:ext cx="228600" cy="1143000"/>
          </a:xfrm>
          <a:prstGeom prst="rightBrace">
            <a:avLst>
              <a:gd name="adj1" fmla="val 41667"/>
              <a:gd name="adj2" fmla="val 50000"/>
            </a:avLst>
          </a:prstGeom>
          <a:noFill/>
          <a:ln w="25400">
            <a:solidFill>
              <a:srgbClr val="0000FF"/>
            </a:solidFill>
            <a:round/>
            <a:headEnd/>
            <a:tailEnd/>
          </a:ln>
        </p:spPr>
        <p:txBody>
          <a:bodyPr wrap="none" anchor="ctr"/>
          <a:lstStyle/>
          <a:p>
            <a:endParaRPr lang="en-US">
              <a:solidFill>
                <a:srgbClr val="000000"/>
              </a:solidFill>
            </a:endParaRPr>
          </a:p>
        </p:txBody>
      </p:sp>
      <p:sp>
        <p:nvSpPr>
          <p:cNvPr id="17421" name="Text Box 13"/>
          <p:cNvSpPr txBox="1">
            <a:spLocks noChangeArrowheads="1"/>
          </p:cNvSpPr>
          <p:nvPr/>
        </p:nvSpPr>
        <p:spPr bwMode="auto">
          <a:xfrm>
            <a:off x="3733800" y="5257800"/>
            <a:ext cx="647700" cy="366713"/>
          </a:xfrm>
          <a:prstGeom prst="rect">
            <a:avLst/>
          </a:prstGeom>
          <a:noFill/>
          <a:ln w="9525">
            <a:noFill/>
            <a:miter lim="800000"/>
            <a:headEnd/>
            <a:tailEnd/>
          </a:ln>
        </p:spPr>
        <p:txBody>
          <a:bodyPr wrap="none">
            <a:spAutoFit/>
          </a:bodyPr>
          <a:lstStyle/>
          <a:p>
            <a:r>
              <a:rPr lang="en-US">
                <a:solidFill>
                  <a:srgbClr val="000000"/>
                </a:solidFill>
              </a:rPr>
              <a:t>r = ?</a:t>
            </a:r>
          </a:p>
        </p:txBody>
      </p:sp>
      <p:graphicFrame>
        <p:nvGraphicFramePr>
          <p:cNvPr id="17423" name="Object 14"/>
          <p:cNvGraphicFramePr>
            <a:graphicFrameLocks noGrp="1" noChangeAspect="1"/>
          </p:cNvGraphicFramePr>
          <p:nvPr>
            <p:ph sz="half" idx="4294967295"/>
          </p:nvPr>
        </p:nvGraphicFramePr>
        <p:xfrm>
          <a:off x="5334000" y="3419475"/>
          <a:ext cx="3967163" cy="2309813"/>
        </p:xfrm>
        <a:graphic>
          <a:graphicData uri="http://schemas.openxmlformats.org/presentationml/2006/ole">
            <mc:AlternateContent xmlns:mc="http://schemas.openxmlformats.org/markup-compatibility/2006">
              <mc:Choice xmlns:v="urn:schemas-microsoft-com:vml" Requires="v">
                <p:oleObj spid="_x0000_s1092626" name="Equation" r:id="rId4" imgW="1778000" imgH="1206500" progId="Equation.3">
                  <p:embed/>
                </p:oleObj>
              </mc:Choice>
              <mc:Fallback>
                <p:oleObj name="Equation" r:id="rId4" imgW="1778000" imgH="1206500" progId="Equation.3">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419475"/>
                        <a:ext cx="3967163" cy="2309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26" name="Text Box 18"/>
          <p:cNvSpPr txBox="1">
            <a:spLocks noChangeArrowheads="1"/>
          </p:cNvSpPr>
          <p:nvPr/>
        </p:nvSpPr>
        <p:spPr bwMode="auto">
          <a:xfrm>
            <a:off x="9356725" y="5218113"/>
            <a:ext cx="755650" cy="366712"/>
          </a:xfrm>
          <a:prstGeom prst="rect">
            <a:avLst/>
          </a:prstGeom>
          <a:noFill/>
          <a:ln w="9525">
            <a:noFill/>
            <a:miter lim="800000"/>
            <a:headEnd/>
            <a:tailEnd/>
          </a:ln>
        </p:spPr>
        <p:txBody>
          <a:bodyPr wrap="none">
            <a:spAutoFit/>
          </a:bodyPr>
          <a:lstStyle/>
          <a:p>
            <a:r>
              <a:rPr lang="en-US">
                <a:solidFill>
                  <a:srgbClr val="FF0000"/>
                </a:solidFill>
              </a:rPr>
              <a:t>5.1 m</a:t>
            </a:r>
          </a:p>
        </p:txBody>
      </p:sp>
      <p:sp>
        <p:nvSpPr>
          <p:cNvPr id="1092636" name="Text Box 16"/>
          <p:cNvSpPr txBox="1">
            <a:spLocks noChangeArrowheads="1"/>
          </p:cNvSpPr>
          <p:nvPr/>
        </p:nvSpPr>
        <p:spPr bwMode="auto">
          <a:xfrm>
            <a:off x="10248900" y="3030538"/>
            <a:ext cx="1357313" cy="1739900"/>
          </a:xfrm>
          <a:prstGeom prst="rect">
            <a:avLst/>
          </a:prstGeom>
          <a:noFill/>
          <a:ln w="9525">
            <a:noFill/>
            <a:miter lim="800000"/>
            <a:headEnd/>
            <a:tailEnd/>
          </a:ln>
        </p:spPr>
        <p:txBody>
          <a:bodyPr>
            <a:spAutoFit/>
          </a:bodyPr>
          <a:lstStyle/>
          <a:p>
            <a:r>
              <a:rPr lang="en-US" b="1">
                <a:solidFill>
                  <a:srgbClr val="FF0000"/>
                </a:solidFill>
              </a:rPr>
              <a:t>Electric Forces and Fields obey Newton’s Laws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6"/>
                                        </p:tgtEl>
                                        <p:attrNameLst>
                                          <p:attrName>style.visibility</p:attrName>
                                        </p:attrNameLst>
                                      </p:cBhvr>
                                      <p:to>
                                        <p:strVal val="visible"/>
                                      </p:to>
                                    </p:set>
                                    <p:anim calcmode="lin" valueType="num">
                                      <p:cBhvr additive="base">
                                        <p:cTn id="7" dur="500" fill="hold"/>
                                        <p:tgtEl>
                                          <p:spTgt spid="17416"/>
                                        </p:tgtEl>
                                        <p:attrNameLst>
                                          <p:attrName>ppt_x</p:attrName>
                                        </p:attrNameLst>
                                      </p:cBhvr>
                                      <p:tavLst>
                                        <p:tav tm="0">
                                          <p:val>
                                            <p:strVal val="#ppt_x"/>
                                          </p:val>
                                        </p:tav>
                                        <p:tav tm="100000">
                                          <p:val>
                                            <p:strVal val="#ppt_x"/>
                                          </p:val>
                                        </p:tav>
                                      </p:tavLst>
                                    </p:anim>
                                    <p:anim calcmode="lin" valueType="num">
                                      <p:cBhvr additive="base">
                                        <p:cTn id="8" dur="500" fill="hold"/>
                                        <p:tgtEl>
                                          <p:spTgt spid="174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417"/>
                                        </p:tgtEl>
                                        <p:attrNameLst>
                                          <p:attrName>style.visibility</p:attrName>
                                        </p:attrNameLst>
                                      </p:cBhvr>
                                      <p:to>
                                        <p:strVal val="visible"/>
                                      </p:to>
                                    </p:set>
                                    <p:anim calcmode="lin" valueType="num">
                                      <p:cBhvr additive="base">
                                        <p:cTn id="11" dur="500" fill="hold"/>
                                        <p:tgtEl>
                                          <p:spTgt spid="17417"/>
                                        </p:tgtEl>
                                        <p:attrNameLst>
                                          <p:attrName>ppt_x</p:attrName>
                                        </p:attrNameLst>
                                      </p:cBhvr>
                                      <p:tavLst>
                                        <p:tav tm="0">
                                          <p:val>
                                            <p:strVal val="#ppt_x"/>
                                          </p:val>
                                        </p:tav>
                                        <p:tav tm="100000">
                                          <p:val>
                                            <p:strVal val="#ppt_x"/>
                                          </p:val>
                                        </p:tav>
                                      </p:tavLst>
                                    </p:anim>
                                    <p:anim calcmode="lin" valueType="num">
                                      <p:cBhvr additive="base">
                                        <p:cTn id="12" dur="500" fill="hold"/>
                                        <p:tgtEl>
                                          <p:spTgt spid="1741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418"/>
                                        </p:tgtEl>
                                        <p:attrNameLst>
                                          <p:attrName>style.visibility</p:attrName>
                                        </p:attrNameLst>
                                      </p:cBhvr>
                                      <p:to>
                                        <p:strVal val="visible"/>
                                      </p:to>
                                    </p:set>
                                    <p:anim calcmode="lin" valueType="num">
                                      <p:cBhvr additive="base">
                                        <p:cTn id="17" dur="500" fill="hold"/>
                                        <p:tgtEl>
                                          <p:spTgt spid="17418"/>
                                        </p:tgtEl>
                                        <p:attrNameLst>
                                          <p:attrName>ppt_x</p:attrName>
                                        </p:attrNameLst>
                                      </p:cBhvr>
                                      <p:tavLst>
                                        <p:tav tm="0">
                                          <p:val>
                                            <p:strVal val="#ppt_x"/>
                                          </p:val>
                                        </p:tav>
                                        <p:tav tm="100000">
                                          <p:val>
                                            <p:strVal val="#ppt_x"/>
                                          </p:val>
                                        </p:tav>
                                      </p:tavLst>
                                    </p:anim>
                                    <p:anim calcmode="lin" valueType="num">
                                      <p:cBhvr additive="base">
                                        <p:cTn id="18" dur="500" fill="hold"/>
                                        <p:tgtEl>
                                          <p:spTgt spid="174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419"/>
                                        </p:tgtEl>
                                        <p:attrNameLst>
                                          <p:attrName>style.visibility</p:attrName>
                                        </p:attrNameLst>
                                      </p:cBhvr>
                                      <p:to>
                                        <p:strVal val="visible"/>
                                      </p:to>
                                    </p:set>
                                    <p:anim calcmode="lin" valueType="num">
                                      <p:cBhvr additive="base">
                                        <p:cTn id="21" dur="500" fill="hold"/>
                                        <p:tgtEl>
                                          <p:spTgt spid="17419"/>
                                        </p:tgtEl>
                                        <p:attrNameLst>
                                          <p:attrName>ppt_x</p:attrName>
                                        </p:attrNameLst>
                                      </p:cBhvr>
                                      <p:tavLst>
                                        <p:tav tm="0">
                                          <p:val>
                                            <p:strVal val="#ppt_x"/>
                                          </p:val>
                                        </p:tav>
                                        <p:tav tm="100000">
                                          <p:val>
                                            <p:strVal val="#ppt_x"/>
                                          </p:val>
                                        </p:tav>
                                      </p:tavLst>
                                    </p:anim>
                                    <p:anim calcmode="lin" valueType="num">
                                      <p:cBhvr additive="base">
                                        <p:cTn id="22" dur="500" fill="hold"/>
                                        <p:tgtEl>
                                          <p:spTgt spid="17419"/>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420"/>
                                        </p:tgtEl>
                                        <p:attrNameLst>
                                          <p:attrName>style.visibility</p:attrName>
                                        </p:attrNameLst>
                                      </p:cBhvr>
                                      <p:to>
                                        <p:strVal val="visible"/>
                                      </p:to>
                                    </p:set>
                                    <p:anim calcmode="lin" valueType="num">
                                      <p:cBhvr additive="base">
                                        <p:cTn id="27" dur="500" fill="hold"/>
                                        <p:tgtEl>
                                          <p:spTgt spid="17420"/>
                                        </p:tgtEl>
                                        <p:attrNameLst>
                                          <p:attrName>ppt_x</p:attrName>
                                        </p:attrNameLst>
                                      </p:cBhvr>
                                      <p:tavLst>
                                        <p:tav tm="0">
                                          <p:val>
                                            <p:strVal val="#ppt_x"/>
                                          </p:val>
                                        </p:tav>
                                        <p:tav tm="100000">
                                          <p:val>
                                            <p:strVal val="#ppt_x"/>
                                          </p:val>
                                        </p:tav>
                                      </p:tavLst>
                                    </p:anim>
                                    <p:anim calcmode="lin" valueType="num">
                                      <p:cBhvr additive="base">
                                        <p:cTn id="28" dur="500" fill="hold"/>
                                        <p:tgtEl>
                                          <p:spTgt spid="174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421"/>
                                        </p:tgtEl>
                                        <p:attrNameLst>
                                          <p:attrName>style.visibility</p:attrName>
                                        </p:attrNameLst>
                                      </p:cBhvr>
                                      <p:to>
                                        <p:strVal val="visible"/>
                                      </p:to>
                                    </p:set>
                                    <p:anim calcmode="lin" valueType="num">
                                      <p:cBhvr additive="base">
                                        <p:cTn id="31" dur="500" fill="hold"/>
                                        <p:tgtEl>
                                          <p:spTgt spid="17421"/>
                                        </p:tgtEl>
                                        <p:attrNameLst>
                                          <p:attrName>ppt_x</p:attrName>
                                        </p:attrNameLst>
                                      </p:cBhvr>
                                      <p:tavLst>
                                        <p:tav tm="0">
                                          <p:val>
                                            <p:strVal val="#ppt_x"/>
                                          </p:val>
                                        </p:tav>
                                        <p:tav tm="100000">
                                          <p:val>
                                            <p:strVal val="#ppt_x"/>
                                          </p:val>
                                        </p:tav>
                                      </p:tavLst>
                                    </p:anim>
                                    <p:anim calcmode="lin" valueType="num">
                                      <p:cBhvr additive="base">
                                        <p:cTn id="32" dur="500" fill="hold"/>
                                        <p:tgtEl>
                                          <p:spTgt spid="17421"/>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423"/>
                                        </p:tgtEl>
                                        <p:attrNameLst>
                                          <p:attrName>style.visibility</p:attrName>
                                        </p:attrNameLst>
                                      </p:cBhvr>
                                      <p:to>
                                        <p:strVal val="visible"/>
                                      </p:to>
                                    </p:set>
                                    <p:anim calcmode="lin" valueType="num">
                                      <p:cBhvr additive="base">
                                        <p:cTn id="37" dur="500" fill="hold"/>
                                        <p:tgtEl>
                                          <p:spTgt spid="17423"/>
                                        </p:tgtEl>
                                        <p:attrNameLst>
                                          <p:attrName>ppt_x</p:attrName>
                                        </p:attrNameLst>
                                      </p:cBhvr>
                                      <p:tavLst>
                                        <p:tav tm="0">
                                          <p:val>
                                            <p:strVal val="#ppt_x"/>
                                          </p:val>
                                        </p:tav>
                                        <p:tav tm="100000">
                                          <p:val>
                                            <p:strVal val="#ppt_x"/>
                                          </p:val>
                                        </p:tav>
                                      </p:tavLst>
                                    </p:anim>
                                    <p:anim calcmode="lin" valueType="num">
                                      <p:cBhvr additive="base">
                                        <p:cTn id="38" dur="500" fill="hold"/>
                                        <p:tgtEl>
                                          <p:spTgt spid="17423"/>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426"/>
                                        </p:tgtEl>
                                        <p:attrNameLst>
                                          <p:attrName>style.visibility</p:attrName>
                                        </p:attrNameLst>
                                      </p:cBhvr>
                                      <p:to>
                                        <p:strVal val="visible"/>
                                      </p:to>
                                    </p:set>
                                    <p:anim calcmode="lin" valueType="num">
                                      <p:cBhvr additive="base">
                                        <p:cTn id="43" dur="500" fill="hold"/>
                                        <p:tgtEl>
                                          <p:spTgt spid="17426"/>
                                        </p:tgtEl>
                                        <p:attrNameLst>
                                          <p:attrName>ppt_x</p:attrName>
                                        </p:attrNameLst>
                                      </p:cBhvr>
                                      <p:tavLst>
                                        <p:tav tm="0">
                                          <p:val>
                                            <p:strVal val="#ppt_x"/>
                                          </p:val>
                                        </p:tav>
                                        <p:tav tm="100000">
                                          <p:val>
                                            <p:strVal val="#ppt_x"/>
                                          </p:val>
                                        </p:tav>
                                      </p:tavLst>
                                    </p:anim>
                                    <p:anim calcmode="lin" valueType="num">
                                      <p:cBhvr additive="base">
                                        <p:cTn id="44" dur="500" fill="hold"/>
                                        <p:tgtEl>
                                          <p:spTgt spid="174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animBg="1"/>
      <p:bldP spid="17417" grpId="0"/>
      <p:bldP spid="17418" grpId="0" animBg="1"/>
      <p:bldP spid="17419" grpId="0"/>
      <p:bldP spid="17420" grpId="0" animBg="1"/>
      <p:bldP spid="17421" grpId="0"/>
      <p:bldP spid="1742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3" name="Rectangle 2"/>
          <p:cNvSpPr>
            <a:spLocks noGrp="1" noChangeArrowheads="1"/>
          </p:cNvSpPr>
          <p:nvPr>
            <p:ph type="title" idx="4294967295"/>
          </p:nvPr>
        </p:nvSpPr>
        <p:spPr>
          <a:xfrm>
            <a:off x="663575" y="185738"/>
            <a:ext cx="10972800" cy="1371600"/>
          </a:xfrm>
        </p:spPr>
        <p:txBody>
          <a:bodyPr anchor="t"/>
          <a:lstStyle/>
          <a:p>
            <a:pPr eaLnBrk="1" hangingPunct="1"/>
            <a:r>
              <a:rPr lang="en-US" smtClean="0"/>
              <a:t>Electric Forces and Vectors</a:t>
            </a:r>
          </a:p>
        </p:txBody>
      </p:sp>
      <p:sp>
        <p:nvSpPr>
          <p:cNvPr id="1093634" name="Rectangle 3"/>
          <p:cNvSpPr>
            <a:spLocks noGrp="1" noChangeArrowheads="1"/>
          </p:cNvSpPr>
          <p:nvPr>
            <p:ph type="body" idx="4294967295"/>
          </p:nvPr>
        </p:nvSpPr>
        <p:spPr>
          <a:xfrm>
            <a:off x="1828800" y="914400"/>
            <a:ext cx="8229600" cy="1447800"/>
          </a:xfrm>
        </p:spPr>
        <p:txBody>
          <a:bodyPr/>
          <a:lstStyle/>
          <a:p>
            <a:pPr eaLnBrk="1" hangingPunct="1">
              <a:lnSpc>
                <a:spcPct val="90000"/>
              </a:lnSpc>
              <a:buFont typeface="Wingdings" pitchFamily="2" charset="2"/>
              <a:buNone/>
            </a:pPr>
            <a:r>
              <a:rPr lang="en-US" smtClean="0"/>
              <a:t>Electric Fields and Forces are ALL vectors, thus all rules applying to vectors must be followed.</a:t>
            </a:r>
          </a:p>
        </p:txBody>
      </p:sp>
      <p:sp>
        <p:nvSpPr>
          <p:cNvPr id="1093635" name="Text Box 4"/>
          <p:cNvSpPr txBox="1">
            <a:spLocks noChangeArrowheads="1"/>
          </p:cNvSpPr>
          <p:nvPr/>
        </p:nvSpPr>
        <p:spPr bwMode="auto">
          <a:xfrm>
            <a:off x="1828800" y="2209800"/>
            <a:ext cx="8305800" cy="1190625"/>
          </a:xfrm>
          <a:prstGeom prst="rect">
            <a:avLst/>
          </a:prstGeom>
          <a:noFill/>
          <a:ln w="9525">
            <a:noFill/>
            <a:miter lim="800000"/>
            <a:headEnd/>
            <a:tailEnd/>
          </a:ln>
        </p:spPr>
        <p:txBody>
          <a:bodyPr>
            <a:spAutoFit/>
          </a:bodyPr>
          <a:lstStyle/>
          <a:p>
            <a:r>
              <a:rPr lang="en-US">
                <a:solidFill>
                  <a:srgbClr val="000000"/>
                </a:solidFill>
              </a:rPr>
              <a:t>Consider three point charges, q</a:t>
            </a:r>
            <a:r>
              <a:rPr lang="en-US" baseline="-25000">
                <a:solidFill>
                  <a:srgbClr val="000000"/>
                </a:solidFill>
              </a:rPr>
              <a:t>1</a:t>
            </a:r>
            <a:r>
              <a:rPr lang="en-US">
                <a:solidFill>
                  <a:srgbClr val="000000"/>
                </a:solidFill>
              </a:rPr>
              <a:t> = 6.00 x10</a:t>
            </a:r>
            <a:r>
              <a:rPr lang="en-US" baseline="30000">
                <a:solidFill>
                  <a:srgbClr val="000000"/>
                </a:solidFill>
              </a:rPr>
              <a:t>-9</a:t>
            </a:r>
            <a:r>
              <a:rPr lang="en-US">
                <a:solidFill>
                  <a:srgbClr val="000000"/>
                </a:solidFill>
              </a:rPr>
              <a:t> C (located at the origin),q</a:t>
            </a:r>
            <a:r>
              <a:rPr lang="en-US" sz="1600" baseline="-25000">
                <a:solidFill>
                  <a:srgbClr val="000000"/>
                </a:solidFill>
              </a:rPr>
              <a:t>3</a:t>
            </a:r>
            <a:r>
              <a:rPr lang="en-US">
                <a:solidFill>
                  <a:srgbClr val="000000"/>
                </a:solidFill>
              </a:rPr>
              <a:t> = 5.00x10</a:t>
            </a:r>
            <a:r>
              <a:rPr lang="en-US" baseline="30000">
                <a:solidFill>
                  <a:srgbClr val="000000"/>
                </a:solidFill>
              </a:rPr>
              <a:t>-9</a:t>
            </a:r>
            <a:r>
              <a:rPr lang="en-US">
                <a:solidFill>
                  <a:srgbClr val="000000"/>
                </a:solidFill>
              </a:rPr>
              <a:t> C, and q</a:t>
            </a:r>
            <a:r>
              <a:rPr lang="en-US" sz="1600" baseline="-25000">
                <a:solidFill>
                  <a:srgbClr val="000000"/>
                </a:solidFill>
              </a:rPr>
              <a:t>2</a:t>
            </a:r>
            <a:r>
              <a:rPr lang="en-US">
                <a:solidFill>
                  <a:srgbClr val="000000"/>
                </a:solidFill>
              </a:rPr>
              <a:t> = -2.00x10</a:t>
            </a:r>
            <a:r>
              <a:rPr lang="en-US" baseline="30000">
                <a:solidFill>
                  <a:srgbClr val="000000"/>
                </a:solidFill>
              </a:rPr>
              <a:t>-9</a:t>
            </a:r>
            <a:r>
              <a:rPr lang="en-US">
                <a:solidFill>
                  <a:srgbClr val="000000"/>
                </a:solidFill>
              </a:rPr>
              <a:t> C, located at the corners of a RIGHT triangle. q</a:t>
            </a:r>
            <a:r>
              <a:rPr lang="en-US" sz="1600" baseline="-25000">
                <a:solidFill>
                  <a:srgbClr val="000000"/>
                </a:solidFill>
              </a:rPr>
              <a:t>2</a:t>
            </a:r>
            <a:r>
              <a:rPr lang="en-US">
                <a:solidFill>
                  <a:srgbClr val="000000"/>
                </a:solidFill>
              </a:rPr>
              <a:t> is located at y= 3 m while q</a:t>
            </a:r>
            <a:r>
              <a:rPr lang="en-US" sz="1600" baseline="-25000">
                <a:solidFill>
                  <a:srgbClr val="000000"/>
                </a:solidFill>
              </a:rPr>
              <a:t>3</a:t>
            </a:r>
            <a:r>
              <a:rPr lang="en-US">
                <a:solidFill>
                  <a:srgbClr val="000000"/>
                </a:solidFill>
              </a:rPr>
              <a:t> is located 4m to the right of q</a:t>
            </a:r>
            <a:r>
              <a:rPr lang="en-US" sz="1600" baseline="-25000">
                <a:solidFill>
                  <a:srgbClr val="000000"/>
                </a:solidFill>
              </a:rPr>
              <a:t>2</a:t>
            </a:r>
            <a:r>
              <a:rPr lang="en-US">
                <a:solidFill>
                  <a:srgbClr val="000000"/>
                </a:solidFill>
              </a:rPr>
              <a:t>. Find the </a:t>
            </a:r>
            <a:r>
              <a:rPr lang="en-US" b="1" i="1" u="sng">
                <a:solidFill>
                  <a:srgbClr val="FF0000"/>
                </a:solidFill>
              </a:rPr>
              <a:t>resultant </a:t>
            </a:r>
            <a:r>
              <a:rPr lang="en-US">
                <a:solidFill>
                  <a:srgbClr val="000000"/>
                </a:solidFill>
              </a:rPr>
              <a:t>force on q</a:t>
            </a:r>
            <a:r>
              <a:rPr lang="en-US" sz="1600" baseline="-25000">
                <a:solidFill>
                  <a:srgbClr val="000000"/>
                </a:solidFill>
              </a:rPr>
              <a:t>3</a:t>
            </a:r>
            <a:r>
              <a:rPr lang="en-US">
                <a:solidFill>
                  <a:srgbClr val="000000"/>
                </a:solidFill>
              </a:rPr>
              <a:t>.</a:t>
            </a:r>
          </a:p>
        </p:txBody>
      </p:sp>
      <p:sp>
        <p:nvSpPr>
          <p:cNvPr id="1093636" name="Line 6"/>
          <p:cNvSpPr>
            <a:spLocks noChangeShapeType="1"/>
          </p:cNvSpPr>
          <p:nvPr/>
        </p:nvSpPr>
        <p:spPr bwMode="auto">
          <a:xfrm>
            <a:off x="4419600" y="3581400"/>
            <a:ext cx="0" cy="2362200"/>
          </a:xfrm>
          <a:prstGeom prst="line">
            <a:avLst/>
          </a:prstGeom>
          <a:noFill/>
          <a:ln w="25400">
            <a:solidFill>
              <a:srgbClr val="FF0000"/>
            </a:solidFill>
            <a:prstDash val="sysDot"/>
            <a:round/>
            <a:headEnd/>
            <a:tailEnd/>
          </a:ln>
        </p:spPr>
        <p:txBody>
          <a:bodyPr/>
          <a:lstStyle/>
          <a:p>
            <a:endParaRPr lang="en-US"/>
          </a:p>
        </p:txBody>
      </p:sp>
      <p:sp>
        <p:nvSpPr>
          <p:cNvPr id="1093637" name="Line 7"/>
          <p:cNvSpPr>
            <a:spLocks noChangeShapeType="1"/>
          </p:cNvSpPr>
          <p:nvPr/>
        </p:nvSpPr>
        <p:spPr bwMode="auto">
          <a:xfrm>
            <a:off x="2819400" y="4648200"/>
            <a:ext cx="3276600" cy="0"/>
          </a:xfrm>
          <a:prstGeom prst="line">
            <a:avLst/>
          </a:prstGeom>
          <a:noFill/>
          <a:ln w="25400">
            <a:solidFill>
              <a:srgbClr val="FF0000"/>
            </a:solidFill>
            <a:prstDash val="sysDot"/>
            <a:round/>
            <a:headEnd/>
            <a:tailEnd/>
          </a:ln>
        </p:spPr>
        <p:txBody>
          <a:bodyPr/>
          <a:lstStyle/>
          <a:p>
            <a:endParaRPr lang="en-US"/>
          </a:p>
        </p:txBody>
      </p:sp>
      <p:sp>
        <p:nvSpPr>
          <p:cNvPr id="1093638" name="Text Box 8"/>
          <p:cNvSpPr txBox="1">
            <a:spLocks noChangeArrowheads="1"/>
          </p:cNvSpPr>
          <p:nvPr/>
        </p:nvSpPr>
        <p:spPr bwMode="auto">
          <a:xfrm>
            <a:off x="4191000" y="4495800"/>
            <a:ext cx="438150" cy="366713"/>
          </a:xfrm>
          <a:prstGeom prst="rect">
            <a:avLst/>
          </a:prstGeom>
          <a:noFill/>
          <a:ln w="9525">
            <a:noFill/>
            <a:miter lim="800000"/>
            <a:headEnd/>
            <a:tailEnd/>
          </a:ln>
        </p:spPr>
        <p:txBody>
          <a:bodyPr wrap="none">
            <a:spAutoFit/>
          </a:bodyPr>
          <a:lstStyle/>
          <a:p>
            <a:r>
              <a:rPr lang="en-US">
                <a:solidFill>
                  <a:srgbClr val="000000"/>
                </a:solidFill>
              </a:rPr>
              <a:t>q1</a:t>
            </a:r>
          </a:p>
        </p:txBody>
      </p:sp>
      <p:sp>
        <p:nvSpPr>
          <p:cNvPr id="1093639" name="Text Box 9"/>
          <p:cNvSpPr txBox="1">
            <a:spLocks noChangeArrowheads="1"/>
          </p:cNvSpPr>
          <p:nvPr/>
        </p:nvSpPr>
        <p:spPr bwMode="auto">
          <a:xfrm>
            <a:off x="4191000" y="3581400"/>
            <a:ext cx="438150" cy="366713"/>
          </a:xfrm>
          <a:prstGeom prst="rect">
            <a:avLst/>
          </a:prstGeom>
          <a:noFill/>
          <a:ln w="9525">
            <a:noFill/>
            <a:miter lim="800000"/>
            <a:headEnd/>
            <a:tailEnd/>
          </a:ln>
        </p:spPr>
        <p:txBody>
          <a:bodyPr wrap="none">
            <a:spAutoFit/>
          </a:bodyPr>
          <a:lstStyle/>
          <a:p>
            <a:r>
              <a:rPr lang="en-US">
                <a:solidFill>
                  <a:srgbClr val="000000"/>
                </a:solidFill>
              </a:rPr>
              <a:t>q2</a:t>
            </a:r>
          </a:p>
        </p:txBody>
      </p:sp>
      <p:sp>
        <p:nvSpPr>
          <p:cNvPr id="1093640" name="Text Box 10"/>
          <p:cNvSpPr txBox="1">
            <a:spLocks noChangeArrowheads="1"/>
          </p:cNvSpPr>
          <p:nvPr/>
        </p:nvSpPr>
        <p:spPr bwMode="auto">
          <a:xfrm>
            <a:off x="5638800" y="3581400"/>
            <a:ext cx="438150" cy="366713"/>
          </a:xfrm>
          <a:prstGeom prst="rect">
            <a:avLst/>
          </a:prstGeom>
          <a:noFill/>
          <a:ln w="9525">
            <a:noFill/>
            <a:miter lim="800000"/>
            <a:headEnd/>
            <a:tailEnd/>
          </a:ln>
        </p:spPr>
        <p:txBody>
          <a:bodyPr wrap="none">
            <a:spAutoFit/>
          </a:bodyPr>
          <a:lstStyle/>
          <a:p>
            <a:r>
              <a:rPr lang="en-US">
                <a:solidFill>
                  <a:srgbClr val="000000"/>
                </a:solidFill>
              </a:rPr>
              <a:t>q3</a:t>
            </a:r>
          </a:p>
        </p:txBody>
      </p:sp>
      <p:sp>
        <p:nvSpPr>
          <p:cNvPr id="1093641" name="Line 11"/>
          <p:cNvSpPr>
            <a:spLocks noChangeShapeType="1"/>
          </p:cNvSpPr>
          <p:nvPr/>
        </p:nvSpPr>
        <p:spPr bwMode="auto">
          <a:xfrm>
            <a:off x="4267200" y="3886200"/>
            <a:ext cx="0" cy="685800"/>
          </a:xfrm>
          <a:prstGeom prst="line">
            <a:avLst/>
          </a:prstGeom>
          <a:noFill/>
          <a:ln w="9525">
            <a:solidFill>
              <a:schemeClr val="tx1"/>
            </a:solidFill>
            <a:round/>
            <a:headEnd type="triangle" w="med" len="med"/>
            <a:tailEnd type="triangle" w="med" len="med"/>
          </a:ln>
        </p:spPr>
        <p:txBody>
          <a:bodyPr/>
          <a:lstStyle/>
          <a:p>
            <a:endParaRPr lang="en-US"/>
          </a:p>
        </p:txBody>
      </p:sp>
      <p:sp>
        <p:nvSpPr>
          <p:cNvPr id="1093642" name="Line 12"/>
          <p:cNvSpPr>
            <a:spLocks noChangeShapeType="1"/>
          </p:cNvSpPr>
          <p:nvPr/>
        </p:nvSpPr>
        <p:spPr bwMode="auto">
          <a:xfrm>
            <a:off x="4572000" y="3733800"/>
            <a:ext cx="1143000" cy="0"/>
          </a:xfrm>
          <a:prstGeom prst="line">
            <a:avLst/>
          </a:prstGeom>
          <a:noFill/>
          <a:ln w="9525">
            <a:solidFill>
              <a:schemeClr val="tx1"/>
            </a:solidFill>
            <a:round/>
            <a:headEnd type="triangle" w="med" len="med"/>
            <a:tailEnd type="triangle" w="med" len="med"/>
          </a:ln>
        </p:spPr>
        <p:txBody>
          <a:bodyPr/>
          <a:lstStyle/>
          <a:p>
            <a:endParaRPr lang="en-US"/>
          </a:p>
        </p:txBody>
      </p:sp>
      <p:sp>
        <p:nvSpPr>
          <p:cNvPr id="1093643" name="Line 13"/>
          <p:cNvSpPr>
            <a:spLocks noChangeShapeType="1"/>
          </p:cNvSpPr>
          <p:nvPr/>
        </p:nvSpPr>
        <p:spPr bwMode="auto">
          <a:xfrm flipV="1">
            <a:off x="4495800" y="3886200"/>
            <a:ext cx="1219200" cy="685800"/>
          </a:xfrm>
          <a:prstGeom prst="line">
            <a:avLst/>
          </a:prstGeom>
          <a:noFill/>
          <a:ln w="9525">
            <a:solidFill>
              <a:schemeClr val="tx1"/>
            </a:solidFill>
            <a:round/>
            <a:headEnd type="triangle" w="med" len="med"/>
            <a:tailEnd type="triangle" w="med" len="med"/>
          </a:ln>
        </p:spPr>
        <p:txBody>
          <a:bodyPr/>
          <a:lstStyle/>
          <a:p>
            <a:endParaRPr lang="en-US"/>
          </a:p>
        </p:txBody>
      </p:sp>
      <p:sp>
        <p:nvSpPr>
          <p:cNvPr id="1093644" name="Text Box 14"/>
          <p:cNvSpPr txBox="1">
            <a:spLocks noChangeArrowheads="1"/>
          </p:cNvSpPr>
          <p:nvPr/>
        </p:nvSpPr>
        <p:spPr bwMode="auto">
          <a:xfrm>
            <a:off x="3810000" y="3962400"/>
            <a:ext cx="501650" cy="366713"/>
          </a:xfrm>
          <a:prstGeom prst="rect">
            <a:avLst/>
          </a:prstGeom>
          <a:noFill/>
          <a:ln w="9525">
            <a:noFill/>
            <a:miter lim="800000"/>
            <a:headEnd/>
            <a:tailEnd/>
          </a:ln>
        </p:spPr>
        <p:txBody>
          <a:bodyPr wrap="none">
            <a:spAutoFit/>
          </a:bodyPr>
          <a:lstStyle/>
          <a:p>
            <a:r>
              <a:rPr lang="en-US">
                <a:solidFill>
                  <a:srgbClr val="000000"/>
                </a:solidFill>
              </a:rPr>
              <a:t>3m</a:t>
            </a:r>
          </a:p>
        </p:txBody>
      </p:sp>
      <p:sp>
        <p:nvSpPr>
          <p:cNvPr id="1093645" name="Text Box 15"/>
          <p:cNvSpPr txBox="1">
            <a:spLocks noChangeArrowheads="1"/>
          </p:cNvSpPr>
          <p:nvPr/>
        </p:nvSpPr>
        <p:spPr bwMode="auto">
          <a:xfrm>
            <a:off x="4800600" y="3429000"/>
            <a:ext cx="501650" cy="366713"/>
          </a:xfrm>
          <a:prstGeom prst="rect">
            <a:avLst/>
          </a:prstGeom>
          <a:noFill/>
          <a:ln w="9525">
            <a:noFill/>
            <a:miter lim="800000"/>
            <a:headEnd/>
            <a:tailEnd/>
          </a:ln>
        </p:spPr>
        <p:txBody>
          <a:bodyPr wrap="none">
            <a:spAutoFit/>
          </a:bodyPr>
          <a:lstStyle/>
          <a:p>
            <a:r>
              <a:rPr lang="en-US">
                <a:solidFill>
                  <a:srgbClr val="000000"/>
                </a:solidFill>
              </a:rPr>
              <a:t>4m</a:t>
            </a:r>
          </a:p>
        </p:txBody>
      </p:sp>
      <p:sp>
        <p:nvSpPr>
          <p:cNvPr id="1093646" name="Text Box 16"/>
          <p:cNvSpPr txBox="1">
            <a:spLocks noChangeArrowheads="1"/>
          </p:cNvSpPr>
          <p:nvPr/>
        </p:nvSpPr>
        <p:spPr bwMode="auto">
          <a:xfrm>
            <a:off x="5105400" y="4114800"/>
            <a:ext cx="501650" cy="366713"/>
          </a:xfrm>
          <a:prstGeom prst="rect">
            <a:avLst/>
          </a:prstGeom>
          <a:noFill/>
          <a:ln w="9525">
            <a:noFill/>
            <a:miter lim="800000"/>
            <a:headEnd/>
            <a:tailEnd/>
          </a:ln>
        </p:spPr>
        <p:txBody>
          <a:bodyPr wrap="none">
            <a:spAutoFit/>
          </a:bodyPr>
          <a:lstStyle/>
          <a:p>
            <a:r>
              <a:rPr lang="en-US">
                <a:solidFill>
                  <a:srgbClr val="000000"/>
                </a:solidFill>
              </a:rPr>
              <a:t>5m</a:t>
            </a:r>
          </a:p>
        </p:txBody>
      </p:sp>
      <p:sp>
        <p:nvSpPr>
          <p:cNvPr id="1093647" name="Text Box 17"/>
          <p:cNvSpPr txBox="1">
            <a:spLocks noChangeArrowheads="1"/>
          </p:cNvSpPr>
          <p:nvPr/>
        </p:nvSpPr>
        <p:spPr bwMode="auto">
          <a:xfrm>
            <a:off x="7772400" y="4876800"/>
            <a:ext cx="438150" cy="366713"/>
          </a:xfrm>
          <a:prstGeom prst="rect">
            <a:avLst/>
          </a:prstGeom>
          <a:noFill/>
          <a:ln w="9525">
            <a:noFill/>
            <a:miter lim="800000"/>
            <a:headEnd/>
            <a:tailEnd/>
          </a:ln>
        </p:spPr>
        <p:txBody>
          <a:bodyPr wrap="none">
            <a:spAutoFit/>
          </a:bodyPr>
          <a:lstStyle/>
          <a:p>
            <a:r>
              <a:rPr lang="en-US">
                <a:solidFill>
                  <a:srgbClr val="000000"/>
                </a:solidFill>
              </a:rPr>
              <a:t>q3</a:t>
            </a:r>
          </a:p>
        </p:txBody>
      </p:sp>
      <p:sp>
        <p:nvSpPr>
          <p:cNvPr id="1093648" name="Text Box 18"/>
          <p:cNvSpPr txBox="1">
            <a:spLocks noChangeArrowheads="1"/>
          </p:cNvSpPr>
          <p:nvPr/>
        </p:nvSpPr>
        <p:spPr bwMode="auto">
          <a:xfrm>
            <a:off x="6994525" y="3313113"/>
            <a:ext cx="3168650" cy="641350"/>
          </a:xfrm>
          <a:prstGeom prst="rect">
            <a:avLst/>
          </a:prstGeom>
          <a:noFill/>
          <a:ln w="9525">
            <a:noFill/>
            <a:miter lim="800000"/>
            <a:headEnd/>
            <a:tailEnd/>
          </a:ln>
        </p:spPr>
        <p:txBody>
          <a:bodyPr wrap="none">
            <a:spAutoFit/>
          </a:bodyPr>
          <a:lstStyle/>
          <a:p>
            <a:r>
              <a:rPr lang="en-US">
                <a:solidFill>
                  <a:srgbClr val="000000"/>
                </a:solidFill>
              </a:rPr>
              <a:t>Which way does q2 push q3?</a:t>
            </a:r>
          </a:p>
          <a:p>
            <a:r>
              <a:rPr lang="en-US">
                <a:solidFill>
                  <a:srgbClr val="000000"/>
                </a:solidFill>
              </a:rPr>
              <a:t>Which way does q1 push q3?</a:t>
            </a:r>
          </a:p>
        </p:txBody>
      </p:sp>
      <p:sp>
        <p:nvSpPr>
          <p:cNvPr id="19475" name="Line 19"/>
          <p:cNvSpPr>
            <a:spLocks noChangeShapeType="1"/>
          </p:cNvSpPr>
          <p:nvPr/>
        </p:nvSpPr>
        <p:spPr bwMode="auto">
          <a:xfrm flipH="1">
            <a:off x="6477000" y="5105400"/>
            <a:ext cx="1371600" cy="0"/>
          </a:xfrm>
          <a:prstGeom prst="line">
            <a:avLst/>
          </a:prstGeom>
          <a:noFill/>
          <a:ln w="25400">
            <a:solidFill>
              <a:srgbClr val="FF0000"/>
            </a:solidFill>
            <a:round/>
            <a:headEnd/>
            <a:tailEnd type="triangle" w="med" len="med"/>
          </a:ln>
        </p:spPr>
        <p:txBody>
          <a:bodyPr/>
          <a:lstStyle/>
          <a:p>
            <a:endParaRPr lang="en-US"/>
          </a:p>
        </p:txBody>
      </p:sp>
      <p:sp>
        <p:nvSpPr>
          <p:cNvPr id="19476" name="Text Box 20"/>
          <p:cNvSpPr txBox="1">
            <a:spLocks noChangeArrowheads="1"/>
          </p:cNvSpPr>
          <p:nvPr/>
        </p:nvSpPr>
        <p:spPr bwMode="auto">
          <a:xfrm>
            <a:off x="6765925" y="4608513"/>
            <a:ext cx="1136650" cy="366712"/>
          </a:xfrm>
          <a:prstGeom prst="rect">
            <a:avLst/>
          </a:prstGeom>
          <a:noFill/>
          <a:ln w="9525">
            <a:noFill/>
            <a:miter lim="800000"/>
            <a:headEnd/>
            <a:tailEnd/>
          </a:ln>
        </p:spPr>
        <p:txBody>
          <a:bodyPr wrap="none">
            <a:spAutoFit/>
          </a:bodyPr>
          <a:lstStyle/>
          <a:p>
            <a:r>
              <a:rPr lang="en-US">
                <a:solidFill>
                  <a:srgbClr val="000000"/>
                </a:solidFill>
              </a:rPr>
              <a:t>F</a:t>
            </a:r>
            <a:r>
              <a:rPr lang="en-US" sz="1600" baseline="-25000">
                <a:solidFill>
                  <a:srgbClr val="000000"/>
                </a:solidFill>
              </a:rPr>
              <a:t>on 3 due to 2</a:t>
            </a:r>
            <a:endParaRPr lang="en-US" sz="1600">
              <a:solidFill>
                <a:srgbClr val="000000"/>
              </a:solidFill>
            </a:endParaRPr>
          </a:p>
        </p:txBody>
      </p:sp>
      <p:sp>
        <p:nvSpPr>
          <p:cNvPr id="19477" name="Line 21"/>
          <p:cNvSpPr>
            <a:spLocks noChangeShapeType="1"/>
          </p:cNvSpPr>
          <p:nvPr/>
        </p:nvSpPr>
        <p:spPr bwMode="auto">
          <a:xfrm flipV="1">
            <a:off x="8153400" y="4191000"/>
            <a:ext cx="1219200" cy="838200"/>
          </a:xfrm>
          <a:prstGeom prst="line">
            <a:avLst/>
          </a:prstGeom>
          <a:noFill/>
          <a:ln w="25400">
            <a:solidFill>
              <a:srgbClr val="FF0000"/>
            </a:solidFill>
            <a:round/>
            <a:headEnd/>
            <a:tailEnd type="triangle" w="med" len="med"/>
          </a:ln>
        </p:spPr>
        <p:txBody>
          <a:bodyPr/>
          <a:lstStyle/>
          <a:p>
            <a:endParaRPr lang="en-US"/>
          </a:p>
        </p:txBody>
      </p:sp>
      <p:sp>
        <p:nvSpPr>
          <p:cNvPr id="19478" name="Text Box 22"/>
          <p:cNvSpPr txBox="1">
            <a:spLocks noChangeArrowheads="1"/>
          </p:cNvSpPr>
          <p:nvPr/>
        </p:nvSpPr>
        <p:spPr bwMode="auto">
          <a:xfrm>
            <a:off x="8001000" y="4038600"/>
            <a:ext cx="1136650" cy="366713"/>
          </a:xfrm>
          <a:prstGeom prst="rect">
            <a:avLst/>
          </a:prstGeom>
          <a:noFill/>
          <a:ln w="9525">
            <a:noFill/>
            <a:miter lim="800000"/>
            <a:headEnd/>
            <a:tailEnd/>
          </a:ln>
        </p:spPr>
        <p:txBody>
          <a:bodyPr wrap="none">
            <a:spAutoFit/>
          </a:bodyPr>
          <a:lstStyle/>
          <a:p>
            <a:r>
              <a:rPr lang="en-US">
                <a:solidFill>
                  <a:srgbClr val="000000"/>
                </a:solidFill>
              </a:rPr>
              <a:t>F</a:t>
            </a:r>
            <a:r>
              <a:rPr lang="en-US" sz="1600" baseline="-25000">
                <a:solidFill>
                  <a:srgbClr val="000000"/>
                </a:solidFill>
              </a:rPr>
              <a:t>on 3 due to 1</a:t>
            </a:r>
            <a:endParaRPr lang="en-US" sz="1600">
              <a:solidFill>
                <a:srgbClr val="000000"/>
              </a:solidFill>
            </a:endParaRPr>
          </a:p>
        </p:txBody>
      </p:sp>
      <p:sp>
        <p:nvSpPr>
          <p:cNvPr id="19479" name="Line 23"/>
          <p:cNvSpPr>
            <a:spLocks noChangeShapeType="1"/>
          </p:cNvSpPr>
          <p:nvPr/>
        </p:nvSpPr>
        <p:spPr bwMode="auto">
          <a:xfrm>
            <a:off x="8229600" y="5105400"/>
            <a:ext cx="914400" cy="0"/>
          </a:xfrm>
          <a:prstGeom prst="line">
            <a:avLst/>
          </a:prstGeom>
          <a:noFill/>
          <a:ln w="19050">
            <a:solidFill>
              <a:srgbClr val="0000FF"/>
            </a:solidFill>
            <a:prstDash val="sysDot"/>
            <a:round/>
            <a:headEnd/>
            <a:tailEnd/>
          </a:ln>
        </p:spPr>
        <p:txBody>
          <a:bodyPr/>
          <a:lstStyle/>
          <a:p>
            <a:endParaRPr lang="en-US"/>
          </a:p>
        </p:txBody>
      </p:sp>
      <p:sp>
        <p:nvSpPr>
          <p:cNvPr id="1093654" name="Text Box 24"/>
          <p:cNvSpPr txBox="1">
            <a:spLocks noChangeArrowheads="1"/>
          </p:cNvSpPr>
          <p:nvPr/>
        </p:nvSpPr>
        <p:spPr bwMode="auto">
          <a:xfrm>
            <a:off x="4648200" y="4343400"/>
            <a:ext cx="303213" cy="366713"/>
          </a:xfrm>
          <a:prstGeom prst="rect">
            <a:avLst/>
          </a:prstGeom>
          <a:noFill/>
          <a:ln w="9525">
            <a:noFill/>
            <a:miter lim="800000"/>
            <a:headEnd/>
            <a:tailEnd/>
          </a:ln>
        </p:spPr>
        <p:txBody>
          <a:bodyPr wrap="none">
            <a:spAutoFit/>
          </a:bodyPr>
          <a:lstStyle/>
          <a:p>
            <a:r>
              <a:rPr lang="en-US">
                <a:solidFill>
                  <a:srgbClr val="000000"/>
                </a:solidFill>
                <a:latin typeface="Symbol" pitchFamily="18" charset="2"/>
              </a:rPr>
              <a:t>q</a:t>
            </a:r>
          </a:p>
        </p:txBody>
      </p:sp>
      <p:sp>
        <p:nvSpPr>
          <p:cNvPr id="19481" name="Text Box 25"/>
          <p:cNvSpPr txBox="1">
            <a:spLocks noChangeArrowheads="1"/>
          </p:cNvSpPr>
          <p:nvPr/>
        </p:nvSpPr>
        <p:spPr bwMode="auto">
          <a:xfrm>
            <a:off x="8382000" y="4724400"/>
            <a:ext cx="817563" cy="366713"/>
          </a:xfrm>
          <a:prstGeom prst="rect">
            <a:avLst/>
          </a:prstGeom>
          <a:noFill/>
          <a:ln w="9525">
            <a:noFill/>
            <a:miter lim="800000"/>
            <a:headEnd/>
            <a:tailEnd/>
          </a:ln>
        </p:spPr>
        <p:txBody>
          <a:bodyPr wrap="none">
            <a:spAutoFit/>
          </a:bodyPr>
          <a:lstStyle/>
          <a:p>
            <a:r>
              <a:rPr lang="en-US">
                <a:solidFill>
                  <a:srgbClr val="000000"/>
                </a:solidFill>
                <a:latin typeface="Symbol" pitchFamily="18" charset="2"/>
              </a:rPr>
              <a:t>q</a:t>
            </a:r>
            <a:r>
              <a:rPr lang="en-US">
                <a:solidFill>
                  <a:srgbClr val="000000"/>
                </a:solidFill>
              </a:rPr>
              <a:t> = 37</a:t>
            </a:r>
          </a:p>
        </p:txBody>
      </p:sp>
      <p:sp>
        <p:nvSpPr>
          <p:cNvPr id="1093656" name="Text Box 26"/>
          <p:cNvSpPr txBox="1">
            <a:spLocks noChangeArrowheads="1"/>
          </p:cNvSpPr>
          <p:nvPr/>
        </p:nvSpPr>
        <p:spPr bwMode="auto">
          <a:xfrm>
            <a:off x="4784725" y="5519738"/>
            <a:ext cx="1422400" cy="366712"/>
          </a:xfrm>
          <a:prstGeom prst="rect">
            <a:avLst/>
          </a:prstGeom>
          <a:noFill/>
          <a:ln w="9525">
            <a:noFill/>
            <a:miter lim="800000"/>
            <a:headEnd/>
            <a:tailEnd/>
          </a:ln>
        </p:spPr>
        <p:txBody>
          <a:bodyPr wrap="none">
            <a:spAutoFit/>
          </a:bodyPr>
          <a:lstStyle/>
          <a:p>
            <a:r>
              <a:rPr lang="en-US">
                <a:solidFill>
                  <a:srgbClr val="000000"/>
                </a:solidFill>
                <a:latin typeface="Symbol" pitchFamily="18" charset="2"/>
              </a:rPr>
              <a:t>q</a:t>
            </a:r>
            <a:r>
              <a:rPr lang="en-US">
                <a:solidFill>
                  <a:srgbClr val="000000"/>
                </a:solidFill>
              </a:rPr>
              <a:t>= tan</a:t>
            </a:r>
            <a:r>
              <a:rPr lang="en-US" baseline="30000">
                <a:solidFill>
                  <a:srgbClr val="000000"/>
                </a:solidFill>
              </a:rPr>
              <a:t>-1</a:t>
            </a:r>
            <a:r>
              <a:rPr lang="en-US">
                <a:solidFill>
                  <a:srgbClr val="000000"/>
                </a:solidFill>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75"/>
                                        </p:tgtEl>
                                        <p:attrNameLst>
                                          <p:attrName>style.visibility</p:attrName>
                                        </p:attrNameLst>
                                      </p:cBhvr>
                                      <p:to>
                                        <p:strVal val="visible"/>
                                      </p:to>
                                    </p:set>
                                    <p:anim calcmode="lin" valueType="num">
                                      <p:cBhvr additive="base">
                                        <p:cTn id="7" dur="500" fill="hold"/>
                                        <p:tgtEl>
                                          <p:spTgt spid="19475"/>
                                        </p:tgtEl>
                                        <p:attrNameLst>
                                          <p:attrName>ppt_x</p:attrName>
                                        </p:attrNameLst>
                                      </p:cBhvr>
                                      <p:tavLst>
                                        <p:tav tm="0">
                                          <p:val>
                                            <p:strVal val="#ppt_x"/>
                                          </p:val>
                                        </p:tav>
                                        <p:tav tm="100000">
                                          <p:val>
                                            <p:strVal val="#ppt_x"/>
                                          </p:val>
                                        </p:tav>
                                      </p:tavLst>
                                    </p:anim>
                                    <p:anim calcmode="lin" valueType="num">
                                      <p:cBhvr additive="base">
                                        <p:cTn id="8" dur="500" fill="hold"/>
                                        <p:tgtEl>
                                          <p:spTgt spid="194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476"/>
                                        </p:tgtEl>
                                        <p:attrNameLst>
                                          <p:attrName>style.visibility</p:attrName>
                                        </p:attrNameLst>
                                      </p:cBhvr>
                                      <p:to>
                                        <p:strVal val="visible"/>
                                      </p:to>
                                    </p:set>
                                    <p:anim calcmode="lin" valueType="num">
                                      <p:cBhvr additive="base">
                                        <p:cTn id="11" dur="500" fill="hold"/>
                                        <p:tgtEl>
                                          <p:spTgt spid="19476"/>
                                        </p:tgtEl>
                                        <p:attrNameLst>
                                          <p:attrName>ppt_x</p:attrName>
                                        </p:attrNameLst>
                                      </p:cBhvr>
                                      <p:tavLst>
                                        <p:tav tm="0">
                                          <p:val>
                                            <p:strVal val="#ppt_x"/>
                                          </p:val>
                                        </p:tav>
                                        <p:tav tm="100000">
                                          <p:val>
                                            <p:strVal val="#ppt_x"/>
                                          </p:val>
                                        </p:tav>
                                      </p:tavLst>
                                    </p:anim>
                                    <p:anim calcmode="lin" valueType="num">
                                      <p:cBhvr additive="base">
                                        <p:cTn id="12" dur="500" fill="hold"/>
                                        <p:tgtEl>
                                          <p:spTgt spid="1947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77"/>
                                        </p:tgtEl>
                                        <p:attrNameLst>
                                          <p:attrName>style.visibility</p:attrName>
                                        </p:attrNameLst>
                                      </p:cBhvr>
                                      <p:to>
                                        <p:strVal val="visible"/>
                                      </p:to>
                                    </p:set>
                                    <p:anim calcmode="lin" valueType="num">
                                      <p:cBhvr additive="base">
                                        <p:cTn id="17" dur="500" fill="hold"/>
                                        <p:tgtEl>
                                          <p:spTgt spid="19477"/>
                                        </p:tgtEl>
                                        <p:attrNameLst>
                                          <p:attrName>ppt_x</p:attrName>
                                        </p:attrNameLst>
                                      </p:cBhvr>
                                      <p:tavLst>
                                        <p:tav tm="0">
                                          <p:val>
                                            <p:strVal val="#ppt_x"/>
                                          </p:val>
                                        </p:tav>
                                        <p:tav tm="100000">
                                          <p:val>
                                            <p:strVal val="#ppt_x"/>
                                          </p:val>
                                        </p:tav>
                                      </p:tavLst>
                                    </p:anim>
                                    <p:anim calcmode="lin" valueType="num">
                                      <p:cBhvr additive="base">
                                        <p:cTn id="18" dur="500" fill="hold"/>
                                        <p:tgtEl>
                                          <p:spTgt spid="1947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478"/>
                                        </p:tgtEl>
                                        <p:attrNameLst>
                                          <p:attrName>style.visibility</p:attrName>
                                        </p:attrNameLst>
                                      </p:cBhvr>
                                      <p:to>
                                        <p:strVal val="visible"/>
                                      </p:to>
                                    </p:set>
                                    <p:anim calcmode="lin" valueType="num">
                                      <p:cBhvr additive="base">
                                        <p:cTn id="21" dur="500" fill="hold"/>
                                        <p:tgtEl>
                                          <p:spTgt spid="19478"/>
                                        </p:tgtEl>
                                        <p:attrNameLst>
                                          <p:attrName>ppt_x</p:attrName>
                                        </p:attrNameLst>
                                      </p:cBhvr>
                                      <p:tavLst>
                                        <p:tav tm="0">
                                          <p:val>
                                            <p:strVal val="#ppt_x"/>
                                          </p:val>
                                        </p:tav>
                                        <p:tav tm="100000">
                                          <p:val>
                                            <p:strVal val="#ppt_x"/>
                                          </p:val>
                                        </p:tav>
                                      </p:tavLst>
                                    </p:anim>
                                    <p:anim calcmode="lin" valueType="num">
                                      <p:cBhvr additive="base">
                                        <p:cTn id="22" dur="500" fill="hold"/>
                                        <p:tgtEl>
                                          <p:spTgt spid="1947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479"/>
                                        </p:tgtEl>
                                        <p:attrNameLst>
                                          <p:attrName>style.visibility</p:attrName>
                                        </p:attrNameLst>
                                      </p:cBhvr>
                                      <p:to>
                                        <p:strVal val="visible"/>
                                      </p:to>
                                    </p:set>
                                    <p:anim calcmode="lin" valueType="num">
                                      <p:cBhvr additive="base">
                                        <p:cTn id="25" dur="500" fill="hold"/>
                                        <p:tgtEl>
                                          <p:spTgt spid="19479"/>
                                        </p:tgtEl>
                                        <p:attrNameLst>
                                          <p:attrName>ppt_x</p:attrName>
                                        </p:attrNameLst>
                                      </p:cBhvr>
                                      <p:tavLst>
                                        <p:tav tm="0">
                                          <p:val>
                                            <p:strVal val="#ppt_x"/>
                                          </p:val>
                                        </p:tav>
                                        <p:tav tm="100000">
                                          <p:val>
                                            <p:strVal val="#ppt_x"/>
                                          </p:val>
                                        </p:tav>
                                      </p:tavLst>
                                    </p:anim>
                                    <p:anim calcmode="lin" valueType="num">
                                      <p:cBhvr additive="base">
                                        <p:cTn id="26" dur="500" fill="hold"/>
                                        <p:tgtEl>
                                          <p:spTgt spid="1947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481"/>
                                        </p:tgtEl>
                                        <p:attrNameLst>
                                          <p:attrName>style.visibility</p:attrName>
                                        </p:attrNameLst>
                                      </p:cBhvr>
                                      <p:to>
                                        <p:strVal val="visible"/>
                                      </p:to>
                                    </p:set>
                                    <p:anim calcmode="lin" valueType="num">
                                      <p:cBhvr additive="base">
                                        <p:cTn id="29" dur="500" fill="hold"/>
                                        <p:tgtEl>
                                          <p:spTgt spid="19481"/>
                                        </p:tgtEl>
                                        <p:attrNameLst>
                                          <p:attrName>ppt_x</p:attrName>
                                        </p:attrNameLst>
                                      </p:cBhvr>
                                      <p:tavLst>
                                        <p:tav tm="0">
                                          <p:val>
                                            <p:strVal val="#ppt_x"/>
                                          </p:val>
                                        </p:tav>
                                        <p:tav tm="100000">
                                          <p:val>
                                            <p:strVal val="#ppt_x"/>
                                          </p:val>
                                        </p:tav>
                                      </p:tavLst>
                                    </p:anim>
                                    <p:anim calcmode="lin" valueType="num">
                                      <p:cBhvr additive="base">
                                        <p:cTn id="30" dur="500" fill="hold"/>
                                        <p:tgtEl>
                                          <p:spTgt spid="194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5" grpId="0" animBg="1"/>
      <p:bldP spid="19476" grpId="0"/>
      <p:bldP spid="19477" grpId="0" animBg="1"/>
      <p:bldP spid="19478" grpId="0"/>
      <p:bldP spid="19479" grpId="0" animBg="1"/>
      <p:bldP spid="1948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Text Box 2"/>
          <p:cNvSpPr txBox="1">
            <a:spLocks noChangeArrowheads="1"/>
          </p:cNvSpPr>
          <p:nvPr/>
        </p:nvSpPr>
        <p:spPr bwMode="auto">
          <a:xfrm>
            <a:off x="1828800" y="3048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Electric Charge</a:t>
            </a:r>
          </a:p>
        </p:txBody>
      </p:sp>
      <p:sp>
        <p:nvSpPr>
          <p:cNvPr id="704514" name="Text Box 3"/>
          <p:cNvSpPr txBox="1">
            <a:spLocks noChangeArrowheads="1"/>
          </p:cNvSpPr>
          <p:nvPr/>
        </p:nvSpPr>
        <p:spPr bwMode="auto">
          <a:xfrm>
            <a:off x="2057400" y="1143000"/>
            <a:ext cx="8077200"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The effects of electric charge were first observed as static electricity:</a:t>
            </a:r>
          </a:p>
        </p:txBody>
      </p:sp>
      <p:pic>
        <p:nvPicPr>
          <p:cNvPr id="704515" name="Picture 4" descr="FG19_01"/>
          <p:cNvPicPr>
            <a:picLocks noChangeAspect="1" noChangeArrowheads="1"/>
          </p:cNvPicPr>
          <p:nvPr/>
        </p:nvPicPr>
        <p:blipFill>
          <a:blip r:embed="rId3"/>
          <a:srcRect l="23276" r="23708"/>
          <a:stretch>
            <a:fillRect/>
          </a:stretch>
        </p:blipFill>
        <p:spPr bwMode="auto">
          <a:xfrm>
            <a:off x="6400800" y="2209800"/>
            <a:ext cx="3124200" cy="4419600"/>
          </a:xfrm>
          <a:prstGeom prst="rect">
            <a:avLst/>
          </a:prstGeom>
          <a:noFill/>
          <a:ln w="9525">
            <a:noFill/>
            <a:miter lim="800000"/>
            <a:headEnd/>
            <a:tailEnd/>
          </a:ln>
        </p:spPr>
      </p:pic>
      <p:sp>
        <p:nvSpPr>
          <p:cNvPr id="704516" name="Text Box 5"/>
          <p:cNvSpPr txBox="1">
            <a:spLocks noChangeArrowheads="1"/>
          </p:cNvSpPr>
          <p:nvPr/>
        </p:nvSpPr>
        <p:spPr bwMode="auto">
          <a:xfrm>
            <a:off x="1981200" y="3276600"/>
            <a:ext cx="4343400" cy="2227263"/>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After being rubbed on a piece of fur, an amber rod acquires a charge and can attract small objects.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89" name="Rectangle 2"/>
          <p:cNvSpPr>
            <a:spLocks noGrp="1" noChangeArrowheads="1"/>
          </p:cNvSpPr>
          <p:nvPr>
            <p:ph type="title" sz="quarter" idx="4294967295"/>
          </p:nvPr>
        </p:nvSpPr>
        <p:spPr/>
        <p:txBody>
          <a:bodyPr anchor="t"/>
          <a:lstStyle/>
          <a:p>
            <a:pPr eaLnBrk="1" hangingPunct="1"/>
            <a:r>
              <a:rPr lang="en-US" smtClean="0"/>
              <a:t>Example Cont’</a:t>
            </a:r>
          </a:p>
        </p:txBody>
      </p:sp>
      <p:graphicFrame>
        <p:nvGraphicFramePr>
          <p:cNvPr id="1094659" name="AutoShape 3"/>
          <p:cNvGraphicFramePr>
            <a:graphicFrameLocks noGrp="1"/>
          </p:cNvGraphicFramePr>
          <p:nvPr>
            <p:ph sz="quarter" idx="4294967295"/>
          </p:nvPr>
        </p:nvGraphicFramePr>
        <p:xfrm>
          <a:off x="2357438" y="1981200"/>
          <a:ext cx="3284537" cy="1878013"/>
        </p:xfrm>
        <a:graphic>
          <a:graphicData uri="http://schemas.openxmlformats.org/presentationml/2006/ole">
            <mc:AlternateContent xmlns:mc="http://schemas.openxmlformats.org/markup-compatibility/2006">
              <mc:Choice xmlns:v="urn:schemas-microsoft-com:vml" Requires="v">
                <p:oleObj spid="_x0000_s1094701" name="Equation" r:id="rId3" imgW="0" imgH="0" progId="Equation.3">
                  <p:embed/>
                </p:oleObj>
              </mc:Choice>
              <mc:Fallback>
                <p:oleObj name="Equation" r:id="rId3" imgW="0" imgH="0" progId="Equation.3">
                  <p:embed/>
                  <p:pic>
                    <p:nvPicPr>
                      <p:cNvPr id="0" name="AutoShape 3"/>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357438" y="1981200"/>
                        <a:ext cx="3284537" cy="1878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4660" name="Object 4"/>
          <p:cNvGraphicFramePr>
            <a:graphicFrameLocks noGrp="1" noChangeAspect="1"/>
          </p:cNvGraphicFramePr>
          <p:nvPr>
            <p:ph sz="quarter" idx="4294967295"/>
          </p:nvPr>
        </p:nvGraphicFramePr>
        <p:xfrm>
          <a:off x="1981200" y="3484563"/>
          <a:ext cx="3733800" cy="935037"/>
        </p:xfrm>
        <a:graphic>
          <a:graphicData uri="http://schemas.openxmlformats.org/presentationml/2006/ole">
            <mc:AlternateContent xmlns:mc="http://schemas.openxmlformats.org/markup-compatibility/2006">
              <mc:Choice xmlns:v="urn:schemas-microsoft-com:vml" Requires="v">
                <p:oleObj spid="_x0000_s1094702" name="Equation" r:id="rId4" imgW="2260600" imgH="660400" progId="Equation.3">
                  <p:embed/>
                </p:oleObj>
              </mc:Choice>
              <mc:Fallback>
                <p:oleObj name="Equation" r:id="rId4" imgW="2260600" imgH="66040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3484563"/>
                        <a:ext cx="3733800" cy="935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4661" name="Object 5"/>
          <p:cNvGraphicFramePr>
            <a:graphicFrameLocks noGrp="1" noChangeAspect="1"/>
          </p:cNvGraphicFramePr>
          <p:nvPr>
            <p:ph sz="quarter" idx="4294967295"/>
          </p:nvPr>
        </p:nvGraphicFramePr>
        <p:xfrm>
          <a:off x="1981200" y="4530725"/>
          <a:ext cx="3460750" cy="923925"/>
        </p:xfrm>
        <a:graphic>
          <a:graphicData uri="http://schemas.openxmlformats.org/presentationml/2006/ole">
            <mc:AlternateContent xmlns:mc="http://schemas.openxmlformats.org/markup-compatibility/2006">
              <mc:Choice xmlns:v="urn:schemas-microsoft-com:vml" Requires="v">
                <p:oleObj spid="_x0000_s1094703" name="Equation" r:id="rId6" imgW="2120900" imgH="660400" progId="Equation.3">
                  <p:embed/>
                </p:oleObj>
              </mc:Choice>
              <mc:Fallback>
                <p:oleObj name="Equation" r:id="rId6" imgW="2120900" imgH="660400"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4530725"/>
                        <a:ext cx="3460750" cy="923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94690" name="Line 4"/>
          <p:cNvSpPr>
            <a:spLocks noChangeShapeType="1"/>
          </p:cNvSpPr>
          <p:nvPr/>
        </p:nvSpPr>
        <p:spPr bwMode="auto">
          <a:xfrm>
            <a:off x="4114800" y="1066800"/>
            <a:ext cx="0" cy="2362200"/>
          </a:xfrm>
          <a:prstGeom prst="line">
            <a:avLst/>
          </a:prstGeom>
          <a:noFill/>
          <a:ln w="25400">
            <a:solidFill>
              <a:srgbClr val="FF0000"/>
            </a:solidFill>
            <a:prstDash val="sysDot"/>
            <a:round/>
            <a:headEnd/>
            <a:tailEnd/>
          </a:ln>
        </p:spPr>
        <p:txBody>
          <a:bodyPr/>
          <a:lstStyle/>
          <a:p>
            <a:endParaRPr lang="en-US"/>
          </a:p>
        </p:txBody>
      </p:sp>
      <p:sp>
        <p:nvSpPr>
          <p:cNvPr id="1094691" name="Line 5"/>
          <p:cNvSpPr>
            <a:spLocks noChangeShapeType="1"/>
          </p:cNvSpPr>
          <p:nvPr/>
        </p:nvSpPr>
        <p:spPr bwMode="auto">
          <a:xfrm>
            <a:off x="2514600" y="2133600"/>
            <a:ext cx="3276600" cy="0"/>
          </a:xfrm>
          <a:prstGeom prst="line">
            <a:avLst/>
          </a:prstGeom>
          <a:noFill/>
          <a:ln w="25400">
            <a:solidFill>
              <a:srgbClr val="FF0000"/>
            </a:solidFill>
            <a:prstDash val="sysDot"/>
            <a:round/>
            <a:headEnd/>
            <a:tailEnd/>
          </a:ln>
        </p:spPr>
        <p:txBody>
          <a:bodyPr/>
          <a:lstStyle/>
          <a:p>
            <a:endParaRPr lang="en-US"/>
          </a:p>
        </p:txBody>
      </p:sp>
      <p:sp>
        <p:nvSpPr>
          <p:cNvPr id="1094692" name="Text Box 6"/>
          <p:cNvSpPr txBox="1">
            <a:spLocks noChangeArrowheads="1"/>
          </p:cNvSpPr>
          <p:nvPr/>
        </p:nvSpPr>
        <p:spPr bwMode="auto">
          <a:xfrm>
            <a:off x="3886200" y="1981200"/>
            <a:ext cx="438150" cy="366713"/>
          </a:xfrm>
          <a:prstGeom prst="rect">
            <a:avLst/>
          </a:prstGeom>
          <a:noFill/>
          <a:ln w="9525">
            <a:noFill/>
            <a:miter lim="800000"/>
            <a:headEnd/>
            <a:tailEnd/>
          </a:ln>
        </p:spPr>
        <p:txBody>
          <a:bodyPr wrap="none">
            <a:spAutoFit/>
          </a:bodyPr>
          <a:lstStyle/>
          <a:p>
            <a:r>
              <a:rPr lang="en-US">
                <a:solidFill>
                  <a:srgbClr val="000000"/>
                </a:solidFill>
              </a:rPr>
              <a:t>q1</a:t>
            </a:r>
          </a:p>
        </p:txBody>
      </p:sp>
      <p:sp>
        <p:nvSpPr>
          <p:cNvPr id="1094693" name="Text Box 7"/>
          <p:cNvSpPr txBox="1">
            <a:spLocks noChangeArrowheads="1"/>
          </p:cNvSpPr>
          <p:nvPr/>
        </p:nvSpPr>
        <p:spPr bwMode="auto">
          <a:xfrm>
            <a:off x="3886200" y="1066800"/>
            <a:ext cx="438150" cy="366713"/>
          </a:xfrm>
          <a:prstGeom prst="rect">
            <a:avLst/>
          </a:prstGeom>
          <a:noFill/>
          <a:ln w="9525">
            <a:noFill/>
            <a:miter lim="800000"/>
            <a:headEnd/>
            <a:tailEnd/>
          </a:ln>
        </p:spPr>
        <p:txBody>
          <a:bodyPr wrap="none">
            <a:spAutoFit/>
          </a:bodyPr>
          <a:lstStyle/>
          <a:p>
            <a:r>
              <a:rPr lang="en-US">
                <a:solidFill>
                  <a:srgbClr val="000000"/>
                </a:solidFill>
              </a:rPr>
              <a:t>q2</a:t>
            </a:r>
          </a:p>
        </p:txBody>
      </p:sp>
      <p:sp>
        <p:nvSpPr>
          <p:cNvPr id="1094694" name="Text Box 8"/>
          <p:cNvSpPr txBox="1">
            <a:spLocks noChangeArrowheads="1"/>
          </p:cNvSpPr>
          <p:nvPr/>
        </p:nvSpPr>
        <p:spPr bwMode="auto">
          <a:xfrm>
            <a:off x="5334000" y="1066800"/>
            <a:ext cx="438150" cy="366713"/>
          </a:xfrm>
          <a:prstGeom prst="rect">
            <a:avLst/>
          </a:prstGeom>
          <a:noFill/>
          <a:ln w="9525">
            <a:noFill/>
            <a:miter lim="800000"/>
            <a:headEnd/>
            <a:tailEnd/>
          </a:ln>
        </p:spPr>
        <p:txBody>
          <a:bodyPr wrap="none">
            <a:spAutoFit/>
          </a:bodyPr>
          <a:lstStyle/>
          <a:p>
            <a:r>
              <a:rPr lang="en-US">
                <a:solidFill>
                  <a:srgbClr val="000000"/>
                </a:solidFill>
              </a:rPr>
              <a:t>q3</a:t>
            </a:r>
          </a:p>
        </p:txBody>
      </p:sp>
      <p:sp>
        <p:nvSpPr>
          <p:cNvPr id="1094695" name="Line 9"/>
          <p:cNvSpPr>
            <a:spLocks noChangeShapeType="1"/>
          </p:cNvSpPr>
          <p:nvPr/>
        </p:nvSpPr>
        <p:spPr bwMode="auto">
          <a:xfrm>
            <a:off x="3962400" y="1371600"/>
            <a:ext cx="0" cy="685800"/>
          </a:xfrm>
          <a:prstGeom prst="line">
            <a:avLst/>
          </a:prstGeom>
          <a:noFill/>
          <a:ln w="9525">
            <a:solidFill>
              <a:schemeClr val="tx1"/>
            </a:solidFill>
            <a:round/>
            <a:headEnd type="triangle" w="med" len="med"/>
            <a:tailEnd type="triangle" w="med" len="med"/>
          </a:ln>
        </p:spPr>
        <p:txBody>
          <a:bodyPr/>
          <a:lstStyle/>
          <a:p>
            <a:endParaRPr lang="en-US"/>
          </a:p>
        </p:txBody>
      </p:sp>
      <p:sp>
        <p:nvSpPr>
          <p:cNvPr id="1094696" name="Line 10"/>
          <p:cNvSpPr>
            <a:spLocks noChangeShapeType="1"/>
          </p:cNvSpPr>
          <p:nvPr/>
        </p:nvSpPr>
        <p:spPr bwMode="auto">
          <a:xfrm>
            <a:off x="4267200" y="1219200"/>
            <a:ext cx="1143000" cy="0"/>
          </a:xfrm>
          <a:prstGeom prst="line">
            <a:avLst/>
          </a:prstGeom>
          <a:noFill/>
          <a:ln w="9525">
            <a:solidFill>
              <a:schemeClr val="tx1"/>
            </a:solidFill>
            <a:round/>
            <a:headEnd type="triangle" w="med" len="med"/>
            <a:tailEnd type="triangle" w="med" len="med"/>
          </a:ln>
        </p:spPr>
        <p:txBody>
          <a:bodyPr/>
          <a:lstStyle/>
          <a:p>
            <a:endParaRPr lang="en-US"/>
          </a:p>
        </p:txBody>
      </p:sp>
      <p:sp>
        <p:nvSpPr>
          <p:cNvPr id="1094697" name="Line 11"/>
          <p:cNvSpPr>
            <a:spLocks noChangeShapeType="1"/>
          </p:cNvSpPr>
          <p:nvPr/>
        </p:nvSpPr>
        <p:spPr bwMode="auto">
          <a:xfrm flipV="1">
            <a:off x="4191000" y="1371600"/>
            <a:ext cx="1219200" cy="685800"/>
          </a:xfrm>
          <a:prstGeom prst="line">
            <a:avLst/>
          </a:prstGeom>
          <a:noFill/>
          <a:ln w="9525">
            <a:solidFill>
              <a:schemeClr val="tx1"/>
            </a:solidFill>
            <a:round/>
            <a:headEnd type="triangle" w="med" len="med"/>
            <a:tailEnd type="triangle" w="med" len="med"/>
          </a:ln>
        </p:spPr>
        <p:txBody>
          <a:bodyPr/>
          <a:lstStyle/>
          <a:p>
            <a:endParaRPr lang="en-US"/>
          </a:p>
        </p:txBody>
      </p:sp>
      <p:sp>
        <p:nvSpPr>
          <p:cNvPr id="1094698" name="Text Box 12"/>
          <p:cNvSpPr txBox="1">
            <a:spLocks noChangeArrowheads="1"/>
          </p:cNvSpPr>
          <p:nvPr/>
        </p:nvSpPr>
        <p:spPr bwMode="auto">
          <a:xfrm>
            <a:off x="3505200" y="1447800"/>
            <a:ext cx="501650" cy="366713"/>
          </a:xfrm>
          <a:prstGeom prst="rect">
            <a:avLst/>
          </a:prstGeom>
          <a:noFill/>
          <a:ln w="9525">
            <a:noFill/>
            <a:miter lim="800000"/>
            <a:headEnd/>
            <a:tailEnd/>
          </a:ln>
        </p:spPr>
        <p:txBody>
          <a:bodyPr wrap="none">
            <a:spAutoFit/>
          </a:bodyPr>
          <a:lstStyle/>
          <a:p>
            <a:r>
              <a:rPr lang="en-US">
                <a:solidFill>
                  <a:srgbClr val="000000"/>
                </a:solidFill>
              </a:rPr>
              <a:t>3m</a:t>
            </a:r>
          </a:p>
        </p:txBody>
      </p:sp>
      <p:sp>
        <p:nvSpPr>
          <p:cNvPr id="1094699" name="Text Box 13"/>
          <p:cNvSpPr txBox="1">
            <a:spLocks noChangeArrowheads="1"/>
          </p:cNvSpPr>
          <p:nvPr/>
        </p:nvSpPr>
        <p:spPr bwMode="auto">
          <a:xfrm>
            <a:off x="4495800" y="914400"/>
            <a:ext cx="501650" cy="366713"/>
          </a:xfrm>
          <a:prstGeom prst="rect">
            <a:avLst/>
          </a:prstGeom>
          <a:noFill/>
          <a:ln w="9525">
            <a:noFill/>
            <a:miter lim="800000"/>
            <a:headEnd/>
            <a:tailEnd/>
          </a:ln>
        </p:spPr>
        <p:txBody>
          <a:bodyPr wrap="none">
            <a:spAutoFit/>
          </a:bodyPr>
          <a:lstStyle/>
          <a:p>
            <a:r>
              <a:rPr lang="en-US">
                <a:solidFill>
                  <a:srgbClr val="000000"/>
                </a:solidFill>
              </a:rPr>
              <a:t>4m</a:t>
            </a:r>
          </a:p>
        </p:txBody>
      </p:sp>
      <p:sp>
        <p:nvSpPr>
          <p:cNvPr id="1094700" name="Text Box 14"/>
          <p:cNvSpPr txBox="1">
            <a:spLocks noChangeArrowheads="1"/>
          </p:cNvSpPr>
          <p:nvPr/>
        </p:nvSpPr>
        <p:spPr bwMode="auto">
          <a:xfrm>
            <a:off x="4800600" y="1600200"/>
            <a:ext cx="501650" cy="366713"/>
          </a:xfrm>
          <a:prstGeom prst="rect">
            <a:avLst/>
          </a:prstGeom>
          <a:noFill/>
          <a:ln w="9525">
            <a:noFill/>
            <a:miter lim="800000"/>
            <a:headEnd/>
            <a:tailEnd/>
          </a:ln>
        </p:spPr>
        <p:txBody>
          <a:bodyPr wrap="none">
            <a:spAutoFit/>
          </a:bodyPr>
          <a:lstStyle/>
          <a:p>
            <a:r>
              <a:rPr lang="en-US">
                <a:solidFill>
                  <a:srgbClr val="000000"/>
                </a:solidFill>
              </a:rPr>
              <a:t>5m</a:t>
            </a:r>
          </a:p>
        </p:txBody>
      </p:sp>
      <p:sp>
        <p:nvSpPr>
          <p:cNvPr id="1094701" name="Text Box 15"/>
          <p:cNvSpPr txBox="1">
            <a:spLocks noChangeArrowheads="1"/>
          </p:cNvSpPr>
          <p:nvPr/>
        </p:nvSpPr>
        <p:spPr bwMode="auto">
          <a:xfrm>
            <a:off x="7467600" y="2362200"/>
            <a:ext cx="438150" cy="366713"/>
          </a:xfrm>
          <a:prstGeom prst="rect">
            <a:avLst/>
          </a:prstGeom>
          <a:noFill/>
          <a:ln w="9525">
            <a:noFill/>
            <a:miter lim="800000"/>
            <a:headEnd/>
            <a:tailEnd/>
          </a:ln>
        </p:spPr>
        <p:txBody>
          <a:bodyPr wrap="none">
            <a:spAutoFit/>
          </a:bodyPr>
          <a:lstStyle/>
          <a:p>
            <a:r>
              <a:rPr lang="en-US">
                <a:solidFill>
                  <a:srgbClr val="000000"/>
                </a:solidFill>
              </a:rPr>
              <a:t>q3</a:t>
            </a:r>
          </a:p>
        </p:txBody>
      </p:sp>
      <p:sp>
        <p:nvSpPr>
          <p:cNvPr id="1094702" name="Line 16"/>
          <p:cNvSpPr>
            <a:spLocks noChangeShapeType="1"/>
          </p:cNvSpPr>
          <p:nvPr/>
        </p:nvSpPr>
        <p:spPr bwMode="auto">
          <a:xfrm flipH="1">
            <a:off x="6172200" y="2590800"/>
            <a:ext cx="1371600" cy="0"/>
          </a:xfrm>
          <a:prstGeom prst="line">
            <a:avLst/>
          </a:prstGeom>
          <a:noFill/>
          <a:ln w="25400">
            <a:solidFill>
              <a:srgbClr val="FF0000"/>
            </a:solidFill>
            <a:round/>
            <a:headEnd/>
            <a:tailEnd type="triangle" w="med" len="med"/>
          </a:ln>
        </p:spPr>
        <p:txBody>
          <a:bodyPr/>
          <a:lstStyle/>
          <a:p>
            <a:endParaRPr lang="en-US"/>
          </a:p>
        </p:txBody>
      </p:sp>
      <p:sp>
        <p:nvSpPr>
          <p:cNvPr id="1094703" name="Text Box 17"/>
          <p:cNvSpPr txBox="1">
            <a:spLocks noChangeArrowheads="1"/>
          </p:cNvSpPr>
          <p:nvPr/>
        </p:nvSpPr>
        <p:spPr bwMode="auto">
          <a:xfrm>
            <a:off x="6461125" y="2093913"/>
            <a:ext cx="1136650" cy="366712"/>
          </a:xfrm>
          <a:prstGeom prst="rect">
            <a:avLst/>
          </a:prstGeom>
          <a:noFill/>
          <a:ln w="9525">
            <a:noFill/>
            <a:miter lim="800000"/>
            <a:headEnd/>
            <a:tailEnd/>
          </a:ln>
        </p:spPr>
        <p:txBody>
          <a:bodyPr wrap="none">
            <a:spAutoFit/>
          </a:bodyPr>
          <a:lstStyle/>
          <a:p>
            <a:r>
              <a:rPr lang="en-US">
                <a:solidFill>
                  <a:srgbClr val="000000"/>
                </a:solidFill>
              </a:rPr>
              <a:t>F</a:t>
            </a:r>
            <a:r>
              <a:rPr lang="en-US" sz="1600" baseline="-25000">
                <a:solidFill>
                  <a:srgbClr val="000000"/>
                </a:solidFill>
              </a:rPr>
              <a:t>on 3 due to 2</a:t>
            </a:r>
            <a:endParaRPr lang="en-US" sz="1600">
              <a:solidFill>
                <a:srgbClr val="000000"/>
              </a:solidFill>
            </a:endParaRPr>
          </a:p>
        </p:txBody>
      </p:sp>
      <p:sp>
        <p:nvSpPr>
          <p:cNvPr id="1094704" name="Line 18"/>
          <p:cNvSpPr>
            <a:spLocks noChangeShapeType="1"/>
          </p:cNvSpPr>
          <p:nvPr/>
        </p:nvSpPr>
        <p:spPr bwMode="auto">
          <a:xfrm flipV="1">
            <a:off x="7848600" y="1676400"/>
            <a:ext cx="1219200" cy="838200"/>
          </a:xfrm>
          <a:prstGeom prst="line">
            <a:avLst/>
          </a:prstGeom>
          <a:noFill/>
          <a:ln w="25400">
            <a:solidFill>
              <a:srgbClr val="FF0000"/>
            </a:solidFill>
            <a:round/>
            <a:headEnd/>
            <a:tailEnd type="triangle" w="med" len="med"/>
          </a:ln>
        </p:spPr>
        <p:txBody>
          <a:bodyPr/>
          <a:lstStyle/>
          <a:p>
            <a:endParaRPr lang="en-US"/>
          </a:p>
        </p:txBody>
      </p:sp>
      <p:sp>
        <p:nvSpPr>
          <p:cNvPr id="1094705" name="Text Box 19"/>
          <p:cNvSpPr txBox="1">
            <a:spLocks noChangeArrowheads="1"/>
          </p:cNvSpPr>
          <p:nvPr/>
        </p:nvSpPr>
        <p:spPr bwMode="auto">
          <a:xfrm>
            <a:off x="7696200" y="1524000"/>
            <a:ext cx="1136650" cy="366713"/>
          </a:xfrm>
          <a:prstGeom prst="rect">
            <a:avLst/>
          </a:prstGeom>
          <a:noFill/>
          <a:ln w="9525">
            <a:noFill/>
            <a:miter lim="800000"/>
            <a:headEnd/>
            <a:tailEnd/>
          </a:ln>
        </p:spPr>
        <p:txBody>
          <a:bodyPr wrap="none">
            <a:spAutoFit/>
          </a:bodyPr>
          <a:lstStyle/>
          <a:p>
            <a:r>
              <a:rPr lang="en-US">
                <a:solidFill>
                  <a:srgbClr val="000000"/>
                </a:solidFill>
              </a:rPr>
              <a:t>F</a:t>
            </a:r>
            <a:r>
              <a:rPr lang="en-US" sz="1600" baseline="-25000">
                <a:solidFill>
                  <a:srgbClr val="000000"/>
                </a:solidFill>
              </a:rPr>
              <a:t>on 3 due to 1</a:t>
            </a:r>
            <a:endParaRPr lang="en-US" sz="1600">
              <a:solidFill>
                <a:srgbClr val="000000"/>
              </a:solidFill>
            </a:endParaRPr>
          </a:p>
        </p:txBody>
      </p:sp>
      <p:sp>
        <p:nvSpPr>
          <p:cNvPr id="1094706" name="Line 20"/>
          <p:cNvSpPr>
            <a:spLocks noChangeShapeType="1"/>
          </p:cNvSpPr>
          <p:nvPr/>
        </p:nvSpPr>
        <p:spPr bwMode="auto">
          <a:xfrm>
            <a:off x="7924800" y="2590800"/>
            <a:ext cx="914400" cy="0"/>
          </a:xfrm>
          <a:prstGeom prst="line">
            <a:avLst/>
          </a:prstGeom>
          <a:noFill/>
          <a:ln w="19050">
            <a:solidFill>
              <a:srgbClr val="0000FF"/>
            </a:solidFill>
            <a:prstDash val="sysDot"/>
            <a:round/>
            <a:headEnd/>
            <a:tailEnd/>
          </a:ln>
        </p:spPr>
        <p:txBody>
          <a:bodyPr/>
          <a:lstStyle/>
          <a:p>
            <a:endParaRPr lang="en-US"/>
          </a:p>
        </p:txBody>
      </p:sp>
      <p:sp>
        <p:nvSpPr>
          <p:cNvPr id="1094707" name="Text Box 21"/>
          <p:cNvSpPr txBox="1">
            <a:spLocks noChangeArrowheads="1"/>
          </p:cNvSpPr>
          <p:nvPr/>
        </p:nvSpPr>
        <p:spPr bwMode="auto">
          <a:xfrm>
            <a:off x="4343400" y="1828800"/>
            <a:ext cx="303213" cy="366713"/>
          </a:xfrm>
          <a:prstGeom prst="rect">
            <a:avLst/>
          </a:prstGeom>
          <a:noFill/>
          <a:ln w="9525">
            <a:noFill/>
            <a:miter lim="800000"/>
            <a:headEnd/>
            <a:tailEnd/>
          </a:ln>
        </p:spPr>
        <p:txBody>
          <a:bodyPr wrap="none">
            <a:spAutoFit/>
          </a:bodyPr>
          <a:lstStyle/>
          <a:p>
            <a:r>
              <a:rPr lang="en-US">
                <a:solidFill>
                  <a:srgbClr val="000000"/>
                </a:solidFill>
                <a:latin typeface="Symbol" pitchFamily="18" charset="2"/>
              </a:rPr>
              <a:t>q</a:t>
            </a:r>
          </a:p>
        </p:txBody>
      </p:sp>
      <p:sp>
        <p:nvSpPr>
          <p:cNvPr id="1094708" name="Text Box 22"/>
          <p:cNvSpPr txBox="1">
            <a:spLocks noChangeArrowheads="1"/>
          </p:cNvSpPr>
          <p:nvPr/>
        </p:nvSpPr>
        <p:spPr bwMode="auto">
          <a:xfrm>
            <a:off x="8077200" y="2209800"/>
            <a:ext cx="817563" cy="366713"/>
          </a:xfrm>
          <a:prstGeom prst="rect">
            <a:avLst/>
          </a:prstGeom>
          <a:noFill/>
          <a:ln w="9525">
            <a:noFill/>
            <a:miter lim="800000"/>
            <a:headEnd/>
            <a:tailEnd/>
          </a:ln>
        </p:spPr>
        <p:txBody>
          <a:bodyPr wrap="none">
            <a:spAutoFit/>
          </a:bodyPr>
          <a:lstStyle/>
          <a:p>
            <a:r>
              <a:rPr lang="en-US">
                <a:solidFill>
                  <a:srgbClr val="000000"/>
                </a:solidFill>
                <a:latin typeface="Symbol" pitchFamily="18" charset="2"/>
              </a:rPr>
              <a:t>q</a:t>
            </a:r>
            <a:r>
              <a:rPr lang="en-US">
                <a:solidFill>
                  <a:srgbClr val="000000"/>
                </a:solidFill>
              </a:rPr>
              <a:t> = 37</a:t>
            </a:r>
          </a:p>
        </p:txBody>
      </p:sp>
      <p:sp>
        <p:nvSpPr>
          <p:cNvPr id="1094709" name="Text Box 23"/>
          <p:cNvSpPr txBox="1">
            <a:spLocks noChangeArrowheads="1"/>
          </p:cNvSpPr>
          <p:nvPr/>
        </p:nvSpPr>
        <p:spPr bwMode="auto">
          <a:xfrm>
            <a:off x="4495800" y="2362200"/>
            <a:ext cx="1422400" cy="366713"/>
          </a:xfrm>
          <a:prstGeom prst="rect">
            <a:avLst/>
          </a:prstGeom>
          <a:noFill/>
          <a:ln w="9525">
            <a:noFill/>
            <a:miter lim="800000"/>
            <a:headEnd/>
            <a:tailEnd/>
          </a:ln>
        </p:spPr>
        <p:txBody>
          <a:bodyPr wrap="none">
            <a:spAutoFit/>
          </a:bodyPr>
          <a:lstStyle/>
          <a:p>
            <a:r>
              <a:rPr lang="en-US">
                <a:solidFill>
                  <a:srgbClr val="000000"/>
                </a:solidFill>
                <a:latin typeface="Symbol" pitchFamily="18" charset="2"/>
              </a:rPr>
              <a:t>q</a:t>
            </a:r>
            <a:r>
              <a:rPr lang="en-US">
                <a:solidFill>
                  <a:srgbClr val="000000"/>
                </a:solidFill>
              </a:rPr>
              <a:t>= tan</a:t>
            </a:r>
            <a:r>
              <a:rPr lang="en-US" baseline="30000">
                <a:solidFill>
                  <a:srgbClr val="000000"/>
                </a:solidFill>
              </a:rPr>
              <a:t>-1</a:t>
            </a:r>
            <a:r>
              <a:rPr lang="en-US">
                <a:solidFill>
                  <a:srgbClr val="000000"/>
                </a:solidFill>
              </a:rPr>
              <a:t>(3/4)</a:t>
            </a:r>
          </a:p>
        </p:txBody>
      </p:sp>
      <p:sp>
        <p:nvSpPr>
          <p:cNvPr id="20508" name="Text Box 28"/>
          <p:cNvSpPr txBox="1">
            <a:spLocks noChangeArrowheads="1"/>
          </p:cNvSpPr>
          <p:nvPr/>
        </p:nvSpPr>
        <p:spPr bwMode="auto">
          <a:xfrm>
            <a:off x="2590800" y="4038600"/>
            <a:ext cx="1309688" cy="366713"/>
          </a:xfrm>
          <a:prstGeom prst="rect">
            <a:avLst/>
          </a:prstGeom>
          <a:noFill/>
          <a:ln w="9525">
            <a:noFill/>
            <a:miter lim="800000"/>
            <a:headEnd/>
            <a:tailEnd/>
          </a:ln>
        </p:spPr>
        <p:txBody>
          <a:bodyPr wrap="none">
            <a:spAutoFit/>
          </a:bodyPr>
          <a:lstStyle/>
          <a:p>
            <a:r>
              <a:rPr lang="en-US" b="1">
                <a:solidFill>
                  <a:srgbClr val="FF0000"/>
                </a:solidFill>
              </a:rPr>
              <a:t>5.6 x10</a:t>
            </a:r>
            <a:r>
              <a:rPr lang="en-US" b="1" baseline="30000">
                <a:solidFill>
                  <a:srgbClr val="FF0000"/>
                </a:solidFill>
              </a:rPr>
              <a:t>-9</a:t>
            </a:r>
            <a:r>
              <a:rPr lang="en-US" b="1">
                <a:solidFill>
                  <a:srgbClr val="FF0000"/>
                </a:solidFill>
              </a:rPr>
              <a:t> N</a:t>
            </a:r>
          </a:p>
        </p:txBody>
      </p:sp>
      <p:sp>
        <p:nvSpPr>
          <p:cNvPr id="20511" name="Text Box 31"/>
          <p:cNvSpPr txBox="1">
            <a:spLocks noChangeArrowheads="1"/>
          </p:cNvSpPr>
          <p:nvPr/>
        </p:nvSpPr>
        <p:spPr bwMode="auto">
          <a:xfrm>
            <a:off x="2590800" y="5257800"/>
            <a:ext cx="1246188" cy="366713"/>
          </a:xfrm>
          <a:prstGeom prst="rect">
            <a:avLst/>
          </a:prstGeom>
          <a:noFill/>
          <a:ln w="9525">
            <a:noFill/>
            <a:miter lim="800000"/>
            <a:headEnd/>
            <a:tailEnd/>
          </a:ln>
        </p:spPr>
        <p:txBody>
          <a:bodyPr wrap="none">
            <a:spAutoFit/>
          </a:bodyPr>
          <a:lstStyle/>
          <a:p>
            <a:r>
              <a:rPr lang="en-US" b="1">
                <a:solidFill>
                  <a:srgbClr val="FF0000"/>
                </a:solidFill>
              </a:rPr>
              <a:t>1.1x10</a:t>
            </a:r>
            <a:r>
              <a:rPr lang="en-US" b="1" baseline="30000">
                <a:solidFill>
                  <a:srgbClr val="FF0000"/>
                </a:solidFill>
              </a:rPr>
              <a:t>-8</a:t>
            </a:r>
            <a:r>
              <a:rPr lang="en-US" b="1">
                <a:solidFill>
                  <a:srgbClr val="FF0000"/>
                </a:solidFill>
              </a:rPr>
              <a:t> N</a:t>
            </a:r>
          </a:p>
        </p:txBody>
      </p:sp>
      <p:sp>
        <p:nvSpPr>
          <p:cNvPr id="20512" name="Line 32"/>
          <p:cNvSpPr>
            <a:spLocks noChangeShapeType="1"/>
          </p:cNvSpPr>
          <p:nvPr/>
        </p:nvSpPr>
        <p:spPr bwMode="auto">
          <a:xfrm>
            <a:off x="7848600" y="2667000"/>
            <a:ext cx="1143000" cy="0"/>
          </a:xfrm>
          <a:prstGeom prst="line">
            <a:avLst/>
          </a:prstGeom>
          <a:noFill/>
          <a:ln w="25400">
            <a:solidFill>
              <a:srgbClr val="0000FF"/>
            </a:solidFill>
            <a:round/>
            <a:headEnd/>
            <a:tailEnd type="triangle" w="med" len="med"/>
          </a:ln>
        </p:spPr>
        <p:txBody>
          <a:bodyPr/>
          <a:lstStyle/>
          <a:p>
            <a:endParaRPr lang="en-US"/>
          </a:p>
        </p:txBody>
      </p:sp>
      <p:sp>
        <p:nvSpPr>
          <p:cNvPr id="20513" name="Text Box 33"/>
          <p:cNvSpPr txBox="1">
            <a:spLocks noChangeArrowheads="1"/>
          </p:cNvSpPr>
          <p:nvPr/>
        </p:nvSpPr>
        <p:spPr bwMode="auto">
          <a:xfrm>
            <a:off x="7985125" y="2627313"/>
            <a:ext cx="1058863" cy="366712"/>
          </a:xfrm>
          <a:prstGeom prst="rect">
            <a:avLst/>
          </a:prstGeom>
          <a:noFill/>
          <a:ln w="9525">
            <a:noFill/>
            <a:miter lim="800000"/>
            <a:headEnd/>
            <a:tailEnd/>
          </a:ln>
        </p:spPr>
        <p:txBody>
          <a:bodyPr wrap="none">
            <a:spAutoFit/>
          </a:bodyPr>
          <a:lstStyle/>
          <a:p>
            <a:r>
              <a:rPr lang="en-US">
                <a:solidFill>
                  <a:srgbClr val="000000"/>
                </a:solidFill>
              </a:rPr>
              <a:t>F</a:t>
            </a:r>
            <a:r>
              <a:rPr lang="en-US" sz="1600" baseline="-25000">
                <a:solidFill>
                  <a:srgbClr val="000000"/>
                </a:solidFill>
              </a:rPr>
              <a:t>3,1</a:t>
            </a:r>
            <a:r>
              <a:rPr lang="en-US" sz="1600">
                <a:solidFill>
                  <a:srgbClr val="000000"/>
                </a:solidFill>
              </a:rPr>
              <a:t>cos37</a:t>
            </a:r>
            <a:endParaRPr lang="en-US" sz="1600" baseline="-25000">
              <a:solidFill>
                <a:srgbClr val="000000"/>
              </a:solidFill>
            </a:endParaRPr>
          </a:p>
        </p:txBody>
      </p:sp>
      <p:sp>
        <p:nvSpPr>
          <p:cNvPr id="20514" name="Line 34"/>
          <p:cNvSpPr>
            <a:spLocks noChangeShapeType="1"/>
          </p:cNvSpPr>
          <p:nvPr/>
        </p:nvSpPr>
        <p:spPr bwMode="auto">
          <a:xfrm flipV="1">
            <a:off x="8991600" y="1752600"/>
            <a:ext cx="0" cy="914400"/>
          </a:xfrm>
          <a:prstGeom prst="line">
            <a:avLst/>
          </a:prstGeom>
          <a:noFill/>
          <a:ln w="25400">
            <a:solidFill>
              <a:srgbClr val="0000FF"/>
            </a:solidFill>
            <a:round/>
            <a:headEnd/>
            <a:tailEnd type="triangle" w="med" len="med"/>
          </a:ln>
        </p:spPr>
        <p:txBody>
          <a:bodyPr/>
          <a:lstStyle/>
          <a:p>
            <a:endParaRPr lang="en-US"/>
          </a:p>
        </p:txBody>
      </p:sp>
      <p:sp>
        <p:nvSpPr>
          <p:cNvPr id="20516" name="Text Box 36"/>
          <p:cNvSpPr txBox="1">
            <a:spLocks noChangeArrowheads="1"/>
          </p:cNvSpPr>
          <p:nvPr/>
        </p:nvSpPr>
        <p:spPr bwMode="auto">
          <a:xfrm>
            <a:off x="9067800" y="1981200"/>
            <a:ext cx="1001713" cy="366713"/>
          </a:xfrm>
          <a:prstGeom prst="rect">
            <a:avLst/>
          </a:prstGeom>
          <a:noFill/>
          <a:ln w="9525">
            <a:noFill/>
            <a:miter lim="800000"/>
            <a:headEnd/>
            <a:tailEnd/>
          </a:ln>
        </p:spPr>
        <p:txBody>
          <a:bodyPr wrap="none">
            <a:spAutoFit/>
          </a:bodyPr>
          <a:lstStyle/>
          <a:p>
            <a:r>
              <a:rPr lang="en-US">
                <a:solidFill>
                  <a:srgbClr val="000000"/>
                </a:solidFill>
              </a:rPr>
              <a:t>F</a:t>
            </a:r>
            <a:r>
              <a:rPr lang="en-US" sz="1600" baseline="-25000">
                <a:solidFill>
                  <a:srgbClr val="000000"/>
                </a:solidFill>
              </a:rPr>
              <a:t>3,1</a:t>
            </a:r>
            <a:r>
              <a:rPr lang="en-US" sz="1600">
                <a:solidFill>
                  <a:srgbClr val="000000"/>
                </a:solidFill>
              </a:rPr>
              <a:t>sin37</a:t>
            </a:r>
            <a:endParaRPr lang="en-US" sz="1600" baseline="-25000">
              <a:solidFill>
                <a:srgbClr val="000000"/>
              </a:solidFill>
            </a:endParaRPr>
          </a:p>
        </p:txBody>
      </p:sp>
      <p:graphicFrame>
        <p:nvGraphicFramePr>
          <p:cNvPr id="1094688" name="Object 32"/>
          <p:cNvGraphicFramePr>
            <a:graphicFrameLocks noGrp="1" noChangeAspect="1"/>
          </p:cNvGraphicFramePr>
          <p:nvPr>
            <p:ph sz="quarter" idx="4294967295"/>
          </p:nvPr>
        </p:nvGraphicFramePr>
        <p:xfrm>
          <a:off x="6096000" y="3287713"/>
          <a:ext cx="2895600" cy="2224087"/>
        </p:xfrm>
        <a:graphic>
          <a:graphicData uri="http://schemas.openxmlformats.org/presentationml/2006/ole">
            <mc:AlternateContent xmlns:mc="http://schemas.openxmlformats.org/markup-compatibility/2006">
              <mc:Choice xmlns:v="urn:schemas-microsoft-com:vml" Requires="v">
                <p:oleObj spid="_x0000_s1094704" name="Equation" r:id="rId8" imgW="2070100" imgH="1854200" progId="Equation.3">
                  <p:embed/>
                </p:oleObj>
              </mc:Choice>
              <mc:Fallback>
                <p:oleObj name="Equation" r:id="rId8" imgW="2070100" imgH="1854200" progId="Equation.3">
                  <p:embed/>
                  <p:pic>
                    <p:nvPicPr>
                      <p:cNvPr id="0"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3287713"/>
                        <a:ext cx="2895600" cy="2224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19" name="Text Box 39"/>
          <p:cNvSpPr txBox="1">
            <a:spLocks noChangeArrowheads="1"/>
          </p:cNvSpPr>
          <p:nvPr/>
        </p:nvSpPr>
        <p:spPr bwMode="auto">
          <a:xfrm>
            <a:off x="6705600" y="4724400"/>
            <a:ext cx="1373188" cy="366713"/>
          </a:xfrm>
          <a:prstGeom prst="rect">
            <a:avLst/>
          </a:prstGeom>
          <a:noFill/>
          <a:ln w="9525">
            <a:noFill/>
            <a:miter lim="800000"/>
            <a:headEnd/>
            <a:tailEnd/>
          </a:ln>
        </p:spPr>
        <p:txBody>
          <a:bodyPr wrap="none">
            <a:spAutoFit/>
          </a:bodyPr>
          <a:lstStyle/>
          <a:p>
            <a:r>
              <a:rPr lang="en-US" b="1">
                <a:solidFill>
                  <a:srgbClr val="FF0000"/>
                </a:solidFill>
              </a:rPr>
              <a:t>7.34x10</a:t>
            </a:r>
            <a:r>
              <a:rPr lang="en-US" b="1" baseline="30000">
                <a:solidFill>
                  <a:srgbClr val="FF0000"/>
                </a:solidFill>
              </a:rPr>
              <a:t>-9</a:t>
            </a:r>
            <a:r>
              <a:rPr lang="en-US" b="1">
                <a:solidFill>
                  <a:srgbClr val="FF0000"/>
                </a:solidFill>
              </a:rPr>
              <a:t> N</a:t>
            </a:r>
          </a:p>
        </p:txBody>
      </p:sp>
      <p:sp>
        <p:nvSpPr>
          <p:cNvPr id="20520" name="Text Box 40"/>
          <p:cNvSpPr txBox="1">
            <a:spLocks noChangeArrowheads="1"/>
          </p:cNvSpPr>
          <p:nvPr/>
        </p:nvSpPr>
        <p:spPr bwMode="auto">
          <a:xfrm>
            <a:off x="7086600" y="5715000"/>
            <a:ext cx="3022600" cy="366713"/>
          </a:xfrm>
          <a:prstGeom prst="rect">
            <a:avLst/>
          </a:prstGeom>
          <a:noFill/>
          <a:ln w="9525">
            <a:noFill/>
            <a:miter lim="800000"/>
            <a:headEnd/>
            <a:tailEnd/>
          </a:ln>
        </p:spPr>
        <p:txBody>
          <a:bodyPr wrap="none">
            <a:spAutoFit/>
          </a:bodyPr>
          <a:lstStyle/>
          <a:p>
            <a:r>
              <a:rPr lang="en-US" b="1">
                <a:solidFill>
                  <a:srgbClr val="FF0000"/>
                </a:solidFill>
              </a:rPr>
              <a:t>64.3 degrees above the +x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08"/>
                                        </p:tgtEl>
                                        <p:attrNameLst>
                                          <p:attrName>style.visibility</p:attrName>
                                        </p:attrNameLst>
                                      </p:cBhvr>
                                      <p:to>
                                        <p:strVal val="visible"/>
                                      </p:to>
                                    </p:set>
                                    <p:anim calcmode="lin" valueType="num">
                                      <p:cBhvr additive="base">
                                        <p:cTn id="7" dur="500" fill="hold"/>
                                        <p:tgtEl>
                                          <p:spTgt spid="20508"/>
                                        </p:tgtEl>
                                        <p:attrNameLst>
                                          <p:attrName>ppt_x</p:attrName>
                                        </p:attrNameLst>
                                      </p:cBhvr>
                                      <p:tavLst>
                                        <p:tav tm="0">
                                          <p:val>
                                            <p:strVal val="#ppt_x"/>
                                          </p:val>
                                        </p:tav>
                                        <p:tav tm="100000">
                                          <p:val>
                                            <p:strVal val="#ppt_x"/>
                                          </p:val>
                                        </p:tav>
                                      </p:tavLst>
                                    </p:anim>
                                    <p:anim calcmode="lin" valueType="num">
                                      <p:cBhvr additive="base">
                                        <p:cTn id="8" dur="500" fill="hold"/>
                                        <p:tgtEl>
                                          <p:spTgt spid="2050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511"/>
                                        </p:tgtEl>
                                        <p:attrNameLst>
                                          <p:attrName>style.visibility</p:attrName>
                                        </p:attrNameLst>
                                      </p:cBhvr>
                                      <p:to>
                                        <p:strVal val="visible"/>
                                      </p:to>
                                    </p:set>
                                    <p:anim calcmode="lin" valueType="num">
                                      <p:cBhvr additive="base">
                                        <p:cTn id="13" dur="500" fill="hold"/>
                                        <p:tgtEl>
                                          <p:spTgt spid="20511"/>
                                        </p:tgtEl>
                                        <p:attrNameLst>
                                          <p:attrName>ppt_x</p:attrName>
                                        </p:attrNameLst>
                                      </p:cBhvr>
                                      <p:tavLst>
                                        <p:tav tm="0">
                                          <p:val>
                                            <p:strVal val="#ppt_x"/>
                                          </p:val>
                                        </p:tav>
                                        <p:tav tm="100000">
                                          <p:val>
                                            <p:strVal val="#ppt_x"/>
                                          </p:val>
                                        </p:tav>
                                      </p:tavLst>
                                    </p:anim>
                                    <p:anim calcmode="lin" valueType="num">
                                      <p:cBhvr additive="base">
                                        <p:cTn id="14" dur="500" fill="hold"/>
                                        <p:tgtEl>
                                          <p:spTgt spid="205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512"/>
                                        </p:tgtEl>
                                        <p:attrNameLst>
                                          <p:attrName>style.visibility</p:attrName>
                                        </p:attrNameLst>
                                      </p:cBhvr>
                                      <p:to>
                                        <p:strVal val="visible"/>
                                      </p:to>
                                    </p:set>
                                    <p:anim calcmode="lin" valueType="num">
                                      <p:cBhvr additive="base">
                                        <p:cTn id="19" dur="500" fill="hold"/>
                                        <p:tgtEl>
                                          <p:spTgt spid="20512"/>
                                        </p:tgtEl>
                                        <p:attrNameLst>
                                          <p:attrName>ppt_x</p:attrName>
                                        </p:attrNameLst>
                                      </p:cBhvr>
                                      <p:tavLst>
                                        <p:tav tm="0">
                                          <p:val>
                                            <p:strVal val="#ppt_x"/>
                                          </p:val>
                                        </p:tav>
                                        <p:tav tm="100000">
                                          <p:val>
                                            <p:strVal val="#ppt_x"/>
                                          </p:val>
                                        </p:tav>
                                      </p:tavLst>
                                    </p:anim>
                                    <p:anim calcmode="lin" valueType="num">
                                      <p:cBhvr additive="base">
                                        <p:cTn id="20" dur="500" fill="hold"/>
                                        <p:tgtEl>
                                          <p:spTgt spid="205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513"/>
                                        </p:tgtEl>
                                        <p:attrNameLst>
                                          <p:attrName>style.visibility</p:attrName>
                                        </p:attrNameLst>
                                      </p:cBhvr>
                                      <p:to>
                                        <p:strVal val="visible"/>
                                      </p:to>
                                    </p:set>
                                    <p:anim calcmode="lin" valueType="num">
                                      <p:cBhvr additive="base">
                                        <p:cTn id="23" dur="500" fill="hold"/>
                                        <p:tgtEl>
                                          <p:spTgt spid="20513"/>
                                        </p:tgtEl>
                                        <p:attrNameLst>
                                          <p:attrName>ppt_x</p:attrName>
                                        </p:attrNameLst>
                                      </p:cBhvr>
                                      <p:tavLst>
                                        <p:tav tm="0">
                                          <p:val>
                                            <p:strVal val="#ppt_x"/>
                                          </p:val>
                                        </p:tav>
                                        <p:tav tm="100000">
                                          <p:val>
                                            <p:strVal val="#ppt_x"/>
                                          </p:val>
                                        </p:tav>
                                      </p:tavLst>
                                    </p:anim>
                                    <p:anim calcmode="lin" valueType="num">
                                      <p:cBhvr additive="base">
                                        <p:cTn id="24" dur="500" fill="hold"/>
                                        <p:tgtEl>
                                          <p:spTgt spid="20513"/>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514"/>
                                        </p:tgtEl>
                                        <p:attrNameLst>
                                          <p:attrName>style.visibility</p:attrName>
                                        </p:attrNameLst>
                                      </p:cBhvr>
                                      <p:to>
                                        <p:strVal val="visible"/>
                                      </p:to>
                                    </p:set>
                                    <p:anim calcmode="lin" valueType="num">
                                      <p:cBhvr additive="base">
                                        <p:cTn id="29" dur="500" fill="hold"/>
                                        <p:tgtEl>
                                          <p:spTgt spid="20514"/>
                                        </p:tgtEl>
                                        <p:attrNameLst>
                                          <p:attrName>ppt_x</p:attrName>
                                        </p:attrNameLst>
                                      </p:cBhvr>
                                      <p:tavLst>
                                        <p:tav tm="0">
                                          <p:val>
                                            <p:strVal val="#ppt_x"/>
                                          </p:val>
                                        </p:tav>
                                        <p:tav tm="100000">
                                          <p:val>
                                            <p:strVal val="#ppt_x"/>
                                          </p:val>
                                        </p:tav>
                                      </p:tavLst>
                                    </p:anim>
                                    <p:anim calcmode="lin" valueType="num">
                                      <p:cBhvr additive="base">
                                        <p:cTn id="30" dur="500" fill="hold"/>
                                        <p:tgtEl>
                                          <p:spTgt spid="205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516"/>
                                        </p:tgtEl>
                                        <p:attrNameLst>
                                          <p:attrName>style.visibility</p:attrName>
                                        </p:attrNameLst>
                                      </p:cBhvr>
                                      <p:to>
                                        <p:strVal val="visible"/>
                                      </p:to>
                                    </p:set>
                                    <p:anim calcmode="lin" valueType="num">
                                      <p:cBhvr additive="base">
                                        <p:cTn id="33" dur="500" fill="hold"/>
                                        <p:tgtEl>
                                          <p:spTgt spid="20516"/>
                                        </p:tgtEl>
                                        <p:attrNameLst>
                                          <p:attrName>ppt_x</p:attrName>
                                        </p:attrNameLst>
                                      </p:cBhvr>
                                      <p:tavLst>
                                        <p:tav tm="0">
                                          <p:val>
                                            <p:strVal val="#ppt_x"/>
                                          </p:val>
                                        </p:tav>
                                        <p:tav tm="100000">
                                          <p:val>
                                            <p:strVal val="#ppt_x"/>
                                          </p:val>
                                        </p:tav>
                                      </p:tavLst>
                                    </p:anim>
                                    <p:anim calcmode="lin" valueType="num">
                                      <p:cBhvr additive="base">
                                        <p:cTn id="34" dur="500" fill="hold"/>
                                        <p:tgtEl>
                                          <p:spTgt spid="20516"/>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0519">
                                            <p:txEl>
                                              <p:pRg st="0" end="0"/>
                                            </p:txEl>
                                          </p:spTgt>
                                        </p:tgtEl>
                                        <p:attrNameLst>
                                          <p:attrName>style.visibility</p:attrName>
                                        </p:attrNameLst>
                                      </p:cBhvr>
                                      <p:to>
                                        <p:strVal val="visible"/>
                                      </p:to>
                                    </p:set>
                                    <p:anim calcmode="lin" valueType="num">
                                      <p:cBhvr additive="base">
                                        <p:cTn id="39" dur="500" fill="hold"/>
                                        <p:tgtEl>
                                          <p:spTgt spid="20519">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05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520"/>
                                        </p:tgtEl>
                                        <p:attrNameLst>
                                          <p:attrName>style.visibility</p:attrName>
                                        </p:attrNameLst>
                                      </p:cBhvr>
                                      <p:to>
                                        <p:strVal val="visible"/>
                                      </p:to>
                                    </p:set>
                                    <p:anim calcmode="lin" valueType="num">
                                      <p:cBhvr additive="base">
                                        <p:cTn id="45" dur="500" fill="hold"/>
                                        <p:tgtEl>
                                          <p:spTgt spid="20520"/>
                                        </p:tgtEl>
                                        <p:attrNameLst>
                                          <p:attrName>ppt_x</p:attrName>
                                        </p:attrNameLst>
                                      </p:cBhvr>
                                      <p:tavLst>
                                        <p:tav tm="0">
                                          <p:val>
                                            <p:strVal val="#ppt_x"/>
                                          </p:val>
                                        </p:tav>
                                        <p:tav tm="100000">
                                          <p:val>
                                            <p:strVal val="#ppt_x"/>
                                          </p:val>
                                        </p:tav>
                                      </p:tavLst>
                                    </p:anim>
                                    <p:anim calcmode="lin" valueType="num">
                                      <p:cBhvr additive="base">
                                        <p:cTn id="46" dur="500" fill="hold"/>
                                        <p:tgtEl>
                                          <p:spTgt spid="205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8" grpId="0"/>
      <p:bldP spid="20511" grpId="0"/>
      <p:bldP spid="20512" grpId="0" animBg="1"/>
      <p:bldP spid="20513" grpId="0"/>
      <p:bldP spid="20514" grpId="0" animBg="1"/>
      <p:bldP spid="20516" grpId="0"/>
      <p:bldP spid="2052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1" name="Rectangle 2"/>
          <p:cNvSpPr>
            <a:spLocks noGrp="1" noChangeArrowheads="1"/>
          </p:cNvSpPr>
          <p:nvPr>
            <p:ph type="title" idx="4294967295"/>
          </p:nvPr>
        </p:nvSpPr>
        <p:spPr/>
        <p:txBody>
          <a:bodyPr anchor="t"/>
          <a:lstStyle/>
          <a:p>
            <a:pPr eaLnBrk="1" hangingPunct="1"/>
            <a:r>
              <a:rPr lang="en-US" smtClean="0"/>
              <a:t>Electric Fields</a:t>
            </a:r>
          </a:p>
        </p:txBody>
      </p:sp>
      <p:sp>
        <p:nvSpPr>
          <p:cNvPr id="1095682" name="Rectangle 3"/>
          <p:cNvSpPr>
            <a:spLocks noGrp="1" noChangeArrowheads="1"/>
          </p:cNvSpPr>
          <p:nvPr>
            <p:ph type="body" idx="4294967295"/>
          </p:nvPr>
        </p:nvSpPr>
        <p:spPr>
          <a:xfrm>
            <a:off x="1981200" y="1981200"/>
            <a:ext cx="4191000" cy="3886200"/>
          </a:xfrm>
        </p:spPr>
        <p:txBody>
          <a:bodyPr/>
          <a:lstStyle/>
          <a:p>
            <a:pPr eaLnBrk="1" hangingPunct="1">
              <a:lnSpc>
                <a:spcPct val="90000"/>
              </a:lnSpc>
              <a:buFont typeface="Wingdings" pitchFamily="2" charset="2"/>
              <a:buNone/>
            </a:pPr>
            <a:r>
              <a:rPr lang="en-US" sz="2800" smtClean="0"/>
              <a:t>By definition, the are “LINES OF FORCE”</a:t>
            </a:r>
          </a:p>
          <a:p>
            <a:pPr eaLnBrk="1" hangingPunct="1">
              <a:lnSpc>
                <a:spcPct val="90000"/>
              </a:lnSpc>
              <a:buFont typeface="Wingdings" pitchFamily="2" charset="2"/>
              <a:buNone/>
            </a:pPr>
            <a:endParaRPr lang="en-US" sz="2800" smtClean="0"/>
          </a:p>
          <a:p>
            <a:pPr eaLnBrk="1" hangingPunct="1">
              <a:lnSpc>
                <a:spcPct val="90000"/>
              </a:lnSpc>
              <a:buFont typeface="Wingdings" pitchFamily="2" charset="2"/>
              <a:buNone/>
            </a:pPr>
            <a:r>
              <a:rPr lang="en-US" sz="2400" smtClean="0"/>
              <a:t>Some important facts:</a:t>
            </a:r>
          </a:p>
          <a:p>
            <a:pPr eaLnBrk="1" hangingPunct="1">
              <a:lnSpc>
                <a:spcPct val="90000"/>
              </a:lnSpc>
            </a:pPr>
            <a:r>
              <a:rPr lang="en-US" sz="2400" smtClean="0"/>
              <a:t>An electric field is a vector</a:t>
            </a:r>
          </a:p>
          <a:p>
            <a:pPr eaLnBrk="1" hangingPunct="1">
              <a:lnSpc>
                <a:spcPct val="90000"/>
              </a:lnSpc>
            </a:pPr>
            <a:r>
              <a:rPr lang="en-US" sz="2400" smtClean="0"/>
              <a:t>Always is in the direction that a POSITIVE “test” charge would move</a:t>
            </a:r>
          </a:p>
          <a:p>
            <a:pPr eaLnBrk="1" hangingPunct="1">
              <a:lnSpc>
                <a:spcPct val="90000"/>
              </a:lnSpc>
            </a:pPr>
            <a:r>
              <a:rPr lang="en-US" sz="2400" smtClean="0"/>
              <a:t>The amount of force PER “test” charge</a:t>
            </a:r>
          </a:p>
        </p:txBody>
      </p:sp>
      <p:pic>
        <p:nvPicPr>
          <p:cNvPr id="1095683" name="Picture 5" descr="2e"/>
          <p:cNvPicPr>
            <a:picLocks noChangeAspect="1" noChangeArrowheads="1"/>
          </p:cNvPicPr>
          <p:nvPr/>
        </p:nvPicPr>
        <p:blipFill>
          <a:blip r:embed="rId2"/>
          <a:srcRect/>
          <a:stretch>
            <a:fillRect/>
          </a:stretch>
        </p:blipFill>
        <p:spPr bwMode="auto">
          <a:xfrm>
            <a:off x="5867400" y="609600"/>
            <a:ext cx="4210050" cy="2514600"/>
          </a:xfrm>
          <a:prstGeom prst="rect">
            <a:avLst/>
          </a:prstGeom>
          <a:noFill/>
          <a:ln w="9525">
            <a:noFill/>
            <a:miter lim="800000"/>
            <a:headEnd/>
            <a:tailEnd/>
          </a:ln>
        </p:spPr>
      </p:pic>
      <p:sp>
        <p:nvSpPr>
          <p:cNvPr id="1095684" name="Text Box 6"/>
          <p:cNvSpPr txBox="1">
            <a:spLocks noChangeArrowheads="1"/>
          </p:cNvSpPr>
          <p:nvPr/>
        </p:nvSpPr>
        <p:spPr bwMode="auto">
          <a:xfrm>
            <a:off x="6613525" y="3770313"/>
            <a:ext cx="3673475" cy="2289175"/>
          </a:xfrm>
          <a:prstGeom prst="rect">
            <a:avLst/>
          </a:prstGeom>
          <a:noFill/>
          <a:ln w="9525">
            <a:noFill/>
            <a:miter lim="800000"/>
            <a:headEnd/>
            <a:tailEnd/>
          </a:ln>
        </p:spPr>
        <p:txBody>
          <a:bodyPr>
            <a:spAutoFit/>
          </a:bodyPr>
          <a:lstStyle/>
          <a:p>
            <a:r>
              <a:rPr lang="en-US">
                <a:solidFill>
                  <a:srgbClr val="000000"/>
                </a:solidFill>
              </a:rPr>
              <a:t>If you placed a 2</a:t>
            </a:r>
            <a:r>
              <a:rPr lang="en-US" baseline="30000">
                <a:solidFill>
                  <a:srgbClr val="000000"/>
                </a:solidFill>
              </a:rPr>
              <a:t>nd</a:t>
            </a:r>
            <a:r>
              <a:rPr lang="en-US">
                <a:solidFill>
                  <a:srgbClr val="000000"/>
                </a:solidFill>
              </a:rPr>
              <a:t> positive charge (test charge), near the positive charge shown above, it would move </a:t>
            </a:r>
            <a:r>
              <a:rPr lang="en-US">
                <a:solidFill>
                  <a:srgbClr val="FF0000"/>
                </a:solidFill>
              </a:rPr>
              <a:t>AWAY.</a:t>
            </a:r>
          </a:p>
          <a:p>
            <a:endParaRPr lang="en-US">
              <a:solidFill>
                <a:srgbClr val="000000"/>
              </a:solidFill>
            </a:endParaRPr>
          </a:p>
          <a:p>
            <a:r>
              <a:rPr lang="en-US">
                <a:solidFill>
                  <a:srgbClr val="000000"/>
                </a:solidFill>
              </a:rPr>
              <a:t>If you placed that same charge near the negative charge shown above it would move </a:t>
            </a:r>
            <a:r>
              <a:rPr lang="en-US">
                <a:solidFill>
                  <a:srgbClr val="FF0000"/>
                </a:solidFill>
              </a:rPr>
              <a:t>TOWARDS.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2"/>
          <p:cNvSpPr>
            <a:spLocks noGrp="1" noChangeArrowheads="1"/>
          </p:cNvSpPr>
          <p:nvPr>
            <p:ph type="title" idx="4294967295"/>
          </p:nvPr>
        </p:nvSpPr>
        <p:spPr/>
        <p:txBody>
          <a:bodyPr anchor="t"/>
          <a:lstStyle/>
          <a:p>
            <a:pPr eaLnBrk="1" hangingPunct="1"/>
            <a:r>
              <a:rPr lang="en-US" smtClean="0"/>
              <a:t>Electric Fields and Newton’s Laws</a:t>
            </a:r>
          </a:p>
        </p:txBody>
      </p:sp>
      <p:sp>
        <p:nvSpPr>
          <p:cNvPr id="1096706" name="Rectangle 3"/>
          <p:cNvSpPr>
            <a:spLocks noGrp="1" noChangeArrowheads="1"/>
          </p:cNvSpPr>
          <p:nvPr>
            <p:ph type="body" idx="4294967295"/>
          </p:nvPr>
        </p:nvSpPr>
        <p:spPr>
          <a:xfrm>
            <a:off x="6172200" y="990600"/>
            <a:ext cx="4343400" cy="2286000"/>
          </a:xfrm>
        </p:spPr>
        <p:txBody>
          <a:bodyPr/>
          <a:lstStyle/>
          <a:p>
            <a:pPr eaLnBrk="1" hangingPunct="1">
              <a:buFont typeface="Wingdings" pitchFamily="2" charset="2"/>
              <a:buNone/>
            </a:pPr>
            <a:r>
              <a:rPr lang="en-US" sz="2600" smtClean="0"/>
              <a:t>Once again, the equation for </a:t>
            </a:r>
            <a:r>
              <a:rPr lang="en-US" sz="2600" smtClean="0">
                <a:solidFill>
                  <a:srgbClr val="FF0000"/>
                </a:solidFill>
              </a:rPr>
              <a:t>ELECTRIC FIELD</a:t>
            </a:r>
            <a:r>
              <a:rPr lang="en-US" sz="2600" smtClean="0"/>
              <a:t> is symbolic of the equation for </a:t>
            </a:r>
            <a:r>
              <a:rPr lang="en-US" sz="2600" smtClean="0">
                <a:solidFill>
                  <a:srgbClr val="FF0000"/>
                </a:solidFill>
              </a:rPr>
              <a:t>WEIGHT</a:t>
            </a:r>
            <a:r>
              <a:rPr lang="en-US" sz="2600" smtClean="0"/>
              <a:t> just like coulomb’s law is symbolic of Newton’s Law of Gravitation.</a:t>
            </a:r>
          </a:p>
        </p:txBody>
      </p:sp>
      <p:pic>
        <p:nvPicPr>
          <p:cNvPr id="1096707" name="Picture 4"/>
          <p:cNvPicPr>
            <a:picLocks noChangeAspect="1" noChangeArrowheads="1"/>
          </p:cNvPicPr>
          <p:nvPr/>
        </p:nvPicPr>
        <p:blipFill>
          <a:blip r:embed="rId2"/>
          <a:srcRect/>
          <a:stretch>
            <a:fillRect/>
          </a:stretch>
        </p:blipFill>
        <p:spPr bwMode="auto">
          <a:xfrm>
            <a:off x="620713" y="1262063"/>
            <a:ext cx="4114800" cy="2187575"/>
          </a:xfrm>
          <a:prstGeom prst="rect">
            <a:avLst/>
          </a:prstGeom>
          <a:noFill/>
          <a:ln w="9525">
            <a:noFill/>
            <a:miter lim="800000"/>
            <a:headEnd/>
            <a:tailEnd/>
          </a:ln>
        </p:spPr>
      </p:pic>
      <p:sp>
        <p:nvSpPr>
          <p:cNvPr id="1096708" name="Text Box 5"/>
          <p:cNvSpPr txBox="1">
            <a:spLocks noChangeArrowheads="1"/>
          </p:cNvSpPr>
          <p:nvPr/>
        </p:nvSpPr>
        <p:spPr bwMode="auto">
          <a:xfrm>
            <a:off x="2281238" y="3868738"/>
            <a:ext cx="7940675" cy="2289175"/>
          </a:xfrm>
          <a:prstGeom prst="rect">
            <a:avLst/>
          </a:prstGeom>
          <a:noFill/>
          <a:ln w="9525">
            <a:noFill/>
            <a:miter lim="800000"/>
            <a:headEnd/>
            <a:tailEnd/>
          </a:ln>
        </p:spPr>
        <p:txBody>
          <a:bodyPr>
            <a:spAutoFit/>
          </a:bodyPr>
          <a:lstStyle/>
          <a:p>
            <a:r>
              <a:rPr lang="en-US">
                <a:solidFill>
                  <a:srgbClr val="000000"/>
                </a:solidFill>
              </a:rPr>
              <a:t>The symbol for Electric Field is, “E”. And since it is defined as a force per unit charge he unit is Newtons per Coulomb, N/C.</a:t>
            </a:r>
          </a:p>
          <a:p>
            <a:endParaRPr lang="en-US">
              <a:solidFill>
                <a:srgbClr val="000000"/>
              </a:solidFill>
            </a:endParaRPr>
          </a:p>
          <a:p>
            <a:r>
              <a:rPr lang="en-US" b="1">
                <a:solidFill>
                  <a:srgbClr val="FF0000"/>
                </a:solidFill>
              </a:rPr>
              <a:t>NOTE:</a:t>
            </a:r>
            <a:r>
              <a:rPr lang="en-US">
                <a:solidFill>
                  <a:srgbClr val="000000"/>
                </a:solidFill>
              </a:rPr>
              <a:t> the equations above will ONLY help you determine the MAGNITUDE of the field or force. Conceptual understanding will help you determine the direction. </a:t>
            </a:r>
          </a:p>
          <a:p>
            <a:endParaRPr lang="en-US">
              <a:solidFill>
                <a:srgbClr val="000000"/>
              </a:solidFill>
            </a:endParaRPr>
          </a:p>
          <a:p>
            <a:r>
              <a:rPr lang="en-US">
                <a:solidFill>
                  <a:srgbClr val="000000"/>
                </a:solidFill>
              </a:rPr>
              <a:t>The “q” in the equation is that of a “test charge”.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753" name="Rectangle 2"/>
          <p:cNvSpPr>
            <a:spLocks noGrp="1" noChangeArrowheads="1"/>
          </p:cNvSpPr>
          <p:nvPr>
            <p:ph type="title" idx="4294967295"/>
          </p:nvPr>
        </p:nvSpPr>
        <p:spPr>
          <a:xfrm>
            <a:off x="665163" y="0"/>
            <a:ext cx="10972800" cy="1371600"/>
          </a:xfrm>
        </p:spPr>
        <p:txBody>
          <a:bodyPr anchor="t"/>
          <a:lstStyle/>
          <a:p>
            <a:pPr eaLnBrk="1" hangingPunct="1"/>
            <a:r>
              <a:rPr lang="en-US" smtClean="0"/>
              <a:t>Example</a:t>
            </a:r>
          </a:p>
        </p:txBody>
      </p:sp>
      <p:sp>
        <p:nvSpPr>
          <p:cNvPr id="1097754" name="Rectangle 3"/>
          <p:cNvSpPr>
            <a:spLocks noGrp="1" noChangeArrowheads="1"/>
          </p:cNvSpPr>
          <p:nvPr>
            <p:ph type="body" sz="half" idx="4294967295"/>
          </p:nvPr>
        </p:nvSpPr>
        <p:spPr>
          <a:xfrm>
            <a:off x="1905000" y="914400"/>
            <a:ext cx="8458200" cy="914400"/>
          </a:xfrm>
        </p:spPr>
        <p:txBody>
          <a:bodyPr/>
          <a:lstStyle/>
          <a:p>
            <a:pPr eaLnBrk="1" hangingPunct="1">
              <a:lnSpc>
                <a:spcPct val="80000"/>
              </a:lnSpc>
              <a:buFont typeface="Wingdings" pitchFamily="2" charset="2"/>
              <a:buNone/>
            </a:pPr>
            <a:r>
              <a:rPr lang="en-US" sz="2400" b="1" smtClean="0"/>
              <a:t>An electron and proton are each placed at rest in an external field of 520 N/C. Calculate the speed of each particle after 48 ns</a:t>
            </a:r>
          </a:p>
        </p:txBody>
      </p:sp>
      <p:graphicFrame>
        <p:nvGraphicFramePr>
          <p:cNvPr id="27680" name="Group 32"/>
          <p:cNvGraphicFramePr>
            <a:graphicFrameLocks noGrp="1"/>
          </p:cNvGraphicFramePr>
          <p:nvPr>
            <p:ph sz="quarter" idx="4294967295"/>
          </p:nvPr>
        </p:nvGraphicFramePr>
        <p:xfrm>
          <a:off x="2133600" y="2308225"/>
          <a:ext cx="2514600" cy="3962400"/>
        </p:xfrm>
        <a:graphic>
          <a:graphicData uri="http://schemas.openxmlformats.org/drawingml/2006/table">
            <a:tbl>
              <a:tblPr/>
              <a:tblGrid>
                <a:gridCol w="2514600"/>
              </a:tblGrid>
              <a:tr h="5921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200" b="0" i="0" u="none" strike="noStrike" cap="none" normalizeH="0" baseline="0" smtClean="0">
                          <a:ln>
                            <a:noFill/>
                          </a:ln>
                          <a:solidFill>
                            <a:schemeClr val="tx1"/>
                          </a:solidFill>
                          <a:effectLst/>
                          <a:latin typeface="Arial" charset="0"/>
                          <a:cs typeface="Arial" charset="0"/>
                        </a:rPr>
                        <a:t>What do we know</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21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200" b="0" i="0" u="none" strike="noStrike" cap="none" normalizeH="0" baseline="0" smtClean="0">
                          <a:ln>
                            <a:noFill/>
                          </a:ln>
                          <a:solidFill>
                            <a:schemeClr val="tx1"/>
                          </a:solidFill>
                          <a:effectLst/>
                          <a:latin typeface="Arial" charset="0"/>
                          <a:cs typeface="Arial" charset="0"/>
                        </a:rPr>
                        <a:t>m</a:t>
                      </a:r>
                      <a:r>
                        <a:rPr kumimoji="0" lang="en-US" sz="1700" b="0" i="0" u="none" strike="noStrike" cap="none" normalizeH="0" baseline="-25000" smtClean="0">
                          <a:ln>
                            <a:noFill/>
                          </a:ln>
                          <a:solidFill>
                            <a:schemeClr val="tx1"/>
                          </a:solidFill>
                          <a:effectLst/>
                          <a:latin typeface="Arial" charset="0"/>
                          <a:cs typeface="Arial" charset="0"/>
                        </a:rPr>
                        <a:t>e</a:t>
                      </a:r>
                      <a:r>
                        <a:rPr kumimoji="0" lang="en-US" sz="1700" b="0" i="0" u="none" strike="noStrike" cap="none" normalizeH="0" baseline="0" smtClean="0">
                          <a:ln>
                            <a:noFill/>
                          </a:ln>
                          <a:solidFill>
                            <a:schemeClr val="tx1"/>
                          </a:solidFill>
                          <a:effectLst/>
                          <a:latin typeface="Arial" charset="0"/>
                          <a:cs typeface="Arial" charset="0"/>
                        </a:rPr>
                        <a:t>=9.11 x 10</a:t>
                      </a:r>
                      <a:r>
                        <a:rPr kumimoji="0" lang="en-US" sz="1700" b="0" i="0" u="none" strike="noStrike" cap="none" normalizeH="0" baseline="30000" smtClean="0">
                          <a:ln>
                            <a:noFill/>
                          </a:ln>
                          <a:solidFill>
                            <a:schemeClr val="tx1"/>
                          </a:solidFill>
                          <a:effectLst/>
                          <a:latin typeface="Arial" charset="0"/>
                          <a:cs typeface="Arial" charset="0"/>
                        </a:rPr>
                        <a:t>-31</a:t>
                      </a:r>
                      <a:r>
                        <a:rPr kumimoji="0" lang="en-US" sz="1700" b="0" i="0" u="none" strike="noStrike" cap="none" normalizeH="0" baseline="0" smtClean="0">
                          <a:ln>
                            <a:noFill/>
                          </a:ln>
                          <a:solidFill>
                            <a:schemeClr val="tx1"/>
                          </a:solidFill>
                          <a:effectLst/>
                          <a:latin typeface="Arial" charset="0"/>
                          <a:cs typeface="Arial" charset="0"/>
                        </a:rPr>
                        <a:t> kg</a:t>
                      </a:r>
                      <a:endParaRPr kumimoji="0" lang="en-US" sz="22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05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200" b="0" i="0" u="none" strike="noStrike" cap="none" normalizeH="0" baseline="0" smtClean="0">
                          <a:ln>
                            <a:noFill/>
                          </a:ln>
                          <a:solidFill>
                            <a:schemeClr val="tx1"/>
                          </a:solidFill>
                          <a:effectLst/>
                          <a:latin typeface="Arial" charset="0"/>
                          <a:cs typeface="Arial" charset="0"/>
                        </a:rPr>
                        <a:t>m</a:t>
                      </a:r>
                      <a:r>
                        <a:rPr kumimoji="0" lang="en-US" sz="1700" b="0" i="0" u="none" strike="noStrike" cap="none" normalizeH="0" baseline="-10000" smtClean="0">
                          <a:ln>
                            <a:noFill/>
                          </a:ln>
                          <a:solidFill>
                            <a:schemeClr val="tx1"/>
                          </a:solidFill>
                          <a:effectLst/>
                          <a:latin typeface="Arial" charset="0"/>
                          <a:cs typeface="Arial" charset="0"/>
                        </a:rPr>
                        <a:t>p</a:t>
                      </a:r>
                      <a:r>
                        <a:rPr kumimoji="0" lang="en-US" sz="1700" b="0" i="0" u="none" strike="noStrike" cap="none" normalizeH="0" baseline="0" smtClean="0">
                          <a:ln>
                            <a:noFill/>
                          </a:ln>
                          <a:solidFill>
                            <a:schemeClr val="tx1"/>
                          </a:solidFill>
                          <a:effectLst/>
                          <a:latin typeface="Arial" charset="0"/>
                          <a:cs typeface="Arial" charset="0"/>
                        </a:rPr>
                        <a:t>= 1.67 x10</a:t>
                      </a:r>
                      <a:r>
                        <a:rPr kumimoji="0" lang="en-US" sz="1700" b="0" i="0" u="none" strike="noStrike" cap="none" normalizeH="0" baseline="24000" smtClean="0">
                          <a:ln>
                            <a:noFill/>
                          </a:ln>
                          <a:solidFill>
                            <a:schemeClr val="tx1"/>
                          </a:solidFill>
                          <a:effectLst/>
                          <a:latin typeface="Arial" charset="0"/>
                          <a:cs typeface="Arial" charset="0"/>
                        </a:rPr>
                        <a:t>-27</a:t>
                      </a:r>
                      <a:r>
                        <a:rPr kumimoji="0" lang="en-US" sz="1700" b="0" i="0" u="none" strike="noStrike" cap="none" normalizeH="0" baseline="0" smtClean="0">
                          <a:ln>
                            <a:noFill/>
                          </a:ln>
                          <a:solidFill>
                            <a:schemeClr val="tx1"/>
                          </a:solidFill>
                          <a:effectLst/>
                          <a:latin typeface="Arial" charset="0"/>
                          <a:cs typeface="Arial" charset="0"/>
                        </a:rPr>
                        <a:t> kg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700" b="0" i="0" u="none" strike="noStrike" cap="none" normalizeH="0" baseline="0" smtClean="0">
                          <a:ln>
                            <a:noFill/>
                          </a:ln>
                          <a:solidFill>
                            <a:schemeClr val="tx1"/>
                          </a:solidFill>
                          <a:effectLst/>
                          <a:latin typeface="Arial" charset="0"/>
                          <a:cs typeface="Arial" charset="0"/>
                        </a:rPr>
                        <a:t>q</a:t>
                      </a:r>
                      <a:r>
                        <a:rPr kumimoji="0" lang="en-US" sz="1700" b="0" i="0" u="none" strike="noStrike" cap="none" normalizeH="0" baseline="-12000" smtClean="0">
                          <a:ln>
                            <a:noFill/>
                          </a:ln>
                          <a:solidFill>
                            <a:schemeClr val="tx1"/>
                          </a:solidFill>
                          <a:effectLst/>
                          <a:latin typeface="Arial" charset="0"/>
                          <a:cs typeface="Arial" charset="0"/>
                        </a:rPr>
                        <a:t>both</a:t>
                      </a:r>
                      <a:r>
                        <a:rPr kumimoji="0" lang="en-US" sz="1700" b="0" i="0" u="none" strike="noStrike" cap="none" normalizeH="0" baseline="0" smtClean="0">
                          <a:ln>
                            <a:noFill/>
                          </a:ln>
                          <a:solidFill>
                            <a:schemeClr val="tx1"/>
                          </a:solidFill>
                          <a:effectLst/>
                          <a:latin typeface="Arial" charset="0"/>
                          <a:cs typeface="Arial" charset="0"/>
                        </a:rPr>
                        <a:t>=1.6 x10</a:t>
                      </a:r>
                      <a:r>
                        <a:rPr kumimoji="0" lang="en-US" sz="1700" b="0" i="0" u="none" strike="noStrike" cap="none" normalizeH="0" baseline="30000" smtClean="0">
                          <a:ln>
                            <a:noFill/>
                          </a:ln>
                          <a:solidFill>
                            <a:schemeClr val="tx1"/>
                          </a:solidFill>
                          <a:effectLst/>
                          <a:latin typeface="Arial" charset="0"/>
                          <a:cs typeface="Arial" charset="0"/>
                        </a:rPr>
                        <a:t>-19</a:t>
                      </a:r>
                      <a:r>
                        <a:rPr kumimoji="0" lang="en-US" sz="1700" b="0" i="0" u="none" strike="noStrike" cap="none" normalizeH="0" baseline="0" smtClean="0">
                          <a:ln>
                            <a:noFill/>
                          </a:ln>
                          <a:solidFill>
                            <a:schemeClr val="tx1"/>
                          </a:solidFill>
                          <a:effectLst/>
                          <a:latin typeface="Arial" charset="0"/>
                          <a:cs typeface="Arial" charset="0"/>
                        </a:rPr>
                        <a:t> 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700" b="0" i="0" u="none" strike="noStrike" cap="none" normalizeH="0" baseline="0" smtClean="0">
                          <a:ln>
                            <a:noFill/>
                          </a:ln>
                          <a:solidFill>
                            <a:schemeClr val="tx1"/>
                          </a:solidFill>
                          <a:effectLst/>
                          <a:latin typeface="Arial" charset="0"/>
                          <a:cs typeface="Arial" charset="0"/>
                        </a:rPr>
                        <a:t>v</a:t>
                      </a:r>
                      <a:r>
                        <a:rPr kumimoji="0" lang="en-US" sz="1700" b="0" i="0" u="none" strike="noStrike" cap="none" normalizeH="0" baseline="-14000" smtClean="0">
                          <a:ln>
                            <a:noFill/>
                          </a:ln>
                          <a:solidFill>
                            <a:schemeClr val="tx1"/>
                          </a:solidFill>
                          <a:effectLst/>
                          <a:latin typeface="Arial" charset="0"/>
                          <a:cs typeface="Arial" charset="0"/>
                        </a:rPr>
                        <a:t>o</a:t>
                      </a:r>
                      <a:r>
                        <a:rPr kumimoji="0" lang="en-US" sz="1700" b="0" i="0" u="none" strike="noStrike" cap="none" normalizeH="0" baseline="0" smtClean="0">
                          <a:ln>
                            <a:noFill/>
                          </a:ln>
                          <a:solidFill>
                            <a:schemeClr val="tx1"/>
                          </a:solidFill>
                          <a:effectLst/>
                          <a:latin typeface="Arial" charset="0"/>
                          <a:cs typeface="Arial" charset="0"/>
                        </a:rPr>
                        <a:t> = 0 m/s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21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200" b="0" i="0" u="none" strike="noStrike" cap="none" normalizeH="0" baseline="0" smtClean="0">
                          <a:ln>
                            <a:noFill/>
                          </a:ln>
                          <a:solidFill>
                            <a:schemeClr val="tx1"/>
                          </a:solidFill>
                          <a:effectLst/>
                          <a:latin typeface="Arial" charset="0"/>
                          <a:cs typeface="Arial" charset="0"/>
                        </a:rPr>
                        <a:t>E = 520 N/C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21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200" b="0" i="0" u="none" strike="noStrike" cap="none" normalizeH="0" baseline="0" smtClean="0">
                          <a:ln>
                            <a:noFill/>
                          </a:ln>
                          <a:solidFill>
                            <a:schemeClr val="tx1"/>
                          </a:solidFill>
                          <a:effectLst/>
                          <a:latin typeface="Arial" charset="0"/>
                          <a:cs typeface="Arial" charset="0"/>
                        </a:rPr>
                        <a:t>t = 48 x 10</a:t>
                      </a:r>
                      <a:r>
                        <a:rPr kumimoji="0" lang="en-US" sz="2200" b="0" i="0" u="none" strike="noStrike" cap="none" normalizeH="0" baseline="30000" smtClean="0">
                          <a:ln>
                            <a:noFill/>
                          </a:ln>
                          <a:solidFill>
                            <a:schemeClr val="tx1"/>
                          </a:solidFill>
                          <a:effectLst/>
                          <a:latin typeface="Arial" charset="0"/>
                          <a:cs typeface="Arial" charset="0"/>
                        </a:rPr>
                        <a:t>-9 </a:t>
                      </a:r>
                      <a:r>
                        <a:rPr kumimoji="0" lang="en-US" sz="2200" b="0" i="0" u="none" strike="noStrike" cap="none" normalizeH="0" baseline="0" smtClean="0">
                          <a:ln>
                            <a:noFill/>
                          </a:ln>
                          <a:solidFill>
                            <a:schemeClr val="tx1"/>
                          </a:solidFill>
                          <a:effectLst/>
                          <a:latin typeface="Arial" charset="0"/>
                          <a:cs typeface="Arial" charset="0"/>
                        </a:rPr>
                        <a: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7678" name="Object 22"/>
          <p:cNvGraphicFramePr>
            <a:graphicFrameLocks noGrp="1" noChangeAspect="1"/>
          </p:cNvGraphicFramePr>
          <p:nvPr>
            <p:ph sz="quarter" idx="4294967295"/>
          </p:nvPr>
        </p:nvGraphicFramePr>
        <p:xfrm>
          <a:off x="4800600" y="1981200"/>
          <a:ext cx="2819400" cy="1044575"/>
        </p:xfrm>
        <a:graphic>
          <a:graphicData uri="http://schemas.openxmlformats.org/presentationml/2006/ole">
            <mc:AlternateContent xmlns:mc="http://schemas.openxmlformats.org/markup-compatibility/2006">
              <mc:Choice xmlns:v="urn:schemas-microsoft-com:vml" Requires="v">
                <p:oleObj spid="_x0000_s1097762" name="Equation" r:id="rId3" imgW="1587500" imgH="685800" progId="Equation.3">
                  <p:embed/>
                </p:oleObj>
              </mc:Choice>
              <mc:Fallback>
                <p:oleObj name="Equation" r:id="rId3" imgW="1587500" imgH="685800" progId="Equation.3">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981200"/>
                        <a:ext cx="2819400" cy="1044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81" name="Object 23"/>
          <p:cNvGraphicFramePr>
            <a:graphicFrameLocks noChangeAspect="1"/>
          </p:cNvGraphicFramePr>
          <p:nvPr/>
        </p:nvGraphicFramePr>
        <p:xfrm>
          <a:off x="4876800" y="3048000"/>
          <a:ext cx="3733800" cy="1546225"/>
        </p:xfrm>
        <a:graphic>
          <a:graphicData uri="http://schemas.openxmlformats.org/presentationml/2006/ole">
            <mc:AlternateContent xmlns:mc="http://schemas.openxmlformats.org/markup-compatibility/2006">
              <mc:Choice xmlns:v="urn:schemas-microsoft-com:vml" Requires="v">
                <p:oleObj spid="_x0000_s1097763" name="Equation" r:id="rId5" imgW="1778000" imgH="736600" progId="Equation.3">
                  <p:embed/>
                </p:oleObj>
              </mc:Choice>
              <mc:Fallback>
                <p:oleObj name="Equation" r:id="rId5" imgW="1778000" imgH="736600" progId="Equation.3">
                  <p:embed/>
                  <p:pic>
                    <p:nvPicPr>
                      <p:cNvPr id="0"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3048000"/>
                        <a:ext cx="3733800" cy="154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82" name="Object 24"/>
          <p:cNvGraphicFramePr>
            <a:graphicFrameLocks noChangeAspect="1"/>
          </p:cNvGraphicFramePr>
          <p:nvPr/>
        </p:nvGraphicFramePr>
        <p:xfrm>
          <a:off x="4876800" y="4648200"/>
          <a:ext cx="2286000" cy="1395413"/>
        </p:xfrm>
        <a:graphic>
          <a:graphicData uri="http://schemas.openxmlformats.org/presentationml/2006/ole">
            <mc:AlternateContent xmlns:mc="http://schemas.openxmlformats.org/markup-compatibility/2006">
              <mc:Choice xmlns:v="urn:schemas-microsoft-com:vml" Requires="v">
                <p:oleObj spid="_x0000_s1097764" name="Equation" r:id="rId7" imgW="1206500" imgH="736600" progId="Equation.3">
                  <p:embed/>
                </p:oleObj>
              </mc:Choice>
              <mc:Fallback>
                <p:oleObj name="Equation" r:id="rId7" imgW="1206500" imgH="736600" progId="Equation.3">
                  <p:embed/>
                  <p:pic>
                    <p:nvPicPr>
                      <p:cNvPr id="0"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2286000" cy="1395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83" name="Text Box 35"/>
          <p:cNvSpPr txBox="1">
            <a:spLocks noChangeArrowheads="1"/>
          </p:cNvSpPr>
          <p:nvPr/>
        </p:nvSpPr>
        <p:spPr bwMode="auto">
          <a:xfrm>
            <a:off x="5432425" y="2678113"/>
            <a:ext cx="1520825" cy="366712"/>
          </a:xfrm>
          <a:prstGeom prst="rect">
            <a:avLst/>
          </a:prstGeom>
          <a:noFill/>
          <a:ln w="9525">
            <a:noFill/>
            <a:miter lim="800000"/>
            <a:headEnd/>
            <a:tailEnd/>
          </a:ln>
        </p:spPr>
        <p:txBody>
          <a:bodyPr wrap="none">
            <a:spAutoFit/>
          </a:bodyPr>
          <a:lstStyle/>
          <a:p>
            <a:r>
              <a:rPr lang="en-US" b="1">
                <a:solidFill>
                  <a:srgbClr val="FF0000"/>
                </a:solidFill>
              </a:rPr>
              <a:t>8.32 x10</a:t>
            </a:r>
            <a:r>
              <a:rPr lang="en-US" b="1" baseline="30000">
                <a:solidFill>
                  <a:srgbClr val="FF0000"/>
                </a:solidFill>
              </a:rPr>
              <a:t>-19</a:t>
            </a:r>
            <a:r>
              <a:rPr lang="en-US" b="1">
                <a:solidFill>
                  <a:srgbClr val="FF0000"/>
                </a:solidFill>
              </a:rPr>
              <a:t> N</a:t>
            </a:r>
          </a:p>
        </p:txBody>
      </p:sp>
      <p:sp>
        <p:nvSpPr>
          <p:cNvPr id="27684" name="Text Box 36"/>
          <p:cNvSpPr txBox="1">
            <a:spLocks noChangeArrowheads="1"/>
          </p:cNvSpPr>
          <p:nvPr/>
        </p:nvSpPr>
        <p:spPr bwMode="auto">
          <a:xfrm>
            <a:off x="8534400" y="3581400"/>
            <a:ext cx="1651000" cy="336550"/>
          </a:xfrm>
          <a:prstGeom prst="rect">
            <a:avLst/>
          </a:prstGeom>
          <a:noFill/>
          <a:ln w="9525">
            <a:noFill/>
            <a:miter lim="800000"/>
            <a:headEnd/>
            <a:tailEnd/>
          </a:ln>
        </p:spPr>
        <p:txBody>
          <a:bodyPr wrap="none">
            <a:spAutoFit/>
          </a:bodyPr>
          <a:lstStyle/>
          <a:p>
            <a:r>
              <a:rPr lang="en-US" sz="1600" b="1">
                <a:solidFill>
                  <a:srgbClr val="FF0000"/>
                </a:solidFill>
              </a:rPr>
              <a:t>9.13x10</a:t>
            </a:r>
            <a:r>
              <a:rPr lang="en-US" sz="1600" b="1" baseline="30000">
                <a:solidFill>
                  <a:srgbClr val="FF0000"/>
                </a:solidFill>
              </a:rPr>
              <a:t>13</a:t>
            </a:r>
            <a:r>
              <a:rPr lang="en-US" sz="1600" b="1">
                <a:solidFill>
                  <a:srgbClr val="FF0000"/>
                </a:solidFill>
              </a:rPr>
              <a:t> m/s/s</a:t>
            </a:r>
          </a:p>
        </p:txBody>
      </p:sp>
      <p:sp>
        <p:nvSpPr>
          <p:cNvPr id="27685" name="Text Box 37"/>
          <p:cNvSpPr txBox="1">
            <a:spLocks noChangeArrowheads="1"/>
          </p:cNvSpPr>
          <p:nvPr/>
        </p:nvSpPr>
        <p:spPr bwMode="auto">
          <a:xfrm>
            <a:off x="8610600" y="4114800"/>
            <a:ext cx="1708150" cy="336550"/>
          </a:xfrm>
          <a:prstGeom prst="rect">
            <a:avLst/>
          </a:prstGeom>
          <a:noFill/>
          <a:ln w="9525">
            <a:noFill/>
            <a:miter lim="800000"/>
            <a:headEnd/>
            <a:tailEnd/>
          </a:ln>
        </p:spPr>
        <p:txBody>
          <a:bodyPr wrap="none">
            <a:spAutoFit/>
          </a:bodyPr>
          <a:lstStyle/>
          <a:p>
            <a:r>
              <a:rPr lang="en-US" sz="1600" b="1">
                <a:solidFill>
                  <a:srgbClr val="FF0000"/>
                </a:solidFill>
              </a:rPr>
              <a:t>4.98 x10</a:t>
            </a:r>
            <a:r>
              <a:rPr lang="en-US" sz="1600" b="1" baseline="30000">
                <a:solidFill>
                  <a:srgbClr val="FF0000"/>
                </a:solidFill>
              </a:rPr>
              <a:t>10</a:t>
            </a:r>
            <a:r>
              <a:rPr lang="en-US" sz="1600" b="1">
                <a:solidFill>
                  <a:srgbClr val="FF0000"/>
                </a:solidFill>
              </a:rPr>
              <a:t> m/s/s</a:t>
            </a:r>
          </a:p>
        </p:txBody>
      </p:sp>
      <p:sp>
        <p:nvSpPr>
          <p:cNvPr id="27686" name="Text Box 38"/>
          <p:cNvSpPr txBox="1">
            <a:spLocks noChangeArrowheads="1"/>
          </p:cNvSpPr>
          <p:nvPr/>
        </p:nvSpPr>
        <p:spPr bwMode="auto">
          <a:xfrm>
            <a:off x="7162800" y="5105400"/>
            <a:ext cx="1460500" cy="336550"/>
          </a:xfrm>
          <a:prstGeom prst="rect">
            <a:avLst/>
          </a:prstGeom>
          <a:noFill/>
          <a:ln w="9525">
            <a:noFill/>
            <a:miter lim="800000"/>
            <a:headEnd/>
            <a:tailEnd/>
          </a:ln>
        </p:spPr>
        <p:txBody>
          <a:bodyPr wrap="none">
            <a:spAutoFit/>
          </a:bodyPr>
          <a:lstStyle/>
          <a:p>
            <a:r>
              <a:rPr lang="en-US" sz="1600" b="1">
                <a:solidFill>
                  <a:srgbClr val="FF0000"/>
                </a:solidFill>
              </a:rPr>
              <a:t>4.38 x10</a:t>
            </a:r>
            <a:r>
              <a:rPr lang="en-US" sz="1600" b="1" baseline="30000">
                <a:solidFill>
                  <a:srgbClr val="FF0000"/>
                </a:solidFill>
              </a:rPr>
              <a:t>6</a:t>
            </a:r>
            <a:r>
              <a:rPr lang="en-US" sz="1600" b="1">
                <a:solidFill>
                  <a:srgbClr val="FF0000"/>
                </a:solidFill>
              </a:rPr>
              <a:t> m/s</a:t>
            </a:r>
          </a:p>
        </p:txBody>
      </p:sp>
      <p:sp>
        <p:nvSpPr>
          <p:cNvPr id="27687" name="Text Box 39"/>
          <p:cNvSpPr txBox="1">
            <a:spLocks noChangeArrowheads="1"/>
          </p:cNvSpPr>
          <p:nvPr/>
        </p:nvSpPr>
        <p:spPr bwMode="auto">
          <a:xfrm>
            <a:off x="7223125" y="5546725"/>
            <a:ext cx="1460500" cy="336550"/>
          </a:xfrm>
          <a:prstGeom prst="rect">
            <a:avLst/>
          </a:prstGeom>
          <a:noFill/>
          <a:ln w="9525">
            <a:noFill/>
            <a:miter lim="800000"/>
            <a:headEnd/>
            <a:tailEnd/>
          </a:ln>
        </p:spPr>
        <p:txBody>
          <a:bodyPr wrap="none">
            <a:spAutoFit/>
          </a:bodyPr>
          <a:lstStyle/>
          <a:p>
            <a:r>
              <a:rPr lang="en-US" sz="1600" b="1">
                <a:solidFill>
                  <a:srgbClr val="FF0000"/>
                </a:solidFill>
              </a:rPr>
              <a:t>2.39 x10</a:t>
            </a:r>
            <a:r>
              <a:rPr lang="en-US" sz="1600" b="1" baseline="30000">
                <a:solidFill>
                  <a:srgbClr val="FF0000"/>
                </a:solidFill>
              </a:rPr>
              <a:t>3</a:t>
            </a:r>
            <a:r>
              <a:rPr lang="en-US" sz="1600" b="1">
                <a:solidFill>
                  <a:srgbClr val="FF0000"/>
                </a:solidFill>
              </a:rPr>
              <a:t> 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678"/>
                                        </p:tgtEl>
                                        <p:attrNameLst>
                                          <p:attrName>style.visibility</p:attrName>
                                        </p:attrNameLst>
                                      </p:cBhvr>
                                      <p:to>
                                        <p:strVal val="visible"/>
                                      </p:to>
                                    </p:set>
                                    <p:anim calcmode="lin" valueType="num">
                                      <p:cBhvr additive="base">
                                        <p:cTn id="7" dur="500" fill="hold"/>
                                        <p:tgtEl>
                                          <p:spTgt spid="27678"/>
                                        </p:tgtEl>
                                        <p:attrNameLst>
                                          <p:attrName>ppt_x</p:attrName>
                                        </p:attrNameLst>
                                      </p:cBhvr>
                                      <p:tavLst>
                                        <p:tav tm="0">
                                          <p:val>
                                            <p:strVal val="#ppt_x"/>
                                          </p:val>
                                        </p:tav>
                                        <p:tav tm="100000">
                                          <p:val>
                                            <p:strVal val="#ppt_x"/>
                                          </p:val>
                                        </p:tav>
                                      </p:tavLst>
                                    </p:anim>
                                    <p:anim calcmode="lin" valueType="num">
                                      <p:cBhvr additive="base">
                                        <p:cTn id="8" dur="500" fill="hold"/>
                                        <p:tgtEl>
                                          <p:spTgt spid="2767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83"/>
                                        </p:tgtEl>
                                        <p:attrNameLst>
                                          <p:attrName>style.visibility</p:attrName>
                                        </p:attrNameLst>
                                      </p:cBhvr>
                                      <p:to>
                                        <p:strVal val="visible"/>
                                      </p:to>
                                    </p:set>
                                    <p:anim calcmode="lin" valueType="num">
                                      <p:cBhvr additive="base">
                                        <p:cTn id="13" dur="500" fill="hold"/>
                                        <p:tgtEl>
                                          <p:spTgt spid="27683"/>
                                        </p:tgtEl>
                                        <p:attrNameLst>
                                          <p:attrName>ppt_x</p:attrName>
                                        </p:attrNameLst>
                                      </p:cBhvr>
                                      <p:tavLst>
                                        <p:tav tm="0">
                                          <p:val>
                                            <p:strVal val="#ppt_x"/>
                                          </p:val>
                                        </p:tav>
                                        <p:tav tm="100000">
                                          <p:val>
                                            <p:strVal val="#ppt_x"/>
                                          </p:val>
                                        </p:tav>
                                      </p:tavLst>
                                    </p:anim>
                                    <p:anim calcmode="lin" valueType="num">
                                      <p:cBhvr additive="base">
                                        <p:cTn id="14" dur="500" fill="hold"/>
                                        <p:tgtEl>
                                          <p:spTgt spid="2768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681"/>
                                        </p:tgtEl>
                                        <p:attrNameLst>
                                          <p:attrName>style.visibility</p:attrName>
                                        </p:attrNameLst>
                                      </p:cBhvr>
                                      <p:to>
                                        <p:strVal val="visible"/>
                                      </p:to>
                                    </p:set>
                                    <p:anim calcmode="lin" valueType="num">
                                      <p:cBhvr additive="base">
                                        <p:cTn id="19" dur="500" fill="hold"/>
                                        <p:tgtEl>
                                          <p:spTgt spid="27681"/>
                                        </p:tgtEl>
                                        <p:attrNameLst>
                                          <p:attrName>ppt_x</p:attrName>
                                        </p:attrNameLst>
                                      </p:cBhvr>
                                      <p:tavLst>
                                        <p:tav tm="0">
                                          <p:val>
                                            <p:strVal val="#ppt_x"/>
                                          </p:val>
                                        </p:tav>
                                        <p:tav tm="100000">
                                          <p:val>
                                            <p:strVal val="#ppt_x"/>
                                          </p:val>
                                        </p:tav>
                                      </p:tavLst>
                                    </p:anim>
                                    <p:anim calcmode="lin" valueType="num">
                                      <p:cBhvr additive="base">
                                        <p:cTn id="20" dur="500" fill="hold"/>
                                        <p:tgtEl>
                                          <p:spTgt spid="2768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84"/>
                                        </p:tgtEl>
                                        <p:attrNameLst>
                                          <p:attrName>style.visibility</p:attrName>
                                        </p:attrNameLst>
                                      </p:cBhvr>
                                      <p:to>
                                        <p:strVal val="visible"/>
                                      </p:to>
                                    </p:set>
                                    <p:anim calcmode="lin" valueType="num">
                                      <p:cBhvr additive="base">
                                        <p:cTn id="25" dur="500" fill="hold"/>
                                        <p:tgtEl>
                                          <p:spTgt spid="27684"/>
                                        </p:tgtEl>
                                        <p:attrNameLst>
                                          <p:attrName>ppt_x</p:attrName>
                                        </p:attrNameLst>
                                      </p:cBhvr>
                                      <p:tavLst>
                                        <p:tav tm="0">
                                          <p:val>
                                            <p:strVal val="#ppt_x"/>
                                          </p:val>
                                        </p:tav>
                                        <p:tav tm="100000">
                                          <p:val>
                                            <p:strVal val="#ppt_x"/>
                                          </p:val>
                                        </p:tav>
                                      </p:tavLst>
                                    </p:anim>
                                    <p:anim calcmode="lin" valueType="num">
                                      <p:cBhvr additive="base">
                                        <p:cTn id="26" dur="500" fill="hold"/>
                                        <p:tgtEl>
                                          <p:spTgt spid="2768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7685">
                                            <p:txEl>
                                              <p:pRg st="0" end="0"/>
                                            </p:txEl>
                                          </p:spTgt>
                                        </p:tgtEl>
                                        <p:attrNameLst>
                                          <p:attrName>style.visibility</p:attrName>
                                        </p:attrNameLst>
                                      </p:cBhvr>
                                      <p:to>
                                        <p:strVal val="visible"/>
                                      </p:to>
                                    </p:set>
                                    <p:anim calcmode="lin" valueType="num">
                                      <p:cBhvr additive="base">
                                        <p:cTn id="31" dur="500" fill="hold"/>
                                        <p:tgtEl>
                                          <p:spTgt spid="2768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7682"/>
                                        </p:tgtEl>
                                        <p:attrNameLst>
                                          <p:attrName>style.visibility</p:attrName>
                                        </p:attrNameLst>
                                      </p:cBhvr>
                                      <p:to>
                                        <p:strVal val="visible"/>
                                      </p:to>
                                    </p:set>
                                    <p:anim calcmode="lin" valueType="num">
                                      <p:cBhvr additive="base">
                                        <p:cTn id="37" dur="500" fill="hold"/>
                                        <p:tgtEl>
                                          <p:spTgt spid="27682"/>
                                        </p:tgtEl>
                                        <p:attrNameLst>
                                          <p:attrName>ppt_x</p:attrName>
                                        </p:attrNameLst>
                                      </p:cBhvr>
                                      <p:tavLst>
                                        <p:tav tm="0">
                                          <p:val>
                                            <p:strVal val="#ppt_x"/>
                                          </p:val>
                                        </p:tav>
                                        <p:tav tm="100000">
                                          <p:val>
                                            <p:strVal val="#ppt_x"/>
                                          </p:val>
                                        </p:tav>
                                      </p:tavLst>
                                    </p:anim>
                                    <p:anim calcmode="lin" valueType="num">
                                      <p:cBhvr additive="base">
                                        <p:cTn id="38" dur="500" fill="hold"/>
                                        <p:tgtEl>
                                          <p:spTgt spid="2768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686"/>
                                        </p:tgtEl>
                                        <p:attrNameLst>
                                          <p:attrName>style.visibility</p:attrName>
                                        </p:attrNameLst>
                                      </p:cBhvr>
                                      <p:to>
                                        <p:strVal val="visible"/>
                                      </p:to>
                                    </p:set>
                                    <p:anim calcmode="lin" valueType="num">
                                      <p:cBhvr additive="base">
                                        <p:cTn id="43" dur="500" fill="hold"/>
                                        <p:tgtEl>
                                          <p:spTgt spid="27686"/>
                                        </p:tgtEl>
                                        <p:attrNameLst>
                                          <p:attrName>ppt_x</p:attrName>
                                        </p:attrNameLst>
                                      </p:cBhvr>
                                      <p:tavLst>
                                        <p:tav tm="0">
                                          <p:val>
                                            <p:strVal val="#ppt_x"/>
                                          </p:val>
                                        </p:tav>
                                        <p:tav tm="100000">
                                          <p:val>
                                            <p:strVal val="#ppt_x"/>
                                          </p:val>
                                        </p:tav>
                                      </p:tavLst>
                                    </p:anim>
                                    <p:anim calcmode="lin" valueType="num">
                                      <p:cBhvr additive="base">
                                        <p:cTn id="44" dur="500" fill="hold"/>
                                        <p:tgtEl>
                                          <p:spTgt spid="27686"/>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687"/>
                                        </p:tgtEl>
                                        <p:attrNameLst>
                                          <p:attrName>style.visibility</p:attrName>
                                        </p:attrNameLst>
                                      </p:cBhvr>
                                      <p:to>
                                        <p:strVal val="visible"/>
                                      </p:to>
                                    </p:set>
                                    <p:anim calcmode="lin" valueType="num">
                                      <p:cBhvr additive="base">
                                        <p:cTn id="49" dur="500" fill="hold"/>
                                        <p:tgtEl>
                                          <p:spTgt spid="27687"/>
                                        </p:tgtEl>
                                        <p:attrNameLst>
                                          <p:attrName>ppt_x</p:attrName>
                                        </p:attrNameLst>
                                      </p:cBhvr>
                                      <p:tavLst>
                                        <p:tav tm="0">
                                          <p:val>
                                            <p:strVal val="#ppt_x"/>
                                          </p:val>
                                        </p:tav>
                                        <p:tav tm="100000">
                                          <p:val>
                                            <p:strVal val="#ppt_x"/>
                                          </p:val>
                                        </p:tav>
                                      </p:tavLst>
                                    </p:anim>
                                    <p:anim calcmode="lin" valueType="num">
                                      <p:cBhvr additive="base">
                                        <p:cTn id="50" dur="500" fill="hold"/>
                                        <p:tgtEl>
                                          <p:spTgt spid="276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83" grpId="0"/>
      <p:bldP spid="27684" grpId="0"/>
      <p:bldP spid="27686" grpId="0"/>
      <p:bldP spid="2768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61" name="Rectangle 2"/>
          <p:cNvSpPr>
            <a:spLocks noGrp="1" noChangeArrowheads="1"/>
          </p:cNvSpPr>
          <p:nvPr>
            <p:ph type="title" idx="4294967295"/>
          </p:nvPr>
        </p:nvSpPr>
        <p:spPr/>
        <p:txBody>
          <a:bodyPr anchor="t"/>
          <a:lstStyle/>
          <a:p>
            <a:pPr eaLnBrk="1" hangingPunct="1"/>
            <a:r>
              <a:rPr lang="en-US" smtClean="0"/>
              <a:t>An Electric Point Charge</a:t>
            </a:r>
          </a:p>
        </p:txBody>
      </p:sp>
      <p:sp>
        <p:nvSpPr>
          <p:cNvPr id="1098762" name="Rectangle 3"/>
          <p:cNvSpPr>
            <a:spLocks noGrp="1" noChangeArrowheads="1"/>
          </p:cNvSpPr>
          <p:nvPr>
            <p:ph type="body" sz="half" idx="4294967295"/>
          </p:nvPr>
        </p:nvSpPr>
        <p:spPr>
          <a:xfrm>
            <a:off x="1784350" y="1338263"/>
            <a:ext cx="8305800" cy="1524000"/>
          </a:xfrm>
        </p:spPr>
        <p:txBody>
          <a:bodyPr/>
          <a:lstStyle/>
          <a:p>
            <a:pPr eaLnBrk="1" hangingPunct="1">
              <a:lnSpc>
                <a:spcPct val="80000"/>
              </a:lnSpc>
              <a:buFont typeface="Wingdings" pitchFamily="2" charset="2"/>
              <a:buNone/>
            </a:pPr>
            <a:r>
              <a:rPr lang="en-US" sz="2000" smtClean="0"/>
              <a:t>As we have discussed, all charges exert forces on other charges due to a field around them. Suppose we want to know how strong the field is at a specific point in space near this charge the calculate the effects this charge will have on other charges should they be placed at that point.</a:t>
            </a:r>
          </a:p>
        </p:txBody>
      </p:sp>
      <p:pic>
        <p:nvPicPr>
          <p:cNvPr id="1098763" name="Picture 5" descr="EM1-4-fig2"/>
          <p:cNvPicPr>
            <a:picLocks noChangeAspect="1" noChangeArrowheads="1"/>
          </p:cNvPicPr>
          <p:nvPr/>
        </p:nvPicPr>
        <p:blipFill>
          <a:blip r:embed="rId3"/>
          <a:srcRect/>
          <a:stretch>
            <a:fillRect/>
          </a:stretch>
        </p:blipFill>
        <p:spPr bwMode="auto">
          <a:xfrm>
            <a:off x="2406650" y="2614613"/>
            <a:ext cx="3028950" cy="2209800"/>
          </a:xfrm>
          <a:prstGeom prst="rect">
            <a:avLst/>
          </a:prstGeom>
          <a:noFill/>
          <a:ln w="9525">
            <a:noFill/>
            <a:miter lim="800000"/>
            <a:headEnd/>
            <a:tailEnd/>
          </a:ln>
        </p:spPr>
      </p:pic>
      <p:sp>
        <p:nvSpPr>
          <p:cNvPr id="30726" name="Oval 6"/>
          <p:cNvSpPr>
            <a:spLocks noChangeArrowheads="1"/>
          </p:cNvSpPr>
          <p:nvPr/>
        </p:nvSpPr>
        <p:spPr bwMode="auto">
          <a:xfrm>
            <a:off x="2057400" y="3352800"/>
            <a:ext cx="1066800" cy="1447800"/>
          </a:xfrm>
          <a:prstGeom prst="ellipse">
            <a:avLst/>
          </a:prstGeom>
          <a:solidFill>
            <a:schemeClr val="accent1">
              <a:alpha val="0"/>
            </a:schemeClr>
          </a:solidFill>
          <a:ln w="25400">
            <a:solidFill>
              <a:srgbClr val="FF0000"/>
            </a:solidFill>
            <a:round/>
            <a:headEnd/>
            <a:tailEnd/>
          </a:ln>
        </p:spPr>
        <p:txBody>
          <a:bodyPr wrap="none" anchor="ctr"/>
          <a:lstStyle/>
          <a:p>
            <a:endParaRPr lang="en-US">
              <a:solidFill>
                <a:srgbClr val="000000"/>
              </a:solidFill>
            </a:endParaRPr>
          </a:p>
        </p:txBody>
      </p:sp>
      <p:sp>
        <p:nvSpPr>
          <p:cNvPr id="30727" name="Line 7"/>
          <p:cNvSpPr>
            <a:spLocks noChangeShapeType="1"/>
          </p:cNvSpPr>
          <p:nvPr/>
        </p:nvSpPr>
        <p:spPr bwMode="auto">
          <a:xfrm>
            <a:off x="2743200" y="4876800"/>
            <a:ext cx="228600" cy="762000"/>
          </a:xfrm>
          <a:prstGeom prst="line">
            <a:avLst/>
          </a:prstGeom>
          <a:noFill/>
          <a:ln w="25400">
            <a:solidFill>
              <a:schemeClr val="tx1"/>
            </a:solidFill>
            <a:round/>
            <a:headEnd/>
            <a:tailEnd type="triangle" w="med" len="med"/>
          </a:ln>
        </p:spPr>
        <p:txBody>
          <a:bodyPr/>
          <a:lstStyle/>
          <a:p>
            <a:endParaRPr lang="en-US"/>
          </a:p>
        </p:txBody>
      </p:sp>
      <p:sp>
        <p:nvSpPr>
          <p:cNvPr id="30728" name="Text Box 8"/>
          <p:cNvSpPr txBox="1">
            <a:spLocks noChangeArrowheads="1"/>
          </p:cNvSpPr>
          <p:nvPr/>
        </p:nvSpPr>
        <p:spPr bwMode="auto">
          <a:xfrm>
            <a:off x="2498725" y="5675313"/>
            <a:ext cx="1924050" cy="366712"/>
          </a:xfrm>
          <a:prstGeom prst="rect">
            <a:avLst/>
          </a:prstGeom>
          <a:noFill/>
          <a:ln w="9525">
            <a:noFill/>
            <a:miter lim="800000"/>
            <a:headEnd/>
            <a:tailEnd/>
          </a:ln>
        </p:spPr>
        <p:txBody>
          <a:bodyPr wrap="none">
            <a:spAutoFit/>
          </a:bodyPr>
          <a:lstStyle/>
          <a:p>
            <a:r>
              <a:rPr lang="en-US">
                <a:solidFill>
                  <a:srgbClr val="000000"/>
                </a:solidFill>
              </a:rPr>
              <a:t>POINT CHARGE</a:t>
            </a:r>
          </a:p>
        </p:txBody>
      </p:sp>
      <p:graphicFrame>
        <p:nvGraphicFramePr>
          <p:cNvPr id="1098760" name="Object 8"/>
          <p:cNvGraphicFramePr>
            <a:graphicFrameLocks noGrp="1" noChangeAspect="1"/>
          </p:cNvGraphicFramePr>
          <p:nvPr>
            <p:ph sz="half" idx="4294967295"/>
          </p:nvPr>
        </p:nvGraphicFramePr>
        <p:xfrm>
          <a:off x="5715000" y="2895600"/>
          <a:ext cx="4038600" cy="2176463"/>
        </p:xfrm>
        <a:graphic>
          <a:graphicData uri="http://schemas.openxmlformats.org/presentationml/2006/ole">
            <mc:AlternateContent xmlns:mc="http://schemas.openxmlformats.org/markup-compatibility/2006">
              <mc:Choice xmlns:v="urn:schemas-microsoft-com:vml" Requires="v">
                <p:oleObj spid="_x0000_s1098764" name="Equation" r:id="rId4" imgW="1981200" imgH="1244600" progId="Equation.3">
                  <p:embed/>
                </p:oleObj>
              </mc:Choice>
              <mc:Fallback>
                <p:oleObj name="Equation" r:id="rId4" imgW="1981200" imgH="1244600" progId="Equation.3">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895600"/>
                        <a:ext cx="4038600" cy="2176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31" name="Oval 11"/>
          <p:cNvSpPr>
            <a:spLocks noChangeArrowheads="1"/>
          </p:cNvSpPr>
          <p:nvPr/>
        </p:nvSpPr>
        <p:spPr bwMode="auto">
          <a:xfrm>
            <a:off x="4267200" y="2590800"/>
            <a:ext cx="762000" cy="1066800"/>
          </a:xfrm>
          <a:prstGeom prst="ellipse">
            <a:avLst/>
          </a:prstGeom>
          <a:solidFill>
            <a:schemeClr val="accent1">
              <a:alpha val="0"/>
            </a:schemeClr>
          </a:solidFill>
          <a:ln w="25400">
            <a:solidFill>
              <a:srgbClr val="FF0000"/>
            </a:solidFill>
            <a:round/>
            <a:headEnd/>
            <a:tailEnd/>
          </a:ln>
        </p:spPr>
        <p:txBody>
          <a:bodyPr wrap="none" anchor="ctr"/>
          <a:lstStyle/>
          <a:p>
            <a:endParaRPr lang="en-US">
              <a:solidFill>
                <a:srgbClr val="000000"/>
              </a:solidFill>
            </a:endParaRPr>
          </a:p>
        </p:txBody>
      </p:sp>
      <p:sp>
        <p:nvSpPr>
          <p:cNvPr id="30732" name="Line 12"/>
          <p:cNvSpPr>
            <a:spLocks noChangeShapeType="1"/>
          </p:cNvSpPr>
          <p:nvPr/>
        </p:nvSpPr>
        <p:spPr bwMode="auto">
          <a:xfrm>
            <a:off x="4800600" y="3657600"/>
            <a:ext cx="533400" cy="1828800"/>
          </a:xfrm>
          <a:prstGeom prst="line">
            <a:avLst/>
          </a:prstGeom>
          <a:noFill/>
          <a:ln w="25400">
            <a:solidFill>
              <a:schemeClr val="tx1"/>
            </a:solidFill>
            <a:round/>
            <a:headEnd/>
            <a:tailEnd type="triangle" w="med" len="med"/>
          </a:ln>
        </p:spPr>
        <p:txBody>
          <a:bodyPr/>
          <a:lstStyle/>
          <a:p>
            <a:endParaRPr lang="en-US"/>
          </a:p>
        </p:txBody>
      </p:sp>
      <p:sp>
        <p:nvSpPr>
          <p:cNvPr id="30733" name="Text Box 13"/>
          <p:cNvSpPr txBox="1">
            <a:spLocks noChangeArrowheads="1"/>
          </p:cNvSpPr>
          <p:nvPr/>
        </p:nvSpPr>
        <p:spPr bwMode="auto">
          <a:xfrm>
            <a:off x="5318125" y="5522913"/>
            <a:ext cx="1809750" cy="366712"/>
          </a:xfrm>
          <a:prstGeom prst="rect">
            <a:avLst/>
          </a:prstGeom>
          <a:noFill/>
          <a:ln w="9525">
            <a:noFill/>
            <a:miter lim="800000"/>
            <a:headEnd/>
            <a:tailEnd/>
          </a:ln>
        </p:spPr>
        <p:txBody>
          <a:bodyPr wrap="none">
            <a:spAutoFit/>
          </a:bodyPr>
          <a:lstStyle/>
          <a:p>
            <a:r>
              <a:rPr lang="en-US">
                <a:solidFill>
                  <a:srgbClr val="000000"/>
                </a:solidFill>
              </a:rPr>
              <a:t>TEST CHARGE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checkerboard(across)">
                                      <p:cBhvr>
                                        <p:cTn id="7" dur="500"/>
                                        <p:tgtEl>
                                          <p:spTgt spid="30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0727"/>
                                        </p:tgtEl>
                                        <p:attrNameLst>
                                          <p:attrName>style.visibility</p:attrName>
                                        </p:attrNameLst>
                                      </p:cBhvr>
                                      <p:to>
                                        <p:strVal val="visible"/>
                                      </p:to>
                                    </p:set>
                                    <p:animEffect transition="in" filter="box(in)">
                                      <p:cBhvr>
                                        <p:cTn id="12" dur="500"/>
                                        <p:tgtEl>
                                          <p:spTgt spid="30727"/>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30728"/>
                                        </p:tgtEl>
                                        <p:attrNameLst>
                                          <p:attrName>style.visibility</p:attrName>
                                        </p:attrNameLst>
                                      </p:cBhvr>
                                      <p:to>
                                        <p:strVal val="visible"/>
                                      </p:to>
                                    </p:set>
                                    <p:animEffect transition="in" filter="box(in)">
                                      <p:cBhvr>
                                        <p:cTn id="15" dur="500"/>
                                        <p:tgtEl>
                                          <p:spTgt spid="307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0731"/>
                                        </p:tgtEl>
                                        <p:attrNameLst>
                                          <p:attrName>style.visibility</p:attrName>
                                        </p:attrNameLst>
                                      </p:cBhvr>
                                      <p:to>
                                        <p:strVal val="visible"/>
                                      </p:to>
                                    </p:set>
                                    <p:animEffect transition="in" filter="checkerboard(across)">
                                      <p:cBhvr>
                                        <p:cTn id="20" dur="500"/>
                                        <p:tgtEl>
                                          <p:spTgt spid="3073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30732"/>
                                        </p:tgtEl>
                                        <p:attrNameLst>
                                          <p:attrName>style.visibility</p:attrName>
                                        </p:attrNameLst>
                                      </p:cBhvr>
                                      <p:to>
                                        <p:strVal val="visible"/>
                                      </p:to>
                                    </p:set>
                                    <p:animEffect transition="in" filter="box(in)">
                                      <p:cBhvr>
                                        <p:cTn id="25" dur="500"/>
                                        <p:tgtEl>
                                          <p:spTgt spid="30732"/>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30733"/>
                                        </p:tgtEl>
                                        <p:attrNameLst>
                                          <p:attrName>style.visibility</p:attrName>
                                        </p:attrNameLst>
                                      </p:cBhvr>
                                      <p:to>
                                        <p:strVal val="visible"/>
                                      </p:to>
                                    </p:set>
                                    <p:animEffect transition="in" filter="box(in)">
                                      <p:cBhvr>
                                        <p:cTn id="28" dur="500"/>
                                        <p:tgtEl>
                                          <p:spTgt spid="30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nimBg="1"/>
      <p:bldP spid="30727" grpId="0" animBg="1"/>
      <p:bldP spid="30728" grpId="0"/>
      <p:bldP spid="30731" grpId="0" animBg="1"/>
      <p:bldP spid="30732" grpId="0" animBg="1"/>
      <p:bldP spid="3073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81" name="Rectangle 2"/>
          <p:cNvSpPr>
            <a:spLocks noGrp="1" noChangeArrowheads="1"/>
          </p:cNvSpPr>
          <p:nvPr>
            <p:ph type="title" idx="4294967295"/>
          </p:nvPr>
        </p:nvSpPr>
        <p:spPr/>
        <p:txBody>
          <a:bodyPr anchor="t"/>
          <a:lstStyle/>
          <a:p>
            <a:pPr eaLnBrk="1" hangingPunct="1"/>
            <a:r>
              <a:rPr lang="en-US" smtClean="0"/>
              <a:t>Example</a:t>
            </a:r>
          </a:p>
        </p:txBody>
      </p:sp>
      <p:sp>
        <p:nvSpPr>
          <p:cNvPr id="1099782" name="Rectangle 3"/>
          <p:cNvSpPr>
            <a:spLocks noGrp="1" noChangeArrowheads="1"/>
          </p:cNvSpPr>
          <p:nvPr>
            <p:ph type="body" sz="half" idx="4294967295"/>
          </p:nvPr>
        </p:nvSpPr>
        <p:spPr>
          <a:xfrm>
            <a:off x="1905000" y="1066800"/>
            <a:ext cx="8001000" cy="1371600"/>
          </a:xfrm>
        </p:spPr>
        <p:txBody>
          <a:bodyPr/>
          <a:lstStyle/>
          <a:p>
            <a:pPr eaLnBrk="1" hangingPunct="1">
              <a:buFont typeface="Wingdings" pitchFamily="2" charset="2"/>
              <a:buNone/>
            </a:pPr>
            <a:r>
              <a:rPr lang="en-US" sz="2400" b="1" smtClean="0"/>
              <a:t>A -4x10</a:t>
            </a:r>
            <a:r>
              <a:rPr lang="en-US" sz="2400" b="1" baseline="30000" smtClean="0"/>
              <a:t>-12</a:t>
            </a:r>
            <a:r>
              <a:rPr lang="en-US" sz="2400" b="1" smtClean="0"/>
              <a:t>C charge Q is placed at the origin. What is the magnitude and direction of the electric field produced by Q if a test charge were placed at x = -0.2 m ?</a:t>
            </a:r>
          </a:p>
        </p:txBody>
      </p:sp>
      <p:graphicFrame>
        <p:nvGraphicFramePr>
          <p:cNvPr id="1099780" name="Object 4"/>
          <p:cNvGraphicFramePr>
            <a:graphicFrameLocks noGrp="1" noChangeAspect="1"/>
          </p:cNvGraphicFramePr>
          <p:nvPr>
            <p:ph sz="half" idx="4294967295"/>
          </p:nvPr>
        </p:nvGraphicFramePr>
        <p:xfrm>
          <a:off x="2286000" y="2700338"/>
          <a:ext cx="6248400" cy="2660650"/>
        </p:xfrm>
        <a:graphic>
          <a:graphicData uri="http://schemas.openxmlformats.org/presentationml/2006/ole">
            <mc:AlternateContent xmlns:mc="http://schemas.openxmlformats.org/markup-compatibility/2006">
              <mc:Choice xmlns:v="urn:schemas-microsoft-com:vml" Requires="v">
                <p:oleObj spid="_x0000_s1099784" name="Equation" r:id="rId3" imgW="1816100" imgH="901700" progId="Equation.3">
                  <p:embed/>
                </p:oleObj>
              </mc:Choice>
              <mc:Fallback>
                <p:oleObj name="Equation" r:id="rId3" imgW="1816100" imgH="90170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700338"/>
                        <a:ext cx="6248400" cy="2660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774" name="Text Box 6"/>
          <p:cNvSpPr txBox="1">
            <a:spLocks noChangeArrowheads="1"/>
          </p:cNvSpPr>
          <p:nvPr/>
        </p:nvSpPr>
        <p:spPr bwMode="auto">
          <a:xfrm>
            <a:off x="4098925" y="4075113"/>
            <a:ext cx="1212850" cy="366712"/>
          </a:xfrm>
          <a:prstGeom prst="rect">
            <a:avLst/>
          </a:prstGeom>
          <a:noFill/>
          <a:ln w="9525">
            <a:noFill/>
            <a:miter lim="800000"/>
            <a:headEnd/>
            <a:tailEnd/>
          </a:ln>
        </p:spPr>
        <p:txBody>
          <a:bodyPr wrap="none">
            <a:spAutoFit/>
          </a:bodyPr>
          <a:lstStyle/>
          <a:p>
            <a:r>
              <a:rPr lang="en-US" b="1">
                <a:solidFill>
                  <a:srgbClr val="FF0000"/>
                </a:solidFill>
              </a:rPr>
              <a:t>0.899 N/C</a:t>
            </a:r>
          </a:p>
        </p:txBody>
      </p:sp>
      <p:sp>
        <p:nvSpPr>
          <p:cNvPr id="32775" name="Text Box 7"/>
          <p:cNvSpPr txBox="1">
            <a:spLocks noChangeArrowheads="1"/>
          </p:cNvSpPr>
          <p:nvPr/>
        </p:nvSpPr>
        <p:spPr bwMode="auto">
          <a:xfrm>
            <a:off x="3794125" y="4989513"/>
            <a:ext cx="2622550" cy="366712"/>
          </a:xfrm>
          <a:prstGeom prst="rect">
            <a:avLst/>
          </a:prstGeom>
          <a:noFill/>
          <a:ln w="9525">
            <a:noFill/>
            <a:miter lim="800000"/>
            <a:headEnd/>
            <a:tailEnd/>
          </a:ln>
        </p:spPr>
        <p:txBody>
          <a:bodyPr wrap="none">
            <a:spAutoFit/>
          </a:bodyPr>
          <a:lstStyle/>
          <a:p>
            <a:r>
              <a:rPr lang="en-US" b="1">
                <a:solidFill>
                  <a:srgbClr val="FF0000"/>
                </a:solidFill>
              </a:rPr>
              <a:t>Towards Q to the right</a:t>
            </a:r>
          </a:p>
        </p:txBody>
      </p:sp>
      <p:sp>
        <p:nvSpPr>
          <p:cNvPr id="1099785" name="Text Box 8"/>
          <p:cNvSpPr txBox="1">
            <a:spLocks noChangeArrowheads="1"/>
          </p:cNvSpPr>
          <p:nvPr/>
        </p:nvSpPr>
        <p:spPr bwMode="auto">
          <a:xfrm>
            <a:off x="2270125" y="5599113"/>
            <a:ext cx="8016875" cy="641350"/>
          </a:xfrm>
          <a:prstGeom prst="rect">
            <a:avLst/>
          </a:prstGeom>
          <a:noFill/>
          <a:ln w="9525">
            <a:noFill/>
            <a:miter lim="800000"/>
            <a:headEnd/>
            <a:tailEnd/>
          </a:ln>
        </p:spPr>
        <p:txBody>
          <a:bodyPr>
            <a:spAutoFit/>
          </a:bodyPr>
          <a:lstStyle/>
          <a:p>
            <a:r>
              <a:rPr lang="en-US">
                <a:solidFill>
                  <a:srgbClr val="000000"/>
                </a:solidFill>
              </a:rPr>
              <a:t>Remember, our equations will only give us MAGNITUDE. And the electric field LEAVES POSITIVE and ENTERS NEGATIVE.</a:t>
            </a:r>
          </a:p>
        </p:txBody>
      </p:sp>
      <p:sp>
        <p:nvSpPr>
          <p:cNvPr id="1099786" name="Line 9"/>
          <p:cNvSpPr>
            <a:spLocks noChangeShapeType="1"/>
          </p:cNvSpPr>
          <p:nvPr/>
        </p:nvSpPr>
        <p:spPr bwMode="auto">
          <a:xfrm>
            <a:off x="9144000" y="3048000"/>
            <a:ext cx="0" cy="2438400"/>
          </a:xfrm>
          <a:prstGeom prst="line">
            <a:avLst/>
          </a:prstGeom>
          <a:noFill/>
          <a:ln w="9525">
            <a:solidFill>
              <a:schemeClr val="tx1"/>
            </a:solidFill>
            <a:round/>
            <a:headEnd/>
            <a:tailEnd/>
          </a:ln>
        </p:spPr>
        <p:txBody>
          <a:bodyPr/>
          <a:lstStyle/>
          <a:p>
            <a:endParaRPr lang="en-US"/>
          </a:p>
        </p:txBody>
      </p:sp>
      <p:sp>
        <p:nvSpPr>
          <p:cNvPr id="1099787" name="Line 10"/>
          <p:cNvSpPr>
            <a:spLocks noChangeShapeType="1"/>
          </p:cNvSpPr>
          <p:nvPr/>
        </p:nvSpPr>
        <p:spPr bwMode="auto">
          <a:xfrm>
            <a:off x="7696200" y="4419600"/>
            <a:ext cx="2743200" cy="0"/>
          </a:xfrm>
          <a:prstGeom prst="line">
            <a:avLst/>
          </a:prstGeom>
          <a:noFill/>
          <a:ln w="9525">
            <a:solidFill>
              <a:schemeClr val="tx1"/>
            </a:solidFill>
            <a:round/>
            <a:headEnd/>
            <a:tailEnd/>
          </a:ln>
        </p:spPr>
        <p:txBody>
          <a:bodyPr/>
          <a:lstStyle/>
          <a:p>
            <a:endParaRPr lang="en-US"/>
          </a:p>
        </p:txBody>
      </p:sp>
      <p:sp>
        <p:nvSpPr>
          <p:cNvPr id="1099788" name="Text Box 11"/>
          <p:cNvSpPr txBox="1">
            <a:spLocks noChangeArrowheads="1"/>
          </p:cNvSpPr>
          <p:nvPr/>
        </p:nvSpPr>
        <p:spPr bwMode="auto">
          <a:xfrm>
            <a:off x="8915400" y="4191000"/>
            <a:ext cx="438150" cy="366713"/>
          </a:xfrm>
          <a:prstGeom prst="rect">
            <a:avLst/>
          </a:prstGeom>
          <a:noFill/>
          <a:ln w="9525">
            <a:noFill/>
            <a:miter lim="800000"/>
            <a:headEnd/>
            <a:tailEnd/>
          </a:ln>
        </p:spPr>
        <p:txBody>
          <a:bodyPr wrap="none">
            <a:spAutoFit/>
          </a:bodyPr>
          <a:lstStyle/>
          <a:p>
            <a:r>
              <a:rPr lang="en-US" b="1">
                <a:solidFill>
                  <a:srgbClr val="FF0000"/>
                </a:solidFill>
              </a:rPr>
              <a:t>-Q</a:t>
            </a:r>
          </a:p>
        </p:txBody>
      </p:sp>
      <p:sp>
        <p:nvSpPr>
          <p:cNvPr id="1099789" name="AutoShape 12"/>
          <p:cNvSpPr>
            <a:spLocks noChangeArrowheads="1"/>
          </p:cNvSpPr>
          <p:nvPr/>
        </p:nvSpPr>
        <p:spPr bwMode="auto">
          <a:xfrm>
            <a:off x="8382000" y="4343400"/>
            <a:ext cx="152400" cy="152400"/>
          </a:xfrm>
          <a:prstGeom prst="flowChartConnector">
            <a:avLst/>
          </a:prstGeom>
          <a:solidFill>
            <a:srgbClr val="FF0000"/>
          </a:solidFill>
          <a:ln w="9525">
            <a:solidFill>
              <a:srgbClr val="FF0000"/>
            </a:solidFill>
            <a:round/>
            <a:headEnd/>
            <a:tailEnd/>
          </a:ln>
        </p:spPr>
        <p:txBody>
          <a:bodyPr wrap="none" anchor="ctr"/>
          <a:lstStyle/>
          <a:p>
            <a:endParaRPr lang="en-US">
              <a:solidFill>
                <a:srgbClr val="000000"/>
              </a:solidFill>
            </a:endParaRPr>
          </a:p>
        </p:txBody>
      </p:sp>
      <p:sp>
        <p:nvSpPr>
          <p:cNvPr id="1099790" name="AutoShape 13"/>
          <p:cNvSpPr>
            <a:spLocks/>
          </p:cNvSpPr>
          <p:nvPr/>
        </p:nvSpPr>
        <p:spPr bwMode="auto">
          <a:xfrm rot="5400000">
            <a:off x="8534400" y="3733800"/>
            <a:ext cx="533400" cy="533400"/>
          </a:xfrm>
          <a:prstGeom prst="leftBrace">
            <a:avLst>
              <a:gd name="adj1" fmla="val 8333"/>
              <a:gd name="adj2" fmla="val 50000"/>
            </a:avLst>
          </a:prstGeom>
          <a:noFill/>
          <a:ln w="9525">
            <a:solidFill>
              <a:schemeClr val="tx1"/>
            </a:solidFill>
            <a:round/>
            <a:headEnd/>
            <a:tailEnd/>
          </a:ln>
        </p:spPr>
        <p:txBody>
          <a:bodyPr wrap="none" anchor="ctr"/>
          <a:lstStyle/>
          <a:p>
            <a:endParaRPr lang="en-US">
              <a:solidFill>
                <a:srgbClr val="000000"/>
              </a:solidFill>
            </a:endParaRPr>
          </a:p>
        </p:txBody>
      </p:sp>
      <p:sp>
        <p:nvSpPr>
          <p:cNvPr id="1099791" name="Text Box 14"/>
          <p:cNvSpPr txBox="1">
            <a:spLocks noChangeArrowheads="1"/>
          </p:cNvSpPr>
          <p:nvPr/>
        </p:nvSpPr>
        <p:spPr bwMode="auto">
          <a:xfrm>
            <a:off x="8458200" y="3429000"/>
            <a:ext cx="638175" cy="304800"/>
          </a:xfrm>
          <a:prstGeom prst="rect">
            <a:avLst/>
          </a:prstGeom>
          <a:noFill/>
          <a:ln w="9525">
            <a:noFill/>
            <a:miter lim="800000"/>
            <a:headEnd/>
            <a:tailEnd/>
          </a:ln>
        </p:spPr>
        <p:txBody>
          <a:bodyPr wrap="none">
            <a:spAutoFit/>
          </a:bodyPr>
          <a:lstStyle/>
          <a:p>
            <a:r>
              <a:rPr lang="en-US" sz="1400" b="1">
                <a:solidFill>
                  <a:srgbClr val="000000"/>
                </a:solidFill>
              </a:rPr>
              <a:t>0.2 m</a:t>
            </a:r>
          </a:p>
        </p:txBody>
      </p:sp>
      <p:sp>
        <p:nvSpPr>
          <p:cNvPr id="32783" name="Line 15"/>
          <p:cNvSpPr>
            <a:spLocks noChangeShapeType="1"/>
          </p:cNvSpPr>
          <p:nvPr/>
        </p:nvSpPr>
        <p:spPr bwMode="auto">
          <a:xfrm>
            <a:off x="7696200" y="4419600"/>
            <a:ext cx="1219200" cy="0"/>
          </a:xfrm>
          <a:prstGeom prst="line">
            <a:avLst/>
          </a:prstGeom>
          <a:noFill/>
          <a:ln w="25400">
            <a:solidFill>
              <a:srgbClr val="0000FF"/>
            </a:solidFill>
            <a:round/>
            <a:headEnd/>
            <a:tailEnd type="triangle" w="med" len="med"/>
          </a:ln>
        </p:spPr>
        <p:txBody>
          <a:bodyPr/>
          <a:lstStyle/>
          <a:p>
            <a:endParaRPr lang="en-US"/>
          </a:p>
        </p:txBody>
      </p:sp>
      <p:sp>
        <p:nvSpPr>
          <p:cNvPr id="32784" name="Line 16"/>
          <p:cNvSpPr>
            <a:spLocks noChangeShapeType="1"/>
          </p:cNvSpPr>
          <p:nvPr/>
        </p:nvSpPr>
        <p:spPr bwMode="auto">
          <a:xfrm>
            <a:off x="9144000" y="3124200"/>
            <a:ext cx="0" cy="1143000"/>
          </a:xfrm>
          <a:prstGeom prst="line">
            <a:avLst/>
          </a:prstGeom>
          <a:noFill/>
          <a:ln w="25400">
            <a:solidFill>
              <a:srgbClr val="0000FF"/>
            </a:solidFill>
            <a:round/>
            <a:headEnd/>
            <a:tailEnd type="triangle" w="med" len="med"/>
          </a:ln>
        </p:spPr>
        <p:txBody>
          <a:bodyPr/>
          <a:lstStyle/>
          <a:p>
            <a:endParaRPr lang="en-US"/>
          </a:p>
        </p:txBody>
      </p:sp>
      <p:sp>
        <p:nvSpPr>
          <p:cNvPr id="32785" name="Line 17"/>
          <p:cNvSpPr>
            <a:spLocks noChangeShapeType="1"/>
          </p:cNvSpPr>
          <p:nvPr/>
        </p:nvSpPr>
        <p:spPr bwMode="auto">
          <a:xfrm flipH="1">
            <a:off x="9372600" y="4419600"/>
            <a:ext cx="990600" cy="0"/>
          </a:xfrm>
          <a:prstGeom prst="line">
            <a:avLst/>
          </a:prstGeom>
          <a:noFill/>
          <a:ln w="25400">
            <a:solidFill>
              <a:srgbClr val="0000FF"/>
            </a:solidFill>
            <a:round/>
            <a:headEnd/>
            <a:tailEnd type="triangle" w="med" len="med"/>
          </a:ln>
        </p:spPr>
        <p:txBody>
          <a:bodyPr/>
          <a:lstStyle/>
          <a:p>
            <a:endParaRPr lang="en-US"/>
          </a:p>
        </p:txBody>
      </p:sp>
      <p:sp>
        <p:nvSpPr>
          <p:cNvPr id="32786" name="Line 18"/>
          <p:cNvSpPr>
            <a:spLocks noChangeShapeType="1"/>
          </p:cNvSpPr>
          <p:nvPr/>
        </p:nvSpPr>
        <p:spPr bwMode="auto">
          <a:xfrm flipV="1">
            <a:off x="9144000" y="4572000"/>
            <a:ext cx="0" cy="838200"/>
          </a:xfrm>
          <a:prstGeom prst="line">
            <a:avLst/>
          </a:prstGeom>
          <a:noFill/>
          <a:ln w="25400">
            <a:solidFill>
              <a:srgbClr val="0000FF"/>
            </a:solidFill>
            <a:round/>
            <a:headEnd/>
            <a:tailEnd type="triangle" w="med" len="med"/>
          </a:ln>
        </p:spPr>
        <p:txBody>
          <a:bodyPr/>
          <a:lstStyle/>
          <a:p>
            <a:endParaRPr lang="en-US"/>
          </a:p>
        </p:txBody>
      </p:sp>
      <p:sp>
        <p:nvSpPr>
          <p:cNvPr id="32787" name="Text Box 19"/>
          <p:cNvSpPr txBox="1">
            <a:spLocks noChangeArrowheads="1"/>
          </p:cNvSpPr>
          <p:nvPr/>
        </p:nvSpPr>
        <p:spPr bwMode="auto">
          <a:xfrm>
            <a:off x="9220200" y="3429000"/>
            <a:ext cx="336550" cy="366713"/>
          </a:xfrm>
          <a:prstGeom prst="rect">
            <a:avLst/>
          </a:prstGeom>
          <a:noFill/>
          <a:ln w="9525">
            <a:noFill/>
            <a:miter lim="800000"/>
            <a:headEnd/>
            <a:tailEnd/>
          </a:ln>
        </p:spPr>
        <p:txBody>
          <a:bodyPr wrap="none">
            <a:spAutoFit/>
          </a:bodyPr>
          <a:lstStyle/>
          <a:p>
            <a:r>
              <a:rPr lang="en-US" b="1">
                <a:solidFill>
                  <a:srgbClr val="0000FF"/>
                </a:solidFill>
              </a:rPr>
              <a:t>E</a:t>
            </a:r>
          </a:p>
        </p:txBody>
      </p:sp>
      <p:sp>
        <p:nvSpPr>
          <p:cNvPr id="32788" name="Text Box 20"/>
          <p:cNvSpPr txBox="1">
            <a:spLocks noChangeArrowheads="1"/>
          </p:cNvSpPr>
          <p:nvPr/>
        </p:nvSpPr>
        <p:spPr bwMode="auto">
          <a:xfrm>
            <a:off x="9753600" y="3962400"/>
            <a:ext cx="336550" cy="366713"/>
          </a:xfrm>
          <a:prstGeom prst="rect">
            <a:avLst/>
          </a:prstGeom>
          <a:noFill/>
          <a:ln w="9525">
            <a:noFill/>
            <a:miter lim="800000"/>
            <a:headEnd/>
            <a:tailEnd/>
          </a:ln>
        </p:spPr>
        <p:txBody>
          <a:bodyPr wrap="none">
            <a:spAutoFit/>
          </a:bodyPr>
          <a:lstStyle/>
          <a:p>
            <a:r>
              <a:rPr lang="en-US" b="1">
                <a:solidFill>
                  <a:srgbClr val="0000FF"/>
                </a:solidFill>
              </a:rPr>
              <a:t>E</a:t>
            </a:r>
          </a:p>
        </p:txBody>
      </p:sp>
      <p:sp>
        <p:nvSpPr>
          <p:cNvPr id="32789" name="Text Box 21"/>
          <p:cNvSpPr txBox="1">
            <a:spLocks noChangeArrowheads="1"/>
          </p:cNvSpPr>
          <p:nvPr/>
        </p:nvSpPr>
        <p:spPr bwMode="auto">
          <a:xfrm>
            <a:off x="9144000" y="4953000"/>
            <a:ext cx="336550" cy="366713"/>
          </a:xfrm>
          <a:prstGeom prst="rect">
            <a:avLst/>
          </a:prstGeom>
          <a:noFill/>
          <a:ln w="9525">
            <a:noFill/>
            <a:miter lim="800000"/>
            <a:headEnd/>
            <a:tailEnd/>
          </a:ln>
        </p:spPr>
        <p:txBody>
          <a:bodyPr wrap="none">
            <a:spAutoFit/>
          </a:bodyPr>
          <a:lstStyle/>
          <a:p>
            <a:r>
              <a:rPr lang="en-US" b="1">
                <a:solidFill>
                  <a:srgbClr val="0000FF"/>
                </a:solidFill>
              </a:rPr>
              <a:t>E</a:t>
            </a:r>
          </a:p>
        </p:txBody>
      </p:sp>
      <p:sp>
        <p:nvSpPr>
          <p:cNvPr id="32790" name="Text Box 22"/>
          <p:cNvSpPr txBox="1">
            <a:spLocks noChangeArrowheads="1"/>
          </p:cNvSpPr>
          <p:nvPr/>
        </p:nvSpPr>
        <p:spPr bwMode="auto">
          <a:xfrm>
            <a:off x="7848600" y="4419600"/>
            <a:ext cx="336550" cy="366713"/>
          </a:xfrm>
          <a:prstGeom prst="rect">
            <a:avLst/>
          </a:prstGeom>
          <a:noFill/>
          <a:ln w="9525">
            <a:noFill/>
            <a:miter lim="800000"/>
            <a:headEnd/>
            <a:tailEnd/>
          </a:ln>
        </p:spPr>
        <p:txBody>
          <a:bodyPr wrap="none">
            <a:spAutoFit/>
          </a:bodyPr>
          <a:lstStyle/>
          <a:p>
            <a:r>
              <a:rPr lang="en-US" b="1">
                <a:solidFill>
                  <a:srgbClr val="0000FF"/>
                </a:solidFill>
              </a:rPr>
              <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 calcmode="lin" valueType="num">
                                      <p:cBhvr additive="base">
                                        <p:cTn id="7" dur="500" fill="hold"/>
                                        <p:tgtEl>
                                          <p:spTgt spid="32774"/>
                                        </p:tgtEl>
                                        <p:attrNameLst>
                                          <p:attrName>ppt_x</p:attrName>
                                        </p:attrNameLst>
                                      </p:cBhvr>
                                      <p:tavLst>
                                        <p:tav tm="0">
                                          <p:val>
                                            <p:strVal val="#ppt_x"/>
                                          </p:val>
                                        </p:tav>
                                        <p:tav tm="100000">
                                          <p:val>
                                            <p:strVal val="#ppt_x"/>
                                          </p:val>
                                        </p:tav>
                                      </p:tavLst>
                                    </p:anim>
                                    <p:anim calcmode="lin" valueType="num">
                                      <p:cBhvr additive="base">
                                        <p:cTn id="8" dur="500" fill="hold"/>
                                        <p:tgtEl>
                                          <p:spTgt spid="3277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5"/>
                                        </p:tgtEl>
                                        <p:attrNameLst>
                                          <p:attrName>style.visibility</p:attrName>
                                        </p:attrNameLst>
                                      </p:cBhvr>
                                      <p:to>
                                        <p:strVal val="visible"/>
                                      </p:to>
                                    </p:set>
                                    <p:anim calcmode="lin" valueType="num">
                                      <p:cBhvr additive="base">
                                        <p:cTn id="13" dur="500" fill="hold"/>
                                        <p:tgtEl>
                                          <p:spTgt spid="32775"/>
                                        </p:tgtEl>
                                        <p:attrNameLst>
                                          <p:attrName>ppt_x</p:attrName>
                                        </p:attrNameLst>
                                      </p:cBhvr>
                                      <p:tavLst>
                                        <p:tav tm="0">
                                          <p:val>
                                            <p:strVal val="#ppt_x"/>
                                          </p:val>
                                        </p:tav>
                                        <p:tav tm="100000">
                                          <p:val>
                                            <p:strVal val="#ppt_x"/>
                                          </p:val>
                                        </p:tav>
                                      </p:tavLst>
                                    </p:anim>
                                    <p:anim calcmode="lin" valueType="num">
                                      <p:cBhvr additive="base">
                                        <p:cTn id="14" dur="500" fill="hold"/>
                                        <p:tgtEl>
                                          <p:spTgt spid="32775"/>
                                        </p:tgtEl>
                                        <p:attrNameLst>
                                          <p:attrName>ppt_y</p:attrName>
                                        </p:attrNameLst>
                                      </p:cBhvr>
                                      <p:tavLst>
                                        <p:tav tm="0">
                                          <p:val>
                                            <p:strVal val="1+#ppt_h/2"/>
                                          </p:val>
                                        </p:tav>
                                        <p:tav tm="100000">
                                          <p:val>
                                            <p:strVal val="#ppt_y"/>
                                          </p:val>
                                        </p:tav>
                                      </p:tavLst>
                                    </p:anim>
                                  </p:childTnLst>
                                </p:cTn>
                              </p:par>
                              <p:par>
                                <p:cTn id="15" presetID="4" presetClass="entr" presetSubtype="16" fill="hold" grpId="0" nodeType="withEffect">
                                  <p:stCondLst>
                                    <p:cond delay="0"/>
                                  </p:stCondLst>
                                  <p:childTnLst>
                                    <p:set>
                                      <p:cBhvr>
                                        <p:cTn id="16" dur="1" fill="hold">
                                          <p:stCondLst>
                                            <p:cond delay="0"/>
                                          </p:stCondLst>
                                        </p:cTn>
                                        <p:tgtEl>
                                          <p:spTgt spid="32784"/>
                                        </p:tgtEl>
                                        <p:attrNameLst>
                                          <p:attrName>style.visibility</p:attrName>
                                        </p:attrNameLst>
                                      </p:cBhvr>
                                      <p:to>
                                        <p:strVal val="visible"/>
                                      </p:to>
                                    </p:set>
                                    <p:animEffect transition="in" filter="box(in)">
                                      <p:cBhvr>
                                        <p:cTn id="17" dur="500"/>
                                        <p:tgtEl>
                                          <p:spTgt spid="32784"/>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32785"/>
                                        </p:tgtEl>
                                        <p:attrNameLst>
                                          <p:attrName>style.visibility</p:attrName>
                                        </p:attrNameLst>
                                      </p:cBhvr>
                                      <p:to>
                                        <p:strVal val="visible"/>
                                      </p:to>
                                    </p:set>
                                    <p:animEffect transition="in" filter="box(in)">
                                      <p:cBhvr>
                                        <p:cTn id="20" dur="500"/>
                                        <p:tgtEl>
                                          <p:spTgt spid="32785"/>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32786"/>
                                        </p:tgtEl>
                                        <p:attrNameLst>
                                          <p:attrName>style.visibility</p:attrName>
                                        </p:attrNameLst>
                                      </p:cBhvr>
                                      <p:to>
                                        <p:strVal val="visible"/>
                                      </p:to>
                                    </p:set>
                                    <p:animEffect transition="in" filter="box(in)">
                                      <p:cBhvr>
                                        <p:cTn id="23" dur="500"/>
                                        <p:tgtEl>
                                          <p:spTgt spid="32786"/>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32787"/>
                                        </p:tgtEl>
                                        <p:attrNameLst>
                                          <p:attrName>style.visibility</p:attrName>
                                        </p:attrNameLst>
                                      </p:cBhvr>
                                      <p:to>
                                        <p:strVal val="visible"/>
                                      </p:to>
                                    </p:set>
                                    <p:animEffect transition="in" filter="box(in)">
                                      <p:cBhvr>
                                        <p:cTn id="26" dur="500"/>
                                        <p:tgtEl>
                                          <p:spTgt spid="32787"/>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32788"/>
                                        </p:tgtEl>
                                        <p:attrNameLst>
                                          <p:attrName>style.visibility</p:attrName>
                                        </p:attrNameLst>
                                      </p:cBhvr>
                                      <p:to>
                                        <p:strVal val="visible"/>
                                      </p:to>
                                    </p:set>
                                    <p:animEffect transition="in" filter="box(in)">
                                      <p:cBhvr>
                                        <p:cTn id="29" dur="500"/>
                                        <p:tgtEl>
                                          <p:spTgt spid="32788"/>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32789"/>
                                        </p:tgtEl>
                                        <p:attrNameLst>
                                          <p:attrName>style.visibility</p:attrName>
                                        </p:attrNameLst>
                                      </p:cBhvr>
                                      <p:to>
                                        <p:strVal val="visible"/>
                                      </p:to>
                                    </p:set>
                                    <p:animEffect transition="in" filter="box(in)">
                                      <p:cBhvr>
                                        <p:cTn id="32" dur="500"/>
                                        <p:tgtEl>
                                          <p:spTgt spid="32789"/>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32790"/>
                                        </p:tgtEl>
                                        <p:attrNameLst>
                                          <p:attrName>style.visibility</p:attrName>
                                        </p:attrNameLst>
                                      </p:cBhvr>
                                      <p:to>
                                        <p:strVal val="visible"/>
                                      </p:to>
                                    </p:set>
                                    <p:animEffect transition="in" filter="box(in)">
                                      <p:cBhvr>
                                        <p:cTn id="35" dur="500"/>
                                        <p:tgtEl>
                                          <p:spTgt spid="32790"/>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32783"/>
                                        </p:tgtEl>
                                        <p:attrNameLst>
                                          <p:attrName>style.visibility</p:attrName>
                                        </p:attrNameLst>
                                      </p:cBhvr>
                                      <p:to>
                                        <p:strVal val="visible"/>
                                      </p:to>
                                    </p:set>
                                    <p:animEffect transition="in" filter="box(in)">
                                      <p:cBhvr>
                                        <p:cTn id="38" dur="500"/>
                                        <p:tgtEl>
                                          <p:spTgt spid="32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P spid="32775" grpId="0"/>
      <p:bldP spid="32783" grpId="0" animBg="1"/>
      <p:bldP spid="32784" grpId="0" animBg="1"/>
      <p:bldP spid="32785" grpId="0" animBg="1"/>
      <p:bldP spid="32786" grpId="0" animBg="1"/>
      <p:bldP spid="32787" grpId="0"/>
      <p:bldP spid="32788" grpId="0"/>
      <p:bldP spid="32789" grpId="0"/>
      <p:bldP spid="3279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5" name="Rectangle 2"/>
          <p:cNvSpPr>
            <a:spLocks noGrp="1" noChangeArrowheads="1"/>
          </p:cNvSpPr>
          <p:nvPr>
            <p:ph type="title" idx="4294967295"/>
          </p:nvPr>
        </p:nvSpPr>
        <p:spPr/>
        <p:txBody>
          <a:bodyPr anchor="t"/>
          <a:lstStyle/>
          <a:p>
            <a:pPr eaLnBrk="1" hangingPunct="1"/>
            <a:r>
              <a:rPr lang="en-US" smtClean="0"/>
              <a:t>Electric Field of a Conductor</a:t>
            </a:r>
          </a:p>
        </p:txBody>
      </p:sp>
      <p:sp>
        <p:nvSpPr>
          <p:cNvPr id="1100806" name="Rectangle 3"/>
          <p:cNvSpPr>
            <a:spLocks noGrp="1" noChangeArrowheads="1"/>
          </p:cNvSpPr>
          <p:nvPr>
            <p:ph type="body" sz="half" idx="4294967295"/>
          </p:nvPr>
        </p:nvSpPr>
        <p:spPr>
          <a:xfrm>
            <a:off x="1905000" y="990600"/>
            <a:ext cx="8458200" cy="1371600"/>
          </a:xfrm>
        </p:spPr>
        <p:txBody>
          <a:bodyPr/>
          <a:lstStyle/>
          <a:p>
            <a:pPr eaLnBrk="1" hangingPunct="1">
              <a:lnSpc>
                <a:spcPct val="80000"/>
              </a:lnSpc>
              <a:buFont typeface="Wingdings" pitchFamily="2" charset="2"/>
              <a:buNone/>
            </a:pPr>
            <a:r>
              <a:rPr lang="en-US" sz="2200" smtClean="0"/>
              <a:t>A few more things about electric fields, suppose you bring a conductor NEAR a charged object. The side closest to which ever charge will be INDUCED the opposite charge. However, the charge will ONLY exist on the surface. There will never be an electric field inside a conductor. Insulators, however, can store the charge inside. </a:t>
            </a:r>
          </a:p>
        </p:txBody>
      </p:sp>
      <p:graphicFrame>
        <p:nvGraphicFramePr>
          <p:cNvPr id="1100804" name="Object 4"/>
          <p:cNvGraphicFramePr>
            <a:graphicFrameLocks noGrp="1" noChangeAspect="1"/>
          </p:cNvGraphicFramePr>
          <p:nvPr>
            <p:ph sz="half" idx="4294967295"/>
          </p:nvPr>
        </p:nvGraphicFramePr>
        <p:xfrm>
          <a:off x="4267200" y="2700338"/>
          <a:ext cx="4038600" cy="3148012"/>
        </p:xfrm>
        <a:graphic>
          <a:graphicData uri="http://schemas.openxmlformats.org/presentationml/2006/ole">
            <mc:AlternateContent xmlns:mc="http://schemas.openxmlformats.org/markup-compatibility/2006">
              <mc:Choice xmlns:v="urn:schemas-microsoft-com:vml" Requires="v">
                <p:oleObj spid="_x0000_s1100808" name="Paint Shop Pro Image" r:id="rId3" imgW="6429268" imgH="5843902" progId="">
                  <p:embed/>
                </p:oleObj>
              </mc:Choice>
              <mc:Fallback>
                <p:oleObj name="Paint Shop Pro Image" r:id="rId3" imgW="6429268" imgH="5843902"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700338"/>
                        <a:ext cx="4038600" cy="314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00807" name="Text Box 9"/>
          <p:cNvSpPr txBox="1">
            <a:spLocks noChangeArrowheads="1"/>
          </p:cNvSpPr>
          <p:nvPr/>
        </p:nvSpPr>
        <p:spPr bwMode="auto">
          <a:xfrm>
            <a:off x="2209800" y="3733800"/>
            <a:ext cx="2286000" cy="915988"/>
          </a:xfrm>
          <a:prstGeom prst="rect">
            <a:avLst/>
          </a:prstGeom>
          <a:noFill/>
          <a:ln w="9525">
            <a:noFill/>
            <a:miter lim="800000"/>
            <a:headEnd/>
            <a:tailEnd/>
          </a:ln>
        </p:spPr>
        <p:txBody>
          <a:bodyPr>
            <a:spAutoFit/>
          </a:bodyPr>
          <a:lstStyle/>
          <a:p>
            <a:r>
              <a:rPr lang="en-US">
                <a:solidFill>
                  <a:srgbClr val="000000"/>
                </a:solidFill>
              </a:rPr>
              <a:t>There must be a positive charge on this side</a:t>
            </a:r>
          </a:p>
        </p:txBody>
      </p:sp>
      <p:sp>
        <p:nvSpPr>
          <p:cNvPr id="1100808" name="Text Box 10"/>
          <p:cNvSpPr txBox="1">
            <a:spLocks noChangeArrowheads="1"/>
          </p:cNvSpPr>
          <p:nvPr/>
        </p:nvSpPr>
        <p:spPr bwMode="auto">
          <a:xfrm>
            <a:off x="8077200" y="3581400"/>
            <a:ext cx="2286000" cy="2014538"/>
          </a:xfrm>
          <a:prstGeom prst="rect">
            <a:avLst/>
          </a:prstGeom>
          <a:noFill/>
          <a:ln w="9525">
            <a:noFill/>
            <a:miter lim="800000"/>
            <a:headEnd/>
            <a:tailEnd/>
          </a:ln>
        </p:spPr>
        <p:txBody>
          <a:bodyPr>
            <a:spAutoFit/>
          </a:bodyPr>
          <a:lstStyle/>
          <a:p>
            <a:r>
              <a:rPr lang="en-US">
                <a:solidFill>
                  <a:srgbClr val="000000"/>
                </a:solidFill>
              </a:rPr>
              <a:t>There must be a negative charge on this side OR this side was induced positive due to the other side being negative.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5" name="Text Box 2"/>
          <p:cNvSpPr txBox="1">
            <a:spLocks noChangeArrowheads="1"/>
          </p:cNvSpPr>
          <p:nvPr/>
        </p:nvSpPr>
        <p:spPr bwMode="auto">
          <a:xfrm>
            <a:off x="1828800" y="1524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Shielding and Charge by Induction</a:t>
            </a:r>
          </a:p>
        </p:txBody>
      </p:sp>
      <p:sp>
        <p:nvSpPr>
          <p:cNvPr id="1101826" name="Text Box 3"/>
          <p:cNvSpPr txBox="1">
            <a:spLocks noChangeArrowheads="1"/>
          </p:cNvSpPr>
          <p:nvPr/>
        </p:nvSpPr>
        <p:spPr bwMode="auto">
          <a:xfrm>
            <a:off x="2057400" y="1676400"/>
            <a:ext cx="5410200" cy="3508375"/>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Since excess charge on a conductor is free to move, the charges will move so that they are as far apart as possible. This means that excess charge on a conductor resides on its surface, as in the upper diagram.</a:t>
            </a:r>
          </a:p>
        </p:txBody>
      </p:sp>
      <p:pic>
        <p:nvPicPr>
          <p:cNvPr id="1101827" name="Picture 4" descr="FG19_18"/>
          <p:cNvPicPr>
            <a:picLocks noChangeAspect="1" noChangeArrowheads="1"/>
          </p:cNvPicPr>
          <p:nvPr/>
        </p:nvPicPr>
        <p:blipFill>
          <a:blip r:embed="rId3"/>
          <a:srcRect l="34061" r="31879"/>
          <a:stretch>
            <a:fillRect/>
          </a:stretch>
        </p:blipFill>
        <p:spPr bwMode="auto">
          <a:xfrm>
            <a:off x="7496175" y="838200"/>
            <a:ext cx="2638425" cy="581025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3" name="Text Box 2"/>
          <p:cNvSpPr txBox="1">
            <a:spLocks noChangeArrowheads="1"/>
          </p:cNvSpPr>
          <p:nvPr/>
        </p:nvSpPr>
        <p:spPr bwMode="auto">
          <a:xfrm>
            <a:off x="1828800" y="1524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 Shielding and Charge by Induction</a:t>
            </a:r>
          </a:p>
        </p:txBody>
      </p:sp>
      <p:sp>
        <p:nvSpPr>
          <p:cNvPr id="1103874" name="Text Box 3"/>
          <p:cNvSpPr txBox="1">
            <a:spLocks noChangeArrowheads="1"/>
          </p:cNvSpPr>
          <p:nvPr/>
        </p:nvSpPr>
        <p:spPr bwMode="auto">
          <a:xfrm>
            <a:off x="1905000" y="990600"/>
            <a:ext cx="8305800"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When electric charges are at rest, the electric field within a conductor is zero.</a:t>
            </a:r>
          </a:p>
        </p:txBody>
      </p:sp>
      <p:pic>
        <p:nvPicPr>
          <p:cNvPr id="1103875" name="Picture 4" descr="FG19_21"/>
          <p:cNvPicPr>
            <a:picLocks noChangeAspect="1" noChangeArrowheads="1"/>
          </p:cNvPicPr>
          <p:nvPr/>
        </p:nvPicPr>
        <p:blipFill>
          <a:blip r:embed="rId3"/>
          <a:srcRect/>
          <a:stretch>
            <a:fillRect/>
          </a:stretch>
        </p:blipFill>
        <p:spPr bwMode="auto">
          <a:xfrm>
            <a:off x="2971800" y="2057400"/>
            <a:ext cx="5969000" cy="4476750"/>
          </a:xfrm>
          <a:prstGeom prst="rect">
            <a:avLst/>
          </a:prstGeom>
          <a:noFill/>
          <a:ln w="9525">
            <a:noFill/>
            <a:miter lim="800000"/>
            <a:headEnd/>
            <a:tailEnd/>
          </a:ln>
        </p:spPr>
      </p:pic>
      <p:pic>
        <p:nvPicPr>
          <p:cNvPr id="1103878" name="Picture 6" descr="Image result for marvel  avengerscharacters animated gif"/>
          <p:cNvPicPr>
            <a:picLocks noChangeAspect="1" noChangeArrowheads="1" noCrop="1"/>
          </p:cNvPicPr>
          <p:nvPr/>
        </p:nvPicPr>
        <p:blipFill>
          <a:blip r:embed="rId4"/>
          <a:srcRect/>
          <a:stretch>
            <a:fillRect/>
          </a:stretch>
        </p:blipFill>
        <p:spPr bwMode="auto">
          <a:xfrm>
            <a:off x="8612188" y="1504950"/>
            <a:ext cx="3414712" cy="180975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1" name="Text Box 2"/>
          <p:cNvSpPr txBox="1">
            <a:spLocks noChangeArrowheads="1"/>
          </p:cNvSpPr>
          <p:nvPr/>
        </p:nvSpPr>
        <p:spPr bwMode="auto">
          <a:xfrm>
            <a:off x="1828800" y="1524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Shielding and Charge by Induction</a:t>
            </a:r>
          </a:p>
        </p:txBody>
      </p:sp>
      <p:sp>
        <p:nvSpPr>
          <p:cNvPr id="1105922" name="Text Box 3"/>
          <p:cNvSpPr txBox="1">
            <a:spLocks noChangeArrowheads="1"/>
          </p:cNvSpPr>
          <p:nvPr/>
        </p:nvSpPr>
        <p:spPr bwMode="auto">
          <a:xfrm>
            <a:off x="1752600" y="990600"/>
            <a:ext cx="8458200" cy="1373188"/>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The electric field is always perpendicular to the surface of a conductor – if it weren’t, the charges would move along the surface.</a:t>
            </a:r>
          </a:p>
        </p:txBody>
      </p:sp>
      <p:pic>
        <p:nvPicPr>
          <p:cNvPr id="1105923" name="Picture 4" descr="FG19_19"/>
          <p:cNvPicPr>
            <a:picLocks noChangeAspect="1" noChangeArrowheads="1"/>
          </p:cNvPicPr>
          <p:nvPr/>
        </p:nvPicPr>
        <p:blipFill>
          <a:blip r:embed="rId3"/>
          <a:srcRect t="23529" b="23875"/>
          <a:stretch>
            <a:fillRect/>
          </a:stretch>
        </p:blipFill>
        <p:spPr bwMode="auto">
          <a:xfrm>
            <a:off x="1752600" y="2774950"/>
            <a:ext cx="8610600" cy="339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2"/>
          <p:cNvSpPr>
            <a:spLocks noGrp="1" noChangeArrowheads="1"/>
          </p:cNvSpPr>
          <p:nvPr>
            <p:ph type="title"/>
          </p:nvPr>
        </p:nvSpPr>
        <p:spPr/>
        <p:txBody>
          <a:bodyPr/>
          <a:lstStyle/>
          <a:p>
            <a:pPr eaLnBrk="1" hangingPunct="1"/>
            <a:r>
              <a:rPr lang="en-US" smtClean="0"/>
              <a:t>Electrification</a:t>
            </a:r>
          </a:p>
        </p:txBody>
      </p:sp>
      <p:sp>
        <p:nvSpPr>
          <p:cNvPr id="706562" name="Rectangle 3"/>
          <p:cNvSpPr>
            <a:spLocks noGrp="1" noChangeArrowheads="1"/>
          </p:cNvSpPr>
          <p:nvPr>
            <p:ph type="body" idx="1"/>
          </p:nvPr>
        </p:nvSpPr>
        <p:spPr/>
        <p:txBody>
          <a:bodyPr/>
          <a:lstStyle/>
          <a:p>
            <a:pPr eaLnBrk="1" hangingPunct="1"/>
            <a:r>
              <a:rPr lang="en-US" smtClean="0"/>
              <a:t>The process that produces electric charges on an object</a:t>
            </a:r>
          </a:p>
          <a:p>
            <a:pPr eaLnBrk="1" hangingPunct="1"/>
            <a:endParaRPr lang="en-US" smtClean="0"/>
          </a:p>
          <a:p>
            <a:pPr eaLnBrk="1" hangingPunct="1"/>
            <a:endParaRPr lang="en-US" smtClean="0"/>
          </a:p>
          <a:p>
            <a:pPr eaLnBrk="1" hangingPunct="1"/>
            <a:r>
              <a:rPr lang="en-US" smtClean="0"/>
              <a:t>Because the electric charge is confined to the object and is not moving, it is called an </a:t>
            </a:r>
            <a:r>
              <a:rPr lang="en-US" b="1" u="sng" smtClean="0"/>
              <a:t>electrostatic charge</a:t>
            </a:r>
          </a:p>
        </p:txBody>
      </p:sp>
      <p:pic>
        <p:nvPicPr>
          <p:cNvPr id="706563" name="Picture 4" descr="Image result for Static Electricity Illustration"/>
          <p:cNvPicPr>
            <a:picLocks noChangeAspect="1" noChangeArrowheads="1"/>
          </p:cNvPicPr>
          <p:nvPr/>
        </p:nvPicPr>
        <p:blipFill>
          <a:blip r:embed="rId2"/>
          <a:srcRect/>
          <a:stretch>
            <a:fillRect/>
          </a:stretch>
        </p:blipFill>
        <p:spPr bwMode="auto">
          <a:xfrm>
            <a:off x="5327650" y="465138"/>
            <a:ext cx="1362075" cy="1665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969" name="Text Box 2"/>
          <p:cNvSpPr txBox="1">
            <a:spLocks noChangeArrowheads="1"/>
          </p:cNvSpPr>
          <p:nvPr/>
        </p:nvSpPr>
        <p:spPr bwMode="auto">
          <a:xfrm>
            <a:off x="1828800" y="1524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Shielding and Charge by Induction</a:t>
            </a:r>
          </a:p>
        </p:txBody>
      </p:sp>
      <p:sp>
        <p:nvSpPr>
          <p:cNvPr id="1107970" name="Text Box 3"/>
          <p:cNvSpPr txBox="1">
            <a:spLocks noChangeArrowheads="1"/>
          </p:cNvSpPr>
          <p:nvPr/>
        </p:nvSpPr>
        <p:spPr bwMode="auto">
          <a:xfrm>
            <a:off x="1828800" y="1135063"/>
            <a:ext cx="8458200"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The electric field is stronger where the surface is more sharply curved.</a:t>
            </a:r>
          </a:p>
        </p:txBody>
      </p:sp>
      <p:pic>
        <p:nvPicPr>
          <p:cNvPr id="1107971" name="Picture 4" descr="FG19_20"/>
          <p:cNvPicPr>
            <a:picLocks noChangeAspect="1" noChangeArrowheads="1"/>
          </p:cNvPicPr>
          <p:nvPr/>
        </p:nvPicPr>
        <p:blipFill>
          <a:blip r:embed="rId3"/>
          <a:srcRect/>
          <a:stretch>
            <a:fillRect/>
          </a:stretch>
        </p:blipFill>
        <p:spPr bwMode="auto">
          <a:xfrm>
            <a:off x="3124200" y="2133600"/>
            <a:ext cx="6019800" cy="451485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8" name="Text Box 2"/>
          <p:cNvSpPr txBox="1">
            <a:spLocks noChangeArrowheads="1"/>
          </p:cNvSpPr>
          <p:nvPr/>
        </p:nvSpPr>
        <p:spPr bwMode="auto">
          <a:xfrm>
            <a:off x="1828800" y="1524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Shielding and Charge by Induction</a:t>
            </a:r>
          </a:p>
        </p:txBody>
      </p:sp>
      <p:sp>
        <p:nvSpPr>
          <p:cNvPr id="535559" name="Text Box 3"/>
          <p:cNvSpPr txBox="1">
            <a:spLocks noChangeArrowheads="1"/>
          </p:cNvSpPr>
          <p:nvPr/>
        </p:nvSpPr>
        <p:spPr bwMode="auto">
          <a:xfrm>
            <a:off x="1676400" y="762000"/>
            <a:ext cx="8686800"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A conductor can be charged by induction, if there is a way to ground it.</a:t>
            </a:r>
          </a:p>
        </p:txBody>
      </p:sp>
      <p:graphicFrame>
        <p:nvGraphicFramePr>
          <p:cNvPr id="535556" name="Object 4"/>
          <p:cNvGraphicFramePr>
            <a:graphicFrameLocks noChangeAspect="1"/>
          </p:cNvGraphicFramePr>
          <p:nvPr/>
        </p:nvGraphicFramePr>
        <p:xfrm>
          <a:off x="4984750" y="1905000"/>
          <a:ext cx="2847975" cy="4762500"/>
        </p:xfrm>
        <a:graphic>
          <a:graphicData uri="http://schemas.openxmlformats.org/presentationml/2006/ole">
            <mc:AlternateContent xmlns:mc="http://schemas.openxmlformats.org/markup-compatibility/2006">
              <mc:Choice xmlns:v="urn:schemas-microsoft-com:vml" Requires="v">
                <p:oleObj spid="_x0000_s535564" name="Bitmap Image" r:id="rId4" imgW="3076190" imgH="5144218" progId="PBrush">
                  <p:embed/>
                </p:oleObj>
              </mc:Choice>
              <mc:Fallback>
                <p:oleObj name="Bitmap Image" r:id="rId4" imgW="3076190" imgH="5144218" progId="PBrush">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4750" y="1905000"/>
                        <a:ext cx="284797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35557" name="Object 5"/>
          <p:cNvGraphicFramePr>
            <a:graphicFrameLocks noChangeAspect="1"/>
          </p:cNvGraphicFramePr>
          <p:nvPr/>
        </p:nvGraphicFramePr>
        <p:xfrm>
          <a:off x="7883525" y="1524000"/>
          <a:ext cx="2616200" cy="5191125"/>
        </p:xfrm>
        <a:graphic>
          <a:graphicData uri="http://schemas.openxmlformats.org/presentationml/2006/ole">
            <mc:AlternateContent xmlns:mc="http://schemas.openxmlformats.org/markup-compatibility/2006">
              <mc:Choice xmlns:v="urn:schemas-microsoft-com:vml" Requires="v">
                <p:oleObj spid="_x0000_s535565" name="Bitmap Image" r:id="rId6" imgW="3038095" imgH="6028571" progId="PBrush">
                  <p:embed/>
                </p:oleObj>
              </mc:Choice>
              <mc:Fallback>
                <p:oleObj name="Bitmap Image" r:id="rId6" imgW="3038095" imgH="6028571" progId="PBrush">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3525" y="1524000"/>
                        <a:ext cx="2616200" cy="519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5560" name="Text Box 6"/>
          <p:cNvSpPr txBox="1">
            <a:spLocks noChangeArrowheads="1"/>
          </p:cNvSpPr>
          <p:nvPr/>
        </p:nvSpPr>
        <p:spPr bwMode="auto">
          <a:xfrm>
            <a:off x="1828800" y="2209800"/>
            <a:ext cx="3657600" cy="3508375"/>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This allows the like charges to leave the conductor; if the conductor is then isolated before the rod is removed, only the excess charge remains.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1554" name="Rectangle 2"/>
          <p:cNvSpPr>
            <a:spLocks noGrp="1" noChangeArrowheads="1"/>
          </p:cNvSpPr>
          <p:nvPr>
            <p:ph type="title" idx="4294967295"/>
          </p:nvPr>
        </p:nvSpPr>
        <p:spPr/>
        <p:txBody>
          <a:bodyPr anchor="b"/>
          <a:lstStyle/>
          <a:p>
            <a:pPr eaLnBrk="1" hangingPunct="1"/>
            <a:r>
              <a:rPr lang="en-US" smtClean="0"/>
              <a:t>Van de Graaff</a:t>
            </a:r>
            <a:br>
              <a:rPr lang="en-US" smtClean="0"/>
            </a:br>
            <a:r>
              <a:rPr lang="en-US" smtClean="0"/>
              <a:t>Generator</a:t>
            </a:r>
          </a:p>
        </p:txBody>
      </p:sp>
      <p:sp>
        <p:nvSpPr>
          <p:cNvPr id="1431555" name="Rectangle 3"/>
          <p:cNvSpPr>
            <a:spLocks noGrp="1" noChangeArrowheads="1"/>
          </p:cNvSpPr>
          <p:nvPr>
            <p:ph type="body" sz="half" idx="4294967295"/>
          </p:nvPr>
        </p:nvSpPr>
        <p:spPr>
          <a:xfrm>
            <a:off x="1806575" y="2624138"/>
            <a:ext cx="4799013" cy="3243262"/>
          </a:xfrm>
        </p:spPr>
        <p:txBody>
          <a:bodyPr/>
          <a:lstStyle/>
          <a:p>
            <a:pPr eaLnBrk="1" hangingPunct="1"/>
            <a:r>
              <a:rPr lang="en-US" sz="2400" smtClean="0"/>
              <a:t>An electrostatic generator designed and built by Robert J. Van de Graaff in 1929</a:t>
            </a:r>
          </a:p>
          <a:p>
            <a:pPr eaLnBrk="1" hangingPunct="1"/>
            <a:r>
              <a:rPr lang="en-US" sz="2400" smtClean="0"/>
              <a:t>Charge is transferred to the dome by means of a rotating belt</a:t>
            </a:r>
          </a:p>
          <a:p>
            <a:pPr eaLnBrk="1" hangingPunct="1"/>
            <a:r>
              <a:rPr lang="en-US" sz="2400" smtClean="0"/>
              <a:t>Eventually an electrostatic discharge takes place</a:t>
            </a:r>
          </a:p>
        </p:txBody>
      </p:sp>
      <p:graphicFrame>
        <p:nvGraphicFramePr>
          <p:cNvPr id="1431556" name="Object 4"/>
          <p:cNvGraphicFramePr>
            <a:graphicFrameLocks noChangeAspect="1"/>
          </p:cNvGraphicFramePr>
          <p:nvPr/>
        </p:nvGraphicFramePr>
        <p:xfrm>
          <a:off x="7994650" y="0"/>
          <a:ext cx="2368550" cy="6858000"/>
        </p:xfrm>
        <a:graphic>
          <a:graphicData uri="http://schemas.openxmlformats.org/presentationml/2006/ole">
            <mc:AlternateContent xmlns:mc="http://schemas.openxmlformats.org/markup-compatibility/2006">
              <mc:Choice xmlns:v="urn:schemas-microsoft-com:vml" Requires="v">
                <p:oleObj spid="_x0000_s1431560" name="Photo Editor Photo" r:id="rId3" imgW="2495238" imgH="7228571" progId="">
                  <p:embed/>
                </p:oleObj>
              </mc:Choice>
              <mc:Fallback>
                <p:oleObj name="Photo Editor Photo" r:id="rId3" imgW="2495238" imgH="7228571"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4650" y="0"/>
                        <a:ext cx="2368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31557" name="Picture 5" descr="Image result for Van de GraaffGenerator animated gif"/>
          <p:cNvPicPr>
            <a:picLocks noChangeAspect="1" noChangeArrowheads="1" noCrop="1"/>
          </p:cNvPicPr>
          <p:nvPr/>
        </p:nvPicPr>
        <p:blipFill>
          <a:blip r:embed="rId5"/>
          <a:srcRect/>
          <a:stretch>
            <a:fillRect/>
          </a:stretch>
        </p:blipFill>
        <p:spPr bwMode="auto">
          <a:xfrm>
            <a:off x="4430713" y="304800"/>
            <a:ext cx="2865437" cy="215265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89" name="Text Box 2"/>
          <p:cNvSpPr txBox="1">
            <a:spLocks noChangeArrowheads="1"/>
          </p:cNvSpPr>
          <p:nvPr/>
        </p:nvSpPr>
        <p:spPr bwMode="auto">
          <a:xfrm>
            <a:off x="1828800" y="1524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Electric Flux and Gauss’s Law</a:t>
            </a:r>
          </a:p>
        </p:txBody>
      </p:sp>
      <p:sp>
        <p:nvSpPr>
          <p:cNvPr id="1113090" name="Text Box 3"/>
          <p:cNvSpPr txBox="1">
            <a:spLocks noChangeArrowheads="1"/>
          </p:cNvSpPr>
          <p:nvPr/>
        </p:nvSpPr>
        <p:spPr bwMode="auto">
          <a:xfrm>
            <a:off x="2133600" y="762000"/>
            <a:ext cx="8077200"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Electric flux is a measure of the electric field perpendicular to a surface:</a:t>
            </a:r>
          </a:p>
        </p:txBody>
      </p:sp>
      <p:pic>
        <p:nvPicPr>
          <p:cNvPr id="1113091" name="Picture 4"/>
          <p:cNvPicPr>
            <a:picLocks noChangeAspect="1" noChangeArrowheads="1"/>
          </p:cNvPicPr>
          <p:nvPr/>
        </p:nvPicPr>
        <p:blipFill>
          <a:blip r:embed="rId3"/>
          <a:srcRect/>
          <a:stretch>
            <a:fillRect/>
          </a:stretch>
        </p:blipFill>
        <p:spPr bwMode="auto">
          <a:xfrm>
            <a:off x="2209800" y="2286000"/>
            <a:ext cx="4775200" cy="1560513"/>
          </a:xfrm>
          <a:prstGeom prst="rect">
            <a:avLst/>
          </a:prstGeom>
          <a:noFill/>
          <a:ln w="9525">
            <a:noFill/>
            <a:miter lim="800000"/>
            <a:headEnd/>
            <a:tailEnd/>
          </a:ln>
        </p:spPr>
      </p:pic>
      <p:pic>
        <p:nvPicPr>
          <p:cNvPr id="1113092" name="Picture 5" descr="FG19_23"/>
          <p:cNvPicPr>
            <a:picLocks noChangeAspect="1" noChangeArrowheads="1"/>
          </p:cNvPicPr>
          <p:nvPr/>
        </p:nvPicPr>
        <p:blipFill>
          <a:blip r:embed="rId4"/>
          <a:srcRect l="35945" t="66359" r="36406"/>
          <a:stretch>
            <a:fillRect/>
          </a:stretch>
        </p:blipFill>
        <p:spPr bwMode="auto">
          <a:xfrm>
            <a:off x="5410200" y="2755900"/>
            <a:ext cx="4495800" cy="41021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7" name="Text Box 2"/>
          <p:cNvSpPr txBox="1">
            <a:spLocks noChangeArrowheads="1"/>
          </p:cNvSpPr>
          <p:nvPr/>
        </p:nvSpPr>
        <p:spPr bwMode="auto">
          <a:xfrm>
            <a:off x="1828800" y="1524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Electric Flux and Gauss’s Law</a:t>
            </a:r>
          </a:p>
        </p:txBody>
      </p:sp>
      <p:sp>
        <p:nvSpPr>
          <p:cNvPr id="1115138" name="Text Box 3"/>
          <p:cNvSpPr txBox="1">
            <a:spLocks noChangeArrowheads="1"/>
          </p:cNvSpPr>
          <p:nvPr/>
        </p:nvSpPr>
        <p:spPr bwMode="auto">
          <a:xfrm>
            <a:off x="1981200" y="1066800"/>
            <a:ext cx="8305800" cy="1373188"/>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Gauss’s law states that the electric flux through a closed surface is proportional to the charge enclosed by the surface:</a:t>
            </a:r>
          </a:p>
        </p:txBody>
      </p:sp>
      <p:pic>
        <p:nvPicPr>
          <p:cNvPr id="1115139" name="Picture 4"/>
          <p:cNvPicPr>
            <a:picLocks noChangeAspect="1" noChangeArrowheads="1"/>
          </p:cNvPicPr>
          <p:nvPr/>
        </p:nvPicPr>
        <p:blipFill>
          <a:blip r:embed="rId3"/>
          <a:srcRect/>
          <a:stretch>
            <a:fillRect/>
          </a:stretch>
        </p:blipFill>
        <p:spPr bwMode="auto">
          <a:xfrm>
            <a:off x="2362200" y="2971800"/>
            <a:ext cx="2914650" cy="1665288"/>
          </a:xfrm>
          <a:prstGeom prst="rect">
            <a:avLst/>
          </a:prstGeom>
          <a:noFill/>
          <a:ln w="9525">
            <a:noFill/>
            <a:miter lim="800000"/>
            <a:headEnd/>
            <a:tailEnd/>
          </a:ln>
        </p:spPr>
      </p:pic>
      <p:pic>
        <p:nvPicPr>
          <p:cNvPr id="1115140" name="Picture 5"/>
          <p:cNvPicPr>
            <a:picLocks noChangeAspect="1" noChangeArrowheads="1"/>
          </p:cNvPicPr>
          <p:nvPr/>
        </p:nvPicPr>
        <p:blipFill>
          <a:blip r:embed="rId4"/>
          <a:srcRect/>
          <a:stretch>
            <a:fillRect/>
          </a:stretch>
        </p:blipFill>
        <p:spPr bwMode="auto">
          <a:xfrm>
            <a:off x="2057400" y="5029200"/>
            <a:ext cx="6027738" cy="1141413"/>
          </a:xfrm>
          <a:prstGeom prst="rect">
            <a:avLst/>
          </a:prstGeom>
          <a:noFill/>
          <a:ln w="9525">
            <a:noFill/>
            <a:miter lim="800000"/>
            <a:headEnd/>
            <a:tailEnd/>
          </a:ln>
        </p:spPr>
      </p:pic>
      <p:pic>
        <p:nvPicPr>
          <p:cNvPr id="1115141" name="Picture 6" descr="FG19_24"/>
          <p:cNvPicPr>
            <a:picLocks noChangeAspect="1" noChangeArrowheads="1"/>
          </p:cNvPicPr>
          <p:nvPr/>
        </p:nvPicPr>
        <p:blipFill>
          <a:blip r:embed="rId5"/>
          <a:srcRect l="12727" r="12727"/>
          <a:stretch>
            <a:fillRect/>
          </a:stretch>
        </p:blipFill>
        <p:spPr bwMode="auto">
          <a:xfrm>
            <a:off x="6477000" y="2133600"/>
            <a:ext cx="3124200" cy="314325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5" name="Text Box 2"/>
          <p:cNvSpPr txBox="1">
            <a:spLocks noChangeArrowheads="1"/>
          </p:cNvSpPr>
          <p:nvPr/>
        </p:nvSpPr>
        <p:spPr bwMode="auto">
          <a:xfrm>
            <a:off x="1828800" y="1524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Electric Flux and Gauss’s Law</a:t>
            </a:r>
          </a:p>
        </p:txBody>
      </p:sp>
      <p:sp>
        <p:nvSpPr>
          <p:cNvPr id="1117186" name="Text Box 3"/>
          <p:cNvSpPr txBox="1">
            <a:spLocks noChangeArrowheads="1"/>
          </p:cNvSpPr>
          <p:nvPr/>
        </p:nvSpPr>
        <p:spPr bwMode="auto">
          <a:xfrm>
            <a:off x="2057400" y="914400"/>
            <a:ext cx="8229600"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Gauss’s law can be used to find the electric field in systems with simple configurations.</a:t>
            </a:r>
          </a:p>
        </p:txBody>
      </p:sp>
      <p:pic>
        <p:nvPicPr>
          <p:cNvPr id="1117187" name="Picture 4" descr="FG19_25"/>
          <p:cNvPicPr>
            <a:picLocks noChangeAspect="1" noChangeArrowheads="1"/>
          </p:cNvPicPr>
          <p:nvPr/>
        </p:nvPicPr>
        <p:blipFill>
          <a:blip r:embed="rId3"/>
          <a:srcRect l="11490" r="11914"/>
          <a:stretch>
            <a:fillRect/>
          </a:stretch>
        </p:blipFill>
        <p:spPr bwMode="auto">
          <a:xfrm>
            <a:off x="1676400" y="2057400"/>
            <a:ext cx="4572000" cy="4476750"/>
          </a:xfrm>
          <a:prstGeom prst="rect">
            <a:avLst/>
          </a:prstGeom>
          <a:noFill/>
          <a:ln w="9525">
            <a:noFill/>
            <a:miter lim="800000"/>
            <a:headEnd/>
            <a:tailEnd/>
          </a:ln>
        </p:spPr>
      </p:pic>
      <p:pic>
        <p:nvPicPr>
          <p:cNvPr id="1117188" name="Picture 5" descr="FG19_26"/>
          <p:cNvPicPr>
            <a:picLocks noChangeAspect="1" noChangeArrowheads="1"/>
          </p:cNvPicPr>
          <p:nvPr/>
        </p:nvPicPr>
        <p:blipFill>
          <a:blip r:embed="rId4"/>
          <a:srcRect l="17369" r="17894"/>
          <a:stretch>
            <a:fillRect/>
          </a:stretch>
        </p:blipFill>
        <p:spPr bwMode="auto">
          <a:xfrm>
            <a:off x="6629400" y="2133600"/>
            <a:ext cx="3749675" cy="43434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3" name="Text Box 2"/>
          <p:cNvSpPr txBox="1">
            <a:spLocks noChangeArrowheads="1"/>
          </p:cNvSpPr>
          <p:nvPr/>
        </p:nvSpPr>
        <p:spPr bwMode="auto">
          <a:xfrm>
            <a:off x="1828800" y="1524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Summary</a:t>
            </a:r>
          </a:p>
        </p:txBody>
      </p:sp>
      <p:sp>
        <p:nvSpPr>
          <p:cNvPr id="1119234" name="Text Box 3"/>
          <p:cNvSpPr txBox="1">
            <a:spLocks noChangeArrowheads="1"/>
          </p:cNvSpPr>
          <p:nvPr/>
        </p:nvSpPr>
        <p:spPr bwMode="auto">
          <a:xfrm>
            <a:off x="1905000" y="838200"/>
            <a:ext cx="8458200" cy="946150"/>
          </a:xfrm>
          <a:prstGeom prst="rect">
            <a:avLst/>
          </a:prstGeom>
          <a:noFill/>
          <a:ln w="9525">
            <a:noFill/>
            <a:miter lim="800000"/>
            <a:headEnd/>
            <a:tailEnd/>
          </a:ln>
        </p:spPr>
        <p:txBody>
          <a:bodyPr>
            <a:spAutoFit/>
          </a:bodyPr>
          <a:lstStyle/>
          <a:p>
            <a:pPr>
              <a:spcBef>
                <a:spcPct val="50000"/>
              </a:spcBef>
              <a:buFontTx/>
              <a:buChar char="•"/>
            </a:pPr>
            <a:r>
              <a:rPr lang="en-US" sz="2800" b="1">
                <a:solidFill>
                  <a:srgbClr val="000000"/>
                </a:solidFill>
              </a:rPr>
              <a:t> Electrons have a negative charge, and protons a positive charge, of magnitude</a:t>
            </a:r>
          </a:p>
        </p:txBody>
      </p:sp>
      <p:pic>
        <p:nvPicPr>
          <p:cNvPr id="1119235" name="Picture 4"/>
          <p:cNvPicPr>
            <a:picLocks noChangeAspect="1" noChangeArrowheads="1"/>
          </p:cNvPicPr>
          <p:nvPr/>
        </p:nvPicPr>
        <p:blipFill>
          <a:blip r:embed="rId3"/>
          <a:srcRect/>
          <a:stretch>
            <a:fillRect/>
          </a:stretch>
        </p:blipFill>
        <p:spPr bwMode="auto">
          <a:xfrm>
            <a:off x="4724400" y="1981200"/>
            <a:ext cx="2914650" cy="409575"/>
          </a:xfrm>
          <a:prstGeom prst="rect">
            <a:avLst/>
          </a:prstGeom>
          <a:noFill/>
          <a:ln w="9525">
            <a:noFill/>
            <a:miter lim="800000"/>
            <a:headEnd/>
            <a:tailEnd/>
          </a:ln>
        </p:spPr>
      </p:pic>
      <p:sp>
        <p:nvSpPr>
          <p:cNvPr id="1119236" name="Text Box 5"/>
          <p:cNvSpPr txBox="1">
            <a:spLocks noChangeArrowheads="1"/>
          </p:cNvSpPr>
          <p:nvPr/>
        </p:nvSpPr>
        <p:spPr bwMode="auto">
          <a:xfrm>
            <a:off x="2057400" y="2514600"/>
            <a:ext cx="8153400" cy="3082925"/>
          </a:xfrm>
          <a:prstGeom prst="rect">
            <a:avLst/>
          </a:prstGeom>
          <a:noFill/>
          <a:ln w="9525">
            <a:noFill/>
            <a:miter lim="800000"/>
            <a:headEnd/>
            <a:tailEnd/>
          </a:ln>
        </p:spPr>
        <p:txBody>
          <a:bodyPr>
            <a:spAutoFit/>
          </a:bodyPr>
          <a:lstStyle/>
          <a:p>
            <a:pPr>
              <a:spcBef>
                <a:spcPct val="50000"/>
              </a:spcBef>
              <a:buFontTx/>
              <a:buChar char="•"/>
            </a:pPr>
            <a:r>
              <a:rPr lang="en-US" sz="2800" b="1">
                <a:solidFill>
                  <a:srgbClr val="000000"/>
                </a:solidFill>
              </a:rPr>
              <a:t> Unit of charge: Coulomb, </a:t>
            </a:r>
            <a:r>
              <a:rPr lang="en-US" sz="2800" b="1">
                <a:solidFill>
                  <a:srgbClr val="000000"/>
                </a:solidFill>
                <a:latin typeface="Times New Roman" pitchFamily="18" charset="0"/>
              </a:rPr>
              <a:t>C</a:t>
            </a:r>
          </a:p>
          <a:p>
            <a:pPr>
              <a:spcBef>
                <a:spcPct val="50000"/>
              </a:spcBef>
              <a:buFontTx/>
              <a:buChar char="•"/>
            </a:pPr>
            <a:r>
              <a:rPr lang="en-US" sz="2800" b="1">
                <a:solidFill>
                  <a:srgbClr val="000000"/>
                </a:solidFill>
              </a:rPr>
              <a:t> Charge is conserved, and quantized in units of </a:t>
            </a:r>
            <a:r>
              <a:rPr lang="en-US" sz="2800" b="1" i="1">
                <a:solidFill>
                  <a:srgbClr val="000000"/>
                </a:solidFill>
                <a:latin typeface="Times New Roman" pitchFamily="18" charset="0"/>
              </a:rPr>
              <a:t>e</a:t>
            </a:r>
          </a:p>
          <a:p>
            <a:pPr>
              <a:spcBef>
                <a:spcPct val="50000"/>
              </a:spcBef>
              <a:buFontTx/>
              <a:buChar char="•"/>
            </a:pPr>
            <a:r>
              <a:rPr lang="en-US" sz="2800" b="1">
                <a:solidFill>
                  <a:srgbClr val="000000"/>
                </a:solidFill>
              </a:rPr>
              <a:t> Insulators do not allow electrons to move between atoms; conductors allow conduction electrons to flow freely</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281" name="Text Box 2"/>
          <p:cNvSpPr txBox="1">
            <a:spLocks noChangeArrowheads="1"/>
          </p:cNvSpPr>
          <p:nvPr/>
        </p:nvSpPr>
        <p:spPr bwMode="auto">
          <a:xfrm>
            <a:off x="1828800" y="1524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Summary of</a:t>
            </a:r>
          </a:p>
        </p:txBody>
      </p:sp>
      <p:sp>
        <p:nvSpPr>
          <p:cNvPr id="1121282" name="Text Box 3"/>
          <p:cNvSpPr txBox="1">
            <a:spLocks noChangeArrowheads="1"/>
          </p:cNvSpPr>
          <p:nvPr/>
        </p:nvSpPr>
        <p:spPr bwMode="auto">
          <a:xfrm>
            <a:off x="2057400" y="762000"/>
            <a:ext cx="8153400" cy="2655888"/>
          </a:xfrm>
          <a:prstGeom prst="rect">
            <a:avLst/>
          </a:prstGeom>
          <a:noFill/>
          <a:ln w="9525">
            <a:noFill/>
            <a:miter lim="800000"/>
            <a:headEnd/>
            <a:tailEnd/>
          </a:ln>
        </p:spPr>
        <p:txBody>
          <a:bodyPr>
            <a:spAutoFit/>
          </a:bodyPr>
          <a:lstStyle/>
          <a:p>
            <a:pPr>
              <a:spcBef>
                <a:spcPct val="50000"/>
              </a:spcBef>
              <a:buFontTx/>
              <a:buChar char="•"/>
            </a:pPr>
            <a:r>
              <a:rPr lang="en-US" sz="2800" b="1">
                <a:solidFill>
                  <a:srgbClr val="000000"/>
                </a:solidFill>
              </a:rPr>
              <a:t> The force between electric charges is along the line connecting them</a:t>
            </a:r>
          </a:p>
          <a:p>
            <a:pPr>
              <a:spcBef>
                <a:spcPct val="50000"/>
              </a:spcBef>
              <a:buFontTx/>
              <a:buChar char="•"/>
            </a:pPr>
            <a:r>
              <a:rPr lang="en-US" sz="2800" b="1">
                <a:solidFill>
                  <a:srgbClr val="000000"/>
                </a:solidFill>
              </a:rPr>
              <a:t> Like charges repel, opposites attract</a:t>
            </a:r>
          </a:p>
          <a:p>
            <a:pPr>
              <a:spcBef>
                <a:spcPct val="50000"/>
              </a:spcBef>
              <a:buFontTx/>
              <a:buChar char="•"/>
            </a:pPr>
            <a:r>
              <a:rPr lang="en-US" sz="2800" b="1">
                <a:solidFill>
                  <a:srgbClr val="000000"/>
                </a:solidFill>
              </a:rPr>
              <a:t> Coulomb’s law gives the magnitude of the force:</a:t>
            </a:r>
          </a:p>
        </p:txBody>
      </p:sp>
      <p:pic>
        <p:nvPicPr>
          <p:cNvPr id="1121283" name="Picture 4"/>
          <p:cNvPicPr>
            <a:picLocks noChangeAspect="1" noChangeArrowheads="1"/>
          </p:cNvPicPr>
          <p:nvPr/>
        </p:nvPicPr>
        <p:blipFill>
          <a:blip r:embed="rId3"/>
          <a:srcRect/>
          <a:stretch>
            <a:fillRect/>
          </a:stretch>
        </p:blipFill>
        <p:spPr bwMode="auto">
          <a:xfrm>
            <a:off x="4648200" y="3124200"/>
            <a:ext cx="2154238" cy="1169988"/>
          </a:xfrm>
          <a:prstGeom prst="rect">
            <a:avLst/>
          </a:prstGeom>
          <a:noFill/>
          <a:ln w="9525">
            <a:noFill/>
            <a:miter lim="800000"/>
            <a:headEnd/>
            <a:tailEnd/>
          </a:ln>
        </p:spPr>
      </p:pic>
      <p:pic>
        <p:nvPicPr>
          <p:cNvPr id="1121284" name="Picture 5"/>
          <p:cNvPicPr>
            <a:picLocks noChangeAspect="1" noChangeArrowheads="1"/>
          </p:cNvPicPr>
          <p:nvPr/>
        </p:nvPicPr>
        <p:blipFill>
          <a:blip r:embed="rId4"/>
          <a:srcRect/>
          <a:stretch>
            <a:fillRect/>
          </a:stretch>
        </p:blipFill>
        <p:spPr bwMode="auto">
          <a:xfrm>
            <a:off x="4191000" y="4343400"/>
            <a:ext cx="3825875" cy="552450"/>
          </a:xfrm>
          <a:prstGeom prst="rect">
            <a:avLst/>
          </a:prstGeom>
          <a:noFill/>
          <a:ln w="9525">
            <a:noFill/>
            <a:miter lim="800000"/>
            <a:headEnd/>
            <a:tailEnd/>
          </a:ln>
        </p:spPr>
      </p:pic>
      <p:sp>
        <p:nvSpPr>
          <p:cNvPr id="1121285" name="Text Box 6"/>
          <p:cNvSpPr txBox="1">
            <a:spLocks noChangeArrowheads="1"/>
          </p:cNvSpPr>
          <p:nvPr/>
        </p:nvSpPr>
        <p:spPr bwMode="auto">
          <a:xfrm>
            <a:off x="2209800" y="5105400"/>
            <a:ext cx="8077200" cy="946150"/>
          </a:xfrm>
          <a:prstGeom prst="rect">
            <a:avLst/>
          </a:prstGeom>
          <a:noFill/>
          <a:ln w="9525">
            <a:noFill/>
            <a:miter lim="800000"/>
            <a:headEnd/>
            <a:tailEnd/>
          </a:ln>
        </p:spPr>
        <p:txBody>
          <a:bodyPr>
            <a:spAutoFit/>
          </a:bodyPr>
          <a:lstStyle/>
          <a:p>
            <a:pPr>
              <a:spcBef>
                <a:spcPct val="50000"/>
              </a:spcBef>
              <a:buFontTx/>
              <a:buChar char="•"/>
            </a:pPr>
            <a:r>
              <a:rPr lang="en-US" sz="2800" b="1">
                <a:solidFill>
                  <a:srgbClr val="000000"/>
                </a:solidFill>
              </a:rPr>
              <a:t> Forces exerted by several charges add as vectors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29" name="Text Box 2"/>
          <p:cNvSpPr txBox="1">
            <a:spLocks noChangeArrowheads="1"/>
          </p:cNvSpPr>
          <p:nvPr/>
        </p:nvSpPr>
        <p:spPr bwMode="auto">
          <a:xfrm>
            <a:off x="1828800" y="1524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Summary</a:t>
            </a:r>
          </a:p>
        </p:txBody>
      </p:sp>
      <p:sp>
        <p:nvSpPr>
          <p:cNvPr id="1123330" name="Text Box 3"/>
          <p:cNvSpPr txBox="1">
            <a:spLocks noChangeArrowheads="1"/>
          </p:cNvSpPr>
          <p:nvPr/>
        </p:nvSpPr>
        <p:spPr bwMode="auto">
          <a:xfrm>
            <a:off x="1905000" y="1066800"/>
            <a:ext cx="8458200" cy="2441575"/>
          </a:xfrm>
          <a:prstGeom prst="rect">
            <a:avLst/>
          </a:prstGeom>
          <a:noFill/>
          <a:ln w="9525">
            <a:noFill/>
            <a:miter lim="800000"/>
            <a:headEnd/>
            <a:tailEnd/>
          </a:ln>
        </p:spPr>
        <p:txBody>
          <a:bodyPr>
            <a:spAutoFit/>
          </a:bodyPr>
          <a:lstStyle/>
          <a:p>
            <a:pPr>
              <a:spcBef>
                <a:spcPct val="50000"/>
              </a:spcBef>
              <a:buFontTx/>
              <a:buChar char="•"/>
            </a:pPr>
            <a:r>
              <a:rPr lang="en-US" sz="2800" b="1">
                <a:solidFill>
                  <a:srgbClr val="000000"/>
                </a:solidFill>
              </a:rPr>
              <a:t> A spherical charge distribution behaves from the outside as though the total charge were at its center</a:t>
            </a:r>
          </a:p>
          <a:p>
            <a:pPr>
              <a:spcBef>
                <a:spcPct val="50000"/>
              </a:spcBef>
              <a:buFontTx/>
              <a:buChar char="•"/>
            </a:pPr>
            <a:r>
              <a:rPr lang="en-US" sz="2800" b="1">
                <a:solidFill>
                  <a:srgbClr val="000000"/>
                </a:solidFill>
              </a:rPr>
              <a:t> Electric field is the force per unit charge; for a point charge:</a:t>
            </a:r>
          </a:p>
        </p:txBody>
      </p:sp>
      <p:pic>
        <p:nvPicPr>
          <p:cNvPr id="1123331" name="Picture 4"/>
          <p:cNvPicPr>
            <a:picLocks noChangeAspect="1" noChangeArrowheads="1"/>
          </p:cNvPicPr>
          <p:nvPr/>
        </p:nvPicPr>
        <p:blipFill>
          <a:blip r:embed="rId3"/>
          <a:srcRect/>
          <a:stretch>
            <a:fillRect/>
          </a:stretch>
        </p:blipFill>
        <p:spPr bwMode="auto">
          <a:xfrm>
            <a:off x="5029200" y="3276600"/>
            <a:ext cx="1547813" cy="1046163"/>
          </a:xfrm>
          <a:prstGeom prst="rect">
            <a:avLst/>
          </a:prstGeom>
          <a:noFill/>
          <a:ln w="9525">
            <a:noFill/>
            <a:miter lim="800000"/>
            <a:headEnd/>
            <a:tailEnd/>
          </a:ln>
        </p:spPr>
      </p:pic>
      <p:sp>
        <p:nvSpPr>
          <p:cNvPr id="1123332" name="Text Box 5"/>
          <p:cNvSpPr txBox="1">
            <a:spLocks noChangeArrowheads="1"/>
          </p:cNvSpPr>
          <p:nvPr/>
        </p:nvSpPr>
        <p:spPr bwMode="auto">
          <a:xfrm>
            <a:off x="2057400" y="4419600"/>
            <a:ext cx="8305800" cy="946150"/>
          </a:xfrm>
          <a:prstGeom prst="rect">
            <a:avLst/>
          </a:prstGeom>
          <a:noFill/>
          <a:ln w="9525">
            <a:noFill/>
            <a:miter lim="800000"/>
            <a:headEnd/>
            <a:tailEnd/>
          </a:ln>
        </p:spPr>
        <p:txBody>
          <a:bodyPr>
            <a:spAutoFit/>
          </a:bodyPr>
          <a:lstStyle/>
          <a:p>
            <a:pPr>
              <a:spcBef>
                <a:spcPct val="50000"/>
              </a:spcBef>
              <a:buFontTx/>
              <a:buChar char="•"/>
            </a:pPr>
            <a:r>
              <a:rPr lang="en-US" sz="2800" b="1">
                <a:solidFill>
                  <a:srgbClr val="000000"/>
                </a:solidFill>
              </a:rPr>
              <a:t> Electric fields created by several charges add as vectors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3" name="Text Box 2"/>
          <p:cNvSpPr txBox="1">
            <a:spLocks noChangeArrowheads="1"/>
          </p:cNvSpPr>
          <p:nvPr/>
        </p:nvSpPr>
        <p:spPr bwMode="auto">
          <a:xfrm>
            <a:off x="1828800" y="1524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Summary</a:t>
            </a:r>
          </a:p>
        </p:txBody>
      </p:sp>
      <p:sp>
        <p:nvSpPr>
          <p:cNvPr id="549894" name="Text Box 3"/>
          <p:cNvSpPr txBox="1">
            <a:spLocks noChangeArrowheads="1"/>
          </p:cNvSpPr>
          <p:nvPr/>
        </p:nvSpPr>
        <p:spPr bwMode="auto">
          <a:xfrm>
            <a:off x="1828800" y="1143000"/>
            <a:ext cx="8534400" cy="5219700"/>
          </a:xfrm>
          <a:prstGeom prst="rect">
            <a:avLst/>
          </a:prstGeom>
          <a:noFill/>
          <a:ln w="9525">
            <a:noFill/>
            <a:miter lim="800000"/>
            <a:headEnd/>
            <a:tailEnd/>
          </a:ln>
        </p:spPr>
        <p:txBody>
          <a:bodyPr>
            <a:spAutoFit/>
          </a:bodyPr>
          <a:lstStyle/>
          <a:p>
            <a:pPr>
              <a:spcBef>
                <a:spcPct val="50000"/>
              </a:spcBef>
              <a:buFontTx/>
              <a:buChar char="•"/>
            </a:pPr>
            <a:r>
              <a:rPr lang="en-US" sz="2800" b="1">
                <a:solidFill>
                  <a:srgbClr val="000000"/>
                </a:solidFill>
              </a:rPr>
              <a:t> Electric field lines help visualize the electric field</a:t>
            </a:r>
          </a:p>
          <a:p>
            <a:pPr>
              <a:spcBef>
                <a:spcPct val="50000"/>
              </a:spcBef>
              <a:buFontTx/>
              <a:buChar char="•"/>
            </a:pPr>
            <a:r>
              <a:rPr lang="en-US" sz="2800" b="1">
                <a:solidFill>
                  <a:srgbClr val="000000"/>
                </a:solidFill>
              </a:rPr>
              <a:t> Field lines point in the direction of the field; start on </a:t>
            </a:r>
            <a:r>
              <a:rPr lang="en-US" sz="2800" b="1">
                <a:solidFill>
                  <a:srgbClr val="000000"/>
                </a:solidFill>
                <a:latin typeface="Times New Roman" pitchFamily="18" charset="0"/>
              </a:rPr>
              <a:t>+</a:t>
            </a:r>
            <a:r>
              <a:rPr lang="en-US" sz="2800" b="1">
                <a:solidFill>
                  <a:srgbClr val="000000"/>
                </a:solidFill>
              </a:rPr>
              <a:t> charges or infinity; end on </a:t>
            </a:r>
            <a:r>
              <a:rPr lang="en-US" sz="2800" b="1">
                <a:solidFill>
                  <a:srgbClr val="000000"/>
                </a:solidFill>
                <a:latin typeface="Times New Roman" pitchFamily="18" charset="0"/>
              </a:rPr>
              <a:t>–</a:t>
            </a:r>
            <a:r>
              <a:rPr lang="en-US" sz="2800" b="1">
                <a:solidFill>
                  <a:srgbClr val="000000"/>
                </a:solidFill>
              </a:rPr>
              <a:t> charges or infinity; are denser where     is greater</a:t>
            </a:r>
          </a:p>
          <a:p>
            <a:pPr>
              <a:spcBef>
                <a:spcPct val="50000"/>
              </a:spcBef>
              <a:buFontTx/>
              <a:buChar char="•"/>
            </a:pPr>
            <a:r>
              <a:rPr lang="en-US" sz="2800" b="1">
                <a:solidFill>
                  <a:srgbClr val="000000"/>
                </a:solidFill>
              </a:rPr>
              <a:t> Parallel-plate capacitor: two oppositely charged, conducting parallel plates</a:t>
            </a:r>
          </a:p>
          <a:p>
            <a:pPr>
              <a:spcBef>
                <a:spcPct val="50000"/>
              </a:spcBef>
              <a:buFontTx/>
              <a:buChar char="•"/>
            </a:pPr>
            <a:r>
              <a:rPr lang="en-US" sz="2800" b="1">
                <a:solidFill>
                  <a:srgbClr val="000000"/>
                </a:solidFill>
              </a:rPr>
              <a:t> Excess charge on a conductor is on the surface</a:t>
            </a:r>
          </a:p>
          <a:p>
            <a:pPr>
              <a:spcBef>
                <a:spcPct val="50000"/>
              </a:spcBef>
              <a:buFontTx/>
              <a:buChar char="•"/>
            </a:pPr>
            <a:r>
              <a:rPr lang="en-US" sz="2800" b="1">
                <a:solidFill>
                  <a:srgbClr val="000000"/>
                </a:solidFill>
              </a:rPr>
              <a:t> Electric field within a conductor is zero (if charges are static)</a:t>
            </a:r>
          </a:p>
        </p:txBody>
      </p:sp>
      <p:graphicFrame>
        <p:nvGraphicFramePr>
          <p:cNvPr id="549892" name="Object 4"/>
          <p:cNvGraphicFramePr>
            <a:graphicFrameLocks noChangeAspect="1"/>
          </p:cNvGraphicFramePr>
          <p:nvPr/>
        </p:nvGraphicFramePr>
        <p:xfrm>
          <a:off x="6721475" y="3003550"/>
          <a:ext cx="381000" cy="533400"/>
        </p:xfrm>
        <a:graphic>
          <a:graphicData uri="http://schemas.openxmlformats.org/presentationml/2006/ole">
            <mc:AlternateContent xmlns:mc="http://schemas.openxmlformats.org/markup-compatibility/2006">
              <mc:Choice xmlns:v="urn:schemas-microsoft-com:vml" Requires="v">
                <p:oleObj spid="_x0000_s549896" name="Equation" r:id="rId4" imgW="126725" imgH="177415" progId="">
                  <p:embed/>
                </p:oleObj>
              </mc:Choice>
              <mc:Fallback>
                <p:oleObj name="Equation" r:id="rId4" imgW="126725" imgH="177415"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1475" y="3003550"/>
                        <a:ext cx="3810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5" name="Rectangle 2"/>
          <p:cNvSpPr>
            <a:spLocks noGrp="1" noChangeArrowheads="1"/>
          </p:cNvSpPr>
          <p:nvPr>
            <p:ph type="title"/>
          </p:nvPr>
        </p:nvSpPr>
        <p:spPr/>
        <p:txBody>
          <a:bodyPr/>
          <a:lstStyle/>
          <a:p>
            <a:pPr eaLnBrk="1" hangingPunct="1"/>
            <a:r>
              <a:rPr lang="en-US" smtClean="0"/>
              <a:t>Basic Law of Electrostatics:</a:t>
            </a:r>
          </a:p>
        </p:txBody>
      </p:sp>
      <p:sp>
        <p:nvSpPr>
          <p:cNvPr id="707586" name="Rectangle 3"/>
          <p:cNvSpPr>
            <a:spLocks noGrp="1" noChangeArrowheads="1"/>
          </p:cNvSpPr>
          <p:nvPr>
            <p:ph type="body" idx="1"/>
          </p:nvPr>
        </p:nvSpPr>
        <p:spPr/>
        <p:txBody>
          <a:bodyPr/>
          <a:lstStyle/>
          <a:p>
            <a:pPr eaLnBrk="1" hangingPunct="1"/>
            <a:r>
              <a:rPr lang="en-US" smtClean="0"/>
              <a:t>Objects that are similarly charged repel each other; and objects that are oppositely charged attract each other </a:t>
            </a:r>
          </a:p>
        </p:txBody>
      </p:sp>
      <p:pic>
        <p:nvPicPr>
          <p:cNvPr id="707587" name="Picture 4" descr="Image result for static electricity animated gif"/>
          <p:cNvPicPr>
            <a:picLocks noChangeAspect="1" noChangeArrowheads="1"/>
          </p:cNvPicPr>
          <p:nvPr/>
        </p:nvPicPr>
        <p:blipFill>
          <a:blip r:embed="rId2"/>
          <a:srcRect/>
          <a:stretch>
            <a:fillRect/>
          </a:stretch>
        </p:blipFill>
        <p:spPr bwMode="auto">
          <a:xfrm>
            <a:off x="1652588" y="3297238"/>
            <a:ext cx="3752850" cy="3024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5" name="Text Box 2"/>
          <p:cNvSpPr txBox="1">
            <a:spLocks noChangeArrowheads="1"/>
          </p:cNvSpPr>
          <p:nvPr/>
        </p:nvSpPr>
        <p:spPr bwMode="auto">
          <a:xfrm>
            <a:off x="1828800" y="152400"/>
            <a:ext cx="86106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Summary</a:t>
            </a:r>
          </a:p>
        </p:txBody>
      </p:sp>
      <p:sp>
        <p:nvSpPr>
          <p:cNvPr id="1127426" name="Text Box 3"/>
          <p:cNvSpPr txBox="1">
            <a:spLocks noChangeArrowheads="1"/>
          </p:cNvSpPr>
          <p:nvPr/>
        </p:nvSpPr>
        <p:spPr bwMode="auto">
          <a:xfrm>
            <a:off x="1828800" y="914400"/>
            <a:ext cx="8610600" cy="1801813"/>
          </a:xfrm>
          <a:prstGeom prst="rect">
            <a:avLst/>
          </a:prstGeom>
          <a:noFill/>
          <a:ln w="9525">
            <a:noFill/>
            <a:miter lim="800000"/>
            <a:headEnd/>
            <a:tailEnd/>
          </a:ln>
        </p:spPr>
        <p:txBody>
          <a:bodyPr>
            <a:spAutoFit/>
          </a:bodyPr>
          <a:lstStyle/>
          <a:p>
            <a:pPr>
              <a:spcBef>
                <a:spcPct val="50000"/>
              </a:spcBef>
              <a:buFontTx/>
              <a:buChar char="•"/>
            </a:pPr>
            <a:r>
              <a:rPr lang="en-US" sz="2800" b="1">
                <a:solidFill>
                  <a:srgbClr val="000000"/>
                </a:solidFill>
              </a:rPr>
              <a:t> A conductor can be charged by induction</a:t>
            </a:r>
          </a:p>
          <a:p>
            <a:pPr>
              <a:spcBef>
                <a:spcPct val="50000"/>
              </a:spcBef>
              <a:buFontTx/>
              <a:buChar char="•"/>
            </a:pPr>
            <a:r>
              <a:rPr lang="en-US" sz="2800" b="1">
                <a:solidFill>
                  <a:srgbClr val="000000"/>
                </a:solidFill>
              </a:rPr>
              <a:t> Conductors can be grounded</a:t>
            </a:r>
          </a:p>
          <a:p>
            <a:pPr>
              <a:spcBef>
                <a:spcPct val="50000"/>
              </a:spcBef>
              <a:buFontTx/>
              <a:buChar char="•"/>
            </a:pPr>
            <a:r>
              <a:rPr lang="en-US" sz="2800" b="1">
                <a:solidFill>
                  <a:srgbClr val="000000"/>
                </a:solidFill>
              </a:rPr>
              <a:t> Electric flux through a surface:</a:t>
            </a:r>
          </a:p>
        </p:txBody>
      </p:sp>
      <p:pic>
        <p:nvPicPr>
          <p:cNvPr id="1127427" name="Picture 4"/>
          <p:cNvPicPr>
            <a:picLocks noChangeAspect="1" noChangeArrowheads="1"/>
          </p:cNvPicPr>
          <p:nvPr/>
        </p:nvPicPr>
        <p:blipFill>
          <a:blip r:embed="rId3"/>
          <a:srcRect/>
          <a:stretch>
            <a:fillRect/>
          </a:stretch>
        </p:blipFill>
        <p:spPr bwMode="auto">
          <a:xfrm>
            <a:off x="4800600" y="2971800"/>
            <a:ext cx="2192338" cy="390525"/>
          </a:xfrm>
          <a:prstGeom prst="rect">
            <a:avLst/>
          </a:prstGeom>
          <a:noFill/>
          <a:ln w="9525">
            <a:noFill/>
            <a:miter lim="800000"/>
            <a:headEnd/>
            <a:tailEnd/>
          </a:ln>
        </p:spPr>
      </p:pic>
      <p:sp>
        <p:nvSpPr>
          <p:cNvPr id="1127428" name="Text Box 5"/>
          <p:cNvSpPr txBox="1">
            <a:spLocks noChangeArrowheads="1"/>
          </p:cNvSpPr>
          <p:nvPr/>
        </p:nvSpPr>
        <p:spPr bwMode="auto">
          <a:xfrm>
            <a:off x="2057400" y="3657600"/>
            <a:ext cx="7924800" cy="519113"/>
          </a:xfrm>
          <a:prstGeom prst="rect">
            <a:avLst/>
          </a:prstGeom>
          <a:noFill/>
          <a:ln w="9525">
            <a:noFill/>
            <a:miter lim="800000"/>
            <a:headEnd/>
            <a:tailEnd/>
          </a:ln>
        </p:spPr>
        <p:txBody>
          <a:bodyPr>
            <a:spAutoFit/>
          </a:bodyPr>
          <a:lstStyle/>
          <a:p>
            <a:pPr>
              <a:spcBef>
                <a:spcPct val="50000"/>
              </a:spcBef>
              <a:buFontTx/>
              <a:buChar char="•"/>
            </a:pPr>
            <a:r>
              <a:rPr lang="en-US" sz="2800" b="1">
                <a:solidFill>
                  <a:srgbClr val="000000"/>
                </a:solidFill>
              </a:rPr>
              <a:t> Gauss’s law:</a:t>
            </a:r>
          </a:p>
        </p:txBody>
      </p:sp>
      <p:pic>
        <p:nvPicPr>
          <p:cNvPr id="1127429" name="Picture 6"/>
          <p:cNvPicPr>
            <a:picLocks noChangeAspect="1" noChangeArrowheads="1"/>
          </p:cNvPicPr>
          <p:nvPr/>
        </p:nvPicPr>
        <p:blipFill>
          <a:blip r:embed="rId4"/>
          <a:srcRect/>
          <a:stretch>
            <a:fillRect/>
          </a:stretch>
        </p:blipFill>
        <p:spPr bwMode="auto">
          <a:xfrm>
            <a:off x="4800600" y="4267200"/>
            <a:ext cx="1243013" cy="895350"/>
          </a:xfrm>
          <a:prstGeom prst="rect">
            <a:avLst/>
          </a:prstGeom>
          <a:noFill/>
          <a:ln w="9525">
            <a:noFill/>
            <a:miter lim="800000"/>
            <a:headEnd/>
            <a:tailEnd/>
          </a:ln>
        </p:spPr>
      </p:pic>
      <p:pic>
        <p:nvPicPr>
          <p:cNvPr id="1127430" name="Picture 7"/>
          <p:cNvPicPr>
            <a:picLocks noChangeAspect="1" noChangeArrowheads="1"/>
          </p:cNvPicPr>
          <p:nvPr/>
        </p:nvPicPr>
        <p:blipFill>
          <a:blip r:embed="rId5"/>
          <a:srcRect/>
          <a:stretch>
            <a:fillRect/>
          </a:stretch>
        </p:blipFill>
        <p:spPr bwMode="auto">
          <a:xfrm>
            <a:off x="3200400" y="5334000"/>
            <a:ext cx="5457825" cy="903288"/>
          </a:xfrm>
          <a:prstGeom prst="rect">
            <a:avLst/>
          </a:prstGeom>
          <a:noFill/>
          <a:ln w="9525">
            <a:noFill/>
            <a:miter lim="800000"/>
            <a:headEnd/>
            <a:tailEnd/>
          </a:ln>
        </p:spPr>
      </p:pic>
      <p:pic>
        <p:nvPicPr>
          <p:cNvPr id="1127433" name="Picture 9" descr="Image result for Electricity Cartoon"/>
          <p:cNvPicPr>
            <a:picLocks noChangeAspect="1" noChangeArrowheads="1"/>
          </p:cNvPicPr>
          <p:nvPr/>
        </p:nvPicPr>
        <p:blipFill>
          <a:blip r:embed="rId6"/>
          <a:srcRect/>
          <a:stretch>
            <a:fillRect/>
          </a:stretch>
        </p:blipFill>
        <p:spPr bwMode="auto">
          <a:xfrm>
            <a:off x="8697913" y="1377950"/>
            <a:ext cx="3260725" cy="4378325"/>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3" name="Rectangle 2"/>
          <p:cNvSpPr>
            <a:spLocks noGrp="1" noChangeArrowheads="1"/>
          </p:cNvSpPr>
          <p:nvPr>
            <p:ph type="ctrTitle"/>
          </p:nvPr>
        </p:nvSpPr>
        <p:spPr>
          <a:xfrm>
            <a:off x="1219200" y="1524000"/>
            <a:ext cx="10164763" cy="1752600"/>
          </a:xfrm>
        </p:spPr>
        <p:txBody>
          <a:bodyPr/>
          <a:lstStyle/>
          <a:p>
            <a:pPr eaLnBrk="1" hangingPunct="1"/>
            <a:r>
              <a:rPr lang="en-US" smtClean="0"/>
              <a:t>Electrical Energy, Potential and Capacitance</a:t>
            </a:r>
          </a:p>
        </p:txBody>
      </p:sp>
      <p:sp>
        <p:nvSpPr>
          <p:cNvPr id="1129474" name="Rectangle 3"/>
          <p:cNvSpPr>
            <a:spLocks noGrp="1" noChangeArrowheads="1"/>
          </p:cNvSpPr>
          <p:nvPr>
            <p:ph type="subTitle" idx="1"/>
          </p:nvPr>
        </p:nvSpPr>
        <p:spPr/>
        <p:txBody>
          <a:bodyPr/>
          <a:lstStyle/>
          <a:p>
            <a:pPr eaLnBrk="1" hangingPunct="1"/>
            <a:endParaRPr lang="en-US" smtClean="0"/>
          </a:p>
        </p:txBody>
      </p:sp>
      <p:pic>
        <p:nvPicPr>
          <p:cNvPr id="1129477" name="Picture 5" descr="Image result for electrical energy  animated gif"/>
          <p:cNvPicPr>
            <a:picLocks noChangeAspect="1" noChangeArrowheads="1" noCrop="1"/>
          </p:cNvPicPr>
          <p:nvPr/>
        </p:nvPicPr>
        <p:blipFill>
          <a:blip r:embed="rId3"/>
          <a:srcRect/>
          <a:stretch>
            <a:fillRect/>
          </a:stretch>
        </p:blipFill>
        <p:spPr bwMode="auto">
          <a:xfrm>
            <a:off x="5287963" y="2646363"/>
            <a:ext cx="4762500" cy="3190875"/>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r>
              <a:rPr lang="en-US" smtClean="0"/>
              <a:t>Electric Potential</a:t>
            </a:r>
          </a:p>
        </p:txBody>
      </p:sp>
      <p:graphicFrame>
        <p:nvGraphicFramePr>
          <p:cNvPr id="1027" name="Object 3"/>
          <p:cNvGraphicFramePr>
            <a:graphicFrameLocks noGrp="1" noChangeAspect="1"/>
          </p:cNvGraphicFramePr>
          <p:nvPr>
            <p:ph idx="1"/>
          </p:nvPr>
        </p:nvGraphicFramePr>
        <p:xfrm>
          <a:off x="2057400" y="1295400"/>
          <a:ext cx="2630488" cy="4597400"/>
        </p:xfrm>
        <a:graphic>
          <a:graphicData uri="http://schemas.openxmlformats.org/presentationml/2006/ole">
            <mc:AlternateContent xmlns:mc="http://schemas.openxmlformats.org/markup-compatibility/2006">
              <mc:Choice xmlns:v="urn:schemas-microsoft-com:vml" Requires="v">
                <p:oleObj spid="_x0000_s1031" name="Equation" r:id="rId4" imgW="1054100" imgH="1841500" progId="Equation.3">
                  <p:embed/>
                </p:oleObj>
              </mc:Choice>
              <mc:Fallback>
                <p:oleObj name="Equation" r:id="rId4" imgW="1054100" imgH="184150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295400"/>
                        <a:ext cx="2630488" cy="459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9" name="Text Box 6"/>
          <p:cNvSpPr txBox="1">
            <a:spLocks noChangeArrowheads="1"/>
          </p:cNvSpPr>
          <p:nvPr/>
        </p:nvSpPr>
        <p:spPr bwMode="auto">
          <a:xfrm>
            <a:off x="5181600" y="990600"/>
            <a:ext cx="5121275" cy="4211638"/>
          </a:xfrm>
          <a:prstGeom prst="rect">
            <a:avLst/>
          </a:prstGeom>
          <a:noFill/>
          <a:ln w="9525">
            <a:noFill/>
            <a:miter lim="800000"/>
            <a:headEnd/>
            <a:tailEnd/>
          </a:ln>
        </p:spPr>
        <p:txBody>
          <a:bodyPr>
            <a:spAutoFit/>
          </a:bodyPr>
          <a:lstStyle/>
          <a:p>
            <a:r>
              <a:rPr lang="en-US">
                <a:solidFill>
                  <a:srgbClr val="000000"/>
                </a:solidFill>
              </a:rPr>
              <a:t>Here we see the equation for gravitational potential energy.</a:t>
            </a:r>
          </a:p>
          <a:p>
            <a:endParaRPr lang="en-US">
              <a:solidFill>
                <a:srgbClr val="000000"/>
              </a:solidFill>
            </a:endParaRPr>
          </a:p>
          <a:p>
            <a:r>
              <a:rPr lang="en-US">
                <a:solidFill>
                  <a:srgbClr val="000000"/>
                </a:solidFill>
              </a:rPr>
              <a:t>Instead of gravitational potential energy we are talking about ELECTRIC POTENTIAL ENERGY</a:t>
            </a:r>
          </a:p>
          <a:p>
            <a:endParaRPr lang="en-US">
              <a:solidFill>
                <a:srgbClr val="000000"/>
              </a:solidFill>
            </a:endParaRPr>
          </a:p>
          <a:p>
            <a:r>
              <a:rPr lang="en-US">
                <a:solidFill>
                  <a:srgbClr val="000000"/>
                </a:solidFill>
              </a:rPr>
              <a:t>A charge will be in the field instead of a mass</a:t>
            </a:r>
          </a:p>
          <a:p>
            <a:endParaRPr lang="en-US">
              <a:solidFill>
                <a:srgbClr val="000000"/>
              </a:solidFill>
            </a:endParaRPr>
          </a:p>
          <a:p>
            <a:r>
              <a:rPr lang="en-US">
                <a:solidFill>
                  <a:srgbClr val="000000"/>
                </a:solidFill>
              </a:rPr>
              <a:t>The field will be an ELECTRIC FIELD instead of a gravitational field</a:t>
            </a:r>
          </a:p>
          <a:p>
            <a:endParaRPr lang="en-US">
              <a:solidFill>
                <a:srgbClr val="000000"/>
              </a:solidFill>
            </a:endParaRPr>
          </a:p>
          <a:p>
            <a:r>
              <a:rPr lang="en-US">
                <a:solidFill>
                  <a:srgbClr val="000000"/>
                </a:solidFill>
              </a:rPr>
              <a:t>The displacement is the same in any reference frame and use various symbols</a:t>
            </a:r>
          </a:p>
          <a:p>
            <a:endParaRPr lang="en-US">
              <a:solidFill>
                <a:srgbClr val="000000"/>
              </a:solidFill>
            </a:endParaRPr>
          </a:p>
          <a:p>
            <a:r>
              <a:rPr lang="en-US">
                <a:solidFill>
                  <a:srgbClr val="000000"/>
                </a:solidFill>
              </a:rPr>
              <a:t>Putting it all together!</a:t>
            </a:r>
          </a:p>
        </p:txBody>
      </p:sp>
      <p:sp>
        <p:nvSpPr>
          <p:cNvPr id="1030" name="Rectangle 7"/>
          <p:cNvSpPr>
            <a:spLocks noChangeArrowheads="1"/>
          </p:cNvSpPr>
          <p:nvPr/>
        </p:nvSpPr>
        <p:spPr bwMode="auto">
          <a:xfrm>
            <a:off x="1981200" y="4800600"/>
            <a:ext cx="609600" cy="1295400"/>
          </a:xfrm>
          <a:prstGeom prst="rect">
            <a:avLst/>
          </a:prstGeom>
          <a:solidFill>
            <a:schemeClr val="accent1">
              <a:alpha val="0"/>
            </a:schemeClr>
          </a:solidFill>
          <a:ln w="25400">
            <a:solidFill>
              <a:srgbClr val="FF0000"/>
            </a:solidFill>
            <a:miter lim="800000"/>
            <a:headEnd/>
            <a:tailEnd/>
          </a:ln>
        </p:spPr>
        <p:txBody>
          <a:bodyPr wrap="none" anchor="ctr"/>
          <a:lstStyle/>
          <a:p>
            <a:endParaRPr lang="en-US">
              <a:solidFill>
                <a:srgbClr val="000000"/>
              </a:solidFill>
            </a:endParaRPr>
          </a:p>
        </p:txBody>
      </p:sp>
      <p:sp>
        <p:nvSpPr>
          <p:cNvPr id="1031" name="Text Box 8"/>
          <p:cNvSpPr txBox="1">
            <a:spLocks noChangeArrowheads="1"/>
          </p:cNvSpPr>
          <p:nvPr/>
        </p:nvSpPr>
        <p:spPr bwMode="auto">
          <a:xfrm>
            <a:off x="4800600" y="5334000"/>
            <a:ext cx="5562600" cy="641350"/>
          </a:xfrm>
          <a:prstGeom prst="rect">
            <a:avLst/>
          </a:prstGeom>
          <a:noFill/>
          <a:ln w="9525">
            <a:noFill/>
            <a:miter lim="800000"/>
            <a:headEnd/>
            <a:tailEnd/>
          </a:ln>
        </p:spPr>
        <p:txBody>
          <a:bodyPr>
            <a:spAutoFit/>
          </a:bodyPr>
          <a:lstStyle/>
          <a:p>
            <a:r>
              <a:rPr lang="en-US">
                <a:solidFill>
                  <a:srgbClr val="FF0000"/>
                </a:solidFill>
              </a:rPr>
              <a:t>Question: </a:t>
            </a:r>
            <a:r>
              <a:rPr lang="en-US">
                <a:solidFill>
                  <a:srgbClr val="000000"/>
                </a:solidFill>
              </a:rPr>
              <a:t>What does the LEFT side of the equation mean in words?</a:t>
            </a:r>
            <a:endParaRPr lang="en-US">
              <a:solidFill>
                <a:srgbClr val="FF0000"/>
              </a:solidFill>
            </a:endParaRPr>
          </a:p>
        </p:txBody>
      </p:sp>
      <p:sp>
        <p:nvSpPr>
          <p:cNvPr id="9225" name="Text Box 9"/>
          <p:cNvSpPr txBox="1">
            <a:spLocks noChangeArrowheads="1"/>
          </p:cNvSpPr>
          <p:nvPr/>
        </p:nvSpPr>
        <p:spPr bwMode="auto">
          <a:xfrm>
            <a:off x="6689725" y="5599113"/>
            <a:ext cx="3663950" cy="366712"/>
          </a:xfrm>
          <a:prstGeom prst="rect">
            <a:avLst/>
          </a:prstGeom>
          <a:noFill/>
          <a:ln w="9525">
            <a:noFill/>
            <a:miter lim="800000"/>
            <a:headEnd/>
            <a:tailEnd/>
          </a:ln>
        </p:spPr>
        <p:txBody>
          <a:bodyPr wrap="none">
            <a:spAutoFit/>
          </a:bodyPr>
          <a:lstStyle/>
          <a:p>
            <a:r>
              <a:rPr lang="en-US">
                <a:solidFill>
                  <a:srgbClr val="FF0000"/>
                </a:solidFill>
              </a:rPr>
              <a:t>The amount of Energy per charge!</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25">
                                            <p:txEl>
                                              <p:pRg st="0" end="0"/>
                                            </p:txEl>
                                          </p:spTgt>
                                        </p:tgtEl>
                                        <p:attrNameLst>
                                          <p:attrName>style.visibility</p:attrName>
                                        </p:attrNameLst>
                                      </p:cBhvr>
                                      <p:to>
                                        <p:strVal val="visible"/>
                                      </p:to>
                                    </p:set>
                                    <p:anim calcmode="lin" valueType="num">
                                      <p:cBhvr additive="base">
                                        <p:cTn id="7" dur="500" fill="hold"/>
                                        <p:tgtEl>
                                          <p:spTgt spid="92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a:xfrm>
            <a:off x="609600" y="277813"/>
            <a:ext cx="10972800" cy="1139825"/>
          </a:xfrm>
        </p:spPr>
        <p:txBody>
          <a:bodyPr/>
          <a:lstStyle/>
          <a:p>
            <a:pPr eaLnBrk="1" hangingPunct="1"/>
            <a:r>
              <a:rPr lang="en-US" smtClean="0"/>
              <a:t>Energy per charge</a:t>
            </a:r>
          </a:p>
        </p:txBody>
      </p:sp>
      <p:sp>
        <p:nvSpPr>
          <p:cNvPr id="2053" name="Rectangle 3"/>
          <p:cNvSpPr>
            <a:spLocks noGrp="1" noChangeArrowheads="1"/>
          </p:cNvSpPr>
          <p:nvPr>
            <p:ph type="body" sz="half" idx="1"/>
          </p:nvPr>
        </p:nvSpPr>
        <p:spPr>
          <a:xfrm>
            <a:off x="1981200" y="990600"/>
            <a:ext cx="8001000" cy="1219200"/>
          </a:xfrm>
        </p:spPr>
        <p:txBody>
          <a:bodyPr/>
          <a:lstStyle/>
          <a:p>
            <a:pPr eaLnBrk="1" hangingPunct="1">
              <a:lnSpc>
                <a:spcPct val="90000"/>
              </a:lnSpc>
              <a:buFont typeface="Wingdings" pitchFamily="2" charset="2"/>
              <a:buNone/>
            </a:pPr>
            <a:r>
              <a:rPr lang="en-US" sz="2600" smtClean="0"/>
              <a:t>The amount of energy per charge has a specific name and it is called, VOLTAGE or ELECTRIC POTENTIAL (difference). Why the “</a:t>
            </a:r>
            <a:r>
              <a:rPr lang="en-US" sz="2600" smtClean="0">
                <a:solidFill>
                  <a:srgbClr val="FF0000"/>
                </a:solidFill>
              </a:rPr>
              <a:t>difference</a:t>
            </a:r>
            <a:r>
              <a:rPr lang="en-US" sz="2600" smtClean="0"/>
              <a:t>”?</a:t>
            </a:r>
          </a:p>
        </p:txBody>
      </p:sp>
      <p:graphicFrame>
        <p:nvGraphicFramePr>
          <p:cNvPr id="2051" name="Object 3"/>
          <p:cNvGraphicFramePr>
            <a:graphicFrameLocks noGrp="1" noChangeAspect="1"/>
          </p:cNvGraphicFramePr>
          <p:nvPr>
            <p:ph sz="half" idx="2"/>
          </p:nvPr>
        </p:nvGraphicFramePr>
        <p:xfrm>
          <a:off x="2286000" y="2286000"/>
          <a:ext cx="3581400" cy="1116013"/>
        </p:xfrm>
        <a:graphic>
          <a:graphicData uri="http://schemas.openxmlformats.org/presentationml/2006/ole">
            <mc:AlternateContent xmlns:mc="http://schemas.openxmlformats.org/markup-compatibility/2006">
              <mc:Choice xmlns:v="urn:schemas-microsoft-com:vml" Requires="v">
                <p:oleObj spid="_x0000_s2055" name="Equation" r:id="rId4" imgW="1586811" imgH="495085" progId="Equation.3">
                  <p:embed/>
                </p:oleObj>
              </mc:Choice>
              <mc:Fallback>
                <p:oleObj name="Equation" r:id="rId4" imgW="1586811" imgH="495085"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286000"/>
                        <a:ext cx="3581400" cy="1116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4" name="Picture 6"/>
          <p:cNvPicPr>
            <a:picLocks noChangeAspect="1" noChangeArrowheads="1"/>
          </p:cNvPicPr>
          <p:nvPr/>
        </p:nvPicPr>
        <p:blipFill>
          <a:blip r:embed="rId6"/>
          <a:srcRect/>
          <a:stretch>
            <a:fillRect/>
          </a:stretch>
        </p:blipFill>
        <p:spPr bwMode="auto">
          <a:xfrm>
            <a:off x="6019800" y="2209800"/>
            <a:ext cx="3695700" cy="3668713"/>
          </a:xfrm>
          <a:prstGeom prst="rect">
            <a:avLst/>
          </a:prstGeom>
          <a:noFill/>
          <a:ln w="9525">
            <a:noFill/>
            <a:miter lim="800000"/>
            <a:headEnd/>
            <a:tailEnd/>
          </a:ln>
        </p:spPr>
      </p:pic>
    </p:spTree>
    <p:custDataLst>
      <p:tags r:id="rId2"/>
    </p:custData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3" name="Rectangle 2"/>
          <p:cNvSpPr>
            <a:spLocks noGrp="1" noChangeArrowheads="1"/>
          </p:cNvSpPr>
          <p:nvPr>
            <p:ph type="title"/>
          </p:nvPr>
        </p:nvSpPr>
        <p:spPr/>
        <p:txBody>
          <a:bodyPr/>
          <a:lstStyle/>
          <a:p>
            <a:pPr eaLnBrk="1" hangingPunct="1"/>
            <a:r>
              <a:rPr lang="en-US" smtClean="0"/>
              <a:t>Understanding “Difference”</a:t>
            </a:r>
          </a:p>
        </p:txBody>
      </p:sp>
      <p:sp>
        <p:nvSpPr>
          <p:cNvPr id="1134594" name="Rectangle 3"/>
          <p:cNvSpPr>
            <a:spLocks noGrp="1" noChangeArrowheads="1"/>
          </p:cNvSpPr>
          <p:nvPr>
            <p:ph type="body" idx="1"/>
          </p:nvPr>
        </p:nvSpPr>
        <p:spPr>
          <a:xfrm>
            <a:off x="5638800" y="914400"/>
            <a:ext cx="4343400" cy="5181600"/>
          </a:xfrm>
        </p:spPr>
        <p:txBody>
          <a:bodyPr/>
          <a:lstStyle/>
          <a:p>
            <a:pPr eaLnBrk="1" hangingPunct="1">
              <a:lnSpc>
                <a:spcPct val="80000"/>
              </a:lnSpc>
              <a:buFont typeface="Wingdings" pitchFamily="2" charset="2"/>
              <a:buNone/>
            </a:pPr>
            <a:r>
              <a:rPr lang="en-US" sz="1900" smtClean="0"/>
              <a:t>Let’s say we have a proton placed between a set of charged plates. If the proton is held fixed at the positive plate, the ELECTRIC FIELD will apply a FORCE on the proton (charge). Since like charges repel, the proton is considered to have a high potential (voltage) similar to being above the ground. It moves towards the negative plate or low potential (voltage). The plates are charged using a battery source where one side is positive and the other is negative. The positive side is at 9V, for example, and the negative side is at 0V. So basically the charge travels through a “change in voltage” much like a falling mass experiences a “change in height. </a:t>
            </a:r>
            <a:r>
              <a:rPr lang="en-US" sz="1900" b="1" smtClean="0">
                <a:solidFill>
                  <a:srgbClr val="FF0000"/>
                </a:solidFill>
              </a:rPr>
              <a:t>(Note: The electron does the opposite)</a:t>
            </a:r>
          </a:p>
        </p:txBody>
      </p:sp>
      <p:pic>
        <p:nvPicPr>
          <p:cNvPr id="1134595" name="Picture 4"/>
          <p:cNvPicPr>
            <a:picLocks noChangeAspect="1" noChangeArrowheads="1"/>
          </p:cNvPicPr>
          <p:nvPr/>
        </p:nvPicPr>
        <p:blipFill>
          <a:blip r:embed="rId3"/>
          <a:srcRect/>
          <a:stretch>
            <a:fillRect/>
          </a:stretch>
        </p:blipFill>
        <p:spPr bwMode="auto">
          <a:xfrm>
            <a:off x="1905000" y="914400"/>
            <a:ext cx="3448050" cy="5334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7" name="Rectangle 2"/>
          <p:cNvSpPr>
            <a:spLocks noGrp="1" noChangeArrowheads="1"/>
          </p:cNvSpPr>
          <p:nvPr>
            <p:ph type="title"/>
          </p:nvPr>
        </p:nvSpPr>
        <p:spPr/>
        <p:txBody>
          <a:bodyPr/>
          <a:lstStyle/>
          <a:p>
            <a:pPr eaLnBrk="1" hangingPunct="1"/>
            <a:r>
              <a:rPr lang="en-US" smtClean="0"/>
              <a:t>BEWARE!!!!!!</a:t>
            </a:r>
          </a:p>
        </p:txBody>
      </p:sp>
      <p:sp>
        <p:nvSpPr>
          <p:cNvPr id="1135618" name="Rectangle 3"/>
          <p:cNvSpPr>
            <a:spLocks noGrp="1" noChangeArrowheads="1"/>
          </p:cNvSpPr>
          <p:nvPr>
            <p:ph type="body" idx="1"/>
          </p:nvPr>
        </p:nvSpPr>
        <p:spPr>
          <a:xfrm>
            <a:off x="1981200" y="1143000"/>
            <a:ext cx="8229600" cy="1905000"/>
          </a:xfrm>
        </p:spPr>
        <p:txBody>
          <a:bodyPr/>
          <a:lstStyle/>
          <a:p>
            <a:pPr algn="ctr" eaLnBrk="1" hangingPunct="1">
              <a:lnSpc>
                <a:spcPct val="90000"/>
              </a:lnSpc>
              <a:buFont typeface="Wingdings" pitchFamily="2" charset="2"/>
              <a:buNone/>
            </a:pPr>
            <a:r>
              <a:rPr lang="en-US" b="1" i="1" smtClean="0">
                <a:solidFill>
                  <a:srgbClr val="FF0000"/>
                </a:solidFill>
              </a:rPr>
              <a:t>W</a:t>
            </a:r>
            <a:r>
              <a:rPr lang="en-US" b="1" i="1" smtClean="0"/>
              <a:t> is </a:t>
            </a:r>
            <a:r>
              <a:rPr lang="en-US" b="1" i="1" smtClean="0">
                <a:solidFill>
                  <a:srgbClr val="FF0000"/>
                </a:solidFill>
              </a:rPr>
              <a:t>Electric Potential Energy</a:t>
            </a:r>
            <a:r>
              <a:rPr lang="en-US" b="1" i="1" smtClean="0"/>
              <a:t> (Joules)</a:t>
            </a:r>
            <a:br>
              <a:rPr lang="en-US" b="1" i="1" smtClean="0"/>
            </a:br>
            <a:r>
              <a:rPr lang="en-US" b="1" i="1" smtClean="0"/>
              <a:t>is </a:t>
            </a:r>
            <a:r>
              <a:rPr lang="en-US" b="1" i="1" u="sng" smtClean="0"/>
              <a:t>not</a:t>
            </a:r>
            <a:r>
              <a:rPr lang="en-US" b="1" i="1" smtClean="0"/>
              <a:t/>
            </a:r>
            <a:br>
              <a:rPr lang="en-US" b="1" i="1" smtClean="0"/>
            </a:br>
            <a:r>
              <a:rPr lang="en-US" b="1" i="1" smtClean="0">
                <a:solidFill>
                  <a:srgbClr val="0000FF"/>
                </a:solidFill>
              </a:rPr>
              <a:t>V</a:t>
            </a:r>
            <a:r>
              <a:rPr lang="en-US" b="1" i="1" smtClean="0"/>
              <a:t> is </a:t>
            </a:r>
            <a:r>
              <a:rPr lang="en-US" b="1" i="1" smtClean="0">
                <a:solidFill>
                  <a:srgbClr val="0000FF"/>
                </a:solidFill>
              </a:rPr>
              <a:t>Electric Potential</a:t>
            </a:r>
            <a:r>
              <a:rPr lang="en-US" b="1" i="1" smtClean="0"/>
              <a:t> (Joules/Coulomb)</a:t>
            </a:r>
            <a:br>
              <a:rPr lang="en-US" b="1" i="1" smtClean="0"/>
            </a:br>
            <a:r>
              <a:rPr lang="en-US" b="1" i="1" smtClean="0"/>
              <a:t>a.k.a Voltage, Potential Difference</a:t>
            </a:r>
            <a:r>
              <a:rPr lang="en-US" smtClean="0"/>
              <a:t> </a:t>
            </a:r>
          </a:p>
        </p:txBody>
      </p:sp>
      <p:pic>
        <p:nvPicPr>
          <p:cNvPr id="1135621" name="Picture 5" descr="Image result for jurasic park characters animated gif"/>
          <p:cNvPicPr>
            <a:picLocks noChangeAspect="1" noChangeArrowheads="1" noCrop="1"/>
          </p:cNvPicPr>
          <p:nvPr/>
        </p:nvPicPr>
        <p:blipFill>
          <a:blip r:embed="rId3"/>
          <a:srcRect/>
          <a:stretch>
            <a:fillRect/>
          </a:stretch>
        </p:blipFill>
        <p:spPr bwMode="auto">
          <a:xfrm>
            <a:off x="3851275" y="3395663"/>
            <a:ext cx="4572000" cy="222885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pPr eaLnBrk="1" hangingPunct="1"/>
            <a:r>
              <a:rPr lang="en-US" smtClean="0"/>
              <a:t>The “other side” of that equation?</a:t>
            </a:r>
          </a:p>
        </p:txBody>
      </p:sp>
      <p:graphicFrame>
        <p:nvGraphicFramePr>
          <p:cNvPr id="3075" name="Object 3"/>
          <p:cNvGraphicFramePr>
            <a:graphicFrameLocks noGrp="1" noChangeAspect="1"/>
          </p:cNvGraphicFramePr>
          <p:nvPr>
            <p:ph idx="1"/>
          </p:nvPr>
        </p:nvGraphicFramePr>
        <p:xfrm>
          <a:off x="2133600" y="1219200"/>
          <a:ext cx="2573338" cy="4495800"/>
        </p:xfrm>
        <a:graphic>
          <a:graphicData uri="http://schemas.openxmlformats.org/presentationml/2006/ole">
            <mc:AlternateContent xmlns:mc="http://schemas.openxmlformats.org/markup-compatibility/2006">
              <mc:Choice xmlns:v="urn:schemas-microsoft-com:vml" Requires="v">
                <p:oleObj spid="_x0000_s3079" name="Equation" r:id="rId4" imgW="1054100" imgH="1841500" progId="Equation.3">
                  <p:embed/>
                </p:oleObj>
              </mc:Choice>
              <mc:Fallback>
                <p:oleObj name="Equation" r:id="rId4" imgW="1054100" imgH="184150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219200"/>
                        <a:ext cx="2573338" cy="449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Rectangle 6"/>
          <p:cNvSpPr>
            <a:spLocks noChangeArrowheads="1"/>
          </p:cNvSpPr>
          <p:nvPr/>
        </p:nvSpPr>
        <p:spPr bwMode="auto">
          <a:xfrm>
            <a:off x="2819400" y="4800600"/>
            <a:ext cx="838200" cy="762000"/>
          </a:xfrm>
          <a:prstGeom prst="rect">
            <a:avLst/>
          </a:prstGeom>
          <a:solidFill>
            <a:schemeClr val="accent1">
              <a:alpha val="0"/>
            </a:schemeClr>
          </a:solidFill>
          <a:ln w="25400">
            <a:solidFill>
              <a:srgbClr val="FF0000"/>
            </a:solidFill>
            <a:miter lim="800000"/>
            <a:headEnd/>
            <a:tailEnd/>
          </a:ln>
        </p:spPr>
        <p:txBody>
          <a:bodyPr wrap="none" anchor="ctr"/>
          <a:lstStyle/>
          <a:p>
            <a:endParaRPr lang="en-US">
              <a:solidFill>
                <a:srgbClr val="000000"/>
              </a:solidFill>
            </a:endParaRPr>
          </a:p>
        </p:txBody>
      </p:sp>
      <p:sp>
        <p:nvSpPr>
          <p:cNvPr id="3078" name="Text Box 7"/>
          <p:cNvSpPr txBox="1">
            <a:spLocks noChangeArrowheads="1"/>
          </p:cNvSpPr>
          <p:nvPr/>
        </p:nvSpPr>
        <p:spPr bwMode="auto">
          <a:xfrm>
            <a:off x="5105400" y="1066800"/>
            <a:ext cx="4435475" cy="2898775"/>
          </a:xfrm>
          <a:prstGeom prst="rect">
            <a:avLst/>
          </a:prstGeom>
          <a:noFill/>
          <a:ln w="9525">
            <a:noFill/>
            <a:miter lim="800000"/>
            <a:headEnd/>
            <a:tailEnd/>
          </a:ln>
        </p:spPr>
        <p:txBody>
          <a:bodyPr>
            <a:spAutoFit/>
          </a:bodyPr>
          <a:lstStyle/>
          <a:p>
            <a:r>
              <a:rPr lang="en-US">
                <a:solidFill>
                  <a:srgbClr val="000000"/>
                </a:solidFill>
              </a:rPr>
              <a:t>Since the amount of energy per charge is called Electric Potential, or Voltage, the product of the electric field and displacement is also VOLTAGE</a:t>
            </a:r>
          </a:p>
          <a:p>
            <a:endParaRPr lang="en-US">
              <a:solidFill>
                <a:srgbClr val="000000"/>
              </a:solidFill>
            </a:endParaRPr>
          </a:p>
          <a:p>
            <a:r>
              <a:rPr lang="en-US">
                <a:solidFill>
                  <a:srgbClr val="000000"/>
                </a:solidFill>
              </a:rPr>
              <a:t>This makes sense as it is applied usually to a set of PARALLEL PLATES.</a:t>
            </a:r>
          </a:p>
          <a:p>
            <a:endParaRPr lang="en-US">
              <a:solidFill>
                <a:srgbClr val="000000"/>
              </a:solidFill>
            </a:endParaRPr>
          </a:p>
          <a:p>
            <a:r>
              <a:rPr lang="en-US" sz="4000" b="1">
                <a:solidFill>
                  <a:srgbClr val="000000"/>
                </a:solidFill>
                <a:latin typeface="Symbol" pitchFamily="18" charset="2"/>
              </a:rPr>
              <a:t>D</a:t>
            </a:r>
            <a:r>
              <a:rPr lang="en-US" sz="4000" b="1">
                <a:solidFill>
                  <a:srgbClr val="000000"/>
                </a:solidFill>
              </a:rPr>
              <a:t>V=Ed </a:t>
            </a:r>
          </a:p>
        </p:txBody>
      </p:sp>
      <p:pic>
        <p:nvPicPr>
          <p:cNvPr id="3079" name="Picture 8"/>
          <p:cNvPicPr>
            <a:picLocks noChangeAspect="1" noChangeArrowheads="1"/>
          </p:cNvPicPr>
          <p:nvPr/>
        </p:nvPicPr>
        <p:blipFill>
          <a:blip r:embed="rId6"/>
          <a:srcRect/>
          <a:stretch>
            <a:fillRect/>
          </a:stretch>
        </p:blipFill>
        <p:spPr bwMode="auto">
          <a:xfrm>
            <a:off x="6891338" y="3570288"/>
            <a:ext cx="2790825" cy="2295525"/>
          </a:xfrm>
          <a:prstGeom prst="rect">
            <a:avLst/>
          </a:prstGeom>
          <a:noFill/>
          <a:ln w="9525">
            <a:noFill/>
            <a:miter lim="800000"/>
            <a:headEnd/>
            <a:tailEnd/>
          </a:ln>
        </p:spPr>
      </p:pic>
      <p:sp>
        <p:nvSpPr>
          <p:cNvPr id="3080" name="Line 9"/>
          <p:cNvSpPr>
            <a:spLocks noChangeShapeType="1"/>
          </p:cNvSpPr>
          <p:nvPr/>
        </p:nvSpPr>
        <p:spPr bwMode="auto">
          <a:xfrm>
            <a:off x="7772400" y="4267200"/>
            <a:ext cx="0" cy="990600"/>
          </a:xfrm>
          <a:prstGeom prst="line">
            <a:avLst/>
          </a:prstGeom>
          <a:noFill/>
          <a:ln w="25400">
            <a:solidFill>
              <a:srgbClr val="FF0000"/>
            </a:solidFill>
            <a:round/>
            <a:headEnd type="triangle" w="med" len="med"/>
            <a:tailEnd type="triangle" w="med" len="med"/>
          </a:ln>
        </p:spPr>
        <p:txBody>
          <a:bodyPr/>
          <a:lstStyle/>
          <a:p>
            <a:endParaRPr lang="en-US"/>
          </a:p>
        </p:txBody>
      </p:sp>
      <p:sp>
        <p:nvSpPr>
          <p:cNvPr id="3081" name="Text Box 10"/>
          <p:cNvSpPr txBox="1">
            <a:spLocks noChangeArrowheads="1"/>
          </p:cNvSpPr>
          <p:nvPr/>
        </p:nvSpPr>
        <p:spPr bwMode="auto">
          <a:xfrm>
            <a:off x="7832725" y="4456113"/>
            <a:ext cx="336550" cy="366712"/>
          </a:xfrm>
          <a:prstGeom prst="rect">
            <a:avLst/>
          </a:prstGeom>
          <a:noFill/>
          <a:ln w="9525">
            <a:noFill/>
            <a:miter lim="800000"/>
            <a:headEnd/>
            <a:tailEnd/>
          </a:ln>
        </p:spPr>
        <p:txBody>
          <a:bodyPr wrap="none">
            <a:spAutoFit/>
          </a:bodyPr>
          <a:lstStyle/>
          <a:p>
            <a:r>
              <a:rPr lang="en-US" b="1">
                <a:solidFill>
                  <a:srgbClr val="FF0000"/>
                </a:solidFill>
              </a:rPr>
              <a:t>E</a:t>
            </a:r>
          </a:p>
        </p:txBody>
      </p:sp>
      <p:sp>
        <p:nvSpPr>
          <p:cNvPr id="3082" name="AutoShape 11"/>
          <p:cNvSpPr>
            <a:spLocks/>
          </p:cNvSpPr>
          <p:nvPr/>
        </p:nvSpPr>
        <p:spPr bwMode="auto">
          <a:xfrm>
            <a:off x="9067800" y="4267200"/>
            <a:ext cx="228600" cy="1066800"/>
          </a:xfrm>
          <a:prstGeom prst="rightBrace">
            <a:avLst>
              <a:gd name="adj1" fmla="val 38889"/>
              <a:gd name="adj2" fmla="val 50000"/>
            </a:avLst>
          </a:prstGeom>
          <a:noFill/>
          <a:ln w="25400">
            <a:solidFill>
              <a:srgbClr val="FF0000"/>
            </a:solidFill>
            <a:round/>
            <a:headEnd/>
            <a:tailEnd/>
          </a:ln>
        </p:spPr>
        <p:txBody>
          <a:bodyPr wrap="none" anchor="ctr"/>
          <a:lstStyle/>
          <a:p>
            <a:pPr algn="ctr"/>
            <a:endParaRPr lang="en-US">
              <a:solidFill>
                <a:srgbClr val="000000"/>
              </a:solidFill>
            </a:endParaRPr>
          </a:p>
        </p:txBody>
      </p:sp>
      <p:sp>
        <p:nvSpPr>
          <p:cNvPr id="3083" name="Text Box 13"/>
          <p:cNvSpPr txBox="1">
            <a:spLocks noChangeArrowheads="1"/>
          </p:cNvSpPr>
          <p:nvPr/>
        </p:nvSpPr>
        <p:spPr bwMode="auto">
          <a:xfrm>
            <a:off x="9296400" y="4572000"/>
            <a:ext cx="323850" cy="366713"/>
          </a:xfrm>
          <a:prstGeom prst="rect">
            <a:avLst/>
          </a:prstGeom>
          <a:noFill/>
          <a:ln w="9525">
            <a:noFill/>
            <a:miter lim="800000"/>
            <a:headEnd/>
            <a:tailEnd/>
          </a:ln>
        </p:spPr>
        <p:txBody>
          <a:bodyPr wrap="none">
            <a:spAutoFit/>
          </a:bodyPr>
          <a:lstStyle/>
          <a:p>
            <a:r>
              <a:rPr lang="en-US" b="1">
                <a:solidFill>
                  <a:srgbClr val="FF0000"/>
                </a:solidFill>
              </a:rPr>
              <a:t>d</a:t>
            </a:r>
          </a:p>
        </p:txBody>
      </p:sp>
      <p:sp>
        <p:nvSpPr>
          <p:cNvPr id="3084" name="AutoShape 14"/>
          <p:cNvSpPr>
            <a:spLocks/>
          </p:cNvSpPr>
          <p:nvPr/>
        </p:nvSpPr>
        <p:spPr bwMode="auto">
          <a:xfrm>
            <a:off x="6324600" y="3962400"/>
            <a:ext cx="685800" cy="1600200"/>
          </a:xfrm>
          <a:prstGeom prst="leftBrace">
            <a:avLst>
              <a:gd name="adj1" fmla="val 19444"/>
              <a:gd name="adj2" fmla="val 50000"/>
            </a:avLst>
          </a:prstGeom>
          <a:noFill/>
          <a:ln w="25400">
            <a:solidFill>
              <a:srgbClr val="0000FF"/>
            </a:solidFill>
            <a:round/>
            <a:headEnd/>
            <a:tailEnd/>
          </a:ln>
        </p:spPr>
        <p:txBody>
          <a:bodyPr wrap="none" anchor="ctr"/>
          <a:lstStyle/>
          <a:p>
            <a:endParaRPr lang="en-US">
              <a:solidFill>
                <a:srgbClr val="000000"/>
              </a:solidFill>
            </a:endParaRPr>
          </a:p>
        </p:txBody>
      </p:sp>
      <p:sp>
        <p:nvSpPr>
          <p:cNvPr id="3085" name="Text Box 15"/>
          <p:cNvSpPr txBox="1">
            <a:spLocks noChangeArrowheads="1"/>
          </p:cNvSpPr>
          <p:nvPr/>
        </p:nvSpPr>
        <p:spPr bwMode="auto">
          <a:xfrm>
            <a:off x="5638800" y="4572000"/>
            <a:ext cx="476250" cy="366713"/>
          </a:xfrm>
          <a:prstGeom prst="rect">
            <a:avLst/>
          </a:prstGeom>
          <a:noFill/>
          <a:ln w="9525">
            <a:noFill/>
            <a:miter lim="800000"/>
            <a:headEnd/>
            <a:tailEnd/>
          </a:ln>
        </p:spPr>
        <p:txBody>
          <a:bodyPr wrap="none">
            <a:spAutoFit/>
          </a:bodyPr>
          <a:lstStyle/>
          <a:p>
            <a:r>
              <a:rPr lang="en-US" b="1">
                <a:solidFill>
                  <a:srgbClr val="0000FF"/>
                </a:solidFill>
                <a:latin typeface="Symbol" pitchFamily="18" charset="2"/>
              </a:rPr>
              <a:t>D</a:t>
            </a:r>
            <a:r>
              <a:rPr lang="en-US" b="1">
                <a:solidFill>
                  <a:srgbClr val="0000FF"/>
                </a:solidFill>
              </a:rPr>
              <a:t>V</a:t>
            </a:r>
          </a:p>
        </p:txBody>
      </p:sp>
    </p:spTree>
    <p:custDataLst>
      <p:tags r:id="rId2"/>
    </p:custData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2"/>
          <p:cNvSpPr>
            <a:spLocks noGrp="1" noChangeArrowheads="1"/>
          </p:cNvSpPr>
          <p:nvPr>
            <p:ph type="title"/>
          </p:nvPr>
        </p:nvSpPr>
        <p:spPr>
          <a:xfrm>
            <a:off x="609600" y="277813"/>
            <a:ext cx="10972800" cy="1139825"/>
          </a:xfrm>
        </p:spPr>
        <p:txBody>
          <a:bodyPr/>
          <a:lstStyle/>
          <a:p>
            <a:pPr eaLnBrk="1" hangingPunct="1"/>
            <a:r>
              <a:rPr lang="en-US" smtClean="0"/>
              <a:t>Example</a:t>
            </a:r>
          </a:p>
        </p:txBody>
      </p:sp>
      <p:sp>
        <p:nvSpPr>
          <p:cNvPr id="4103" name="Rectangle 3"/>
          <p:cNvSpPr>
            <a:spLocks noGrp="1" noChangeArrowheads="1"/>
          </p:cNvSpPr>
          <p:nvPr>
            <p:ph type="body" sz="half" idx="1"/>
          </p:nvPr>
        </p:nvSpPr>
        <p:spPr>
          <a:xfrm>
            <a:off x="1828800" y="1066800"/>
            <a:ext cx="8686800" cy="1676400"/>
          </a:xfrm>
        </p:spPr>
        <p:txBody>
          <a:bodyPr/>
          <a:lstStyle/>
          <a:p>
            <a:pPr eaLnBrk="1" hangingPunct="1">
              <a:lnSpc>
                <a:spcPct val="90000"/>
              </a:lnSpc>
              <a:buFont typeface="Wingdings" pitchFamily="2" charset="2"/>
              <a:buNone/>
            </a:pPr>
            <a:r>
              <a:rPr lang="en-US" sz="2200" b="1" smtClean="0"/>
              <a:t>A pair of oppositely charged, parallel plates are separated by 5.33 mm. A potential difference of 600 V exists between the plates. (a) What is the magnitude of the electric field strength between the plates? (b) What is the magnitude of the force on an electron between the plates?</a:t>
            </a:r>
          </a:p>
        </p:txBody>
      </p:sp>
      <p:graphicFrame>
        <p:nvGraphicFramePr>
          <p:cNvPr id="4100" name="Object 4"/>
          <p:cNvGraphicFramePr>
            <a:graphicFrameLocks noGrp="1" noChangeAspect="1"/>
          </p:cNvGraphicFramePr>
          <p:nvPr>
            <p:ph sz="quarter" idx="2"/>
          </p:nvPr>
        </p:nvGraphicFramePr>
        <p:xfrm>
          <a:off x="1981200" y="2895600"/>
          <a:ext cx="4572000" cy="1708150"/>
        </p:xfrm>
        <a:graphic>
          <a:graphicData uri="http://schemas.openxmlformats.org/presentationml/2006/ole">
            <mc:AlternateContent xmlns:mc="http://schemas.openxmlformats.org/markup-compatibility/2006">
              <mc:Choice xmlns:v="urn:schemas-microsoft-com:vml" Requires="v">
                <p:oleObj spid="_x0000_s4108" name="Equation" r:id="rId4" imgW="2514600" imgH="939800" progId="Equation.3">
                  <p:embed/>
                </p:oleObj>
              </mc:Choice>
              <mc:Fallback>
                <p:oleObj name="Equation" r:id="rId4" imgW="2514600" imgH="93980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895600"/>
                        <a:ext cx="4572000" cy="170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1" name="Object 5"/>
          <p:cNvGraphicFramePr>
            <a:graphicFrameLocks noGrp="1" noChangeAspect="1"/>
          </p:cNvGraphicFramePr>
          <p:nvPr>
            <p:ph sz="quarter" idx="3"/>
          </p:nvPr>
        </p:nvGraphicFramePr>
        <p:xfrm>
          <a:off x="7086600" y="2895600"/>
          <a:ext cx="2743200" cy="1384300"/>
        </p:xfrm>
        <a:graphic>
          <a:graphicData uri="http://schemas.openxmlformats.org/presentationml/2006/ole">
            <mc:AlternateContent xmlns:mc="http://schemas.openxmlformats.org/markup-compatibility/2006">
              <mc:Choice xmlns:v="urn:schemas-microsoft-com:vml" Requires="v">
                <p:oleObj spid="_x0000_s4109" name="Equation" r:id="rId6" imgW="1308100" imgH="660400" progId="Equation.3">
                  <p:embed/>
                </p:oleObj>
              </mc:Choice>
              <mc:Fallback>
                <p:oleObj name="Equation" r:id="rId6" imgW="1308100" imgH="660400"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2895600"/>
                        <a:ext cx="2743200" cy="1384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6" name="Text Box 8"/>
          <p:cNvSpPr txBox="1">
            <a:spLocks noChangeArrowheads="1"/>
          </p:cNvSpPr>
          <p:nvPr/>
        </p:nvSpPr>
        <p:spPr bwMode="auto">
          <a:xfrm>
            <a:off x="5181600" y="3733800"/>
            <a:ext cx="1784350" cy="366713"/>
          </a:xfrm>
          <a:prstGeom prst="rect">
            <a:avLst/>
          </a:prstGeom>
          <a:noFill/>
          <a:ln w="9525">
            <a:noFill/>
            <a:miter lim="800000"/>
            <a:headEnd/>
            <a:tailEnd/>
          </a:ln>
        </p:spPr>
        <p:txBody>
          <a:bodyPr wrap="none">
            <a:spAutoFit/>
          </a:bodyPr>
          <a:lstStyle/>
          <a:p>
            <a:r>
              <a:rPr lang="en-US" b="1">
                <a:solidFill>
                  <a:srgbClr val="FF0000"/>
                </a:solidFill>
              </a:rPr>
              <a:t>113,207.55 N/C</a:t>
            </a:r>
          </a:p>
        </p:txBody>
      </p:sp>
      <p:sp>
        <p:nvSpPr>
          <p:cNvPr id="17417" name="Text Box 9"/>
          <p:cNvSpPr txBox="1">
            <a:spLocks noChangeArrowheads="1"/>
          </p:cNvSpPr>
          <p:nvPr/>
        </p:nvSpPr>
        <p:spPr bwMode="auto">
          <a:xfrm>
            <a:off x="7832725" y="3846513"/>
            <a:ext cx="1457325" cy="366712"/>
          </a:xfrm>
          <a:prstGeom prst="rect">
            <a:avLst/>
          </a:prstGeom>
          <a:noFill/>
          <a:ln w="9525">
            <a:noFill/>
            <a:miter lim="800000"/>
            <a:headEnd/>
            <a:tailEnd/>
          </a:ln>
        </p:spPr>
        <p:txBody>
          <a:bodyPr wrap="none">
            <a:spAutoFit/>
          </a:bodyPr>
          <a:lstStyle/>
          <a:p>
            <a:r>
              <a:rPr lang="en-US" b="1">
                <a:solidFill>
                  <a:srgbClr val="FF0000"/>
                </a:solidFill>
              </a:rPr>
              <a:t>1.81x10</a:t>
            </a:r>
            <a:r>
              <a:rPr lang="en-US" b="1" baseline="30000">
                <a:solidFill>
                  <a:srgbClr val="FF0000"/>
                </a:solidFill>
              </a:rPr>
              <a:t>-14</a:t>
            </a:r>
            <a:r>
              <a:rPr lang="en-US" b="1">
                <a:solidFill>
                  <a:srgbClr val="FF0000"/>
                </a:solidFill>
              </a:rPr>
              <a:t> N</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2304" y="4309494"/>
            <a:ext cx="3913496" cy="2548506"/>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6"/>
                                        </p:tgtEl>
                                        <p:attrNameLst>
                                          <p:attrName>style.visibility</p:attrName>
                                        </p:attrNameLst>
                                      </p:cBhvr>
                                      <p:to>
                                        <p:strVal val="visible"/>
                                      </p:to>
                                    </p:set>
                                    <p:anim calcmode="lin" valueType="num">
                                      <p:cBhvr additive="base">
                                        <p:cTn id="7" dur="500" fill="hold"/>
                                        <p:tgtEl>
                                          <p:spTgt spid="17416"/>
                                        </p:tgtEl>
                                        <p:attrNameLst>
                                          <p:attrName>ppt_x</p:attrName>
                                        </p:attrNameLst>
                                      </p:cBhvr>
                                      <p:tavLst>
                                        <p:tav tm="0">
                                          <p:val>
                                            <p:strVal val="#ppt_x"/>
                                          </p:val>
                                        </p:tav>
                                        <p:tav tm="100000">
                                          <p:val>
                                            <p:strVal val="#ppt_x"/>
                                          </p:val>
                                        </p:tav>
                                      </p:tavLst>
                                    </p:anim>
                                    <p:anim calcmode="lin" valueType="num">
                                      <p:cBhvr additive="base">
                                        <p:cTn id="8" dur="500" fill="hold"/>
                                        <p:tgtEl>
                                          <p:spTgt spid="1741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7"/>
                                        </p:tgtEl>
                                        <p:attrNameLst>
                                          <p:attrName>style.visibility</p:attrName>
                                        </p:attrNameLst>
                                      </p:cBhvr>
                                      <p:to>
                                        <p:strVal val="visible"/>
                                      </p:to>
                                    </p:set>
                                    <p:anim calcmode="lin" valueType="num">
                                      <p:cBhvr additive="base">
                                        <p:cTn id="13" dur="500" fill="hold"/>
                                        <p:tgtEl>
                                          <p:spTgt spid="17417"/>
                                        </p:tgtEl>
                                        <p:attrNameLst>
                                          <p:attrName>ppt_x</p:attrName>
                                        </p:attrNameLst>
                                      </p:cBhvr>
                                      <p:tavLst>
                                        <p:tav tm="0">
                                          <p:val>
                                            <p:strVal val="#ppt_x"/>
                                          </p:val>
                                        </p:tav>
                                        <p:tav tm="100000">
                                          <p:val>
                                            <p:strVal val="#ppt_x"/>
                                          </p:val>
                                        </p:tav>
                                      </p:tavLst>
                                    </p:anim>
                                    <p:anim calcmode="lin" valueType="num">
                                      <p:cBhvr additive="base">
                                        <p:cTn id="14" dur="500" fill="hold"/>
                                        <p:tgtEl>
                                          <p:spTgt spid="174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p:bldP spid="1741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2"/>
          <p:cNvSpPr>
            <a:spLocks noGrp="1" noChangeArrowheads="1"/>
          </p:cNvSpPr>
          <p:nvPr>
            <p:ph type="title"/>
          </p:nvPr>
        </p:nvSpPr>
        <p:spPr>
          <a:xfrm>
            <a:off x="609600" y="277813"/>
            <a:ext cx="10972800" cy="1139825"/>
          </a:xfrm>
        </p:spPr>
        <p:txBody>
          <a:bodyPr/>
          <a:lstStyle/>
          <a:p>
            <a:pPr eaLnBrk="1" hangingPunct="1"/>
            <a:r>
              <a:rPr lang="en-US" smtClean="0"/>
              <a:t>Example</a:t>
            </a:r>
          </a:p>
        </p:txBody>
      </p:sp>
      <p:sp>
        <p:nvSpPr>
          <p:cNvPr id="5127" name="Rectangle 3"/>
          <p:cNvSpPr>
            <a:spLocks noGrp="1" noChangeArrowheads="1"/>
          </p:cNvSpPr>
          <p:nvPr>
            <p:ph type="body" sz="half" idx="1"/>
          </p:nvPr>
        </p:nvSpPr>
        <p:spPr>
          <a:xfrm>
            <a:off x="1828800" y="990600"/>
            <a:ext cx="8686800" cy="990600"/>
          </a:xfrm>
        </p:spPr>
        <p:txBody>
          <a:bodyPr/>
          <a:lstStyle/>
          <a:p>
            <a:pPr eaLnBrk="1" hangingPunct="1">
              <a:buFont typeface="Wingdings" pitchFamily="2" charset="2"/>
              <a:buNone/>
            </a:pPr>
            <a:r>
              <a:rPr lang="en-US" sz="2600" b="1" smtClean="0"/>
              <a:t>Calculate the speed of a proton that is accelerated from rest through a potential difference of 120 V</a:t>
            </a:r>
          </a:p>
        </p:txBody>
      </p:sp>
      <p:graphicFrame>
        <p:nvGraphicFramePr>
          <p:cNvPr id="5124" name="Object 4"/>
          <p:cNvGraphicFramePr>
            <a:graphicFrameLocks noGrp="1" noChangeAspect="1"/>
          </p:cNvGraphicFramePr>
          <p:nvPr>
            <p:ph sz="quarter" idx="2"/>
          </p:nvPr>
        </p:nvGraphicFramePr>
        <p:xfrm>
          <a:off x="2286000" y="2286000"/>
          <a:ext cx="2438400" cy="1960563"/>
        </p:xfrm>
        <a:graphic>
          <a:graphicData uri="http://schemas.openxmlformats.org/presentationml/2006/ole">
            <mc:AlternateContent xmlns:mc="http://schemas.openxmlformats.org/markup-compatibility/2006">
              <mc:Choice xmlns:v="urn:schemas-microsoft-com:vml" Requires="v">
                <p:oleObj spid="_x0000_s5132" name="Equation" r:id="rId4" imgW="1231366" imgH="990170" progId="Equation.3">
                  <p:embed/>
                </p:oleObj>
              </mc:Choice>
              <mc:Fallback>
                <p:oleObj name="Equation" r:id="rId4" imgW="1231366" imgH="99017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286000"/>
                        <a:ext cx="2438400" cy="1960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5" name="Object 5"/>
          <p:cNvGraphicFramePr>
            <a:graphicFrameLocks noGrp="1" noChangeAspect="1"/>
          </p:cNvGraphicFramePr>
          <p:nvPr>
            <p:ph sz="quarter" idx="3"/>
          </p:nvPr>
        </p:nvGraphicFramePr>
        <p:xfrm>
          <a:off x="3810000" y="3505200"/>
          <a:ext cx="5181600" cy="2297113"/>
        </p:xfrm>
        <a:graphic>
          <a:graphicData uri="http://schemas.openxmlformats.org/presentationml/2006/ole">
            <mc:AlternateContent xmlns:mc="http://schemas.openxmlformats.org/markup-compatibility/2006">
              <mc:Choice xmlns:v="urn:schemas-microsoft-com:vml" Requires="v">
                <p:oleObj spid="_x0000_s5133" name="Equation" r:id="rId6" imgW="2235200" imgH="990600" progId="Equation.3">
                  <p:embed/>
                </p:oleObj>
              </mc:Choice>
              <mc:Fallback>
                <p:oleObj name="Equation" r:id="rId6" imgW="2235200" imgH="990600"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3505200"/>
                        <a:ext cx="5181600" cy="2297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88" name="Text Box 8"/>
          <p:cNvSpPr txBox="1">
            <a:spLocks noChangeArrowheads="1"/>
          </p:cNvSpPr>
          <p:nvPr/>
        </p:nvSpPr>
        <p:spPr bwMode="auto">
          <a:xfrm>
            <a:off x="8839200" y="5105400"/>
            <a:ext cx="1550988" cy="366713"/>
          </a:xfrm>
          <a:prstGeom prst="rect">
            <a:avLst/>
          </a:prstGeom>
          <a:noFill/>
          <a:ln w="9525">
            <a:noFill/>
            <a:miter lim="800000"/>
            <a:headEnd/>
            <a:tailEnd/>
          </a:ln>
        </p:spPr>
        <p:txBody>
          <a:bodyPr wrap="none">
            <a:spAutoFit/>
          </a:bodyPr>
          <a:lstStyle/>
          <a:p>
            <a:r>
              <a:rPr lang="en-US" b="1">
                <a:solidFill>
                  <a:srgbClr val="FF0000"/>
                </a:solidFill>
              </a:rPr>
              <a:t>1.52x10</a:t>
            </a:r>
            <a:r>
              <a:rPr lang="en-US" b="1" baseline="30000">
                <a:solidFill>
                  <a:srgbClr val="FF0000"/>
                </a:solidFill>
              </a:rPr>
              <a:t>5</a:t>
            </a:r>
            <a:r>
              <a:rPr lang="en-US" b="1">
                <a:solidFill>
                  <a:srgbClr val="FF0000"/>
                </a:solidFill>
              </a:rPr>
              <a:t> m/s</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5" name="Rectangle 2"/>
          <p:cNvSpPr>
            <a:spLocks noGrp="1" noChangeArrowheads="1"/>
          </p:cNvSpPr>
          <p:nvPr>
            <p:ph type="title"/>
          </p:nvPr>
        </p:nvSpPr>
        <p:spPr/>
        <p:txBody>
          <a:bodyPr/>
          <a:lstStyle/>
          <a:p>
            <a:pPr eaLnBrk="1" hangingPunct="1"/>
            <a:r>
              <a:rPr lang="en-US" smtClean="0"/>
              <a:t>Electric Potential of a Point Charge</a:t>
            </a:r>
          </a:p>
        </p:txBody>
      </p:sp>
      <p:sp>
        <p:nvSpPr>
          <p:cNvPr id="1142786" name="Rectangle 3"/>
          <p:cNvSpPr>
            <a:spLocks noGrp="1" noChangeArrowheads="1"/>
          </p:cNvSpPr>
          <p:nvPr>
            <p:ph type="body" idx="1"/>
          </p:nvPr>
        </p:nvSpPr>
        <p:spPr>
          <a:xfrm>
            <a:off x="1981200" y="1143000"/>
            <a:ext cx="8229600" cy="1752600"/>
          </a:xfrm>
        </p:spPr>
        <p:txBody>
          <a:bodyPr/>
          <a:lstStyle/>
          <a:p>
            <a:pPr eaLnBrk="1" hangingPunct="1">
              <a:lnSpc>
                <a:spcPct val="80000"/>
              </a:lnSpc>
              <a:buFont typeface="Wingdings" pitchFamily="2" charset="2"/>
              <a:buNone/>
            </a:pPr>
            <a:r>
              <a:rPr lang="en-US" sz="2600" smtClean="0"/>
              <a:t>Up to this point we have focused our attention solely to that of a set of parallel plates. But those are not the ONLY thing that has an electric field. Remember, point charges have an electric field that surrounds them.</a:t>
            </a:r>
          </a:p>
        </p:txBody>
      </p:sp>
      <p:sp>
        <p:nvSpPr>
          <p:cNvPr id="1142787" name="Text Box 6"/>
          <p:cNvSpPr txBox="1">
            <a:spLocks noChangeArrowheads="1"/>
          </p:cNvSpPr>
          <p:nvPr/>
        </p:nvSpPr>
        <p:spPr bwMode="auto">
          <a:xfrm>
            <a:off x="6994525" y="2932113"/>
            <a:ext cx="3368675" cy="2563812"/>
          </a:xfrm>
          <a:prstGeom prst="rect">
            <a:avLst/>
          </a:prstGeom>
          <a:noFill/>
          <a:ln w="9525">
            <a:noFill/>
            <a:miter lim="800000"/>
            <a:headEnd/>
            <a:tailEnd/>
          </a:ln>
        </p:spPr>
        <p:txBody>
          <a:bodyPr>
            <a:spAutoFit/>
          </a:bodyPr>
          <a:lstStyle/>
          <a:p>
            <a:r>
              <a:rPr lang="en-US">
                <a:solidFill>
                  <a:srgbClr val="000000"/>
                </a:solidFill>
              </a:rPr>
              <a:t>So imagine placing a TEST CHARGE out way from the point charge. Will it experience a change in electric potential energy? </a:t>
            </a:r>
            <a:r>
              <a:rPr lang="en-US" b="1">
                <a:solidFill>
                  <a:srgbClr val="FF0000"/>
                </a:solidFill>
              </a:rPr>
              <a:t>YES!</a:t>
            </a:r>
          </a:p>
          <a:p>
            <a:endParaRPr lang="en-US" b="1">
              <a:solidFill>
                <a:srgbClr val="FF0000"/>
              </a:solidFill>
            </a:endParaRPr>
          </a:p>
          <a:p>
            <a:r>
              <a:rPr lang="en-US">
                <a:solidFill>
                  <a:srgbClr val="000000"/>
                </a:solidFill>
              </a:rPr>
              <a:t>Thus is also must experience a change in electric potential as well. </a:t>
            </a:r>
          </a:p>
        </p:txBody>
      </p:sp>
      <p:pic>
        <p:nvPicPr>
          <p:cNvPr id="1142788" name="Picture 8"/>
          <p:cNvPicPr>
            <a:picLocks noChangeAspect="1" noChangeArrowheads="1"/>
          </p:cNvPicPr>
          <p:nvPr/>
        </p:nvPicPr>
        <p:blipFill>
          <a:blip r:embed="rId3"/>
          <a:srcRect/>
          <a:stretch>
            <a:fillRect/>
          </a:stretch>
        </p:blipFill>
        <p:spPr bwMode="auto">
          <a:xfrm>
            <a:off x="2590800" y="2819400"/>
            <a:ext cx="3962400" cy="28559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5849</Words>
  <Application>Microsoft Office PowerPoint</Application>
  <PresentationFormat>Widescreen</PresentationFormat>
  <Paragraphs>571</Paragraphs>
  <Slides>120</Slides>
  <Notes>33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4</vt:i4>
      </vt:variant>
      <vt:variant>
        <vt:lpstr>Slide Titles</vt:lpstr>
      </vt:variant>
      <vt:variant>
        <vt:i4>120</vt:i4>
      </vt:variant>
    </vt:vector>
  </HeadingPairs>
  <TitlesOfParts>
    <vt:vector size="133" baseType="lpstr">
      <vt:lpstr>Arial</vt:lpstr>
      <vt:lpstr>Arial Black</vt:lpstr>
      <vt:lpstr>Calibri</vt:lpstr>
      <vt:lpstr>Garamond</vt:lpstr>
      <vt:lpstr>Symbol</vt:lpstr>
      <vt:lpstr>Times New Roman</vt:lpstr>
      <vt:lpstr>Wingdings</vt:lpstr>
      <vt:lpstr>Edge</vt:lpstr>
      <vt:lpstr>Pixel</vt:lpstr>
      <vt:lpstr>Photo Editor Photo</vt:lpstr>
      <vt:lpstr>Equation</vt:lpstr>
      <vt:lpstr>Paint Shop Pro Image</vt:lpstr>
      <vt:lpstr>Bitmap Image</vt:lpstr>
      <vt:lpstr>Unit: 11: Electrostatics</vt:lpstr>
      <vt:lpstr>First Observations – Greeks </vt:lpstr>
      <vt:lpstr>Benjamin Franklin</vt:lpstr>
      <vt:lpstr>Benjamin Franklin</vt:lpstr>
      <vt:lpstr>Benjamin Franklin. </vt:lpstr>
      <vt:lpstr>PowerPoint Presentation</vt:lpstr>
      <vt:lpstr>PowerPoint Presentation</vt:lpstr>
      <vt:lpstr>Electrification</vt:lpstr>
      <vt:lpstr>Basic Law of Electrostatics:</vt:lpstr>
      <vt:lpstr>Static Electricity</vt:lpstr>
      <vt:lpstr>PowerPoint Presentation</vt:lpstr>
      <vt:lpstr>PowerPoint Presentation</vt:lpstr>
      <vt:lpstr>PowerPoint Presentation</vt:lpstr>
      <vt:lpstr>Electric Charge</vt:lpstr>
      <vt:lpstr>Electric Charge – The specifics</vt:lpstr>
      <vt:lpstr>PowerPoint Presentation</vt:lpstr>
      <vt:lpstr>Charge is “CONSERVED”</vt:lpstr>
      <vt:lpstr>PowerPoint Presentation</vt:lpstr>
      <vt:lpstr>PowerPoint Presentation</vt:lpstr>
      <vt:lpstr>Conductors and Insulators</vt:lpstr>
      <vt:lpstr>Charging and Discharging</vt:lpstr>
      <vt:lpstr>Induction and Grounding</vt:lpstr>
      <vt:lpstr>PowerPoint Presentation</vt:lpstr>
      <vt:lpstr>PowerPoint Presentation</vt:lpstr>
      <vt:lpstr>Polarization</vt:lpstr>
      <vt:lpstr>Examples of  Polarization</vt:lpstr>
      <vt:lpstr>Charles Coulomb</vt:lpstr>
      <vt:lpstr>Coulomb’s Law</vt:lpstr>
      <vt:lpstr>     Coulomb’s Law:</vt:lpstr>
      <vt:lpstr>Coulomb’s Law, cont.</vt:lpstr>
      <vt:lpstr>Characteristics of Particles</vt:lpstr>
      <vt:lpstr>PowerPoint Presentation</vt:lpstr>
      <vt:lpstr>PowerPoint Presentation</vt:lpstr>
      <vt:lpstr>PowerPoint Presentation</vt:lpstr>
      <vt:lpstr>PowerPoint Presentation</vt:lpstr>
      <vt:lpstr>PowerPoint Presentation</vt:lpstr>
      <vt:lpstr>PowerPoint Presentation</vt:lpstr>
      <vt:lpstr>Electrical Forces are Field Forces</vt:lpstr>
      <vt:lpstr>Electrical Force Compared to Gravitational Force</vt:lpstr>
      <vt:lpstr>The Superposition Principle</vt:lpstr>
      <vt:lpstr>Superposition Principle Example</vt:lpstr>
      <vt:lpstr>Electrical Field</vt:lpstr>
      <vt:lpstr>PowerPoint Presentation</vt:lpstr>
      <vt:lpstr>Electric Field, cont.</vt:lpstr>
      <vt:lpstr>PowerPoint Presentation</vt:lpstr>
      <vt:lpstr>PowerPoint Presentation</vt:lpstr>
      <vt:lpstr>Electric Field</vt:lpstr>
      <vt:lpstr>Direction of Electric Field</vt:lpstr>
      <vt:lpstr>Direction of Electric Field, cont</vt:lpstr>
      <vt:lpstr>More About a Test Charge and The Electric Field</vt:lpstr>
      <vt:lpstr>Electric Field Lines</vt:lpstr>
      <vt:lpstr>Electric Field Lines, cont.</vt:lpstr>
      <vt:lpstr>Electric Field Line Patterns</vt:lpstr>
      <vt:lpstr>Electric Field Line Patterns</vt:lpstr>
      <vt:lpstr>Electric Field Line Patterns</vt:lpstr>
      <vt:lpstr>Electric Field Line Patterns</vt:lpstr>
      <vt:lpstr>Electric Field Patterns</vt:lpstr>
      <vt:lpstr>PowerPoint Presentation</vt:lpstr>
      <vt:lpstr>Rules for Drawing Electric Field Lines</vt:lpstr>
      <vt:lpstr>PowerPoint Presentation</vt:lpstr>
      <vt:lpstr>PowerPoint Presentation</vt:lpstr>
      <vt:lpstr>PowerPoint Presentation</vt:lpstr>
      <vt:lpstr>PowerPoint Presentation</vt:lpstr>
      <vt:lpstr>PowerPoint Presentation</vt:lpstr>
      <vt:lpstr>Electric Fields and WORK</vt:lpstr>
      <vt:lpstr>Electric Fields and WORK</vt:lpstr>
      <vt:lpstr>Electric Force</vt:lpstr>
      <vt:lpstr>Electric Forces and Newton’s Laws</vt:lpstr>
      <vt:lpstr>Electric Forces and Vectors</vt:lpstr>
      <vt:lpstr>Example Cont’</vt:lpstr>
      <vt:lpstr>Electric Fields</vt:lpstr>
      <vt:lpstr>Electric Fields and Newton’s Laws</vt:lpstr>
      <vt:lpstr>Example</vt:lpstr>
      <vt:lpstr>An Electric Point Charge</vt:lpstr>
      <vt:lpstr>Example</vt:lpstr>
      <vt:lpstr>Electric Field of a Conductor</vt:lpstr>
      <vt:lpstr>PowerPoint Presentation</vt:lpstr>
      <vt:lpstr>PowerPoint Presentation</vt:lpstr>
      <vt:lpstr>PowerPoint Presentation</vt:lpstr>
      <vt:lpstr>PowerPoint Presentation</vt:lpstr>
      <vt:lpstr>PowerPoint Presentation</vt:lpstr>
      <vt:lpstr>Van de Graaff Generator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Electrical Energy, Potential and Capacitance</vt:lpstr>
      <vt:lpstr>Electric Potential</vt:lpstr>
      <vt:lpstr>Energy per charge</vt:lpstr>
      <vt:lpstr>Understanding “Difference”</vt:lpstr>
      <vt:lpstr>BEWARE!!!!!!</vt:lpstr>
      <vt:lpstr>The “other side” of that equation?</vt:lpstr>
      <vt:lpstr>Example</vt:lpstr>
      <vt:lpstr>Example</vt:lpstr>
      <vt:lpstr>Electric Potential of a Point Charge</vt:lpstr>
      <vt:lpstr>Electric Potential</vt:lpstr>
      <vt:lpstr>Equipotential Lines</vt:lpstr>
      <vt:lpstr>Electric Potential of a Point Charge</vt:lpstr>
      <vt:lpstr>Potential of a point charge</vt:lpstr>
      <vt:lpstr>Electric field at the center? ( Not so easy)</vt:lpstr>
      <vt:lpstr>Example</vt:lpstr>
      <vt:lpstr>Example cont’</vt:lpstr>
      <vt:lpstr>Applications of Electric Potential</vt:lpstr>
      <vt:lpstr>Capacitors in Kodak Cameras</vt:lpstr>
      <vt:lpstr>Capacitance</vt:lpstr>
      <vt:lpstr>Measuring Capacitance</vt:lpstr>
      <vt:lpstr>Capacitor Geometry</vt:lpstr>
      <vt:lpstr>Capacitor Problems</vt:lpstr>
      <vt:lpstr>Dielectric</vt:lpstr>
      <vt:lpstr>Using MORE than 1 capacitor</vt:lpstr>
      <vt:lpstr>Capacitors in Series</vt:lpstr>
      <vt:lpstr>Capacitors in Parallel</vt:lpstr>
      <vt:lpstr>Capacitors “STORE” energy</vt:lpstr>
      <vt:lpstr>Potential Energy of a Capacitor</vt:lpstr>
      <vt:lpstr>Enemy of the State: Right! Faraday Cage </vt:lpstr>
      <vt:lpstr>Enemy of the State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owen</dc:creator>
  <cp:lastModifiedBy>kim owen</cp:lastModifiedBy>
  <cp:revision>10</cp:revision>
  <dcterms:created xsi:type="dcterms:W3CDTF">2017-05-11T02:45:04Z</dcterms:created>
  <dcterms:modified xsi:type="dcterms:W3CDTF">2017-05-28T01:43:42Z</dcterms:modified>
</cp:coreProperties>
</file>