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03" r:id="rId3"/>
  </p:sldMasterIdLst>
  <p:sldIdLst>
    <p:sldId id="613" r:id="rId4"/>
    <p:sldId id="615" r:id="rId5"/>
    <p:sldId id="563" r:id="rId6"/>
    <p:sldId id="564"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528" r:id="rId20"/>
    <p:sldId id="529" r:id="rId21"/>
    <p:sldId id="530" r:id="rId22"/>
    <p:sldId id="531" r:id="rId23"/>
    <p:sldId id="534" r:id="rId24"/>
    <p:sldId id="535" r:id="rId25"/>
    <p:sldId id="536" r:id="rId26"/>
    <p:sldId id="537" r:id="rId27"/>
    <p:sldId id="538" r:id="rId28"/>
    <p:sldId id="539" r:id="rId29"/>
    <p:sldId id="540" r:id="rId30"/>
    <p:sldId id="541" r:id="rId31"/>
    <p:sldId id="542" r:id="rId32"/>
    <p:sldId id="543" r:id="rId33"/>
    <p:sldId id="544" r:id="rId34"/>
    <p:sldId id="545" r:id="rId35"/>
    <p:sldId id="546" r:id="rId36"/>
    <p:sldId id="547" r:id="rId37"/>
    <p:sldId id="548" r:id="rId38"/>
    <p:sldId id="549" r:id="rId39"/>
    <p:sldId id="550" r:id="rId40"/>
    <p:sldId id="551" r:id="rId41"/>
    <p:sldId id="552" r:id="rId42"/>
    <p:sldId id="553" r:id="rId43"/>
    <p:sldId id="554" r:id="rId44"/>
    <p:sldId id="555" r:id="rId45"/>
    <p:sldId id="556" r:id="rId46"/>
    <p:sldId id="557" r:id="rId47"/>
    <p:sldId id="558" r:id="rId48"/>
    <p:sldId id="559" r:id="rId49"/>
    <p:sldId id="560" r:id="rId50"/>
    <p:sldId id="561" r:id="rId51"/>
    <p:sldId id="562" r:id="rId52"/>
    <p:sldId id="565" r:id="rId53"/>
    <p:sldId id="566" r:id="rId54"/>
    <p:sldId id="567" r:id="rId55"/>
    <p:sldId id="568" r:id="rId56"/>
    <p:sldId id="569" r:id="rId57"/>
    <p:sldId id="570" r:id="rId58"/>
    <p:sldId id="571" r:id="rId59"/>
    <p:sldId id="572" r:id="rId60"/>
    <p:sldId id="573" r:id="rId61"/>
    <p:sldId id="574" r:id="rId62"/>
    <p:sldId id="575" r:id="rId63"/>
    <p:sldId id="576" r:id="rId64"/>
    <p:sldId id="577" r:id="rId65"/>
    <p:sldId id="578" r:id="rId66"/>
    <p:sldId id="581" r:id="rId67"/>
    <p:sldId id="582" r:id="rId68"/>
    <p:sldId id="583" r:id="rId69"/>
    <p:sldId id="584" r:id="rId70"/>
    <p:sldId id="585" r:id="rId71"/>
    <p:sldId id="586" r:id="rId72"/>
    <p:sldId id="587" r:id="rId73"/>
    <p:sldId id="588" r:id="rId74"/>
    <p:sldId id="589" r:id="rId75"/>
    <p:sldId id="590" r:id="rId76"/>
    <p:sldId id="579" r:id="rId77"/>
    <p:sldId id="580" r:id="rId78"/>
    <p:sldId id="270" r:id="rId79"/>
    <p:sldId id="271" r:id="rId80"/>
    <p:sldId id="276" r:id="rId81"/>
    <p:sldId id="277" r:id="rId82"/>
    <p:sldId id="278" r:id="rId83"/>
    <p:sldId id="279" r:id="rId84"/>
    <p:sldId id="280" r:id="rId85"/>
    <p:sldId id="284" r:id="rId86"/>
    <p:sldId id="285" r:id="rId87"/>
    <p:sldId id="286" r:id="rId88"/>
    <p:sldId id="287" r:id="rId89"/>
    <p:sldId id="288" r:id="rId90"/>
    <p:sldId id="289" r:id="rId91"/>
    <p:sldId id="591" r:id="rId92"/>
    <p:sldId id="592" r:id="rId93"/>
    <p:sldId id="593" r:id="rId94"/>
    <p:sldId id="594" r:id="rId95"/>
    <p:sldId id="595" r:id="rId96"/>
    <p:sldId id="596" r:id="rId97"/>
    <p:sldId id="597" r:id="rId98"/>
    <p:sldId id="598" r:id="rId99"/>
    <p:sldId id="599" r:id="rId100"/>
    <p:sldId id="600" r:id="rId101"/>
    <p:sldId id="601" r:id="rId102"/>
    <p:sldId id="602" r:id="rId103"/>
    <p:sldId id="603" r:id="rId104"/>
    <p:sldId id="604" r:id="rId105"/>
    <p:sldId id="605" r:id="rId106"/>
    <p:sldId id="606" r:id="rId107"/>
    <p:sldId id="607" r:id="rId108"/>
    <p:sldId id="608" r:id="rId109"/>
    <p:sldId id="609" r:id="rId110"/>
    <p:sldId id="610" r:id="rId111"/>
    <p:sldId id="611" r:id="rId112"/>
    <p:sldId id="419" r:id="rId113"/>
    <p:sldId id="420" r:id="rId114"/>
    <p:sldId id="421" r:id="rId115"/>
    <p:sldId id="422" r:id="rId116"/>
    <p:sldId id="424" r:id="rId117"/>
    <p:sldId id="425" r:id="rId118"/>
    <p:sldId id="441" r:id="rId119"/>
    <p:sldId id="442" r:id="rId120"/>
    <p:sldId id="443" r:id="rId121"/>
    <p:sldId id="444" r:id="rId122"/>
    <p:sldId id="445" r:id="rId123"/>
    <p:sldId id="446" r:id="rId124"/>
    <p:sldId id="447" r:id="rId125"/>
    <p:sldId id="614" r:id="rId126"/>
    <p:sldId id="448" r:id="rId127"/>
    <p:sldId id="449" r:id="rId128"/>
    <p:sldId id="450" r:id="rId129"/>
    <p:sldId id="451" r:id="rId130"/>
    <p:sldId id="452" r:id="rId131"/>
    <p:sldId id="453" r:id="rId132"/>
    <p:sldId id="454" r:id="rId133"/>
    <p:sldId id="455" r:id="rId134"/>
    <p:sldId id="612" r:id="rId135"/>
    <p:sldId id="456" r:id="rId136"/>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000" autoAdjust="0"/>
    <p:restoredTop sz="94628" autoAdjust="0"/>
  </p:normalViewPr>
  <p:slideViewPr>
    <p:cSldViewPr snapToGrid="0">
      <p:cViewPr varScale="1">
        <p:scale>
          <a:sx n="70" d="100"/>
          <a:sy n="70" d="100"/>
        </p:scale>
        <p:origin x="738" y="84"/>
      </p:cViewPr>
      <p:guideLst>
        <p:guide orient="horz" pos="2160"/>
        <p:guide pos="3840"/>
      </p:guideLst>
    </p:cSldViewPr>
  </p:slideViewPr>
  <p:notesTextViewPr>
    <p:cViewPr>
      <p:scale>
        <a:sx n="1" d="1"/>
        <a:sy n="1" d="1"/>
      </p:scale>
      <p:origin x="0" y="0"/>
    </p:cViewPr>
  </p:notesTextViewPr>
  <p:sorterViewPr>
    <p:cViewPr>
      <p:scale>
        <a:sx n="170" d="100"/>
        <a:sy n="170" d="100"/>
      </p:scale>
      <p:origin x="0" y="-11310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38" Type="http://schemas.openxmlformats.org/officeDocument/2006/relationships/viewProps" Target="viewProps.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slide" Target="slides/slide113.xml"/><Relationship Id="rId124" Type="http://schemas.openxmlformats.org/officeDocument/2006/relationships/slide" Target="slides/slide121.xml"/><Relationship Id="rId129" Type="http://schemas.openxmlformats.org/officeDocument/2006/relationships/slide" Target="slides/slide126.xml"/><Relationship Id="rId137"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32" Type="http://schemas.openxmlformats.org/officeDocument/2006/relationships/slide" Target="slides/slide129.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slide" Target="slides/slide127.xml"/><Relationship Id="rId135" Type="http://schemas.openxmlformats.org/officeDocument/2006/relationships/slide" Target="slides/slide132.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7.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0.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60.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64.wmf"/><Relationship Id="rId1" Type="http://schemas.openxmlformats.org/officeDocument/2006/relationships/image" Target="../media/image63.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72.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73.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77.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8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81.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84.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87.e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118.wmf"/><Relationship Id="rId2" Type="http://schemas.openxmlformats.org/officeDocument/2006/relationships/image" Target="../media/image117.wmf"/><Relationship Id="rId1" Type="http://schemas.openxmlformats.org/officeDocument/2006/relationships/image" Target="../media/image116.w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122.wmf"/><Relationship Id="rId2" Type="http://schemas.openxmlformats.org/officeDocument/2006/relationships/image" Target="../media/image121.wmf"/><Relationship Id="rId1" Type="http://schemas.openxmlformats.org/officeDocument/2006/relationships/image" Target="../media/image120.wmf"/><Relationship Id="rId4" Type="http://schemas.openxmlformats.org/officeDocument/2006/relationships/image" Target="../media/image123.wmf"/></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135.emf"/><Relationship Id="rId1" Type="http://schemas.openxmlformats.org/officeDocument/2006/relationships/image" Target="../media/image134.e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141.emf"/><Relationship Id="rId2" Type="http://schemas.openxmlformats.org/officeDocument/2006/relationships/image" Target="../media/image140.emf"/><Relationship Id="rId1" Type="http://schemas.openxmlformats.org/officeDocument/2006/relationships/image" Target="../media/image139.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4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6.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D8279EA-D315-450A-B532-3EEEED21BC14}" type="datetimeFigureOut">
              <a:rPr lang="en-US"/>
              <a:pPr>
                <a:defRPr/>
              </a:pPr>
              <a:t>5/26/2017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78441E0-D28D-4EF2-B2DA-AC28507BC27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24879EC-4A1D-485F-9B5B-F422A8528C58}" type="datetimeFigureOut">
              <a:rPr lang="en-US"/>
              <a:pPr>
                <a:defRPr/>
              </a:pPr>
              <a:t>5/26/2017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A2E4E04-87A7-43A3-A410-9FDF0082031A}"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4DE2F0A-231C-4AB6-8B64-D34C59D22ECE}" type="datetimeFigureOut">
              <a:rPr lang="en-US"/>
              <a:pPr>
                <a:defRPr/>
              </a:pPr>
              <a:t>5/26/2017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DD4E451-8FEA-4526-92A6-176A6DB5421A}"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74150E99-AA92-41BA-8DD6-C50F4922672B}"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FFCD26BD-8A31-4892-97E0-F8844C577793}"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76917" y="2017713"/>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860117" y="2017713"/>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D16A978B-99CA-40B2-90A6-78D779650350}"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8" name="Footer Placeholder 7"/>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9" name="Slide Number Placeholder 8"/>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C1BF58B7-337C-468E-B09D-0787BFAF1404}"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5" name="Slide Number Placeholder 4"/>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6EEE15ED-B694-4398-8ECB-4D84005FF1BA}"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3" name="Footer Placeholder 2"/>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4" name="Slide Number Placeholder 3"/>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ECF08217-F09A-45C4-82B6-F35C9EFC670A}"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B6F8287D-BAA7-4813-BB10-8638291EC60B}"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92815109-1829-4DC4-864E-ECC16497F92F}"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03EB1E4-4B92-49A1-9949-77D2FC6195D3}" type="datetimeFigureOut">
              <a:rPr lang="en-US"/>
              <a:pPr>
                <a:defRPr/>
              </a:pPr>
              <a:t>5/26/2017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9793D09-4DE2-4C70-A72D-D76B2806F54D}"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58EF4746-E1B6-40BC-B300-58565BB1B27F}"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38733" y="617539"/>
            <a:ext cx="2601384" cy="55149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34584" y="617539"/>
            <a:ext cx="7600949" cy="5514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16007C24-C079-49D9-AB39-7B39BE62DE31}"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34585" y="617538"/>
            <a:ext cx="10390716"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576917" y="2017713"/>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Online Image Placeholder 3"/>
          <p:cNvSpPr>
            <a:spLocks noGrp="1"/>
          </p:cNvSpPr>
          <p:nvPr>
            <p:ph type="clipArt" sz="half" idx="2"/>
          </p:nvPr>
        </p:nvSpPr>
        <p:spPr>
          <a:xfrm>
            <a:off x="6860117" y="2017713"/>
            <a:ext cx="5080000" cy="4114800"/>
          </a:xfrm>
        </p:spPr>
        <p:txBody>
          <a:bodyPr/>
          <a:lstStyle/>
          <a:p>
            <a:pPr lvl="0"/>
            <a:endParaRPr lang="en-US" noProof="0"/>
          </a:p>
        </p:txBody>
      </p:sp>
      <p:sp>
        <p:nvSpPr>
          <p:cNvPr id="5" name="Date Placeholder 4"/>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41D18AA2-1FBC-4B02-8439-3255C08D5C76}"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534585" y="617538"/>
            <a:ext cx="10390716"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576917" y="2017713"/>
            <a:ext cx="103632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576917" y="4151313"/>
            <a:ext cx="103632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C0380BD4-8376-4DE9-B906-9C69DC298554}"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2438400"/>
            <a:ext cx="12012613" cy="1052513"/>
            <a:chOff x="0" y="1536"/>
            <a:chExt cx="5675" cy="663"/>
          </a:xfrm>
        </p:grpSpPr>
        <p:grpSp>
          <p:nvGrpSpPr>
            <p:cNvPr id="5" name="Group 1027"/>
            <p:cNvGrpSpPr>
              <a:grpSpLocks/>
            </p:cNvGrpSpPr>
            <p:nvPr/>
          </p:nvGrpSpPr>
          <p:grpSpPr bwMode="auto">
            <a:xfrm>
              <a:off x="183" y="1604"/>
              <a:ext cx="448" cy="299"/>
              <a:chOff x="720" y="336"/>
              <a:chExt cx="624" cy="432"/>
            </a:xfrm>
          </p:grpSpPr>
          <p:sp>
            <p:nvSpPr>
              <p:cNvPr id="12" name="Rectangle 1028"/>
              <p:cNvSpPr>
                <a:spLocks noChangeArrowheads="1"/>
              </p:cNvSpPr>
              <p:nvPr/>
            </p:nvSpPr>
            <p:spPr bwMode="auto">
              <a:xfrm>
                <a:off x="720" y="336"/>
                <a:ext cx="382" cy="432"/>
              </a:xfrm>
              <a:prstGeom prst="rect">
                <a:avLst/>
              </a:prstGeom>
              <a:solidFill>
                <a:schemeClr val="folHlink"/>
              </a:solidFill>
              <a:ln>
                <a:noFill/>
              </a:ln>
              <a:effectLst/>
              <a:extLst/>
            </p:spPr>
            <p:txBody>
              <a:bodyPr wrap="none" anchor="ctr"/>
              <a:lstStyle/>
              <a:p>
                <a:pPr>
                  <a:defRPr/>
                </a:pPr>
                <a:endParaRPr lang="en-US" sz="2400">
                  <a:solidFill>
                    <a:srgbClr val="000000"/>
                  </a:solidFill>
                  <a:latin typeface="Tahoma" panose="020B0604030504040204" pitchFamily="34" charset="0"/>
                  <a:cs typeface="+mn-cs"/>
                </a:endParaRPr>
              </a:p>
            </p:txBody>
          </p:sp>
          <p:sp>
            <p:nvSpPr>
              <p:cNvPr id="13" name="Rectangle 1029"/>
              <p:cNvSpPr>
                <a:spLocks noChangeArrowheads="1"/>
              </p:cNvSpPr>
              <p:nvPr/>
            </p:nvSpPr>
            <p:spPr bwMode="auto">
              <a:xfrm>
                <a:off x="1055" y="336"/>
                <a:ext cx="287" cy="432"/>
              </a:xfrm>
              <a:prstGeom prst="rect">
                <a:avLst/>
              </a:prstGeom>
              <a:gradFill rotWithShape="0">
                <a:gsLst>
                  <a:gs pos="0">
                    <a:schemeClr val="folHlink"/>
                  </a:gs>
                  <a:gs pos="100000">
                    <a:schemeClr val="bg1"/>
                  </a:gs>
                </a:gsLst>
                <a:lin ang="0" scaled="1"/>
              </a:gradFill>
              <a:ln>
                <a:noFill/>
              </a:ln>
              <a:effectLst/>
              <a:extLst/>
            </p:spPr>
            <p:txBody>
              <a:bodyPr wrap="none" anchor="ctr"/>
              <a:lstStyle/>
              <a:p>
                <a:pPr>
                  <a:defRPr/>
                </a:pPr>
                <a:endParaRPr lang="en-US" sz="2400">
                  <a:solidFill>
                    <a:srgbClr val="000000"/>
                  </a:solidFill>
                  <a:latin typeface="Tahoma" panose="020B0604030504040204" pitchFamily="34" charset="0"/>
                  <a:cs typeface="+mn-cs"/>
                </a:endParaRPr>
              </a:p>
            </p:txBody>
          </p:sp>
        </p:grpSp>
        <p:grpSp>
          <p:nvGrpSpPr>
            <p:cNvPr id="6" name="Group 1030"/>
            <p:cNvGrpSpPr>
              <a:grpSpLocks/>
            </p:cNvGrpSpPr>
            <p:nvPr/>
          </p:nvGrpSpPr>
          <p:grpSpPr bwMode="auto">
            <a:xfrm>
              <a:off x="261" y="1870"/>
              <a:ext cx="465" cy="299"/>
              <a:chOff x="912" y="2640"/>
              <a:chExt cx="672" cy="432"/>
            </a:xfrm>
          </p:grpSpPr>
          <p:sp>
            <p:nvSpPr>
              <p:cNvPr id="10" name="Rectangle 1031"/>
              <p:cNvSpPr>
                <a:spLocks noChangeArrowheads="1"/>
              </p:cNvSpPr>
              <p:nvPr/>
            </p:nvSpPr>
            <p:spPr bwMode="auto">
              <a:xfrm>
                <a:off x="912" y="2640"/>
                <a:ext cx="384" cy="432"/>
              </a:xfrm>
              <a:prstGeom prst="rect">
                <a:avLst/>
              </a:prstGeom>
              <a:solidFill>
                <a:schemeClr val="accent2"/>
              </a:solidFill>
              <a:ln>
                <a:noFill/>
              </a:ln>
              <a:effectLst/>
              <a:extLst/>
            </p:spPr>
            <p:txBody>
              <a:bodyPr wrap="none" anchor="ctr"/>
              <a:lstStyle/>
              <a:p>
                <a:pPr>
                  <a:defRPr/>
                </a:pPr>
                <a:endParaRPr lang="en-US" sz="2400">
                  <a:solidFill>
                    <a:srgbClr val="000000"/>
                  </a:solidFill>
                  <a:latin typeface="Tahoma" panose="020B0604030504040204" pitchFamily="34" charset="0"/>
                  <a:cs typeface="+mn-cs"/>
                </a:endParaRPr>
              </a:p>
            </p:txBody>
          </p:sp>
          <p:sp>
            <p:nvSpPr>
              <p:cNvPr id="11" name="Rectangle 1032"/>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ffectLst/>
              <a:extLst/>
            </p:spPr>
            <p:txBody>
              <a:bodyPr wrap="none" anchor="ctr"/>
              <a:lstStyle/>
              <a:p>
                <a:pPr>
                  <a:defRPr/>
                </a:pPr>
                <a:endParaRPr lang="en-US" sz="2400">
                  <a:solidFill>
                    <a:srgbClr val="000000"/>
                  </a:solidFill>
                  <a:latin typeface="Tahoma" panose="020B0604030504040204" pitchFamily="34" charset="0"/>
                  <a:cs typeface="+mn-cs"/>
                </a:endParaRPr>
              </a:p>
            </p:txBody>
          </p:sp>
        </p:grpSp>
        <p:sp>
          <p:nvSpPr>
            <p:cNvPr id="7" name="Rectangle 1033"/>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p:spPr>
          <p:txBody>
            <a:bodyPr wrap="none" anchor="ctr"/>
            <a:lstStyle/>
            <a:p>
              <a:pPr>
                <a:defRPr/>
              </a:pPr>
              <a:endParaRPr lang="en-US" sz="2400">
                <a:solidFill>
                  <a:srgbClr val="000000"/>
                </a:solidFill>
                <a:latin typeface="Tahoma" panose="020B0604030504040204" pitchFamily="34" charset="0"/>
                <a:cs typeface="+mn-cs"/>
              </a:endParaRPr>
            </a:p>
          </p:txBody>
        </p:sp>
        <p:sp>
          <p:nvSpPr>
            <p:cNvPr id="8" name="Rectangle 1034"/>
            <p:cNvSpPr>
              <a:spLocks noChangeArrowheads="1"/>
            </p:cNvSpPr>
            <p:nvPr/>
          </p:nvSpPr>
          <p:spPr bwMode="auto">
            <a:xfrm>
              <a:off x="400" y="1536"/>
              <a:ext cx="20" cy="663"/>
            </a:xfrm>
            <a:prstGeom prst="rect">
              <a:avLst/>
            </a:prstGeom>
            <a:solidFill>
              <a:schemeClr val="bg2"/>
            </a:solidFill>
            <a:ln>
              <a:noFill/>
            </a:ln>
            <a:effectLst/>
            <a:extLst/>
          </p:spPr>
          <p:txBody>
            <a:bodyPr wrap="none" anchor="ctr"/>
            <a:lstStyle/>
            <a:p>
              <a:pPr>
                <a:defRPr/>
              </a:pPr>
              <a:endParaRPr lang="en-US" sz="2400">
                <a:solidFill>
                  <a:srgbClr val="000000"/>
                </a:solidFill>
                <a:latin typeface="Tahoma" panose="020B0604030504040204" pitchFamily="34" charset="0"/>
                <a:cs typeface="+mn-cs"/>
              </a:endParaRPr>
            </a:p>
          </p:txBody>
        </p:sp>
        <p:sp>
          <p:nvSpPr>
            <p:cNvPr id="9" name="Rectangle 1035"/>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p:spPr>
          <p:txBody>
            <a:bodyPr wrap="none" anchor="ctr"/>
            <a:lstStyle/>
            <a:p>
              <a:pPr>
                <a:defRPr/>
              </a:pPr>
              <a:endParaRPr lang="en-US" sz="2400">
                <a:solidFill>
                  <a:srgbClr val="000000"/>
                </a:solidFill>
                <a:latin typeface="Tahoma" panose="020B0604030504040204" pitchFamily="34" charset="0"/>
                <a:cs typeface="+mn-cs"/>
              </a:endParaRPr>
            </a:p>
          </p:txBody>
        </p:sp>
      </p:grpSp>
      <p:sp>
        <p:nvSpPr>
          <p:cNvPr id="60428" name="Rectangle 1036"/>
          <p:cNvSpPr>
            <a:spLocks noGrp="1" noChangeArrowheads="1"/>
          </p:cNvSpPr>
          <p:nvPr>
            <p:ph type="ctrTitle"/>
          </p:nvPr>
        </p:nvSpPr>
        <p:spPr>
          <a:xfrm>
            <a:off x="1320800" y="1828800"/>
            <a:ext cx="10363200" cy="1143000"/>
          </a:xfrm>
        </p:spPr>
        <p:txBody>
          <a:bodyPr/>
          <a:lstStyle>
            <a:lvl1pPr>
              <a:defRPr/>
            </a:lvl1pPr>
          </a:lstStyle>
          <a:p>
            <a:pPr lvl="0"/>
            <a:r>
              <a:rPr lang="en-US" noProof="0" smtClean="0"/>
              <a:t>Click to edit Master title style</a:t>
            </a:r>
          </a:p>
        </p:txBody>
      </p:sp>
      <p:sp>
        <p:nvSpPr>
          <p:cNvPr id="60429" name="Rectangle 1037"/>
          <p:cNvSpPr>
            <a:spLocks noGrp="1" noChangeArrowheads="1"/>
          </p:cNvSpPr>
          <p:nvPr>
            <p:ph type="subTitle"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noProof="0" smtClean="0"/>
              <a:t>Click to edit Master subtitle style</a:t>
            </a:r>
          </a:p>
        </p:txBody>
      </p:sp>
      <p:sp>
        <p:nvSpPr>
          <p:cNvPr id="14" name="Rectangle 1038"/>
          <p:cNvSpPr>
            <a:spLocks noGrp="1" noChangeArrowheads="1"/>
          </p:cNvSpPr>
          <p:nvPr>
            <p:ph type="dt" sz="half" idx="10"/>
          </p:nvPr>
        </p:nvSpPr>
        <p:spPr>
          <a:xfrm>
            <a:off x="1320800" y="6248400"/>
            <a:ext cx="2540000" cy="457200"/>
          </a:xfrm>
        </p:spPr>
        <p:txBody>
          <a:bodyPr/>
          <a:lstStyle>
            <a:lvl1pPr fontAlgn="auto">
              <a:spcBef>
                <a:spcPts val="0"/>
              </a:spcBef>
              <a:spcAft>
                <a:spcPts val="0"/>
              </a:spcAft>
              <a:defRPr>
                <a:solidFill>
                  <a:srgbClr val="1C1C1C"/>
                </a:solidFill>
                <a:latin typeface="+mn-lt"/>
              </a:defRPr>
            </a:lvl1pPr>
          </a:lstStyle>
          <a:p>
            <a:pPr>
              <a:defRPr/>
            </a:pPr>
            <a:endParaRPr lang="en-US"/>
          </a:p>
        </p:txBody>
      </p:sp>
      <p:sp>
        <p:nvSpPr>
          <p:cNvPr id="15" name="Rectangle 1039"/>
          <p:cNvSpPr>
            <a:spLocks noGrp="1" noChangeArrowheads="1"/>
          </p:cNvSpPr>
          <p:nvPr>
            <p:ph type="ftr" sz="quarter" idx="11"/>
          </p:nvPr>
        </p:nvSpPr>
        <p:spPr>
          <a:xfrm>
            <a:off x="4572000" y="6248400"/>
            <a:ext cx="3860800" cy="457200"/>
          </a:xfrm>
        </p:spPr>
        <p:txBody>
          <a:bodyPr/>
          <a:lstStyle>
            <a:lvl1pPr fontAlgn="auto">
              <a:spcBef>
                <a:spcPts val="0"/>
              </a:spcBef>
              <a:spcAft>
                <a:spcPts val="0"/>
              </a:spcAft>
              <a:defRPr>
                <a:solidFill>
                  <a:srgbClr val="1C1C1C"/>
                </a:solidFill>
                <a:latin typeface="+mn-lt"/>
              </a:defRPr>
            </a:lvl1pPr>
          </a:lstStyle>
          <a:p>
            <a:pPr>
              <a:defRPr/>
            </a:pPr>
            <a:endParaRPr lang="en-US"/>
          </a:p>
        </p:txBody>
      </p:sp>
      <p:sp>
        <p:nvSpPr>
          <p:cNvPr id="16" name="Rectangle 1040"/>
          <p:cNvSpPr>
            <a:spLocks noGrp="1" noChangeArrowheads="1"/>
          </p:cNvSpPr>
          <p:nvPr>
            <p:ph type="sldNum" sz="quarter" idx="12"/>
          </p:nvPr>
        </p:nvSpPr>
        <p:spPr>
          <a:xfrm>
            <a:off x="9144000" y="6248400"/>
            <a:ext cx="2540000" cy="457200"/>
          </a:xfrm>
        </p:spPr>
        <p:txBody>
          <a:bodyPr/>
          <a:lstStyle>
            <a:lvl1pPr fontAlgn="auto">
              <a:spcBef>
                <a:spcPts val="0"/>
              </a:spcBef>
              <a:spcAft>
                <a:spcPts val="0"/>
              </a:spcAft>
              <a:defRPr>
                <a:solidFill>
                  <a:srgbClr val="1C1C1C"/>
                </a:solidFill>
                <a:latin typeface="+mn-lt"/>
              </a:defRPr>
            </a:lvl1pPr>
          </a:lstStyle>
          <a:p>
            <a:pPr>
              <a:defRPr/>
            </a:pPr>
            <a:fld id="{8BB73D98-5E63-4FD1-AB71-46E75F5AE6A9}"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F7CA582E-4CD0-49B8-9AC3-78690A7AD343}"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5EE302C8-CA88-4C6B-89BA-1A3C190A67C0}"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76917" y="2017713"/>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860117" y="2017713"/>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178F4AA8-CF95-45E7-8D54-8F33300BFD84}"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8" name="Footer Placeholder 7"/>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9" name="Slide Number Placeholder 8"/>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6601B0B0-C943-4DBA-A223-16D46FE248CA}"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3" name="Footer Placeholder 2"/>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4" name="Slide Number Placeholder 3"/>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EE521E31-ADD5-4397-9FDB-B6676B89842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20A2E22-7663-4A93-BCC9-BE4B115DA1CD}" type="datetimeFigureOut">
              <a:rPr lang="en-US"/>
              <a:pPr>
                <a:defRPr/>
              </a:pPr>
              <a:t>5/26/2017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0A28281-E7A5-4F95-932E-CC44D7165938}"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A791B114-9DC6-43AF-A4DE-EF8DE49225AD}"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3D075DB0-E83F-49E9-B838-B184C5893D44}"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7D4A62A3-8FEB-45C1-AF88-3E276CF9F3E1}"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38733" y="617539"/>
            <a:ext cx="2601384" cy="55149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34584" y="617539"/>
            <a:ext cx="7600949" cy="5514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73CBFABC-E9B4-43C6-86C5-11DA70E5B7BF}"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34585" y="617538"/>
            <a:ext cx="10390716"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576917" y="2017713"/>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Online Image Placeholder 3"/>
          <p:cNvSpPr>
            <a:spLocks noGrp="1"/>
          </p:cNvSpPr>
          <p:nvPr>
            <p:ph type="clipArt" sz="half" idx="2"/>
          </p:nvPr>
        </p:nvSpPr>
        <p:spPr>
          <a:xfrm>
            <a:off x="6860117" y="2017713"/>
            <a:ext cx="5080000" cy="4114800"/>
          </a:xfrm>
        </p:spPr>
        <p:txBody>
          <a:bodyPr/>
          <a:lstStyle/>
          <a:p>
            <a:pPr lvl="0"/>
            <a:endParaRPr lang="en-US" noProof="0"/>
          </a:p>
        </p:txBody>
      </p:sp>
      <p:sp>
        <p:nvSpPr>
          <p:cNvPr id="5" name="Date Placeholder 4"/>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2BFD0348-404D-469A-99ED-84563D820753}"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1BBF7A2-4CA4-45E1-96C7-BCF79A03DCB4}" type="datetimeFigureOut">
              <a:rPr lang="en-US"/>
              <a:pPr>
                <a:defRPr/>
              </a:pPr>
              <a:t>5/26/2017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964A5E2-2B7F-4C8E-B09F-8B475DBD63B0}"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3E8C0EC9-E630-4735-B4DE-ECDE1E7C1FFF}" type="datetimeFigureOut">
              <a:rPr lang="en-US"/>
              <a:pPr>
                <a:defRPr/>
              </a:pPr>
              <a:t>5/26/2017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00BCBB1-4F45-4495-903A-FEE31C83332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608BEE9-F7F0-4B2F-A7A5-FAC9803BB17E}" type="datetimeFigureOut">
              <a:rPr lang="en-US"/>
              <a:pPr>
                <a:defRPr/>
              </a:pPr>
              <a:t>5/26/2017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2AA58A4-AFEA-47BB-B099-AE69797C637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430D4D7-AFE1-4F12-943C-E96516665D5E}" type="datetimeFigureOut">
              <a:rPr lang="en-US"/>
              <a:pPr>
                <a:defRPr/>
              </a:pPr>
              <a:t>5/26/2017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6077D06-013C-4778-A13A-C551E600D358}"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69E6FC1-8D16-4050-BFF6-697822DF2392}" type="datetimeFigureOut">
              <a:rPr lang="en-US"/>
              <a:pPr>
                <a:defRPr/>
              </a:pPr>
              <a:t>5/26/2017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6673C97-B638-4A2E-BF63-A55A49D5B423}"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C0C5DB3-D099-42C8-984F-F7C2318D0383}" type="datetimeFigureOut">
              <a:rPr lang="en-US"/>
              <a:pPr>
                <a:defRPr/>
              </a:pPr>
              <a:t>5/26/2017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8D88404-FC00-42BF-AFBC-A817C114142C}"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1378"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1379"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AE1C6D6B-B77D-4FF1-BFF5-3DC0586F5663}" type="datetimeFigureOut">
              <a:rPr lang="en-US"/>
              <a:pPr>
                <a:defRPr/>
              </a:pPr>
              <a:t>5/26/2017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D2CC9EBE-9C14-46CB-9585-165EE6AC9A9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1026"/>
          <p:cNvSpPr>
            <a:spLocks noChangeArrowheads="1"/>
          </p:cNvSpPr>
          <p:nvPr/>
        </p:nvSpPr>
        <p:spPr bwMode="ltGray">
          <a:xfrm>
            <a:off x="557213" y="1098550"/>
            <a:ext cx="584200" cy="474663"/>
          </a:xfrm>
          <a:prstGeom prst="rect">
            <a:avLst/>
          </a:prstGeom>
          <a:solidFill>
            <a:schemeClr val="accent2"/>
          </a:solidFill>
          <a:ln>
            <a:noFill/>
          </a:ln>
          <a:effectLst/>
          <a:extLst/>
        </p:spPr>
        <p:txBody>
          <a:bodyPr wrap="none" anchor="ctr"/>
          <a:lstStyle/>
          <a:p>
            <a:pPr algn="ctr">
              <a:defRPr/>
            </a:pPr>
            <a:endParaRPr kumimoji="1" lang="en-US" sz="2400">
              <a:solidFill>
                <a:srgbClr val="000000"/>
              </a:solidFill>
              <a:latin typeface="Tahoma" panose="020B0604030504040204" pitchFamily="34" charset="0"/>
              <a:cs typeface="+mn-cs"/>
            </a:endParaRPr>
          </a:p>
        </p:txBody>
      </p:sp>
      <p:sp>
        <p:nvSpPr>
          <p:cNvPr id="69635" name="Rectangle 1027"/>
          <p:cNvSpPr>
            <a:spLocks noChangeArrowheads="1"/>
          </p:cNvSpPr>
          <p:nvPr/>
        </p:nvSpPr>
        <p:spPr bwMode="ltGray">
          <a:xfrm>
            <a:off x="1066800" y="1098550"/>
            <a:ext cx="438150" cy="474663"/>
          </a:xfrm>
          <a:prstGeom prst="rect">
            <a:avLst/>
          </a:prstGeom>
          <a:gradFill rotWithShape="0">
            <a:gsLst>
              <a:gs pos="0">
                <a:schemeClr val="accent2"/>
              </a:gs>
              <a:gs pos="100000">
                <a:schemeClr val="bg1"/>
              </a:gs>
            </a:gsLst>
            <a:lin ang="0" scaled="1"/>
          </a:gradFill>
          <a:ln>
            <a:noFill/>
          </a:ln>
          <a:effectLst/>
          <a:extLst/>
        </p:spPr>
        <p:txBody>
          <a:bodyPr wrap="none" anchor="ctr"/>
          <a:lstStyle/>
          <a:p>
            <a:pPr algn="ctr">
              <a:defRPr/>
            </a:pPr>
            <a:endParaRPr kumimoji="1" lang="en-US" sz="2400">
              <a:solidFill>
                <a:srgbClr val="000000"/>
              </a:solidFill>
              <a:latin typeface="Tahoma" panose="020B0604030504040204" pitchFamily="34" charset="0"/>
              <a:cs typeface="+mn-cs"/>
            </a:endParaRPr>
          </a:p>
        </p:txBody>
      </p:sp>
      <p:sp>
        <p:nvSpPr>
          <p:cNvPr id="69636" name="Rectangle 1028"/>
          <p:cNvSpPr>
            <a:spLocks noChangeArrowheads="1"/>
          </p:cNvSpPr>
          <p:nvPr/>
        </p:nvSpPr>
        <p:spPr bwMode="ltGray">
          <a:xfrm>
            <a:off x="722313" y="1520825"/>
            <a:ext cx="561975" cy="474663"/>
          </a:xfrm>
          <a:prstGeom prst="rect">
            <a:avLst/>
          </a:prstGeom>
          <a:solidFill>
            <a:schemeClr val="folHlink"/>
          </a:solidFill>
          <a:ln>
            <a:noFill/>
          </a:ln>
          <a:effectLst/>
          <a:extLst/>
        </p:spPr>
        <p:txBody>
          <a:bodyPr wrap="none" anchor="ctr"/>
          <a:lstStyle/>
          <a:p>
            <a:pPr algn="ctr">
              <a:defRPr/>
            </a:pPr>
            <a:endParaRPr kumimoji="1" lang="en-US" sz="2400">
              <a:solidFill>
                <a:srgbClr val="000000"/>
              </a:solidFill>
              <a:latin typeface="Tahoma" panose="020B0604030504040204" pitchFamily="34" charset="0"/>
              <a:cs typeface="+mn-cs"/>
            </a:endParaRPr>
          </a:p>
        </p:txBody>
      </p:sp>
      <p:sp>
        <p:nvSpPr>
          <p:cNvPr id="69637" name="Rectangle 1029"/>
          <p:cNvSpPr>
            <a:spLocks noChangeArrowheads="1"/>
          </p:cNvSpPr>
          <p:nvPr/>
        </p:nvSpPr>
        <p:spPr bwMode="ltGray">
          <a:xfrm>
            <a:off x="1214438" y="1520825"/>
            <a:ext cx="492125" cy="474663"/>
          </a:xfrm>
          <a:prstGeom prst="rect">
            <a:avLst/>
          </a:prstGeom>
          <a:gradFill rotWithShape="0">
            <a:gsLst>
              <a:gs pos="0">
                <a:schemeClr val="folHlink"/>
              </a:gs>
              <a:gs pos="100000">
                <a:schemeClr val="bg1"/>
              </a:gs>
            </a:gsLst>
            <a:lin ang="0" scaled="1"/>
          </a:gradFill>
          <a:ln>
            <a:noFill/>
          </a:ln>
          <a:effectLst/>
          <a:extLst/>
        </p:spPr>
        <p:txBody>
          <a:bodyPr wrap="none" anchor="ctr"/>
          <a:lstStyle/>
          <a:p>
            <a:pPr algn="ctr">
              <a:defRPr/>
            </a:pPr>
            <a:endParaRPr kumimoji="1" lang="en-US" sz="2400">
              <a:solidFill>
                <a:srgbClr val="000000"/>
              </a:solidFill>
              <a:latin typeface="Tahoma" panose="020B0604030504040204" pitchFamily="34" charset="0"/>
              <a:cs typeface="+mn-cs"/>
            </a:endParaRPr>
          </a:p>
        </p:txBody>
      </p:sp>
      <p:sp>
        <p:nvSpPr>
          <p:cNvPr id="69638" name="Rectangle 1030"/>
          <p:cNvSpPr>
            <a:spLocks noChangeArrowheads="1"/>
          </p:cNvSpPr>
          <p:nvPr/>
        </p:nvSpPr>
        <p:spPr bwMode="ltGray">
          <a:xfrm>
            <a:off x="169863" y="1447800"/>
            <a:ext cx="746125" cy="422275"/>
          </a:xfrm>
          <a:prstGeom prst="rect">
            <a:avLst/>
          </a:prstGeom>
          <a:gradFill rotWithShape="0">
            <a:gsLst>
              <a:gs pos="0">
                <a:schemeClr val="bg1"/>
              </a:gs>
              <a:gs pos="100000">
                <a:schemeClr val="hlink"/>
              </a:gs>
            </a:gsLst>
            <a:lin ang="18900000" scaled="1"/>
          </a:gradFill>
          <a:ln>
            <a:noFill/>
          </a:ln>
          <a:effectLst/>
          <a:extLst/>
        </p:spPr>
        <p:txBody>
          <a:bodyPr wrap="none" anchor="ctr"/>
          <a:lstStyle/>
          <a:p>
            <a:pPr algn="ctr">
              <a:defRPr/>
            </a:pPr>
            <a:endParaRPr kumimoji="1" lang="en-US" sz="2400">
              <a:solidFill>
                <a:srgbClr val="000000"/>
              </a:solidFill>
              <a:latin typeface="Tahoma" panose="020B0604030504040204" pitchFamily="34" charset="0"/>
              <a:cs typeface="+mn-cs"/>
            </a:endParaRPr>
          </a:p>
        </p:txBody>
      </p:sp>
      <p:sp>
        <p:nvSpPr>
          <p:cNvPr id="69639" name="Rectangle 1031"/>
          <p:cNvSpPr>
            <a:spLocks noChangeArrowheads="1"/>
          </p:cNvSpPr>
          <p:nvPr/>
        </p:nvSpPr>
        <p:spPr bwMode="gray">
          <a:xfrm>
            <a:off x="1016000" y="990600"/>
            <a:ext cx="42863" cy="1052513"/>
          </a:xfrm>
          <a:prstGeom prst="rect">
            <a:avLst/>
          </a:prstGeom>
          <a:solidFill>
            <a:schemeClr val="bg2"/>
          </a:solidFill>
          <a:ln>
            <a:noFill/>
          </a:ln>
          <a:effectLst/>
          <a:extLst/>
        </p:spPr>
        <p:txBody>
          <a:bodyPr wrap="none" anchor="ctr"/>
          <a:lstStyle/>
          <a:p>
            <a:pPr algn="ctr">
              <a:defRPr/>
            </a:pPr>
            <a:endParaRPr kumimoji="1" lang="en-US" sz="2400">
              <a:solidFill>
                <a:srgbClr val="000000"/>
              </a:solidFill>
              <a:latin typeface="Tahoma" panose="020B0604030504040204" pitchFamily="34" charset="0"/>
              <a:cs typeface="+mn-cs"/>
            </a:endParaRPr>
          </a:p>
        </p:txBody>
      </p:sp>
      <p:sp>
        <p:nvSpPr>
          <p:cNvPr id="69640" name="Rectangle 1032"/>
          <p:cNvSpPr>
            <a:spLocks noChangeArrowheads="1"/>
          </p:cNvSpPr>
          <p:nvPr/>
        </p:nvSpPr>
        <p:spPr bwMode="gray">
          <a:xfrm>
            <a:off x="590550" y="1781175"/>
            <a:ext cx="10968038" cy="31750"/>
          </a:xfrm>
          <a:prstGeom prst="rect">
            <a:avLst/>
          </a:prstGeom>
          <a:gradFill rotWithShape="0">
            <a:gsLst>
              <a:gs pos="0">
                <a:schemeClr val="bg2"/>
              </a:gs>
              <a:gs pos="100000">
                <a:schemeClr val="bg1"/>
              </a:gs>
            </a:gsLst>
            <a:lin ang="0" scaled="1"/>
          </a:gradFill>
          <a:ln>
            <a:noFill/>
          </a:ln>
          <a:effectLst/>
          <a:extLst/>
        </p:spPr>
        <p:txBody>
          <a:bodyPr wrap="none" anchor="ctr"/>
          <a:lstStyle/>
          <a:p>
            <a:pPr algn="ctr">
              <a:defRPr/>
            </a:pPr>
            <a:endParaRPr kumimoji="1" lang="en-US" sz="2400">
              <a:solidFill>
                <a:srgbClr val="000000"/>
              </a:solidFill>
              <a:latin typeface="Tahoma" panose="020B0604030504040204" pitchFamily="34" charset="0"/>
              <a:cs typeface="+mn-cs"/>
            </a:endParaRPr>
          </a:p>
        </p:txBody>
      </p:sp>
      <p:sp>
        <p:nvSpPr>
          <p:cNvPr id="13321" name="Rectangle 1033"/>
          <p:cNvSpPr>
            <a:spLocks noGrp="1" noChangeArrowheads="1"/>
          </p:cNvSpPr>
          <p:nvPr>
            <p:ph type="title"/>
          </p:nvPr>
        </p:nvSpPr>
        <p:spPr bwMode="auto">
          <a:xfrm>
            <a:off x="1535113" y="617538"/>
            <a:ext cx="10390187"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3322" name="Rectangle 1034"/>
          <p:cNvSpPr>
            <a:spLocks noGrp="1" noChangeArrowheads="1"/>
          </p:cNvSpPr>
          <p:nvPr>
            <p:ph type="body" idx="1"/>
          </p:nvPr>
        </p:nvSpPr>
        <p:spPr bwMode="auto">
          <a:xfrm>
            <a:off x="1576388" y="2017713"/>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9643" name="Rectangle 1035"/>
          <p:cNvSpPr>
            <a:spLocks noGrp="1" noChangeArrowheads="1"/>
          </p:cNvSpPr>
          <p:nvPr>
            <p:ph type="dt" sz="half" idx="2"/>
          </p:nvPr>
        </p:nvSpPr>
        <p:spPr bwMode="auto">
          <a:xfrm>
            <a:off x="1219200" y="6324600"/>
            <a:ext cx="25400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400">
                <a:solidFill>
                  <a:srgbClr val="000000"/>
                </a:solidFill>
                <a:latin typeface="Tahoma" panose="020B0604030504040204" pitchFamily="34" charset="0"/>
                <a:cs typeface="+mn-cs"/>
              </a:defRPr>
            </a:lvl1pPr>
          </a:lstStyle>
          <a:p>
            <a:pPr>
              <a:defRPr/>
            </a:pPr>
            <a:endParaRPr lang="en-US"/>
          </a:p>
        </p:txBody>
      </p:sp>
      <p:sp>
        <p:nvSpPr>
          <p:cNvPr id="69644" name="Rectangle 1036"/>
          <p:cNvSpPr>
            <a:spLocks noGrp="1" noChangeArrowheads="1"/>
          </p:cNvSpPr>
          <p:nvPr>
            <p:ph type="ftr" sz="quarter" idx="3"/>
          </p:nvPr>
        </p:nvSpPr>
        <p:spPr bwMode="auto">
          <a:xfrm>
            <a:off x="4470400" y="6324600"/>
            <a:ext cx="3860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ctr">
              <a:defRPr sz="1400">
                <a:solidFill>
                  <a:srgbClr val="000000"/>
                </a:solidFill>
                <a:latin typeface="Tahoma" panose="020B0604030504040204" pitchFamily="34" charset="0"/>
                <a:cs typeface="+mn-cs"/>
              </a:defRPr>
            </a:lvl1pPr>
          </a:lstStyle>
          <a:p>
            <a:pPr>
              <a:defRPr/>
            </a:pPr>
            <a:endParaRPr lang="en-US"/>
          </a:p>
        </p:txBody>
      </p:sp>
      <p:sp>
        <p:nvSpPr>
          <p:cNvPr id="69645" name="Rectangle 1037"/>
          <p:cNvSpPr>
            <a:spLocks noGrp="1" noChangeArrowheads="1"/>
          </p:cNvSpPr>
          <p:nvPr>
            <p:ph type="sldNum" sz="quarter" idx="4"/>
          </p:nvPr>
        </p:nvSpPr>
        <p:spPr bwMode="auto">
          <a:xfrm>
            <a:off x="9042400" y="6324600"/>
            <a:ext cx="25400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400">
                <a:solidFill>
                  <a:srgbClr val="000000"/>
                </a:solidFill>
                <a:latin typeface="Tahoma" panose="020B0604030504040204" pitchFamily="34" charset="0"/>
                <a:cs typeface="+mn-cs"/>
              </a:defRPr>
            </a:lvl1pPr>
          </a:lstStyle>
          <a:p>
            <a:pPr>
              <a:defRPr/>
            </a:pPr>
            <a:fld id="{CE8E9074-A7DE-4F28-8BC9-6D1D86373E5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Lst>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Verdana" panose="020B0604030504040204" pitchFamily="34" charset="0"/>
        </a:defRPr>
      </a:lvl2pPr>
      <a:lvl3pPr algn="l" rtl="0" eaLnBrk="0" fontAlgn="base" hangingPunct="0">
        <a:spcBef>
          <a:spcPct val="0"/>
        </a:spcBef>
        <a:spcAft>
          <a:spcPct val="0"/>
        </a:spcAft>
        <a:defRPr sz="4400">
          <a:solidFill>
            <a:schemeClr val="tx2"/>
          </a:solidFill>
          <a:latin typeface="Verdana" panose="020B0604030504040204" pitchFamily="34" charset="0"/>
        </a:defRPr>
      </a:lvl3pPr>
      <a:lvl4pPr algn="l" rtl="0" eaLnBrk="0" fontAlgn="base" hangingPunct="0">
        <a:spcBef>
          <a:spcPct val="0"/>
        </a:spcBef>
        <a:spcAft>
          <a:spcPct val="0"/>
        </a:spcAft>
        <a:defRPr sz="4400">
          <a:solidFill>
            <a:schemeClr val="tx2"/>
          </a:solidFill>
          <a:latin typeface="Verdana" panose="020B0604030504040204" pitchFamily="34" charset="0"/>
        </a:defRPr>
      </a:lvl4pPr>
      <a:lvl5pPr algn="l" rtl="0" eaLnBrk="0" fontAlgn="base" hangingPunct="0">
        <a:spcBef>
          <a:spcPct val="0"/>
        </a:spcBef>
        <a:spcAft>
          <a:spcPct val="0"/>
        </a:spcAft>
        <a:defRPr sz="4400">
          <a:solidFill>
            <a:schemeClr val="tx2"/>
          </a:solidFill>
          <a:latin typeface="Verdana" panose="020B0604030504040204" pitchFamily="34" charset="0"/>
        </a:defRPr>
      </a:lvl5pPr>
      <a:lvl6pPr marL="457200" algn="l" rtl="0" fontAlgn="base">
        <a:spcBef>
          <a:spcPct val="0"/>
        </a:spcBef>
        <a:spcAft>
          <a:spcPct val="0"/>
        </a:spcAft>
        <a:defRPr sz="4400">
          <a:solidFill>
            <a:schemeClr val="tx2"/>
          </a:solidFill>
          <a:latin typeface="Verdana" panose="020B0604030504040204" pitchFamily="34" charset="0"/>
        </a:defRPr>
      </a:lvl6pPr>
      <a:lvl7pPr marL="914400" algn="l" rtl="0" fontAlgn="base">
        <a:spcBef>
          <a:spcPct val="0"/>
        </a:spcBef>
        <a:spcAft>
          <a:spcPct val="0"/>
        </a:spcAft>
        <a:defRPr sz="4400">
          <a:solidFill>
            <a:schemeClr val="tx2"/>
          </a:solidFill>
          <a:latin typeface="Verdana" panose="020B0604030504040204" pitchFamily="34" charset="0"/>
        </a:defRPr>
      </a:lvl7pPr>
      <a:lvl8pPr marL="1371600" algn="l" rtl="0" fontAlgn="base">
        <a:spcBef>
          <a:spcPct val="0"/>
        </a:spcBef>
        <a:spcAft>
          <a:spcPct val="0"/>
        </a:spcAft>
        <a:defRPr sz="4400">
          <a:solidFill>
            <a:schemeClr val="tx2"/>
          </a:solidFill>
          <a:latin typeface="Verdana" panose="020B0604030504040204" pitchFamily="34" charset="0"/>
        </a:defRPr>
      </a:lvl8pPr>
      <a:lvl9pPr marL="1828800" algn="l" rtl="0" fontAlgn="base">
        <a:spcBef>
          <a:spcPct val="0"/>
        </a:spcBef>
        <a:spcAft>
          <a:spcPct val="0"/>
        </a:spcAft>
        <a:defRPr sz="4400">
          <a:solidFill>
            <a:schemeClr val="tx2"/>
          </a:solidFill>
          <a:latin typeface="Verdana" panose="020B0604030504040204"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1026"/>
          <p:cNvSpPr>
            <a:spLocks noChangeArrowheads="1"/>
          </p:cNvSpPr>
          <p:nvPr/>
        </p:nvSpPr>
        <p:spPr bwMode="ltGray">
          <a:xfrm>
            <a:off x="557213" y="1098550"/>
            <a:ext cx="584200" cy="474663"/>
          </a:xfrm>
          <a:prstGeom prst="rect">
            <a:avLst/>
          </a:prstGeom>
          <a:solidFill>
            <a:schemeClr val="accent2"/>
          </a:solidFill>
          <a:ln>
            <a:noFill/>
          </a:ln>
          <a:effectLst/>
          <a:extLst/>
        </p:spPr>
        <p:txBody>
          <a:bodyPr wrap="none" anchor="ctr"/>
          <a:lstStyle/>
          <a:p>
            <a:pPr algn="ctr">
              <a:defRPr/>
            </a:pPr>
            <a:endParaRPr kumimoji="1" lang="en-US" sz="2400">
              <a:solidFill>
                <a:srgbClr val="000000"/>
              </a:solidFill>
              <a:latin typeface="Tahoma" panose="020B0604030504040204" pitchFamily="34" charset="0"/>
              <a:cs typeface="+mn-cs"/>
            </a:endParaRPr>
          </a:p>
        </p:txBody>
      </p:sp>
      <p:sp>
        <p:nvSpPr>
          <p:cNvPr id="59395" name="Rectangle 1027"/>
          <p:cNvSpPr>
            <a:spLocks noChangeArrowheads="1"/>
          </p:cNvSpPr>
          <p:nvPr/>
        </p:nvSpPr>
        <p:spPr bwMode="ltGray">
          <a:xfrm>
            <a:off x="1066800" y="1098550"/>
            <a:ext cx="438150" cy="474663"/>
          </a:xfrm>
          <a:prstGeom prst="rect">
            <a:avLst/>
          </a:prstGeom>
          <a:gradFill rotWithShape="0">
            <a:gsLst>
              <a:gs pos="0">
                <a:schemeClr val="accent2"/>
              </a:gs>
              <a:gs pos="100000">
                <a:schemeClr val="bg1"/>
              </a:gs>
            </a:gsLst>
            <a:lin ang="0" scaled="1"/>
          </a:gradFill>
          <a:ln>
            <a:noFill/>
          </a:ln>
          <a:effectLst/>
          <a:extLst/>
        </p:spPr>
        <p:txBody>
          <a:bodyPr wrap="none" anchor="ctr"/>
          <a:lstStyle/>
          <a:p>
            <a:pPr algn="ctr">
              <a:defRPr/>
            </a:pPr>
            <a:endParaRPr kumimoji="1" lang="en-US" sz="2400">
              <a:solidFill>
                <a:srgbClr val="000000"/>
              </a:solidFill>
              <a:latin typeface="Tahoma" panose="020B0604030504040204" pitchFamily="34" charset="0"/>
              <a:cs typeface="+mn-cs"/>
            </a:endParaRPr>
          </a:p>
        </p:txBody>
      </p:sp>
      <p:sp>
        <p:nvSpPr>
          <p:cNvPr id="59396" name="Rectangle 1028"/>
          <p:cNvSpPr>
            <a:spLocks noChangeArrowheads="1"/>
          </p:cNvSpPr>
          <p:nvPr/>
        </p:nvSpPr>
        <p:spPr bwMode="ltGray">
          <a:xfrm>
            <a:off x="722313" y="1520825"/>
            <a:ext cx="561975" cy="474663"/>
          </a:xfrm>
          <a:prstGeom prst="rect">
            <a:avLst/>
          </a:prstGeom>
          <a:solidFill>
            <a:schemeClr val="folHlink"/>
          </a:solidFill>
          <a:ln>
            <a:noFill/>
          </a:ln>
          <a:effectLst/>
          <a:extLst/>
        </p:spPr>
        <p:txBody>
          <a:bodyPr wrap="none" anchor="ctr"/>
          <a:lstStyle/>
          <a:p>
            <a:pPr algn="ctr">
              <a:defRPr/>
            </a:pPr>
            <a:endParaRPr kumimoji="1" lang="en-US" sz="2400">
              <a:solidFill>
                <a:srgbClr val="000000"/>
              </a:solidFill>
              <a:latin typeface="Tahoma" panose="020B0604030504040204" pitchFamily="34" charset="0"/>
              <a:cs typeface="+mn-cs"/>
            </a:endParaRPr>
          </a:p>
        </p:txBody>
      </p:sp>
      <p:sp>
        <p:nvSpPr>
          <p:cNvPr id="59397" name="Rectangle 1029"/>
          <p:cNvSpPr>
            <a:spLocks noChangeArrowheads="1"/>
          </p:cNvSpPr>
          <p:nvPr/>
        </p:nvSpPr>
        <p:spPr bwMode="ltGray">
          <a:xfrm>
            <a:off x="1214438" y="1520825"/>
            <a:ext cx="492125" cy="474663"/>
          </a:xfrm>
          <a:prstGeom prst="rect">
            <a:avLst/>
          </a:prstGeom>
          <a:gradFill rotWithShape="0">
            <a:gsLst>
              <a:gs pos="0">
                <a:schemeClr val="folHlink"/>
              </a:gs>
              <a:gs pos="100000">
                <a:schemeClr val="bg1"/>
              </a:gs>
            </a:gsLst>
            <a:lin ang="0" scaled="1"/>
          </a:gradFill>
          <a:ln>
            <a:noFill/>
          </a:ln>
          <a:effectLst/>
          <a:extLst/>
        </p:spPr>
        <p:txBody>
          <a:bodyPr wrap="none" anchor="ctr"/>
          <a:lstStyle/>
          <a:p>
            <a:pPr algn="ctr">
              <a:defRPr/>
            </a:pPr>
            <a:endParaRPr kumimoji="1" lang="en-US" sz="2400">
              <a:solidFill>
                <a:srgbClr val="000000"/>
              </a:solidFill>
              <a:latin typeface="Tahoma" panose="020B0604030504040204" pitchFamily="34" charset="0"/>
              <a:cs typeface="+mn-cs"/>
            </a:endParaRPr>
          </a:p>
        </p:txBody>
      </p:sp>
      <p:sp>
        <p:nvSpPr>
          <p:cNvPr id="59398" name="Rectangle 1030"/>
          <p:cNvSpPr>
            <a:spLocks noChangeArrowheads="1"/>
          </p:cNvSpPr>
          <p:nvPr/>
        </p:nvSpPr>
        <p:spPr bwMode="ltGray">
          <a:xfrm>
            <a:off x="169863" y="1447800"/>
            <a:ext cx="746125" cy="422275"/>
          </a:xfrm>
          <a:prstGeom prst="rect">
            <a:avLst/>
          </a:prstGeom>
          <a:gradFill rotWithShape="0">
            <a:gsLst>
              <a:gs pos="0">
                <a:schemeClr val="bg1"/>
              </a:gs>
              <a:gs pos="100000">
                <a:schemeClr val="hlink"/>
              </a:gs>
            </a:gsLst>
            <a:lin ang="18900000" scaled="1"/>
          </a:gradFill>
          <a:ln>
            <a:noFill/>
          </a:ln>
          <a:effectLst/>
          <a:extLst/>
        </p:spPr>
        <p:txBody>
          <a:bodyPr wrap="none" anchor="ctr"/>
          <a:lstStyle/>
          <a:p>
            <a:pPr algn="ctr">
              <a:defRPr/>
            </a:pPr>
            <a:endParaRPr kumimoji="1" lang="en-US" sz="2400">
              <a:solidFill>
                <a:srgbClr val="000000"/>
              </a:solidFill>
              <a:latin typeface="Tahoma" panose="020B0604030504040204" pitchFamily="34" charset="0"/>
              <a:cs typeface="+mn-cs"/>
            </a:endParaRPr>
          </a:p>
        </p:txBody>
      </p:sp>
      <p:sp>
        <p:nvSpPr>
          <p:cNvPr id="59399" name="Rectangle 1031"/>
          <p:cNvSpPr>
            <a:spLocks noChangeArrowheads="1"/>
          </p:cNvSpPr>
          <p:nvPr/>
        </p:nvSpPr>
        <p:spPr bwMode="gray">
          <a:xfrm>
            <a:off x="1016000" y="990600"/>
            <a:ext cx="42863" cy="1052513"/>
          </a:xfrm>
          <a:prstGeom prst="rect">
            <a:avLst/>
          </a:prstGeom>
          <a:solidFill>
            <a:schemeClr val="bg2"/>
          </a:solidFill>
          <a:ln>
            <a:noFill/>
          </a:ln>
          <a:effectLst/>
          <a:extLst/>
        </p:spPr>
        <p:txBody>
          <a:bodyPr wrap="none" anchor="ctr"/>
          <a:lstStyle/>
          <a:p>
            <a:pPr algn="ctr">
              <a:defRPr/>
            </a:pPr>
            <a:endParaRPr kumimoji="1" lang="en-US" sz="2400">
              <a:solidFill>
                <a:srgbClr val="000000"/>
              </a:solidFill>
              <a:latin typeface="Tahoma" panose="020B0604030504040204" pitchFamily="34" charset="0"/>
              <a:cs typeface="+mn-cs"/>
            </a:endParaRPr>
          </a:p>
        </p:txBody>
      </p:sp>
      <p:sp>
        <p:nvSpPr>
          <p:cNvPr id="59400" name="Rectangle 1032"/>
          <p:cNvSpPr>
            <a:spLocks noChangeArrowheads="1"/>
          </p:cNvSpPr>
          <p:nvPr/>
        </p:nvSpPr>
        <p:spPr bwMode="gray">
          <a:xfrm>
            <a:off x="590550" y="1781175"/>
            <a:ext cx="10968038" cy="31750"/>
          </a:xfrm>
          <a:prstGeom prst="rect">
            <a:avLst/>
          </a:prstGeom>
          <a:gradFill rotWithShape="0">
            <a:gsLst>
              <a:gs pos="0">
                <a:schemeClr val="bg2"/>
              </a:gs>
              <a:gs pos="100000">
                <a:schemeClr val="bg1"/>
              </a:gs>
            </a:gsLst>
            <a:lin ang="0" scaled="1"/>
          </a:gradFill>
          <a:ln>
            <a:noFill/>
          </a:ln>
          <a:effectLst/>
          <a:extLst/>
        </p:spPr>
        <p:txBody>
          <a:bodyPr wrap="none" anchor="ctr"/>
          <a:lstStyle/>
          <a:p>
            <a:pPr algn="ctr">
              <a:defRPr/>
            </a:pPr>
            <a:endParaRPr kumimoji="1" lang="en-US" sz="2400">
              <a:solidFill>
                <a:srgbClr val="000000"/>
              </a:solidFill>
              <a:latin typeface="Tahoma" panose="020B0604030504040204" pitchFamily="34" charset="0"/>
              <a:cs typeface="+mn-cs"/>
            </a:endParaRPr>
          </a:p>
        </p:txBody>
      </p:sp>
      <p:sp>
        <p:nvSpPr>
          <p:cNvPr id="46089" name="Rectangle 1033"/>
          <p:cNvSpPr>
            <a:spLocks noGrp="1" noChangeArrowheads="1"/>
          </p:cNvSpPr>
          <p:nvPr>
            <p:ph type="title"/>
          </p:nvPr>
        </p:nvSpPr>
        <p:spPr bwMode="auto">
          <a:xfrm>
            <a:off x="1535113" y="617538"/>
            <a:ext cx="10390187"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46090" name="Rectangle 1034"/>
          <p:cNvSpPr>
            <a:spLocks noGrp="1" noChangeArrowheads="1"/>
          </p:cNvSpPr>
          <p:nvPr>
            <p:ph type="body" idx="1"/>
          </p:nvPr>
        </p:nvSpPr>
        <p:spPr bwMode="auto">
          <a:xfrm>
            <a:off x="1576388" y="2017713"/>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9403" name="Rectangle 1035"/>
          <p:cNvSpPr>
            <a:spLocks noGrp="1" noChangeArrowheads="1"/>
          </p:cNvSpPr>
          <p:nvPr>
            <p:ph type="dt" sz="half" idx="2"/>
          </p:nvPr>
        </p:nvSpPr>
        <p:spPr bwMode="auto">
          <a:xfrm>
            <a:off x="1219200" y="6324600"/>
            <a:ext cx="25400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400">
                <a:solidFill>
                  <a:srgbClr val="000000"/>
                </a:solidFill>
                <a:latin typeface="Tahoma" panose="020B0604030504040204" pitchFamily="34" charset="0"/>
                <a:cs typeface="+mn-cs"/>
              </a:defRPr>
            </a:lvl1pPr>
          </a:lstStyle>
          <a:p>
            <a:pPr>
              <a:defRPr/>
            </a:pPr>
            <a:endParaRPr lang="en-US"/>
          </a:p>
        </p:txBody>
      </p:sp>
      <p:sp>
        <p:nvSpPr>
          <p:cNvPr id="59404" name="Rectangle 1036"/>
          <p:cNvSpPr>
            <a:spLocks noGrp="1" noChangeArrowheads="1"/>
          </p:cNvSpPr>
          <p:nvPr>
            <p:ph type="ftr" sz="quarter" idx="3"/>
          </p:nvPr>
        </p:nvSpPr>
        <p:spPr bwMode="auto">
          <a:xfrm>
            <a:off x="4470400" y="6324600"/>
            <a:ext cx="3860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ctr">
              <a:defRPr sz="1400">
                <a:solidFill>
                  <a:srgbClr val="000000"/>
                </a:solidFill>
                <a:latin typeface="Tahoma" panose="020B0604030504040204" pitchFamily="34" charset="0"/>
                <a:cs typeface="+mn-cs"/>
              </a:defRPr>
            </a:lvl1pPr>
          </a:lstStyle>
          <a:p>
            <a:pPr>
              <a:defRPr/>
            </a:pPr>
            <a:endParaRPr lang="en-US"/>
          </a:p>
        </p:txBody>
      </p:sp>
      <p:sp>
        <p:nvSpPr>
          <p:cNvPr id="59405" name="Rectangle 1037"/>
          <p:cNvSpPr>
            <a:spLocks noGrp="1" noChangeArrowheads="1"/>
          </p:cNvSpPr>
          <p:nvPr>
            <p:ph type="sldNum" sz="quarter" idx="4"/>
          </p:nvPr>
        </p:nvSpPr>
        <p:spPr bwMode="auto">
          <a:xfrm>
            <a:off x="9042400" y="6324600"/>
            <a:ext cx="25400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400">
                <a:solidFill>
                  <a:srgbClr val="000000"/>
                </a:solidFill>
                <a:latin typeface="Tahoma" panose="020B0604030504040204" pitchFamily="34" charset="0"/>
                <a:cs typeface="+mn-cs"/>
              </a:defRPr>
            </a:lvl1pPr>
          </a:lstStyle>
          <a:p>
            <a:pPr>
              <a:defRPr/>
            </a:pPr>
            <a:fld id="{34B3C107-6208-4EDA-8BFC-8F5DC6FDEDE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Verdana" panose="020B0604030504040204" pitchFamily="34" charset="0"/>
        </a:defRPr>
      </a:lvl2pPr>
      <a:lvl3pPr algn="l" rtl="0" eaLnBrk="0" fontAlgn="base" hangingPunct="0">
        <a:spcBef>
          <a:spcPct val="0"/>
        </a:spcBef>
        <a:spcAft>
          <a:spcPct val="0"/>
        </a:spcAft>
        <a:defRPr sz="4400">
          <a:solidFill>
            <a:schemeClr val="tx2"/>
          </a:solidFill>
          <a:latin typeface="Verdana" panose="020B0604030504040204" pitchFamily="34" charset="0"/>
        </a:defRPr>
      </a:lvl3pPr>
      <a:lvl4pPr algn="l" rtl="0" eaLnBrk="0" fontAlgn="base" hangingPunct="0">
        <a:spcBef>
          <a:spcPct val="0"/>
        </a:spcBef>
        <a:spcAft>
          <a:spcPct val="0"/>
        </a:spcAft>
        <a:defRPr sz="4400">
          <a:solidFill>
            <a:schemeClr val="tx2"/>
          </a:solidFill>
          <a:latin typeface="Verdana" panose="020B0604030504040204" pitchFamily="34" charset="0"/>
        </a:defRPr>
      </a:lvl4pPr>
      <a:lvl5pPr algn="l" rtl="0" eaLnBrk="0" fontAlgn="base" hangingPunct="0">
        <a:spcBef>
          <a:spcPct val="0"/>
        </a:spcBef>
        <a:spcAft>
          <a:spcPct val="0"/>
        </a:spcAft>
        <a:defRPr sz="4400">
          <a:solidFill>
            <a:schemeClr val="tx2"/>
          </a:solidFill>
          <a:latin typeface="Verdana" panose="020B0604030504040204" pitchFamily="34" charset="0"/>
        </a:defRPr>
      </a:lvl5pPr>
      <a:lvl6pPr marL="457200" algn="l" rtl="0" fontAlgn="base">
        <a:spcBef>
          <a:spcPct val="0"/>
        </a:spcBef>
        <a:spcAft>
          <a:spcPct val="0"/>
        </a:spcAft>
        <a:defRPr sz="4400">
          <a:solidFill>
            <a:schemeClr val="tx2"/>
          </a:solidFill>
          <a:latin typeface="Verdana" panose="020B0604030504040204" pitchFamily="34" charset="0"/>
        </a:defRPr>
      </a:lvl6pPr>
      <a:lvl7pPr marL="914400" algn="l" rtl="0" fontAlgn="base">
        <a:spcBef>
          <a:spcPct val="0"/>
        </a:spcBef>
        <a:spcAft>
          <a:spcPct val="0"/>
        </a:spcAft>
        <a:defRPr sz="4400">
          <a:solidFill>
            <a:schemeClr val="tx2"/>
          </a:solidFill>
          <a:latin typeface="Verdana" panose="020B0604030504040204" pitchFamily="34" charset="0"/>
        </a:defRPr>
      </a:lvl7pPr>
      <a:lvl8pPr marL="1371600" algn="l" rtl="0" fontAlgn="base">
        <a:spcBef>
          <a:spcPct val="0"/>
        </a:spcBef>
        <a:spcAft>
          <a:spcPct val="0"/>
        </a:spcAft>
        <a:defRPr sz="4400">
          <a:solidFill>
            <a:schemeClr val="tx2"/>
          </a:solidFill>
          <a:latin typeface="Verdana" panose="020B0604030504040204" pitchFamily="34" charset="0"/>
        </a:defRPr>
      </a:lvl8pPr>
      <a:lvl9pPr marL="1828800" algn="l" rtl="0" fontAlgn="base">
        <a:spcBef>
          <a:spcPct val="0"/>
        </a:spcBef>
        <a:spcAft>
          <a:spcPct val="0"/>
        </a:spcAft>
        <a:defRPr sz="4400">
          <a:solidFill>
            <a:schemeClr val="tx2"/>
          </a:solidFill>
          <a:latin typeface="Verdana" panose="020B0604030504040204"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3" Type="http://schemas.openxmlformats.org/officeDocument/2006/relationships/image" Target="../media/image111.gif"/><Relationship Id="rId2" Type="http://schemas.openxmlformats.org/officeDocument/2006/relationships/image" Target="../media/image110.wmf"/><Relationship Id="rId1" Type="http://schemas.openxmlformats.org/officeDocument/2006/relationships/slideLayout" Target="../slideLayouts/slideLayout23.xml"/></Relationships>
</file>

<file path=ppt/slides/_rels/slide101.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3.xml"/></Relationships>
</file>

<file path=ppt/slides/_rels/slide102.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4.xml.rels><?xml version="1.0" encoding="UTF-8" standalone="yes"?>
<Relationships xmlns="http://schemas.openxmlformats.org/package/2006/relationships"><Relationship Id="rId2" Type="http://schemas.openxmlformats.org/officeDocument/2006/relationships/image" Target="../media/image113.wmf"/><Relationship Id="rId1" Type="http://schemas.openxmlformats.org/officeDocument/2006/relationships/slideLayout" Target="../slideLayouts/slideLayout2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7.xml.rels><?xml version="1.0" encoding="UTF-8" standalone="yes"?>
<Relationships xmlns="http://schemas.openxmlformats.org/package/2006/relationships"><Relationship Id="rId3" Type="http://schemas.openxmlformats.org/officeDocument/2006/relationships/image" Target="../media/image115.wmf"/><Relationship Id="rId2" Type="http://schemas.openxmlformats.org/officeDocument/2006/relationships/image" Target="../media/image114.wmf"/><Relationship Id="rId1" Type="http://schemas.openxmlformats.org/officeDocument/2006/relationships/slideLayout" Target="../slideLayouts/slideLayout23.xml"/><Relationship Id="rId4" Type="http://schemas.openxmlformats.org/officeDocument/2006/relationships/image" Target="../media/image113.wmf"/></Relationships>
</file>

<file path=ppt/slides/_rels/slide108.xml.rels><?xml version="1.0" encoding="UTF-8" standalone="yes"?>
<Relationships xmlns="http://schemas.openxmlformats.org/package/2006/relationships"><Relationship Id="rId8" Type="http://schemas.openxmlformats.org/officeDocument/2006/relationships/image" Target="../media/image118.wmf"/><Relationship Id="rId3" Type="http://schemas.openxmlformats.org/officeDocument/2006/relationships/oleObject" Target="../embeddings/oleObject24.bin"/><Relationship Id="rId7" Type="http://schemas.openxmlformats.org/officeDocument/2006/relationships/oleObject" Target="../embeddings/oleObject26.bin"/><Relationship Id="rId2" Type="http://schemas.openxmlformats.org/officeDocument/2006/relationships/slideLayout" Target="../slideLayouts/slideLayout23.xml"/><Relationship Id="rId1" Type="http://schemas.openxmlformats.org/officeDocument/2006/relationships/vmlDrawing" Target="../drawings/vmlDrawing23.vml"/><Relationship Id="rId6" Type="http://schemas.openxmlformats.org/officeDocument/2006/relationships/image" Target="../media/image117.wmf"/><Relationship Id="rId5" Type="http://schemas.openxmlformats.org/officeDocument/2006/relationships/oleObject" Target="../embeddings/oleObject25.bin"/><Relationship Id="rId4" Type="http://schemas.openxmlformats.org/officeDocument/2006/relationships/image" Target="../media/image116.wmf"/><Relationship Id="rId9" Type="http://schemas.openxmlformats.org/officeDocument/2006/relationships/image" Target="../media/image119.gif"/></Relationships>
</file>

<file path=ppt/slides/_rels/slide109.xml.rels><?xml version="1.0" encoding="UTF-8" standalone="yes"?>
<Relationships xmlns="http://schemas.openxmlformats.org/package/2006/relationships"><Relationship Id="rId8" Type="http://schemas.openxmlformats.org/officeDocument/2006/relationships/image" Target="../media/image122.wmf"/><Relationship Id="rId3" Type="http://schemas.openxmlformats.org/officeDocument/2006/relationships/oleObject" Target="../embeddings/oleObject27.bin"/><Relationship Id="rId7" Type="http://schemas.openxmlformats.org/officeDocument/2006/relationships/oleObject" Target="../embeddings/oleObject29.bin"/><Relationship Id="rId2" Type="http://schemas.openxmlformats.org/officeDocument/2006/relationships/slideLayout" Target="../slideLayouts/slideLayout23.xml"/><Relationship Id="rId1" Type="http://schemas.openxmlformats.org/officeDocument/2006/relationships/vmlDrawing" Target="../drawings/vmlDrawing24.vml"/><Relationship Id="rId6" Type="http://schemas.openxmlformats.org/officeDocument/2006/relationships/image" Target="../media/image121.wmf"/><Relationship Id="rId5" Type="http://schemas.openxmlformats.org/officeDocument/2006/relationships/oleObject" Target="../embeddings/oleObject28.bin"/><Relationship Id="rId10" Type="http://schemas.openxmlformats.org/officeDocument/2006/relationships/image" Target="../media/image123.wmf"/><Relationship Id="rId4" Type="http://schemas.openxmlformats.org/officeDocument/2006/relationships/image" Target="../media/image120.wmf"/><Relationship Id="rId9" Type="http://schemas.openxmlformats.org/officeDocument/2006/relationships/oleObject" Target="../embeddings/oleObject30.bin"/></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2.xml"/></Relationships>
</file>

<file path=ppt/slides/_rels/slide110.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gif"/><Relationship Id="rId1" Type="http://schemas.openxmlformats.org/officeDocument/2006/relationships/slideLayout" Target="../slideLayouts/slideLayout24.xml"/><Relationship Id="rId6" Type="http://schemas.openxmlformats.org/officeDocument/2006/relationships/image" Target="../media/image128.jpeg"/><Relationship Id="rId5" Type="http://schemas.openxmlformats.org/officeDocument/2006/relationships/image" Target="../media/image127.gif"/><Relationship Id="rId4" Type="http://schemas.openxmlformats.org/officeDocument/2006/relationships/image" Target="../media/image126.png"/></Relationships>
</file>

<file path=ppt/slides/_rels/slide111.xml.rels><?xml version="1.0" encoding="UTF-8" standalone="yes"?>
<Relationships xmlns="http://schemas.openxmlformats.org/package/2006/relationships"><Relationship Id="rId2" Type="http://schemas.openxmlformats.org/officeDocument/2006/relationships/image" Target="../media/image129.gif"/><Relationship Id="rId1" Type="http://schemas.openxmlformats.org/officeDocument/2006/relationships/slideLayout" Target="../slideLayouts/slideLayout25.xml"/></Relationships>
</file>

<file path=ppt/slides/_rels/slide112.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34.xml"/></Relationships>
</file>

<file path=ppt/slides/_rels/slide113.xml.rels><?xml version="1.0" encoding="UTF-8" standalone="yes"?>
<Relationships xmlns="http://schemas.openxmlformats.org/package/2006/relationships"><Relationship Id="rId2" Type="http://schemas.openxmlformats.org/officeDocument/2006/relationships/image" Target="../media/image131.gif"/><Relationship Id="rId1" Type="http://schemas.openxmlformats.org/officeDocument/2006/relationships/slideLayout" Target="../slideLayouts/slideLayout25.xml"/></Relationships>
</file>

<file path=ppt/slides/_rels/slide114.xml.rels><?xml version="1.0" encoding="UTF-8" standalone="yes"?>
<Relationships xmlns="http://schemas.openxmlformats.org/package/2006/relationships"><Relationship Id="rId2" Type="http://schemas.openxmlformats.org/officeDocument/2006/relationships/image" Target="../media/image132.gif"/><Relationship Id="rId1" Type="http://schemas.openxmlformats.org/officeDocument/2006/relationships/slideLayout" Target="../slideLayouts/slideLayout25.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7.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34.xml"/></Relationships>
</file>

<file path=ppt/slides/_rels/slide118.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25.xml"/><Relationship Id="rId1" Type="http://schemas.openxmlformats.org/officeDocument/2006/relationships/vmlDrawing" Target="../drawings/vmlDrawing25.vml"/><Relationship Id="rId6" Type="http://schemas.openxmlformats.org/officeDocument/2006/relationships/image" Target="../media/image135.emf"/><Relationship Id="rId5" Type="http://schemas.openxmlformats.org/officeDocument/2006/relationships/oleObject" Target="../embeddings/oleObject32.bin"/><Relationship Id="rId4" Type="http://schemas.openxmlformats.org/officeDocument/2006/relationships/image" Target="../media/image134.emf"/></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3" Type="http://schemas.openxmlformats.org/officeDocument/2006/relationships/image" Target="../media/image137.gif"/><Relationship Id="rId2" Type="http://schemas.openxmlformats.org/officeDocument/2006/relationships/image" Target="../media/image136.jpeg"/><Relationship Id="rId1" Type="http://schemas.openxmlformats.org/officeDocument/2006/relationships/slideLayout" Target="../slideLayouts/slideLayout34.xml"/></Relationships>
</file>

<file path=ppt/slides/_rels/slide121.xml.rels><?xml version="1.0" encoding="UTF-8" standalone="yes"?>
<Relationships xmlns="http://schemas.openxmlformats.org/package/2006/relationships"><Relationship Id="rId2" Type="http://schemas.openxmlformats.org/officeDocument/2006/relationships/image" Target="../media/image138.gif"/><Relationship Id="rId1" Type="http://schemas.openxmlformats.org/officeDocument/2006/relationships/slideLayout" Target="../slideLayouts/slideLayout25.xml"/></Relationships>
</file>

<file path=ppt/slides/_rels/slide122.xml.rels><?xml version="1.0" encoding="UTF-8" standalone="yes"?>
<Relationships xmlns="http://schemas.openxmlformats.org/package/2006/relationships"><Relationship Id="rId8" Type="http://schemas.openxmlformats.org/officeDocument/2006/relationships/image" Target="../media/image141.emf"/><Relationship Id="rId3" Type="http://schemas.openxmlformats.org/officeDocument/2006/relationships/oleObject" Target="../embeddings/oleObject33.bin"/><Relationship Id="rId7" Type="http://schemas.openxmlformats.org/officeDocument/2006/relationships/oleObject" Target="../embeddings/oleObject35.bin"/><Relationship Id="rId2" Type="http://schemas.openxmlformats.org/officeDocument/2006/relationships/slideLayout" Target="../slideLayouts/slideLayout25.xml"/><Relationship Id="rId1" Type="http://schemas.openxmlformats.org/officeDocument/2006/relationships/vmlDrawing" Target="../drawings/vmlDrawing26.vml"/><Relationship Id="rId6" Type="http://schemas.openxmlformats.org/officeDocument/2006/relationships/image" Target="../media/image140.emf"/><Relationship Id="rId5" Type="http://schemas.openxmlformats.org/officeDocument/2006/relationships/oleObject" Target="../embeddings/oleObject34.bin"/><Relationship Id="rId4" Type="http://schemas.openxmlformats.org/officeDocument/2006/relationships/image" Target="../media/image139.emf"/></Relationships>
</file>

<file path=ppt/slides/_rels/slide123.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image" Target="../media/image142.jpg"/><Relationship Id="rId1" Type="http://schemas.openxmlformats.org/officeDocument/2006/relationships/slideLayout" Target="../slideLayouts/slideLayout25.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5.xml.rels><?xml version="1.0" encoding="UTF-8" standalone="yes"?>
<Relationships xmlns="http://schemas.openxmlformats.org/package/2006/relationships"><Relationship Id="rId2" Type="http://schemas.openxmlformats.org/officeDocument/2006/relationships/image" Target="../media/image144.gif"/><Relationship Id="rId1" Type="http://schemas.openxmlformats.org/officeDocument/2006/relationships/slideLayout" Target="../slideLayouts/slideLayout25.xml"/></Relationships>
</file>

<file path=ppt/slides/_rels/slide126.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34.xml"/></Relationships>
</file>

<file path=ppt/slides/_rels/slide127.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Layout" Target="../slideLayouts/slideLayout25.xml"/><Relationship Id="rId1" Type="http://schemas.openxmlformats.org/officeDocument/2006/relationships/vmlDrawing" Target="../drawings/vmlDrawing27.vml"/><Relationship Id="rId4" Type="http://schemas.openxmlformats.org/officeDocument/2006/relationships/image" Target="../media/image147.emf"/></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9.xml.rels><?xml version="1.0" encoding="UTF-8" standalone="yes"?>
<Relationships xmlns="http://schemas.openxmlformats.org/package/2006/relationships"><Relationship Id="rId2" Type="http://schemas.openxmlformats.org/officeDocument/2006/relationships/image" Target="../media/image148.gif"/><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2.xml"/><Relationship Id="rId1" Type="http://schemas.openxmlformats.org/officeDocument/2006/relationships/vmlDrawing" Target="../drawings/vmlDrawing1.vml"/><Relationship Id="rId5" Type="http://schemas.openxmlformats.org/officeDocument/2006/relationships/image" Target="../media/image11.jpeg"/><Relationship Id="rId4" Type="http://schemas.openxmlformats.org/officeDocument/2006/relationships/image" Target="../media/image10.png"/></Relationships>
</file>

<file path=ppt/slides/_rels/slide130.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34.xml"/></Relationships>
</file>

<file path=ppt/slides/_rels/slide131.xml.rels><?xml version="1.0" encoding="UTF-8" standalone="yes"?>
<Relationships xmlns="http://schemas.openxmlformats.org/package/2006/relationships"><Relationship Id="rId2" Type="http://schemas.openxmlformats.org/officeDocument/2006/relationships/image" Target="../media/image150.gif"/><Relationship Id="rId1" Type="http://schemas.openxmlformats.org/officeDocument/2006/relationships/slideLayout" Target="../slideLayouts/slideLayout25.xml"/></Relationships>
</file>

<file path=ppt/slides/_rels/slide132.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25.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2.xml"/><Relationship Id="rId1" Type="http://schemas.openxmlformats.org/officeDocument/2006/relationships/vmlDrawing" Target="../drawings/vmlDrawing2.vml"/><Relationship Id="rId5" Type="http://schemas.openxmlformats.org/officeDocument/2006/relationships/image" Target="../media/image13.jpe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jpeg"/><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2.xml"/><Relationship Id="rId1" Type="http://schemas.openxmlformats.org/officeDocument/2006/relationships/vmlDrawing" Target="../drawings/vmlDrawing3.v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2.xml"/><Relationship Id="rId1" Type="http://schemas.openxmlformats.org/officeDocument/2006/relationships/vmlDrawing" Target="../drawings/vmlDrawing4.vml"/><Relationship Id="rId4" Type="http://schemas.openxmlformats.org/officeDocument/2006/relationships/image" Target="../media/image26.emf"/></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2.xml"/><Relationship Id="rId1" Type="http://schemas.openxmlformats.org/officeDocument/2006/relationships/vmlDrawing" Target="../drawings/vmlDrawing5.vml"/><Relationship Id="rId5" Type="http://schemas.openxmlformats.org/officeDocument/2006/relationships/image" Target="../media/image28.jpeg"/><Relationship Id="rId4" Type="http://schemas.openxmlformats.org/officeDocument/2006/relationships/image" Target="../media/image27.emf"/></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2.xml"/><Relationship Id="rId1" Type="http://schemas.openxmlformats.org/officeDocument/2006/relationships/vmlDrawing" Target="../drawings/vmlDrawing6.vml"/><Relationship Id="rId4" Type="http://schemas.openxmlformats.org/officeDocument/2006/relationships/image" Target="../media/image30.emf"/></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wm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2.xml"/><Relationship Id="rId1" Type="http://schemas.openxmlformats.org/officeDocument/2006/relationships/vmlDrawing" Target="../drawings/vmlDrawing7.vml"/><Relationship Id="rId5" Type="http://schemas.openxmlformats.org/officeDocument/2006/relationships/image" Target="../media/image40.jpeg"/><Relationship Id="rId4" Type="http://schemas.openxmlformats.org/officeDocument/2006/relationships/image" Target="../media/image39.emf"/></Relationships>
</file>

<file path=ppt/slides/_rels/slide4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2.xml"/><Relationship Id="rId1" Type="http://schemas.openxmlformats.org/officeDocument/2006/relationships/vmlDrawing" Target="../drawings/vmlDrawing8.vml"/><Relationship Id="rId5" Type="http://schemas.openxmlformats.org/officeDocument/2006/relationships/image" Target="../media/image43.jpeg"/><Relationship Id="rId4" Type="http://schemas.openxmlformats.org/officeDocument/2006/relationships/image" Target="../media/image42.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2.xml"/><Relationship Id="rId1" Type="http://schemas.openxmlformats.org/officeDocument/2006/relationships/vmlDrawing" Target="../drawings/vmlDrawing9.vml"/><Relationship Id="rId4" Type="http://schemas.openxmlformats.org/officeDocument/2006/relationships/image" Target="../media/image46.emf"/></Relationships>
</file>

<file path=ppt/slides/_rels/slide5.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2.xml"/><Relationship Id="rId1" Type="http://schemas.openxmlformats.org/officeDocument/2006/relationships/vmlDrawing" Target="../drawings/vmlDrawing10.vml"/><Relationship Id="rId5" Type="http://schemas.openxmlformats.org/officeDocument/2006/relationships/image" Target="../media/image48.gif"/><Relationship Id="rId4" Type="http://schemas.openxmlformats.org/officeDocument/2006/relationships/image" Target="../media/image47.wmf"/></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2.xml"/><Relationship Id="rId1" Type="http://schemas.openxmlformats.org/officeDocument/2006/relationships/vmlDrawing" Target="../drawings/vmlDrawing11.vml"/><Relationship Id="rId4" Type="http://schemas.openxmlformats.org/officeDocument/2006/relationships/image" Target="../media/image49.wmf"/></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2.xml"/><Relationship Id="rId1" Type="http://schemas.openxmlformats.org/officeDocument/2006/relationships/vmlDrawing" Target="../drawings/vmlDrawing12.vml"/><Relationship Id="rId4" Type="http://schemas.openxmlformats.org/officeDocument/2006/relationships/image" Target="../media/image50.wmf"/></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2.xml"/><Relationship Id="rId1" Type="http://schemas.openxmlformats.org/officeDocument/2006/relationships/vmlDrawing" Target="../drawings/vmlDrawing13.vml"/><Relationship Id="rId4" Type="http://schemas.openxmlformats.org/officeDocument/2006/relationships/image" Target="../media/image51.wmf"/></Relationships>
</file>

<file path=ppt/slides/_rels/slide5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2.xml"/><Relationship Id="rId1" Type="http://schemas.openxmlformats.org/officeDocument/2006/relationships/vmlDrawing" Target="../drawings/vmlDrawing14.vml"/><Relationship Id="rId6" Type="http://schemas.openxmlformats.org/officeDocument/2006/relationships/image" Target="../media/image62.gif"/><Relationship Id="rId5" Type="http://schemas.openxmlformats.org/officeDocument/2006/relationships/image" Target="../media/image61.png"/><Relationship Id="rId4" Type="http://schemas.openxmlformats.org/officeDocument/2006/relationships/image" Target="../media/image60.wmf"/></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15.bin"/><Relationship Id="rId7" Type="http://schemas.openxmlformats.org/officeDocument/2006/relationships/image" Target="../media/image64.wmf"/><Relationship Id="rId2" Type="http://schemas.openxmlformats.org/officeDocument/2006/relationships/slideLayout" Target="../slideLayouts/slideLayout12.xml"/><Relationship Id="rId1" Type="http://schemas.openxmlformats.org/officeDocument/2006/relationships/vmlDrawing" Target="../drawings/vmlDrawing15.vml"/><Relationship Id="rId6" Type="http://schemas.openxmlformats.org/officeDocument/2006/relationships/oleObject" Target="../embeddings/oleObject16.bin"/><Relationship Id="rId5" Type="http://schemas.openxmlformats.org/officeDocument/2006/relationships/image" Target="../media/image65.png"/><Relationship Id="rId4" Type="http://schemas.openxmlformats.org/officeDocument/2006/relationships/image" Target="../media/image63.wmf"/></Relationships>
</file>

<file path=ppt/slides/_rels/slide6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12.xml"/><Relationship Id="rId1" Type="http://schemas.openxmlformats.org/officeDocument/2006/relationships/vmlDrawing" Target="../drawings/vmlDrawing16.vml"/><Relationship Id="rId4" Type="http://schemas.openxmlformats.org/officeDocument/2006/relationships/image" Target="../media/image7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12.xml"/><Relationship Id="rId1" Type="http://schemas.openxmlformats.org/officeDocument/2006/relationships/vmlDrawing" Target="../drawings/vmlDrawing17.vml"/><Relationship Id="rId4" Type="http://schemas.openxmlformats.org/officeDocument/2006/relationships/image" Target="../media/image73.png"/></Relationships>
</file>

<file path=ppt/slides/_rels/slide7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image" Target="../media/image75.jpe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12.xml"/><Relationship Id="rId1" Type="http://schemas.openxmlformats.org/officeDocument/2006/relationships/vmlDrawing" Target="../drawings/vmlDrawing18.vml"/><Relationship Id="rId6" Type="http://schemas.openxmlformats.org/officeDocument/2006/relationships/image" Target="../media/image79.gif"/><Relationship Id="rId5" Type="http://schemas.openxmlformats.org/officeDocument/2006/relationships/image" Target="../media/image78.jpeg"/><Relationship Id="rId4" Type="http://schemas.openxmlformats.org/officeDocument/2006/relationships/image" Target="../media/image77.emf"/></Relationships>
</file>

<file path=ppt/slides/_rels/slide7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12.xml"/><Relationship Id="rId1" Type="http://schemas.openxmlformats.org/officeDocument/2006/relationships/vmlDrawing" Target="../drawings/vmlDrawing19.vml"/><Relationship Id="rId5" Type="http://schemas.openxmlformats.org/officeDocument/2006/relationships/image" Target="../media/image80.wmf"/><Relationship Id="rId4" Type="http://schemas.openxmlformats.org/officeDocument/2006/relationships/oleObject" Target="../embeddings/oleObject20.bin"/></Relationships>
</file>

<file path=ppt/slides/_rels/slide7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Layout" Target="../slideLayouts/slideLayout12.xml"/><Relationship Id="rId1" Type="http://schemas.openxmlformats.org/officeDocument/2006/relationships/vmlDrawing" Target="../drawings/vmlDrawing20.vml"/><Relationship Id="rId5" Type="http://schemas.openxmlformats.org/officeDocument/2006/relationships/image" Target="../media/image81.wmf"/><Relationship Id="rId4" Type="http://schemas.openxmlformats.org/officeDocument/2006/relationships/oleObject" Target="../embeddings/oleObject21.bin"/></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2.xml"/></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12.xml"/><Relationship Id="rId1" Type="http://schemas.openxmlformats.org/officeDocument/2006/relationships/vmlDrawing" Target="../drawings/vmlDrawing21.vml"/><Relationship Id="rId4" Type="http://schemas.openxmlformats.org/officeDocument/2006/relationships/image" Target="../media/image84.emf"/></Relationships>
</file>

<file path=ppt/slides/_rels/slide79.xml.rels><?xml version="1.0" encoding="UTF-8" standalone="yes"?>
<Relationships xmlns="http://schemas.openxmlformats.org/package/2006/relationships"><Relationship Id="rId2" Type="http://schemas.openxmlformats.org/officeDocument/2006/relationships/image" Target="../media/image85.gif"/><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2.xml"/></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12.xml"/><Relationship Id="rId1" Type="http://schemas.openxmlformats.org/officeDocument/2006/relationships/vmlDrawing" Target="../drawings/vmlDrawing22.vml"/><Relationship Id="rId4" Type="http://schemas.openxmlformats.org/officeDocument/2006/relationships/image" Target="../media/image87.emf"/></Relationships>
</file>

<file path=ppt/slides/_rels/slide8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6.xml"/></Relationships>
</file>

<file path=ppt/slides/_rels/slide83.xml.rels><?xml version="1.0" encoding="UTF-8" standalone="yes"?>
<Relationships xmlns="http://schemas.openxmlformats.org/package/2006/relationships"><Relationship Id="rId3" Type="http://schemas.openxmlformats.org/officeDocument/2006/relationships/image" Target="../media/image90.gif"/><Relationship Id="rId2" Type="http://schemas.openxmlformats.org/officeDocument/2006/relationships/image" Target="../media/image89.jpeg"/><Relationship Id="rId1" Type="http://schemas.openxmlformats.org/officeDocument/2006/relationships/slideLayout" Target="../slideLayouts/slideLayout22.xml"/></Relationships>
</file>

<file path=ppt/slides/_rels/slide8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3.xml"/></Relationships>
</file>

<file path=ppt/slides/_rels/slide85.xml.rels><?xml version="1.0" encoding="UTF-8" standalone="yes"?>
<Relationships xmlns="http://schemas.openxmlformats.org/package/2006/relationships"><Relationship Id="rId2" Type="http://schemas.openxmlformats.org/officeDocument/2006/relationships/image" Target="../media/image93.gif"/><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image" Target="../media/image94.gif"/><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3" Type="http://schemas.openxmlformats.org/officeDocument/2006/relationships/image" Target="../media/image96.gif"/><Relationship Id="rId2" Type="http://schemas.openxmlformats.org/officeDocument/2006/relationships/image" Target="../media/image95.jpeg"/><Relationship Id="rId1" Type="http://schemas.openxmlformats.org/officeDocument/2006/relationships/slideLayout" Target="../slideLayouts/slideLayout22.xml"/></Relationships>
</file>

<file path=ppt/slides/_rels/slide88.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3.xml"/></Relationships>
</file>

<file path=ppt/slides/_rels/slide8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image" Target="../media/image99.gif"/><Relationship Id="rId1" Type="http://schemas.openxmlformats.org/officeDocument/2006/relationships/slideLayout" Target="../slideLayouts/slideLayout23.xml"/></Relationships>
</file>

<file path=ppt/slides/_rels/slide9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png"/><Relationship Id="rId1" Type="http://schemas.openxmlformats.org/officeDocument/2006/relationships/slideLayout" Target="../slideLayouts/slideLayout23.xml"/></Relationships>
</file>

<file path=ppt/slides/_rels/slide9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3.xml"/></Relationships>
</file>

<file path=ppt/slides/_rels/slide9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png"/><Relationship Id="rId1" Type="http://schemas.openxmlformats.org/officeDocument/2006/relationships/slideLayout" Target="../slideLayouts/slideLayout23.xml"/></Relationships>
</file>

<file path=ppt/slides/_rels/slide94.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3.xml"/></Relationships>
</file>

<file path=ppt/slides/_rels/slide95.xml.rels><?xml version="1.0" encoding="UTF-8" standalone="yes"?>
<Relationships xmlns="http://schemas.openxmlformats.org/package/2006/relationships"><Relationship Id="rId2" Type="http://schemas.openxmlformats.org/officeDocument/2006/relationships/image" Target="../media/image105.wmf"/><Relationship Id="rId1" Type="http://schemas.openxmlformats.org/officeDocument/2006/relationships/slideLayout" Target="../slideLayouts/slideLayout23.xml"/></Relationships>
</file>

<file path=ppt/slides/_rels/slide96.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3.xml"/></Relationships>
</file>

<file path=ppt/slides/_rels/slide97.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3.xml"/></Relationships>
</file>

<file path=ppt/slides/_rels/slide9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4.jpeg"/><Relationship Id="rId1" Type="http://schemas.openxmlformats.org/officeDocument/2006/relationships/slideLayout" Target="../slideLayouts/slideLayout23.xml"/><Relationship Id="rId4" Type="http://schemas.openxmlformats.org/officeDocument/2006/relationships/image" Target="../media/image108.gif"/></Relationships>
</file>

<file path=ppt/slides/_rels/slide99.xml.rels><?xml version="1.0" encoding="UTF-8" standalone="yes"?>
<Relationships xmlns="http://schemas.openxmlformats.org/package/2006/relationships"><Relationship Id="rId3" Type="http://schemas.openxmlformats.org/officeDocument/2006/relationships/image" Target="../media/image109.gif"/><Relationship Id="rId2" Type="http://schemas.openxmlformats.org/officeDocument/2006/relationships/image" Target="../media/image104.jpe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524000" y="0"/>
            <a:ext cx="9144000" cy="2387600"/>
          </a:xfrm>
        </p:spPr>
        <p:txBody>
          <a:bodyPr/>
          <a:lstStyle/>
          <a:p>
            <a:endParaRPr lang="en-US" sz="8000" i="1" dirty="0">
              <a:latin typeface="Arabic Typesetting" panose="03020402040406030203" pitchFamily="66" charset="-78"/>
              <a:cs typeface="Arabic Typesetting" panose="03020402040406030203" pitchFamily="66" charset="-78"/>
            </a:endParaRPr>
          </a:p>
        </p:txBody>
      </p:sp>
      <p:sp>
        <p:nvSpPr>
          <p:cNvPr id="5" name="Subtitle 4"/>
          <p:cNvSpPr>
            <a:spLocks noGrp="1"/>
          </p:cNvSpPr>
          <p:nvPr>
            <p:ph type="subTitle" idx="1"/>
          </p:nvPr>
        </p:nvSpPr>
        <p:spPr/>
        <p:txBody>
          <a:bodyPr/>
          <a:lstStyle/>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365" y="155978"/>
            <a:ext cx="12192000" cy="6892119"/>
          </a:xfrm>
          <a:prstGeom prst="rect">
            <a:avLst/>
          </a:prstGeom>
        </p:spPr>
      </p:pic>
      <p:sp>
        <p:nvSpPr>
          <p:cNvPr id="7" name="Rectangle 6"/>
          <p:cNvSpPr/>
          <p:nvPr/>
        </p:nvSpPr>
        <p:spPr>
          <a:xfrm>
            <a:off x="6003635" y="2967335"/>
            <a:ext cx="184730" cy="1569660"/>
          </a:xfrm>
          <a:prstGeom prst="rect">
            <a:avLst/>
          </a:prstGeom>
          <a:noFill/>
        </p:spPr>
        <p:txBody>
          <a:bodyPr wrap="none" lIns="91440" tIns="45720" rIns="91440" bIns="45720">
            <a:spAutoFit/>
          </a:bodyPr>
          <a:lstStyle/>
          <a:p>
            <a:pPr algn="ctr"/>
            <a:endParaRPr lang="en-US" sz="9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8" name="Rectangle 7"/>
          <p:cNvSpPr/>
          <p:nvPr/>
        </p:nvSpPr>
        <p:spPr>
          <a:xfrm>
            <a:off x="6003635" y="2967335"/>
            <a:ext cx="184730" cy="923330"/>
          </a:xfrm>
          <a:prstGeom prst="rect">
            <a:avLst/>
          </a:prstGeom>
          <a:noFill/>
        </p:spPr>
        <p:txBody>
          <a:bodyPr wrap="none" lIns="91440" tIns="45720" rIns="91440" bIns="45720">
            <a:spAutoFit/>
          </a:bodyPr>
          <a:lstStyle/>
          <a:p>
            <a:pPr algn="ctr"/>
            <a:endPar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9" name="Rectangle 8"/>
          <p:cNvSpPr/>
          <p:nvPr/>
        </p:nvSpPr>
        <p:spPr>
          <a:xfrm rot="20775591">
            <a:off x="1817425" y="2967335"/>
            <a:ext cx="8557151" cy="1569660"/>
          </a:xfrm>
          <a:prstGeom prst="rect">
            <a:avLst/>
          </a:prstGeom>
          <a:noFill/>
        </p:spPr>
        <p:txBody>
          <a:bodyPr wrap="none" lIns="91440" tIns="45720" rIns="91440" bIns="45720">
            <a:spAutoFit/>
          </a:bodyPr>
          <a:lstStyle/>
          <a:p>
            <a:pPr algn="ctr"/>
            <a:r>
              <a:rPr lang="en-US" sz="9600" b="1" i="1" cap="none" spc="0" dirty="0" smtClean="0">
                <a:ln w="22225">
                  <a:solidFill>
                    <a:schemeClr val="accent2"/>
                  </a:solidFill>
                  <a:prstDash val="solid"/>
                </a:ln>
                <a:solidFill>
                  <a:schemeClr val="accent2">
                    <a:lumMod val="40000"/>
                    <a:lumOff val="60000"/>
                  </a:schemeClr>
                </a:solidFill>
                <a:effectLst/>
                <a:latin typeface="Arabic Typesetting" panose="03020402040406030203" pitchFamily="66" charset="-78"/>
                <a:cs typeface="Arabic Typesetting" panose="03020402040406030203" pitchFamily="66" charset="-78"/>
              </a:rPr>
              <a:t>Unit 10: Nature of Light</a:t>
            </a:r>
            <a:endParaRPr lang="en-US" sz="96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27586521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noChangeArrowheads="1"/>
          </p:cNvSpPr>
          <p:nvPr>
            <p:ph type="title"/>
          </p:nvPr>
        </p:nvSpPr>
        <p:spPr/>
        <p:txBody>
          <a:bodyPr/>
          <a:lstStyle/>
          <a:p>
            <a:pPr eaLnBrk="1" hangingPunct="1"/>
            <a:r>
              <a:rPr lang="en-US" smtClean="0"/>
              <a:t>Geometric Optics – Using a Ray Approximation</a:t>
            </a:r>
          </a:p>
        </p:txBody>
      </p:sp>
      <p:sp>
        <p:nvSpPr>
          <p:cNvPr id="97282" name="Rectangle 3"/>
          <p:cNvSpPr>
            <a:spLocks noGrp="1" noChangeArrowheads="1"/>
          </p:cNvSpPr>
          <p:nvPr>
            <p:ph type="body" idx="1"/>
          </p:nvPr>
        </p:nvSpPr>
        <p:spPr>
          <a:xfrm>
            <a:off x="2209800" y="1981200"/>
            <a:ext cx="7772400" cy="4495800"/>
          </a:xfrm>
        </p:spPr>
        <p:txBody>
          <a:bodyPr/>
          <a:lstStyle/>
          <a:p>
            <a:pPr eaLnBrk="1" hangingPunct="1">
              <a:lnSpc>
                <a:spcPct val="90000"/>
              </a:lnSpc>
            </a:pPr>
            <a:r>
              <a:rPr lang="en-US" smtClean="0"/>
              <a:t>Light travels in a straight-line path in a homogeneous medium until it encounters a boundary between two different media</a:t>
            </a:r>
          </a:p>
          <a:p>
            <a:pPr eaLnBrk="1" hangingPunct="1">
              <a:lnSpc>
                <a:spcPct val="90000"/>
              </a:lnSpc>
            </a:pPr>
            <a:r>
              <a:rPr lang="en-US" smtClean="0"/>
              <a:t>The </a:t>
            </a:r>
            <a:r>
              <a:rPr lang="en-US" i="1" smtClean="0"/>
              <a:t>ray approximation</a:t>
            </a:r>
            <a:r>
              <a:rPr lang="en-US" smtClean="0"/>
              <a:t> is used to represent beams of light</a:t>
            </a:r>
          </a:p>
          <a:p>
            <a:pPr eaLnBrk="1" hangingPunct="1">
              <a:lnSpc>
                <a:spcPct val="90000"/>
              </a:lnSpc>
            </a:pPr>
            <a:r>
              <a:rPr lang="en-US" smtClean="0"/>
              <a:t>A </a:t>
            </a:r>
            <a:r>
              <a:rPr lang="en-US" i="1" smtClean="0"/>
              <a:t>ray</a:t>
            </a:r>
            <a:r>
              <a:rPr lang="en-US" smtClean="0"/>
              <a:t> of light is an imaginary line drawn along the direction of travel of the light beams</a:t>
            </a:r>
          </a:p>
          <a:p>
            <a:pPr eaLnBrk="1" hangingPunct="1">
              <a:lnSpc>
                <a:spcPct val="90000"/>
              </a:lnSpc>
            </a:pPr>
            <a:endParaRPr lang="en-US" smtClean="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3" name="Rectangle 2"/>
          <p:cNvSpPr>
            <a:spLocks noGrp="1" noChangeArrowheads="1"/>
          </p:cNvSpPr>
          <p:nvPr>
            <p:ph type="title" idx="4294967295"/>
          </p:nvPr>
        </p:nvSpPr>
        <p:spPr/>
        <p:txBody>
          <a:bodyPr anchor="t"/>
          <a:lstStyle/>
          <a:p>
            <a:pPr eaLnBrk="1" hangingPunct="1"/>
            <a:r>
              <a:rPr lang="en-US" smtClean="0"/>
              <a:t>Diffraction – Dark Fringes</a:t>
            </a:r>
          </a:p>
        </p:txBody>
      </p:sp>
      <p:pic>
        <p:nvPicPr>
          <p:cNvPr id="627714" name="Picture 4"/>
          <p:cNvPicPr>
            <a:picLocks noGrp="1" noChangeAspect="1" noChangeArrowheads="1"/>
          </p:cNvPicPr>
          <p:nvPr>
            <p:ph type="body" idx="4294967295"/>
          </p:nvPr>
        </p:nvPicPr>
        <p:blipFill>
          <a:blip r:embed="rId2"/>
          <a:srcRect/>
          <a:stretch>
            <a:fillRect/>
          </a:stretch>
        </p:blipFill>
        <p:spPr>
          <a:xfrm>
            <a:off x="1827213" y="1995488"/>
            <a:ext cx="3886200" cy="3443287"/>
          </a:xfrm>
        </p:spPr>
      </p:pic>
      <p:sp>
        <p:nvSpPr>
          <p:cNvPr id="627715" name="Text Box 5"/>
          <p:cNvSpPr txBox="1">
            <a:spLocks noChangeArrowheads="1"/>
          </p:cNvSpPr>
          <p:nvPr/>
        </p:nvSpPr>
        <p:spPr bwMode="auto">
          <a:xfrm>
            <a:off x="6461125" y="1255713"/>
            <a:ext cx="3521075" cy="3387725"/>
          </a:xfrm>
          <a:prstGeom prst="rect">
            <a:avLst/>
          </a:prstGeom>
          <a:noFill/>
          <a:ln w="9525">
            <a:noFill/>
            <a:miter lim="800000"/>
            <a:headEnd/>
            <a:tailEnd/>
          </a:ln>
        </p:spPr>
        <p:txBody>
          <a:bodyPr>
            <a:spAutoFit/>
          </a:bodyPr>
          <a:lstStyle/>
          <a:p>
            <a:r>
              <a:rPr lang="en-US">
                <a:solidFill>
                  <a:srgbClr val="000000"/>
                </a:solidFill>
              </a:rPr>
              <a:t>On either side of the bright central maximum we see areas that are dark or minimum intensity.</a:t>
            </a:r>
          </a:p>
          <a:p>
            <a:endParaRPr lang="en-US">
              <a:solidFill>
                <a:srgbClr val="000000"/>
              </a:solidFill>
            </a:endParaRPr>
          </a:p>
          <a:p>
            <a:r>
              <a:rPr lang="en-US">
                <a:solidFill>
                  <a:srgbClr val="000000"/>
                </a:solidFill>
              </a:rPr>
              <a:t>Once again we notice that the BLUE WAVE had to travel farther than the RED WAVE to reach the screen.  At this point , however, they are said to destructively build or that they are OUT OF PHASE. </a:t>
            </a:r>
          </a:p>
        </p:txBody>
      </p:sp>
      <p:sp>
        <p:nvSpPr>
          <p:cNvPr id="627716" name="Text Box 6"/>
          <p:cNvSpPr txBox="1">
            <a:spLocks noChangeArrowheads="1"/>
          </p:cNvSpPr>
          <p:nvPr/>
        </p:nvSpPr>
        <p:spPr bwMode="auto">
          <a:xfrm>
            <a:off x="1012825" y="5540375"/>
            <a:ext cx="8626475" cy="641350"/>
          </a:xfrm>
          <a:prstGeom prst="rect">
            <a:avLst/>
          </a:prstGeom>
          <a:noFill/>
          <a:ln w="9525">
            <a:noFill/>
            <a:miter lim="800000"/>
            <a:headEnd/>
            <a:tailEnd/>
          </a:ln>
        </p:spPr>
        <p:txBody>
          <a:bodyPr>
            <a:spAutoFit/>
          </a:bodyPr>
          <a:lstStyle/>
          <a:p>
            <a:r>
              <a:rPr lang="en-US">
                <a:solidFill>
                  <a:srgbClr val="000000"/>
                </a:solidFill>
              </a:rPr>
              <a:t>Here is the question: </a:t>
            </a:r>
            <a:r>
              <a:rPr lang="en-US" b="1">
                <a:solidFill>
                  <a:srgbClr val="FF0000"/>
                </a:solidFill>
              </a:rPr>
              <a:t>HOW MUCH FARTHER DID THE BLUE WAVE HAVE TO TRAVEL SO THAT THEY BOTH HIT THE SCREEN OUT OF PHASE? </a:t>
            </a:r>
          </a:p>
        </p:txBody>
      </p:sp>
      <p:pic>
        <p:nvPicPr>
          <p:cNvPr id="627718" name="Picture 6" descr="bartman_wind"/>
          <p:cNvPicPr>
            <a:picLocks noChangeAspect="1" noChangeArrowheads="1" noCrop="1"/>
          </p:cNvPicPr>
          <p:nvPr/>
        </p:nvPicPr>
        <p:blipFill>
          <a:blip r:embed="rId3"/>
          <a:srcRect/>
          <a:stretch>
            <a:fillRect/>
          </a:stretch>
        </p:blipFill>
        <p:spPr bwMode="auto">
          <a:xfrm>
            <a:off x="9348788" y="4735513"/>
            <a:ext cx="2843212" cy="2122487"/>
          </a:xfrm>
          <a:prstGeom prst="rect">
            <a:avLst/>
          </a:prstGeom>
          <a:noFill/>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7" name="Rectangle 2"/>
          <p:cNvSpPr>
            <a:spLocks noGrp="1" noChangeArrowheads="1"/>
          </p:cNvSpPr>
          <p:nvPr>
            <p:ph type="title" idx="4294967295"/>
          </p:nvPr>
        </p:nvSpPr>
        <p:spPr/>
        <p:txBody>
          <a:bodyPr anchor="t"/>
          <a:lstStyle/>
          <a:p>
            <a:pPr eaLnBrk="1" hangingPunct="1"/>
            <a:r>
              <a:rPr lang="en-US" smtClean="0"/>
              <a:t>Diffraction – Path difference</a:t>
            </a:r>
          </a:p>
        </p:txBody>
      </p:sp>
      <p:pic>
        <p:nvPicPr>
          <p:cNvPr id="628738" name="Picture 4" descr="VLObject-3404-050617100621"/>
          <p:cNvPicPr>
            <a:picLocks noChangeAspect="1" noChangeArrowheads="1"/>
          </p:cNvPicPr>
          <p:nvPr/>
        </p:nvPicPr>
        <p:blipFill>
          <a:blip r:embed="rId2"/>
          <a:srcRect/>
          <a:stretch>
            <a:fillRect/>
          </a:stretch>
        </p:blipFill>
        <p:spPr bwMode="auto">
          <a:xfrm>
            <a:off x="1981200" y="1295400"/>
            <a:ext cx="3568700" cy="2667000"/>
          </a:xfrm>
          <a:prstGeom prst="rect">
            <a:avLst/>
          </a:prstGeom>
          <a:noFill/>
          <a:ln w="9525">
            <a:noFill/>
            <a:miter lim="800000"/>
            <a:headEnd/>
            <a:tailEnd/>
          </a:ln>
        </p:spPr>
      </p:pic>
      <p:sp>
        <p:nvSpPr>
          <p:cNvPr id="628739" name="Text Box 5"/>
          <p:cNvSpPr txBox="1">
            <a:spLocks noChangeArrowheads="1"/>
          </p:cNvSpPr>
          <p:nvPr/>
        </p:nvSpPr>
        <p:spPr bwMode="auto">
          <a:xfrm>
            <a:off x="5715000" y="1255713"/>
            <a:ext cx="4648200" cy="3113087"/>
          </a:xfrm>
          <a:prstGeom prst="rect">
            <a:avLst/>
          </a:prstGeom>
          <a:noFill/>
          <a:ln w="9525">
            <a:noFill/>
            <a:miter lim="800000"/>
            <a:headEnd/>
            <a:tailEnd/>
          </a:ln>
        </p:spPr>
        <p:txBody>
          <a:bodyPr>
            <a:spAutoFit/>
          </a:bodyPr>
          <a:lstStyle/>
          <a:p>
            <a:r>
              <a:rPr lang="en-US">
                <a:solidFill>
                  <a:srgbClr val="000000"/>
                </a:solidFill>
              </a:rPr>
              <a:t>Notice that these 2 waves are OUT OF PHASE. When they hit they screen they both hit at the different relative positions, one at the bottom of a crest and the other coming out of a trough. Thus their amplitudes SUBTRACT. </a:t>
            </a:r>
          </a:p>
          <a:p>
            <a:endParaRPr lang="en-US">
              <a:solidFill>
                <a:srgbClr val="000000"/>
              </a:solidFill>
            </a:endParaRPr>
          </a:p>
          <a:p>
            <a:r>
              <a:rPr lang="en-US">
                <a:solidFill>
                  <a:srgbClr val="000000"/>
                </a:solidFill>
              </a:rPr>
              <a:t>How much farther did the red wave have to travel?</a:t>
            </a:r>
          </a:p>
          <a:p>
            <a:endParaRPr lang="en-US">
              <a:solidFill>
                <a:srgbClr val="000000"/>
              </a:solidFill>
            </a:endParaRPr>
          </a:p>
          <a:p>
            <a:r>
              <a:rPr lang="en-US">
                <a:solidFill>
                  <a:srgbClr val="000000"/>
                </a:solidFill>
              </a:rPr>
              <a:t>Exactly – </a:t>
            </a:r>
            <a:r>
              <a:rPr lang="en-US" b="1">
                <a:solidFill>
                  <a:srgbClr val="FF0000"/>
                </a:solidFill>
              </a:rPr>
              <a:t>ONE HALF OF A WAVELENGTH</a:t>
            </a:r>
          </a:p>
        </p:txBody>
      </p:sp>
      <p:sp>
        <p:nvSpPr>
          <p:cNvPr id="628740" name="Line 6"/>
          <p:cNvSpPr>
            <a:spLocks noChangeShapeType="1"/>
          </p:cNvSpPr>
          <p:nvPr/>
        </p:nvSpPr>
        <p:spPr bwMode="auto">
          <a:xfrm>
            <a:off x="2133600" y="3657600"/>
            <a:ext cx="533400" cy="0"/>
          </a:xfrm>
          <a:prstGeom prst="line">
            <a:avLst/>
          </a:prstGeom>
          <a:noFill/>
          <a:ln w="25400">
            <a:solidFill>
              <a:srgbClr val="0000FF"/>
            </a:solidFill>
            <a:round/>
            <a:headEnd type="triangle" w="med" len="med"/>
            <a:tailEnd type="triangle" w="med" len="med"/>
          </a:ln>
        </p:spPr>
        <p:txBody>
          <a:bodyPr/>
          <a:lstStyle/>
          <a:p>
            <a:endParaRPr lang="en-US"/>
          </a:p>
        </p:txBody>
      </p:sp>
      <p:sp>
        <p:nvSpPr>
          <p:cNvPr id="628741" name="Text Box 7"/>
          <p:cNvSpPr txBox="1">
            <a:spLocks noChangeArrowheads="1"/>
          </p:cNvSpPr>
          <p:nvPr/>
        </p:nvSpPr>
        <p:spPr bwMode="auto">
          <a:xfrm>
            <a:off x="2133600" y="3657600"/>
            <a:ext cx="652463" cy="366713"/>
          </a:xfrm>
          <a:prstGeom prst="rect">
            <a:avLst/>
          </a:prstGeom>
          <a:noFill/>
          <a:ln w="9525">
            <a:noFill/>
            <a:miter lim="800000"/>
            <a:headEnd/>
            <a:tailEnd/>
          </a:ln>
        </p:spPr>
        <p:txBody>
          <a:bodyPr wrap="none">
            <a:spAutoFit/>
          </a:bodyPr>
          <a:lstStyle/>
          <a:p>
            <a:r>
              <a:rPr lang="en-US" b="1">
                <a:solidFill>
                  <a:srgbClr val="0000FF"/>
                </a:solidFill>
                <a:latin typeface="Symbol" pitchFamily="18" charset="2"/>
              </a:rPr>
              <a:t>0.5 l</a:t>
            </a:r>
          </a:p>
        </p:txBody>
      </p:sp>
      <p:sp>
        <p:nvSpPr>
          <p:cNvPr id="628742" name="Text Box 8"/>
          <p:cNvSpPr txBox="1">
            <a:spLocks noChangeArrowheads="1"/>
          </p:cNvSpPr>
          <p:nvPr/>
        </p:nvSpPr>
        <p:spPr bwMode="auto">
          <a:xfrm>
            <a:off x="2133600" y="4800600"/>
            <a:ext cx="8016875" cy="641350"/>
          </a:xfrm>
          <a:prstGeom prst="rect">
            <a:avLst/>
          </a:prstGeom>
          <a:noFill/>
          <a:ln w="9525">
            <a:noFill/>
            <a:miter lim="800000"/>
            <a:headEnd/>
            <a:tailEnd/>
          </a:ln>
        </p:spPr>
        <p:txBody>
          <a:bodyPr>
            <a:spAutoFit/>
          </a:bodyPr>
          <a:lstStyle/>
          <a:p>
            <a:r>
              <a:rPr lang="en-US">
                <a:solidFill>
                  <a:srgbClr val="000000"/>
                </a:solidFill>
              </a:rPr>
              <a:t>The call this extra distance the </a:t>
            </a:r>
            <a:r>
              <a:rPr lang="en-US" b="1">
                <a:solidFill>
                  <a:srgbClr val="FF0000"/>
                </a:solidFill>
              </a:rPr>
              <a:t>PATH DIFFERENCE</a:t>
            </a:r>
            <a:r>
              <a:rPr lang="en-US">
                <a:solidFill>
                  <a:srgbClr val="000000"/>
                </a:solidFill>
              </a:rPr>
              <a:t>. The path difference and the ORDER of a fringe help to form another pattern. </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1" name="Rectangle 2"/>
          <p:cNvSpPr>
            <a:spLocks noGrp="1" noChangeArrowheads="1"/>
          </p:cNvSpPr>
          <p:nvPr>
            <p:ph type="title" idx="4294967295"/>
          </p:nvPr>
        </p:nvSpPr>
        <p:spPr/>
        <p:txBody>
          <a:bodyPr anchor="t"/>
          <a:lstStyle/>
          <a:p>
            <a:pPr eaLnBrk="1" hangingPunct="1"/>
            <a:r>
              <a:rPr lang="en-US" smtClean="0"/>
              <a:t>Diffraction – Path Difference</a:t>
            </a:r>
          </a:p>
        </p:txBody>
      </p:sp>
      <p:pic>
        <p:nvPicPr>
          <p:cNvPr id="629762" name="Picture 4" descr="DIFF"/>
          <p:cNvPicPr>
            <a:picLocks noChangeAspect="1" noChangeArrowheads="1"/>
          </p:cNvPicPr>
          <p:nvPr/>
        </p:nvPicPr>
        <p:blipFill>
          <a:blip r:embed="rId2"/>
          <a:srcRect/>
          <a:stretch>
            <a:fillRect/>
          </a:stretch>
        </p:blipFill>
        <p:spPr bwMode="auto">
          <a:xfrm>
            <a:off x="2209800" y="1524000"/>
            <a:ext cx="4243388" cy="4343400"/>
          </a:xfrm>
          <a:prstGeom prst="rect">
            <a:avLst/>
          </a:prstGeom>
          <a:noFill/>
          <a:ln w="9525">
            <a:noFill/>
            <a:miter lim="800000"/>
            <a:headEnd/>
            <a:tailEnd/>
          </a:ln>
        </p:spPr>
      </p:pic>
      <p:sp>
        <p:nvSpPr>
          <p:cNvPr id="629763" name="Line 5"/>
          <p:cNvSpPr>
            <a:spLocks noChangeShapeType="1"/>
          </p:cNvSpPr>
          <p:nvPr/>
        </p:nvSpPr>
        <p:spPr bwMode="auto">
          <a:xfrm>
            <a:off x="4191000" y="1905000"/>
            <a:ext cx="304800" cy="0"/>
          </a:xfrm>
          <a:prstGeom prst="line">
            <a:avLst/>
          </a:prstGeom>
          <a:noFill/>
          <a:ln w="25400">
            <a:solidFill>
              <a:srgbClr val="0000FF"/>
            </a:solidFill>
            <a:round/>
            <a:headEnd type="triangle" w="med" len="med"/>
            <a:tailEnd type="triangle" w="med" len="med"/>
          </a:ln>
        </p:spPr>
        <p:txBody>
          <a:bodyPr/>
          <a:lstStyle/>
          <a:p>
            <a:endParaRPr lang="en-US"/>
          </a:p>
        </p:txBody>
      </p:sp>
      <p:sp>
        <p:nvSpPr>
          <p:cNvPr id="629764" name="Line 6"/>
          <p:cNvSpPr>
            <a:spLocks noChangeShapeType="1"/>
          </p:cNvSpPr>
          <p:nvPr/>
        </p:nvSpPr>
        <p:spPr bwMode="auto">
          <a:xfrm flipH="1">
            <a:off x="3886200" y="1905000"/>
            <a:ext cx="304800" cy="0"/>
          </a:xfrm>
          <a:prstGeom prst="line">
            <a:avLst/>
          </a:prstGeom>
          <a:noFill/>
          <a:ln w="25400">
            <a:solidFill>
              <a:srgbClr val="0000FF"/>
            </a:solidFill>
            <a:round/>
            <a:headEnd type="triangle" w="med" len="med"/>
            <a:tailEnd type="triangle" w="med" len="med"/>
          </a:ln>
        </p:spPr>
        <p:txBody>
          <a:bodyPr/>
          <a:lstStyle/>
          <a:p>
            <a:endParaRPr lang="en-US"/>
          </a:p>
        </p:txBody>
      </p:sp>
      <p:sp>
        <p:nvSpPr>
          <p:cNvPr id="629765" name="Line 7"/>
          <p:cNvSpPr>
            <a:spLocks noChangeShapeType="1"/>
          </p:cNvSpPr>
          <p:nvPr/>
        </p:nvSpPr>
        <p:spPr bwMode="auto">
          <a:xfrm flipV="1">
            <a:off x="4191000" y="1447800"/>
            <a:ext cx="838200" cy="0"/>
          </a:xfrm>
          <a:prstGeom prst="line">
            <a:avLst/>
          </a:prstGeom>
          <a:noFill/>
          <a:ln w="25400">
            <a:solidFill>
              <a:srgbClr val="FF0000"/>
            </a:solidFill>
            <a:round/>
            <a:headEnd type="triangle" w="med" len="med"/>
            <a:tailEnd type="triangle" w="med" len="med"/>
          </a:ln>
        </p:spPr>
        <p:txBody>
          <a:bodyPr/>
          <a:lstStyle/>
          <a:p>
            <a:endParaRPr lang="en-US"/>
          </a:p>
        </p:txBody>
      </p:sp>
      <p:sp>
        <p:nvSpPr>
          <p:cNvPr id="629766" name="Line 8"/>
          <p:cNvSpPr>
            <a:spLocks noChangeShapeType="1"/>
          </p:cNvSpPr>
          <p:nvPr/>
        </p:nvSpPr>
        <p:spPr bwMode="auto">
          <a:xfrm flipH="1" flipV="1">
            <a:off x="3276600" y="1447800"/>
            <a:ext cx="914400" cy="0"/>
          </a:xfrm>
          <a:prstGeom prst="line">
            <a:avLst/>
          </a:prstGeom>
          <a:noFill/>
          <a:ln w="25400">
            <a:solidFill>
              <a:srgbClr val="FF0000"/>
            </a:solidFill>
            <a:round/>
            <a:headEnd type="triangle" w="med" len="med"/>
            <a:tailEnd type="triangle" w="med" len="med"/>
          </a:ln>
        </p:spPr>
        <p:txBody>
          <a:bodyPr/>
          <a:lstStyle/>
          <a:p>
            <a:endParaRPr lang="en-US"/>
          </a:p>
        </p:txBody>
      </p:sp>
      <p:sp>
        <p:nvSpPr>
          <p:cNvPr id="629767" name="Text Box 9"/>
          <p:cNvSpPr txBox="1">
            <a:spLocks noChangeArrowheads="1"/>
          </p:cNvSpPr>
          <p:nvPr/>
        </p:nvSpPr>
        <p:spPr bwMode="auto">
          <a:xfrm>
            <a:off x="4114800" y="1524000"/>
            <a:ext cx="627063" cy="366713"/>
          </a:xfrm>
          <a:prstGeom prst="rect">
            <a:avLst/>
          </a:prstGeom>
          <a:noFill/>
          <a:ln w="9525">
            <a:noFill/>
            <a:miter lim="800000"/>
            <a:headEnd/>
            <a:tailEnd/>
          </a:ln>
        </p:spPr>
        <p:txBody>
          <a:bodyPr wrap="none">
            <a:spAutoFit/>
          </a:bodyPr>
          <a:lstStyle/>
          <a:p>
            <a:r>
              <a:rPr lang="en-US" b="1">
                <a:solidFill>
                  <a:srgbClr val="0000FF"/>
                </a:solidFill>
              </a:rPr>
              <a:t>0.5</a:t>
            </a:r>
            <a:r>
              <a:rPr lang="en-US" b="1">
                <a:solidFill>
                  <a:srgbClr val="0000FF"/>
                </a:solidFill>
                <a:latin typeface="Symbol" pitchFamily="18" charset="2"/>
              </a:rPr>
              <a:t>l</a:t>
            </a:r>
          </a:p>
        </p:txBody>
      </p:sp>
      <p:sp>
        <p:nvSpPr>
          <p:cNvPr id="629768" name="Text Box 10"/>
          <p:cNvSpPr txBox="1">
            <a:spLocks noChangeArrowheads="1"/>
          </p:cNvSpPr>
          <p:nvPr/>
        </p:nvSpPr>
        <p:spPr bwMode="auto">
          <a:xfrm>
            <a:off x="3581400" y="1524000"/>
            <a:ext cx="627063" cy="366713"/>
          </a:xfrm>
          <a:prstGeom prst="rect">
            <a:avLst/>
          </a:prstGeom>
          <a:noFill/>
          <a:ln w="9525">
            <a:noFill/>
            <a:miter lim="800000"/>
            <a:headEnd/>
            <a:tailEnd/>
          </a:ln>
        </p:spPr>
        <p:txBody>
          <a:bodyPr wrap="none">
            <a:spAutoFit/>
          </a:bodyPr>
          <a:lstStyle/>
          <a:p>
            <a:r>
              <a:rPr lang="en-US" b="1">
                <a:solidFill>
                  <a:srgbClr val="0000FF"/>
                </a:solidFill>
              </a:rPr>
              <a:t>0.5</a:t>
            </a:r>
            <a:r>
              <a:rPr lang="en-US" b="1">
                <a:solidFill>
                  <a:srgbClr val="0000FF"/>
                </a:solidFill>
                <a:latin typeface="Symbol" pitchFamily="18" charset="2"/>
              </a:rPr>
              <a:t>l</a:t>
            </a:r>
          </a:p>
        </p:txBody>
      </p:sp>
      <p:sp>
        <p:nvSpPr>
          <p:cNvPr id="629769" name="Text Box 11"/>
          <p:cNvSpPr txBox="1">
            <a:spLocks noChangeArrowheads="1"/>
          </p:cNvSpPr>
          <p:nvPr/>
        </p:nvSpPr>
        <p:spPr bwMode="auto">
          <a:xfrm>
            <a:off x="3352800" y="1066800"/>
            <a:ext cx="627063" cy="366713"/>
          </a:xfrm>
          <a:prstGeom prst="rect">
            <a:avLst/>
          </a:prstGeom>
          <a:noFill/>
          <a:ln w="9525">
            <a:noFill/>
            <a:miter lim="800000"/>
            <a:headEnd/>
            <a:tailEnd/>
          </a:ln>
        </p:spPr>
        <p:txBody>
          <a:bodyPr wrap="none">
            <a:spAutoFit/>
          </a:bodyPr>
          <a:lstStyle/>
          <a:p>
            <a:r>
              <a:rPr lang="en-US" b="1">
                <a:solidFill>
                  <a:srgbClr val="FF0000"/>
                </a:solidFill>
              </a:rPr>
              <a:t>1.5</a:t>
            </a:r>
            <a:r>
              <a:rPr lang="en-US" b="1">
                <a:solidFill>
                  <a:srgbClr val="FF0000"/>
                </a:solidFill>
                <a:latin typeface="Symbol" pitchFamily="18" charset="2"/>
              </a:rPr>
              <a:t>l</a:t>
            </a:r>
          </a:p>
        </p:txBody>
      </p:sp>
      <p:sp>
        <p:nvSpPr>
          <p:cNvPr id="629770" name="Text Box 12"/>
          <p:cNvSpPr txBox="1">
            <a:spLocks noChangeArrowheads="1"/>
          </p:cNvSpPr>
          <p:nvPr/>
        </p:nvSpPr>
        <p:spPr bwMode="auto">
          <a:xfrm>
            <a:off x="4267200" y="1066800"/>
            <a:ext cx="627063" cy="366713"/>
          </a:xfrm>
          <a:prstGeom prst="rect">
            <a:avLst/>
          </a:prstGeom>
          <a:noFill/>
          <a:ln w="9525">
            <a:noFill/>
            <a:miter lim="800000"/>
            <a:headEnd/>
            <a:tailEnd/>
          </a:ln>
        </p:spPr>
        <p:txBody>
          <a:bodyPr wrap="none">
            <a:spAutoFit/>
          </a:bodyPr>
          <a:lstStyle/>
          <a:p>
            <a:r>
              <a:rPr lang="en-US" b="1">
                <a:solidFill>
                  <a:srgbClr val="FF0000"/>
                </a:solidFill>
              </a:rPr>
              <a:t>1.5</a:t>
            </a:r>
            <a:r>
              <a:rPr lang="en-US" b="1">
                <a:solidFill>
                  <a:srgbClr val="FF0000"/>
                </a:solidFill>
                <a:latin typeface="Symbol" pitchFamily="18" charset="2"/>
              </a:rPr>
              <a:t>l</a:t>
            </a:r>
          </a:p>
        </p:txBody>
      </p:sp>
      <p:sp>
        <p:nvSpPr>
          <p:cNvPr id="629771" name="Line 13"/>
          <p:cNvSpPr>
            <a:spLocks noChangeShapeType="1"/>
          </p:cNvSpPr>
          <p:nvPr/>
        </p:nvSpPr>
        <p:spPr bwMode="auto">
          <a:xfrm flipV="1">
            <a:off x="3276600" y="1524000"/>
            <a:ext cx="0" cy="1143000"/>
          </a:xfrm>
          <a:prstGeom prst="line">
            <a:avLst/>
          </a:prstGeom>
          <a:noFill/>
          <a:ln w="12700">
            <a:solidFill>
              <a:srgbClr val="FF0000"/>
            </a:solidFill>
            <a:prstDash val="dash"/>
            <a:round/>
            <a:headEnd/>
            <a:tailEnd/>
          </a:ln>
        </p:spPr>
        <p:txBody>
          <a:bodyPr/>
          <a:lstStyle/>
          <a:p>
            <a:endParaRPr lang="en-US"/>
          </a:p>
        </p:txBody>
      </p:sp>
      <p:sp>
        <p:nvSpPr>
          <p:cNvPr id="629772" name="Line 14"/>
          <p:cNvSpPr>
            <a:spLocks noChangeShapeType="1"/>
          </p:cNvSpPr>
          <p:nvPr/>
        </p:nvSpPr>
        <p:spPr bwMode="auto">
          <a:xfrm flipV="1">
            <a:off x="5029200" y="1524000"/>
            <a:ext cx="0" cy="1143000"/>
          </a:xfrm>
          <a:prstGeom prst="line">
            <a:avLst/>
          </a:prstGeom>
          <a:noFill/>
          <a:ln w="12700">
            <a:solidFill>
              <a:srgbClr val="FF0000"/>
            </a:solidFill>
            <a:prstDash val="dash"/>
            <a:round/>
            <a:headEnd/>
            <a:tailEnd/>
          </a:ln>
        </p:spPr>
        <p:txBody>
          <a:bodyPr/>
          <a:lstStyle/>
          <a:p>
            <a:endParaRPr lang="en-US"/>
          </a:p>
        </p:txBody>
      </p:sp>
      <p:sp>
        <p:nvSpPr>
          <p:cNvPr id="629773" name="Line 15"/>
          <p:cNvSpPr>
            <a:spLocks noChangeShapeType="1"/>
          </p:cNvSpPr>
          <p:nvPr/>
        </p:nvSpPr>
        <p:spPr bwMode="auto">
          <a:xfrm flipV="1">
            <a:off x="3886200" y="1905000"/>
            <a:ext cx="0" cy="762000"/>
          </a:xfrm>
          <a:prstGeom prst="line">
            <a:avLst/>
          </a:prstGeom>
          <a:noFill/>
          <a:ln w="12700">
            <a:solidFill>
              <a:srgbClr val="0000FF"/>
            </a:solidFill>
            <a:prstDash val="dash"/>
            <a:round/>
            <a:headEnd/>
            <a:tailEnd/>
          </a:ln>
        </p:spPr>
        <p:txBody>
          <a:bodyPr/>
          <a:lstStyle/>
          <a:p>
            <a:endParaRPr lang="en-US"/>
          </a:p>
        </p:txBody>
      </p:sp>
      <p:sp>
        <p:nvSpPr>
          <p:cNvPr id="629774" name="Line 16"/>
          <p:cNvSpPr>
            <a:spLocks noChangeShapeType="1"/>
          </p:cNvSpPr>
          <p:nvPr/>
        </p:nvSpPr>
        <p:spPr bwMode="auto">
          <a:xfrm flipV="1">
            <a:off x="4495800" y="1905000"/>
            <a:ext cx="0" cy="762000"/>
          </a:xfrm>
          <a:prstGeom prst="line">
            <a:avLst/>
          </a:prstGeom>
          <a:noFill/>
          <a:ln w="12700">
            <a:solidFill>
              <a:srgbClr val="0000FF"/>
            </a:solidFill>
            <a:prstDash val="dash"/>
            <a:round/>
            <a:headEnd/>
            <a:tailEnd/>
          </a:ln>
        </p:spPr>
        <p:txBody>
          <a:bodyPr/>
          <a:lstStyle/>
          <a:p>
            <a:endParaRPr lang="en-US"/>
          </a:p>
        </p:txBody>
      </p:sp>
      <p:sp>
        <p:nvSpPr>
          <p:cNvPr id="629775" name="Text Box 17"/>
          <p:cNvSpPr txBox="1">
            <a:spLocks noChangeArrowheads="1"/>
          </p:cNvSpPr>
          <p:nvPr/>
        </p:nvSpPr>
        <p:spPr bwMode="auto">
          <a:xfrm>
            <a:off x="6994525" y="1331913"/>
            <a:ext cx="3140075" cy="2014537"/>
          </a:xfrm>
          <a:prstGeom prst="rect">
            <a:avLst/>
          </a:prstGeom>
          <a:noFill/>
          <a:ln w="9525">
            <a:noFill/>
            <a:miter lim="800000"/>
            <a:headEnd/>
            <a:tailEnd/>
          </a:ln>
        </p:spPr>
        <p:txBody>
          <a:bodyPr>
            <a:spAutoFit/>
          </a:bodyPr>
          <a:lstStyle/>
          <a:p>
            <a:r>
              <a:rPr lang="en-US">
                <a:solidFill>
                  <a:srgbClr val="000000"/>
                </a:solidFill>
              </a:rPr>
              <a:t>The dark fringes you see on either side of the central maximum are multiple wavelengths from the bright central. And it just so happens that the multiple is the ORDER.</a:t>
            </a:r>
          </a:p>
        </p:txBody>
      </p:sp>
      <p:sp>
        <p:nvSpPr>
          <p:cNvPr id="629776" name="Text Box 18"/>
          <p:cNvSpPr txBox="1">
            <a:spLocks noChangeArrowheads="1"/>
          </p:cNvSpPr>
          <p:nvPr/>
        </p:nvSpPr>
        <p:spPr bwMode="auto">
          <a:xfrm>
            <a:off x="5562600" y="3657600"/>
            <a:ext cx="4816475" cy="915988"/>
          </a:xfrm>
          <a:prstGeom prst="rect">
            <a:avLst/>
          </a:prstGeom>
          <a:noFill/>
          <a:ln w="9525">
            <a:noFill/>
            <a:miter lim="800000"/>
            <a:headEnd/>
            <a:tailEnd/>
          </a:ln>
        </p:spPr>
        <p:txBody>
          <a:bodyPr>
            <a:spAutoFit/>
          </a:bodyPr>
          <a:lstStyle/>
          <a:p>
            <a:r>
              <a:rPr lang="en-US">
                <a:solidFill>
                  <a:srgbClr val="000000"/>
                </a:solidFill>
              </a:rPr>
              <a:t>Therefore, the PATH DIFFERENCE is equal to the ORDER plus a HALF, times  A WAVELENGTH</a:t>
            </a:r>
          </a:p>
        </p:txBody>
      </p:sp>
      <p:sp>
        <p:nvSpPr>
          <p:cNvPr id="629777" name="Text Box 19"/>
          <p:cNvSpPr txBox="1">
            <a:spLocks noChangeArrowheads="1"/>
          </p:cNvSpPr>
          <p:nvPr/>
        </p:nvSpPr>
        <p:spPr bwMode="auto">
          <a:xfrm>
            <a:off x="5943600" y="4648200"/>
            <a:ext cx="4156075" cy="1446213"/>
          </a:xfrm>
          <a:prstGeom prst="rect">
            <a:avLst/>
          </a:prstGeom>
          <a:noFill/>
          <a:ln w="9525">
            <a:noFill/>
            <a:miter lim="800000"/>
            <a:headEnd/>
            <a:tailEnd/>
          </a:ln>
        </p:spPr>
        <p:txBody>
          <a:bodyPr wrap="none">
            <a:spAutoFit/>
          </a:bodyPr>
          <a:lstStyle/>
          <a:p>
            <a:r>
              <a:rPr lang="en-US" sz="4400" b="1">
                <a:solidFill>
                  <a:srgbClr val="FF0000"/>
                </a:solidFill>
              </a:rPr>
              <a:t>P.D. = (m+1/2)</a:t>
            </a:r>
            <a:r>
              <a:rPr lang="en-US" sz="4400" b="1">
                <a:solidFill>
                  <a:srgbClr val="FF0000"/>
                </a:solidFill>
                <a:latin typeface="Symbol" pitchFamily="18" charset="2"/>
              </a:rPr>
              <a:t>l</a:t>
            </a:r>
          </a:p>
          <a:p>
            <a:r>
              <a:rPr lang="en-US" sz="4400" b="1">
                <a:solidFill>
                  <a:srgbClr val="FF0000"/>
                </a:solidFill>
                <a:latin typeface="Symbol" pitchFamily="18" charset="2"/>
              </a:rPr>
              <a:t>(</a:t>
            </a:r>
            <a:r>
              <a:rPr lang="en-US" sz="4400" b="1">
                <a:solidFill>
                  <a:srgbClr val="FF0000"/>
                </a:solidFill>
                <a:latin typeface="Times New Roman" pitchFamily="18" charset="0"/>
              </a:rPr>
              <a:t>Destructive)</a:t>
            </a:r>
            <a:endParaRPr lang="en-US" sz="4400" b="1">
              <a:solidFill>
                <a:srgbClr val="FF0000"/>
              </a:solidFill>
              <a:latin typeface="Symbol" pitchFamily="18" charset="2"/>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5" name="Rectangle 2"/>
          <p:cNvSpPr>
            <a:spLocks noGrp="1" noChangeArrowheads="1"/>
          </p:cNvSpPr>
          <p:nvPr>
            <p:ph type="title" idx="4294967295"/>
          </p:nvPr>
        </p:nvSpPr>
        <p:spPr/>
        <p:txBody>
          <a:bodyPr anchor="t"/>
          <a:lstStyle/>
          <a:p>
            <a:pPr eaLnBrk="1" hangingPunct="1"/>
            <a:r>
              <a:rPr lang="en-US" smtClean="0"/>
              <a:t>Path Difference - Summary</a:t>
            </a:r>
          </a:p>
        </p:txBody>
      </p:sp>
      <p:sp>
        <p:nvSpPr>
          <p:cNvPr id="630786" name="Rectangle 3"/>
          <p:cNvSpPr>
            <a:spLocks noGrp="1" noChangeArrowheads="1"/>
          </p:cNvSpPr>
          <p:nvPr>
            <p:ph type="body" idx="4294967295"/>
          </p:nvPr>
        </p:nvSpPr>
        <p:spPr/>
        <p:txBody>
          <a:bodyPr/>
          <a:lstStyle/>
          <a:p>
            <a:pPr eaLnBrk="1" hangingPunct="1">
              <a:buFont typeface="Wingdings" pitchFamily="2" charset="2"/>
              <a:buNone/>
            </a:pPr>
            <a:r>
              <a:rPr lang="en-US" smtClean="0"/>
              <a:t>For CONSTRUCTIVE INTERFERENCE or MAXIMUMS use:</a:t>
            </a:r>
          </a:p>
          <a:p>
            <a:pPr eaLnBrk="1" hangingPunct="1">
              <a:buFont typeface="Wingdings" pitchFamily="2" charset="2"/>
              <a:buNone/>
            </a:pPr>
            <a:endParaRPr lang="en-US" smtClean="0"/>
          </a:p>
          <a:p>
            <a:pPr eaLnBrk="1" hangingPunct="1">
              <a:buFont typeface="Wingdings" pitchFamily="2" charset="2"/>
              <a:buNone/>
            </a:pPr>
            <a:endParaRPr lang="en-US" smtClean="0"/>
          </a:p>
          <a:p>
            <a:pPr eaLnBrk="1" hangingPunct="1">
              <a:buFont typeface="Wingdings" pitchFamily="2" charset="2"/>
              <a:buNone/>
            </a:pPr>
            <a:r>
              <a:rPr lang="en-US" smtClean="0"/>
              <a:t>For DESTRUCTIVE INTERFERENCE or MINIMUMS use:</a:t>
            </a:r>
          </a:p>
        </p:txBody>
      </p:sp>
      <p:sp>
        <p:nvSpPr>
          <p:cNvPr id="630787" name="Text Box 4"/>
          <p:cNvSpPr txBox="1">
            <a:spLocks noChangeArrowheads="1"/>
          </p:cNvSpPr>
          <p:nvPr/>
        </p:nvSpPr>
        <p:spPr bwMode="auto">
          <a:xfrm>
            <a:off x="5791200" y="2362200"/>
            <a:ext cx="2713038" cy="762000"/>
          </a:xfrm>
          <a:prstGeom prst="rect">
            <a:avLst/>
          </a:prstGeom>
          <a:noFill/>
          <a:ln w="9525">
            <a:noFill/>
            <a:miter lim="800000"/>
            <a:headEnd/>
            <a:tailEnd/>
          </a:ln>
        </p:spPr>
        <p:txBody>
          <a:bodyPr>
            <a:spAutoFit/>
          </a:bodyPr>
          <a:lstStyle/>
          <a:p>
            <a:r>
              <a:rPr lang="en-US" sz="4400" b="1">
                <a:solidFill>
                  <a:srgbClr val="FF0000"/>
                </a:solidFill>
              </a:rPr>
              <a:t>P.D. = m</a:t>
            </a:r>
            <a:r>
              <a:rPr lang="en-US" sz="4400" b="1">
                <a:solidFill>
                  <a:srgbClr val="FF0000"/>
                </a:solidFill>
                <a:latin typeface="Symbol" pitchFamily="18" charset="2"/>
              </a:rPr>
              <a:t>l</a:t>
            </a:r>
          </a:p>
        </p:txBody>
      </p:sp>
      <p:sp>
        <p:nvSpPr>
          <p:cNvPr id="630788" name="Text Box 5"/>
          <p:cNvSpPr txBox="1">
            <a:spLocks noChangeArrowheads="1"/>
          </p:cNvSpPr>
          <p:nvPr/>
        </p:nvSpPr>
        <p:spPr bwMode="auto">
          <a:xfrm>
            <a:off x="5486400" y="4572000"/>
            <a:ext cx="4189413" cy="762000"/>
          </a:xfrm>
          <a:prstGeom prst="rect">
            <a:avLst/>
          </a:prstGeom>
          <a:noFill/>
          <a:ln w="9525">
            <a:noFill/>
            <a:miter lim="800000"/>
            <a:headEnd/>
            <a:tailEnd/>
          </a:ln>
        </p:spPr>
        <p:txBody>
          <a:bodyPr wrap="none">
            <a:spAutoFit/>
          </a:bodyPr>
          <a:lstStyle/>
          <a:p>
            <a:r>
              <a:rPr lang="en-US" sz="4400" b="1">
                <a:solidFill>
                  <a:srgbClr val="FF0000"/>
                </a:solidFill>
              </a:rPr>
              <a:t>P.D. = (m+1/2)</a:t>
            </a:r>
            <a:r>
              <a:rPr lang="en-US" sz="4400" b="1">
                <a:solidFill>
                  <a:srgbClr val="FF0000"/>
                </a:solidFill>
                <a:latin typeface="Symbol" pitchFamily="18" charset="2"/>
              </a:rPr>
              <a:t>l</a:t>
            </a:r>
          </a:p>
        </p:txBody>
      </p:sp>
      <p:sp>
        <p:nvSpPr>
          <p:cNvPr id="630789" name="Text Box 6"/>
          <p:cNvSpPr txBox="1">
            <a:spLocks noChangeArrowheads="1"/>
          </p:cNvSpPr>
          <p:nvPr/>
        </p:nvSpPr>
        <p:spPr bwMode="auto">
          <a:xfrm>
            <a:off x="2270125" y="5675313"/>
            <a:ext cx="5492750" cy="366712"/>
          </a:xfrm>
          <a:prstGeom prst="rect">
            <a:avLst/>
          </a:prstGeom>
          <a:noFill/>
          <a:ln w="9525">
            <a:noFill/>
            <a:miter lim="800000"/>
            <a:headEnd/>
            <a:tailEnd/>
          </a:ln>
        </p:spPr>
        <p:txBody>
          <a:bodyPr wrap="none">
            <a:spAutoFit/>
          </a:bodyPr>
          <a:lstStyle/>
          <a:p>
            <a:r>
              <a:rPr lang="en-US">
                <a:solidFill>
                  <a:srgbClr val="000000"/>
                </a:solidFill>
              </a:rPr>
              <a:t>Where “m”, is the ORDER. Refer to slides 7 and 12. </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09" name="Rectangle 2"/>
          <p:cNvSpPr>
            <a:spLocks noGrp="1" noChangeArrowheads="1"/>
          </p:cNvSpPr>
          <p:nvPr>
            <p:ph type="title" idx="4294967295"/>
          </p:nvPr>
        </p:nvSpPr>
        <p:spPr>
          <a:xfrm>
            <a:off x="1438275" y="290513"/>
            <a:ext cx="10390188" cy="1143000"/>
          </a:xfrm>
        </p:spPr>
        <p:txBody>
          <a:bodyPr anchor="t"/>
          <a:lstStyle/>
          <a:p>
            <a:pPr eaLnBrk="1" hangingPunct="1"/>
            <a:r>
              <a:rPr lang="en-US" smtClean="0"/>
              <a:t>Young’s Experiment</a:t>
            </a:r>
          </a:p>
        </p:txBody>
      </p:sp>
      <p:sp>
        <p:nvSpPr>
          <p:cNvPr id="631810" name="Rectangle 4"/>
          <p:cNvSpPr>
            <a:spLocks noChangeArrowheads="1"/>
          </p:cNvSpPr>
          <p:nvPr/>
        </p:nvSpPr>
        <p:spPr bwMode="auto">
          <a:xfrm>
            <a:off x="1905000" y="1066800"/>
            <a:ext cx="8382000" cy="915988"/>
          </a:xfrm>
          <a:prstGeom prst="rect">
            <a:avLst/>
          </a:prstGeom>
          <a:noFill/>
          <a:ln w="9525">
            <a:noFill/>
            <a:miter lim="800000"/>
            <a:headEnd/>
            <a:tailEnd/>
          </a:ln>
        </p:spPr>
        <p:txBody>
          <a:bodyPr anchor="ctr">
            <a:spAutoFit/>
          </a:bodyPr>
          <a:lstStyle/>
          <a:p>
            <a:r>
              <a:rPr lang="en-US">
                <a:solidFill>
                  <a:srgbClr val="000000"/>
                </a:solidFill>
              </a:rPr>
              <a:t>In 1801, Thomas Young successfully showed that light does produce an interference pattern. </a:t>
            </a:r>
            <a:r>
              <a:rPr lang="en-US" b="1">
                <a:solidFill>
                  <a:srgbClr val="FF0000"/>
                </a:solidFill>
              </a:rPr>
              <a:t>This famous experiment PROVES that light has WAVE PROPERTIES. </a:t>
            </a:r>
          </a:p>
        </p:txBody>
      </p:sp>
      <p:sp>
        <p:nvSpPr>
          <p:cNvPr id="631811" name="Text Box 5"/>
          <p:cNvSpPr txBox="1">
            <a:spLocks noChangeArrowheads="1"/>
          </p:cNvSpPr>
          <p:nvPr/>
        </p:nvSpPr>
        <p:spPr bwMode="auto">
          <a:xfrm>
            <a:off x="3657600" y="1752600"/>
            <a:ext cx="6645275" cy="641350"/>
          </a:xfrm>
          <a:prstGeom prst="rect">
            <a:avLst/>
          </a:prstGeom>
          <a:noFill/>
          <a:ln w="9525">
            <a:noFill/>
            <a:miter lim="800000"/>
            <a:headEnd/>
            <a:tailEnd/>
          </a:ln>
        </p:spPr>
        <p:txBody>
          <a:bodyPr>
            <a:spAutoFit/>
          </a:bodyPr>
          <a:lstStyle/>
          <a:p>
            <a:r>
              <a:rPr lang="en-US">
                <a:solidFill>
                  <a:srgbClr val="000000"/>
                </a:solidFill>
              </a:rPr>
              <a:t>Suppose we have 2 slits separated by a distance, </a:t>
            </a:r>
            <a:r>
              <a:rPr lang="en-US" b="1">
                <a:solidFill>
                  <a:srgbClr val="FF0000"/>
                </a:solidFill>
              </a:rPr>
              <a:t>d</a:t>
            </a:r>
            <a:r>
              <a:rPr lang="en-US">
                <a:solidFill>
                  <a:srgbClr val="000000"/>
                </a:solidFill>
              </a:rPr>
              <a:t> and a distance </a:t>
            </a:r>
            <a:r>
              <a:rPr lang="en-US" b="1">
                <a:solidFill>
                  <a:srgbClr val="FF0000"/>
                </a:solidFill>
              </a:rPr>
              <a:t>L</a:t>
            </a:r>
            <a:r>
              <a:rPr lang="en-US">
                <a:solidFill>
                  <a:srgbClr val="000000"/>
                </a:solidFill>
              </a:rPr>
              <a:t> from a screen. Let point </a:t>
            </a:r>
            <a:r>
              <a:rPr lang="en-US" b="1">
                <a:solidFill>
                  <a:srgbClr val="FF0000"/>
                </a:solidFill>
              </a:rPr>
              <a:t>P</a:t>
            </a:r>
            <a:r>
              <a:rPr lang="en-US">
                <a:solidFill>
                  <a:srgbClr val="000000"/>
                </a:solidFill>
              </a:rPr>
              <a:t> be a bright fringe.</a:t>
            </a:r>
          </a:p>
        </p:txBody>
      </p:sp>
      <p:sp>
        <p:nvSpPr>
          <p:cNvPr id="631812" name="Line 6"/>
          <p:cNvSpPr>
            <a:spLocks noChangeShapeType="1"/>
          </p:cNvSpPr>
          <p:nvPr/>
        </p:nvSpPr>
        <p:spPr bwMode="auto">
          <a:xfrm>
            <a:off x="2743200" y="2590800"/>
            <a:ext cx="0" cy="762000"/>
          </a:xfrm>
          <a:prstGeom prst="line">
            <a:avLst/>
          </a:prstGeom>
          <a:noFill/>
          <a:ln w="25400">
            <a:solidFill>
              <a:schemeClr val="tx1"/>
            </a:solidFill>
            <a:round/>
            <a:headEnd/>
            <a:tailEnd/>
          </a:ln>
        </p:spPr>
        <p:txBody>
          <a:bodyPr/>
          <a:lstStyle/>
          <a:p>
            <a:endParaRPr lang="en-US"/>
          </a:p>
        </p:txBody>
      </p:sp>
      <p:sp>
        <p:nvSpPr>
          <p:cNvPr id="631813" name="Line 7"/>
          <p:cNvSpPr>
            <a:spLocks noChangeShapeType="1"/>
          </p:cNvSpPr>
          <p:nvPr/>
        </p:nvSpPr>
        <p:spPr bwMode="auto">
          <a:xfrm>
            <a:off x="2743200" y="3581400"/>
            <a:ext cx="0" cy="762000"/>
          </a:xfrm>
          <a:prstGeom prst="line">
            <a:avLst/>
          </a:prstGeom>
          <a:noFill/>
          <a:ln w="25400">
            <a:solidFill>
              <a:schemeClr val="tx1"/>
            </a:solidFill>
            <a:round/>
            <a:headEnd/>
            <a:tailEnd/>
          </a:ln>
        </p:spPr>
        <p:txBody>
          <a:bodyPr/>
          <a:lstStyle/>
          <a:p>
            <a:endParaRPr lang="en-US"/>
          </a:p>
        </p:txBody>
      </p:sp>
      <p:sp>
        <p:nvSpPr>
          <p:cNvPr id="631814" name="Line 8"/>
          <p:cNvSpPr>
            <a:spLocks noChangeShapeType="1"/>
          </p:cNvSpPr>
          <p:nvPr/>
        </p:nvSpPr>
        <p:spPr bwMode="auto">
          <a:xfrm>
            <a:off x="2743200" y="4648200"/>
            <a:ext cx="0" cy="762000"/>
          </a:xfrm>
          <a:prstGeom prst="line">
            <a:avLst/>
          </a:prstGeom>
          <a:noFill/>
          <a:ln w="25400">
            <a:solidFill>
              <a:schemeClr val="tx1"/>
            </a:solidFill>
            <a:round/>
            <a:headEnd/>
            <a:tailEnd/>
          </a:ln>
        </p:spPr>
        <p:txBody>
          <a:bodyPr/>
          <a:lstStyle/>
          <a:p>
            <a:endParaRPr lang="en-US"/>
          </a:p>
        </p:txBody>
      </p:sp>
      <p:sp>
        <p:nvSpPr>
          <p:cNvPr id="631815" name="AutoShape 9"/>
          <p:cNvSpPr>
            <a:spLocks/>
          </p:cNvSpPr>
          <p:nvPr/>
        </p:nvSpPr>
        <p:spPr bwMode="auto">
          <a:xfrm>
            <a:off x="2209800" y="3429000"/>
            <a:ext cx="304800" cy="1066800"/>
          </a:xfrm>
          <a:prstGeom prst="leftBrace">
            <a:avLst>
              <a:gd name="adj1" fmla="val 29167"/>
              <a:gd name="adj2" fmla="val 50000"/>
            </a:avLst>
          </a:prstGeom>
          <a:noFill/>
          <a:ln w="9525">
            <a:solidFill>
              <a:schemeClr val="tx1"/>
            </a:solidFill>
            <a:round/>
            <a:headEnd/>
            <a:tailEnd/>
          </a:ln>
        </p:spPr>
        <p:txBody>
          <a:bodyPr wrap="none" anchor="ctr"/>
          <a:lstStyle/>
          <a:p>
            <a:endParaRPr lang="en-US">
              <a:solidFill>
                <a:srgbClr val="000000"/>
              </a:solidFill>
            </a:endParaRPr>
          </a:p>
        </p:txBody>
      </p:sp>
      <p:sp>
        <p:nvSpPr>
          <p:cNvPr id="631816" name="Text Box 10"/>
          <p:cNvSpPr txBox="1">
            <a:spLocks noChangeArrowheads="1"/>
          </p:cNvSpPr>
          <p:nvPr/>
        </p:nvSpPr>
        <p:spPr bwMode="auto">
          <a:xfrm>
            <a:off x="1812925" y="3694113"/>
            <a:ext cx="311150" cy="366712"/>
          </a:xfrm>
          <a:prstGeom prst="rect">
            <a:avLst/>
          </a:prstGeom>
          <a:noFill/>
          <a:ln w="9525">
            <a:noFill/>
            <a:miter lim="800000"/>
            <a:headEnd/>
            <a:tailEnd/>
          </a:ln>
        </p:spPr>
        <p:txBody>
          <a:bodyPr wrap="none">
            <a:spAutoFit/>
          </a:bodyPr>
          <a:lstStyle/>
          <a:p>
            <a:r>
              <a:rPr lang="en-US">
                <a:solidFill>
                  <a:srgbClr val="000000"/>
                </a:solidFill>
              </a:rPr>
              <a:t>d</a:t>
            </a:r>
          </a:p>
        </p:txBody>
      </p:sp>
      <p:sp>
        <p:nvSpPr>
          <p:cNvPr id="631817" name="Line 11"/>
          <p:cNvSpPr>
            <a:spLocks noChangeShapeType="1"/>
          </p:cNvSpPr>
          <p:nvPr/>
        </p:nvSpPr>
        <p:spPr bwMode="auto">
          <a:xfrm>
            <a:off x="5105400" y="2514600"/>
            <a:ext cx="0" cy="2895600"/>
          </a:xfrm>
          <a:prstGeom prst="line">
            <a:avLst/>
          </a:prstGeom>
          <a:noFill/>
          <a:ln w="25400">
            <a:solidFill>
              <a:schemeClr val="tx1"/>
            </a:solidFill>
            <a:round/>
            <a:headEnd/>
            <a:tailEnd/>
          </a:ln>
        </p:spPr>
        <p:txBody>
          <a:bodyPr/>
          <a:lstStyle/>
          <a:p>
            <a:endParaRPr lang="en-US"/>
          </a:p>
        </p:txBody>
      </p:sp>
      <p:sp>
        <p:nvSpPr>
          <p:cNvPr id="631818" name="Line 12"/>
          <p:cNvSpPr>
            <a:spLocks noChangeShapeType="1"/>
          </p:cNvSpPr>
          <p:nvPr/>
        </p:nvSpPr>
        <p:spPr bwMode="auto">
          <a:xfrm>
            <a:off x="2819400" y="5257800"/>
            <a:ext cx="2209800" cy="0"/>
          </a:xfrm>
          <a:prstGeom prst="line">
            <a:avLst/>
          </a:prstGeom>
          <a:noFill/>
          <a:ln w="25400">
            <a:solidFill>
              <a:schemeClr val="tx1"/>
            </a:solidFill>
            <a:round/>
            <a:headEnd type="triangle" w="med" len="med"/>
            <a:tailEnd type="triangle" w="med" len="med"/>
          </a:ln>
        </p:spPr>
        <p:txBody>
          <a:bodyPr/>
          <a:lstStyle/>
          <a:p>
            <a:endParaRPr lang="en-US"/>
          </a:p>
        </p:txBody>
      </p:sp>
      <p:sp>
        <p:nvSpPr>
          <p:cNvPr id="631819" name="Text Box 13"/>
          <p:cNvSpPr txBox="1">
            <a:spLocks noChangeArrowheads="1"/>
          </p:cNvSpPr>
          <p:nvPr/>
        </p:nvSpPr>
        <p:spPr bwMode="auto">
          <a:xfrm>
            <a:off x="3489325" y="5370513"/>
            <a:ext cx="311150" cy="366712"/>
          </a:xfrm>
          <a:prstGeom prst="rect">
            <a:avLst/>
          </a:prstGeom>
          <a:noFill/>
          <a:ln w="9525">
            <a:noFill/>
            <a:miter lim="800000"/>
            <a:headEnd/>
            <a:tailEnd/>
          </a:ln>
        </p:spPr>
        <p:txBody>
          <a:bodyPr wrap="none">
            <a:spAutoFit/>
          </a:bodyPr>
          <a:lstStyle/>
          <a:p>
            <a:r>
              <a:rPr lang="en-US">
                <a:solidFill>
                  <a:srgbClr val="000000"/>
                </a:solidFill>
              </a:rPr>
              <a:t>L</a:t>
            </a:r>
          </a:p>
        </p:txBody>
      </p:sp>
      <p:sp>
        <p:nvSpPr>
          <p:cNvPr id="631820" name="Line 14"/>
          <p:cNvSpPr>
            <a:spLocks noChangeShapeType="1"/>
          </p:cNvSpPr>
          <p:nvPr/>
        </p:nvSpPr>
        <p:spPr bwMode="auto">
          <a:xfrm>
            <a:off x="2743200" y="3962400"/>
            <a:ext cx="2362200" cy="0"/>
          </a:xfrm>
          <a:prstGeom prst="line">
            <a:avLst/>
          </a:prstGeom>
          <a:noFill/>
          <a:ln w="9525">
            <a:solidFill>
              <a:schemeClr val="tx1"/>
            </a:solidFill>
            <a:prstDash val="dash"/>
            <a:round/>
            <a:headEnd/>
            <a:tailEnd/>
          </a:ln>
        </p:spPr>
        <p:txBody>
          <a:bodyPr/>
          <a:lstStyle/>
          <a:p>
            <a:endParaRPr lang="en-US"/>
          </a:p>
        </p:txBody>
      </p:sp>
      <p:sp>
        <p:nvSpPr>
          <p:cNvPr id="631821" name="Oval 15"/>
          <p:cNvSpPr>
            <a:spLocks noChangeArrowheads="1"/>
          </p:cNvSpPr>
          <p:nvPr/>
        </p:nvSpPr>
        <p:spPr bwMode="auto">
          <a:xfrm>
            <a:off x="5029200" y="2895600"/>
            <a:ext cx="152400" cy="152400"/>
          </a:xfrm>
          <a:prstGeom prst="ellipse">
            <a:avLst/>
          </a:prstGeom>
          <a:solidFill>
            <a:schemeClr val="accent1"/>
          </a:solidFill>
          <a:ln w="9525">
            <a:solidFill>
              <a:schemeClr val="tx1"/>
            </a:solidFill>
            <a:round/>
            <a:headEnd/>
            <a:tailEnd/>
          </a:ln>
        </p:spPr>
        <p:txBody>
          <a:bodyPr wrap="none" anchor="ctr"/>
          <a:lstStyle/>
          <a:p>
            <a:endParaRPr lang="en-US">
              <a:solidFill>
                <a:srgbClr val="000000"/>
              </a:solidFill>
            </a:endParaRPr>
          </a:p>
        </p:txBody>
      </p:sp>
      <p:sp>
        <p:nvSpPr>
          <p:cNvPr id="631822" name="Text Box 16"/>
          <p:cNvSpPr txBox="1">
            <a:spLocks noChangeArrowheads="1"/>
          </p:cNvSpPr>
          <p:nvPr/>
        </p:nvSpPr>
        <p:spPr bwMode="auto">
          <a:xfrm>
            <a:off x="5105400" y="2590800"/>
            <a:ext cx="303213" cy="304800"/>
          </a:xfrm>
          <a:prstGeom prst="rect">
            <a:avLst/>
          </a:prstGeom>
          <a:noFill/>
          <a:ln w="9525">
            <a:noFill/>
            <a:miter lim="800000"/>
            <a:headEnd/>
            <a:tailEnd/>
          </a:ln>
        </p:spPr>
        <p:txBody>
          <a:bodyPr wrap="none">
            <a:spAutoFit/>
          </a:bodyPr>
          <a:lstStyle/>
          <a:p>
            <a:r>
              <a:rPr lang="en-US" sz="1400" b="1">
                <a:solidFill>
                  <a:srgbClr val="000000"/>
                </a:solidFill>
              </a:rPr>
              <a:t>P</a:t>
            </a:r>
          </a:p>
        </p:txBody>
      </p:sp>
      <p:sp>
        <p:nvSpPr>
          <p:cNvPr id="631823" name="Line 17"/>
          <p:cNvSpPr>
            <a:spLocks noChangeShapeType="1"/>
          </p:cNvSpPr>
          <p:nvPr/>
        </p:nvSpPr>
        <p:spPr bwMode="auto">
          <a:xfrm flipV="1">
            <a:off x="2743200" y="3048000"/>
            <a:ext cx="2286000" cy="914400"/>
          </a:xfrm>
          <a:prstGeom prst="line">
            <a:avLst/>
          </a:prstGeom>
          <a:noFill/>
          <a:ln w="25400">
            <a:solidFill>
              <a:schemeClr val="tx1"/>
            </a:solidFill>
            <a:round/>
            <a:headEnd/>
            <a:tailEnd type="triangle" w="med" len="med"/>
          </a:ln>
        </p:spPr>
        <p:txBody>
          <a:bodyPr/>
          <a:lstStyle/>
          <a:p>
            <a:endParaRPr lang="en-US"/>
          </a:p>
        </p:txBody>
      </p:sp>
      <p:sp>
        <p:nvSpPr>
          <p:cNvPr id="631824" name="Line 18"/>
          <p:cNvSpPr>
            <a:spLocks noChangeShapeType="1"/>
          </p:cNvSpPr>
          <p:nvPr/>
        </p:nvSpPr>
        <p:spPr bwMode="auto">
          <a:xfrm flipV="1">
            <a:off x="2819400" y="2971800"/>
            <a:ext cx="2209800" cy="457200"/>
          </a:xfrm>
          <a:prstGeom prst="line">
            <a:avLst/>
          </a:prstGeom>
          <a:noFill/>
          <a:ln w="9525">
            <a:solidFill>
              <a:srgbClr val="FF0000"/>
            </a:solidFill>
            <a:prstDash val="dash"/>
            <a:round/>
            <a:headEnd/>
            <a:tailEnd type="triangle" w="med" len="med"/>
          </a:ln>
        </p:spPr>
        <p:txBody>
          <a:bodyPr/>
          <a:lstStyle/>
          <a:p>
            <a:endParaRPr lang="en-US"/>
          </a:p>
        </p:txBody>
      </p:sp>
      <p:sp>
        <p:nvSpPr>
          <p:cNvPr id="631825" name="Line 19"/>
          <p:cNvSpPr>
            <a:spLocks noChangeShapeType="1"/>
          </p:cNvSpPr>
          <p:nvPr/>
        </p:nvSpPr>
        <p:spPr bwMode="auto">
          <a:xfrm flipV="1">
            <a:off x="2743200" y="3124200"/>
            <a:ext cx="2286000" cy="1371600"/>
          </a:xfrm>
          <a:prstGeom prst="line">
            <a:avLst/>
          </a:prstGeom>
          <a:noFill/>
          <a:ln w="9525">
            <a:solidFill>
              <a:srgbClr val="0000FF"/>
            </a:solidFill>
            <a:prstDash val="dash"/>
            <a:round/>
            <a:headEnd/>
            <a:tailEnd type="triangle" w="med" len="med"/>
          </a:ln>
        </p:spPr>
        <p:txBody>
          <a:bodyPr/>
          <a:lstStyle/>
          <a:p>
            <a:endParaRPr lang="en-US"/>
          </a:p>
        </p:txBody>
      </p:sp>
      <p:sp>
        <p:nvSpPr>
          <p:cNvPr id="631826" name="Text Box 20"/>
          <p:cNvSpPr txBox="1">
            <a:spLocks noChangeArrowheads="1"/>
          </p:cNvSpPr>
          <p:nvPr/>
        </p:nvSpPr>
        <p:spPr bwMode="auto">
          <a:xfrm>
            <a:off x="4800600" y="3733800"/>
            <a:ext cx="628650" cy="366713"/>
          </a:xfrm>
          <a:prstGeom prst="rect">
            <a:avLst/>
          </a:prstGeom>
          <a:noFill/>
          <a:ln w="9525">
            <a:noFill/>
            <a:miter lim="800000"/>
            <a:headEnd/>
            <a:tailEnd/>
          </a:ln>
        </p:spPr>
        <p:txBody>
          <a:bodyPr wrap="none">
            <a:spAutoFit/>
          </a:bodyPr>
          <a:lstStyle/>
          <a:p>
            <a:r>
              <a:rPr lang="en-US">
                <a:solidFill>
                  <a:srgbClr val="000000"/>
                </a:solidFill>
              </a:rPr>
              <a:t>B.C.</a:t>
            </a:r>
          </a:p>
        </p:txBody>
      </p:sp>
      <p:sp>
        <p:nvSpPr>
          <p:cNvPr id="631827" name="Text Box 21"/>
          <p:cNvSpPr txBox="1">
            <a:spLocks noChangeArrowheads="1"/>
          </p:cNvSpPr>
          <p:nvPr/>
        </p:nvSpPr>
        <p:spPr bwMode="auto">
          <a:xfrm>
            <a:off x="3124200" y="3657600"/>
            <a:ext cx="303213" cy="366713"/>
          </a:xfrm>
          <a:prstGeom prst="rect">
            <a:avLst/>
          </a:prstGeom>
          <a:noFill/>
          <a:ln w="9525">
            <a:noFill/>
            <a:miter lim="800000"/>
            <a:headEnd/>
            <a:tailEnd/>
          </a:ln>
        </p:spPr>
        <p:txBody>
          <a:bodyPr wrap="none">
            <a:spAutoFit/>
          </a:bodyPr>
          <a:lstStyle/>
          <a:p>
            <a:r>
              <a:rPr lang="en-US">
                <a:solidFill>
                  <a:srgbClr val="000000"/>
                </a:solidFill>
                <a:latin typeface="Symbol" pitchFamily="18" charset="2"/>
              </a:rPr>
              <a:t>q</a:t>
            </a:r>
          </a:p>
        </p:txBody>
      </p:sp>
      <p:sp>
        <p:nvSpPr>
          <p:cNvPr id="631828" name="AutoShape 22"/>
          <p:cNvSpPr>
            <a:spLocks/>
          </p:cNvSpPr>
          <p:nvPr/>
        </p:nvSpPr>
        <p:spPr bwMode="auto">
          <a:xfrm>
            <a:off x="5334000" y="2971800"/>
            <a:ext cx="381000" cy="990600"/>
          </a:xfrm>
          <a:prstGeom prst="rightBrace">
            <a:avLst>
              <a:gd name="adj1" fmla="val 21667"/>
              <a:gd name="adj2" fmla="val 50000"/>
            </a:avLst>
          </a:prstGeom>
          <a:noFill/>
          <a:ln w="9525">
            <a:solidFill>
              <a:schemeClr val="tx1"/>
            </a:solidFill>
            <a:round/>
            <a:headEnd/>
            <a:tailEnd/>
          </a:ln>
        </p:spPr>
        <p:txBody>
          <a:bodyPr wrap="none" anchor="ctr"/>
          <a:lstStyle/>
          <a:p>
            <a:endParaRPr lang="en-US">
              <a:solidFill>
                <a:srgbClr val="000000"/>
              </a:solidFill>
            </a:endParaRPr>
          </a:p>
        </p:txBody>
      </p:sp>
      <p:sp>
        <p:nvSpPr>
          <p:cNvPr id="631829" name="Text Box 23"/>
          <p:cNvSpPr txBox="1">
            <a:spLocks noChangeArrowheads="1"/>
          </p:cNvSpPr>
          <p:nvPr/>
        </p:nvSpPr>
        <p:spPr bwMode="auto">
          <a:xfrm>
            <a:off x="5791200" y="3276600"/>
            <a:ext cx="311150" cy="366713"/>
          </a:xfrm>
          <a:prstGeom prst="rect">
            <a:avLst/>
          </a:prstGeom>
          <a:noFill/>
          <a:ln w="9525">
            <a:noFill/>
            <a:miter lim="800000"/>
            <a:headEnd/>
            <a:tailEnd/>
          </a:ln>
        </p:spPr>
        <p:txBody>
          <a:bodyPr wrap="none">
            <a:spAutoFit/>
          </a:bodyPr>
          <a:lstStyle/>
          <a:p>
            <a:r>
              <a:rPr lang="en-US" b="1">
                <a:solidFill>
                  <a:srgbClr val="FF0000"/>
                </a:solidFill>
              </a:rPr>
              <a:t>y</a:t>
            </a:r>
          </a:p>
        </p:txBody>
      </p:sp>
      <p:sp>
        <p:nvSpPr>
          <p:cNvPr id="631830" name="Text Box 24"/>
          <p:cNvSpPr txBox="1">
            <a:spLocks noChangeArrowheads="1"/>
          </p:cNvSpPr>
          <p:nvPr/>
        </p:nvSpPr>
        <p:spPr bwMode="auto">
          <a:xfrm>
            <a:off x="6477000" y="2438400"/>
            <a:ext cx="3673475" cy="2563813"/>
          </a:xfrm>
          <a:prstGeom prst="rect">
            <a:avLst/>
          </a:prstGeom>
          <a:noFill/>
          <a:ln w="9525">
            <a:noFill/>
            <a:miter lim="800000"/>
            <a:headEnd/>
            <a:tailEnd/>
          </a:ln>
        </p:spPr>
        <p:txBody>
          <a:bodyPr>
            <a:spAutoFit/>
          </a:bodyPr>
          <a:lstStyle/>
          <a:p>
            <a:r>
              <a:rPr lang="en-US">
                <a:solidFill>
                  <a:srgbClr val="000000"/>
                </a:solidFill>
              </a:rPr>
              <a:t>We see in the figure that we can make a right triangle using, L, and </a:t>
            </a:r>
            <a:r>
              <a:rPr lang="en-US" b="1">
                <a:solidFill>
                  <a:srgbClr val="FF0000"/>
                </a:solidFill>
              </a:rPr>
              <a:t>y</a:t>
            </a:r>
            <a:r>
              <a:rPr lang="en-US">
                <a:solidFill>
                  <a:srgbClr val="000000"/>
                </a:solidFill>
              </a:rPr>
              <a:t>, which is the distance a fringe is from the bright central. We will use an angle, </a:t>
            </a:r>
            <a:r>
              <a:rPr lang="en-US" b="1">
                <a:solidFill>
                  <a:srgbClr val="FF0000"/>
                </a:solidFill>
                <a:latin typeface="Symbol" pitchFamily="18" charset="2"/>
              </a:rPr>
              <a:t>q</a:t>
            </a:r>
            <a:r>
              <a:rPr lang="en-US">
                <a:solidFill>
                  <a:srgbClr val="000000"/>
                </a:solidFill>
              </a:rPr>
              <a:t>, from the point in the middle of the two slits.</a:t>
            </a:r>
          </a:p>
          <a:p>
            <a:endParaRPr lang="en-US">
              <a:solidFill>
                <a:srgbClr val="000000"/>
              </a:solidFill>
            </a:endParaRPr>
          </a:p>
          <a:p>
            <a:r>
              <a:rPr lang="en-US">
                <a:solidFill>
                  <a:srgbClr val="000000"/>
                </a:solidFill>
              </a:rPr>
              <a:t>We can find this angle using tangent!</a:t>
            </a:r>
          </a:p>
        </p:txBody>
      </p:sp>
      <p:pic>
        <p:nvPicPr>
          <p:cNvPr id="631831" name="Picture 25"/>
          <p:cNvPicPr>
            <a:picLocks noChangeAspect="1" noChangeArrowheads="1"/>
          </p:cNvPicPr>
          <p:nvPr/>
        </p:nvPicPr>
        <p:blipFill>
          <a:blip r:embed="rId2"/>
          <a:srcRect/>
          <a:stretch>
            <a:fillRect/>
          </a:stretch>
        </p:blipFill>
        <p:spPr bwMode="auto">
          <a:xfrm>
            <a:off x="7696200" y="4876800"/>
            <a:ext cx="1296988" cy="749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833" name="Rectangle 2"/>
          <p:cNvSpPr>
            <a:spLocks noGrp="1" noChangeArrowheads="1"/>
          </p:cNvSpPr>
          <p:nvPr>
            <p:ph type="title" idx="4294967295"/>
          </p:nvPr>
        </p:nvSpPr>
        <p:spPr/>
        <p:txBody>
          <a:bodyPr anchor="t"/>
          <a:lstStyle/>
          <a:p>
            <a:pPr eaLnBrk="1" hangingPunct="1"/>
            <a:r>
              <a:rPr lang="en-US" sz="4000" smtClean="0"/>
              <a:t>Diffraction – Another way to look at “path difference”</a:t>
            </a:r>
          </a:p>
        </p:txBody>
      </p:sp>
      <p:sp>
        <p:nvSpPr>
          <p:cNvPr id="632834" name="Line 4"/>
          <p:cNvSpPr>
            <a:spLocks noChangeShapeType="1"/>
          </p:cNvSpPr>
          <p:nvPr/>
        </p:nvSpPr>
        <p:spPr bwMode="auto">
          <a:xfrm>
            <a:off x="3048000" y="1752600"/>
            <a:ext cx="0" cy="762000"/>
          </a:xfrm>
          <a:prstGeom prst="line">
            <a:avLst/>
          </a:prstGeom>
          <a:noFill/>
          <a:ln w="25400">
            <a:solidFill>
              <a:schemeClr val="tx1"/>
            </a:solidFill>
            <a:round/>
            <a:headEnd/>
            <a:tailEnd/>
          </a:ln>
        </p:spPr>
        <p:txBody>
          <a:bodyPr/>
          <a:lstStyle/>
          <a:p>
            <a:endParaRPr lang="en-US"/>
          </a:p>
        </p:txBody>
      </p:sp>
      <p:sp>
        <p:nvSpPr>
          <p:cNvPr id="632835" name="Line 5"/>
          <p:cNvSpPr>
            <a:spLocks noChangeShapeType="1"/>
          </p:cNvSpPr>
          <p:nvPr/>
        </p:nvSpPr>
        <p:spPr bwMode="auto">
          <a:xfrm>
            <a:off x="3048000" y="2743200"/>
            <a:ext cx="0" cy="762000"/>
          </a:xfrm>
          <a:prstGeom prst="line">
            <a:avLst/>
          </a:prstGeom>
          <a:noFill/>
          <a:ln w="25400">
            <a:solidFill>
              <a:schemeClr val="tx1"/>
            </a:solidFill>
            <a:round/>
            <a:headEnd/>
            <a:tailEnd/>
          </a:ln>
        </p:spPr>
        <p:txBody>
          <a:bodyPr/>
          <a:lstStyle/>
          <a:p>
            <a:endParaRPr lang="en-US"/>
          </a:p>
        </p:txBody>
      </p:sp>
      <p:sp>
        <p:nvSpPr>
          <p:cNvPr id="632836" name="Line 6"/>
          <p:cNvSpPr>
            <a:spLocks noChangeShapeType="1"/>
          </p:cNvSpPr>
          <p:nvPr/>
        </p:nvSpPr>
        <p:spPr bwMode="auto">
          <a:xfrm>
            <a:off x="3048000" y="3810000"/>
            <a:ext cx="0" cy="762000"/>
          </a:xfrm>
          <a:prstGeom prst="line">
            <a:avLst/>
          </a:prstGeom>
          <a:noFill/>
          <a:ln w="25400">
            <a:solidFill>
              <a:schemeClr val="tx1"/>
            </a:solidFill>
            <a:round/>
            <a:headEnd/>
            <a:tailEnd/>
          </a:ln>
        </p:spPr>
        <p:txBody>
          <a:bodyPr/>
          <a:lstStyle/>
          <a:p>
            <a:endParaRPr lang="en-US"/>
          </a:p>
        </p:txBody>
      </p:sp>
      <p:sp>
        <p:nvSpPr>
          <p:cNvPr id="632837" name="AutoShape 7"/>
          <p:cNvSpPr>
            <a:spLocks/>
          </p:cNvSpPr>
          <p:nvPr/>
        </p:nvSpPr>
        <p:spPr bwMode="auto">
          <a:xfrm>
            <a:off x="2514600" y="2590800"/>
            <a:ext cx="304800" cy="1066800"/>
          </a:xfrm>
          <a:prstGeom prst="leftBrace">
            <a:avLst>
              <a:gd name="adj1" fmla="val 29167"/>
              <a:gd name="adj2" fmla="val 50000"/>
            </a:avLst>
          </a:prstGeom>
          <a:noFill/>
          <a:ln w="9525">
            <a:solidFill>
              <a:schemeClr val="tx1"/>
            </a:solidFill>
            <a:round/>
            <a:headEnd/>
            <a:tailEnd/>
          </a:ln>
        </p:spPr>
        <p:txBody>
          <a:bodyPr wrap="none" anchor="ctr"/>
          <a:lstStyle/>
          <a:p>
            <a:endParaRPr lang="en-US">
              <a:solidFill>
                <a:srgbClr val="000000"/>
              </a:solidFill>
            </a:endParaRPr>
          </a:p>
        </p:txBody>
      </p:sp>
      <p:sp>
        <p:nvSpPr>
          <p:cNvPr id="632838" name="Text Box 8"/>
          <p:cNvSpPr txBox="1">
            <a:spLocks noChangeArrowheads="1"/>
          </p:cNvSpPr>
          <p:nvPr/>
        </p:nvSpPr>
        <p:spPr bwMode="auto">
          <a:xfrm>
            <a:off x="2133600" y="2971800"/>
            <a:ext cx="311150" cy="366713"/>
          </a:xfrm>
          <a:prstGeom prst="rect">
            <a:avLst/>
          </a:prstGeom>
          <a:noFill/>
          <a:ln w="9525">
            <a:noFill/>
            <a:miter lim="800000"/>
            <a:headEnd/>
            <a:tailEnd/>
          </a:ln>
        </p:spPr>
        <p:txBody>
          <a:bodyPr wrap="none">
            <a:spAutoFit/>
          </a:bodyPr>
          <a:lstStyle/>
          <a:p>
            <a:r>
              <a:rPr lang="en-US">
                <a:solidFill>
                  <a:srgbClr val="000000"/>
                </a:solidFill>
              </a:rPr>
              <a:t>d</a:t>
            </a:r>
          </a:p>
        </p:txBody>
      </p:sp>
      <p:sp>
        <p:nvSpPr>
          <p:cNvPr id="632839" name="Line 9"/>
          <p:cNvSpPr>
            <a:spLocks noChangeShapeType="1"/>
          </p:cNvSpPr>
          <p:nvPr/>
        </p:nvSpPr>
        <p:spPr bwMode="auto">
          <a:xfrm>
            <a:off x="5410200" y="1676400"/>
            <a:ext cx="0" cy="2895600"/>
          </a:xfrm>
          <a:prstGeom prst="line">
            <a:avLst/>
          </a:prstGeom>
          <a:noFill/>
          <a:ln w="25400">
            <a:solidFill>
              <a:schemeClr val="tx1"/>
            </a:solidFill>
            <a:round/>
            <a:headEnd/>
            <a:tailEnd/>
          </a:ln>
        </p:spPr>
        <p:txBody>
          <a:bodyPr/>
          <a:lstStyle/>
          <a:p>
            <a:endParaRPr lang="en-US"/>
          </a:p>
        </p:txBody>
      </p:sp>
      <p:sp>
        <p:nvSpPr>
          <p:cNvPr id="632840" name="Line 12"/>
          <p:cNvSpPr>
            <a:spLocks noChangeShapeType="1"/>
          </p:cNvSpPr>
          <p:nvPr/>
        </p:nvSpPr>
        <p:spPr bwMode="auto">
          <a:xfrm>
            <a:off x="3048000" y="3124200"/>
            <a:ext cx="2362200" cy="0"/>
          </a:xfrm>
          <a:prstGeom prst="line">
            <a:avLst/>
          </a:prstGeom>
          <a:noFill/>
          <a:ln w="9525">
            <a:solidFill>
              <a:schemeClr val="tx1"/>
            </a:solidFill>
            <a:prstDash val="dash"/>
            <a:round/>
            <a:headEnd/>
            <a:tailEnd/>
          </a:ln>
        </p:spPr>
        <p:txBody>
          <a:bodyPr/>
          <a:lstStyle/>
          <a:p>
            <a:endParaRPr lang="en-US"/>
          </a:p>
        </p:txBody>
      </p:sp>
      <p:sp>
        <p:nvSpPr>
          <p:cNvPr id="632841" name="Oval 13"/>
          <p:cNvSpPr>
            <a:spLocks noChangeArrowheads="1"/>
          </p:cNvSpPr>
          <p:nvPr/>
        </p:nvSpPr>
        <p:spPr bwMode="auto">
          <a:xfrm>
            <a:off x="5334000" y="2057400"/>
            <a:ext cx="152400" cy="152400"/>
          </a:xfrm>
          <a:prstGeom prst="ellipse">
            <a:avLst/>
          </a:prstGeom>
          <a:solidFill>
            <a:schemeClr val="accent1"/>
          </a:solidFill>
          <a:ln w="9525">
            <a:solidFill>
              <a:schemeClr val="tx1"/>
            </a:solidFill>
            <a:round/>
            <a:headEnd/>
            <a:tailEnd/>
          </a:ln>
        </p:spPr>
        <p:txBody>
          <a:bodyPr wrap="none" anchor="ctr"/>
          <a:lstStyle/>
          <a:p>
            <a:endParaRPr lang="en-US">
              <a:solidFill>
                <a:srgbClr val="000000"/>
              </a:solidFill>
            </a:endParaRPr>
          </a:p>
        </p:txBody>
      </p:sp>
      <p:sp>
        <p:nvSpPr>
          <p:cNvPr id="632842" name="Text Box 14"/>
          <p:cNvSpPr txBox="1">
            <a:spLocks noChangeArrowheads="1"/>
          </p:cNvSpPr>
          <p:nvPr/>
        </p:nvSpPr>
        <p:spPr bwMode="auto">
          <a:xfrm>
            <a:off x="5410200" y="1752600"/>
            <a:ext cx="303213" cy="304800"/>
          </a:xfrm>
          <a:prstGeom prst="rect">
            <a:avLst/>
          </a:prstGeom>
          <a:noFill/>
          <a:ln w="9525">
            <a:noFill/>
            <a:miter lim="800000"/>
            <a:headEnd/>
            <a:tailEnd/>
          </a:ln>
        </p:spPr>
        <p:txBody>
          <a:bodyPr wrap="none">
            <a:spAutoFit/>
          </a:bodyPr>
          <a:lstStyle/>
          <a:p>
            <a:r>
              <a:rPr lang="en-US" sz="1400" b="1">
                <a:solidFill>
                  <a:srgbClr val="000000"/>
                </a:solidFill>
              </a:rPr>
              <a:t>P</a:t>
            </a:r>
          </a:p>
        </p:txBody>
      </p:sp>
      <p:sp>
        <p:nvSpPr>
          <p:cNvPr id="632843" name="Line 15"/>
          <p:cNvSpPr>
            <a:spLocks noChangeShapeType="1"/>
          </p:cNvSpPr>
          <p:nvPr/>
        </p:nvSpPr>
        <p:spPr bwMode="auto">
          <a:xfrm flipV="1">
            <a:off x="3048000" y="2209800"/>
            <a:ext cx="2286000" cy="914400"/>
          </a:xfrm>
          <a:prstGeom prst="line">
            <a:avLst/>
          </a:prstGeom>
          <a:noFill/>
          <a:ln w="25400">
            <a:solidFill>
              <a:schemeClr val="tx1"/>
            </a:solidFill>
            <a:round/>
            <a:headEnd/>
            <a:tailEnd type="triangle" w="med" len="med"/>
          </a:ln>
        </p:spPr>
        <p:txBody>
          <a:bodyPr/>
          <a:lstStyle/>
          <a:p>
            <a:endParaRPr lang="en-US"/>
          </a:p>
        </p:txBody>
      </p:sp>
      <p:sp>
        <p:nvSpPr>
          <p:cNvPr id="632844" name="Line 16"/>
          <p:cNvSpPr>
            <a:spLocks noChangeShapeType="1"/>
          </p:cNvSpPr>
          <p:nvPr/>
        </p:nvSpPr>
        <p:spPr bwMode="auto">
          <a:xfrm flipV="1">
            <a:off x="3124200" y="2133600"/>
            <a:ext cx="2209800" cy="457200"/>
          </a:xfrm>
          <a:prstGeom prst="line">
            <a:avLst/>
          </a:prstGeom>
          <a:noFill/>
          <a:ln w="9525">
            <a:solidFill>
              <a:srgbClr val="FF0000"/>
            </a:solidFill>
            <a:prstDash val="dash"/>
            <a:round/>
            <a:headEnd/>
            <a:tailEnd type="triangle" w="med" len="med"/>
          </a:ln>
        </p:spPr>
        <p:txBody>
          <a:bodyPr/>
          <a:lstStyle/>
          <a:p>
            <a:endParaRPr lang="en-US"/>
          </a:p>
        </p:txBody>
      </p:sp>
      <p:sp>
        <p:nvSpPr>
          <p:cNvPr id="632845" name="Line 17"/>
          <p:cNvSpPr>
            <a:spLocks noChangeShapeType="1"/>
          </p:cNvSpPr>
          <p:nvPr/>
        </p:nvSpPr>
        <p:spPr bwMode="auto">
          <a:xfrm flipV="1">
            <a:off x="3048000" y="2286000"/>
            <a:ext cx="2286000" cy="1371600"/>
          </a:xfrm>
          <a:prstGeom prst="line">
            <a:avLst/>
          </a:prstGeom>
          <a:noFill/>
          <a:ln w="9525">
            <a:solidFill>
              <a:srgbClr val="0000FF"/>
            </a:solidFill>
            <a:prstDash val="dash"/>
            <a:round/>
            <a:headEnd/>
            <a:tailEnd type="triangle" w="med" len="med"/>
          </a:ln>
        </p:spPr>
        <p:txBody>
          <a:bodyPr/>
          <a:lstStyle/>
          <a:p>
            <a:endParaRPr lang="en-US"/>
          </a:p>
        </p:txBody>
      </p:sp>
      <p:sp>
        <p:nvSpPr>
          <p:cNvPr id="632846" name="Text Box 18"/>
          <p:cNvSpPr txBox="1">
            <a:spLocks noChangeArrowheads="1"/>
          </p:cNvSpPr>
          <p:nvPr/>
        </p:nvSpPr>
        <p:spPr bwMode="auto">
          <a:xfrm>
            <a:off x="5105400" y="2895600"/>
            <a:ext cx="628650" cy="366713"/>
          </a:xfrm>
          <a:prstGeom prst="rect">
            <a:avLst/>
          </a:prstGeom>
          <a:noFill/>
          <a:ln w="9525">
            <a:noFill/>
            <a:miter lim="800000"/>
            <a:headEnd/>
            <a:tailEnd/>
          </a:ln>
        </p:spPr>
        <p:txBody>
          <a:bodyPr wrap="none">
            <a:spAutoFit/>
          </a:bodyPr>
          <a:lstStyle/>
          <a:p>
            <a:r>
              <a:rPr lang="en-US">
                <a:solidFill>
                  <a:srgbClr val="000000"/>
                </a:solidFill>
              </a:rPr>
              <a:t>B.C.</a:t>
            </a:r>
          </a:p>
        </p:txBody>
      </p:sp>
      <p:sp>
        <p:nvSpPr>
          <p:cNvPr id="632847" name="Text Box 19"/>
          <p:cNvSpPr txBox="1">
            <a:spLocks noChangeArrowheads="1"/>
          </p:cNvSpPr>
          <p:nvPr/>
        </p:nvSpPr>
        <p:spPr bwMode="auto">
          <a:xfrm>
            <a:off x="3429000" y="2819400"/>
            <a:ext cx="303213" cy="366713"/>
          </a:xfrm>
          <a:prstGeom prst="rect">
            <a:avLst/>
          </a:prstGeom>
          <a:noFill/>
          <a:ln w="9525">
            <a:noFill/>
            <a:miter lim="800000"/>
            <a:headEnd/>
            <a:tailEnd/>
          </a:ln>
        </p:spPr>
        <p:txBody>
          <a:bodyPr wrap="none">
            <a:spAutoFit/>
          </a:bodyPr>
          <a:lstStyle/>
          <a:p>
            <a:r>
              <a:rPr lang="en-US">
                <a:solidFill>
                  <a:srgbClr val="000000"/>
                </a:solidFill>
                <a:latin typeface="Symbol" pitchFamily="18" charset="2"/>
              </a:rPr>
              <a:t>q</a:t>
            </a:r>
          </a:p>
        </p:txBody>
      </p:sp>
      <p:sp>
        <p:nvSpPr>
          <p:cNvPr id="632848" name="Line 21"/>
          <p:cNvSpPr>
            <a:spLocks noChangeShapeType="1"/>
          </p:cNvSpPr>
          <p:nvPr/>
        </p:nvSpPr>
        <p:spPr bwMode="auto">
          <a:xfrm>
            <a:off x="7239000" y="685800"/>
            <a:ext cx="0" cy="1447800"/>
          </a:xfrm>
          <a:prstGeom prst="line">
            <a:avLst/>
          </a:prstGeom>
          <a:noFill/>
          <a:ln w="25400">
            <a:solidFill>
              <a:schemeClr val="tx1"/>
            </a:solidFill>
            <a:round/>
            <a:headEnd/>
            <a:tailEnd/>
          </a:ln>
        </p:spPr>
        <p:txBody>
          <a:bodyPr/>
          <a:lstStyle/>
          <a:p>
            <a:endParaRPr lang="en-US"/>
          </a:p>
        </p:txBody>
      </p:sp>
      <p:sp>
        <p:nvSpPr>
          <p:cNvPr id="632849" name="Line 22"/>
          <p:cNvSpPr>
            <a:spLocks noChangeShapeType="1"/>
          </p:cNvSpPr>
          <p:nvPr/>
        </p:nvSpPr>
        <p:spPr bwMode="auto">
          <a:xfrm>
            <a:off x="7239000" y="2438400"/>
            <a:ext cx="0" cy="1066800"/>
          </a:xfrm>
          <a:prstGeom prst="line">
            <a:avLst/>
          </a:prstGeom>
          <a:noFill/>
          <a:ln w="25400">
            <a:solidFill>
              <a:schemeClr val="tx1"/>
            </a:solidFill>
            <a:round/>
            <a:headEnd/>
            <a:tailEnd/>
          </a:ln>
        </p:spPr>
        <p:txBody>
          <a:bodyPr/>
          <a:lstStyle/>
          <a:p>
            <a:endParaRPr lang="en-US"/>
          </a:p>
        </p:txBody>
      </p:sp>
      <p:sp>
        <p:nvSpPr>
          <p:cNvPr id="632850" name="Line 23"/>
          <p:cNvSpPr>
            <a:spLocks noChangeShapeType="1"/>
          </p:cNvSpPr>
          <p:nvPr/>
        </p:nvSpPr>
        <p:spPr bwMode="auto">
          <a:xfrm>
            <a:off x="7239000" y="3886200"/>
            <a:ext cx="0" cy="1905000"/>
          </a:xfrm>
          <a:prstGeom prst="line">
            <a:avLst/>
          </a:prstGeom>
          <a:noFill/>
          <a:ln w="25400">
            <a:solidFill>
              <a:schemeClr val="tx1"/>
            </a:solidFill>
            <a:round/>
            <a:headEnd/>
            <a:tailEnd/>
          </a:ln>
        </p:spPr>
        <p:txBody>
          <a:bodyPr/>
          <a:lstStyle/>
          <a:p>
            <a:endParaRPr lang="en-US"/>
          </a:p>
        </p:txBody>
      </p:sp>
      <p:sp>
        <p:nvSpPr>
          <p:cNvPr id="632851" name="AutoShape 24"/>
          <p:cNvSpPr>
            <a:spLocks/>
          </p:cNvSpPr>
          <p:nvPr/>
        </p:nvSpPr>
        <p:spPr bwMode="auto">
          <a:xfrm>
            <a:off x="6705600" y="2286000"/>
            <a:ext cx="304800" cy="1371600"/>
          </a:xfrm>
          <a:prstGeom prst="leftBrace">
            <a:avLst>
              <a:gd name="adj1" fmla="val 37500"/>
              <a:gd name="adj2" fmla="val 50000"/>
            </a:avLst>
          </a:prstGeom>
          <a:noFill/>
          <a:ln w="9525">
            <a:solidFill>
              <a:schemeClr val="tx1"/>
            </a:solidFill>
            <a:round/>
            <a:headEnd/>
            <a:tailEnd/>
          </a:ln>
        </p:spPr>
        <p:txBody>
          <a:bodyPr wrap="none" anchor="ctr"/>
          <a:lstStyle/>
          <a:p>
            <a:endParaRPr lang="en-US">
              <a:solidFill>
                <a:srgbClr val="000000"/>
              </a:solidFill>
            </a:endParaRPr>
          </a:p>
        </p:txBody>
      </p:sp>
      <p:sp>
        <p:nvSpPr>
          <p:cNvPr id="632852" name="Text Box 25"/>
          <p:cNvSpPr txBox="1">
            <a:spLocks noChangeArrowheads="1"/>
          </p:cNvSpPr>
          <p:nvPr/>
        </p:nvSpPr>
        <p:spPr bwMode="auto">
          <a:xfrm>
            <a:off x="6324600" y="2819400"/>
            <a:ext cx="311150" cy="366713"/>
          </a:xfrm>
          <a:prstGeom prst="rect">
            <a:avLst/>
          </a:prstGeom>
          <a:noFill/>
          <a:ln w="9525">
            <a:noFill/>
            <a:miter lim="800000"/>
            <a:headEnd/>
            <a:tailEnd/>
          </a:ln>
        </p:spPr>
        <p:txBody>
          <a:bodyPr wrap="none">
            <a:spAutoFit/>
          </a:bodyPr>
          <a:lstStyle/>
          <a:p>
            <a:r>
              <a:rPr lang="en-US">
                <a:solidFill>
                  <a:srgbClr val="000000"/>
                </a:solidFill>
              </a:rPr>
              <a:t>d</a:t>
            </a:r>
          </a:p>
        </p:txBody>
      </p:sp>
      <p:sp>
        <p:nvSpPr>
          <p:cNvPr id="632853" name="Line 26"/>
          <p:cNvSpPr>
            <a:spLocks noChangeShapeType="1"/>
          </p:cNvSpPr>
          <p:nvPr/>
        </p:nvSpPr>
        <p:spPr bwMode="auto">
          <a:xfrm>
            <a:off x="7239000" y="2971800"/>
            <a:ext cx="2971800" cy="0"/>
          </a:xfrm>
          <a:prstGeom prst="line">
            <a:avLst/>
          </a:prstGeom>
          <a:noFill/>
          <a:ln w="9525">
            <a:solidFill>
              <a:schemeClr val="tx1"/>
            </a:solidFill>
            <a:prstDash val="dash"/>
            <a:round/>
            <a:headEnd/>
            <a:tailEnd/>
          </a:ln>
        </p:spPr>
        <p:txBody>
          <a:bodyPr/>
          <a:lstStyle/>
          <a:p>
            <a:endParaRPr lang="en-US"/>
          </a:p>
        </p:txBody>
      </p:sp>
      <p:sp>
        <p:nvSpPr>
          <p:cNvPr id="632854" name="Line 27"/>
          <p:cNvSpPr>
            <a:spLocks noChangeShapeType="1"/>
          </p:cNvSpPr>
          <p:nvPr/>
        </p:nvSpPr>
        <p:spPr bwMode="auto">
          <a:xfrm flipV="1">
            <a:off x="3657600" y="5257800"/>
            <a:ext cx="2286000" cy="0"/>
          </a:xfrm>
          <a:prstGeom prst="line">
            <a:avLst/>
          </a:prstGeom>
          <a:noFill/>
          <a:ln w="9525">
            <a:solidFill>
              <a:srgbClr val="FF0000"/>
            </a:solidFill>
            <a:prstDash val="dash"/>
            <a:round/>
            <a:headEnd/>
            <a:tailEnd type="triangle" w="med" len="med"/>
          </a:ln>
        </p:spPr>
        <p:txBody>
          <a:bodyPr/>
          <a:lstStyle/>
          <a:p>
            <a:endParaRPr lang="en-US"/>
          </a:p>
        </p:txBody>
      </p:sp>
      <p:sp>
        <p:nvSpPr>
          <p:cNvPr id="632855" name="Line 28"/>
          <p:cNvSpPr>
            <a:spLocks noChangeShapeType="1"/>
          </p:cNvSpPr>
          <p:nvPr/>
        </p:nvSpPr>
        <p:spPr bwMode="auto">
          <a:xfrm flipV="1">
            <a:off x="3200400" y="5486400"/>
            <a:ext cx="2743200" cy="0"/>
          </a:xfrm>
          <a:prstGeom prst="line">
            <a:avLst/>
          </a:prstGeom>
          <a:noFill/>
          <a:ln w="9525">
            <a:solidFill>
              <a:srgbClr val="0000FF"/>
            </a:solidFill>
            <a:prstDash val="dash"/>
            <a:round/>
            <a:headEnd/>
            <a:tailEnd type="triangle" w="med" len="med"/>
          </a:ln>
        </p:spPr>
        <p:txBody>
          <a:bodyPr/>
          <a:lstStyle/>
          <a:p>
            <a:endParaRPr lang="en-US"/>
          </a:p>
        </p:txBody>
      </p:sp>
      <p:sp>
        <p:nvSpPr>
          <p:cNvPr id="632856" name="Oval 29"/>
          <p:cNvSpPr>
            <a:spLocks noChangeArrowheads="1"/>
          </p:cNvSpPr>
          <p:nvPr/>
        </p:nvSpPr>
        <p:spPr bwMode="auto">
          <a:xfrm>
            <a:off x="2895600" y="3276600"/>
            <a:ext cx="533400" cy="533400"/>
          </a:xfrm>
          <a:prstGeom prst="ellipse">
            <a:avLst/>
          </a:prstGeom>
          <a:solidFill>
            <a:schemeClr val="accent1">
              <a:alpha val="0"/>
            </a:schemeClr>
          </a:solidFill>
          <a:ln w="25400">
            <a:solidFill>
              <a:srgbClr val="800080"/>
            </a:solidFill>
            <a:round/>
            <a:headEnd/>
            <a:tailEnd/>
          </a:ln>
        </p:spPr>
        <p:txBody>
          <a:bodyPr wrap="none" anchor="ctr"/>
          <a:lstStyle/>
          <a:p>
            <a:endParaRPr lang="en-US">
              <a:solidFill>
                <a:srgbClr val="000000"/>
              </a:solidFill>
            </a:endParaRPr>
          </a:p>
        </p:txBody>
      </p:sp>
      <p:sp>
        <p:nvSpPr>
          <p:cNvPr id="632857" name="Oval 30"/>
          <p:cNvSpPr>
            <a:spLocks noChangeArrowheads="1"/>
          </p:cNvSpPr>
          <p:nvPr/>
        </p:nvSpPr>
        <p:spPr bwMode="auto">
          <a:xfrm>
            <a:off x="3124200" y="4953000"/>
            <a:ext cx="533400" cy="533400"/>
          </a:xfrm>
          <a:prstGeom prst="ellipse">
            <a:avLst/>
          </a:prstGeom>
          <a:solidFill>
            <a:schemeClr val="accent1">
              <a:alpha val="0"/>
            </a:schemeClr>
          </a:solidFill>
          <a:ln w="25400">
            <a:solidFill>
              <a:srgbClr val="800080"/>
            </a:solidFill>
            <a:round/>
            <a:headEnd/>
            <a:tailEnd/>
          </a:ln>
        </p:spPr>
        <p:txBody>
          <a:bodyPr wrap="none" anchor="ctr"/>
          <a:lstStyle/>
          <a:p>
            <a:pPr algn="ctr"/>
            <a:r>
              <a:rPr lang="en-US">
                <a:solidFill>
                  <a:srgbClr val="000000"/>
                </a:solidFill>
              </a:rPr>
              <a:t>P.D.</a:t>
            </a:r>
          </a:p>
        </p:txBody>
      </p:sp>
      <p:sp>
        <p:nvSpPr>
          <p:cNvPr id="632858" name="Line 31"/>
          <p:cNvSpPr>
            <a:spLocks noChangeShapeType="1"/>
          </p:cNvSpPr>
          <p:nvPr/>
        </p:nvSpPr>
        <p:spPr bwMode="auto">
          <a:xfrm>
            <a:off x="3200400" y="3886200"/>
            <a:ext cx="76200" cy="990600"/>
          </a:xfrm>
          <a:prstGeom prst="line">
            <a:avLst/>
          </a:prstGeom>
          <a:noFill/>
          <a:ln w="9525">
            <a:solidFill>
              <a:schemeClr val="tx1"/>
            </a:solidFill>
            <a:round/>
            <a:headEnd/>
            <a:tailEnd type="triangle" w="med" len="med"/>
          </a:ln>
        </p:spPr>
        <p:txBody>
          <a:bodyPr/>
          <a:lstStyle/>
          <a:p>
            <a:endParaRPr lang="en-US"/>
          </a:p>
        </p:txBody>
      </p:sp>
      <p:sp>
        <p:nvSpPr>
          <p:cNvPr id="632859" name="Line 33"/>
          <p:cNvSpPr>
            <a:spLocks noChangeShapeType="1"/>
          </p:cNvSpPr>
          <p:nvPr/>
        </p:nvSpPr>
        <p:spPr bwMode="auto">
          <a:xfrm flipV="1">
            <a:off x="7239000" y="2209800"/>
            <a:ext cx="2514600" cy="1524000"/>
          </a:xfrm>
          <a:prstGeom prst="line">
            <a:avLst/>
          </a:prstGeom>
          <a:noFill/>
          <a:ln w="9525">
            <a:solidFill>
              <a:srgbClr val="0000FF"/>
            </a:solidFill>
            <a:prstDash val="dash"/>
            <a:round/>
            <a:headEnd/>
            <a:tailEnd/>
          </a:ln>
        </p:spPr>
        <p:txBody>
          <a:bodyPr/>
          <a:lstStyle/>
          <a:p>
            <a:endParaRPr lang="en-US"/>
          </a:p>
        </p:txBody>
      </p:sp>
      <p:sp>
        <p:nvSpPr>
          <p:cNvPr id="632860" name="Line 34"/>
          <p:cNvSpPr>
            <a:spLocks noChangeShapeType="1"/>
          </p:cNvSpPr>
          <p:nvPr/>
        </p:nvSpPr>
        <p:spPr bwMode="auto">
          <a:xfrm>
            <a:off x="7239000" y="2286000"/>
            <a:ext cx="609600" cy="1066800"/>
          </a:xfrm>
          <a:prstGeom prst="line">
            <a:avLst/>
          </a:prstGeom>
          <a:noFill/>
          <a:ln w="9525">
            <a:solidFill>
              <a:schemeClr val="tx1"/>
            </a:solidFill>
            <a:round/>
            <a:headEnd/>
            <a:tailEnd/>
          </a:ln>
        </p:spPr>
        <p:txBody>
          <a:bodyPr/>
          <a:lstStyle/>
          <a:p>
            <a:endParaRPr lang="en-US"/>
          </a:p>
        </p:txBody>
      </p:sp>
      <p:sp>
        <p:nvSpPr>
          <p:cNvPr id="632861" name="Text Box 35"/>
          <p:cNvSpPr txBox="1">
            <a:spLocks noChangeArrowheads="1"/>
          </p:cNvSpPr>
          <p:nvPr/>
        </p:nvSpPr>
        <p:spPr bwMode="auto">
          <a:xfrm>
            <a:off x="7162800" y="2438400"/>
            <a:ext cx="303213" cy="366713"/>
          </a:xfrm>
          <a:prstGeom prst="rect">
            <a:avLst/>
          </a:prstGeom>
          <a:noFill/>
          <a:ln w="9525">
            <a:noFill/>
            <a:miter lim="800000"/>
            <a:headEnd/>
            <a:tailEnd/>
          </a:ln>
        </p:spPr>
        <p:txBody>
          <a:bodyPr wrap="none">
            <a:spAutoFit/>
          </a:bodyPr>
          <a:lstStyle/>
          <a:p>
            <a:r>
              <a:rPr lang="en-US">
                <a:solidFill>
                  <a:srgbClr val="000000"/>
                </a:solidFill>
                <a:latin typeface="Symbol" pitchFamily="18" charset="2"/>
              </a:rPr>
              <a:t>q</a:t>
            </a:r>
          </a:p>
        </p:txBody>
      </p:sp>
      <p:sp>
        <p:nvSpPr>
          <p:cNvPr id="632862" name="Rectangle 36"/>
          <p:cNvSpPr>
            <a:spLocks noChangeArrowheads="1"/>
          </p:cNvSpPr>
          <p:nvPr/>
        </p:nvSpPr>
        <p:spPr bwMode="auto">
          <a:xfrm rot="-1819113">
            <a:off x="7696200" y="3276600"/>
            <a:ext cx="152400" cy="152400"/>
          </a:xfrm>
          <a:prstGeom prst="rect">
            <a:avLst/>
          </a:prstGeom>
          <a:solidFill>
            <a:schemeClr val="accent1">
              <a:alpha val="0"/>
            </a:schemeClr>
          </a:solidFill>
          <a:ln w="25400">
            <a:solidFill>
              <a:schemeClr val="tx1"/>
            </a:solidFill>
            <a:miter lim="800000"/>
            <a:headEnd/>
            <a:tailEnd/>
          </a:ln>
        </p:spPr>
        <p:txBody>
          <a:bodyPr wrap="none" anchor="ctr"/>
          <a:lstStyle/>
          <a:p>
            <a:endParaRPr lang="en-US">
              <a:solidFill>
                <a:srgbClr val="000000"/>
              </a:solidFill>
            </a:endParaRPr>
          </a:p>
        </p:txBody>
      </p:sp>
      <p:sp>
        <p:nvSpPr>
          <p:cNvPr id="632863" name="Oval 37"/>
          <p:cNvSpPr>
            <a:spLocks noChangeArrowheads="1"/>
          </p:cNvSpPr>
          <p:nvPr/>
        </p:nvSpPr>
        <p:spPr bwMode="auto">
          <a:xfrm>
            <a:off x="7315200" y="3505200"/>
            <a:ext cx="533400" cy="533400"/>
          </a:xfrm>
          <a:prstGeom prst="ellipse">
            <a:avLst/>
          </a:prstGeom>
          <a:solidFill>
            <a:schemeClr val="accent1">
              <a:alpha val="0"/>
            </a:schemeClr>
          </a:solidFill>
          <a:ln w="25400">
            <a:solidFill>
              <a:srgbClr val="800080"/>
            </a:solidFill>
            <a:round/>
            <a:headEnd/>
            <a:tailEnd/>
          </a:ln>
        </p:spPr>
        <p:txBody>
          <a:bodyPr wrap="none" anchor="ctr"/>
          <a:lstStyle/>
          <a:p>
            <a:pPr algn="ctr"/>
            <a:r>
              <a:rPr lang="en-US">
                <a:solidFill>
                  <a:srgbClr val="000000"/>
                </a:solidFill>
              </a:rPr>
              <a:t>P.D.</a:t>
            </a:r>
          </a:p>
        </p:txBody>
      </p:sp>
      <p:sp>
        <p:nvSpPr>
          <p:cNvPr id="632864" name="Text Box 39"/>
          <p:cNvSpPr txBox="1">
            <a:spLocks noChangeArrowheads="1"/>
          </p:cNvSpPr>
          <p:nvPr/>
        </p:nvSpPr>
        <p:spPr bwMode="auto">
          <a:xfrm>
            <a:off x="7315200" y="4148138"/>
            <a:ext cx="3124200" cy="701675"/>
          </a:xfrm>
          <a:prstGeom prst="rect">
            <a:avLst/>
          </a:prstGeom>
          <a:noFill/>
          <a:ln w="9525">
            <a:noFill/>
            <a:miter lim="800000"/>
            <a:headEnd/>
            <a:tailEnd/>
          </a:ln>
        </p:spPr>
        <p:txBody>
          <a:bodyPr>
            <a:spAutoFit/>
          </a:bodyPr>
          <a:lstStyle/>
          <a:p>
            <a:r>
              <a:rPr lang="en-US" sz="4000" b="1">
                <a:solidFill>
                  <a:srgbClr val="FF0000"/>
                </a:solidFill>
              </a:rPr>
              <a:t>P.D. = dsin</a:t>
            </a:r>
            <a:r>
              <a:rPr lang="en-US" sz="4000" b="1">
                <a:solidFill>
                  <a:srgbClr val="FF0000"/>
                </a:solidFill>
                <a:latin typeface="Symbol" pitchFamily="18" charset="2"/>
              </a:rPr>
              <a:t>q</a:t>
            </a:r>
          </a:p>
        </p:txBody>
      </p:sp>
      <p:sp>
        <p:nvSpPr>
          <p:cNvPr id="632865" name="Text Box 40"/>
          <p:cNvSpPr txBox="1">
            <a:spLocks noChangeArrowheads="1"/>
          </p:cNvSpPr>
          <p:nvPr/>
        </p:nvSpPr>
        <p:spPr bwMode="auto">
          <a:xfrm>
            <a:off x="1965325" y="5522913"/>
            <a:ext cx="4968875" cy="641350"/>
          </a:xfrm>
          <a:prstGeom prst="rect">
            <a:avLst/>
          </a:prstGeom>
          <a:noFill/>
          <a:ln w="9525">
            <a:noFill/>
            <a:miter lim="800000"/>
            <a:headEnd/>
            <a:tailEnd/>
          </a:ln>
        </p:spPr>
        <p:txBody>
          <a:bodyPr>
            <a:spAutoFit/>
          </a:bodyPr>
          <a:lstStyle/>
          <a:p>
            <a:r>
              <a:rPr lang="en-US">
                <a:solidFill>
                  <a:srgbClr val="000000"/>
                </a:solidFill>
              </a:rPr>
              <a:t>Notice the blue wave travels farther. The difference in distance is the path difference.</a:t>
            </a:r>
          </a:p>
        </p:txBody>
      </p:sp>
      <p:sp>
        <p:nvSpPr>
          <p:cNvPr id="632866" name="Text Box 43"/>
          <p:cNvSpPr txBox="1">
            <a:spLocks noChangeArrowheads="1"/>
          </p:cNvSpPr>
          <p:nvPr/>
        </p:nvSpPr>
        <p:spPr bwMode="auto">
          <a:xfrm>
            <a:off x="7543800" y="1066800"/>
            <a:ext cx="2606675" cy="915988"/>
          </a:xfrm>
          <a:prstGeom prst="rect">
            <a:avLst/>
          </a:prstGeom>
          <a:noFill/>
          <a:ln w="9525">
            <a:noFill/>
            <a:miter lim="800000"/>
            <a:headEnd/>
            <a:tailEnd/>
          </a:ln>
        </p:spPr>
        <p:txBody>
          <a:bodyPr>
            <a:spAutoFit/>
          </a:bodyPr>
          <a:lstStyle/>
          <a:p>
            <a:r>
              <a:rPr lang="en-US">
                <a:solidFill>
                  <a:srgbClr val="000000"/>
                </a:solidFill>
              </a:rPr>
              <a:t>This right triangle is </a:t>
            </a:r>
            <a:r>
              <a:rPr lang="en-US" b="1">
                <a:solidFill>
                  <a:srgbClr val="FF0000"/>
                </a:solidFill>
              </a:rPr>
              <a:t>SIMILAR</a:t>
            </a:r>
            <a:r>
              <a:rPr lang="en-US">
                <a:solidFill>
                  <a:srgbClr val="000000"/>
                </a:solidFill>
              </a:rPr>
              <a:t> to the one made by </a:t>
            </a:r>
            <a:r>
              <a:rPr lang="en-US">
                <a:solidFill>
                  <a:srgbClr val="FF0000"/>
                </a:solidFill>
              </a:rPr>
              <a:t>y</a:t>
            </a:r>
            <a:r>
              <a:rPr lang="en-US">
                <a:solidFill>
                  <a:srgbClr val="000000"/>
                </a:solidFill>
              </a:rPr>
              <a:t> &amp; </a:t>
            </a:r>
            <a:r>
              <a:rPr lang="en-US">
                <a:solidFill>
                  <a:srgbClr val="FF0000"/>
                </a:solidFill>
              </a:rPr>
              <a:t>L</a:t>
            </a:r>
            <a:r>
              <a:rPr lang="en-US">
                <a:solidFill>
                  <a:srgbClr val="000000"/>
                </a:solidFill>
              </a:rPr>
              <a:t>.</a:t>
            </a: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857" name="Rectangle 2"/>
          <p:cNvSpPr>
            <a:spLocks noGrp="1" noChangeArrowheads="1"/>
          </p:cNvSpPr>
          <p:nvPr>
            <p:ph type="title" idx="4294967295"/>
          </p:nvPr>
        </p:nvSpPr>
        <p:spPr/>
        <p:txBody>
          <a:bodyPr anchor="t"/>
          <a:lstStyle/>
          <a:p>
            <a:pPr eaLnBrk="1" hangingPunct="1"/>
            <a:r>
              <a:rPr lang="en-US" sz="4000" smtClean="0"/>
              <a:t>Similar Triangles lead to a path difference</a:t>
            </a:r>
          </a:p>
        </p:txBody>
      </p:sp>
      <p:sp>
        <p:nvSpPr>
          <p:cNvPr id="633858" name="AutoShape 4"/>
          <p:cNvSpPr>
            <a:spLocks noChangeArrowheads="1"/>
          </p:cNvSpPr>
          <p:nvPr/>
        </p:nvSpPr>
        <p:spPr bwMode="auto">
          <a:xfrm rot="-5400000">
            <a:off x="3429000" y="-304800"/>
            <a:ext cx="2019300" cy="4457700"/>
          </a:xfrm>
          <a:prstGeom prst="rtTriangle">
            <a:avLst/>
          </a:prstGeom>
          <a:solidFill>
            <a:schemeClr val="accent1">
              <a:alpha val="0"/>
            </a:schemeClr>
          </a:solidFill>
          <a:ln w="9525">
            <a:solidFill>
              <a:srgbClr val="FF0000"/>
            </a:solidFill>
            <a:miter lim="800000"/>
            <a:headEnd/>
            <a:tailEnd/>
          </a:ln>
        </p:spPr>
        <p:txBody>
          <a:bodyPr vert="eaVert" wrap="none" anchor="ctr"/>
          <a:lstStyle/>
          <a:p>
            <a:pPr algn="ctr"/>
            <a:endParaRPr lang="en-US">
              <a:solidFill>
                <a:srgbClr val="000000"/>
              </a:solidFill>
            </a:endParaRPr>
          </a:p>
        </p:txBody>
      </p:sp>
      <p:sp>
        <p:nvSpPr>
          <p:cNvPr id="633859" name="Text Box 6"/>
          <p:cNvSpPr txBox="1">
            <a:spLocks noChangeArrowheads="1"/>
          </p:cNvSpPr>
          <p:nvPr/>
        </p:nvSpPr>
        <p:spPr bwMode="auto">
          <a:xfrm>
            <a:off x="2743200" y="2587625"/>
            <a:ext cx="303213" cy="366713"/>
          </a:xfrm>
          <a:prstGeom prst="rect">
            <a:avLst/>
          </a:prstGeom>
          <a:noFill/>
          <a:ln w="9525">
            <a:noFill/>
            <a:miter lim="800000"/>
            <a:headEnd/>
            <a:tailEnd/>
          </a:ln>
        </p:spPr>
        <p:txBody>
          <a:bodyPr wrap="none">
            <a:spAutoFit/>
          </a:bodyPr>
          <a:lstStyle/>
          <a:p>
            <a:r>
              <a:rPr lang="en-US">
                <a:solidFill>
                  <a:srgbClr val="000000"/>
                </a:solidFill>
                <a:latin typeface="Symbol" pitchFamily="18" charset="2"/>
              </a:rPr>
              <a:t>q</a:t>
            </a:r>
          </a:p>
        </p:txBody>
      </p:sp>
      <p:sp>
        <p:nvSpPr>
          <p:cNvPr id="633860" name="Text Box 7"/>
          <p:cNvSpPr txBox="1">
            <a:spLocks noChangeArrowheads="1"/>
          </p:cNvSpPr>
          <p:nvPr/>
        </p:nvSpPr>
        <p:spPr bwMode="auto">
          <a:xfrm>
            <a:off x="4267200" y="3733800"/>
            <a:ext cx="311150" cy="366713"/>
          </a:xfrm>
          <a:prstGeom prst="rect">
            <a:avLst/>
          </a:prstGeom>
          <a:noFill/>
          <a:ln w="9525">
            <a:noFill/>
            <a:miter lim="800000"/>
            <a:headEnd/>
            <a:tailEnd/>
          </a:ln>
        </p:spPr>
        <p:txBody>
          <a:bodyPr wrap="none">
            <a:spAutoFit/>
          </a:bodyPr>
          <a:lstStyle/>
          <a:p>
            <a:r>
              <a:rPr lang="en-US">
                <a:solidFill>
                  <a:srgbClr val="000000"/>
                </a:solidFill>
              </a:rPr>
              <a:t>L</a:t>
            </a:r>
          </a:p>
        </p:txBody>
      </p:sp>
      <p:sp>
        <p:nvSpPr>
          <p:cNvPr id="633861" name="Text Box 8"/>
          <p:cNvSpPr txBox="1">
            <a:spLocks noChangeArrowheads="1"/>
          </p:cNvSpPr>
          <p:nvPr/>
        </p:nvSpPr>
        <p:spPr bwMode="auto">
          <a:xfrm>
            <a:off x="7315200" y="1676400"/>
            <a:ext cx="298450" cy="366713"/>
          </a:xfrm>
          <a:prstGeom prst="rect">
            <a:avLst/>
          </a:prstGeom>
          <a:noFill/>
          <a:ln w="9525">
            <a:noFill/>
            <a:miter lim="800000"/>
            <a:headEnd/>
            <a:tailEnd/>
          </a:ln>
        </p:spPr>
        <p:txBody>
          <a:bodyPr wrap="none">
            <a:spAutoFit/>
          </a:bodyPr>
          <a:lstStyle/>
          <a:p>
            <a:r>
              <a:rPr lang="en-US">
                <a:solidFill>
                  <a:srgbClr val="000000"/>
                </a:solidFill>
              </a:rPr>
              <a:t>y</a:t>
            </a:r>
          </a:p>
        </p:txBody>
      </p:sp>
      <p:sp>
        <p:nvSpPr>
          <p:cNvPr id="633862" name="AutoShape 9"/>
          <p:cNvSpPr>
            <a:spLocks/>
          </p:cNvSpPr>
          <p:nvPr/>
        </p:nvSpPr>
        <p:spPr bwMode="auto">
          <a:xfrm>
            <a:off x="6705600" y="914400"/>
            <a:ext cx="533400" cy="1981200"/>
          </a:xfrm>
          <a:prstGeom prst="rightBrace">
            <a:avLst>
              <a:gd name="adj1" fmla="val 30952"/>
              <a:gd name="adj2" fmla="val 50000"/>
            </a:avLst>
          </a:prstGeom>
          <a:noFill/>
          <a:ln w="9525">
            <a:solidFill>
              <a:schemeClr val="tx1"/>
            </a:solidFill>
            <a:round/>
            <a:headEnd/>
            <a:tailEnd/>
          </a:ln>
        </p:spPr>
        <p:txBody>
          <a:bodyPr wrap="none" anchor="ctr"/>
          <a:lstStyle/>
          <a:p>
            <a:endParaRPr lang="en-US">
              <a:solidFill>
                <a:srgbClr val="000000"/>
              </a:solidFill>
            </a:endParaRPr>
          </a:p>
        </p:txBody>
      </p:sp>
      <p:sp>
        <p:nvSpPr>
          <p:cNvPr id="633863" name="AutoShape 10"/>
          <p:cNvSpPr>
            <a:spLocks/>
          </p:cNvSpPr>
          <p:nvPr/>
        </p:nvSpPr>
        <p:spPr bwMode="auto">
          <a:xfrm rot="-5400000">
            <a:off x="4152900" y="1181100"/>
            <a:ext cx="533400" cy="4419600"/>
          </a:xfrm>
          <a:prstGeom prst="leftBrace">
            <a:avLst>
              <a:gd name="adj1" fmla="val 69048"/>
              <a:gd name="adj2" fmla="val 50000"/>
            </a:avLst>
          </a:prstGeom>
          <a:noFill/>
          <a:ln w="9525">
            <a:solidFill>
              <a:schemeClr val="tx1"/>
            </a:solidFill>
            <a:round/>
            <a:headEnd/>
            <a:tailEnd/>
          </a:ln>
        </p:spPr>
        <p:txBody>
          <a:bodyPr wrap="none" anchor="ctr"/>
          <a:lstStyle/>
          <a:p>
            <a:endParaRPr lang="en-US">
              <a:solidFill>
                <a:srgbClr val="000000"/>
              </a:solidFill>
            </a:endParaRPr>
          </a:p>
        </p:txBody>
      </p:sp>
      <p:sp>
        <p:nvSpPr>
          <p:cNvPr id="633864" name="AutoShape 11"/>
          <p:cNvSpPr>
            <a:spLocks noChangeArrowheads="1"/>
          </p:cNvSpPr>
          <p:nvPr/>
        </p:nvSpPr>
        <p:spPr bwMode="auto">
          <a:xfrm rot="-5400000">
            <a:off x="5410200" y="2514600"/>
            <a:ext cx="2019300" cy="4457700"/>
          </a:xfrm>
          <a:prstGeom prst="rtTriangle">
            <a:avLst/>
          </a:prstGeom>
          <a:solidFill>
            <a:schemeClr val="accent1">
              <a:alpha val="0"/>
            </a:schemeClr>
          </a:solidFill>
          <a:ln w="9525">
            <a:solidFill>
              <a:srgbClr val="FF0000"/>
            </a:solidFill>
            <a:miter lim="800000"/>
            <a:headEnd/>
            <a:tailEnd/>
          </a:ln>
        </p:spPr>
        <p:txBody>
          <a:bodyPr vert="eaVert" wrap="none" anchor="ctr"/>
          <a:lstStyle/>
          <a:p>
            <a:pPr algn="ctr"/>
            <a:endParaRPr lang="en-US">
              <a:solidFill>
                <a:srgbClr val="000000"/>
              </a:solidFill>
            </a:endParaRPr>
          </a:p>
        </p:txBody>
      </p:sp>
      <p:sp>
        <p:nvSpPr>
          <p:cNvPr id="633865" name="AutoShape 12"/>
          <p:cNvSpPr>
            <a:spLocks/>
          </p:cNvSpPr>
          <p:nvPr/>
        </p:nvSpPr>
        <p:spPr bwMode="auto">
          <a:xfrm rot="3820463">
            <a:off x="5919788" y="1933575"/>
            <a:ext cx="533400" cy="4724400"/>
          </a:xfrm>
          <a:prstGeom prst="leftBrace">
            <a:avLst>
              <a:gd name="adj1" fmla="val 73810"/>
              <a:gd name="adj2" fmla="val 50000"/>
            </a:avLst>
          </a:prstGeom>
          <a:noFill/>
          <a:ln w="9525">
            <a:solidFill>
              <a:schemeClr val="tx1"/>
            </a:solidFill>
            <a:round/>
            <a:headEnd/>
            <a:tailEnd/>
          </a:ln>
        </p:spPr>
        <p:txBody>
          <a:bodyPr wrap="none" anchor="ctr"/>
          <a:lstStyle/>
          <a:p>
            <a:endParaRPr lang="en-US">
              <a:solidFill>
                <a:srgbClr val="000000"/>
              </a:solidFill>
            </a:endParaRPr>
          </a:p>
        </p:txBody>
      </p:sp>
      <p:sp>
        <p:nvSpPr>
          <p:cNvPr id="633866" name="Text Box 13"/>
          <p:cNvSpPr txBox="1">
            <a:spLocks noChangeArrowheads="1"/>
          </p:cNvSpPr>
          <p:nvPr/>
        </p:nvSpPr>
        <p:spPr bwMode="auto">
          <a:xfrm>
            <a:off x="5867400" y="3581400"/>
            <a:ext cx="311150" cy="366713"/>
          </a:xfrm>
          <a:prstGeom prst="rect">
            <a:avLst/>
          </a:prstGeom>
          <a:noFill/>
          <a:ln w="9525">
            <a:noFill/>
            <a:miter lim="800000"/>
            <a:headEnd/>
            <a:tailEnd/>
          </a:ln>
        </p:spPr>
        <p:txBody>
          <a:bodyPr wrap="none">
            <a:spAutoFit/>
          </a:bodyPr>
          <a:lstStyle/>
          <a:p>
            <a:r>
              <a:rPr lang="en-US">
                <a:solidFill>
                  <a:srgbClr val="000000"/>
                </a:solidFill>
              </a:rPr>
              <a:t>d</a:t>
            </a:r>
          </a:p>
        </p:txBody>
      </p:sp>
      <p:sp>
        <p:nvSpPr>
          <p:cNvPr id="633867" name="Text Box 14"/>
          <p:cNvSpPr txBox="1">
            <a:spLocks noChangeArrowheads="1"/>
          </p:cNvSpPr>
          <p:nvPr/>
        </p:nvSpPr>
        <p:spPr bwMode="auto">
          <a:xfrm>
            <a:off x="4800600" y="5410200"/>
            <a:ext cx="303213" cy="366713"/>
          </a:xfrm>
          <a:prstGeom prst="rect">
            <a:avLst/>
          </a:prstGeom>
          <a:noFill/>
          <a:ln w="9525">
            <a:noFill/>
            <a:miter lim="800000"/>
            <a:headEnd/>
            <a:tailEnd/>
          </a:ln>
        </p:spPr>
        <p:txBody>
          <a:bodyPr wrap="none">
            <a:spAutoFit/>
          </a:bodyPr>
          <a:lstStyle/>
          <a:p>
            <a:r>
              <a:rPr lang="en-US">
                <a:solidFill>
                  <a:srgbClr val="000000"/>
                </a:solidFill>
                <a:latin typeface="Symbol" pitchFamily="18" charset="2"/>
              </a:rPr>
              <a:t>q</a:t>
            </a:r>
          </a:p>
        </p:txBody>
      </p:sp>
      <p:sp>
        <p:nvSpPr>
          <p:cNvPr id="633868" name="Text Box 15"/>
          <p:cNvSpPr txBox="1">
            <a:spLocks noChangeArrowheads="1"/>
          </p:cNvSpPr>
          <p:nvPr/>
        </p:nvSpPr>
        <p:spPr bwMode="auto">
          <a:xfrm>
            <a:off x="9372600" y="4495800"/>
            <a:ext cx="722313" cy="366713"/>
          </a:xfrm>
          <a:prstGeom prst="rect">
            <a:avLst/>
          </a:prstGeom>
          <a:noFill/>
          <a:ln w="9525">
            <a:noFill/>
            <a:miter lim="800000"/>
            <a:headEnd/>
            <a:tailEnd/>
          </a:ln>
        </p:spPr>
        <p:txBody>
          <a:bodyPr wrap="none">
            <a:spAutoFit/>
          </a:bodyPr>
          <a:lstStyle/>
          <a:p>
            <a:r>
              <a:rPr lang="en-US">
                <a:solidFill>
                  <a:srgbClr val="000000"/>
                </a:solidFill>
              </a:rPr>
              <a:t>dsin</a:t>
            </a:r>
            <a:r>
              <a:rPr lang="en-US">
                <a:solidFill>
                  <a:srgbClr val="000000"/>
                </a:solidFill>
                <a:latin typeface="Symbol" pitchFamily="18" charset="2"/>
              </a:rPr>
              <a:t>q</a:t>
            </a:r>
          </a:p>
        </p:txBody>
      </p:sp>
      <p:sp>
        <p:nvSpPr>
          <p:cNvPr id="633869" name="AutoShape 16"/>
          <p:cNvSpPr>
            <a:spLocks/>
          </p:cNvSpPr>
          <p:nvPr/>
        </p:nvSpPr>
        <p:spPr bwMode="auto">
          <a:xfrm>
            <a:off x="8839200" y="3733800"/>
            <a:ext cx="533400" cy="1981200"/>
          </a:xfrm>
          <a:prstGeom prst="rightBrace">
            <a:avLst>
              <a:gd name="adj1" fmla="val 30952"/>
              <a:gd name="adj2" fmla="val 50000"/>
            </a:avLst>
          </a:prstGeom>
          <a:noFill/>
          <a:ln w="9525">
            <a:solidFill>
              <a:schemeClr val="tx1"/>
            </a:solidFill>
            <a:round/>
            <a:headEnd/>
            <a:tailEnd/>
          </a:ln>
        </p:spPr>
        <p:txBody>
          <a:bodyPr wrap="none" anchor="ctr"/>
          <a:lstStyle/>
          <a:p>
            <a:endParaRPr lang="en-US">
              <a:solidFill>
                <a:srgbClr val="000000"/>
              </a:solidFill>
            </a:endParaRPr>
          </a:p>
        </p:txBody>
      </p:sp>
      <p:sp>
        <p:nvSpPr>
          <p:cNvPr id="633870" name="Oval 17"/>
          <p:cNvSpPr>
            <a:spLocks noChangeArrowheads="1"/>
          </p:cNvSpPr>
          <p:nvPr/>
        </p:nvSpPr>
        <p:spPr bwMode="auto">
          <a:xfrm>
            <a:off x="2209800" y="2133600"/>
            <a:ext cx="1143000" cy="1143000"/>
          </a:xfrm>
          <a:prstGeom prst="ellipse">
            <a:avLst/>
          </a:prstGeom>
          <a:solidFill>
            <a:schemeClr val="accent1">
              <a:alpha val="0"/>
            </a:schemeClr>
          </a:solidFill>
          <a:ln w="25400">
            <a:solidFill>
              <a:srgbClr val="993366"/>
            </a:solidFill>
            <a:round/>
            <a:headEnd/>
            <a:tailEnd/>
          </a:ln>
        </p:spPr>
        <p:txBody>
          <a:bodyPr wrap="none" anchor="ctr"/>
          <a:lstStyle/>
          <a:p>
            <a:endParaRPr lang="en-US">
              <a:solidFill>
                <a:srgbClr val="000000"/>
              </a:solidFill>
            </a:endParaRPr>
          </a:p>
        </p:txBody>
      </p:sp>
      <p:sp>
        <p:nvSpPr>
          <p:cNvPr id="633871" name="Oval 18"/>
          <p:cNvSpPr>
            <a:spLocks noChangeArrowheads="1"/>
          </p:cNvSpPr>
          <p:nvPr/>
        </p:nvSpPr>
        <p:spPr bwMode="auto">
          <a:xfrm>
            <a:off x="4114800" y="5029200"/>
            <a:ext cx="1143000" cy="1143000"/>
          </a:xfrm>
          <a:prstGeom prst="ellipse">
            <a:avLst/>
          </a:prstGeom>
          <a:solidFill>
            <a:schemeClr val="accent1">
              <a:alpha val="0"/>
            </a:schemeClr>
          </a:solidFill>
          <a:ln w="25400">
            <a:solidFill>
              <a:srgbClr val="993366"/>
            </a:solidFill>
            <a:round/>
            <a:headEnd/>
            <a:tailEnd/>
          </a:ln>
        </p:spPr>
        <p:txBody>
          <a:bodyPr wrap="none" anchor="ctr"/>
          <a:lstStyle/>
          <a:p>
            <a:endParaRPr lang="en-US">
              <a:solidFill>
                <a:srgbClr val="000000"/>
              </a:solidFill>
            </a:endParaRPr>
          </a:p>
        </p:txBody>
      </p:sp>
      <p:sp>
        <p:nvSpPr>
          <p:cNvPr id="633872" name="Line 19"/>
          <p:cNvSpPr>
            <a:spLocks noChangeShapeType="1"/>
          </p:cNvSpPr>
          <p:nvPr/>
        </p:nvSpPr>
        <p:spPr bwMode="auto">
          <a:xfrm>
            <a:off x="3200400" y="3200400"/>
            <a:ext cx="1066800" cy="1828800"/>
          </a:xfrm>
          <a:prstGeom prst="line">
            <a:avLst/>
          </a:prstGeom>
          <a:noFill/>
          <a:ln w="9525">
            <a:solidFill>
              <a:schemeClr val="tx1"/>
            </a:solidFill>
            <a:round/>
            <a:headEnd type="triangle" w="med" len="med"/>
            <a:tailEnd type="triangle" w="med" len="med"/>
          </a:ln>
        </p:spPr>
        <p:txBody>
          <a:bodyPr/>
          <a:lstStyle/>
          <a:p>
            <a:endParaRPr lang="en-US"/>
          </a:p>
        </p:txBody>
      </p:sp>
      <p:sp>
        <p:nvSpPr>
          <p:cNvPr id="633873" name="Text Box 20"/>
          <p:cNvSpPr txBox="1">
            <a:spLocks noChangeArrowheads="1"/>
          </p:cNvSpPr>
          <p:nvPr/>
        </p:nvSpPr>
        <p:spPr bwMode="auto">
          <a:xfrm>
            <a:off x="2117725" y="3846513"/>
            <a:ext cx="1555750" cy="641350"/>
          </a:xfrm>
          <a:prstGeom prst="rect">
            <a:avLst/>
          </a:prstGeom>
          <a:noFill/>
          <a:ln w="9525">
            <a:noFill/>
            <a:miter lim="800000"/>
            <a:headEnd/>
            <a:tailEnd/>
          </a:ln>
        </p:spPr>
        <p:txBody>
          <a:bodyPr wrap="none">
            <a:spAutoFit/>
          </a:bodyPr>
          <a:lstStyle/>
          <a:p>
            <a:r>
              <a:rPr lang="en-US">
                <a:solidFill>
                  <a:srgbClr val="000000"/>
                </a:solidFill>
              </a:rPr>
              <a:t>These angles</a:t>
            </a:r>
          </a:p>
          <a:p>
            <a:r>
              <a:rPr lang="en-US">
                <a:solidFill>
                  <a:srgbClr val="000000"/>
                </a:solidFill>
              </a:rPr>
              <a:t>Are EQUAL.</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1" name="Rectangle 2"/>
          <p:cNvSpPr>
            <a:spLocks noGrp="1" noChangeArrowheads="1"/>
          </p:cNvSpPr>
          <p:nvPr>
            <p:ph type="title" idx="4294967295"/>
          </p:nvPr>
        </p:nvSpPr>
        <p:spPr/>
        <p:txBody>
          <a:bodyPr anchor="t"/>
          <a:lstStyle/>
          <a:p>
            <a:pPr eaLnBrk="1" hangingPunct="1"/>
            <a:r>
              <a:rPr lang="en-US" smtClean="0"/>
              <a:t>Diffraction – Putting it all together</a:t>
            </a:r>
          </a:p>
        </p:txBody>
      </p:sp>
      <p:sp>
        <p:nvSpPr>
          <p:cNvPr id="634882" name="Rectangle 3"/>
          <p:cNvSpPr>
            <a:spLocks noGrp="1" noChangeArrowheads="1"/>
          </p:cNvSpPr>
          <p:nvPr>
            <p:ph type="body" idx="4294967295"/>
          </p:nvPr>
        </p:nvSpPr>
        <p:spPr>
          <a:xfrm>
            <a:off x="1905000" y="1219200"/>
            <a:ext cx="8229600" cy="2209800"/>
          </a:xfrm>
        </p:spPr>
        <p:txBody>
          <a:bodyPr/>
          <a:lstStyle/>
          <a:p>
            <a:pPr eaLnBrk="1" hangingPunct="1">
              <a:buFont typeface="Wingdings" pitchFamily="2" charset="2"/>
              <a:buNone/>
            </a:pPr>
            <a:r>
              <a:rPr lang="en-US" smtClean="0"/>
              <a:t>Path difference is equal to the following:</a:t>
            </a:r>
          </a:p>
          <a:p>
            <a:pPr eaLnBrk="1" hangingPunct="1"/>
            <a:r>
              <a:rPr lang="en-US" smtClean="0"/>
              <a:t>m</a:t>
            </a:r>
            <a:r>
              <a:rPr lang="en-US" smtClean="0">
                <a:latin typeface="Symbol" pitchFamily="18" charset="2"/>
              </a:rPr>
              <a:t>l</a:t>
            </a:r>
          </a:p>
          <a:p>
            <a:pPr eaLnBrk="1" hangingPunct="1"/>
            <a:r>
              <a:rPr lang="en-US" smtClean="0"/>
              <a:t>(m+1/2)</a:t>
            </a:r>
            <a:r>
              <a:rPr lang="en-US" smtClean="0">
                <a:latin typeface="Symbol" pitchFamily="18" charset="2"/>
              </a:rPr>
              <a:t>l</a:t>
            </a:r>
          </a:p>
          <a:p>
            <a:pPr eaLnBrk="1" hangingPunct="1"/>
            <a:r>
              <a:rPr lang="en-US" smtClean="0"/>
              <a:t>dsin</a:t>
            </a:r>
            <a:r>
              <a:rPr lang="en-US" smtClean="0">
                <a:latin typeface="Symbol" pitchFamily="18" charset="2"/>
              </a:rPr>
              <a:t>q</a:t>
            </a:r>
          </a:p>
        </p:txBody>
      </p:sp>
      <p:sp>
        <p:nvSpPr>
          <p:cNvPr id="634883" name="Text Box 4"/>
          <p:cNvSpPr txBox="1">
            <a:spLocks noChangeArrowheads="1"/>
          </p:cNvSpPr>
          <p:nvPr/>
        </p:nvSpPr>
        <p:spPr bwMode="auto">
          <a:xfrm>
            <a:off x="1965325" y="3617913"/>
            <a:ext cx="2508250" cy="366712"/>
          </a:xfrm>
          <a:prstGeom prst="rect">
            <a:avLst/>
          </a:prstGeom>
          <a:noFill/>
          <a:ln w="9525">
            <a:noFill/>
            <a:miter lim="800000"/>
            <a:headEnd/>
            <a:tailEnd/>
          </a:ln>
        </p:spPr>
        <p:txBody>
          <a:bodyPr wrap="none">
            <a:spAutoFit/>
          </a:bodyPr>
          <a:lstStyle/>
          <a:p>
            <a:r>
              <a:rPr lang="en-US">
                <a:solidFill>
                  <a:srgbClr val="000000"/>
                </a:solidFill>
              </a:rPr>
              <a:t>Therefore, we can say:</a:t>
            </a:r>
          </a:p>
        </p:txBody>
      </p:sp>
      <p:pic>
        <p:nvPicPr>
          <p:cNvPr id="634884" name="Picture 5"/>
          <p:cNvPicPr>
            <a:picLocks noChangeAspect="1" noChangeArrowheads="1"/>
          </p:cNvPicPr>
          <p:nvPr/>
        </p:nvPicPr>
        <p:blipFill>
          <a:blip r:embed="rId2"/>
          <a:srcRect/>
          <a:stretch>
            <a:fillRect/>
          </a:stretch>
        </p:blipFill>
        <p:spPr bwMode="auto">
          <a:xfrm>
            <a:off x="4800600" y="2362200"/>
            <a:ext cx="4953000" cy="1243013"/>
          </a:xfrm>
          <a:prstGeom prst="rect">
            <a:avLst/>
          </a:prstGeom>
          <a:noFill/>
          <a:ln w="9525">
            <a:noFill/>
            <a:miter lim="800000"/>
            <a:headEnd/>
            <a:tailEnd/>
          </a:ln>
        </p:spPr>
      </p:pic>
      <p:pic>
        <p:nvPicPr>
          <p:cNvPr id="634885" name="Picture 6"/>
          <p:cNvPicPr>
            <a:picLocks noChangeAspect="1" noChangeArrowheads="1"/>
          </p:cNvPicPr>
          <p:nvPr/>
        </p:nvPicPr>
        <p:blipFill>
          <a:blip r:embed="rId3"/>
          <a:srcRect/>
          <a:stretch>
            <a:fillRect/>
          </a:stretch>
        </p:blipFill>
        <p:spPr bwMode="auto">
          <a:xfrm>
            <a:off x="4724400" y="3962400"/>
            <a:ext cx="5029200" cy="1663700"/>
          </a:xfrm>
          <a:prstGeom prst="rect">
            <a:avLst/>
          </a:prstGeom>
          <a:noFill/>
          <a:ln w="9525">
            <a:noFill/>
            <a:miter lim="800000"/>
            <a:headEnd/>
            <a:tailEnd/>
          </a:ln>
        </p:spPr>
      </p:pic>
      <p:pic>
        <p:nvPicPr>
          <p:cNvPr id="634886" name="Picture 7"/>
          <p:cNvPicPr>
            <a:picLocks noChangeAspect="1" noChangeArrowheads="1"/>
          </p:cNvPicPr>
          <p:nvPr/>
        </p:nvPicPr>
        <p:blipFill>
          <a:blip r:embed="rId4"/>
          <a:srcRect/>
          <a:stretch>
            <a:fillRect/>
          </a:stretch>
        </p:blipFill>
        <p:spPr bwMode="auto">
          <a:xfrm>
            <a:off x="2362200" y="4343400"/>
            <a:ext cx="1296988" cy="749300"/>
          </a:xfrm>
          <a:prstGeom prst="rect">
            <a:avLst/>
          </a:prstGeom>
          <a:noFill/>
          <a:ln w="9525">
            <a:noFill/>
            <a:miter lim="800000"/>
            <a:headEnd/>
            <a:tailEnd/>
          </a:ln>
        </p:spPr>
      </p:pic>
      <p:sp>
        <p:nvSpPr>
          <p:cNvPr id="634887" name="Text Box 8"/>
          <p:cNvSpPr txBox="1">
            <a:spLocks noChangeArrowheads="1"/>
          </p:cNvSpPr>
          <p:nvPr/>
        </p:nvSpPr>
        <p:spPr bwMode="auto">
          <a:xfrm>
            <a:off x="2117725" y="5141913"/>
            <a:ext cx="2495550" cy="641350"/>
          </a:xfrm>
          <a:prstGeom prst="rect">
            <a:avLst/>
          </a:prstGeom>
          <a:noFill/>
          <a:ln w="9525">
            <a:noFill/>
            <a:miter lim="800000"/>
            <a:headEnd/>
            <a:tailEnd/>
          </a:ln>
        </p:spPr>
        <p:txBody>
          <a:bodyPr wrap="none">
            <a:spAutoFit/>
          </a:bodyPr>
          <a:lstStyle/>
          <a:p>
            <a:r>
              <a:rPr lang="en-US">
                <a:solidFill>
                  <a:srgbClr val="000000"/>
                </a:solidFill>
              </a:rPr>
              <a:t>Will be used to find the</a:t>
            </a:r>
          </a:p>
          <a:p>
            <a:r>
              <a:rPr lang="en-US">
                <a:solidFill>
                  <a:srgbClr val="000000"/>
                </a:solidFill>
              </a:rPr>
              <a:t>angle!</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56" name="Rectangle 2"/>
          <p:cNvSpPr>
            <a:spLocks noGrp="1" noChangeArrowheads="1"/>
          </p:cNvSpPr>
          <p:nvPr>
            <p:ph type="title" idx="4294967295"/>
          </p:nvPr>
        </p:nvSpPr>
        <p:spPr>
          <a:xfrm>
            <a:off x="750888" y="227013"/>
            <a:ext cx="11033125" cy="1143000"/>
          </a:xfrm>
        </p:spPr>
        <p:txBody>
          <a:bodyPr anchor="t"/>
          <a:lstStyle/>
          <a:p>
            <a:pPr eaLnBrk="1" hangingPunct="1"/>
            <a:r>
              <a:rPr lang="en-US" smtClean="0"/>
              <a:t>Example</a:t>
            </a:r>
          </a:p>
        </p:txBody>
      </p:sp>
      <p:sp>
        <p:nvSpPr>
          <p:cNvPr id="616457" name="Rectangle 3"/>
          <p:cNvSpPr>
            <a:spLocks noGrp="1" noChangeArrowheads="1"/>
          </p:cNvSpPr>
          <p:nvPr>
            <p:ph type="body" sz="half" idx="4294967295"/>
          </p:nvPr>
        </p:nvSpPr>
        <p:spPr>
          <a:xfrm>
            <a:off x="3592513" y="414338"/>
            <a:ext cx="8229600" cy="1295400"/>
          </a:xfrm>
        </p:spPr>
        <p:txBody>
          <a:bodyPr/>
          <a:lstStyle/>
          <a:p>
            <a:pPr eaLnBrk="1" hangingPunct="1">
              <a:lnSpc>
                <a:spcPct val="80000"/>
              </a:lnSpc>
              <a:buFont typeface="Wingdings" pitchFamily="2" charset="2"/>
              <a:buNone/>
            </a:pPr>
            <a:r>
              <a:rPr lang="en-US" sz="2400" smtClean="0"/>
              <a:t>A </a:t>
            </a:r>
            <a:r>
              <a:rPr lang="en-US" sz="2000" smtClean="0"/>
              <a:t>viewing screen is separated from a double slit source by 1.2 m. The distance between the two slits is 0.030 mm. The second -order bright fringe ( m=2) is 4.5 cm from the central maximum. Determine the wavelength of light.</a:t>
            </a:r>
          </a:p>
        </p:txBody>
      </p:sp>
      <p:graphicFrame>
        <p:nvGraphicFramePr>
          <p:cNvPr id="616452" name="Object 4"/>
          <p:cNvGraphicFramePr>
            <a:graphicFrameLocks noGrp="1" noChangeAspect="1"/>
          </p:cNvGraphicFramePr>
          <p:nvPr>
            <p:ph sz="quarter" idx="4294967295"/>
          </p:nvPr>
        </p:nvGraphicFramePr>
        <p:xfrm>
          <a:off x="2943225" y="2640013"/>
          <a:ext cx="3238500" cy="1730375"/>
        </p:xfrm>
        <a:graphic>
          <a:graphicData uri="http://schemas.openxmlformats.org/presentationml/2006/ole">
            <mc:AlternateContent xmlns:mc="http://schemas.openxmlformats.org/markup-compatibility/2006">
              <mc:Choice xmlns:v="urn:schemas-microsoft-com:vml" Requires="v">
                <p:oleObj spid="_x0000_s616462" name="Equation" r:id="rId3" imgW="1600200" imgH="889000" progId="Equation.3">
                  <p:embed/>
                </p:oleObj>
              </mc:Choice>
              <mc:Fallback>
                <p:oleObj name="Equation" r:id="rId3" imgW="1600200" imgH="889000" progId="Equation.3">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3225" y="2640013"/>
                        <a:ext cx="3238500" cy="1730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630" name="Object 5"/>
          <p:cNvGraphicFramePr>
            <a:graphicFrameLocks noGrp="1" noChangeAspect="1"/>
          </p:cNvGraphicFramePr>
          <p:nvPr>
            <p:ph sz="quarter" idx="4294967295"/>
          </p:nvPr>
        </p:nvGraphicFramePr>
        <p:xfrm>
          <a:off x="6326188" y="2640013"/>
          <a:ext cx="2951162" cy="603250"/>
        </p:xfrm>
        <a:graphic>
          <a:graphicData uri="http://schemas.openxmlformats.org/presentationml/2006/ole">
            <mc:AlternateContent xmlns:mc="http://schemas.openxmlformats.org/markup-compatibility/2006">
              <mc:Choice xmlns:v="urn:schemas-microsoft-com:vml" Requires="v">
                <p:oleObj spid="_x0000_s616463" name="Equation" r:id="rId5" imgW="1854200" imgH="393700" progId="Equation.3">
                  <p:embed/>
                </p:oleObj>
              </mc:Choice>
              <mc:Fallback>
                <p:oleObj name="Equation" r:id="rId5" imgW="1854200" imgH="393700" progId="Equation.3">
                  <p:embed/>
                  <p:pic>
                    <p:nvPicPr>
                      <p:cNvPr id="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6188" y="2640013"/>
                        <a:ext cx="2951162" cy="603250"/>
                      </a:xfrm>
                      <a:prstGeom prst="rect">
                        <a:avLst/>
                      </a:prstGeom>
                      <a:solidFill>
                        <a:srgbClr val="00CCFF"/>
                      </a:solidFill>
                    </p:spPr>
                  </p:pic>
                </p:oleObj>
              </mc:Fallback>
            </mc:AlternateContent>
          </a:graphicData>
        </a:graphic>
      </p:graphicFrame>
      <p:sp>
        <p:nvSpPr>
          <p:cNvPr id="26632" name="Text Box 8"/>
          <p:cNvSpPr txBox="1">
            <a:spLocks noChangeArrowheads="1"/>
          </p:cNvSpPr>
          <p:nvPr/>
        </p:nvSpPr>
        <p:spPr bwMode="auto">
          <a:xfrm>
            <a:off x="9372600" y="2774950"/>
            <a:ext cx="1414463" cy="336550"/>
          </a:xfrm>
          <a:prstGeom prst="rect">
            <a:avLst/>
          </a:prstGeom>
          <a:noFill/>
          <a:ln w="9525">
            <a:noFill/>
            <a:miter lim="800000"/>
            <a:headEnd/>
            <a:tailEnd/>
          </a:ln>
        </p:spPr>
        <p:txBody>
          <a:bodyPr wrap="none">
            <a:spAutoFit/>
          </a:bodyPr>
          <a:lstStyle/>
          <a:p>
            <a:r>
              <a:rPr lang="en-US" sz="1600" b="1">
                <a:solidFill>
                  <a:srgbClr val="FF0000"/>
                </a:solidFill>
              </a:rPr>
              <a:t>2.15 degrees</a:t>
            </a:r>
          </a:p>
        </p:txBody>
      </p:sp>
      <p:graphicFrame>
        <p:nvGraphicFramePr>
          <p:cNvPr id="26633" name="Object 7"/>
          <p:cNvGraphicFramePr>
            <a:graphicFrameLocks noChangeAspect="1"/>
          </p:cNvGraphicFramePr>
          <p:nvPr/>
        </p:nvGraphicFramePr>
        <p:xfrm>
          <a:off x="4419600" y="3886200"/>
          <a:ext cx="3200400" cy="1431925"/>
        </p:xfrm>
        <a:graphic>
          <a:graphicData uri="http://schemas.openxmlformats.org/presentationml/2006/ole">
            <mc:AlternateContent xmlns:mc="http://schemas.openxmlformats.org/markup-compatibility/2006">
              <mc:Choice xmlns:v="urn:schemas-microsoft-com:vml" Requires="v">
                <p:oleObj spid="_x0000_s616464" name="Equation" r:id="rId7" imgW="1447800" imgH="647700" progId="Equation.3">
                  <p:embed/>
                </p:oleObj>
              </mc:Choice>
              <mc:Fallback>
                <p:oleObj name="Equation" r:id="rId7" imgW="1447800" imgH="647700" progId="Equation.3">
                  <p:embed/>
                  <p:pic>
                    <p:nvPicPr>
                      <p:cNvPr id="0"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19600" y="3886200"/>
                        <a:ext cx="3200400" cy="1431925"/>
                      </a:xfrm>
                      <a:prstGeom prst="rect">
                        <a:avLst/>
                      </a:prstGeom>
                      <a:solidFill>
                        <a:srgbClr val="00CCFF"/>
                      </a:solidFill>
                    </p:spPr>
                  </p:pic>
                </p:oleObj>
              </mc:Fallback>
            </mc:AlternateContent>
          </a:graphicData>
        </a:graphic>
      </p:graphicFrame>
      <p:sp>
        <p:nvSpPr>
          <p:cNvPr id="26634" name="Text Box 10"/>
          <p:cNvSpPr txBox="1">
            <a:spLocks noChangeArrowheads="1"/>
          </p:cNvSpPr>
          <p:nvPr/>
        </p:nvSpPr>
        <p:spPr bwMode="auto">
          <a:xfrm>
            <a:off x="5094288" y="4941888"/>
            <a:ext cx="1411287" cy="366712"/>
          </a:xfrm>
          <a:prstGeom prst="rect">
            <a:avLst/>
          </a:prstGeom>
          <a:noFill/>
          <a:ln w="9525">
            <a:noFill/>
            <a:miter lim="800000"/>
            <a:headEnd/>
            <a:tailEnd/>
          </a:ln>
        </p:spPr>
        <p:txBody>
          <a:bodyPr wrap="none">
            <a:spAutoFit/>
          </a:bodyPr>
          <a:lstStyle/>
          <a:p>
            <a:r>
              <a:rPr lang="en-US" b="1">
                <a:solidFill>
                  <a:srgbClr val="FF0000"/>
                </a:solidFill>
              </a:rPr>
              <a:t>5.62x10</a:t>
            </a:r>
            <a:r>
              <a:rPr lang="en-US" b="1" baseline="30000">
                <a:solidFill>
                  <a:srgbClr val="FF0000"/>
                </a:solidFill>
              </a:rPr>
              <a:t>-7</a:t>
            </a:r>
            <a:r>
              <a:rPr lang="en-US" b="1">
                <a:solidFill>
                  <a:srgbClr val="FF0000"/>
                </a:solidFill>
              </a:rPr>
              <a:t> m</a:t>
            </a:r>
          </a:p>
        </p:txBody>
      </p:sp>
      <p:pic>
        <p:nvPicPr>
          <p:cNvPr id="616461" name="Picture 13" descr="giphy"/>
          <p:cNvPicPr>
            <a:picLocks noChangeAspect="1" noChangeArrowheads="1" noCrop="1"/>
          </p:cNvPicPr>
          <p:nvPr/>
        </p:nvPicPr>
        <p:blipFill>
          <a:blip r:embed="rId9"/>
          <a:srcRect/>
          <a:stretch>
            <a:fillRect/>
          </a:stretch>
        </p:blipFill>
        <p:spPr bwMode="auto">
          <a:xfrm>
            <a:off x="8389938" y="3514725"/>
            <a:ext cx="2663825" cy="27813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6630"/>
                                        </p:tgtEl>
                                        <p:attrNameLst>
                                          <p:attrName>style.visibility</p:attrName>
                                        </p:attrNameLst>
                                      </p:cBhvr>
                                      <p:to>
                                        <p:strVal val="visible"/>
                                      </p:to>
                                    </p:set>
                                    <p:animEffect transition="in" filter="box(in)">
                                      <p:cBhvr>
                                        <p:cTn id="7" dur="500"/>
                                        <p:tgtEl>
                                          <p:spTgt spid="266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6632"/>
                                        </p:tgtEl>
                                        <p:attrNameLst>
                                          <p:attrName>style.visibility</p:attrName>
                                        </p:attrNameLst>
                                      </p:cBhvr>
                                      <p:to>
                                        <p:strVal val="visible"/>
                                      </p:to>
                                    </p:set>
                                    <p:anim calcmode="lin" valueType="num">
                                      <p:cBhvr additive="base">
                                        <p:cTn id="12" dur="500" fill="hold"/>
                                        <p:tgtEl>
                                          <p:spTgt spid="26632"/>
                                        </p:tgtEl>
                                        <p:attrNameLst>
                                          <p:attrName>ppt_x</p:attrName>
                                        </p:attrNameLst>
                                      </p:cBhvr>
                                      <p:tavLst>
                                        <p:tav tm="0">
                                          <p:val>
                                            <p:strVal val="#ppt_x"/>
                                          </p:val>
                                        </p:tav>
                                        <p:tav tm="100000">
                                          <p:val>
                                            <p:strVal val="#ppt_x"/>
                                          </p:val>
                                        </p:tav>
                                      </p:tavLst>
                                    </p:anim>
                                    <p:anim calcmode="lin" valueType="num">
                                      <p:cBhvr additive="base">
                                        <p:cTn id="13" dur="500" fill="hold"/>
                                        <p:tgtEl>
                                          <p:spTgt spid="26632"/>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16" fill="hold" nodeType="clickEffect">
                                  <p:stCondLst>
                                    <p:cond delay="0"/>
                                  </p:stCondLst>
                                  <p:childTnLst>
                                    <p:set>
                                      <p:cBhvr>
                                        <p:cTn id="17" dur="1" fill="hold">
                                          <p:stCondLst>
                                            <p:cond delay="0"/>
                                          </p:stCondLst>
                                        </p:cTn>
                                        <p:tgtEl>
                                          <p:spTgt spid="26633"/>
                                        </p:tgtEl>
                                        <p:attrNameLst>
                                          <p:attrName>style.visibility</p:attrName>
                                        </p:attrNameLst>
                                      </p:cBhvr>
                                      <p:to>
                                        <p:strVal val="visible"/>
                                      </p:to>
                                    </p:set>
                                    <p:animEffect transition="in" filter="box(in)">
                                      <p:cBhvr>
                                        <p:cTn id="18" dur="500"/>
                                        <p:tgtEl>
                                          <p:spTgt spid="2663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6634"/>
                                        </p:tgtEl>
                                        <p:attrNameLst>
                                          <p:attrName>style.visibility</p:attrName>
                                        </p:attrNameLst>
                                      </p:cBhvr>
                                      <p:to>
                                        <p:strVal val="visible"/>
                                      </p:to>
                                    </p:set>
                                    <p:anim calcmode="lin" valueType="num">
                                      <p:cBhvr additive="base">
                                        <p:cTn id="23" dur="500" fill="hold"/>
                                        <p:tgtEl>
                                          <p:spTgt spid="26634"/>
                                        </p:tgtEl>
                                        <p:attrNameLst>
                                          <p:attrName>ppt_x</p:attrName>
                                        </p:attrNameLst>
                                      </p:cBhvr>
                                      <p:tavLst>
                                        <p:tav tm="0">
                                          <p:val>
                                            <p:strVal val="#ppt_x"/>
                                          </p:val>
                                        </p:tav>
                                        <p:tav tm="100000">
                                          <p:val>
                                            <p:strVal val="#ppt_x"/>
                                          </p:val>
                                        </p:tav>
                                      </p:tavLst>
                                    </p:anim>
                                    <p:anim calcmode="lin" valueType="num">
                                      <p:cBhvr additive="base">
                                        <p:cTn id="24" dur="500" fill="hold"/>
                                        <p:tgtEl>
                                          <p:spTgt spid="266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2" grpId="0"/>
      <p:bldP spid="26634"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81" name="Rectangle 5"/>
          <p:cNvSpPr>
            <a:spLocks noGrp="1" noChangeArrowheads="1"/>
          </p:cNvSpPr>
          <p:nvPr>
            <p:ph type="title" sz="quarter" idx="4294967295"/>
          </p:nvPr>
        </p:nvSpPr>
        <p:spPr>
          <a:xfrm>
            <a:off x="642938" y="366713"/>
            <a:ext cx="11237912" cy="1143000"/>
          </a:xfrm>
        </p:spPr>
        <p:txBody>
          <a:bodyPr anchor="t"/>
          <a:lstStyle/>
          <a:p>
            <a:pPr eaLnBrk="1" hangingPunct="1"/>
            <a:r>
              <a:rPr lang="en-US" smtClean="0"/>
              <a:t>Example</a:t>
            </a:r>
          </a:p>
        </p:txBody>
      </p:sp>
      <p:graphicFrame>
        <p:nvGraphicFramePr>
          <p:cNvPr id="617475" name="Object 3"/>
          <p:cNvGraphicFramePr>
            <a:graphicFrameLocks noGrp="1" noChangeAspect="1"/>
          </p:cNvGraphicFramePr>
          <p:nvPr>
            <p:ph sz="quarter" idx="4294967295"/>
          </p:nvPr>
        </p:nvGraphicFramePr>
        <p:xfrm>
          <a:off x="3016250" y="2986088"/>
          <a:ext cx="3165475" cy="1219200"/>
        </p:xfrm>
        <a:graphic>
          <a:graphicData uri="http://schemas.openxmlformats.org/presentationml/2006/ole">
            <mc:AlternateContent xmlns:mc="http://schemas.openxmlformats.org/markup-compatibility/2006">
              <mc:Choice xmlns:v="urn:schemas-microsoft-com:vml" Requires="v">
                <p:oleObj spid="_x0000_s617489" name="Equation" r:id="rId3" imgW="1651000" imgH="660400" progId="Equation.3">
                  <p:embed/>
                </p:oleObj>
              </mc:Choice>
              <mc:Fallback>
                <p:oleObj name="Equation" r:id="rId3" imgW="1651000" imgH="660400" progId="Equation.3">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6250" y="2986088"/>
                        <a:ext cx="3165475" cy="1219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8680" name="Object 4"/>
          <p:cNvGraphicFramePr>
            <a:graphicFrameLocks noGrp="1" noChangeAspect="1"/>
          </p:cNvGraphicFramePr>
          <p:nvPr>
            <p:ph sz="quarter" idx="4294967295"/>
          </p:nvPr>
        </p:nvGraphicFramePr>
        <p:xfrm>
          <a:off x="6613525" y="3055938"/>
          <a:ext cx="2374900" cy="722312"/>
        </p:xfrm>
        <a:graphic>
          <a:graphicData uri="http://schemas.openxmlformats.org/presentationml/2006/ole">
            <mc:AlternateContent xmlns:mc="http://schemas.openxmlformats.org/markup-compatibility/2006">
              <mc:Choice xmlns:v="urn:schemas-microsoft-com:vml" Requires="v">
                <p:oleObj spid="_x0000_s617490" name="Equation" r:id="rId5" imgW="1244600" imgH="393700" progId="Equation.3">
                  <p:embed/>
                </p:oleObj>
              </mc:Choice>
              <mc:Fallback>
                <p:oleObj name="Equation" r:id="rId5" imgW="1244600" imgH="393700" progId="Equation.3">
                  <p:embed/>
                  <p:pic>
                    <p:nvPicPr>
                      <p:cNvPr id="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13525" y="3055938"/>
                        <a:ext cx="2374900" cy="722312"/>
                      </a:xfrm>
                      <a:prstGeom prst="rect">
                        <a:avLst/>
                      </a:prstGeom>
                      <a:noFill/>
                      <a:extLst>
                        <a:ext uri="{909E8E84-426E-40DD-AFC4-6F175D3DCCD1}">
                          <a14:hiddenFill xmlns:a14="http://schemas.microsoft.com/office/drawing/2010/main">
                            <a:solidFill>
                              <a:srgbClr val="00CCFF"/>
                            </a:solidFill>
                          </a14:hiddenFill>
                        </a:ext>
                      </a:extLst>
                    </p:spPr>
                  </p:pic>
                </p:oleObj>
              </mc:Fallback>
            </mc:AlternateContent>
          </a:graphicData>
        </a:graphic>
      </p:graphicFrame>
      <p:graphicFrame>
        <p:nvGraphicFramePr>
          <p:cNvPr id="28683" name="Object 5"/>
          <p:cNvGraphicFramePr>
            <a:graphicFrameLocks noGrp="1" noChangeAspect="1"/>
          </p:cNvGraphicFramePr>
          <p:nvPr>
            <p:ph sz="quarter" idx="4294967295"/>
          </p:nvPr>
        </p:nvGraphicFramePr>
        <p:xfrm>
          <a:off x="3590925" y="4370388"/>
          <a:ext cx="2855913" cy="1095375"/>
        </p:xfrm>
        <a:graphic>
          <a:graphicData uri="http://schemas.openxmlformats.org/presentationml/2006/ole">
            <mc:AlternateContent xmlns:mc="http://schemas.openxmlformats.org/markup-compatibility/2006">
              <mc:Choice xmlns:v="urn:schemas-microsoft-com:vml" Requires="v">
                <p:oleObj spid="_x0000_s617491" name="Equation" r:id="rId7" imgW="2006600" imgH="800100" progId="Equation.3">
                  <p:embed/>
                </p:oleObj>
              </mc:Choice>
              <mc:Fallback>
                <p:oleObj name="Equation" r:id="rId7" imgW="2006600" imgH="800100" progId="Equation.3">
                  <p:embed/>
                  <p:pic>
                    <p:nvPicPr>
                      <p:cNvPr id="0"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90925" y="4370388"/>
                        <a:ext cx="2855913" cy="1095375"/>
                      </a:xfrm>
                      <a:prstGeom prst="rect">
                        <a:avLst/>
                      </a:prstGeom>
                      <a:noFill/>
                      <a:extLst>
                        <a:ext uri="{909E8E84-426E-40DD-AFC4-6F175D3DCCD1}">
                          <a14:hiddenFill xmlns:a14="http://schemas.microsoft.com/office/drawing/2010/main">
                            <a:solidFill>
                              <a:srgbClr val="00CCFF"/>
                            </a:solidFill>
                          </a14:hiddenFill>
                        </a:ext>
                      </a:extLst>
                    </p:spPr>
                  </p:pic>
                </p:oleObj>
              </mc:Fallback>
            </mc:AlternateContent>
          </a:graphicData>
        </a:graphic>
      </p:graphicFrame>
      <p:sp>
        <p:nvSpPr>
          <p:cNvPr id="617482" name="Text Box 7"/>
          <p:cNvSpPr txBox="1">
            <a:spLocks noChangeArrowheads="1"/>
          </p:cNvSpPr>
          <p:nvPr/>
        </p:nvSpPr>
        <p:spPr bwMode="auto">
          <a:xfrm>
            <a:off x="3455988" y="711200"/>
            <a:ext cx="7940675" cy="1190625"/>
          </a:xfrm>
          <a:prstGeom prst="rect">
            <a:avLst/>
          </a:prstGeom>
          <a:noFill/>
          <a:ln w="9525">
            <a:noFill/>
            <a:miter lim="800000"/>
            <a:headEnd/>
            <a:tailEnd/>
          </a:ln>
        </p:spPr>
        <p:txBody>
          <a:bodyPr>
            <a:spAutoFit/>
          </a:bodyPr>
          <a:lstStyle/>
          <a:p>
            <a:r>
              <a:rPr lang="en-US">
                <a:solidFill>
                  <a:srgbClr val="000000"/>
                </a:solidFill>
              </a:rPr>
              <a:t>A light with wavelength, 450 nm, falls on a diffraction grating (multiple slits). On a screen 1.80 m away the distance between dark fringes on either side of the bright central is 4.20 mm. a) What is the separation between a set of slits? b) How many lines per meter are on the grating?</a:t>
            </a:r>
          </a:p>
        </p:txBody>
      </p:sp>
      <p:sp>
        <p:nvSpPr>
          <p:cNvPr id="28682" name="Text Box 10"/>
          <p:cNvSpPr txBox="1">
            <a:spLocks noChangeArrowheads="1"/>
          </p:cNvSpPr>
          <p:nvPr/>
        </p:nvSpPr>
        <p:spPr bwMode="auto">
          <a:xfrm>
            <a:off x="8997950" y="3248025"/>
            <a:ext cx="1695450" cy="366713"/>
          </a:xfrm>
          <a:prstGeom prst="rect">
            <a:avLst/>
          </a:prstGeom>
          <a:noFill/>
          <a:ln w="9525">
            <a:noFill/>
            <a:miter lim="800000"/>
            <a:headEnd/>
            <a:tailEnd/>
          </a:ln>
        </p:spPr>
        <p:txBody>
          <a:bodyPr>
            <a:spAutoFit/>
          </a:bodyPr>
          <a:lstStyle/>
          <a:p>
            <a:r>
              <a:rPr lang="en-US" b="1">
                <a:solidFill>
                  <a:srgbClr val="FF0000"/>
                </a:solidFill>
              </a:rPr>
              <a:t>0.067 degrees</a:t>
            </a:r>
          </a:p>
        </p:txBody>
      </p:sp>
      <p:graphicFrame>
        <p:nvGraphicFramePr>
          <p:cNvPr id="28685" name="Object 8"/>
          <p:cNvGraphicFramePr>
            <a:graphicFrameLocks noGrp="1" noChangeAspect="1"/>
          </p:cNvGraphicFramePr>
          <p:nvPr>
            <p:ph sz="quarter" idx="4294967295"/>
          </p:nvPr>
        </p:nvGraphicFramePr>
        <p:xfrm>
          <a:off x="6613525" y="4370388"/>
          <a:ext cx="2036763" cy="1304925"/>
        </p:xfrm>
        <a:graphic>
          <a:graphicData uri="http://schemas.openxmlformats.org/presentationml/2006/ole">
            <mc:AlternateContent xmlns:mc="http://schemas.openxmlformats.org/markup-compatibility/2006">
              <mc:Choice xmlns:v="urn:schemas-microsoft-com:vml" Requires="v">
                <p:oleObj spid="_x0000_s617492" name="Equation" r:id="rId9" imgW="1218671" imgH="812447" progId="Equation.3">
                  <p:embed/>
                </p:oleObj>
              </mc:Choice>
              <mc:Fallback>
                <p:oleObj name="Equation" r:id="rId9" imgW="1218671" imgH="812447" progId="Equation.3">
                  <p:embed/>
                  <p:pic>
                    <p:nvPicPr>
                      <p:cNvPr id="0"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13525" y="4370388"/>
                        <a:ext cx="2036763" cy="1304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687" name="Text Box 15"/>
          <p:cNvSpPr txBox="1">
            <a:spLocks noChangeArrowheads="1"/>
          </p:cNvSpPr>
          <p:nvPr/>
        </p:nvSpPr>
        <p:spPr bwMode="auto">
          <a:xfrm>
            <a:off x="4087813" y="5238750"/>
            <a:ext cx="1530350" cy="366713"/>
          </a:xfrm>
          <a:prstGeom prst="rect">
            <a:avLst/>
          </a:prstGeom>
          <a:noFill/>
          <a:ln w="9525">
            <a:noFill/>
            <a:miter lim="800000"/>
            <a:headEnd/>
            <a:tailEnd/>
          </a:ln>
        </p:spPr>
        <p:txBody>
          <a:bodyPr wrap="none">
            <a:spAutoFit/>
          </a:bodyPr>
          <a:lstStyle/>
          <a:p>
            <a:r>
              <a:rPr lang="en-US" b="1">
                <a:solidFill>
                  <a:srgbClr val="FF0000"/>
                </a:solidFill>
              </a:rPr>
              <a:t>0.0001924 m</a:t>
            </a:r>
          </a:p>
        </p:txBody>
      </p:sp>
      <p:sp>
        <p:nvSpPr>
          <p:cNvPr id="28688" name="Text Box 16"/>
          <p:cNvSpPr txBox="1">
            <a:spLocks noChangeArrowheads="1"/>
          </p:cNvSpPr>
          <p:nvPr/>
        </p:nvSpPr>
        <p:spPr bwMode="auto">
          <a:xfrm>
            <a:off x="8867775" y="5207000"/>
            <a:ext cx="1733550" cy="366713"/>
          </a:xfrm>
          <a:prstGeom prst="rect">
            <a:avLst/>
          </a:prstGeom>
          <a:noFill/>
          <a:ln w="9525">
            <a:noFill/>
            <a:miter lim="800000"/>
            <a:headEnd/>
            <a:tailEnd/>
          </a:ln>
        </p:spPr>
        <p:txBody>
          <a:bodyPr wrap="none">
            <a:spAutoFit/>
          </a:bodyPr>
          <a:lstStyle/>
          <a:p>
            <a:r>
              <a:rPr lang="en-US" b="1">
                <a:solidFill>
                  <a:srgbClr val="FF0000"/>
                </a:solidFill>
              </a:rPr>
              <a:t>5197.2 lines/m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8680"/>
                                        </p:tgtEl>
                                        <p:attrNameLst>
                                          <p:attrName>style.visibility</p:attrName>
                                        </p:attrNameLst>
                                      </p:cBhvr>
                                      <p:to>
                                        <p:strVal val="visible"/>
                                      </p:to>
                                    </p:set>
                                    <p:animEffect transition="in" filter="box(in)">
                                      <p:cBhvr>
                                        <p:cTn id="7" dur="500"/>
                                        <p:tgtEl>
                                          <p:spTgt spid="2868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8682"/>
                                        </p:tgtEl>
                                        <p:attrNameLst>
                                          <p:attrName>style.visibility</p:attrName>
                                        </p:attrNameLst>
                                      </p:cBhvr>
                                      <p:to>
                                        <p:strVal val="visible"/>
                                      </p:to>
                                    </p:set>
                                    <p:anim calcmode="lin" valueType="num">
                                      <p:cBhvr additive="base">
                                        <p:cTn id="12" dur="500" fill="hold"/>
                                        <p:tgtEl>
                                          <p:spTgt spid="28682"/>
                                        </p:tgtEl>
                                        <p:attrNameLst>
                                          <p:attrName>ppt_x</p:attrName>
                                        </p:attrNameLst>
                                      </p:cBhvr>
                                      <p:tavLst>
                                        <p:tav tm="0">
                                          <p:val>
                                            <p:strVal val="#ppt_x"/>
                                          </p:val>
                                        </p:tav>
                                        <p:tav tm="100000">
                                          <p:val>
                                            <p:strVal val="#ppt_x"/>
                                          </p:val>
                                        </p:tav>
                                      </p:tavLst>
                                    </p:anim>
                                    <p:anim calcmode="lin" valueType="num">
                                      <p:cBhvr additive="base">
                                        <p:cTn id="13" dur="500" fill="hold"/>
                                        <p:tgtEl>
                                          <p:spTgt spid="28682"/>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16" fill="hold" nodeType="clickEffect">
                                  <p:stCondLst>
                                    <p:cond delay="0"/>
                                  </p:stCondLst>
                                  <p:childTnLst>
                                    <p:set>
                                      <p:cBhvr>
                                        <p:cTn id="17" dur="1" fill="hold">
                                          <p:stCondLst>
                                            <p:cond delay="0"/>
                                          </p:stCondLst>
                                        </p:cTn>
                                        <p:tgtEl>
                                          <p:spTgt spid="28683"/>
                                        </p:tgtEl>
                                        <p:attrNameLst>
                                          <p:attrName>style.visibility</p:attrName>
                                        </p:attrNameLst>
                                      </p:cBhvr>
                                      <p:to>
                                        <p:strVal val="visible"/>
                                      </p:to>
                                    </p:set>
                                    <p:animEffect transition="in" filter="box(in)">
                                      <p:cBhvr>
                                        <p:cTn id="18" dur="500"/>
                                        <p:tgtEl>
                                          <p:spTgt spid="2868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8687"/>
                                        </p:tgtEl>
                                        <p:attrNameLst>
                                          <p:attrName>style.visibility</p:attrName>
                                        </p:attrNameLst>
                                      </p:cBhvr>
                                      <p:to>
                                        <p:strVal val="visible"/>
                                      </p:to>
                                    </p:set>
                                    <p:anim calcmode="lin" valueType="num">
                                      <p:cBhvr additive="base">
                                        <p:cTn id="23" dur="500" fill="hold"/>
                                        <p:tgtEl>
                                          <p:spTgt spid="28687"/>
                                        </p:tgtEl>
                                        <p:attrNameLst>
                                          <p:attrName>ppt_x</p:attrName>
                                        </p:attrNameLst>
                                      </p:cBhvr>
                                      <p:tavLst>
                                        <p:tav tm="0">
                                          <p:val>
                                            <p:strVal val="#ppt_x"/>
                                          </p:val>
                                        </p:tav>
                                        <p:tav tm="100000">
                                          <p:val>
                                            <p:strVal val="#ppt_x"/>
                                          </p:val>
                                        </p:tav>
                                      </p:tavLst>
                                    </p:anim>
                                    <p:anim calcmode="lin" valueType="num">
                                      <p:cBhvr additive="base">
                                        <p:cTn id="24" dur="500" fill="hold"/>
                                        <p:tgtEl>
                                          <p:spTgt spid="28687"/>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16" fill="hold" nodeType="clickEffect">
                                  <p:stCondLst>
                                    <p:cond delay="0"/>
                                  </p:stCondLst>
                                  <p:childTnLst>
                                    <p:set>
                                      <p:cBhvr>
                                        <p:cTn id="28" dur="1" fill="hold">
                                          <p:stCondLst>
                                            <p:cond delay="0"/>
                                          </p:stCondLst>
                                        </p:cTn>
                                        <p:tgtEl>
                                          <p:spTgt spid="28685"/>
                                        </p:tgtEl>
                                        <p:attrNameLst>
                                          <p:attrName>style.visibility</p:attrName>
                                        </p:attrNameLst>
                                      </p:cBhvr>
                                      <p:to>
                                        <p:strVal val="visible"/>
                                      </p:to>
                                    </p:set>
                                    <p:animEffect transition="in" filter="box(in)">
                                      <p:cBhvr>
                                        <p:cTn id="29" dur="500"/>
                                        <p:tgtEl>
                                          <p:spTgt spid="28685"/>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28688"/>
                                        </p:tgtEl>
                                        <p:attrNameLst>
                                          <p:attrName>style.visibility</p:attrName>
                                        </p:attrNameLst>
                                      </p:cBhvr>
                                      <p:to>
                                        <p:strVal val="visible"/>
                                      </p:to>
                                    </p:set>
                                    <p:anim calcmode="lin" valueType="num">
                                      <p:cBhvr additive="base">
                                        <p:cTn id="34" dur="500" fill="hold"/>
                                        <p:tgtEl>
                                          <p:spTgt spid="28688"/>
                                        </p:tgtEl>
                                        <p:attrNameLst>
                                          <p:attrName>ppt_x</p:attrName>
                                        </p:attrNameLst>
                                      </p:cBhvr>
                                      <p:tavLst>
                                        <p:tav tm="0">
                                          <p:val>
                                            <p:strVal val="#ppt_x"/>
                                          </p:val>
                                        </p:tav>
                                        <p:tav tm="100000">
                                          <p:val>
                                            <p:strVal val="#ppt_x"/>
                                          </p:val>
                                        </p:tav>
                                      </p:tavLst>
                                    </p:anim>
                                    <p:anim calcmode="lin" valueType="num">
                                      <p:cBhvr additive="base">
                                        <p:cTn id="35" dur="500" fill="hold"/>
                                        <p:tgtEl>
                                          <p:spTgt spid="286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2" grpId="0"/>
      <p:bldP spid="28687" grpId="0"/>
      <p:bldP spid="2868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ChangeArrowheads="1"/>
          </p:cNvSpPr>
          <p:nvPr>
            <p:ph type="title"/>
          </p:nvPr>
        </p:nvSpPr>
        <p:spPr>
          <a:xfrm>
            <a:off x="1535113" y="617538"/>
            <a:ext cx="10390187" cy="1143000"/>
          </a:xfrm>
        </p:spPr>
        <p:txBody>
          <a:bodyPr/>
          <a:lstStyle/>
          <a:p>
            <a:pPr eaLnBrk="1" hangingPunct="1"/>
            <a:r>
              <a:rPr lang="en-US" smtClean="0"/>
              <a:t>Ray Approximation</a:t>
            </a:r>
          </a:p>
        </p:txBody>
      </p:sp>
      <p:sp>
        <p:nvSpPr>
          <p:cNvPr id="98306" name="Rectangle 3"/>
          <p:cNvSpPr>
            <a:spLocks noGrp="1" noChangeArrowheads="1"/>
          </p:cNvSpPr>
          <p:nvPr>
            <p:ph type="body" sz="half" idx="1"/>
          </p:nvPr>
        </p:nvSpPr>
        <p:spPr>
          <a:xfrm>
            <a:off x="2438400" y="2133600"/>
            <a:ext cx="3810000" cy="4114800"/>
          </a:xfrm>
        </p:spPr>
        <p:txBody>
          <a:bodyPr/>
          <a:lstStyle/>
          <a:p>
            <a:pPr eaLnBrk="1" hangingPunct="1">
              <a:lnSpc>
                <a:spcPct val="90000"/>
              </a:lnSpc>
            </a:pPr>
            <a:r>
              <a:rPr lang="en-US" sz="2400" smtClean="0"/>
              <a:t>A </a:t>
            </a:r>
            <a:r>
              <a:rPr lang="en-US" sz="2400" i="1" smtClean="0"/>
              <a:t>wave front</a:t>
            </a:r>
            <a:r>
              <a:rPr lang="en-US" sz="2400" smtClean="0"/>
              <a:t> is a surface passing through points of a wave that have the same phase and amplitude</a:t>
            </a:r>
          </a:p>
          <a:p>
            <a:pPr eaLnBrk="1" hangingPunct="1">
              <a:lnSpc>
                <a:spcPct val="90000"/>
              </a:lnSpc>
            </a:pPr>
            <a:r>
              <a:rPr lang="en-US" sz="2400" smtClean="0"/>
              <a:t>The rays, corresponding to the direction of the wave motion, are perpendicular to the wave fronts</a:t>
            </a:r>
          </a:p>
        </p:txBody>
      </p:sp>
      <p:pic>
        <p:nvPicPr>
          <p:cNvPr id="98307" name="Picture 9" descr="2201.jpg                                                       000F0D5ECasper                         BA5763D6:"/>
          <p:cNvPicPr>
            <a:picLocks noChangeAspect="1" noChangeArrowheads="1"/>
          </p:cNvPicPr>
          <p:nvPr/>
        </p:nvPicPr>
        <p:blipFill>
          <a:blip r:embed="rId2"/>
          <a:srcRect/>
          <a:stretch>
            <a:fillRect/>
          </a:stretch>
        </p:blipFill>
        <p:spPr bwMode="auto">
          <a:xfrm>
            <a:off x="6284913" y="1828800"/>
            <a:ext cx="4306887" cy="487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1" name="Rectangle 2"/>
          <p:cNvSpPr>
            <a:spLocks noGrp="1" noChangeArrowheads="1"/>
          </p:cNvSpPr>
          <p:nvPr>
            <p:ph type="ctrTitle"/>
          </p:nvPr>
        </p:nvSpPr>
        <p:spPr>
          <a:xfrm>
            <a:off x="2514600" y="2374900"/>
            <a:ext cx="7772400" cy="596900"/>
          </a:xfrm>
        </p:spPr>
        <p:txBody>
          <a:bodyPr/>
          <a:lstStyle/>
          <a:p>
            <a:pPr eaLnBrk="1" hangingPunct="1"/>
            <a:endParaRPr lang="en-US" smtClean="0"/>
          </a:p>
        </p:txBody>
      </p:sp>
      <p:sp>
        <p:nvSpPr>
          <p:cNvPr id="640002" name="Rectangle 3"/>
          <p:cNvSpPr>
            <a:spLocks noGrp="1" noChangeArrowheads="1"/>
          </p:cNvSpPr>
          <p:nvPr>
            <p:ph type="subTitle" idx="1"/>
          </p:nvPr>
        </p:nvSpPr>
        <p:spPr/>
        <p:txBody>
          <a:bodyPr/>
          <a:lstStyle/>
          <a:p>
            <a:pPr eaLnBrk="1" hangingPunct="1"/>
            <a:r>
              <a:rPr lang="en-US" smtClean="0"/>
              <a:t>Optical Instruments</a:t>
            </a:r>
          </a:p>
        </p:txBody>
      </p:sp>
      <p:pic>
        <p:nvPicPr>
          <p:cNvPr id="640003" name="Picture 4" descr="Image result for animated gif camera"/>
          <p:cNvPicPr>
            <a:picLocks noChangeAspect="1" noChangeArrowheads="1" noCrop="1"/>
          </p:cNvPicPr>
          <p:nvPr/>
        </p:nvPicPr>
        <p:blipFill>
          <a:blip r:embed="rId2"/>
          <a:srcRect/>
          <a:stretch>
            <a:fillRect/>
          </a:stretch>
        </p:blipFill>
        <p:spPr bwMode="auto">
          <a:xfrm>
            <a:off x="7008813" y="331788"/>
            <a:ext cx="4752975" cy="2676525"/>
          </a:xfrm>
          <a:prstGeom prst="rect">
            <a:avLst/>
          </a:prstGeom>
          <a:noFill/>
          <a:ln w="9525">
            <a:noFill/>
            <a:miter lim="800000"/>
            <a:headEnd/>
            <a:tailEnd/>
          </a:ln>
        </p:spPr>
      </p:pic>
      <p:pic>
        <p:nvPicPr>
          <p:cNvPr id="640004" name="Picture 6" descr="Image result for animated gif camera"/>
          <p:cNvPicPr>
            <a:picLocks noChangeAspect="1" noChangeArrowheads="1"/>
          </p:cNvPicPr>
          <p:nvPr/>
        </p:nvPicPr>
        <p:blipFill>
          <a:blip r:embed="rId3"/>
          <a:srcRect/>
          <a:stretch>
            <a:fillRect/>
          </a:stretch>
        </p:blipFill>
        <p:spPr bwMode="auto">
          <a:xfrm rot="-1273659">
            <a:off x="1743075" y="581025"/>
            <a:ext cx="2743200" cy="2057400"/>
          </a:xfrm>
          <a:prstGeom prst="rect">
            <a:avLst/>
          </a:prstGeom>
          <a:noFill/>
          <a:ln w="9525">
            <a:noFill/>
            <a:miter lim="800000"/>
            <a:headEnd/>
            <a:tailEnd/>
          </a:ln>
        </p:spPr>
      </p:pic>
      <p:pic>
        <p:nvPicPr>
          <p:cNvPr id="640005" name="Picture 8" descr="Image result for  microscope"/>
          <p:cNvPicPr>
            <a:picLocks noChangeAspect="1" noChangeArrowheads="1"/>
          </p:cNvPicPr>
          <p:nvPr/>
        </p:nvPicPr>
        <p:blipFill>
          <a:blip r:embed="rId4"/>
          <a:srcRect/>
          <a:stretch>
            <a:fillRect/>
          </a:stretch>
        </p:blipFill>
        <p:spPr bwMode="auto">
          <a:xfrm>
            <a:off x="8051800" y="3186113"/>
            <a:ext cx="3671888" cy="3671887"/>
          </a:xfrm>
          <a:prstGeom prst="rect">
            <a:avLst/>
          </a:prstGeom>
          <a:noFill/>
          <a:ln w="9525">
            <a:noFill/>
            <a:miter lim="800000"/>
            <a:headEnd/>
            <a:tailEnd/>
          </a:ln>
        </p:spPr>
      </p:pic>
      <p:pic>
        <p:nvPicPr>
          <p:cNvPr id="640006" name="Picture 10" descr="Image result for  animated gif telescope"/>
          <p:cNvPicPr>
            <a:picLocks noChangeAspect="1" noChangeArrowheads="1" noCrop="1"/>
          </p:cNvPicPr>
          <p:nvPr/>
        </p:nvPicPr>
        <p:blipFill>
          <a:blip r:embed="rId5"/>
          <a:srcRect/>
          <a:stretch>
            <a:fillRect/>
          </a:stretch>
        </p:blipFill>
        <p:spPr bwMode="auto">
          <a:xfrm>
            <a:off x="5389563" y="4562475"/>
            <a:ext cx="1595437" cy="2106613"/>
          </a:xfrm>
          <a:prstGeom prst="rect">
            <a:avLst/>
          </a:prstGeom>
          <a:noFill/>
          <a:ln w="9525">
            <a:noFill/>
            <a:miter lim="800000"/>
            <a:headEnd/>
            <a:tailEnd/>
          </a:ln>
        </p:spPr>
      </p:pic>
      <p:pic>
        <p:nvPicPr>
          <p:cNvPr id="640007" name="Picture 14" descr="Image result for  telescope"/>
          <p:cNvPicPr>
            <a:picLocks noChangeAspect="1" noChangeArrowheads="1"/>
          </p:cNvPicPr>
          <p:nvPr/>
        </p:nvPicPr>
        <p:blipFill>
          <a:blip r:embed="rId6"/>
          <a:srcRect/>
          <a:stretch>
            <a:fillRect/>
          </a:stretch>
        </p:blipFill>
        <p:spPr bwMode="auto">
          <a:xfrm>
            <a:off x="698500" y="3916363"/>
            <a:ext cx="2524125" cy="2238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5" name="Rectangle 2"/>
          <p:cNvSpPr>
            <a:spLocks noGrp="1" noChangeArrowheads="1"/>
          </p:cNvSpPr>
          <p:nvPr>
            <p:ph type="title"/>
          </p:nvPr>
        </p:nvSpPr>
        <p:spPr/>
        <p:txBody>
          <a:bodyPr/>
          <a:lstStyle/>
          <a:p>
            <a:pPr eaLnBrk="1" hangingPunct="1"/>
            <a:r>
              <a:rPr lang="en-US" smtClean="0"/>
              <a:t>Optical Instruments</a:t>
            </a:r>
          </a:p>
        </p:txBody>
      </p:sp>
      <p:sp>
        <p:nvSpPr>
          <p:cNvPr id="641026" name="Rectangle 3"/>
          <p:cNvSpPr>
            <a:spLocks noGrp="1" noChangeArrowheads="1"/>
          </p:cNvSpPr>
          <p:nvPr>
            <p:ph type="body" idx="1"/>
          </p:nvPr>
        </p:nvSpPr>
        <p:spPr/>
        <p:txBody>
          <a:bodyPr/>
          <a:lstStyle/>
          <a:p>
            <a:pPr eaLnBrk="1" hangingPunct="1"/>
            <a:r>
              <a:rPr lang="en-US" smtClean="0"/>
              <a:t>Analysis generally involves the laws of reflection and refraction</a:t>
            </a:r>
          </a:p>
          <a:p>
            <a:pPr eaLnBrk="1" hangingPunct="1"/>
            <a:r>
              <a:rPr lang="en-US" smtClean="0"/>
              <a:t>Analysis uses the procedures of geometric optics</a:t>
            </a:r>
          </a:p>
          <a:p>
            <a:pPr eaLnBrk="1" hangingPunct="1"/>
            <a:r>
              <a:rPr lang="en-US" smtClean="0"/>
              <a:t>To explain certain phenomena, the wave nature of light must be used</a:t>
            </a:r>
          </a:p>
        </p:txBody>
      </p:sp>
      <p:pic>
        <p:nvPicPr>
          <p:cNvPr id="641028" name="Picture 4" descr="2096085"/>
          <p:cNvPicPr>
            <a:picLocks noChangeAspect="1" noChangeArrowheads="1" noCrop="1"/>
          </p:cNvPicPr>
          <p:nvPr/>
        </p:nvPicPr>
        <p:blipFill>
          <a:blip r:embed="rId2"/>
          <a:srcRect/>
          <a:stretch>
            <a:fillRect/>
          </a:stretch>
        </p:blipFill>
        <p:spPr bwMode="auto">
          <a:xfrm>
            <a:off x="9764713" y="577850"/>
            <a:ext cx="2971800" cy="3467100"/>
          </a:xfrm>
          <a:prstGeom prst="rect">
            <a:avLst/>
          </a:prstGeom>
          <a:noFill/>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49" name="Rectangle 2"/>
          <p:cNvSpPr>
            <a:spLocks noGrp="1" noChangeArrowheads="1"/>
          </p:cNvSpPr>
          <p:nvPr>
            <p:ph type="title"/>
          </p:nvPr>
        </p:nvSpPr>
        <p:spPr>
          <a:xfrm>
            <a:off x="1535113" y="617538"/>
            <a:ext cx="10390187" cy="1143000"/>
          </a:xfrm>
        </p:spPr>
        <p:txBody>
          <a:bodyPr/>
          <a:lstStyle/>
          <a:p>
            <a:pPr eaLnBrk="1" hangingPunct="1"/>
            <a:r>
              <a:rPr lang="en-US" smtClean="0"/>
              <a:t>The Camera</a:t>
            </a:r>
          </a:p>
        </p:txBody>
      </p:sp>
      <p:sp>
        <p:nvSpPr>
          <p:cNvPr id="642050" name="Rectangle 3"/>
          <p:cNvSpPr>
            <a:spLocks noGrp="1" noChangeArrowheads="1"/>
          </p:cNvSpPr>
          <p:nvPr>
            <p:ph type="body" sz="half" idx="1"/>
          </p:nvPr>
        </p:nvSpPr>
        <p:spPr>
          <a:xfrm>
            <a:off x="1828800" y="2017713"/>
            <a:ext cx="3810000" cy="4114800"/>
          </a:xfrm>
        </p:spPr>
        <p:txBody>
          <a:bodyPr/>
          <a:lstStyle/>
          <a:p>
            <a:pPr eaLnBrk="1" hangingPunct="1"/>
            <a:r>
              <a:rPr lang="en-US" sz="2400" smtClean="0"/>
              <a:t>The single-lens photographic camera is an optical instrument </a:t>
            </a:r>
          </a:p>
          <a:p>
            <a:pPr eaLnBrk="1" hangingPunct="1"/>
            <a:r>
              <a:rPr lang="en-US" sz="2400" smtClean="0"/>
              <a:t>Components</a:t>
            </a:r>
          </a:p>
          <a:p>
            <a:pPr lvl="1" eaLnBrk="1" hangingPunct="1"/>
            <a:r>
              <a:rPr lang="en-US" sz="2000" smtClean="0"/>
              <a:t>Light-tight box</a:t>
            </a:r>
          </a:p>
          <a:p>
            <a:pPr lvl="1" eaLnBrk="1" hangingPunct="1"/>
            <a:r>
              <a:rPr lang="en-US" sz="2000" smtClean="0"/>
              <a:t>Converging lens</a:t>
            </a:r>
          </a:p>
          <a:p>
            <a:pPr lvl="2" eaLnBrk="1" hangingPunct="1"/>
            <a:r>
              <a:rPr lang="en-US" sz="1800" smtClean="0"/>
              <a:t>Produces a real image</a:t>
            </a:r>
          </a:p>
          <a:p>
            <a:pPr lvl="1" eaLnBrk="1" hangingPunct="1"/>
            <a:r>
              <a:rPr lang="en-US" sz="2000" smtClean="0"/>
              <a:t>Film behind the lens</a:t>
            </a:r>
          </a:p>
          <a:p>
            <a:pPr lvl="2" eaLnBrk="1" hangingPunct="1"/>
            <a:r>
              <a:rPr lang="en-US" sz="1800" smtClean="0"/>
              <a:t>Receives the image</a:t>
            </a:r>
          </a:p>
        </p:txBody>
      </p:sp>
      <p:pic>
        <p:nvPicPr>
          <p:cNvPr id="642051" name="Picture 6" descr="Fig 25-01"/>
          <p:cNvPicPr>
            <a:picLocks noGrp="1" noChangeAspect="1" noChangeArrowheads="1"/>
          </p:cNvPicPr>
          <p:nvPr>
            <p:ph type="clipArt" sz="half" idx="2"/>
          </p:nvPr>
        </p:nvPicPr>
        <p:blipFill>
          <a:blip r:embed="rId2"/>
          <a:srcRect/>
          <a:stretch>
            <a:fillRect/>
          </a:stretch>
        </p:blipFill>
        <p:spPr>
          <a:xfrm>
            <a:off x="5791200" y="2133600"/>
            <a:ext cx="4611688" cy="3832225"/>
          </a:xfrm>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3" name="Rectangle 2"/>
          <p:cNvSpPr>
            <a:spLocks noGrp="1" noChangeArrowheads="1"/>
          </p:cNvSpPr>
          <p:nvPr>
            <p:ph type="title"/>
          </p:nvPr>
        </p:nvSpPr>
        <p:spPr/>
        <p:txBody>
          <a:bodyPr/>
          <a:lstStyle/>
          <a:p>
            <a:pPr eaLnBrk="1" hangingPunct="1"/>
            <a:r>
              <a:rPr lang="en-US" smtClean="0"/>
              <a:t>Camera Operation</a:t>
            </a:r>
          </a:p>
        </p:txBody>
      </p:sp>
      <p:sp>
        <p:nvSpPr>
          <p:cNvPr id="643074" name="Rectangle 3"/>
          <p:cNvSpPr>
            <a:spLocks noGrp="1" noChangeArrowheads="1"/>
          </p:cNvSpPr>
          <p:nvPr>
            <p:ph type="body" idx="1"/>
          </p:nvPr>
        </p:nvSpPr>
        <p:spPr/>
        <p:txBody>
          <a:bodyPr/>
          <a:lstStyle/>
          <a:p>
            <a:pPr eaLnBrk="1" hangingPunct="1">
              <a:lnSpc>
                <a:spcPct val="90000"/>
              </a:lnSpc>
            </a:pPr>
            <a:r>
              <a:rPr lang="en-US" sz="2600" smtClean="0"/>
              <a:t>Proper focusing leads to sharp images</a:t>
            </a:r>
          </a:p>
          <a:p>
            <a:pPr lvl="1" eaLnBrk="1" hangingPunct="1">
              <a:lnSpc>
                <a:spcPct val="90000"/>
              </a:lnSpc>
            </a:pPr>
            <a:r>
              <a:rPr lang="en-US" sz="2200" smtClean="0"/>
              <a:t>The lens-to-film distance will depend on the object distance and on the focal length of the lens</a:t>
            </a:r>
          </a:p>
          <a:p>
            <a:pPr eaLnBrk="1" hangingPunct="1">
              <a:lnSpc>
                <a:spcPct val="90000"/>
              </a:lnSpc>
            </a:pPr>
            <a:r>
              <a:rPr lang="en-US" sz="2600" smtClean="0"/>
              <a:t>The shutter is a mechanical device that is opened for selected time intervals</a:t>
            </a:r>
          </a:p>
          <a:p>
            <a:pPr eaLnBrk="1" hangingPunct="1">
              <a:lnSpc>
                <a:spcPct val="90000"/>
              </a:lnSpc>
            </a:pPr>
            <a:r>
              <a:rPr lang="en-US" sz="2600" smtClean="0"/>
              <a:t>Most cameras have an aperture of adjustable diameter to further control the intensity of the light reaching the film</a:t>
            </a:r>
          </a:p>
          <a:p>
            <a:pPr lvl="1" eaLnBrk="1" hangingPunct="1">
              <a:lnSpc>
                <a:spcPct val="90000"/>
              </a:lnSpc>
            </a:pPr>
            <a:r>
              <a:rPr lang="en-US" sz="2200" smtClean="0"/>
              <a:t>With a small-diameter aperture, only light from the central portion reaches the film, and spherical aberration is minimized</a:t>
            </a:r>
          </a:p>
        </p:txBody>
      </p:sp>
      <p:pic>
        <p:nvPicPr>
          <p:cNvPr id="643076" name="Picture 4" descr="animated-film-camera-image-0008"/>
          <p:cNvPicPr>
            <a:picLocks noChangeAspect="1" noChangeArrowheads="1" noCrop="1"/>
          </p:cNvPicPr>
          <p:nvPr/>
        </p:nvPicPr>
        <p:blipFill>
          <a:blip r:embed="rId2"/>
          <a:srcRect/>
          <a:stretch>
            <a:fillRect/>
          </a:stretch>
        </p:blipFill>
        <p:spPr bwMode="auto">
          <a:xfrm>
            <a:off x="8197850" y="-371475"/>
            <a:ext cx="3516313" cy="2609850"/>
          </a:xfrm>
          <a:prstGeom prst="rect">
            <a:avLst/>
          </a:prstGeom>
          <a:noFill/>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7" name="Rectangle 2"/>
          <p:cNvSpPr>
            <a:spLocks noGrp="1" noChangeArrowheads="1"/>
          </p:cNvSpPr>
          <p:nvPr>
            <p:ph type="title"/>
          </p:nvPr>
        </p:nvSpPr>
        <p:spPr/>
        <p:txBody>
          <a:bodyPr/>
          <a:lstStyle/>
          <a:p>
            <a:pPr eaLnBrk="1" hangingPunct="1"/>
            <a:r>
              <a:rPr lang="en-US" smtClean="0"/>
              <a:t>Camera, f-numbers</a:t>
            </a:r>
          </a:p>
        </p:txBody>
      </p:sp>
      <p:sp>
        <p:nvSpPr>
          <p:cNvPr id="644098" name="Rectangle 3"/>
          <p:cNvSpPr>
            <a:spLocks noGrp="1" noChangeArrowheads="1"/>
          </p:cNvSpPr>
          <p:nvPr>
            <p:ph type="body" idx="1"/>
          </p:nvPr>
        </p:nvSpPr>
        <p:spPr/>
        <p:txBody>
          <a:bodyPr/>
          <a:lstStyle/>
          <a:p>
            <a:pPr eaLnBrk="1" hangingPunct="1"/>
            <a:r>
              <a:rPr lang="en-US" smtClean="0"/>
              <a:t>The ƒ-number of a camera is the ratio of the focal length of the lens to its diameter</a:t>
            </a:r>
          </a:p>
          <a:p>
            <a:pPr lvl="1" eaLnBrk="1" hangingPunct="1"/>
            <a:r>
              <a:rPr lang="en-US" smtClean="0"/>
              <a:t>ƒ-number = f/D</a:t>
            </a:r>
          </a:p>
          <a:p>
            <a:pPr lvl="1" eaLnBrk="1" hangingPunct="1"/>
            <a:r>
              <a:rPr lang="en-US" smtClean="0"/>
              <a:t>The ƒ-number is often given as a description of the lens “speed”</a:t>
            </a:r>
          </a:p>
          <a:p>
            <a:pPr lvl="2" eaLnBrk="1" hangingPunct="1"/>
            <a:r>
              <a:rPr lang="en-US" smtClean="0"/>
              <a:t>A lens with a low f-number is a “fast” lens</a:t>
            </a:r>
          </a:p>
        </p:txBody>
      </p:sp>
      <p:pic>
        <p:nvPicPr>
          <p:cNvPr id="644100" name="Picture 4" descr="Smileyphotographer"/>
          <p:cNvPicPr>
            <a:picLocks noChangeAspect="1" noChangeArrowheads="1" noCrop="1"/>
          </p:cNvPicPr>
          <p:nvPr/>
        </p:nvPicPr>
        <p:blipFill>
          <a:blip r:embed="rId2"/>
          <a:srcRect/>
          <a:stretch>
            <a:fillRect/>
          </a:stretch>
        </p:blipFill>
        <p:spPr bwMode="auto">
          <a:xfrm>
            <a:off x="227013" y="4213225"/>
            <a:ext cx="2209800" cy="2209800"/>
          </a:xfrm>
          <a:prstGeom prst="rect">
            <a:avLst/>
          </a:prstGeom>
          <a:noFill/>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1" name="Rectangle 2"/>
          <p:cNvSpPr>
            <a:spLocks noGrp="1" noChangeArrowheads="1"/>
          </p:cNvSpPr>
          <p:nvPr>
            <p:ph type="title"/>
          </p:nvPr>
        </p:nvSpPr>
        <p:spPr/>
        <p:txBody>
          <a:bodyPr/>
          <a:lstStyle/>
          <a:p>
            <a:pPr eaLnBrk="1" hangingPunct="1"/>
            <a:r>
              <a:rPr lang="en-US" smtClean="0"/>
              <a:t>Camera, f-numbers, cont</a:t>
            </a:r>
          </a:p>
        </p:txBody>
      </p:sp>
      <p:sp>
        <p:nvSpPr>
          <p:cNvPr id="645122" name="Rectangle 3"/>
          <p:cNvSpPr>
            <a:spLocks noGrp="1" noChangeArrowheads="1"/>
          </p:cNvSpPr>
          <p:nvPr>
            <p:ph type="body" idx="1"/>
          </p:nvPr>
        </p:nvSpPr>
        <p:spPr/>
        <p:txBody>
          <a:bodyPr/>
          <a:lstStyle/>
          <a:p>
            <a:pPr eaLnBrk="1" hangingPunct="1">
              <a:lnSpc>
                <a:spcPct val="90000"/>
              </a:lnSpc>
            </a:pPr>
            <a:r>
              <a:rPr lang="en-US" sz="2600" smtClean="0"/>
              <a:t>Increasing the setting from one ƒ-number to the next higher value decreases the area of the aperture by a factor of 2</a:t>
            </a:r>
          </a:p>
          <a:p>
            <a:pPr eaLnBrk="1" hangingPunct="1">
              <a:lnSpc>
                <a:spcPct val="90000"/>
              </a:lnSpc>
            </a:pPr>
            <a:r>
              <a:rPr lang="en-US" sz="2600" smtClean="0"/>
              <a:t>The lowest ƒ-number setting on a camera corresponds to the aperture wide open and the maximum possible lens area in use</a:t>
            </a:r>
          </a:p>
          <a:p>
            <a:pPr eaLnBrk="1" hangingPunct="1">
              <a:lnSpc>
                <a:spcPct val="90000"/>
              </a:lnSpc>
            </a:pPr>
            <a:r>
              <a:rPr lang="en-US" sz="2600" smtClean="0"/>
              <a:t>Simple cameras usually have a fixed focal length and a fixed aperture size, with an ƒ-number of about 11</a:t>
            </a:r>
          </a:p>
          <a:p>
            <a:pPr lvl="1" eaLnBrk="1" hangingPunct="1">
              <a:lnSpc>
                <a:spcPct val="90000"/>
              </a:lnSpc>
            </a:pPr>
            <a:r>
              <a:rPr lang="en-US" sz="2400" smtClean="0"/>
              <a:t>Most cameras with variable ƒ-numbers adjust them automatically</a:t>
            </a: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5" name="Rectangle 2"/>
          <p:cNvSpPr>
            <a:spLocks noGrp="1" noChangeArrowheads="1"/>
          </p:cNvSpPr>
          <p:nvPr>
            <p:ph type="title"/>
          </p:nvPr>
        </p:nvSpPr>
        <p:spPr/>
        <p:txBody>
          <a:bodyPr/>
          <a:lstStyle/>
          <a:p>
            <a:pPr eaLnBrk="1" hangingPunct="1"/>
            <a:r>
              <a:rPr lang="en-US" smtClean="0"/>
              <a:t>Simple Magnifier</a:t>
            </a:r>
          </a:p>
        </p:txBody>
      </p:sp>
      <p:sp>
        <p:nvSpPr>
          <p:cNvPr id="646146" name="Rectangle 3"/>
          <p:cNvSpPr>
            <a:spLocks noGrp="1" noChangeArrowheads="1"/>
          </p:cNvSpPr>
          <p:nvPr>
            <p:ph type="body" idx="1"/>
          </p:nvPr>
        </p:nvSpPr>
        <p:spPr/>
        <p:txBody>
          <a:bodyPr/>
          <a:lstStyle/>
          <a:p>
            <a:pPr eaLnBrk="1" hangingPunct="1"/>
            <a:r>
              <a:rPr lang="en-US" smtClean="0"/>
              <a:t>A simple magnifier consists of a single converging lens</a:t>
            </a:r>
          </a:p>
          <a:p>
            <a:pPr eaLnBrk="1" hangingPunct="1"/>
            <a:r>
              <a:rPr lang="en-US" smtClean="0"/>
              <a:t>This device is used to increase the apparent size of an object</a:t>
            </a:r>
          </a:p>
          <a:p>
            <a:pPr eaLnBrk="1" hangingPunct="1"/>
            <a:r>
              <a:rPr lang="en-US" smtClean="0"/>
              <a:t>The size of an image formed on the retina depends on the angle subtended by the eye</a:t>
            </a:r>
          </a:p>
          <a:p>
            <a:pPr eaLnBrk="1" hangingPunct="1"/>
            <a:endParaRPr lang="en-US" smtClean="0"/>
          </a:p>
          <a:p>
            <a:pPr eaLnBrk="1" hangingPunct="1"/>
            <a:endParaRPr lang="en-US" smtClean="0"/>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69" name="Rectangle 2"/>
          <p:cNvSpPr>
            <a:spLocks noGrp="1" noChangeArrowheads="1"/>
          </p:cNvSpPr>
          <p:nvPr>
            <p:ph type="title"/>
          </p:nvPr>
        </p:nvSpPr>
        <p:spPr>
          <a:xfrm>
            <a:off x="1535113" y="617538"/>
            <a:ext cx="10390187" cy="1143000"/>
          </a:xfrm>
        </p:spPr>
        <p:txBody>
          <a:bodyPr/>
          <a:lstStyle/>
          <a:p>
            <a:pPr eaLnBrk="1" hangingPunct="1"/>
            <a:r>
              <a:rPr lang="en-US" smtClean="0"/>
              <a:t>The Size of a Magnified Image</a:t>
            </a:r>
          </a:p>
        </p:txBody>
      </p:sp>
      <p:sp>
        <p:nvSpPr>
          <p:cNvPr id="647170" name="Rectangle 3"/>
          <p:cNvSpPr>
            <a:spLocks noGrp="1" noChangeArrowheads="1"/>
          </p:cNvSpPr>
          <p:nvPr>
            <p:ph type="body" sz="half" idx="1"/>
          </p:nvPr>
        </p:nvSpPr>
        <p:spPr>
          <a:xfrm>
            <a:off x="1828800" y="2133600"/>
            <a:ext cx="3810000" cy="4114800"/>
          </a:xfrm>
        </p:spPr>
        <p:txBody>
          <a:bodyPr/>
          <a:lstStyle/>
          <a:p>
            <a:pPr eaLnBrk="1" hangingPunct="1">
              <a:lnSpc>
                <a:spcPct val="90000"/>
              </a:lnSpc>
            </a:pPr>
            <a:r>
              <a:rPr lang="en-US" sz="2400" smtClean="0"/>
              <a:t>When an object is placed at the near point, the angle subtended is a maximum</a:t>
            </a:r>
          </a:p>
          <a:p>
            <a:pPr lvl="1" eaLnBrk="1" hangingPunct="1">
              <a:lnSpc>
                <a:spcPct val="90000"/>
              </a:lnSpc>
            </a:pPr>
            <a:r>
              <a:rPr lang="en-US" sz="2000" smtClean="0"/>
              <a:t>The near point is about 25 cm</a:t>
            </a:r>
          </a:p>
          <a:p>
            <a:pPr eaLnBrk="1" hangingPunct="1">
              <a:lnSpc>
                <a:spcPct val="90000"/>
              </a:lnSpc>
            </a:pPr>
            <a:r>
              <a:rPr lang="en-US" sz="2400" smtClean="0"/>
              <a:t>When the object is placed near the focal point of a converging lens, the lens forms a virtual, upright, and enlarged image</a:t>
            </a:r>
          </a:p>
        </p:txBody>
      </p:sp>
      <p:pic>
        <p:nvPicPr>
          <p:cNvPr id="647171" name="Picture 9" descr="2506.jpg                                                       000F0EFBCasper                         BA5763D6:"/>
          <p:cNvPicPr>
            <a:picLocks noChangeAspect="1" noChangeArrowheads="1"/>
          </p:cNvPicPr>
          <p:nvPr/>
        </p:nvPicPr>
        <p:blipFill>
          <a:blip r:embed="rId2"/>
          <a:srcRect/>
          <a:stretch>
            <a:fillRect/>
          </a:stretch>
        </p:blipFill>
        <p:spPr bwMode="auto">
          <a:xfrm>
            <a:off x="5867400" y="2057400"/>
            <a:ext cx="4800600" cy="4391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8" name="Rectangle 2"/>
          <p:cNvSpPr>
            <a:spLocks noGrp="1" noChangeArrowheads="1"/>
          </p:cNvSpPr>
          <p:nvPr>
            <p:ph type="title"/>
          </p:nvPr>
        </p:nvSpPr>
        <p:spPr/>
        <p:txBody>
          <a:bodyPr/>
          <a:lstStyle/>
          <a:p>
            <a:pPr eaLnBrk="1" hangingPunct="1"/>
            <a:r>
              <a:rPr lang="en-US" smtClean="0"/>
              <a:t>Angular Magnification</a:t>
            </a:r>
          </a:p>
        </p:txBody>
      </p:sp>
      <p:sp>
        <p:nvSpPr>
          <p:cNvPr id="28679" name="Rectangle 3"/>
          <p:cNvSpPr>
            <a:spLocks noGrp="1" noChangeArrowheads="1"/>
          </p:cNvSpPr>
          <p:nvPr>
            <p:ph type="body" idx="1"/>
          </p:nvPr>
        </p:nvSpPr>
        <p:spPr/>
        <p:txBody>
          <a:bodyPr/>
          <a:lstStyle/>
          <a:p>
            <a:pPr eaLnBrk="1" hangingPunct="1"/>
            <a:r>
              <a:rPr lang="en-US" sz="2800" smtClean="0"/>
              <a:t>Angular magnification is defined as</a:t>
            </a:r>
          </a:p>
          <a:p>
            <a:pPr eaLnBrk="1" hangingPunct="1"/>
            <a:endParaRPr lang="en-US" sz="2800" smtClean="0"/>
          </a:p>
          <a:p>
            <a:pPr eaLnBrk="1" hangingPunct="1"/>
            <a:endParaRPr lang="en-US" sz="2800" smtClean="0"/>
          </a:p>
          <a:p>
            <a:pPr eaLnBrk="1" hangingPunct="1"/>
            <a:r>
              <a:rPr lang="en-US" sz="2800" smtClean="0"/>
              <a:t>The angular magnification is at a maximum when the image formed by the lens is at the near point of the eye</a:t>
            </a:r>
          </a:p>
          <a:p>
            <a:pPr lvl="1" eaLnBrk="1" hangingPunct="1"/>
            <a:r>
              <a:rPr lang="en-US" sz="2400" smtClean="0"/>
              <a:t>q = - 25 cm</a:t>
            </a:r>
          </a:p>
          <a:p>
            <a:pPr lvl="1" eaLnBrk="1" hangingPunct="1"/>
            <a:r>
              <a:rPr lang="en-US" sz="2400" smtClean="0"/>
              <a:t>Calculated by </a:t>
            </a:r>
          </a:p>
        </p:txBody>
      </p:sp>
      <p:graphicFrame>
        <p:nvGraphicFramePr>
          <p:cNvPr id="28676" name="Object 4"/>
          <p:cNvGraphicFramePr>
            <a:graphicFrameLocks noChangeAspect="1"/>
          </p:cNvGraphicFramePr>
          <p:nvPr/>
        </p:nvGraphicFramePr>
        <p:xfrm>
          <a:off x="3309938" y="2578100"/>
          <a:ext cx="4430712" cy="906463"/>
        </p:xfrm>
        <a:graphic>
          <a:graphicData uri="http://schemas.openxmlformats.org/presentationml/2006/ole">
            <mc:AlternateContent xmlns:mc="http://schemas.openxmlformats.org/markup-compatibility/2006">
              <mc:Choice xmlns:v="urn:schemas-microsoft-com:vml" Requires="v">
                <p:oleObj spid="_x0000_s28682" name="Equation" r:id="rId3" imgW="2058120" imgH="418320" progId="">
                  <p:embed/>
                </p:oleObj>
              </mc:Choice>
              <mc:Fallback>
                <p:oleObj name="Equation" r:id="rId3" imgW="2058120" imgH="418320" progId="">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9938" y="2578100"/>
                        <a:ext cx="4430712" cy="9064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8677" name="Object 5"/>
          <p:cNvGraphicFramePr>
            <a:graphicFrameLocks noChangeAspect="1"/>
          </p:cNvGraphicFramePr>
          <p:nvPr/>
        </p:nvGraphicFramePr>
        <p:xfrm>
          <a:off x="5756275" y="5181600"/>
          <a:ext cx="2389188" cy="804863"/>
        </p:xfrm>
        <a:graphic>
          <a:graphicData uri="http://schemas.openxmlformats.org/presentationml/2006/ole">
            <mc:AlternateContent xmlns:mc="http://schemas.openxmlformats.org/markup-compatibility/2006">
              <mc:Choice xmlns:v="urn:schemas-microsoft-com:vml" Requires="v">
                <p:oleObj spid="_x0000_s28683" name="Equation" r:id="rId5" imgW="1215000" imgH="399960" progId="">
                  <p:embed/>
                </p:oleObj>
              </mc:Choice>
              <mc:Fallback>
                <p:oleObj name="Equation" r:id="rId5" imgW="1215000" imgH="399960" progId="">
                  <p:embed/>
                  <p:pic>
                    <p:nvPicPr>
                      <p:cNvPr id="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56275" y="5181600"/>
                        <a:ext cx="2389188" cy="8048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1" name="Rectangle 2"/>
          <p:cNvSpPr>
            <a:spLocks noGrp="1" noChangeArrowheads="1"/>
          </p:cNvSpPr>
          <p:nvPr>
            <p:ph type="title"/>
          </p:nvPr>
        </p:nvSpPr>
        <p:spPr/>
        <p:txBody>
          <a:bodyPr/>
          <a:lstStyle/>
          <a:p>
            <a:pPr eaLnBrk="1" hangingPunct="1"/>
            <a:r>
              <a:rPr lang="en-US" smtClean="0"/>
              <a:t>Magnification by a Lens</a:t>
            </a:r>
          </a:p>
        </p:txBody>
      </p:sp>
      <p:sp>
        <p:nvSpPr>
          <p:cNvPr id="650242" name="Rectangle 3"/>
          <p:cNvSpPr>
            <a:spLocks noGrp="1" noChangeArrowheads="1"/>
          </p:cNvSpPr>
          <p:nvPr>
            <p:ph type="body" idx="1"/>
          </p:nvPr>
        </p:nvSpPr>
        <p:spPr/>
        <p:txBody>
          <a:bodyPr/>
          <a:lstStyle/>
          <a:p>
            <a:pPr eaLnBrk="1" hangingPunct="1">
              <a:lnSpc>
                <a:spcPct val="90000"/>
              </a:lnSpc>
            </a:pPr>
            <a:r>
              <a:rPr lang="en-US" smtClean="0"/>
              <a:t>With a single lens, it is possible to achieve angular magnification up to about 4 without serious aberrations</a:t>
            </a:r>
          </a:p>
          <a:p>
            <a:pPr eaLnBrk="1" hangingPunct="1">
              <a:lnSpc>
                <a:spcPct val="90000"/>
              </a:lnSpc>
            </a:pPr>
            <a:r>
              <a:rPr lang="en-US" smtClean="0"/>
              <a:t>With multiple lenses, magnifications of up to about 20 can be achieved</a:t>
            </a:r>
          </a:p>
          <a:p>
            <a:pPr lvl="1" eaLnBrk="1" hangingPunct="1">
              <a:lnSpc>
                <a:spcPct val="90000"/>
              </a:lnSpc>
            </a:pPr>
            <a:r>
              <a:rPr lang="en-US" smtClean="0"/>
              <a:t>The multiple lenses can correct for aberrations</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ChangeArrowheads="1"/>
          </p:cNvSpPr>
          <p:nvPr>
            <p:ph type="title"/>
          </p:nvPr>
        </p:nvSpPr>
        <p:spPr/>
        <p:txBody>
          <a:bodyPr/>
          <a:lstStyle/>
          <a:p>
            <a:pPr eaLnBrk="1" hangingPunct="1"/>
            <a:r>
              <a:rPr lang="en-US" smtClean="0"/>
              <a:t>Reflection of Light</a:t>
            </a:r>
          </a:p>
        </p:txBody>
      </p:sp>
      <p:sp>
        <p:nvSpPr>
          <p:cNvPr id="99330" name="Rectangle 3"/>
          <p:cNvSpPr>
            <a:spLocks noGrp="1" noChangeArrowheads="1"/>
          </p:cNvSpPr>
          <p:nvPr>
            <p:ph type="body" idx="1"/>
          </p:nvPr>
        </p:nvSpPr>
        <p:spPr/>
        <p:txBody>
          <a:bodyPr/>
          <a:lstStyle/>
          <a:p>
            <a:pPr eaLnBrk="1" hangingPunct="1"/>
            <a:r>
              <a:rPr lang="en-US" smtClean="0"/>
              <a:t>A ray of light, the </a:t>
            </a:r>
            <a:r>
              <a:rPr lang="en-US" i="1" smtClean="0"/>
              <a:t>incident ray</a:t>
            </a:r>
            <a:r>
              <a:rPr lang="en-US" smtClean="0"/>
              <a:t>, travels in a medium</a:t>
            </a:r>
          </a:p>
          <a:p>
            <a:pPr eaLnBrk="1" hangingPunct="1"/>
            <a:r>
              <a:rPr lang="en-US" smtClean="0"/>
              <a:t>When it encounters a boundary with a second medium, part of the incident ray is </a:t>
            </a:r>
            <a:r>
              <a:rPr lang="en-US" i="1" smtClean="0"/>
              <a:t>reflected</a:t>
            </a:r>
            <a:r>
              <a:rPr lang="en-US" smtClean="0"/>
              <a:t> back into the first medium</a:t>
            </a:r>
          </a:p>
          <a:p>
            <a:pPr lvl="1" eaLnBrk="1" hangingPunct="1"/>
            <a:r>
              <a:rPr lang="en-US" smtClean="0"/>
              <a:t>This means it is directed backward into the first medium</a:t>
            </a: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5" name="Rectangle 2"/>
          <p:cNvSpPr>
            <a:spLocks noGrp="1" noChangeArrowheads="1"/>
          </p:cNvSpPr>
          <p:nvPr>
            <p:ph type="title"/>
          </p:nvPr>
        </p:nvSpPr>
        <p:spPr>
          <a:xfrm>
            <a:off x="1535113" y="617538"/>
            <a:ext cx="10390187" cy="1143000"/>
          </a:xfrm>
        </p:spPr>
        <p:txBody>
          <a:bodyPr/>
          <a:lstStyle/>
          <a:p>
            <a:pPr eaLnBrk="1" hangingPunct="1"/>
            <a:r>
              <a:rPr lang="en-US" smtClean="0"/>
              <a:t>Compound Microscope</a:t>
            </a:r>
          </a:p>
        </p:txBody>
      </p:sp>
      <p:sp>
        <p:nvSpPr>
          <p:cNvPr id="651266" name="Rectangle 3"/>
          <p:cNvSpPr>
            <a:spLocks noGrp="1" noChangeArrowheads="1"/>
          </p:cNvSpPr>
          <p:nvPr>
            <p:ph type="body" sz="half" idx="1"/>
          </p:nvPr>
        </p:nvSpPr>
        <p:spPr>
          <a:xfrm>
            <a:off x="1828800" y="2209800"/>
            <a:ext cx="3810000" cy="4114800"/>
          </a:xfrm>
        </p:spPr>
        <p:txBody>
          <a:bodyPr/>
          <a:lstStyle/>
          <a:p>
            <a:pPr eaLnBrk="1" hangingPunct="1">
              <a:lnSpc>
                <a:spcPct val="90000"/>
              </a:lnSpc>
            </a:pPr>
            <a:r>
              <a:rPr lang="en-US" sz="2400" smtClean="0"/>
              <a:t>A compound microscope consists of two lenses</a:t>
            </a:r>
          </a:p>
          <a:p>
            <a:pPr lvl="1" eaLnBrk="1" hangingPunct="1">
              <a:lnSpc>
                <a:spcPct val="90000"/>
              </a:lnSpc>
            </a:pPr>
            <a:r>
              <a:rPr lang="en-US" sz="2000" smtClean="0"/>
              <a:t>Gives greater magnification than a single lens</a:t>
            </a:r>
          </a:p>
          <a:p>
            <a:pPr lvl="1" eaLnBrk="1" hangingPunct="1">
              <a:lnSpc>
                <a:spcPct val="90000"/>
              </a:lnSpc>
            </a:pPr>
            <a:r>
              <a:rPr lang="en-US" sz="2000" smtClean="0"/>
              <a:t>The objective lens has a short focal length, ƒ</a:t>
            </a:r>
            <a:r>
              <a:rPr lang="en-US" sz="2000" baseline="-25000" smtClean="0"/>
              <a:t>o</a:t>
            </a:r>
            <a:r>
              <a:rPr lang="en-US" sz="2000" smtClean="0"/>
              <a:t>&lt;1 cm</a:t>
            </a:r>
          </a:p>
          <a:p>
            <a:pPr lvl="1" eaLnBrk="1" hangingPunct="1">
              <a:lnSpc>
                <a:spcPct val="90000"/>
              </a:lnSpc>
            </a:pPr>
            <a:r>
              <a:rPr lang="en-US" sz="2000" smtClean="0"/>
              <a:t>The ocular lens (eyepiece) has a focal length, ƒ</a:t>
            </a:r>
            <a:r>
              <a:rPr lang="en-US" sz="2000" baseline="-25000" smtClean="0"/>
              <a:t>e</a:t>
            </a:r>
            <a:r>
              <a:rPr lang="en-US" sz="2000" smtClean="0"/>
              <a:t>, of a few cm</a:t>
            </a:r>
          </a:p>
        </p:txBody>
      </p:sp>
      <p:pic>
        <p:nvPicPr>
          <p:cNvPr id="651267" name="Picture 6" descr="Fig 25-07a"/>
          <p:cNvPicPr>
            <a:picLocks noGrp="1" noChangeAspect="1" noChangeArrowheads="1"/>
          </p:cNvPicPr>
          <p:nvPr>
            <p:ph type="clipArt" sz="half" idx="2"/>
          </p:nvPr>
        </p:nvPicPr>
        <p:blipFill>
          <a:blip r:embed="rId2"/>
          <a:srcRect/>
          <a:stretch>
            <a:fillRect/>
          </a:stretch>
        </p:blipFill>
        <p:spPr>
          <a:xfrm>
            <a:off x="5638800" y="2590800"/>
            <a:ext cx="4840288" cy="2903538"/>
          </a:xfrm>
        </p:spPr>
      </p:pic>
      <p:pic>
        <p:nvPicPr>
          <p:cNvPr id="651269" name="Picture 5" descr="female_scientist_climb_microscope_hg_clr"/>
          <p:cNvPicPr>
            <a:picLocks noChangeAspect="1" noChangeArrowheads="1" noCrop="1"/>
          </p:cNvPicPr>
          <p:nvPr/>
        </p:nvPicPr>
        <p:blipFill>
          <a:blip r:embed="rId3"/>
          <a:srcRect/>
          <a:stretch>
            <a:fillRect/>
          </a:stretch>
        </p:blipFill>
        <p:spPr bwMode="auto">
          <a:xfrm>
            <a:off x="10007600" y="0"/>
            <a:ext cx="2184400" cy="2730500"/>
          </a:xfrm>
          <a:prstGeom prst="rect">
            <a:avLst/>
          </a:prstGeom>
          <a:noFill/>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89" name="Rectangle 2"/>
          <p:cNvSpPr>
            <a:spLocks noGrp="1" noChangeArrowheads="1"/>
          </p:cNvSpPr>
          <p:nvPr>
            <p:ph type="title"/>
          </p:nvPr>
        </p:nvSpPr>
        <p:spPr/>
        <p:txBody>
          <a:bodyPr/>
          <a:lstStyle/>
          <a:p>
            <a:pPr eaLnBrk="1" hangingPunct="1"/>
            <a:r>
              <a:rPr lang="en-US" smtClean="0"/>
              <a:t>Compound Microscope, cont</a:t>
            </a:r>
          </a:p>
        </p:txBody>
      </p:sp>
      <p:sp>
        <p:nvSpPr>
          <p:cNvPr id="652290" name="Rectangle 3"/>
          <p:cNvSpPr>
            <a:spLocks noGrp="1" noChangeArrowheads="1"/>
          </p:cNvSpPr>
          <p:nvPr>
            <p:ph type="body" idx="1"/>
          </p:nvPr>
        </p:nvSpPr>
        <p:spPr>
          <a:xfrm>
            <a:off x="2209800" y="2017713"/>
            <a:ext cx="8269288" cy="4114800"/>
          </a:xfrm>
        </p:spPr>
        <p:txBody>
          <a:bodyPr/>
          <a:lstStyle/>
          <a:p>
            <a:pPr eaLnBrk="1" hangingPunct="1"/>
            <a:r>
              <a:rPr lang="en-US" sz="2800" smtClean="0"/>
              <a:t>The lenses are separated by a distance L</a:t>
            </a:r>
          </a:p>
          <a:p>
            <a:pPr lvl="1" eaLnBrk="1" hangingPunct="1"/>
            <a:r>
              <a:rPr lang="en-US" sz="2400" smtClean="0"/>
              <a:t>L is much greater than either focal length</a:t>
            </a:r>
          </a:p>
          <a:p>
            <a:pPr eaLnBrk="1" hangingPunct="1"/>
            <a:r>
              <a:rPr lang="en-US" sz="2800" smtClean="0"/>
              <a:t>The approach to analysis is the same as for any two lenses in a row</a:t>
            </a:r>
          </a:p>
          <a:p>
            <a:pPr lvl="1" eaLnBrk="1" hangingPunct="1"/>
            <a:r>
              <a:rPr lang="en-US" sz="2400" smtClean="0"/>
              <a:t>The image formed by the first lens becomes the object for the second lens</a:t>
            </a:r>
          </a:p>
          <a:p>
            <a:pPr eaLnBrk="1" hangingPunct="1"/>
            <a:r>
              <a:rPr lang="en-US" sz="2800" smtClean="0"/>
              <a:t>The image seen by the eye, I</a:t>
            </a:r>
            <a:r>
              <a:rPr lang="en-US" sz="2800" baseline="-25000" smtClean="0"/>
              <a:t>2</a:t>
            </a:r>
            <a:r>
              <a:rPr lang="en-US" sz="2800" smtClean="0"/>
              <a:t>, is virtual, inverted and very much enlarged</a:t>
            </a:r>
          </a:p>
        </p:txBody>
      </p:sp>
      <p:pic>
        <p:nvPicPr>
          <p:cNvPr id="652292" name="Picture 4" descr="Lori_M-animated-lady-looking-through-a-microscope"/>
          <p:cNvPicPr>
            <a:picLocks noChangeAspect="1" noChangeArrowheads="1" noCrop="1"/>
          </p:cNvPicPr>
          <p:nvPr/>
        </p:nvPicPr>
        <p:blipFill>
          <a:blip r:embed="rId2"/>
          <a:srcRect/>
          <a:stretch>
            <a:fillRect/>
          </a:stretch>
        </p:blipFill>
        <p:spPr bwMode="auto">
          <a:xfrm>
            <a:off x="10210800" y="4667250"/>
            <a:ext cx="1981200" cy="2057400"/>
          </a:xfrm>
          <a:prstGeom prst="rect">
            <a:avLst/>
          </a:prstGeom>
          <a:noFill/>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4" name="Rectangle 2"/>
          <p:cNvSpPr>
            <a:spLocks noGrp="1" noChangeArrowheads="1"/>
          </p:cNvSpPr>
          <p:nvPr>
            <p:ph type="title"/>
          </p:nvPr>
        </p:nvSpPr>
        <p:spPr/>
        <p:txBody>
          <a:bodyPr/>
          <a:lstStyle/>
          <a:p>
            <a:pPr eaLnBrk="1" hangingPunct="1"/>
            <a:r>
              <a:rPr lang="en-US" smtClean="0"/>
              <a:t>Magnifications of the Compound Microscope</a:t>
            </a:r>
          </a:p>
        </p:txBody>
      </p:sp>
      <p:sp>
        <p:nvSpPr>
          <p:cNvPr id="29705" name="Rectangle 3"/>
          <p:cNvSpPr>
            <a:spLocks noGrp="1" noChangeArrowheads="1"/>
          </p:cNvSpPr>
          <p:nvPr>
            <p:ph type="body" idx="1"/>
          </p:nvPr>
        </p:nvSpPr>
        <p:spPr>
          <a:xfrm>
            <a:off x="2209800" y="2017713"/>
            <a:ext cx="8269288" cy="4114800"/>
          </a:xfrm>
        </p:spPr>
        <p:txBody>
          <a:bodyPr/>
          <a:lstStyle/>
          <a:p>
            <a:pPr eaLnBrk="1" hangingPunct="1"/>
            <a:r>
              <a:rPr lang="en-US" sz="2600" smtClean="0"/>
              <a:t>The </a:t>
            </a:r>
            <a:r>
              <a:rPr lang="en-US" sz="2600" i="1" smtClean="0"/>
              <a:t>lateral magnification</a:t>
            </a:r>
            <a:r>
              <a:rPr lang="en-US" sz="2600" smtClean="0"/>
              <a:t> of the microscope is</a:t>
            </a:r>
          </a:p>
          <a:p>
            <a:pPr eaLnBrk="1" hangingPunct="1"/>
            <a:endParaRPr lang="en-US" sz="2600" smtClean="0"/>
          </a:p>
          <a:p>
            <a:pPr eaLnBrk="1" hangingPunct="1"/>
            <a:endParaRPr lang="en-US" sz="2600" smtClean="0"/>
          </a:p>
          <a:p>
            <a:pPr eaLnBrk="1" hangingPunct="1"/>
            <a:r>
              <a:rPr lang="en-US" sz="2600" smtClean="0"/>
              <a:t>The </a:t>
            </a:r>
            <a:r>
              <a:rPr lang="en-US" sz="2600" i="1" smtClean="0"/>
              <a:t>angular magnification</a:t>
            </a:r>
            <a:r>
              <a:rPr lang="en-US" sz="2600" smtClean="0"/>
              <a:t> of the eyepiece of the microscope is</a:t>
            </a:r>
          </a:p>
          <a:p>
            <a:pPr eaLnBrk="1" hangingPunct="1"/>
            <a:endParaRPr lang="en-US" sz="2600" smtClean="0"/>
          </a:p>
          <a:p>
            <a:pPr eaLnBrk="1" hangingPunct="1"/>
            <a:r>
              <a:rPr lang="en-US" sz="2600" smtClean="0"/>
              <a:t>The </a:t>
            </a:r>
            <a:r>
              <a:rPr lang="en-US" sz="2600" i="1" smtClean="0"/>
              <a:t>overall magnification</a:t>
            </a:r>
            <a:r>
              <a:rPr lang="en-US" sz="2600" smtClean="0"/>
              <a:t> of the microscope is the product of the individual magnifications</a:t>
            </a:r>
          </a:p>
        </p:txBody>
      </p:sp>
      <p:graphicFrame>
        <p:nvGraphicFramePr>
          <p:cNvPr id="29701" name="Object 5"/>
          <p:cNvGraphicFramePr>
            <a:graphicFrameLocks noChangeAspect="1"/>
          </p:cNvGraphicFramePr>
          <p:nvPr/>
        </p:nvGraphicFramePr>
        <p:xfrm>
          <a:off x="3962400" y="2514600"/>
          <a:ext cx="2209800" cy="823913"/>
        </p:xfrm>
        <a:graphic>
          <a:graphicData uri="http://schemas.openxmlformats.org/presentationml/2006/ole">
            <mc:AlternateContent xmlns:mc="http://schemas.openxmlformats.org/markup-compatibility/2006">
              <mc:Choice xmlns:v="urn:schemas-microsoft-com:vml" Requires="v">
                <p:oleObj spid="_x0000_s29710" name="Equation" r:id="rId3" imgW="1124280" imgH="418320" progId="">
                  <p:embed/>
                </p:oleObj>
              </mc:Choice>
              <mc:Fallback>
                <p:oleObj name="Equation" r:id="rId3" imgW="1124280" imgH="418320" progId="">
                  <p:embed/>
                  <p:pic>
                    <p:nvPicPr>
                      <p:cNvPr id="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2514600"/>
                        <a:ext cx="2209800" cy="8239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9702" name="Object 6"/>
          <p:cNvGraphicFramePr>
            <a:graphicFrameLocks noChangeAspect="1"/>
          </p:cNvGraphicFramePr>
          <p:nvPr/>
        </p:nvGraphicFramePr>
        <p:xfrm>
          <a:off x="6019800" y="3962400"/>
          <a:ext cx="1433513" cy="696913"/>
        </p:xfrm>
        <a:graphic>
          <a:graphicData uri="http://schemas.openxmlformats.org/presentationml/2006/ole">
            <mc:AlternateContent xmlns:mc="http://schemas.openxmlformats.org/markup-compatibility/2006">
              <mc:Choice xmlns:v="urn:schemas-microsoft-com:vml" Requires="v">
                <p:oleObj spid="_x0000_s29711" name="Equation" r:id="rId5" imgW="861120" imgH="418320" progId="">
                  <p:embed/>
                </p:oleObj>
              </mc:Choice>
              <mc:Fallback>
                <p:oleObj name="Equation" r:id="rId5" imgW="861120" imgH="418320" progId="">
                  <p:embed/>
                  <p:pic>
                    <p:nvPicPr>
                      <p:cNvPr id="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9800" y="3962400"/>
                        <a:ext cx="1433513" cy="6969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9703" name="Object 7"/>
          <p:cNvGraphicFramePr>
            <a:graphicFrameLocks noChangeAspect="1"/>
          </p:cNvGraphicFramePr>
          <p:nvPr/>
        </p:nvGraphicFramePr>
        <p:xfrm>
          <a:off x="4114800" y="5638800"/>
          <a:ext cx="3044825" cy="746125"/>
        </p:xfrm>
        <a:graphic>
          <a:graphicData uri="http://schemas.openxmlformats.org/presentationml/2006/ole">
            <mc:AlternateContent xmlns:mc="http://schemas.openxmlformats.org/markup-compatibility/2006">
              <mc:Choice xmlns:v="urn:schemas-microsoft-com:vml" Requires="v">
                <p:oleObj spid="_x0000_s29712" name="Equation" r:id="rId7" imgW="1867680" imgH="454680" progId="">
                  <p:embed/>
                </p:oleObj>
              </mc:Choice>
              <mc:Fallback>
                <p:oleObj name="Equation" r:id="rId7" imgW="1867680" imgH="454680" progId="">
                  <p:embed/>
                  <p:pic>
                    <p:nvPicPr>
                      <p:cNvPr id="0"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14800" y="5638800"/>
                        <a:ext cx="3044825" cy="746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84938"/>
            <a:ext cx="5782387" cy="694293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9164" y="-1"/>
            <a:ext cx="5572836" cy="6813751"/>
          </a:xfrm>
          <a:prstGeom prst="rect">
            <a:avLst/>
          </a:prstGeom>
        </p:spPr>
      </p:pic>
    </p:spTree>
    <p:extLst>
      <p:ext uri="{BB962C8B-B14F-4D97-AF65-F5344CB8AC3E}">
        <p14:creationId xmlns:p14="http://schemas.microsoft.com/office/powerpoint/2010/main" val="633463124"/>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61" name="Rectangle 2"/>
          <p:cNvSpPr>
            <a:spLocks noGrp="1" noChangeArrowheads="1"/>
          </p:cNvSpPr>
          <p:nvPr>
            <p:ph type="title"/>
          </p:nvPr>
        </p:nvSpPr>
        <p:spPr/>
        <p:txBody>
          <a:bodyPr/>
          <a:lstStyle/>
          <a:p>
            <a:pPr eaLnBrk="1" hangingPunct="1"/>
            <a:r>
              <a:rPr lang="en-US" smtClean="0"/>
              <a:t>Other Considerations with a Microscope</a:t>
            </a:r>
          </a:p>
        </p:txBody>
      </p:sp>
      <p:sp>
        <p:nvSpPr>
          <p:cNvPr id="655362" name="Rectangle 3"/>
          <p:cNvSpPr>
            <a:spLocks noGrp="1" noChangeArrowheads="1"/>
          </p:cNvSpPr>
          <p:nvPr>
            <p:ph type="body" idx="1"/>
          </p:nvPr>
        </p:nvSpPr>
        <p:spPr/>
        <p:txBody>
          <a:bodyPr/>
          <a:lstStyle/>
          <a:p>
            <a:pPr eaLnBrk="1" hangingPunct="1"/>
            <a:r>
              <a:rPr lang="en-US" smtClean="0"/>
              <a:t>The ability of an optical microscope to view an object depends on the size of the object relative to the wavelength of the light used to observe it</a:t>
            </a:r>
          </a:p>
          <a:p>
            <a:pPr lvl="1" eaLnBrk="1" hangingPunct="1"/>
            <a:r>
              <a:rPr lang="en-US" smtClean="0"/>
              <a:t>For example, you could not observe an atom (d </a:t>
            </a:r>
            <a:r>
              <a:rPr lang="en-US" smtClean="0">
                <a:sym typeface="Symbol" pitchFamily="18" charset="2"/>
              </a:rPr>
              <a:t> 0.1 nm) with visible light (</a:t>
            </a:r>
            <a:r>
              <a:rPr lang="en-US" smtClean="0">
                <a:cs typeface="Tahoma" pitchFamily="34" charset="0"/>
                <a:sym typeface="Symbol" pitchFamily="18" charset="2"/>
              </a:rPr>
              <a:t>λ 500 nm)</a:t>
            </a:r>
            <a:endParaRPr lang="en-US" smtClean="0"/>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385" name="Rectangle 2"/>
          <p:cNvSpPr>
            <a:spLocks noGrp="1" noChangeArrowheads="1"/>
          </p:cNvSpPr>
          <p:nvPr>
            <p:ph type="title"/>
          </p:nvPr>
        </p:nvSpPr>
        <p:spPr/>
        <p:txBody>
          <a:bodyPr/>
          <a:lstStyle/>
          <a:p>
            <a:pPr eaLnBrk="1" hangingPunct="1"/>
            <a:r>
              <a:rPr lang="en-US" smtClean="0"/>
              <a:t>Telescopes</a:t>
            </a:r>
          </a:p>
        </p:txBody>
      </p:sp>
      <p:sp>
        <p:nvSpPr>
          <p:cNvPr id="656386" name="Rectangle 3"/>
          <p:cNvSpPr>
            <a:spLocks noGrp="1" noChangeArrowheads="1"/>
          </p:cNvSpPr>
          <p:nvPr>
            <p:ph type="body" idx="1"/>
          </p:nvPr>
        </p:nvSpPr>
        <p:spPr>
          <a:xfrm>
            <a:off x="2209800" y="1981200"/>
            <a:ext cx="7772400" cy="4419600"/>
          </a:xfrm>
        </p:spPr>
        <p:txBody>
          <a:bodyPr/>
          <a:lstStyle/>
          <a:p>
            <a:pPr eaLnBrk="1" hangingPunct="1"/>
            <a:r>
              <a:rPr lang="en-US" sz="2800" smtClean="0"/>
              <a:t>Two fundamental types of telescopes</a:t>
            </a:r>
          </a:p>
          <a:p>
            <a:pPr lvl="1" eaLnBrk="1" hangingPunct="1"/>
            <a:r>
              <a:rPr lang="en-US" sz="2400" u="sng" smtClean="0">
                <a:solidFill>
                  <a:schemeClr val="hlink"/>
                </a:solidFill>
              </a:rPr>
              <a:t>Refracting telescope</a:t>
            </a:r>
            <a:r>
              <a:rPr lang="en-US" sz="2400" smtClean="0"/>
              <a:t> uses a combination of lenses to </a:t>
            </a:r>
            <a:r>
              <a:rPr lang="en-US" sz="2400" smtClean="0">
                <a:solidFill>
                  <a:schemeClr val="bg2"/>
                </a:solidFill>
              </a:rPr>
              <a:t>form an image</a:t>
            </a:r>
          </a:p>
          <a:p>
            <a:pPr lvl="1" eaLnBrk="1" hangingPunct="1"/>
            <a:r>
              <a:rPr lang="en-US" sz="2400" u="sng" smtClean="0">
                <a:solidFill>
                  <a:schemeClr val="hlink"/>
                </a:solidFill>
              </a:rPr>
              <a:t>Reflecting telescope</a:t>
            </a:r>
            <a:r>
              <a:rPr lang="en-US" sz="2400" smtClean="0"/>
              <a:t> uses a curved mirror and a lens to form an image</a:t>
            </a:r>
          </a:p>
          <a:p>
            <a:pPr eaLnBrk="1" hangingPunct="1"/>
            <a:r>
              <a:rPr lang="en-US" sz="2800" smtClean="0"/>
              <a:t>Telescopes can be analyzed by considering them to be two optical elements in a row</a:t>
            </a:r>
          </a:p>
          <a:p>
            <a:pPr lvl="1" eaLnBrk="1" hangingPunct="1"/>
            <a:r>
              <a:rPr lang="en-US" sz="2400" smtClean="0"/>
              <a:t>The image of the first element becomes the object of the second element</a:t>
            </a:r>
          </a:p>
        </p:txBody>
      </p:sp>
      <p:pic>
        <p:nvPicPr>
          <p:cNvPr id="656388" name="Picture 4" descr="animated-telescope-image-0014"/>
          <p:cNvPicPr>
            <a:picLocks noChangeAspect="1" noChangeArrowheads="1" noCrop="1"/>
          </p:cNvPicPr>
          <p:nvPr/>
        </p:nvPicPr>
        <p:blipFill>
          <a:blip r:embed="rId2"/>
          <a:srcRect/>
          <a:stretch>
            <a:fillRect/>
          </a:stretch>
        </p:blipFill>
        <p:spPr bwMode="auto">
          <a:xfrm>
            <a:off x="9702800" y="295275"/>
            <a:ext cx="2286000" cy="3429000"/>
          </a:xfrm>
          <a:prstGeom prst="rect">
            <a:avLst/>
          </a:prstGeom>
          <a:noFill/>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409" name="Rectangle 2"/>
          <p:cNvSpPr>
            <a:spLocks noGrp="1" noChangeArrowheads="1"/>
          </p:cNvSpPr>
          <p:nvPr>
            <p:ph type="title"/>
          </p:nvPr>
        </p:nvSpPr>
        <p:spPr>
          <a:xfrm>
            <a:off x="1535113" y="617538"/>
            <a:ext cx="10390187" cy="1143000"/>
          </a:xfrm>
        </p:spPr>
        <p:txBody>
          <a:bodyPr/>
          <a:lstStyle/>
          <a:p>
            <a:pPr eaLnBrk="1" hangingPunct="1"/>
            <a:r>
              <a:rPr lang="en-US" smtClean="0"/>
              <a:t>Refracting Telescope</a:t>
            </a:r>
          </a:p>
        </p:txBody>
      </p:sp>
      <p:sp>
        <p:nvSpPr>
          <p:cNvPr id="657410" name="Rectangle 3"/>
          <p:cNvSpPr>
            <a:spLocks noGrp="1" noChangeArrowheads="1"/>
          </p:cNvSpPr>
          <p:nvPr>
            <p:ph type="body" sz="half" idx="1"/>
          </p:nvPr>
        </p:nvSpPr>
        <p:spPr>
          <a:xfrm>
            <a:off x="2133600" y="2133600"/>
            <a:ext cx="4267200" cy="4495800"/>
          </a:xfrm>
        </p:spPr>
        <p:txBody>
          <a:bodyPr/>
          <a:lstStyle/>
          <a:p>
            <a:pPr eaLnBrk="1" hangingPunct="1"/>
            <a:r>
              <a:rPr lang="en-US" sz="2000" smtClean="0"/>
              <a:t>The two lenses are arranged so that the objective forms a real, inverted image of a distant object</a:t>
            </a:r>
          </a:p>
          <a:p>
            <a:pPr eaLnBrk="1" hangingPunct="1"/>
            <a:r>
              <a:rPr lang="en-US" sz="2000" smtClean="0"/>
              <a:t>The image is near the focal point of the eyepiece</a:t>
            </a:r>
          </a:p>
          <a:p>
            <a:pPr eaLnBrk="1" hangingPunct="1"/>
            <a:r>
              <a:rPr lang="en-US" sz="2000" smtClean="0"/>
              <a:t>The two lenses are separated by the distance ƒ</a:t>
            </a:r>
            <a:r>
              <a:rPr lang="en-US" sz="2000" baseline="-25000" smtClean="0"/>
              <a:t>o</a:t>
            </a:r>
            <a:r>
              <a:rPr lang="en-US" sz="2000" smtClean="0"/>
              <a:t> +  ƒ</a:t>
            </a:r>
            <a:r>
              <a:rPr lang="en-US" sz="2000" baseline="-25000" smtClean="0"/>
              <a:t>e</a:t>
            </a:r>
            <a:r>
              <a:rPr lang="en-US" sz="2000" smtClean="0"/>
              <a:t> which corresponds to the length of the tube</a:t>
            </a:r>
          </a:p>
          <a:p>
            <a:pPr eaLnBrk="1" hangingPunct="1"/>
            <a:r>
              <a:rPr lang="en-US" sz="2000" smtClean="0"/>
              <a:t>The eyepiece forms an enlarged, inverted image of the first image</a:t>
            </a:r>
          </a:p>
        </p:txBody>
      </p:sp>
      <p:pic>
        <p:nvPicPr>
          <p:cNvPr id="657411" name="Picture 9" descr=" 2508a.jpg                                                      000F0EFBCasper                         BA5763D6:"/>
          <p:cNvPicPr>
            <a:picLocks noChangeAspect="1" noChangeArrowheads="1"/>
          </p:cNvPicPr>
          <p:nvPr/>
        </p:nvPicPr>
        <p:blipFill>
          <a:blip r:embed="rId2"/>
          <a:srcRect/>
          <a:stretch>
            <a:fillRect/>
          </a:stretch>
        </p:blipFill>
        <p:spPr bwMode="auto">
          <a:xfrm>
            <a:off x="6553200" y="1828800"/>
            <a:ext cx="3846513" cy="3273425"/>
          </a:xfrm>
          <a:prstGeom prst="rect">
            <a:avLst/>
          </a:prstGeom>
          <a:noFill/>
          <a:ln w="9525">
            <a:noFill/>
            <a:miter lim="800000"/>
            <a:headEnd/>
            <a:tailEnd/>
          </a:ln>
        </p:spPr>
      </p:pic>
      <p:pic>
        <p:nvPicPr>
          <p:cNvPr id="657412" name="Picture 10" descr=" 2508b.jpg                                                      000F0EFBCasper                         BA5763D6:"/>
          <p:cNvPicPr>
            <a:picLocks noChangeAspect="1" noChangeArrowheads="1"/>
          </p:cNvPicPr>
          <p:nvPr/>
        </p:nvPicPr>
        <p:blipFill>
          <a:blip r:embed="rId3"/>
          <a:srcRect/>
          <a:stretch>
            <a:fillRect/>
          </a:stretch>
        </p:blipFill>
        <p:spPr bwMode="auto">
          <a:xfrm>
            <a:off x="8982075" y="4518025"/>
            <a:ext cx="1609725" cy="233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2"/>
          <p:cNvSpPr>
            <a:spLocks noGrp="1" noChangeArrowheads="1"/>
          </p:cNvSpPr>
          <p:nvPr>
            <p:ph type="title"/>
          </p:nvPr>
        </p:nvSpPr>
        <p:spPr/>
        <p:txBody>
          <a:bodyPr/>
          <a:lstStyle/>
          <a:p>
            <a:pPr eaLnBrk="1" hangingPunct="1"/>
            <a:r>
              <a:rPr lang="en-US" smtClean="0"/>
              <a:t>Angular Magnification of a Telescope</a:t>
            </a:r>
          </a:p>
        </p:txBody>
      </p:sp>
      <p:sp>
        <p:nvSpPr>
          <p:cNvPr id="30725" name="Rectangle 3"/>
          <p:cNvSpPr>
            <a:spLocks noGrp="1" noChangeArrowheads="1"/>
          </p:cNvSpPr>
          <p:nvPr>
            <p:ph type="body" idx="1"/>
          </p:nvPr>
        </p:nvSpPr>
        <p:spPr/>
        <p:txBody>
          <a:bodyPr/>
          <a:lstStyle/>
          <a:p>
            <a:pPr eaLnBrk="1" hangingPunct="1">
              <a:lnSpc>
                <a:spcPct val="90000"/>
              </a:lnSpc>
            </a:pPr>
            <a:r>
              <a:rPr lang="en-US" sz="2800" smtClean="0"/>
              <a:t>The angular magnification depends on the focal lengths of the objective and eyepiece</a:t>
            </a:r>
          </a:p>
          <a:p>
            <a:pPr eaLnBrk="1" hangingPunct="1">
              <a:lnSpc>
                <a:spcPct val="90000"/>
              </a:lnSpc>
            </a:pPr>
            <a:endParaRPr lang="en-US" sz="2800" smtClean="0"/>
          </a:p>
          <a:p>
            <a:pPr eaLnBrk="1" hangingPunct="1">
              <a:lnSpc>
                <a:spcPct val="90000"/>
              </a:lnSpc>
            </a:pPr>
            <a:endParaRPr lang="en-US" sz="2800" smtClean="0"/>
          </a:p>
          <a:p>
            <a:pPr eaLnBrk="1" hangingPunct="1">
              <a:lnSpc>
                <a:spcPct val="90000"/>
              </a:lnSpc>
            </a:pPr>
            <a:endParaRPr lang="en-US" sz="2800" smtClean="0"/>
          </a:p>
          <a:p>
            <a:pPr eaLnBrk="1" hangingPunct="1">
              <a:lnSpc>
                <a:spcPct val="90000"/>
              </a:lnSpc>
            </a:pPr>
            <a:r>
              <a:rPr lang="en-US" sz="2800" smtClean="0"/>
              <a:t>Angular magnification is particularly important for observing nearby objects</a:t>
            </a:r>
          </a:p>
          <a:p>
            <a:pPr lvl="1" eaLnBrk="1" hangingPunct="1">
              <a:lnSpc>
                <a:spcPct val="90000"/>
              </a:lnSpc>
            </a:pPr>
            <a:r>
              <a:rPr lang="en-US" sz="2400" smtClean="0"/>
              <a:t>Very distant objects still appear as a small point of light</a:t>
            </a:r>
          </a:p>
        </p:txBody>
      </p:sp>
      <p:graphicFrame>
        <p:nvGraphicFramePr>
          <p:cNvPr id="30723" name="Object 3"/>
          <p:cNvGraphicFramePr>
            <a:graphicFrameLocks noChangeAspect="1"/>
          </p:cNvGraphicFramePr>
          <p:nvPr/>
        </p:nvGraphicFramePr>
        <p:xfrm>
          <a:off x="3919538" y="3182938"/>
          <a:ext cx="2525712" cy="1195387"/>
        </p:xfrm>
        <a:graphic>
          <a:graphicData uri="http://schemas.openxmlformats.org/presentationml/2006/ole">
            <mc:AlternateContent xmlns:mc="http://schemas.openxmlformats.org/markup-compatibility/2006">
              <mc:Choice xmlns:v="urn:schemas-microsoft-com:vml" Requires="v">
                <p:oleObj spid="_x0000_s30726" name="Equation" r:id="rId3" imgW="888480" imgH="418320" progId="">
                  <p:embed/>
                </p:oleObj>
              </mc:Choice>
              <mc:Fallback>
                <p:oleObj name="Equation" r:id="rId3" imgW="888480" imgH="418320" progId="">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9538" y="3182938"/>
                        <a:ext cx="2525712" cy="11953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481" name="Rectangle 2"/>
          <p:cNvSpPr>
            <a:spLocks noGrp="1" noChangeArrowheads="1"/>
          </p:cNvSpPr>
          <p:nvPr>
            <p:ph type="title"/>
          </p:nvPr>
        </p:nvSpPr>
        <p:spPr/>
        <p:txBody>
          <a:bodyPr/>
          <a:lstStyle/>
          <a:p>
            <a:pPr eaLnBrk="1" hangingPunct="1"/>
            <a:r>
              <a:rPr lang="en-US" smtClean="0"/>
              <a:t>Disadvantages of Refracting Telescopes</a:t>
            </a:r>
          </a:p>
        </p:txBody>
      </p:sp>
      <p:sp>
        <p:nvSpPr>
          <p:cNvPr id="660482" name="Rectangle 3"/>
          <p:cNvSpPr>
            <a:spLocks noGrp="1" noChangeArrowheads="1"/>
          </p:cNvSpPr>
          <p:nvPr>
            <p:ph type="body" idx="1"/>
          </p:nvPr>
        </p:nvSpPr>
        <p:spPr/>
        <p:txBody>
          <a:bodyPr/>
          <a:lstStyle/>
          <a:p>
            <a:pPr eaLnBrk="1" hangingPunct="1"/>
            <a:r>
              <a:rPr lang="en-US" smtClean="0"/>
              <a:t>Large diameters are needed to study distant objects</a:t>
            </a:r>
          </a:p>
          <a:p>
            <a:pPr eaLnBrk="1" hangingPunct="1"/>
            <a:r>
              <a:rPr lang="en-US" smtClean="0"/>
              <a:t>Large lenses are difficult and expensive to manufacture</a:t>
            </a:r>
          </a:p>
          <a:p>
            <a:pPr eaLnBrk="1" hangingPunct="1"/>
            <a:r>
              <a:rPr lang="en-US" smtClean="0"/>
              <a:t>The weight of large lenses leads to sagging which produces aberrations</a:t>
            </a: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5" name="Rectangle 2"/>
          <p:cNvSpPr>
            <a:spLocks noGrp="1" noChangeArrowheads="1"/>
          </p:cNvSpPr>
          <p:nvPr>
            <p:ph type="title"/>
          </p:nvPr>
        </p:nvSpPr>
        <p:spPr/>
        <p:txBody>
          <a:bodyPr/>
          <a:lstStyle/>
          <a:p>
            <a:pPr eaLnBrk="1" hangingPunct="1"/>
            <a:r>
              <a:rPr lang="en-US" smtClean="0"/>
              <a:t>Reflecting Telescope</a:t>
            </a:r>
          </a:p>
        </p:txBody>
      </p:sp>
      <p:sp>
        <p:nvSpPr>
          <p:cNvPr id="661506" name="Rectangle 3"/>
          <p:cNvSpPr>
            <a:spLocks noGrp="1" noChangeArrowheads="1"/>
          </p:cNvSpPr>
          <p:nvPr>
            <p:ph type="body" idx="1"/>
          </p:nvPr>
        </p:nvSpPr>
        <p:spPr/>
        <p:txBody>
          <a:bodyPr/>
          <a:lstStyle/>
          <a:p>
            <a:pPr eaLnBrk="1" hangingPunct="1"/>
            <a:r>
              <a:rPr lang="en-US" sz="2800" smtClean="0"/>
              <a:t>Helps overcome some of the disadvantages of refracting telescopes</a:t>
            </a:r>
          </a:p>
          <a:p>
            <a:pPr lvl="1" eaLnBrk="1" hangingPunct="1"/>
            <a:r>
              <a:rPr lang="en-US" sz="2400" smtClean="0"/>
              <a:t>Replaces the objective lens with a mirror</a:t>
            </a:r>
          </a:p>
          <a:p>
            <a:pPr lvl="1" eaLnBrk="1" hangingPunct="1"/>
            <a:r>
              <a:rPr lang="en-US" sz="2400" smtClean="0"/>
              <a:t>The mirror is often parabolic to overcome spherical aberrations</a:t>
            </a:r>
          </a:p>
          <a:p>
            <a:pPr eaLnBrk="1" hangingPunct="1"/>
            <a:r>
              <a:rPr lang="en-US" sz="2800" smtClean="0"/>
              <a:t>In addition, the light never passes through glass</a:t>
            </a:r>
          </a:p>
          <a:p>
            <a:pPr lvl="1" eaLnBrk="1" hangingPunct="1"/>
            <a:r>
              <a:rPr lang="en-US" sz="2400" smtClean="0"/>
              <a:t>Except the eyepiece</a:t>
            </a:r>
          </a:p>
          <a:p>
            <a:pPr lvl="1" eaLnBrk="1" hangingPunct="1"/>
            <a:r>
              <a:rPr lang="en-US" sz="2400" smtClean="0"/>
              <a:t>Reduced chromatic aberrations</a:t>
            </a:r>
          </a:p>
        </p:txBody>
      </p:sp>
      <p:pic>
        <p:nvPicPr>
          <p:cNvPr id="661508" name="Picture 4" descr="scientist_with_telescope_animation_2_5C"/>
          <p:cNvPicPr>
            <a:picLocks noChangeAspect="1" noChangeArrowheads="1" noCrop="1"/>
          </p:cNvPicPr>
          <p:nvPr/>
        </p:nvPicPr>
        <p:blipFill>
          <a:blip r:embed="rId2"/>
          <a:srcRect/>
          <a:stretch>
            <a:fillRect/>
          </a:stretch>
        </p:blipFill>
        <p:spPr bwMode="auto">
          <a:xfrm>
            <a:off x="8937625" y="212725"/>
            <a:ext cx="2959100" cy="182880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a:xfrm>
            <a:off x="1535113" y="617538"/>
            <a:ext cx="10390187" cy="1143000"/>
          </a:xfrm>
        </p:spPr>
        <p:txBody>
          <a:bodyPr/>
          <a:lstStyle/>
          <a:p>
            <a:pPr eaLnBrk="1" hangingPunct="1"/>
            <a:r>
              <a:rPr lang="en-US" smtClean="0"/>
              <a:t>Specular </a:t>
            </a:r>
            <a:br>
              <a:rPr lang="en-US" smtClean="0"/>
            </a:br>
            <a:r>
              <a:rPr lang="en-US" smtClean="0"/>
              <a:t>Reflection</a:t>
            </a:r>
          </a:p>
        </p:txBody>
      </p:sp>
      <p:sp>
        <p:nvSpPr>
          <p:cNvPr id="1029" name="Rectangle 3"/>
          <p:cNvSpPr>
            <a:spLocks noGrp="1" noChangeArrowheads="1"/>
          </p:cNvSpPr>
          <p:nvPr>
            <p:ph type="body" sz="half" idx="1"/>
          </p:nvPr>
        </p:nvSpPr>
        <p:spPr>
          <a:xfrm>
            <a:off x="1576388" y="2017713"/>
            <a:ext cx="5080000" cy="4114800"/>
          </a:xfrm>
        </p:spPr>
        <p:txBody>
          <a:bodyPr/>
          <a:lstStyle/>
          <a:p>
            <a:pPr eaLnBrk="1" hangingPunct="1"/>
            <a:r>
              <a:rPr lang="en-US" sz="2400" i="1" smtClean="0"/>
              <a:t>Specular reflection</a:t>
            </a:r>
            <a:r>
              <a:rPr lang="en-US" sz="2400" smtClean="0"/>
              <a:t> is reflection from a smooth surface</a:t>
            </a:r>
          </a:p>
          <a:p>
            <a:pPr eaLnBrk="1" hangingPunct="1"/>
            <a:r>
              <a:rPr lang="en-US" sz="2400" smtClean="0"/>
              <a:t>The reflected rays are parallel to each other</a:t>
            </a:r>
          </a:p>
          <a:p>
            <a:pPr eaLnBrk="1" hangingPunct="1"/>
            <a:r>
              <a:rPr lang="en-US" sz="2400" smtClean="0"/>
              <a:t>All reflection in this text is assumed to be specular</a:t>
            </a:r>
            <a:endParaRPr lang="en-US" sz="2400" i="1" smtClean="0"/>
          </a:p>
        </p:txBody>
      </p:sp>
      <p:graphicFrame>
        <p:nvGraphicFramePr>
          <p:cNvPr id="1027" name="Object 3"/>
          <p:cNvGraphicFramePr>
            <a:graphicFrameLocks noGrp="1" noChangeAspect="1"/>
          </p:cNvGraphicFramePr>
          <p:nvPr>
            <p:ph type="clipArt" sz="half" idx="2"/>
          </p:nvPr>
        </p:nvGraphicFramePr>
        <p:xfrm>
          <a:off x="7010400" y="1143000"/>
          <a:ext cx="3581400" cy="2647950"/>
        </p:xfrm>
        <a:graphic>
          <a:graphicData uri="http://schemas.openxmlformats.org/presentationml/2006/ole">
            <mc:AlternateContent xmlns:mc="http://schemas.openxmlformats.org/markup-compatibility/2006">
              <mc:Choice xmlns:v="urn:schemas-microsoft-com:vml" Requires="v">
                <p:oleObj spid="_x0000_s1030" name="Photo Editor Photo" r:id="rId3" imgW="3943901" imgH="2914286" progId="">
                  <p:embed/>
                </p:oleObj>
              </mc:Choice>
              <mc:Fallback>
                <p:oleObj name="Photo Editor Photo" r:id="rId3" imgW="3943901" imgH="2914286" progId="">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1143000"/>
                        <a:ext cx="3581400" cy="2647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30" name="Picture 6" descr="D:\Chapter 22\Fig 22-02c.jpg"/>
          <p:cNvPicPr>
            <a:picLocks noChangeAspect="1" noChangeArrowheads="1"/>
          </p:cNvPicPr>
          <p:nvPr/>
        </p:nvPicPr>
        <p:blipFill>
          <a:blip r:embed="rId5"/>
          <a:srcRect/>
          <a:stretch>
            <a:fillRect/>
          </a:stretch>
        </p:blipFill>
        <p:spPr bwMode="auto">
          <a:xfrm>
            <a:off x="7010400" y="3957638"/>
            <a:ext cx="3581400" cy="2747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29" name="Rectangle 2"/>
          <p:cNvSpPr>
            <a:spLocks noGrp="1" noChangeArrowheads="1"/>
          </p:cNvSpPr>
          <p:nvPr>
            <p:ph type="title"/>
          </p:nvPr>
        </p:nvSpPr>
        <p:spPr>
          <a:xfrm>
            <a:off x="1535113" y="617538"/>
            <a:ext cx="10390187" cy="1143000"/>
          </a:xfrm>
        </p:spPr>
        <p:txBody>
          <a:bodyPr/>
          <a:lstStyle/>
          <a:p>
            <a:pPr eaLnBrk="1" hangingPunct="1"/>
            <a:r>
              <a:rPr lang="en-US" smtClean="0"/>
              <a:t>Reflecting Telescope, Newtonian Focus</a:t>
            </a:r>
          </a:p>
        </p:txBody>
      </p:sp>
      <p:sp>
        <p:nvSpPr>
          <p:cNvPr id="662530" name="Rectangle 3"/>
          <p:cNvSpPr>
            <a:spLocks noGrp="1" noChangeArrowheads="1"/>
          </p:cNvSpPr>
          <p:nvPr>
            <p:ph type="body" sz="half" idx="1"/>
          </p:nvPr>
        </p:nvSpPr>
        <p:spPr>
          <a:xfrm>
            <a:off x="1576388" y="2017713"/>
            <a:ext cx="5080000" cy="4114800"/>
          </a:xfrm>
        </p:spPr>
        <p:txBody>
          <a:bodyPr/>
          <a:lstStyle/>
          <a:p>
            <a:pPr eaLnBrk="1" hangingPunct="1">
              <a:lnSpc>
                <a:spcPct val="90000"/>
              </a:lnSpc>
            </a:pPr>
            <a:r>
              <a:rPr lang="en-US" sz="2400" smtClean="0"/>
              <a:t>The incoming rays are reflected from the mirror and converge toward point A</a:t>
            </a:r>
          </a:p>
          <a:p>
            <a:pPr lvl="1" eaLnBrk="1" hangingPunct="1">
              <a:lnSpc>
                <a:spcPct val="90000"/>
              </a:lnSpc>
            </a:pPr>
            <a:r>
              <a:rPr lang="en-US" sz="2000" smtClean="0"/>
              <a:t>At A, a photographic plate or other detector could be placed</a:t>
            </a:r>
          </a:p>
          <a:p>
            <a:pPr eaLnBrk="1" hangingPunct="1">
              <a:lnSpc>
                <a:spcPct val="90000"/>
              </a:lnSpc>
            </a:pPr>
            <a:r>
              <a:rPr lang="en-US" sz="2400" smtClean="0"/>
              <a:t>A small flat mirror, M, reflects the light toward an opening in the side and passes into an eyepiece</a:t>
            </a:r>
          </a:p>
        </p:txBody>
      </p:sp>
      <p:pic>
        <p:nvPicPr>
          <p:cNvPr id="662531" name="Picture 6" descr="Fig 25-09"/>
          <p:cNvPicPr>
            <a:picLocks noGrp="1" noChangeAspect="1" noChangeArrowheads="1"/>
          </p:cNvPicPr>
          <p:nvPr>
            <p:ph type="clipArt" sz="half" idx="2"/>
          </p:nvPr>
        </p:nvPicPr>
        <p:blipFill>
          <a:blip r:embed="rId2"/>
          <a:srcRect/>
          <a:stretch>
            <a:fillRect/>
          </a:stretch>
        </p:blipFill>
        <p:spPr>
          <a:xfrm>
            <a:off x="7145338" y="2017713"/>
            <a:ext cx="2855912" cy="4114800"/>
          </a:xfrm>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3" name="Rectangle 2"/>
          <p:cNvSpPr>
            <a:spLocks noGrp="1" noChangeArrowheads="1"/>
          </p:cNvSpPr>
          <p:nvPr>
            <p:ph type="title"/>
          </p:nvPr>
        </p:nvSpPr>
        <p:spPr/>
        <p:txBody>
          <a:bodyPr/>
          <a:lstStyle/>
          <a:p>
            <a:pPr eaLnBrk="1" hangingPunct="1"/>
            <a:r>
              <a:rPr lang="en-US" smtClean="0"/>
              <a:t>Examples of Telescopes</a:t>
            </a:r>
          </a:p>
        </p:txBody>
      </p:sp>
      <p:sp>
        <p:nvSpPr>
          <p:cNvPr id="663554" name="Rectangle 3"/>
          <p:cNvSpPr>
            <a:spLocks noGrp="1" noChangeArrowheads="1"/>
          </p:cNvSpPr>
          <p:nvPr>
            <p:ph type="body" idx="1"/>
          </p:nvPr>
        </p:nvSpPr>
        <p:spPr/>
        <p:txBody>
          <a:bodyPr/>
          <a:lstStyle/>
          <a:p>
            <a:pPr eaLnBrk="1" hangingPunct="1"/>
            <a:r>
              <a:rPr lang="en-US" sz="2800" smtClean="0"/>
              <a:t>Reflecting Telescopes</a:t>
            </a:r>
          </a:p>
          <a:p>
            <a:pPr lvl="1" eaLnBrk="1" hangingPunct="1"/>
            <a:r>
              <a:rPr lang="en-US" sz="2400" smtClean="0"/>
              <a:t>Largest in the world are 10 m diameter Keck telescopes on Mauna Kea in Hawaii</a:t>
            </a:r>
          </a:p>
          <a:p>
            <a:pPr lvl="1" eaLnBrk="1" hangingPunct="1"/>
            <a:r>
              <a:rPr lang="en-US" sz="2400" smtClean="0"/>
              <a:t>Largest single mirror in US is 5 m diameter on Mount Palomar in California</a:t>
            </a:r>
          </a:p>
          <a:p>
            <a:pPr eaLnBrk="1" hangingPunct="1"/>
            <a:r>
              <a:rPr lang="en-US" sz="2800" smtClean="0"/>
              <a:t>Refracting Telescopes</a:t>
            </a:r>
          </a:p>
          <a:p>
            <a:pPr lvl="1" eaLnBrk="1" hangingPunct="1"/>
            <a:r>
              <a:rPr lang="en-US" sz="2400" smtClean="0"/>
              <a:t>Largest in the world is Yerkes Observatory in Wisconsin</a:t>
            </a:r>
          </a:p>
          <a:p>
            <a:pPr lvl="2" eaLnBrk="1" hangingPunct="1"/>
            <a:r>
              <a:rPr lang="en-US" sz="2000" smtClean="0"/>
              <a:t>Has a 1 m diameter</a:t>
            </a:r>
          </a:p>
        </p:txBody>
      </p:sp>
      <p:pic>
        <p:nvPicPr>
          <p:cNvPr id="663556" name="Picture 4" descr="Man-Looking-Through-Telescope-85105"/>
          <p:cNvPicPr>
            <a:picLocks noChangeAspect="1" noChangeArrowheads="1" noCrop="1"/>
          </p:cNvPicPr>
          <p:nvPr/>
        </p:nvPicPr>
        <p:blipFill>
          <a:blip r:embed="rId2"/>
          <a:srcRect/>
          <a:stretch>
            <a:fillRect/>
          </a:stretch>
        </p:blipFill>
        <p:spPr bwMode="auto">
          <a:xfrm>
            <a:off x="8948738" y="0"/>
            <a:ext cx="3243262" cy="2016125"/>
          </a:xfrm>
          <a:prstGeom prst="rect">
            <a:avLst/>
          </a:prstGeom>
          <a:noFill/>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10" name="Rectangle 2"/>
          <p:cNvSpPr>
            <a:spLocks noGrp="1" noChangeArrowheads="1"/>
          </p:cNvSpPr>
          <p:nvPr>
            <p:ph type="title" idx="4294967295"/>
          </p:nvPr>
        </p:nvSpPr>
        <p:spPr/>
        <p:txBody>
          <a:bodyPr/>
          <a:lstStyle/>
          <a:p>
            <a:r>
              <a:rPr lang="en-US" sz="4000" smtClean="0"/>
              <a:t>Reflecting Telescopes</a:t>
            </a:r>
            <a:br>
              <a:rPr lang="en-US" sz="4000" smtClean="0"/>
            </a:br>
            <a:r>
              <a:rPr lang="en-US" sz="3600" smtClean="0"/>
              <a:t>Largest in the world are 10 m diameter Keck telescopes on Mauna Kea in Hawaii</a:t>
            </a:r>
          </a:p>
        </p:txBody>
      </p:sp>
      <p:sp>
        <p:nvSpPr>
          <p:cNvPr id="734211" name="Rectangle 3"/>
          <p:cNvSpPr>
            <a:spLocks noGrp="1" noChangeArrowheads="1"/>
          </p:cNvSpPr>
          <p:nvPr>
            <p:ph type="body" idx="4294967295"/>
          </p:nvPr>
        </p:nvSpPr>
        <p:spPr/>
        <p:txBody>
          <a:bodyPr/>
          <a:lstStyle/>
          <a:p>
            <a:endParaRPr lang="en-US" smtClean="0"/>
          </a:p>
        </p:txBody>
      </p:sp>
      <p:pic>
        <p:nvPicPr>
          <p:cNvPr id="734213" name="Picture 5" descr="keck"/>
          <p:cNvPicPr>
            <a:picLocks noChangeAspect="1" noChangeArrowheads="1"/>
          </p:cNvPicPr>
          <p:nvPr/>
        </p:nvPicPr>
        <p:blipFill>
          <a:blip r:embed="rId2"/>
          <a:srcRect/>
          <a:stretch>
            <a:fillRect/>
          </a:stretch>
        </p:blipFill>
        <p:spPr bwMode="auto">
          <a:xfrm>
            <a:off x="3167063" y="1858963"/>
            <a:ext cx="6434137" cy="4826000"/>
          </a:xfrm>
          <a:prstGeom prst="rect">
            <a:avLst/>
          </a:prstGeom>
          <a:noFill/>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7" name="Rectangle 2"/>
          <p:cNvSpPr>
            <a:spLocks noGrp="1" noChangeArrowheads="1"/>
          </p:cNvSpPr>
          <p:nvPr>
            <p:ph type="title"/>
          </p:nvPr>
        </p:nvSpPr>
        <p:spPr/>
        <p:txBody>
          <a:bodyPr/>
          <a:lstStyle/>
          <a:p>
            <a:pPr eaLnBrk="1" hangingPunct="1"/>
            <a:r>
              <a:rPr lang="en-US" smtClean="0"/>
              <a:t>Resolution</a:t>
            </a:r>
          </a:p>
        </p:txBody>
      </p:sp>
      <p:sp>
        <p:nvSpPr>
          <p:cNvPr id="664578" name="Rectangle 3"/>
          <p:cNvSpPr>
            <a:spLocks noGrp="1" noChangeArrowheads="1"/>
          </p:cNvSpPr>
          <p:nvPr>
            <p:ph type="body" idx="1"/>
          </p:nvPr>
        </p:nvSpPr>
        <p:spPr/>
        <p:txBody>
          <a:bodyPr/>
          <a:lstStyle/>
          <a:p>
            <a:pPr eaLnBrk="1" hangingPunct="1">
              <a:lnSpc>
                <a:spcPct val="90000"/>
              </a:lnSpc>
            </a:pPr>
            <a:r>
              <a:rPr lang="en-US" sz="2800" smtClean="0"/>
              <a:t>The ability of an optical system to distinguish between closely spaced objects is limited due to the wave nature of light</a:t>
            </a:r>
          </a:p>
          <a:p>
            <a:pPr eaLnBrk="1" hangingPunct="1">
              <a:lnSpc>
                <a:spcPct val="90000"/>
              </a:lnSpc>
            </a:pPr>
            <a:r>
              <a:rPr lang="en-US" sz="2800" smtClean="0"/>
              <a:t>If two sources of light are close together, they can be treated as non-coherent sources</a:t>
            </a:r>
          </a:p>
          <a:p>
            <a:pPr eaLnBrk="1" hangingPunct="1">
              <a:lnSpc>
                <a:spcPct val="90000"/>
              </a:lnSpc>
            </a:pPr>
            <a:r>
              <a:rPr lang="en-US" sz="2800" smtClean="0"/>
              <a:t>Because of diffraction, the images consist of bright central regions flanked by weaker bright and dark rings</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title"/>
          </p:nvPr>
        </p:nvSpPr>
        <p:spPr>
          <a:xfrm>
            <a:off x="1535113" y="617538"/>
            <a:ext cx="10390187" cy="1143000"/>
          </a:xfrm>
        </p:spPr>
        <p:txBody>
          <a:bodyPr/>
          <a:lstStyle/>
          <a:p>
            <a:pPr eaLnBrk="1" hangingPunct="1"/>
            <a:r>
              <a:rPr lang="en-US" smtClean="0"/>
              <a:t>Diffuse </a:t>
            </a:r>
            <a:br>
              <a:rPr lang="en-US" smtClean="0"/>
            </a:br>
            <a:r>
              <a:rPr lang="en-US" smtClean="0"/>
              <a:t>Reflection</a:t>
            </a:r>
          </a:p>
        </p:txBody>
      </p:sp>
      <p:sp>
        <p:nvSpPr>
          <p:cNvPr id="2053" name="Rectangle 3"/>
          <p:cNvSpPr>
            <a:spLocks noGrp="1" noChangeArrowheads="1"/>
          </p:cNvSpPr>
          <p:nvPr>
            <p:ph type="body" sz="half" idx="1"/>
          </p:nvPr>
        </p:nvSpPr>
        <p:spPr>
          <a:xfrm>
            <a:off x="1576388" y="2017713"/>
            <a:ext cx="5080000" cy="4114800"/>
          </a:xfrm>
        </p:spPr>
        <p:txBody>
          <a:bodyPr/>
          <a:lstStyle/>
          <a:p>
            <a:pPr eaLnBrk="1" hangingPunct="1">
              <a:lnSpc>
                <a:spcPct val="90000"/>
              </a:lnSpc>
            </a:pPr>
            <a:r>
              <a:rPr lang="en-US" sz="2800" i="1" smtClean="0"/>
              <a:t>Diffuse reflection</a:t>
            </a:r>
            <a:r>
              <a:rPr lang="en-US" sz="2800" smtClean="0"/>
              <a:t> is reflection from a rough surface</a:t>
            </a:r>
          </a:p>
          <a:p>
            <a:pPr eaLnBrk="1" hangingPunct="1">
              <a:lnSpc>
                <a:spcPct val="90000"/>
              </a:lnSpc>
            </a:pPr>
            <a:r>
              <a:rPr lang="en-US" sz="2800" smtClean="0"/>
              <a:t>The reflected rays travel in a variety of directions</a:t>
            </a:r>
          </a:p>
          <a:p>
            <a:pPr eaLnBrk="1" hangingPunct="1">
              <a:lnSpc>
                <a:spcPct val="90000"/>
              </a:lnSpc>
            </a:pPr>
            <a:r>
              <a:rPr lang="en-US" sz="2800" smtClean="0"/>
              <a:t>Diffuse reflection makes the dry road easy to see at night</a:t>
            </a:r>
            <a:endParaRPr lang="en-US" sz="2800" i="1" smtClean="0"/>
          </a:p>
        </p:txBody>
      </p:sp>
      <p:graphicFrame>
        <p:nvGraphicFramePr>
          <p:cNvPr id="2051" name="Object 3"/>
          <p:cNvGraphicFramePr>
            <a:graphicFrameLocks noGrp="1" noChangeAspect="1"/>
          </p:cNvGraphicFramePr>
          <p:nvPr>
            <p:ph type="clipArt" sz="half" idx="2"/>
          </p:nvPr>
        </p:nvGraphicFramePr>
        <p:xfrm>
          <a:off x="6705600" y="762000"/>
          <a:ext cx="3886200" cy="2776538"/>
        </p:xfrm>
        <a:graphic>
          <a:graphicData uri="http://schemas.openxmlformats.org/presentationml/2006/ole">
            <mc:AlternateContent xmlns:mc="http://schemas.openxmlformats.org/markup-compatibility/2006">
              <mc:Choice xmlns:v="urn:schemas-microsoft-com:vml" Requires="v">
                <p:oleObj spid="_x0000_s2054" name="Photo Editor Photo" r:id="rId3" imgW="3971429" imgH="2838846" progId="">
                  <p:embed/>
                </p:oleObj>
              </mc:Choice>
              <mc:Fallback>
                <p:oleObj name="Photo Editor Photo" r:id="rId3" imgW="3971429" imgH="2838846" progId="">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762000"/>
                        <a:ext cx="3886200" cy="27765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054" name="Picture 5" descr="D:\Chapter 22\Fig 22-02d.jpg"/>
          <p:cNvPicPr>
            <a:picLocks noChangeAspect="1" noChangeArrowheads="1"/>
          </p:cNvPicPr>
          <p:nvPr/>
        </p:nvPicPr>
        <p:blipFill>
          <a:blip r:embed="rId5"/>
          <a:srcRect/>
          <a:stretch>
            <a:fillRect/>
          </a:stretch>
        </p:blipFill>
        <p:spPr bwMode="auto">
          <a:xfrm>
            <a:off x="6705600" y="3605213"/>
            <a:ext cx="3886200" cy="30241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1026"/>
          <p:cNvSpPr>
            <a:spLocks noGrp="1" noChangeArrowheads="1"/>
          </p:cNvSpPr>
          <p:nvPr>
            <p:ph type="title"/>
          </p:nvPr>
        </p:nvSpPr>
        <p:spPr>
          <a:xfrm>
            <a:off x="1535113" y="617538"/>
            <a:ext cx="10390187" cy="1143000"/>
          </a:xfrm>
        </p:spPr>
        <p:txBody>
          <a:bodyPr/>
          <a:lstStyle/>
          <a:p>
            <a:pPr eaLnBrk="1" hangingPunct="1"/>
            <a:r>
              <a:rPr lang="en-US" smtClean="0"/>
              <a:t>Law of Reflection</a:t>
            </a:r>
          </a:p>
        </p:txBody>
      </p:sp>
      <p:sp>
        <p:nvSpPr>
          <p:cNvPr id="104450" name="Rectangle 1027"/>
          <p:cNvSpPr>
            <a:spLocks noGrp="1" noChangeArrowheads="1"/>
          </p:cNvSpPr>
          <p:nvPr>
            <p:ph type="body" sz="half" idx="1"/>
          </p:nvPr>
        </p:nvSpPr>
        <p:spPr>
          <a:xfrm>
            <a:off x="2133600" y="2017713"/>
            <a:ext cx="3810000" cy="4114800"/>
          </a:xfrm>
        </p:spPr>
        <p:txBody>
          <a:bodyPr/>
          <a:lstStyle/>
          <a:p>
            <a:pPr eaLnBrk="1" hangingPunct="1">
              <a:lnSpc>
                <a:spcPct val="90000"/>
              </a:lnSpc>
            </a:pPr>
            <a:r>
              <a:rPr lang="en-US" sz="2400" smtClean="0"/>
              <a:t>The </a:t>
            </a:r>
            <a:r>
              <a:rPr lang="en-US" sz="2400" i="1" smtClean="0"/>
              <a:t>normal</a:t>
            </a:r>
            <a:r>
              <a:rPr lang="en-US" sz="2400" smtClean="0"/>
              <a:t> is a line perpendicular to the surface</a:t>
            </a:r>
          </a:p>
          <a:p>
            <a:pPr lvl="1" eaLnBrk="1" hangingPunct="1">
              <a:lnSpc>
                <a:spcPct val="90000"/>
              </a:lnSpc>
            </a:pPr>
            <a:r>
              <a:rPr lang="en-US" sz="2000" smtClean="0"/>
              <a:t>It is at the point where the incident ray strikes the surface</a:t>
            </a:r>
          </a:p>
          <a:p>
            <a:pPr eaLnBrk="1" hangingPunct="1">
              <a:lnSpc>
                <a:spcPct val="90000"/>
              </a:lnSpc>
            </a:pPr>
            <a:r>
              <a:rPr lang="en-US" sz="2400" smtClean="0"/>
              <a:t>The incident ray makes an angle of </a:t>
            </a:r>
            <a:r>
              <a:rPr lang="en-US" sz="2400" smtClean="0">
                <a:cs typeface="Tahoma" pitchFamily="34" charset="0"/>
              </a:rPr>
              <a:t>θ</a:t>
            </a:r>
            <a:r>
              <a:rPr lang="en-US" sz="2400" baseline="-25000" smtClean="0">
                <a:cs typeface="Tahoma" pitchFamily="34" charset="0"/>
              </a:rPr>
              <a:t>1</a:t>
            </a:r>
            <a:r>
              <a:rPr lang="en-US" sz="2400" smtClean="0">
                <a:cs typeface="Tahoma" pitchFamily="34" charset="0"/>
              </a:rPr>
              <a:t> with the normal</a:t>
            </a:r>
          </a:p>
          <a:p>
            <a:pPr eaLnBrk="1" hangingPunct="1">
              <a:lnSpc>
                <a:spcPct val="90000"/>
              </a:lnSpc>
            </a:pPr>
            <a:r>
              <a:rPr lang="en-US" sz="2400" smtClean="0"/>
              <a:t>The reflected ray makes an angle of </a:t>
            </a:r>
            <a:r>
              <a:rPr lang="en-US" sz="2400" smtClean="0">
                <a:cs typeface="Tahoma" pitchFamily="34" charset="0"/>
              </a:rPr>
              <a:t>θ</a:t>
            </a:r>
            <a:r>
              <a:rPr lang="en-US" sz="2400" baseline="-25000" smtClean="0">
                <a:cs typeface="Tahoma" pitchFamily="34" charset="0"/>
              </a:rPr>
              <a:t>1</a:t>
            </a:r>
            <a:r>
              <a:rPr lang="en-US" sz="2400" smtClean="0">
                <a:cs typeface="Tahoma" pitchFamily="34" charset="0"/>
              </a:rPr>
              <a:t>’</a:t>
            </a:r>
            <a:r>
              <a:rPr lang="en-US" sz="2400" baseline="-25000" smtClean="0">
                <a:cs typeface="Tahoma" pitchFamily="34" charset="0"/>
              </a:rPr>
              <a:t> </a:t>
            </a:r>
            <a:r>
              <a:rPr lang="en-US" sz="2400" smtClean="0">
                <a:cs typeface="Tahoma" pitchFamily="34" charset="0"/>
              </a:rPr>
              <a:t>with the normal</a:t>
            </a:r>
          </a:p>
          <a:p>
            <a:pPr eaLnBrk="1" hangingPunct="1">
              <a:lnSpc>
                <a:spcPct val="90000"/>
              </a:lnSpc>
            </a:pPr>
            <a:endParaRPr lang="en-US" sz="2400" smtClean="0"/>
          </a:p>
        </p:txBody>
      </p:sp>
      <p:pic>
        <p:nvPicPr>
          <p:cNvPr id="104451" name="Picture 1028" descr="Fig 22-04"/>
          <p:cNvPicPr>
            <a:picLocks noGrp="1" noChangeAspect="1" noChangeArrowheads="1"/>
          </p:cNvPicPr>
          <p:nvPr>
            <p:ph type="clipArt" sz="half" idx="2"/>
          </p:nvPr>
        </p:nvPicPr>
        <p:blipFill>
          <a:blip r:embed="rId2"/>
          <a:srcRect/>
          <a:stretch>
            <a:fillRect/>
          </a:stretch>
        </p:blipFill>
        <p:spPr>
          <a:xfrm>
            <a:off x="5943600" y="2209800"/>
            <a:ext cx="4459288" cy="4008438"/>
          </a:xfrm>
        </p:spPr>
      </p:pic>
      <p:pic>
        <p:nvPicPr>
          <p:cNvPr id="104455" name="Picture 7" descr="tigger"/>
          <p:cNvPicPr>
            <a:picLocks noChangeAspect="1" noChangeArrowheads="1" noCrop="1"/>
          </p:cNvPicPr>
          <p:nvPr/>
        </p:nvPicPr>
        <p:blipFill>
          <a:blip r:embed="rId3"/>
          <a:srcRect/>
          <a:stretch>
            <a:fillRect/>
          </a:stretch>
        </p:blipFill>
        <p:spPr bwMode="auto">
          <a:xfrm>
            <a:off x="10467975" y="458788"/>
            <a:ext cx="1173163" cy="3465512"/>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Grp="1" noChangeArrowheads="1"/>
          </p:cNvSpPr>
          <p:nvPr>
            <p:ph type="title"/>
          </p:nvPr>
        </p:nvSpPr>
        <p:spPr/>
        <p:txBody>
          <a:bodyPr/>
          <a:lstStyle/>
          <a:p>
            <a:pPr eaLnBrk="1" hangingPunct="1"/>
            <a:r>
              <a:rPr lang="en-US" smtClean="0"/>
              <a:t>Law of Reflection, cont</a:t>
            </a:r>
          </a:p>
        </p:txBody>
      </p:sp>
      <p:sp>
        <p:nvSpPr>
          <p:cNvPr id="105474" name="Rectangle 3"/>
          <p:cNvSpPr>
            <a:spLocks noGrp="1" noChangeArrowheads="1"/>
          </p:cNvSpPr>
          <p:nvPr>
            <p:ph type="body" idx="1"/>
          </p:nvPr>
        </p:nvSpPr>
        <p:spPr/>
        <p:txBody>
          <a:bodyPr/>
          <a:lstStyle/>
          <a:p>
            <a:pPr eaLnBrk="1" hangingPunct="1"/>
            <a:r>
              <a:rPr lang="en-US" smtClean="0"/>
              <a:t>The angle of reflection is equal to the angle of incidence</a:t>
            </a:r>
          </a:p>
          <a:p>
            <a:pPr eaLnBrk="1" hangingPunct="1"/>
            <a:r>
              <a:rPr lang="en-US" smtClean="0">
                <a:cs typeface="Tahoma" pitchFamily="34" charset="0"/>
              </a:rPr>
              <a:t>θ</a:t>
            </a:r>
            <a:r>
              <a:rPr lang="en-US" baseline="-25000" smtClean="0">
                <a:cs typeface="Tahoma" pitchFamily="34" charset="0"/>
              </a:rPr>
              <a:t>1</a:t>
            </a:r>
            <a:r>
              <a:rPr lang="en-US" smtClean="0">
                <a:cs typeface="Tahoma" pitchFamily="34" charset="0"/>
              </a:rPr>
              <a:t>= θ</a:t>
            </a:r>
            <a:r>
              <a:rPr lang="en-US" baseline="-25000" smtClean="0">
                <a:cs typeface="Tahoma" pitchFamily="34" charset="0"/>
              </a:rPr>
              <a:t>1</a:t>
            </a:r>
            <a:r>
              <a:rPr lang="en-US" smtClean="0">
                <a:cs typeface="Tahoma" pitchFamily="34" charset="0"/>
              </a:rPr>
              <a:t>’</a:t>
            </a:r>
          </a:p>
          <a:p>
            <a:pPr eaLnBrk="1" hangingPunct="1">
              <a:buFont typeface="Wingdings" pitchFamily="2" charset="2"/>
              <a:buNone/>
            </a:pPr>
            <a:endParaRPr lang="en-US" smtClean="0">
              <a:cs typeface="Tahoma" pitchFamily="34" charset="0"/>
            </a:endParaRPr>
          </a:p>
          <a:p>
            <a:pPr eaLnBrk="1" hangingPunct="1"/>
            <a:endParaRPr lang="en-US" smtClean="0">
              <a:cs typeface="Tahoma" pitchFamily="34" charset="0"/>
            </a:endParaRPr>
          </a:p>
          <a:p>
            <a:pPr lvl="1" eaLnBrk="1" hangingPunct="1"/>
            <a:endParaRPr lang="en-US" smtClean="0"/>
          </a:p>
        </p:txBody>
      </p:sp>
      <p:pic>
        <p:nvPicPr>
          <p:cNvPr id="105475" name="Picture 5" descr="Mirror348"/>
          <p:cNvPicPr>
            <a:picLocks noChangeAspect="1" noChangeArrowheads="1"/>
          </p:cNvPicPr>
          <p:nvPr/>
        </p:nvPicPr>
        <p:blipFill>
          <a:blip r:embed="rId2"/>
          <a:srcRect/>
          <a:stretch>
            <a:fillRect/>
          </a:stretch>
        </p:blipFill>
        <p:spPr bwMode="auto">
          <a:xfrm>
            <a:off x="5081588" y="3189288"/>
            <a:ext cx="5138737" cy="33258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a:xfrm>
            <a:off x="1328738" y="160338"/>
            <a:ext cx="10390187" cy="714375"/>
          </a:xfrm>
        </p:spPr>
        <p:txBody>
          <a:bodyPr anchor="ctr" anchorCtr="1"/>
          <a:lstStyle/>
          <a:p>
            <a:pPr eaLnBrk="1" hangingPunct="1">
              <a:defRPr/>
            </a:pPr>
            <a:r>
              <a:rPr lang="en-US" sz="4000" smtClean="0">
                <a:effectLst>
                  <a:outerShdw blurRad="38100" dist="38100" dir="2700000" algn="tl">
                    <a:srgbClr val="C0C0C0"/>
                  </a:outerShdw>
                </a:effectLst>
              </a:rPr>
              <a:t>Kinds of Reflections</a:t>
            </a:r>
          </a:p>
        </p:txBody>
      </p:sp>
      <p:sp>
        <p:nvSpPr>
          <p:cNvPr id="106498" name="Rectangle 3"/>
          <p:cNvSpPr>
            <a:spLocks noGrp="1" noChangeArrowheads="1"/>
          </p:cNvSpPr>
          <p:nvPr>
            <p:ph type="body" idx="4294967295"/>
          </p:nvPr>
        </p:nvSpPr>
        <p:spPr>
          <a:xfrm>
            <a:off x="598488" y="1274763"/>
            <a:ext cx="10972800" cy="2743200"/>
          </a:xfrm>
        </p:spPr>
        <p:txBody>
          <a:bodyPr/>
          <a:lstStyle/>
          <a:p>
            <a:pPr eaLnBrk="1" hangingPunct="1">
              <a:lnSpc>
                <a:spcPct val="80000"/>
              </a:lnSpc>
            </a:pPr>
            <a:r>
              <a:rPr lang="en-US" altLang="en-US" sz="2400" smtClean="0"/>
              <a:t>You see objects because light is reflected, bounced off of it.</a:t>
            </a:r>
          </a:p>
          <a:p>
            <a:pPr eaLnBrk="1" hangingPunct="1">
              <a:lnSpc>
                <a:spcPct val="80000"/>
              </a:lnSpc>
            </a:pPr>
            <a:r>
              <a:rPr lang="en-US" altLang="en-US" sz="2400" b="1" smtClean="0">
                <a:solidFill>
                  <a:schemeClr val="hlink"/>
                </a:solidFill>
              </a:rPr>
              <a:t>Law of Reflection</a:t>
            </a:r>
            <a:r>
              <a:rPr lang="en-US" altLang="en-US" sz="2400" smtClean="0"/>
              <a:t>: Angle of incidence equals the angle of reflection–</a:t>
            </a:r>
          </a:p>
          <a:p>
            <a:pPr lvl="1" eaLnBrk="1" hangingPunct="1">
              <a:lnSpc>
                <a:spcPct val="80000"/>
              </a:lnSpc>
            </a:pPr>
            <a:r>
              <a:rPr lang="en-US" altLang="en-US" sz="2400" smtClean="0"/>
              <a:t>Angle coming in = angle going off</a:t>
            </a:r>
          </a:p>
          <a:p>
            <a:pPr eaLnBrk="1" hangingPunct="1">
              <a:lnSpc>
                <a:spcPct val="80000"/>
              </a:lnSpc>
            </a:pPr>
            <a:r>
              <a:rPr lang="en-US" altLang="en-US" sz="2400" b="1" smtClean="0">
                <a:solidFill>
                  <a:schemeClr val="hlink"/>
                </a:solidFill>
              </a:rPr>
              <a:t>Regular Reflection</a:t>
            </a:r>
            <a:r>
              <a:rPr lang="en-US" altLang="en-US" sz="2400" smtClean="0"/>
              <a:t>: reflection off smooth surface – a mirror</a:t>
            </a:r>
          </a:p>
          <a:p>
            <a:pPr eaLnBrk="1" hangingPunct="1">
              <a:lnSpc>
                <a:spcPct val="80000"/>
              </a:lnSpc>
            </a:pPr>
            <a:r>
              <a:rPr lang="en-US" altLang="en-US" sz="2400" b="1" smtClean="0">
                <a:solidFill>
                  <a:schemeClr val="hlink"/>
                </a:solidFill>
              </a:rPr>
              <a:t>Diffuse Reflection</a:t>
            </a:r>
            <a:r>
              <a:rPr lang="en-US" altLang="en-US" sz="2400" smtClean="0"/>
              <a:t>: Irregular or bumpy, uneven surface – wall</a:t>
            </a:r>
          </a:p>
        </p:txBody>
      </p:sp>
      <p:pic>
        <p:nvPicPr>
          <p:cNvPr id="106499" name="Picture 4" descr="reflections"/>
          <p:cNvPicPr>
            <a:picLocks noChangeAspect="1" noChangeArrowheads="1"/>
          </p:cNvPicPr>
          <p:nvPr/>
        </p:nvPicPr>
        <p:blipFill>
          <a:blip r:embed="rId2"/>
          <a:srcRect/>
          <a:stretch>
            <a:fillRect/>
          </a:stretch>
        </p:blipFill>
        <p:spPr bwMode="auto">
          <a:xfrm>
            <a:off x="5791200" y="4783138"/>
            <a:ext cx="6096000" cy="1873250"/>
          </a:xfrm>
          <a:prstGeom prst="rect">
            <a:avLst/>
          </a:prstGeom>
          <a:noFill/>
          <a:ln w="9525">
            <a:noFill/>
            <a:miter lim="800000"/>
            <a:headEnd/>
            <a:tailEnd/>
          </a:ln>
        </p:spPr>
      </p:pic>
      <p:pic>
        <p:nvPicPr>
          <p:cNvPr id="106500" name="Picture 5" descr="Mirror348"/>
          <p:cNvPicPr>
            <a:picLocks noChangeAspect="1" noChangeArrowheads="1"/>
          </p:cNvPicPr>
          <p:nvPr/>
        </p:nvPicPr>
        <p:blipFill>
          <a:blip r:embed="rId3"/>
          <a:srcRect/>
          <a:stretch>
            <a:fillRect/>
          </a:stretch>
        </p:blipFill>
        <p:spPr bwMode="auto">
          <a:xfrm>
            <a:off x="82550" y="4491038"/>
            <a:ext cx="4876800" cy="2366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1503363" y="193675"/>
            <a:ext cx="10390187" cy="714375"/>
          </a:xfrm>
        </p:spPr>
        <p:txBody>
          <a:bodyPr anchor="ctr" anchorCtr="1"/>
          <a:lstStyle/>
          <a:p>
            <a:pPr eaLnBrk="1" hangingPunct="1">
              <a:defRPr/>
            </a:pPr>
            <a:r>
              <a:rPr lang="en-US" sz="4000" smtClean="0">
                <a:effectLst>
                  <a:outerShdw blurRad="38100" dist="38100" dir="2700000" algn="tl">
                    <a:srgbClr val="C0C0C0"/>
                  </a:outerShdw>
                </a:effectLst>
              </a:rPr>
              <a:t>Real or Virtual?</a:t>
            </a:r>
          </a:p>
        </p:txBody>
      </p:sp>
      <p:sp>
        <p:nvSpPr>
          <p:cNvPr id="107522" name="Rectangle 3"/>
          <p:cNvSpPr>
            <a:spLocks noGrp="1" noChangeArrowheads="1"/>
          </p:cNvSpPr>
          <p:nvPr>
            <p:ph type="body" idx="4294967295"/>
          </p:nvPr>
        </p:nvSpPr>
        <p:spPr>
          <a:xfrm>
            <a:off x="609600" y="1066800"/>
            <a:ext cx="10972800" cy="1600200"/>
          </a:xfrm>
        </p:spPr>
        <p:txBody>
          <a:bodyPr/>
          <a:lstStyle/>
          <a:p>
            <a:pPr eaLnBrk="1" hangingPunct="1">
              <a:lnSpc>
                <a:spcPct val="80000"/>
              </a:lnSpc>
            </a:pPr>
            <a:r>
              <a:rPr lang="en-US" altLang="en-US" sz="2000" b="1" smtClean="0">
                <a:solidFill>
                  <a:schemeClr val="hlink"/>
                </a:solidFill>
              </a:rPr>
              <a:t>Image</a:t>
            </a:r>
            <a:r>
              <a:rPr lang="en-US" altLang="en-US" sz="2000" smtClean="0">
                <a:solidFill>
                  <a:schemeClr val="hlink"/>
                </a:solidFill>
              </a:rPr>
              <a:t>:</a:t>
            </a:r>
            <a:r>
              <a:rPr lang="en-US" altLang="en-US" sz="2000" smtClean="0"/>
              <a:t> a copy of an object formed by reflected or refracted light</a:t>
            </a:r>
          </a:p>
          <a:p>
            <a:pPr eaLnBrk="1" hangingPunct="1">
              <a:lnSpc>
                <a:spcPct val="80000"/>
              </a:lnSpc>
            </a:pPr>
            <a:r>
              <a:rPr lang="en-US" altLang="en-US" sz="2000" b="1" smtClean="0">
                <a:solidFill>
                  <a:schemeClr val="hlink"/>
                </a:solidFill>
              </a:rPr>
              <a:t>Virtual image</a:t>
            </a:r>
            <a:r>
              <a:rPr lang="en-US" altLang="en-US" sz="2000" smtClean="0"/>
              <a:t>: </a:t>
            </a:r>
            <a:r>
              <a:rPr lang="en-US" altLang="en-US" sz="2000" smtClean="0">
                <a:solidFill>
                  <a:srgbClr val="FF3300"/>
                </a:solidFill>
              </a:rPr>
              <a:t>right side up</a:t>
            </a:r>
            <a:r>
              <a:rPr lang="en-US" altLang="en-US" sz="2000" smtClean="0"/>
              <a:t> appears to be coming from behind the mirror.</a:t>
            </a:r>
          </a:p>
          <a:p>
            <a:pPr eaLnBrk="1" hangingPunct="1">
              <a:lnSpc>
                <a:spcPct val="80000"/>
              </a:lnSpc>
            </a:pPr>
            <a:r>
              <a:rPr lang="en-US" altLang="en-US" sz="2000" b="1" smtClean="0">
                <a:solidFill>
                  <a:schemeClr val="hlink"/>
                </a:solidFill>
              </a:rPr>
              <a:t>Real Image</a:t>
            </a:r>
            <a:r>
              <a:rPr lang="en-US" altLang="en-US" sz="2000" smtClean="0"/>
              <a:t>: is formed when reflected light rays actually meet at a point. The image is </a:t>
            </a:r>
            <a:r>
              <a:rPr lang="en-US" altLang="en-US" sz="2000" smtClean="0">
                <a:solidFill>
                  <a:srgbClr val="FF3300"/>
                </a:solidFill>
              </a:rPr>
              <a:t>upside down</a:t>
            </a:r>
            <a:r>
              <a:rPr lang="en-US" altLang="en-US" sz="2000" smtClean="0"/>
              <a:t> (inverted),</a:t>
            </a:r>
          </a:p>
        </p:txBody>
      </p:sp>
      <p:pic>
        <p:nvPicPr>
          <p:cNvPr id="107523" name="Picture 4" descr="virtual"/>
          <p:cNvPicPr>
            <a:picLocks noChangeAspect="1" noChangeArrowheads="1"/>
          </p:cNvPicPr>
          <p:nvPr/>
        </p:nvPicPr>
        <p:blipFill>
          <a:blip r:embed="rId2"/>
          <a:srcRect/>
          <a:stretch>
            <a:fillRect/>
          </a:stretch>
        </p:blipFill>
        <p:spPr bwMode="auto">
          <a:xfrm>
            <a:off x="587375" y="2416175"/>
            <a:ext cx="4978400" cy="1944688"/>
          </a:xfrm>
          <a:prstGeom prst="rect">
            <a:avLst/>
          </a:prstGeom>
          <a:noFill/>
          <a:ln w="9525">
            <a:noFill/>
            <a:miter lim="800000"/>
            <a:headEnd/>
            <a:tailEnd/>
          </a:ln>
        </p:spPr>
      </p:pic>
      <p:pic>
        <p:nvPicPr>
          <p:cNvPr id="107524" name="Picture 5" descr="real"/>
          <p:cNvPicPr>
            <a:picLocks noChangeAspect="1" noChangeArrowheads="1"/>
          </p:cNvPicPr>
          <p:nvPr/>
        </p:nvPicPr>
        <p:blipFill>
          <a:blip r:embed="rId3"/>
          <a:srcRect/>
          <a:stretch>
            <a:fillRect/>
          </a:stretch>
        </p:blipFill>
        <p:spPr bwMode="auto">
          <a:xfrm>
            <a:off x="2946400" y="4419600"/>
            <a:ext cx="7797800" cy="2120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idx="4294967295"/>
          </p:nvPr>
        </p:nvSpPr>
        <p:spPr>
          <a:xfrm>
            <a:off x="1535113" y="0"/>
            <a:ext cx="10390187" cy="1179513"/>
          </a:xfrm>
        </p:spPr>
        <p:txBody>
          <a:bodyPr anchor="ctr" anchorCtr="1"/>
          <a:lstStyle/>
          <a:p>
            <a:pPr eaLnBrk="1" hangingPunct="1">
              <a:defRPr/>
            </a:pPr>
            <a:r>
              <a:rPr lang="en-US" sz="4000" smtClean="0">
                <a:effectLst>
                  <a:outerShdw blurRad="38100" dist="38100" dir="2700000" algn="tl">
                    <a:srgbClr val="C0C0C0"/>
                  </a:outerShdw>
                </a:effectLst>
              </a:rPr>
              <a:t>3 Types of Mirrors</a:t>
            </a:r>
          </a:p>
        </p:txBody>
      </p:sp>
      <p:sp>
        <p:nvSpPr>
          <p:cNvPr id="108546" name="Rectangle 3"/>
          <p:cNvSpPr>
            <a:spLocks noGrp="1" noChangeArrowheads="1"/>
          </p:cNvSpPr>
          <p:nvPr>
            <p:ph type="body" idx="4294967295"/>
          </p:nvPr>
        </p:nvSpPr>
        <p:spPr>
          <a:xfrm>
            <a:off x="711200" y="990600"/>
            <a:ext cx="11176000" cy="2514600"/>
          </a:xfrm>
        </p:spPr>
        <p:txBody>
          <a:bodyPr/>
          <a:lstStyle/>
          <a:p>
            <a:pPr eaLnBrk="1" hangingPunct="1">
              <a:lnSpc>
                <a:spcPct val="80000"/>
              </a:lnSpc>
            </a:pPr>
            <a:r>
              <a:rPr lang="en-US" altLang="en-US" sz="1600" b="1" smtClean="0">
                <a:solidFill>
                  <a:schemeClr val="hlink"/>
                </a:solidFill>
              </a:rPr>
              <a:t>Plane Mirror</a:t>
            </a:r>
            <a:r>
              <a:rPr lang="en-US" altLang="en-US" sz="1600" smtClean="0"/>
              <a:t>: a flat mirror – produces an image that is right side (virtual) up and the same size as the original object –</a:t>
            </a:r>
          </a:p>
          <a:p>
            <a:pPr eaLnBrk="1" hangingPunct="1">
              <a:lnSpc>
                <a:spcPct val="80000"/>
              </a:lnSpc>
            </a:pPr>
            <a:r>
              <a:rPr lang="en-US" altLang="en-US" sz="1600" b="1" smtClean="0">
                <a:solidFill>
                  <a:schemeClr val="hlink"/>
                </a:solidFill>
              </a:rPr>
              <a:t>Concave Mirror</a:t>
            </a:r>
            <a:r>
              <a:rPr lang="en-US" altLang="en-US" sz="1600" b="1" smtClean="0"/>
              <a:t>:</a:t>
            </a:r>
            <a:r>
              <a:rPr lang="en-US" altLang="en-US" sz="1600" smtClean="0"/>
              <a:t> a mirror with a surface curved inward like a “cave” or a bowl.</a:t>
            </a:r>
          </a:p>
          <a:p>
            <a:pPr lvl="1" eaLnBrk="1" hangingPunct="1">
              <a:lnSpc>
                <a:spcPct val="80000"/>
              </a:lnSpc>
            </a:pPr>
            <a:r>
              <a:rPr lang="en-US" altLang="en-US" sz="1400" smtClean="0"/>
              <a:t>Light reflected comes together to meet at a </a:t>
            </a:r>
            <a:r>
              <a:rPr lang="en-US" altLang="en-US" sz="1400" b="1" smtClean="0"/>
              <a:t>Focal Point</a:t>
            </a:r>
            <a:r>
              <a:rPr lang="en-US" altLang="en-US" sz="1400" smtClean="0"/>
              <a:t>.</a:t>
            </a:r>
          </a:p>
          <a:p>
            <a:pPr lvl="1" eaLnBrk="1" hangingPunct="1">
              <a:lnSpc>
                <a:spcPct val="80000"/>
              </a:lnSpc>
            </a:pPr>
            <a:r>
              <a:rPr lang="en-US" altLang="en-US" sz="1400" smtClean="0"/>
              <a:t>Can produce virtual or real images</a:t>
            </a:r>
          </a:p>
          <a:p>
            <a:pPr eaLnBrk="1" hangingPunct="1">
              <a:lnSpc>
                <a:spcPct val="80000"/>
              </a:lnSpc>
            </a:pPr>
            <a:r>
              <a:rPr lang="en-US" altLang="en-US" sz="1600" b="1" smtClean="0">
                <a:solidFill>
                  <a:schemeClr val="hlink"/>
                </a:solidFill>
              </a:rPr>
              <a:t>Convex Mirrors</a:t>
            </a:r>
            <a:r>
              <a:rPr lang="en-US" altLang="en-US" sz="1600" smtClean="0"/>
              <a:t>:</a:t>
            </a:r>
          </a:p>
          <a:p>
            <a:pPr lvl="1" eaLnBrk="1" hangingPunct="1">
              <a:lnSpc>
                <a:spcPct val="80000"/>
              </a:lnSpc>
            </a:pPr>
            <a:r>
              <a:rPr lang="en-US" altLang="en-US" sz="1400" smtClean="0"/>
              <a:t>A mirror w/ a curved surface facing outward</a:t>
            </a:r>
          </a:p>
          <a:p>
            <a:pPr lvl="1" eaLnBrk="1" hangingPunct="1">
              <a:lnSpc>
                <a:spcPct val="80000"/>
              </a:lnSpc>
            </a:pPr>
            <a:r>
              <a:rPr lang="en-US" altLang="en-US" sz="1400" smtClean="0"/>
              <a:t>Reflected rays appear to come from a focal point behind the mirror</a:t>
            </a:r>
          </a:p>
          <a:p>
            <a:pPr lvl="1" eaLnBrk="1" hangingPunct="1">
              <a:lnSpc>
                <a:spcPct val="80000"/>
              </a:lnSpc>
            </a:pPr>
            <a:r>
              <a:rPr lang="en-US" altLang="en-US" sz="1400" smtClean="0"/>
              <a:t>Images formed are always Virtual</a:t>
            </a:r>
          </a:p>
        </p:txBody>
      </p:sp>
      <p:pic>
        <p:nvPicPr>
          <p:cNvPr id="108547" name="Picture 4" descr="mirrors"/>
          <p:cNvPicPr>
            <a:picLocks noChangeAspect="1" noChangeArrowheads="1"/>
          </p:cNvPicPr>
          <p:nvPr/>
        </p:nvPicPr>
        <p:blipFill>
          <a:blip r:embed="rId2"/>
          <a:srcRect/>
          <a:stretch>
            <a:fillRect/>
          </a:stretch>
        </p:blipFill>
        <p:spPr bwMode="auto">
          <a:xfrm>
            <a:off x="4775200" y="3276600"/>
            <a:ext cx="6705600" cy="2908300"/>
          </a:xfrm>
          <a:prstGeom prst="rect">
            <a:avLst/>
          </a:prstGeom>
          <a:noFill/>
          <a:ln w="9525">
            <a:noFill/>
            <a:miter lim="800000"/>
            <a:headEnd/>
            <a:tailEnd/>
          </a:ln>
        </p:spPr>
      </p:pic>
      <p:sp>
        <p:nvSpPr>
          <p:cNvPr id="108548" name="Text Box 5"/>
          <p:cNvSpPr txBox="1">
            <a:spLocks noChangeArrowheads="1"/>
          </p:cNvSpPr>
          <p:nvPr/>
        </p:nvSpPr>
        <p:spPr bwMode="auto">
          <a:xfrm>
            <a:off x="4978400" y="3352800"/>
            <a:ext cx="3251200" cy="366713"/>
          </a:xfrm>
          <a:prstGeom prst="rect">
            <a:avLst/>
          </a:prstGeom>
          <a:noFill/>
          <a:ln w="9525">
            <a:noFill/>
            <a:miter lim="800000"/>
            <a:headEnd/>
            <a:tailEnd/>
          </a:ln>
        </p:spPr>
        <p:txBody>
          <a:bodyPr>
            <a:spAutoFit/>
          </a:bodyPr>
          <a:lstStyle/>
          <a:p>
            <a:pPr algn="ctr">
              <a:spcBef>
                <a:spcPct val="50000"/>
              </a:spcBef>
            </a:pPr>
            <a:r>
              <a:rPr lang="en-US" altLang="en-US">
                <a:solidFill>
                  <a:srgbClr val="FFFFFF"/>
                </a:solidFill>
                <a:latin typeface="Verdana" pitchFamily="34" charset="0"/>
              </a:rPr>
              <a:t>Concave mirror</a:t>
            </a:r>
          </a:p>
        </p:txBody>
      </p:sp>
      <p:sp>
        <p:nvSpPr>
          <p:cNvPr id="108549" name="Text Box 6"/>
          <p:cNvSpPr txBox="1">
            <a:spLocks noChangeArrowheads="1"/>
          </p:cNvSpPr>
          <p:nvPr/>
        </p:nvSpPr>
        <p:spPr bwMode="auto">
          <a:xfrm>
            <a:off x="8128000" y="3352800"/>
            <a:ext cx="3251200" cy="366713"/>
          </a:xfrm>
          <a:prstGeom prst="rect">
            <a:avLst/>
          </a:prstGeom>
          <a:noFill/>
          <a:ln w="9525">
            <a:noFill/>
            <a:miter lim="800000"/>
            <a:headEnd/>
            <a:tailEnd/>
          </a:ln>
        </p:spPr>
        <p:txBody>
          <a:bodyPr>
            <a:spAutoFit/>
          </a:bodyPr>
          <a:lstStyle/>
          <a:p>
            <a:pPr algn="ctr">
              <a:spcBef>
                <a:spcPct val="50000"/>
              </a:spcBef>
            </a:pPr>
            <a:r>
              <a:rPr lang="en-US" altLang="en-US">
                <a:solidFill>
                  <a:srgbClr val="FFFFFF"/>
                </a:solidFill>
                <a:latin typeface="Verdana" pitchFamily="34" charset="0"/>
              </a:rPr>
              <a:t>Convex mirror</a:t>
            </a:r>
          </a:p>
        </p:txBody>
      </p:sp>
      <p:pic>
        <p:nvPicPr>
          <p:cNvPr id="108550" name="Picture 7" descr="plane mirror"/>
          <p:cNvPicPr>
            <a:picLocks noChangeAspect="1" noChangeArrowheads="1"/>
          </p:cNvPicPr>
          <p:nvPr/>
        </p:nvPicPr>
        <p:blipFill>
          <a:blip r:embed="rId3"/>
          <a:srcRect/>
          <a:stretch>
            <a:fillRect/>
          </a:stretch>
        </p:blipFill>
        <p:spPr bwMode="auto">
          <a:xfrm>
            <a:off x="1128713" y="3352800"/>
            <a:ext cx="3225800" cy="2952750"/>
          </a:xfrm>
          <a:prstGeom prst="rect">
            <a:avLst/>
          </a:prstGeom>
          <a:noFill/>
          <a:ln w="9525">
            <a:noFill/>
            <a:miter lim="800000"/>
            <a:headEnd/>
            <a:tailEnd/>
          </a:ln>
        </p:spPr>
      </p:pic>
      <p:sp>
        <p:nvSpPr>
          <p:cNvPr id="108551" name="Text Box 8"/>
          <p:cNvSpPr txBox="1">
            <a:spLocks noChangeArrowheads="1"/>
          </p:cNvSpPr>
          <p:nvPr/>
        </p:nvSpPr>
        <p:spPr bwMode="auto">
          <a:xfrm>
            <a:off x="1117600" y="5943600"/>
            <a:ext cx="3251200" cy="366713"/>
          </a:xfrm>
          <a:prstGeom prst="rect">
            <a:avLst/>
          </a:prstGeom>
          <a:solidFill>
            <a:srgbClr val="FFFFFF"/>
          </a:solidFill>
          <a:ln w="9525">
            <a:noFill/>
            <a:miter lim="800000"/>
            <a:headEnd/>
            <a:tailEnd/>
          </a:ln>
        </p:spPr>
        <p:txBody>
          <a:bodyPr>
            <a:spAutoFit/>
          </a:bodyPr>
          <a:lstStyle/>
          <a:p>
            <a:pPr algn="ctr">
              <a:spcBef>
                <a:spcPct val="50000"/>
              </a:spcBef>
            </a:pPr>
            <a:r>
              <a:rPr lang="en-US" altLang="en-US">
                <a:solidFill>
                  <a:srgbClr val="000000"/>
                </a:solidFill>
                <a:latin typeface="Verdana" pitchFamily="34" charset="0"/>
              </a:rPr>
              <a:t>Plane mirror</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99129" y="-1"/>
            <a:ext cx="7140655" cy="6904121"/>
          </a:xfrm>
        </p:spPr>
      </p:pic>
    </p:spTree>
    <p:extLst>
      <p:ext uri="{BB962C8B-B14F-4D97-AF65-F5344CB8AC3E}">
        <p14:creationId xmlns:p14="http://schemas.microsoft.com/office/powerpoint/2010/main" val="29556890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idx="4294967295"/>
          </p:nvPr>
        </p:nvSpPr>
        <p:spPr>
          <a:xfrm>
            <a:off x="1535113" y="617538"/>
            <a:ext cx="10390187" cy="790575"/>
          </a:xfrm>
        </p:spPr>
        <p:txBody>
          <a:bodyPr anchor="ctr" anchorCtr="1"/>
          <a:lstStyle/>
          <a:p>
            <a:pPr eaLnBrk="1" hangingPunct="1">
              <a:defRPr/>
            </a:pPr>
            <a:r>
              <a:rPr lang="en-US" smtClean="0">
                <a:effectLst>
                  <a:outerShdw blurRad="38100" dist="38100" dir="2700000" algn="tl">
                    <a:srgbClr val="C0C0C0"/>
                  </a:outerShdw>
                </a:effectLst>
              </a:rPr>
              <a:t>Lens – Concave &amp; Convex</a:t>
            </a:r>
          </a:p>
        </p:txBody>
      </p:sp>
      <p:sp>
        <p:nvSpPr>
          <p:cNvPr id="10243" name="Rectangle 3"/>
          <p:cNvSpPr>
            <a:spLocks noGrp="1" noChangeArrowheads="1"/>
          </p:cNvSpPr>
          <p:nvPr>
            <p:ph type="body" idx="4294967295"/>
          </p:nvPr>
        </p:nvSpPr>
        <p:spPr>
          <a:xfrm>
            <a:off x="609600" y="2014538"/>
            <a:ext cx="5283200" cy="4081462"/>
          </a:xfrm>
        </p:spPr>
        <p:txBody>
          <a:bodyPr/>
          <a:lstStyle/>
          <a:p>
            <a:pPr eaLnBrk="1" hangingPunct="1">
              <a:lnSpc>
                <a:spcPct val="90000"/>
              </a:lnSpc>
              <a:defRPr/>
            </a:pPr>
            <a:r>
              <a:rPr lang="en-US" sz="2400" smtClean="0"/>
              <a:t>Lenses – a curved piece of material used to bend light</a:t>
            </a:r>
          </a:p>
          <a:p>
            <a:pPr lvl="1" eaLnBrk="1" hangingPunct="1">
              <a:lnSpc>
                <a:spcPct val="90000"/>
              </a:lnSpc>
              <a:defRPr/>
            </a:pPr>
            <a:r>
              <a:rPr lang="en-US" sz="2000" b="1" smtClean="0">
                <a:solidFill>
                  <a:schemeClr val="hlink"/>
                </a:solidFill>
                <a:effectLst>
                  <a:outerShdw blurRad="38100" dist="38100" dir="2700000" algn="tl">
                    <a:srgbClr val="C0C0C0"/>
                  </a:outerShdw>
                </a:effectLst>
              </a:rPr>
              <a:t>Concave lenses</a:t>
            </a:r>
            <a:r>
              <a:rPr lang="en-US" sz="2000" smtClean="0"/>
              <a:t>: as light passes through, they are bent away from the center</a:t>
            </a:r>
          </a:p>
          <a:p>
            <a:pPr lvl="2" eaLnBrk="1" hangingPunct="1">
              <a:lnSpc>
                <a:spcPct val="90000"/>
              </a:lnSpc>
              <a:defRPr/>
            </a:pPr>
            <a:r>
              <a:rPr lang="en-US" sz="1800" smtClean="0"/>
              <a:t>Images produced are only virtual, not real</a:t>
            </a:r>
          </a:p>
          <a:p>
            <a:pPr lvl="1" eaLnBrk="1" hangingPunct="1">
              <a:lnSpc>
                <a:spcPct val="90000"/>
              </a:lnSpc>
              <a:defRPr/>
            </a:pPr>
            <a:r>
              <a:rPr lang="en-US" sz="2000" b="1" smtClean="0">
                <a:solidFill>
                  <a:schemeClr val="hlink"/>
                </a:solidFill>
                <a:effectLst>
                  <a:outerShdw blurRad="38100" dist="38100" dir="2700000" algn="tl">
                    <a:srgbClr val="C0C0C0"/>
                  </a:outerShdw>
                </a:effectLst>
              </a:rPr>
              <a:t>Convex lenses</a:t>
            </a:r>
            <a:r>
              <a:rPr lang="en-US" sz="2000" smtClean="0"/>
              <a:t>: cause light passing through to bend toward the focal point.</a:t>
            </a:r>
          </a:p>
          <a:p>
            <a:pPr lvl="2" eaLnBrk="1" hangingPunct="1">
              <a:lnSpc>
                <a:spcPct val="90000"/>
              </a:lnSpc>
              <a:defRPr/>
            </a:pPr>
            <a:r>
              <a:rPr lang="en-US" sz="1800" smtClean="0"/>
              <a:t>The images produced depends on the position of the object</a:t>
            </a:r>
          </a:p>
        </p:txBody>
      </p:sp>
      <p:pic>
        <p:nvPicPr>
          <p:cNvPr id="109571" name="Picture 4" descr="lenses"/>
          <p:cNvPicPr>
            <a:picLocks noChangeAspect="1" noChangeArrowheads="1"/>
          </p:cNvPicPr>
          <p:nvPr/>
        </p:nvPicPr>
        <p:blipFill>
          <a:blip r:embed="rId2"/>
          <a:srcRect/>
          <a:stretch>
            <a:fillRect/>
          </a:stretch>
        </p:blipFill>
        <p:spPr bwMode="auto">
          <a:xfrm>
            <a:off x="6299200" y="1371600"/>
            <a:ext cx="4673600" cy="4733925"/>
          </a:xfrm>
          <a:prstGeom prst="rect">
            <a:avLst/>
          </a:prstGeom>
          <a:noFill/>
          <a:ln w="9525">
            <a:noFill/>
            <a:miter lim="800000"/>
            <a:headEnd/>
            <a:tailEnd/>
          </a:ln>
        </p:spPr>
      </p:pic>
      <p:sp>
        <p:nvSpPr>
          <p:cNvPr id="109572" name="Text Box 5"/>
          <p:cNvSpPr txBox="1">
            <a:spLocks noChangeArrowheads="1"/>
          </p:cNvSpPr>
          <p:nvPr/>
        </p:nvSpPr>
        <p:spPr bwMode="auto">
          <a:xfrm>
            <a:off x="7416800" y="5715000"/>
            <a:ext cx="3251200" cy="304800"/>
          </a:xfrm>
          <a:prstGeom prst="rect">
            <a:avLst/>
          </a:prstGeom>
          <a:solidFill>
            <a:srgbClr val="FFFFFF"/>
          </a:solidFill>
          <a:ln w="9525">
            <a:noFill/>
            <a:miter lim="800000"/>
            <a:headEnd/>
            <a:tailEnd/>
          </a:ln>
        </p:spPr>
        <p:txBody>
          <a:bodyPr>
            <a:spAutoFit/>
          </a:bodyPr>
          <a:lstStyle/>
          <a:p>
            <a:pPr algn="ctr">
              <a:spcBef>
                <a:spcPct val="50000"/>
              </a:spcBef>
            </a:pPr>
            <a:r>
              <a:rPr lang="en-US" altLang="en-US" sz="1400">
                <a:solidFill>
                  <a:srgbClr val="000000"/>
                </a:solidFill>
                <a:latin typeface="Verdana" pitchFamily="34" charset="0"/>
              </a:rPr>
              <a:t>Concave Lens</a:t>
            </a:r>
          </a:p>
        </p:txBody>
      </p:sp>
      <p:sp>
        <p:nvSpPr>
          <p:cNvPr id="109573" name="Text Box 6"/>
          <p:cNvSpPr txBox="1">
            <a:spLocks noChangeArrowheads="1"/>
          </p:cNvSpPr>
          <p:nvPr/>
        </p:nvSpPr>
        <p:spPr bwMode="auto">
          <a:xfrm>
            <a:off x="6705600" y="2743200"/>
            <a:ext cx="3251200" cy="304800"/>
          </a:xfrm>
          <a:prstGeom prst="rect">
            <a:avLst/>
          </a:prstGeom>
          <a:solidFill>
            <a:srgbClr val="FFFFFF"/>
          </a:solidFill>
          <a:ln w="9525">
            <a:noFill/>
            <a:miter lim="800000"/>
            <a:headEnd/>
            <a:tailEnd/>
          </a:ln>
        </p:spPr>
        <p:txBody>
          <a:bodyPr>
            <a:spAutoFit/>
          </a:bodyPr>
          <a:lstStyle/>
          <a:p>
            <a:pPr algn="ctr">
              <a:spcBef>
                <a:spcPct val="50000"/>
              </a:spcBef>
            </a:pPr>
            <a:r>
              <a:rPr lang="en-US" altLang="en-US" sz="1400">
                <a:solidFill>
                  <a:srgbClr val="000000"/>
                </a:solidFill>
                <a:latin typeface="Verdana" pitchFamily="34" charset="0"/>
              </a:rPr>
              <a:t>Convex Lens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ChangeArrowheads="1"/>
          </p:cNvSpPr>
          <p:nvPr>
            <p:ph type="title" idx="4294967295"/>
          </p:nvPr>
        </p:nvSpPr>
        <p:spPr/>
        <p:txBody>
          <a:bodyPr/>
          <a:lstStyle/>
          <a:p>
            <a:pPr eaLnBrk="1" hangingPunct="1"/>
            <a:r>
              <a:rPr lang="en-US" smtClean="0"/>
              <a:t>Notation for Mirrors and Lenses</a:t>
            </a:r>
          </a:p>
        </p:txBody>
      </p:sp>
      <p:sp>
        <p:nvSpPr>
          <p:cNvPr id="110594" name="Rectangle 3"/>
          <p:cNvSpPr>
            <a:spLocks noGrp="1" noChangeArrowheads="1"/>
          </p:cNvSpPr>
          <p:nvPr>
            <p:ph type="body" idx="4294967295"/>
          </p:nvPr>
        </p:nvSpPr>
        <p:spPr/>
        <p:txBody>
          <a:bodyPr/>
          <a:lstStyle/>
          <a:p>
            <a:pPr eaLnBrk="1" hangingPunct="1">
              <a:lnSpc>
                <a:spcPct val="90000"/>
              </a:lnSpc>
            </a:pPr>
            <a:r>
              <a:rPr lang="en-US" sz="2600" smtClean="0"/>
              <a:t>The </a:t>
            </a:r>
            <a:r>
              <a:rPr lang="en-US" sz="2600" i="1" smtClean="0"/>
              <a:t>object distance</a:t>
            </a:r>
            <a:r>
              <a:rPr lang="en-US" sz="2600" smtClean="0"/>
              <a:t> is the distance from the object to the mirror or lens</a:t>
            </a:r>
          </a:p>
          <a:p>
            <a:pPr lvl="1" eaLnBrk="1" hangingPunct="1">
              <a:lnSpc>
                <a:spcPct val="90000"/>
              </a:lnSpc>
            </a:pPr>
            <a:r>
              <a:rPr lang="en-US" sz="2200" smtClean="0"/>
              <a:t>Denoted by </a:t>
            </a:r>
            <a:r>
              <a:rPr lang="en-US" sz="2200" i="1" smtClean="0"/>
              <a:t>p</a:t>
            </a:r>
            <a:endParaRPr lang="en-US" sz="2200" smtClean="0"/>
          </a:p>
          <a:p>
            <a:pPr eaLnBrk="1" hangingPunct="1">
              <a:lnSpc>
                <a:spcPct val="90000"/>
              </a:lnSpc>
            </a:pPr>
            <a:r>
              <a:rPr lang="en-US" sz="2600" smtClean="0"/>
              <a:t>The </a:t>
            </a:r>
            <a:r>
              <a:rPr lang="en-US" sz="2600" i="1" smtClean="0"/>
              <a:t>image distance</a:t>
            </a:r>
            <a:r>
              <a:rPr lang="en-US" sz="2600" smtClean="0"/>
              <a:t> is the distance from the image to the mirror or lens</a:t>
            </a:r>
          </a:p>
          <a:p>
            <a:pPr lvl="1" eaLnBrk="1" hangingPunct="1">
              <a:lnSpc>
                <a:spcPct val="90000"/>
              </a:lnSpc>
            </a:pPr>
            <a:r>
              <a:rPr lang="en-US" sz="2200" smtClean="0"/>
              <a:t>Images are formed at the point where rays actually intersect or appear to originate</a:t>
            </a:r>
          </a:p>
          <a:p>
            <a:pPr lvl="1" eaLnBrk="1" hangingPunct="1">
              <a:lnSpc>
                <a:spcPct val="90000"/>
              </a:lnSpc>
            </a:pPr>
            <a:r>
              <a:rPr lang="en-US" sz="2200" smtClean="0"/>
              <a:t>Denoted by </a:t>
            </a:r>
            <a:r>
              <a:rPr lang="en-US" sz="2200" i="1" smtClean="0"/>
              <a:t>q</a:t>
            </a:r>
            <a:endParaRPr lang="en-US" sz="2200" smtClean="0"/>
          </a:p>
          <a:p>
            <a:pPr eaLnBrk="1" hangingPunct="1">
              <a:lnSpc>
                <a:spcPct val="90000"/>
              </a:lnSpc>
            </a:pPr>
            <a:r>
              <a:rPr lang="en-US" sz="2600" smtClean="0"/>
              <a:t>The </a:t>
            </a:r>
            <a:r>
              <a:rPr lang="en-US" sz="2600" i="1" smtClean="0"/>
              <a:t>lateral magnification</a:t>
            </a:r>
            <a:r>
              <a:rPr lang="en-US" sz="2600" smtClean="0"/>
              <a:t> of the mirror or lens is the ratio of the image height to the object height</a:t>
            </a:r>
          </a:p>
          <a:p>
            <a:pPr lvl="1" eaLnBrk="1" hangingPunct="1">
              <a:lnSpc>
                <a:spcPct val="90000"/>
              </a:lnSpc>
            </a:pPr>
            <a:r>
              <a:rPr lang="en-US" sz="2200" smtClean="0"/>
              <a:t>Denoted by </a:t>
            </a:r>
            <a:r>
              <a:rPr lang="en-US" sz="2200" i="1" smtClean="0"/>
              <a:t>M</a:t>
            </a:r>
            <a:endParaRPr lang="en-US" sz="2200"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noGrp="1" noChangeArrowheads="1"/>
          </p:cNvSpPr>
          <p:nvPr>
            <p:ph type="title" idx="4294967295"/>
          </p:nvPr>
        </p:nvSpPr>
        <p:spPr/>
        <p:txBody>
          <a:bodyPr/>
          <a:lstStyle/>
          <a:p>
            <a:pPr eaLnBrk="1" hangingPunct="1"/>
            <a:r>
              <a:rPr lang="en-US" smtClean="0"/>
              <a:t>Flat Mirror</a:t>
            </a:r>
          </a:p>
        </p:txBody>
      </p:sp>
      <p:sp>
        <p:nvSpPr>
          <p:cNvPr id="111618" name="Rectangle 3"/>
          <p:cNvSpPr>
            <a:spLocks noGrp="1" noChangeArrowheads="1"/>
          </p:cNvSpPr>
          <p:nvPr>
            <p:ph type="body" sz="half" idx="4294967295"/>
          </p:nvPr>
        </p:nvSpPr>
        <p:spPr>
          <a:xfrm>
            <a:off x="1981200" y="2017713"/>
            <a:ext cx="3810000" cy="4114800"/>
          </a:xfrm>
        </p:spPr>
        <p:txBody>
          <a:bodyPr/>
          <a:lstStyle/>
          <a:p>
            <a:pPr eaLnBrk="1" hangingPunct="1">
              <a:lnSpc>
                <a:spcPct val="90000"/>
              </a:lnSpc>
            </a:pPr>
            <a:r>
              <a:rPr lang="en-US" sz="2400" smtClean="0"/>
              <a:t>Simplest possible mirror</a:t>
            </a:r>
          </a:p>
          <a:p>
            <a:pPr eaLnBrk="1" hangingPunct="1">
              <a:lnSpc>
                <a:spcPct val="90000"/>
              </a:lnSpc>
            </a:pPr>
            <a:r>
              <a:rPr lang="en-US" sz="2400" smtClean="0"/>
              <a:t>Properties of the image can be determined by geometry</a:t>
            </a:r>
          </a:p>
          <a:p>
            <a:pPr eaLnBrk="1" hangingPunct="1">
              <a:lnSpc>
                <a:spcPct val="90000"/>
              </a:lnSpc>
            </a:pPr>
            <a:r>
              <a:rPr lang="en-US" sz="2400" smtClean="0"/>
              <a:t>One ray starts at P, follows path PQ and reflects back on itself</a:t>
            </a:r>
          </a:p>
          <a:p>
            <a:pPr eaLnBrk="1" hangingPunct="1">
              <a:lnSpc>
                <a:spcPct val="90000"/>
              </a:lnSpc>
            </a:pPr>
            <a:r>
              <a:rPr lang="en-US" sz="2400" smtClean="0"/>
              <a:t>A second ray follows path PR and reflects according to the Law of Reflection</a:t>
            </a:r>
          </a:p>
        </p:txBody>
      </p:sp>
      <p:pic>
        <p:nvPicPr>
          <p:cNvPr id="111619" name="Picture 6" descr="Fig 23-02"/>
          <p:cNvPicPr>
            <a:picLocks noGrp="1" noChangeAspect="1" noChangeArrowheads="1"/>
          </p:cNvPicPr>
          <p:nvPr>
            <p:ph type="clipArt" sz="half" idx="4294967295"/>
          </p:nvPr>
        </p:nvPicPr>
        <p:blipFill>
          <a:blip r:embed="rId2"/>
          <a:srcRect/>
          <a:stretch>
            <a:fillRect/>
          </a:stretch>
        </p:blipFill>
        <p:spPr>
          <a:xfrm>
            <a:off x="5715000" y="2057400"/>
            <a:ext cx="4687888" cy="3765550"/>
          </a:xfr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p:cNvSpPr>
            <a:spLocks noGrp="1" noChangeArrowheads="1"/>
          </p:cNvSpPr>
          <p:nvPr>
            <p:ph type="title" idx="4294967295"/>
          </p:nvPr>
        </p:nvSpPr>
        <p:spPr/>
        <p:txBody>
          <a:bodyPr/>
          <a:lstStyle/>
          <a:p>
            <a:pPr eaLnBrk="1" hangingPunct="1"/>
            <a:r>
              <a:rPr lang="en-US" smtClean="0"/>
              <a:t>Properties of the Image Formed by a Flat Mirror</a:t>
            </a:r>
          </a:p>
        </p:txBody>
      </p:sp>
      <p:sp>
        <p:nvSpPr>
          <p:cNvPr id="112642" name="Rectangle 3"/>
          <p:cNvSpPr>
            <a:spLocks noGrp="1" noChangeArrowheads="1"/>
          </p:cNvSpPr>
          <p:nvPr>
            <p:ph type="body" idx="4294967295"/>
          </p:nvPr>
        </p:nvSpPr>
        <p:spPr/>
        <p:txBody>
          <a:bodyPr/>
          <a:lstStyle/>
          <a:p>
            <a:pPr eaLnBrk="1" hangingPunct="1">
              <a:lnSpc>
                <a:spcPct val="90000"/>
              </a:lnSpc>
            </a:pPr>
            <a:r>
              <a:rPr lang="en-US" sz="2600" smtClean="0"/>
              <a:t>The image is as far behind the mirror as the object is in front</a:t>
            </a:r>
          </a:p>
          <a:p>
            <a:pPr lvl="1" eaLnBrk="1" hangingPunct="1">
              <a:lnSpc>
                <a:spcPct val="90000"/>
              </a:lnSpc>
            </a:pPr>
            <a:r>
              <a:rPr lang="en-US" sz="2200" smtClean="0"/>
              <a:t>q = p</a:t>
            </a:r>
          </a:p>
          <a:p>
            <a:pPr eaLnBrk="1" hangingPunct="1">
              <a:lnSpc>
                <a:spcPct val="90000"/>
              </a:lnSpc>
            </a:pPr>
            <a:r>
              <a:rPr lang="en-US" sz="2600" smtClean="0"/>
              <a:t>The image is unmagnified</a:t>
            </a:r>
          </a:p>
          <a:p>
            <a:pPr lvl="1" eaLnBrk="1" hangingPunct="1">
              <a:lnSpc>
                <a:spcPct val="90000"/>
              </a:lnSpc>
            </a:pPr>
            <a:r>
              <a:rPr lang="en-US" sz="2200" smtClean="0"/>
              <a:t>The image height is the same as the object height</a:t>
            </a:r>
          </a:p>
          <a:p>
            <a:pPr lvl="2" eaLnBrk="1" hangingPunct="1">
              <a:lnSpc>
                <a:spcPct val="90000"/>
              </a:lnSpc>
            </a:pPr>
            <a:r>
              <a:rPr lang="en-US" sz="2000" smtClean="0"/>
              <a:t>h’ = h and M = 1</a:t>
            </a:r>
          </a:p>
          <a:p>
            <a:pPr eaLnBrk="1" hangingPunct="1">
              <a:lnSpc>
                <a:spcPct val="90000"/>
              </a:lnSpc>
            </a:pPr>
            <a:r>
              <a:rPr lang="en-US" sz="2600" smtClean="0"/>
              <a:t>The image is virtual</a:t>
            </a:r>
          </a:p>
          <a:p>
            <a:pPr eaLnBrk="1" hangingPunct="1">
              <a:lnSpc>
                <a:spcPct val="90000"/>
              </a:lnSpc>
            </a:pPr>
            <a:r>
              <a:rPr lang="en-US" sz="2600" smtClean="0"/>
              <a:t>The image is upright</a:t>
            </a:r>
          </a:p>
          <a:p>
            <a:pPr lvl="1" eaLnBrk="1" hangingPunct="1">
              <a:lnSpc>
                <a:spcPct val="90000"/>
              </a:lnSpc>
            </a:pPr>
            <a:r>
              <a:rPr lang="en-US" sz="2200" smtClean="0"/>
              <a:t>It has the same orientation as the object</a:t>
            </a:r>
          </a:p>
          <a:p>
            <a:pPr eaLnBrk="1" hangingPunct="1">
              <a:lnSpc>
                <a:spcPct val="90000"/>
              </a:lnSpc>
            </a:pPr>
            <a:r>
              <a:rPr lang="en-US" sz="2600" smtClean="0"/>
              <a:t>There is an apparent left-right reversal in the image</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noGrp="1" noChangeArrowheads="1"/>
          </p:cNvSpPr>
          <p:nvPr>
            <p:ph type="title" idx="4294967295"/>
          </p:nvPr>
        </p:nvSpPr>
        <p:spPr/>
        <p:txBody>
          <a:bodyPr/>
          <a:lstStyle/>
          <a:p>
            <a:pPr eaLnBrk="1" hangingPunct="1"/>
            <a:r>
              <a:rPr lang="en-US" smtClean="0"/>
              <a:t>Spherical Mirrors</a:t>
            </a:r>
          </a:p>
        </p:txBody>
      </p:sp>
      <p:sp>
        <p:nvSpPr>
          <p:cNvPr id="113666" name="Rectangle 3"/>
          <p:cNvSpPr>
            <a:spLocks noGrp="1" noChangeArrowheads="1"/>
          </p:cNvSpPr>
          <p:nvPr>
            <p:ph type="body" idx="4294967295"/>
          </p:nvPr>
        </p:nvSpPr>
        <p:spPr/>
        <p:txBody>
          <a:bodyPr/>
          <a:lstStyle/>
          <a:p>
            <a:pPr eaLnBrk="1" hangingPunct="1"/>
            <a:r>
              <a:rPr lang="en-US" sz="2800" smtClean="0"/>
              <a:t>A </a:t>
            </a:r>
            <a:r>
              <a:rPr lang="en-US" sz="2800" i="1" smtClean="0"/>
              <a:t>spherical mirror</a:t>
            </a:r>
            <a:r>
              <a:rPr lang="en-US" sz="2800" smtClean="0"/>
              <a:t> has the shape of a segment of a sphere</a:t>
            </a:r>
          </a:p>
          <a:p>
            <a:pPr eaLnBrk="1" hangingPunct="1"/>
            <a:r>
              <a:rPr lang="en-US" sz="2800" smtClean="0"/>
              <a:t>A </a:t>
            </a:r>
            <a:r>
              <a:rPr lang="en-US" sz="2800" i="1" smtClean="0"/>
              <a:t>concave spherical mirror</a:t>
            </a:r>
            <a:r>
              <a:rPr lang="en-US" sz="2800" smtClean="0"/>
              <a:t> has the silvered surface of the mirror on the inner, or concave, side of the curve</a:t>
            </a:r>
          </a:p>
          <a:p>
            <a:pPr eaLnBrk="1" hangingPunct="1"/>
            <a:r>
              <a:rPr lang="en-US" sz="2800" smtClean="0"/>
              <a:t>A </a:t>
            </a:r>
            <a:r>
              <a:rPr lang="en-US" sz="2800" i="1" smtClean="0"/>
              <a:t>convex spherical mirror</a:t>
            </a:r>
            <a:r>
              <a:rPr lang="en-US" sz="2800" smtClean="0"/>
              <a:t> has the silvered surface of the mirror on the outer, or convex, side of the curve</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5" name="Rectangle 2"/>
          <p:cNvSpPr>
            <a:spLocks noGrp="1" noChangeArrowheads="1"/>
          </p:cNvSpPr>
          <p:nvPr>
            <p:ph type="title" idx="4294967295"/>
          </p:nvPr>
        </p:nvSpPr>
        <p:spPr/>
        <p:txBody>
          <a:bodyPr/>
          <a:lstStyle/>
          <a:p>
            <a:pPr eaLnBrk="1" hangingPunct="1"/>
            <a:r>
              <a:rPr lang="en-US" smtClean="0"/>
              <a:t>Concave Mirror, Notation</a:t>
            </a:r>
          </a:p>
        </p:txBody>
      </p:sp>
      <p:sp>
        <p:nvSpPr>
          <p:cNvPr id="542726" name="Rectangle 3"/>
          <p:cNvSpPr>
            <a:spLocks noGrp="1" noChangeArrowheads="1"/>
          </p:cNvSpPr>
          <p:nvPr>
            <p:ph type="body" sz="half" idx="4294967295"/>
          </p:nvPr>
        </p:nvSpPr>
        <p:spPr>
          <a:xfrm>
            <a:off x="2209800" y="1981200"/>
            <a:ext cx="3810000" cy="4495800"/>
          </a:xfrm>
        </p:spPr>
        <p:txBody>
          <a:bodyPr/>
          <a:lstStyle/>
          <a:p>
            <a:pPr eaLnBrk="1" hangingPunct="1">
              <a:lnSpc>
                <a:spcPct val="90000"/>
              </a:lnSpc>
            </a:pPr>
            <a:r>
              <a:rPr lang="en-US" sz="2400" smtClean="0"/>
              <a:t>The mirror has a </a:t>
            </a:r>
            <a:r>
              <a:rPr lang="en-US" sz="2400" i="1" smtClean="0"/>
              <a:t>radius of curvature</a:t>
            </a:r>
            <a:r>
              <a:rPr lang="en-US" sz="2400" smtClean="0"/>
              <a:t> of R</a:t>
            </a:r>
          </a:p>
          <a:p>
            <a:pPr eaLnBrk="1" hangingPunct="1">
              <a:lnSpc>
                <a:spcPct val="90000"/>
              </a:lnSpc>
            </a:pPr>
            <a:r>
              <a:rPr lang="en-US" sz="2400" smtClean="0"/>
              <a:t>Its </a:t>
            </a:r>
            <a:r>
              <a:rPr lang="en-US" sz="2400" i="1" smtClean="0"/>
              <a:t>center of curvature</a:t>
            </a:r>
            <a:r>
              <a:rPr lang="en-US" sz="2400" smtClean="0"/>
              <a:t> is the point C</a:t>
            </a:r>
          </a:p>
          <a:p>
            <a:pPr eaLnBrk="1" hangingPunct="1">
              <a:lnSpc>
                <a:spcPct val="90000"/>
              </a:lnSpc>
            </a:pPr>
            <a:r>
              <a:rPr lang="en-US" sz="2400" smtClean="0"/>
              <a:t>Point V is the center of the spherical segment</a:t>
            </a:r>
          </a:p>
          <a:p>
            <a:pPr eaLnBrk="1" hangingPunct="1">
              <a:lnSpc>
                <a:spcPct val="90000"/>
              </a:lnSpc>
            </a:pPr>
            <a:r>
              <a:rPr lang="en-US" sz="2400" smtClean="0"/>
              <a:t>A line drawn from C to V is called the </a:t>
            </a:r>
            <a:r>
              <a:rPr lang="en-US" sz="2400" i="1" smtClean="0"/>
              <a:t>principle axis</a:t>
            </a:r>
            <a:r>
              <a:rPr lang="en-US" sz="2400" smtClean="0"/>
              <a:t> of the mirror</a:t>
            </a:r>
          </a:p>
        </p:txBody>
      </p:sp>
      <p:graphicFrame>
        <p:nvGraphicFramePr>
          <p:cNvPr id="542724" name="Object 4"/>
          <p:cNvGraphicFramePr>
            <a:graphicFrameLocks noGrp="1" noChangeAspect="1"/>
          </p:cNvGraphicFramePr>
          <p:nvPr>
            <p:ph type="clipArt" sz="half" idx="4294967295"/>
          </p:nvPr>
        </p:nvGraphicFramePr>
        <p:xfrm>
          <a:off x="5867400" y="2057400"/>
          <a:ext cx="4611688" cy="4267200"/>
        </p:xfrm>
        <a:graphic>
          <a:graphicData uri="http://schemas.openxmlformats.org/presentationml/2006/ole">
            <mc:AlternateContent xmlns:mc="http://schemas.openxmlformats.org/markup-compatibility/2006">
              <mc:Choice xmlns:v="urn:schemas-microsoft-com:vml" Requires="v">
                <p:oleObj spid="_x0000_s542727" name="Photo Editor Photo" r:id="rId3" imgW="7361905" imgH="6811326" progId="">
                  <p:embed/>
                </p:oleObj>
              </mc:Choice>
              <mc:Fallback>
                <p:oleObj name="Photo Editor Photo" r:id="rId3" imgW="7361905" imgH="6811326" progId="">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2057400"/>
                        <a:ext cx="4611688" cy="426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5" name="Rectangle 2"/>
          <p:cNvSpPr>
            <a:spLocks noGrp="1" noChangeArrowheads="1"/>
          </p:cNvSpPr>
          <p:nvPr>
            <p:ph type="title" idx="4294967295"/>
          </p:nvPr>
        </p:nvSpPr>
        <p:spPr/>
        <p:txBody>
          <a:bodyPr/>
          <a:lstStyle/>
          <a:p>
            <a:pPr eaLnBrk="1" hangingPunct="1"/>
            <a:r>
              <a:rPr lang="en-US" smtClean="0"/>
              <a:t>Spherical Aberration</a:t>
            </a:r>
          </a:p>
        </p:txBody>
      </p:sp>
      <p:sp>
        <p:nvSpPr>
          <p:cNvPr id="543746" name="Rectangle 3"/>
          <p:cNvSpPr>
            <a:spLocks noGrp="1" noChangeArrowheads="1"/>
          </p:cNvSpPr>
          <p:nvPr>
            <p:ph type="body" sz="half" idx="4294967295"/>
          </p:nvPr>
        </p:nvSpPr>
        <p:spPr>
          <a:xfrm>
            <a:off x="1752600" y="2209800"/>
            <a:ext cx="4191000" cy="4343400"/>
          </a:xfrm>
        </p:spPr>
        <p:txBody>
          <a:bodyPr/>
          <a:lstStyle/>
          <a:p>
            <a:pPr eaLnBrk="1" hangingPunct="1">
              <a:lnSpc>
                <a:spcPct val="90000"/>
              </a:lnSpc>
            </a:pPr>
            <a:r>
              <a:rPr lang="en-US" sz="2400" smtClean="0"/>
              <a:t>Rays are generally assumed to make small angles with the mirror</a:t>
            </a:r>
          </a:p>
          <a:p>
            <a:pPr eaLnBrk="1" hangingPunct="1">
              <a:lnSpc>
                <a:spcPct val="90000"/>
              </a:lnSpc>
            </a:pPr>
            <a:r>
              <a:rPr lang="en-US" sz="2400" smtClean="0"/>
              <a:t>When the rays make large angles, they may converge to points other than the image point</a:t>
            </a:r>
          </a:p>
          <a:p>
            <a:pPr eaLnBrk="1" hangingPunct="1">
              <a:lnSpc>
                <a:spcPct val="90000"/>
              </a:lnSpc>
            </a:pPr>
            <a:r>
              <a:rPr lang="en-US" sz="2400" smtClean="0"/>
              <a:t>This results in a blurred image</a:t>
            </a:r>
          </a:p>
          <a:p>
            <a:pPr eaLnBrk="1" hangingPunct="1">
              <a:lnSpc>
                <a:spcPct val="90000"/>
              </a:lnSpc>
            </a:pPr>
            <a:r>
              <a:rPr lang="en-US" sz="2400" smtClean="0"/>
              <a:t>This effect is called </a:t>
            </a:r>
            <a:r>
              <a:rPr lang="en-US" sz="2400" b="1" smtClean="0"/>
              <a:t>spherical aberration</a:t>
            </a:r>
            <a:endParaRPr lang="en-US" sz="2400" smtClean="0"/>
          </a:p>
        </p:txBody>
      </p:sp>
      <p:pic>
        <p:nvPicPr>
          <p:cNvPr id="543747" name="Picture 9" descr="2308.jpg                                                       000F0E64Casper                         BA5763D6:"/>
          <p:cNvPicPr>
            <a:picLocks noChangeAspect="1" noChangeArrowheads="1"/>
          </p:cNvPicPr>
          <p:nvPr/>
        </p:nvPicPr>
        <p:blipFill>
          <a:blip r:embed="rId2"/>
          <a:srcRect/>
          <a:stretch>
            <a:fillRect/>
          </a:stretch>
        </p:blipFill>
        <p:spPr bwMode="auto">
          <a:xfrm>
            <a:off x="5943600" y="1905000"/>
            <a:ext cx="4564063" cy="4851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3" name="Rectangle 2"/>
          <p:cNvSpPr>
            <a:spLocks noGrp="1" noChangeArrowheads="1"/>
          </p:cNvSpPr>
          <p:nvPr>
            <p:ph type="title" idx="4294967295"/>
          </p:nvPr>
        </p:nvSpPr>
        <p:spPr/>
        <p:txBody>
          <a:bodyPr/>
          <a:lstStyle/>
          <a:p>
            <a:pPr eaLnBrk="1" hangingPunct="1"/>
            <a:r>
              <a:rPr lang="en-US" smtClean="0"/>
              <a:t>Image Formed by a Concave Mirror</a:t>
            </a:r>
          </a:p>
        </p:txBody>
      </p:sp>
      <p:sp>
        <p:nvSpPr>
          <p:cNvPr id="544774" name="Rectangle 3"/>
          <p:cNvSpPr>
            <a:spLocks noGrp="1" noChangeArrowheads="1"/>
          </p:cNvSpPr>
          <p:nvPr>
            <p:ph type="body" idx="4294967295"/>
          </p:nvPr>
        </p:nvSpPr>
        <p:spPr/>
        <p:txBody>
          <a:bodyPr/>
          <a:lstStyle/>
          <a:p>
            <a:pPr eaLnBrk="1" hangingPunct="1"/>
            <a:r>
              <a:rPr lang="en-US" smtClean="0"/>
              <a:t>Geometry can be used to determine the magnification of the image</a:t>
            </a:r>
          </a:p>
          <a:p>
            <a:pPr eaLnBrk="1" hangingPunct="1"/>
            <a:endParaRPr lang="en-US" smtClean="0"/>
          </a:p>
          <a:p>
            <a:pPr eaLnBrk="1" hangingPunct="1"/>
            <a:endParaRPr lang="en-US" smtClean="0"/>
          </a:p>
          <a:p>
            <a:pPr lvl="1" eaLnBrk="1" hangingPunct="1"/>
            <a:r>
              <a:rPr lang="en-US" smtClean="0"/>
              <a:t>h’ is negative when the image is inverted with respect to the object</a:t>
            </a:r>
          </a:p>
          <a:p>
            <a:pPr lvl="1" eaLnBrk="1" hangingPunct="1"/>
            <a:endParaRPr lang="en-US" smtClean="0"/>
          </a:p>
        </p:txBody>
      </p:sp>
      <p:graphicFrame>
        <p:nvGraphicFramePr>
          <p:cNvPr id="544772" name="Object 4"/>
          <p:cNvGraphicFramePr>
            <a:graphicFrameLocks noChangeAspect="1"/>
          </p:cNvGraphicFramePr>
          <p:nvPr/>
        </p:nvGraphicFramePr>
        <p:xfrm>
          <a:off x="3743325" y="3151188"/>
          <a:ext cx="2527300" cy="1116012"/>
        </p:xfrm>
        <a:graphic>
          <a:graphicData uri="http://schemas.openxmlformats.org/presentationml/2006/ole">
            <mc:AlternateContent xmlns:mc="http://schemas.openxmlformats.org/markup-compatibility/2006">
              <mc:Choice xmlns:v="urn:schemas-microsoft-com:vml" Requires="v">
                <p:oleObj spid="_x0000_s544775" name="Equation" r:id="rId3" imgW="924840" imgH="399960" progId="">
                  <p:embed/>
                </p:oleObj>
              </mc:Choice>
              <mc:Fallback>
                <p:oleObj name="Equation" r:id="rId3" imgW="924840" imgH="399960" progId="">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3325" y="3151188"/>
                        <a:ext cx="2527300" cy="11160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7" name="Rectangle 2"/>
          <p:cNvSpPr>
            <a:spLocks noGrp="1" noChangeArrowheads="1"/>
          </p:cNvSpPr>
          <p:nvPr>
            <p:ph type="title" idx="4294967295"/>
          </p:nvPr>
        </p:nvSpPr>
        <p:spPr/>
        <p:txBody>
          <a:bodyPr/>
          <a:lstStyle/>
          <a:p>
            <a:pPr eaLnBrk="1" hangingPunct="1"/>
            <a:r>
              <a:rPr lang="en-US" smtClean="0"/>
              <a:t>Image Formed by a Concave Mirror</a:t>
            </a:r>
          </a:p>
        </p:txBody>
      </p:sp>
      <p:sp>
        <p:nvSpPr>
          <p:cNvPr id="545798" name="Rectangle 3"/>
          <p:cNvSpPr>
            <a:spLocks noGrp="1" noChangeArrowheads="1"/>
          </p:cNvSpPr>
          <p:nvPr>
            <p:ph type="body" sz="half" idx="4294967295"/>
          </p:nvPr>
        </p:nvSpPr>
        <p:spPr>
          <a:xfrm>
            <a:off x="1905000" y="2133600"/>
            <a:ext cx="3810000" cy="4114800"/>
          </a:xfrm>
        </p:spPr>
        <p:txBody>
          <a:bodyPr/>
          <a:lstStyle/>
          <a:p>
            <a:pPr eaLnBrk="1" hangingPunct="1"/>
            <a:r>
              <a:rPr lang="en-US" sz="2800" smtClean="0"/>
              <a:t>Geometry shows the relationship between the image and object distances</a:t>
            </a:r>
          </a:p>
          <a:p>
            <a:pPr eaLnBrk="1" hangingPunct="1"/>
            <a:endParaRPr lang="en-US" sz="2800" smtClean="0"/>
          </a:p>
          <a:p>
            <a:pPr eaLnBrk="1" hangingPunct="1"/>
            <a:endParaRPr lang="en-US" sz="2800" smtClean="0"/>
          </a:p>
          <a:p>
            <a:pPr lvl="1" eaLnBrk="1" hangingPunct="1"/>
            <a:r>
              <a:rPr lang="en-US" sz="2400" smtClean="0"/>
              <a:t>This is called the </a:t>
            </a:r>
            <a:r>
              <a:rPr lang="en-US" sz="2400" b="1" smtClean="0"/>
              <a:t>mirror equation</a:t>
            </a:r>
          </a:p>
          <a:p>
            <a:pPr eaLnBrk="1" hangingPunct="1"/>
            <a:endParaRPr lang="en-US" sz="2800" smtClean="0"/>
          </a:p>
        </p:txBody>
      </p:sp>
      <p:graphicFrame>
        <p:nvGraphicFramePr>
          <p:cNvPr id="545796" name="Object 4"/>
          <p:cNvGraphicFramePr>
            <a:graphicFrameLocks noChangeAspect="1"/>
          </p:cNvGraphicFramePr>
          <p:nvPr/>
        </p:nvGraphicFramePr>
        <p:xfrm>
          <a:off x="2627313" y="4383088"/>
          <a:ext cx="1704975" cy="950912"/>
        </p:xfrm>
        <a:graphic>
          <a:graphicData uri="http://schemas.openxmlformats.org/presentationml/2006/ole">
            <mc:AlternateContent xmlns:mc="http://schemas.openxmlformats.org/markup-compatibility/2006">
              <mc:Choice xmlns:v="urn:schemas-microsoft-com:vml" Requires="v">
                <p:oleObj spid="_x0000_s545799" name="Equation" r:id="rId3" imgW="725400" imgH="399960" progId="">
                  <p:embed/>
                </p:oleObj>
              </mc:Choice>
              <mc:Fallback>
                <p:oleObj name="Equation" r:id="rId3" imgW="725400" imgH="399960" progId="">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313" y="4383088"/>
                        <a:ext cx="1704975" cy="950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45799" name="Object 7" descr="Fig 23-09"/>
          <p:cNvPicPr>
            <a:picLocks noGrp="1" noChangeAspect="1" noChangeArrowheads="1"/>
          </p:cNvPicPr>
          <p:nvPr>
            <p:ph type="clipArt" sz="half" idx="4294967295"/>
          </p:nvPr>
        </p:nvPicPr>
        <p:blipFill>
          <a:blip r:embed="rId5"/>
          <a:srcRect/>
          <a:stretch>
            <a:fillRect/>
          </a:stretch>
        </p:blipFill>
        <p:spPr>
          <a:xfrm>
            <a:off x="5522913" y="2514600"/>
            <a:ext cx="4992687" cy="2870200"/>
          </a:xfr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7" name="Rectangle 2"/>
          <p:cNvSpPr>
            <a:spLocks noGrp="1" noChangeArrowheads="1"/>
          </p:cNvSpPr>
          <p:nvPr>
            <p:ph type="title" idx="4294967295"/>
          </p:nvPr>
        </p:nvSpPr>
        <p:spPr/>
        <p:txBody>
          <a:bodyPr/>
          <a:lstStyle/>
          <a:p>
            <a:pPr eaLnBrk="1" hangingPunct="1"/>
            <a:r>
              <a:rPr lang="en-US" smtClean="0"/>
              <a:t>Focal Length</a:t>
            </a:r>
          </a:p>
        </p:txBody>
      </p:sp>
      <p:sp>
        <p:nvSpPr>
          <p:cNvPr id="546818" name="Rectangle 3"/>
          <p:cNvSpPr>
            <a:spLocks noGrp="1" noChangeArrowheads="1"/>
          </p:cNvSpPr>
          <p:nvPr>
            <p:ph type="body" sz="half" idx="4294967295"/>
          </p:nvPr>
        </p:nvSpPr>
        <p:spPr>
          <a:xfrm>
            <a:off x="2057400" y="2017713"/>
            <a:ext cx="4459288" cy="4114800"/>
          </a:xfrm>
        </p:spPr>
        <p:txBody>
          <a:bodyPr/>
          <a:lstStyle/>
          <a:p>
            <a:pPr eaLnBrk="1" hangingPunct="1">
              <a:lnSpc>
                <a:spcPct val="90000"/>
              </a:lnSpc>
            </a:pPr>
            <a:r>
              <a:rPr lang="en-US" sz="2400" smtClean="0"/>
              <a:t>If an object is very far away, then p</a:t>
            </a:r>
            <a:r>
              <a:rPr lang="en-US" sz="2400" smtClean="0">
                <a:sym typeface="Symbol" pitchFamily="18" charset="2"/>
              </a:rPr>
              <a:t>= and 1/p = 0</a:t>
            </a:r>
          </a:p>
          <a:p>
            <a:pPr eaLnBrk="1" hangingPunct="1">
              <a:lnSpc>
                <a:spcPct val="90000"/>
              </a:lnSpc>
            </a:pPr>
            <a:r>
              <a:rPr lang="en-US" sz="2400" smtClean="0">
                <a:sym typeface="Symbol" pitchFamily="18" charset="2"/>
              </a:rPr>
              <a:t>Incoming rays are essentially parallel</a:t>
            </a:r>
          </a:p>
          <a:p>
            <a:pPr eaLnBrk="1" hangingPunct="1">
              <a:lnSpc>
                <a:spcPct val="90000"/>
              </a:lnSpc>
            </a:pPr>
            <a:r>
              <a:rPr lang="en-US" sz="2400" smtClean="0">
                <a:sym typeface="Symbol" pitchFamily="18" charset="2"/>
              </a:rPr>
              <a:t>In this special case, the image point is called the </a:t>
            </a:r>
            <a:r>
              <a:rPr lang="en-US" sz="2400" i="1" smtClean="0">
                <a:sym typeface="Symbol" pitchFamily="18" charset="2"/>
              </a:rPr>
              <a:t>focal point</a:t>
            </a:r>
            <a:endParaRPr lang="en-US" sz="2400" smtClean="0">
              <a:sym typeface="Symbol" pitchFamily="18" charset="2"/>
            </a:endParaRPr>
          </a:p>
          <a:p>
            <a:pPr eaLnBrk="1" hangingPunct="1">
              <a:lnSpc>
                <a:spcPct val="90000"/>
              </a:lnSpc>
            </a:pPr>
            <a:r>
              <a:rPr lang="en-US" sz="2400" smtClean="0">
                <a:sym typeface="Symbol" pitchFamily="18" charset="2"/>
              </a:rPr>
              <a:t>The distance from the mirror to the focal point is called the </a:t>
            </a:r>
            <a:r>
              <a:rPr lang="en-US" sz="2400" i="1" smtClean="0">
                <a:sym typeface="Symbol" pitchFamily="18" charset="2"/>
              </a:rPr>
              <a:t>focal length</a:t>
            </a:r>
            <a:endParaRPr lang="en-US" sz="2400" smtClean="0">
              <a:sym typeface="Symbol" pitchFamily="18" charset="2"/>
            </a:endParaRPr>
          </a:p>
          <a:p>
            <a:pPr lvl="1" eaLnBrk="1" hangingPunct="1">
              <a:lnSpc>
                <a:spcPct val="90000"/>
              </a:lnSpc>
            </a:pPr>
            <a:r>
              <a:rPr lang="en-US" sz="2000" smtClean="0">
                <a:sym typeface="Symbol" pitchFamily="18" charset="2"/>
              </a:rPr>
              <a:t>The focal length is ½ the radius of curvature</a:t>
            </a:r>
          </a:p>
        </p:txBody>
      </p:sp>
      <p:pic>
        <p:nvPicPr>
          <p:cNvPr id="546819" name="Picture 6" descr="Fig 23-10a"/>
          <p:cNvPicPr>
            <a:picLocks noGrp="1" noChangeAspect="1" noChangeArrowheads="1"/>
          </p:cNvPicPr>
          <p:nvPr>
            <p:ph type="clipArt" sz="half" idx="4294967295"/>
          </p:nvPr>
        </p:nvPicPr>
        <p:blipFill>
          <a:blip r:embed="rId2"/>
          <a:srcRect/>
          <a:stretch>
            <a:fillRect/>
          </a:stretch>
        </p:blipFill>
        <p:spPr>
          <a:xfrm>
            <a:off x="6705600" y="838200"/>
            <a:ext cx="3419475" cy="5562600"/>
          </a:xfr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ChangeArrowheads="1"/>
          </p:cNvSpPr>
          <p:nvPr>
            <p:ph type="title" idx="4294967295"/>
          </p:nvPr>
        </p:nvSpPr>
        <p:spPr/>
        <p:txBody>
          <a:bodyPr anchor="t"/>
          <a:lstStyle/>
          <a:p>
            <a:pPr eaLnBrk="1" hangingPunct="1"/>
            <a:r>
              <a:rPr lang="en-US" smtClean="0"/>
              <a:t>Facts about Light</a:t>
            </a:r>
          </a:p>
        </p:txBody>
      </p:sp>
      <p:sp>
        <p:nvSpPr>
          <p:cNvPr id="90114" name="Rectangle 3"/>
          <p:cNvSpPr>
            <a:spLocks noGrp="1" noChangeArrowheads="1"/>
          </p:cNvSpPr>
          <p:nvPr>
            <p:ph type="body" idx="4294967295"/>
          </p:nvPr>
        </p:nvSpPr>
        <p:spPr>
          <a:xfrm>
            <a:off x="1905000" y="990600"/>
            <a:ext cx="8229600" cy="1066800"/>
          </a:xfrm>
        </p:spPr>
        <p:txBody>
          <a:bodyPr/>
          <a:lstStyle/>
          <a:p>
            <a:pPr marL="342900" indent="-342900" eaLnBrk="1" hangingPunct="1"/>
            <a:r>
              <a:rPr lang="en-US" sz="2000" smtClean="0"/>
              <a:t>It is a form of Electromagnetic Energy</a:t>
            </a:r>
          </a:p>
          <a:p>
            <a:pPr marL="342900" indent="-342900" eaLnBrk="1" hangingPunct="1"/>
            <a:r>
              <a:rPr lang="en-US" sz="2000" smtClean="0"/>
              <a:t>It is a part of the Electromagnetic Spectrum and the only part we can really see</a:t>
            </a:r>
          </a:p>
        </p:txBody>
      </p:sp>
      <p:pic>
        <p:nvPicPr>
          <p:cNvPr id="90115" name="Picture 4" descr="light1"/>
          <p:cNvPicPr>
            <a:picLocks noChangeAspect="1" noChangeArrowheads="1"/>
          </p:cNvPicPr>
          <p:nvPr/>
        </p:nvPicPr>
        <p:blipFill>
          <a:blip r:embed="rId2"/>
          <a:srcRect/>
          <a:stretch>
            <a:fillRect/>
          </a:stretch>
        </p:blipFill>
        <p:spPr bwMode="auto">
          <a:xfrm>
            <a:off x="4038600" y="1828800"/>
            <a:ext cx="6096000" cy="41608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5" name="Rectangle 2"/>
          <p:cNvSpPr>
            <a:spLocks noGrp="1" noChangeArrowheads="1"/>
          </p:cNvSpPr>
          <p:nvPr>
            <p:ph type="title" idx="4294967295"/>
          </p:nvPr>
        </p:nvSpPr>
        <p:spPr/>
        <p:txBody>
          <a:bodyPr/>
          <a:lstStyle/>
          <a:p>
            <a:pPr eaLnBrk="1" hangingPunct="1"/>
            <a:r>
              <a:rPr lang="en-US" smtClean="0"/>
              <a:t>Focal Point and Focal Length, cont</a:t>
            </a:r>
          </a:p>
        </p:txBody>
      </p:sp>
      <p:sp>
        <p:nvSpPr>
          <p:cNvPr id="547846" name="Rectangle 3"/>
          <p:cNvSpPr>
            <a:spLocks noGrp="1" noChangeArrowheads="1"/>
          </p:cNvSpPr>
          <p:nvPr>
            <p:ph type="body" idx="4294967295"/>
          </p:nvPr>
        </p:nvSpPr>
        <p:spPr/>
        <p:txBody>
          <a:bodyPr/>
          <a:lstStyle/>
          <a:p>
            <a:pPr eaLnBrk="1" hangingPunct="1"/>
            <a:r>
              <a:rPr lang="en-US" smtClean="0"/>
              <a:t>The focal point is dependent solely on the curvature of the mirror, not by the location of the object</a:t>
            </a:r>
          </a:p>
          <a:p>
            <a:pPr eaLnBrk="1" hangingPunct="1"/>
            <a:r>
              <a:rPr lang="en-US" smtClean="0"/>
              <a:t>f = R / 2</a:t>
            </a:r>
          </a:p>
          <a:p>
            <a:pPr eaLnBrk="1" hangingPunct="1"/>
            <a:r>
              <a:rPr lang="en-US" smtClean="0"/>
              <a:t>The mirror equation can be expressed as</a:t>
            </a:r>
          </a:p>
          <a:p>
            <a:pPr eaLnBrk="1" hangingPunct="1"/>
            <a:endParaRPr lang="en-US" smtClean="0"/>
          </a:p>
          <a:p>
            <a:pPr eaLnBrk="1" hangingPunct="1"/>
            <a:endParaRPr lang="en-US" smtClean="0"/>
          </a:p>
        </p:txBody>
      </p:sp>
      <p:graphicFrame>
        <p:nvGraphicFramePr>
          <p:cNvPr id="547844" name="Object 4"/>
          <p:cNvGraphicFramePr>
            <a:graphicFrameLocks noChangeAspect="1"/>
          </p:cNvGraphicFramePr>
          <p:nvPr/>
        </p:nvGraphicFramePr>
        <p:xfrm>
          <a:off x="3406775" y="5162550"/>
          <a:ext cx="2330450" cy="1320800"/>
        </p:xfrm>
        <a:graphic>
          <a:graphicData uri="http://schemas.openxmlformats.org/presentationml/2006/ole">
            <mc:AlternateContent xmlns:mc="http://schemas.openxmlformats.org/markup-compatibility/2006">
              <mc:Choice xmlns:v="urn:schemas-microsoft-com:vml" Requires="v">
                <p:oleObj spid="_x0000_s547847" name="Equation" r:id="rId3" imgW="716040" imgH="399960" progId="">
                  <p:embed/>
                </p:oleObj>
              </mc:Choice>
              <mc:Fallback>
                <p:oleObj name="Equation" r:id="rId3" imgW="716040" imgH="399960" progId="">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6775" y="5162550"/>
                        <a:ext cx="2330450" cy="1320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5" name="Rectangle 2"/>
          <p:cNvSpPr>
            <a:spLocks noGrp="1" noChangeArrowheads="1"/>
          </p:cNvSpPr>
          <p:nvPr>
            <p:ph type="title" idx="4294967295"/>
          </p:nvPr>
        </p:nvSpPr>
        <p:spPr/>
        <p:txBody>
          <a:bodyPr/>
          <a:lstStyle/>
          <a:p>
            <a:pPr eaLnBrk="1" hangingPunct="1"/>
            <a:r>
              <a:rPr lang="en-US" smtClean="0"/>
              <a:t>Focal Length Shown by Parallel Rays</a:t>
            </a:r>
          </a:p>
        </p:txBody>
      </p:sp>
      <p:pic>
        <p:nvPicPr>
          <p:cNvPr id="548866" name="Picture 3" descr="Fig 23-10b"/>
          <p:cNvPicPr>
            <a:picLocks noChangeAspect="1" noChangeArrowheads="1"/>
          </p:cNvPicPr>
          <p:nvPr/>
        </p:nvPicPr>
        <p:blipFill>
          <a:blip r:embed="rId2"/>
          <a:srcRect/>
          <a:stretch>
            <a:fillRect/>
          </a:stretch>
        </p:blipFill>
        <p:spPr bwMode="auto">
          <a:xfrm>
            <a:off x="2362200" y="2055813"/>
            <a:ext cx="7772400" cy="48021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89" name="Rectangle 2"/>
          <p:cNvSpPr>
            <a:spLocks noGrp="1" noChangeArrowheads="1"/>
          </p:cNvSpPr>
          <p:nvPr>
            <p:ph type="title" idx="4294967295"/>
          </p:nvPr>
        </p:nvSpPr>
        <p:spPr/>
        <p:txBody>
          <a:bodyPr/>
          <a:lstStyle/>
          <a:p>
            <a:pPr eaLnBrk="1" hangingPunct="1"/>
            <a:r>
              <a:rPr lang="en-US" smtClean="0"/>
              <a:t>Convex Mirrors</a:t>
            </a:r>
          </a:p>
        </p:txBody>
      </p:sp>
      <p:sp>
        <p:nvSpPr>
          <p:cNvPr id="549890" name="Rectangle 3"/>
          <p:cNvSpPr>
            <a:spLocks noGrp="1" noChangeArrowheads="1"/>
          </p:cNvSpPr>
          <p:nvPr>
            <p:ph type="body" idx="4294967295"/>
          </p:nvPr>
        </p:nvSpPr>
        <p:spPr/>
        <p:txBody>
          <a:bodyPr/>
          <a:lstStyle/>
          <a:p>
            <a:pPr eaLnBrk="1" hangingPunct="1">
              <a:lnSpc>
                <a:spcPct val="90000"/>
              </a:lnSpc>
            </a:pPr>
            <a:r>
              <a:rPr lang="en-US" sz="2500" smtClean="0"/>
              <a:t>A convex mirror is sometimes called a </a:t>
            </a:r>
            <a:r>
              <a:rPr lang="en-US" sz="2500" b="1" smtClean="0"/>
              <a:t>diverging</a:t>
            </a:r>
            <a:r>
              <a:rPr lang="en-US" sz="2500" i="1" smtClean="0"/>
              <a:t> </a:t>
            </a:r>
            <a:r>
              <a:rPr lang="en-US" sz="2500" smtClean="0"/>
              <a:t>mirror</a:t>
            </a:r>
          </a:p>
          <a:p>
            <a:pPr eaLnBrk="1" hangingPunct="1">
              <a:lnSpc>
                <a:spcPct val="90000"/>
              </a:lnSpc>
            </a:pPr>
            <a:r>
              <a:rPr lang="en-US" sz="2500" smtClean="0"/>
              <a:t>The rays from any point on the object diverge after reflection as though they were coming from some point behind the mirror </a:t>
            </a:r>
          </a:p>
          <a:p>
            <a:pPr eaLnBrk="1" hangingPunct="1">
              <a:lnSpc>
                <a:spcPct val="90000"/>
              </a:lnSpc>
            </a:pPr>
            <a:r>
              <a:rPr lang="en-US" sz="2500" smtClean="0"/>
              <a:t>The image is virtual because it lies behind the mirror at the point where the reflected rays appear to originate</a:t>
            </a:r>
          </a:p>
          <a:p>
            <a:pPr eaLnBrk="1" hangingPunct="1">
              <a:lnSpc>
                <a:spcPct val="90000"/>
              </a:lnSpc>
            </a:pPr>
            <a:r>
              <a:rPr lang="en-US" sz="2500" smtClean="0"/>
              <a:t>In general, the image formed by a convex mirror is upright, virtual, and smaller than the object</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3" name="Rectangle 2"/>
          <p:cNvSpPr>
            <a:spLocks noGrp="1" noChangeArrowheads="1"/>
          </p:cNvSpPr>
          <p:nvPr>
            <p:ph type="title" idx="4294967295"/>
          </p:nvPr>
        </p:nvSpPr>
        <p:spPr/>
        <p:txBody>
          <a:bodyPr/>
          <a:lstStyle/>
          <a:p>
            <a:pPr eaLnBrk="1" hangingPunct="1"/>
            <a:r>
              <a:rPr lang="en-US" smtClean="0"/>
              <a:t>Image Formed by a Convex Mirror</a:t>
            </a:r>
          </a:p>
        </p:txBody>
      </p:sp>
      <p:pic>
        <p:nvPicPr>
          <p:cNvPr id="550914" name="Picture 3" descr="Fig 23-11"/>
          <p:cNvPicPr>
            <a:picLocks noChangeAspect="1" noChangeArrowheads="1"/>
          </p:cNvPicPr>
          <p:nvPr/>
        </p:nvPicPr>
        <p:blipFill>
          <a:blip r:embed="rId2"/>
          <a:srcRect/>
          <a:stretch>
            <a:fillRect/>
          </a:stretch>
        </p:blipFill>
        <p:spPr bwMode="auto">
          <a:xfrm>
            <a:off x="2209800" y="2133600"/>
            <a:ext cx="8153400" cy="40560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7" name="Rectangle 2"/>
          <p:cNvSpPr>
            <a:spLocks noGrp="1" noChangeArrowheads="1"/>
          </p:cNvSpPr>
          <p:nvPr>
            <p:ph type="title" idx="4294967295"/>
          </p:nvPr>
        </p:nvSpPr>
        <p:spPr/>
        <p:txBody>
          <a:bodyPr/>
          <a:lstStyle/>
          <a:p>
            <a:pPr eaLnBrk="1" hangingPunct="1"/>
            <a:r>
              <a:rPr lang="en-US" sz="3600" dirty="0" smtClean="0"/>
              <a:t>Sign Conventions for Mirrors</a:t>
            </a:r>
          </a:p>
        </p:txBody>
      </p:sp>
      <p:pic>
        <p:nvPicPr>
          <p:cNvPr id="551938" name="Picture 44" descr="23T1.jpg                                                       000F0E64Casper                         BA5763D6:"/>
          <p:cNvPicPr>
            <a:picLocks noChangeAspect="1" noChangeArrowheads="1"/>
          </p:cNvPicPr>
          <p:nvPr/>
        </p:nvPicPr>
        <p:blipFill>
          <a:blip r:embed="rId2"/>
          <a:srcRect/>
          <a:stretch>
            <a:fillRect/>
          </a:stretch>
        </p:blipFill>
        <p:spPr bwMode="auto">
          <a:xfrm>
            <a:off x="1600200" y="2514600"/>
            <a:ext cx="8966200" cy="3559175"/>
          </a:xfrm>
          <a:prstGeom prst="rect">
            <a:avLst/>
          </a:prstGeom>
          <a:noFill/>
          <a:ln w="9525">
            <a:noFill/>
            <a:miter lim="800000"/>
            <a:headEnd/>
            <a:tailEnd/>
          </a:ln>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3228" y="0"/>
            <a:ext cx="3768772" cy="2826579"/>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1" name="Rectangle 2"/>
          <p:cNvSpPr>
            <a:spLocks noGrp="1" noChangeArrowheads="1"/>
          </p:cNvSpPr>
          <p:nvPr>
            <p:ph type="title" idx="4294967295"/>
          </p:nvPr>
        </p:nvSpPr>
        <p:spPr/>
        <p:txBody>
          <a:bodyPr/>
          <a:lstStyle/>
          <a:p>
            <a:pPr eaLnBrk="1" hangingPunct="1"/>
            <a:r>
              <a:rPr lang="en-US" smtClean="0"/>
              <a:t>Ray Diagrams</a:t>
            </a:r>
          </a:p>
        </p:txBody>
      </p:sp>
      <p:sp>
        <p:nvSpPr>
          <p:cNvPr id="552962" name="Rectangle 3"/>
          <p:cNvSpPr>
            <a:spLocks noGrp="1" noChangeArrowheads="1"/>
          </p:cNvSpPr>
          <p:nvPr>
            <p:ph type="body" idx="4294967295"/>
          </p:nvPr>
        </p:nvSpPr>
        <p:spPr/>
        <p:txBody>
          <a:bodyPr/>
          <a:lstStyle/>
          <a:p>
            <a:pPr eaLnBrk="1" hangingPunct="1"/>
            <a:r>
              <a:rPr lang="en-US" sz="2800" smtClean="0"/>
              <a:t>A </a:t>
            </a:r>
            <a:r>
              <a:rPr lang="en-US" sz="2800" i="1" smtClean="0"/>
              <a:t>ray diagram</a:t>
            </a:r>
            <a:r>
              <a:rPr lang="en-US" sz="2800" smtClean="0"/>
              <a:t> can be used to determine the position and size of an image</a:t>
            </a:r>
          </a:p>
          <a:p>
            <a:pPr eaLnBrk="1" hangingPunct="1"/>
            <a:r>
              <a:rPr lang="en-US" sz="2800" smtClean="0"/>
              <a:t>They are graphical constructions which tell the overall nature of the image</a:t>
            </a:r>
          </a:p>
          <a:p>
            <a:pPr eaLnBrk="1" hangingPunct="1"/>
            <a:r>
              <a:rPr lang="en-US" sz="2800" smtClean="0"/>
              <a:t>They can also be used to check the parameters calculated from the mirror and magnification equations</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5" name="Rectangle 2"/>
          <p:cNvSpPr>
            <a:spLocks noGrp="1" noChangeArrowheads="1"/>
          </p:cNvSpPr>
          <p:nvPr>
            <p:ph type="title" idx="4294967295"/>
          </p:nvPr>
        </p:nvSpPr>
        <p:spPr/>
        <p:txBody>
          <a:bodyPr/>
          <a:lstStyle/>
          <a:p>
            <a:pPr eaLnBrk="1" hangingPunct="1"/>
            <a:r>
              <a:rPr lang="en-US" smtClean="0"/>
              <a:t>Drawing A Ray Diagram</a:t>
            </a:r>
          </a:p>
        </p:txBody>
      </p:sp>
      <p:sp>
        <p:nvSpPr>
          <p:cNvPr id="553986" name="Rectangle 3"/>
          <p:cNvSpPr>
            <a:spLocks noGrp="1" noChangeArrowheads="1"/>
          </p:cNvSpPr>
          <p:nvPr>
            <p:ph type="body" idx="4294967295"/>
          </p:nvPr>
        </p:nvSpPr>
        <p:spPr/>
        <p:txBody>
          <a:bodyPr/>
          <a:lstStyle/>
          <a:p>
            <a:pPr eaLnBrk="1" hangingPunct="1">
              <a:lnSpc>
                <a:spcPct val="90000"/>
              </a:lnSpc>
            </a:pPr>
            <a:r>
              <a:rPr lang="en-US" sz="2800" smtClean="0"/>
              <a:t>To make the ray diagram, you need to know</a:t>
            </a:r>
          </a:p>
          <a:p>
            <a:pPr lvl="1" eaLnBrk="1" hangingPunct="1">
              <a:lnSpc>
                <a:spcPct val="90000"/>
              </a:lnSpc>
            </a:pPr>
            <a:r>
              <a:rPr lang="en-US" sz="2400" smtClean="0"/>
              <a:t>The position of the object</a:t>
            </a:r>
          </a:p>
          <a:p>
            <a:pPr lvl="1" eaLnBrk="1" hangingPunct="1">
              <a:lnSpc>
                <a:spcPct val="90000"/>
              </a:lnSpc>
            </a:pPr>
            <a:r>
              <a:rPr lang="en-US" sz="2400" smtClean="0"/>
              <a:t>The position of the center of curvature</a:t>
            </a:r>
          </a:p>
          <a:p>
            <a:pPr eaLnBrk="1" hangingPunct="1">
              <a:lnSpc>
                <a:spcPct val="90000"/>
              </a:lnSpc>
            </a:pPr>
            <a:r>
              <a:rPr lang="en-US" sz="2800" smtClean="0"/>
              <a:t>Three rays are drawn</a:t>
            </a:r>
          </a:p>
          <a:p>
            <a:pPr lvl="1" eaLnBrk="1" hangingPunct="1">
              <a:lnSpc>
                <a:spcPct val="90000"/>
              </a:lnSpc>
            </a:pPr>
            <a:r>
              <a:rPr lang="en-US" sz="2400" smtClean="0"/>
              <a:t>They all start from the same position on the object</a:t>
            </a:r>
          </a:p>
          <a:p>
            <a:pPr eaLnBrk="1" hangingPunct="1">
              <a:lnSpc>
                <a:spcPct val="90000"/>
              </a:lnSpc>
            </a:pPr>
            <a:r>
              <a:rPr lang="en-US" sz="2800" smtClean="0"/>
              <a:t>The intersection of any two of the rays at a point locates the image</a:t>
            </a:r>
          </a:p>
          <a:p>
            <a:pPr lvl="1" eaLnBrk="1" hangingPunct="1">
              <a:lnSpc>
                <a:spcPct val="90000"/>
              </a:lnSpc>
            </a:pPr>
            <a:r>
              <a:rPr lang="en-US" sz="2400" smtClean="0"/>
              <a:t>The third ray serves as a check of the construction</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09" name="Rectangle 2"/>
          <p:cNvSpPr>
            <a:spLocks noGrp="1" noChangeArrowheads="1"/>
          </p:cNvSpPr>
          <p:nvPr>
            <p:ph type="title" idx="4294967295"/>
          </p:nvPr>
        </p:nvSpPr>
        <p:spPr/>
        <p:txBody>
          <a:bodyPr/>
          <a:lstStyle/>
          <a:p>
            <a:pPr eaLnBrk="1" hangingPunct="1"/>
            <a:r>
              <a:rPr lang="en-US" smtClean="0"/>
              <a:t>The Rays in a Ray Diagram</a:t>
            </a:r>
          </a:p>
        </p:txBody>
      </p:sp>
      <p:sp>
        <p:nvSpPr>
          <p:cNvPr id="555010" name="Rectangle 3"/>
          <p:cNvSpPr>
            <a:spLocks noGrp="1" noChangeArrowheads="1"/>
          </p:cNvSpPr>
          <p:nvPr>
            <p:ph type="body" idx="4294967295"/>
          </p:nvPr>
        </p:nvSpPr>
        <p:spPr/>
        <p:txBody>
          <a:bodyPr/>
          <a:lstStyle/>
          <a:p>
            <a:pPr eaLnBrk="1" hangingPunct="1"/>
            <a:r>
              <a:rPr lang="en-US" sz="2800" smtClean="0"/>
              <a:t>Ray 1 is drawn parallel to the principle axis and is reflected back through the focal point, F</a:t>
            </a:r>
          </a:p>
          <a:p>
            <a:pPr eaLnBrk="1" hangingPunct="1"/>
            <a:r>
              <a:rPr lang="en-US" sz="2800" smtClean="0"/>
              <a:t>Ray 2 is drawn through the focal point and is reflected parallel to the principle axis</a:t>
            </a:r>
          </a:p>
          <a:p>
            <a:pPr eaLnBrk="1" hangingPunct="1"/>
            <a:r>
              <a:rPr lang="en-US" sz="2800" smtClean="0"/>
              <a:t>Ray 3 is drawn through the center of curvature and is reflected back on itself</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3" name="Rectangle 2"/>
          <p:cNvSpPr>
            <a:spLocks noGrp="1" noChangeArrowheads="1"/>
          </p:cNvSpPr>
          <p:nvPr>
            <p:ph type="title" idx="4294967295"/>
          </p:nvPr>
        </p:nvSpPr>
        <p:spPr/>
        <p:txBody>
          <a:bodyPr/>
          <a:lstStyle/>
          <a:p>
            <a:pPr eaLnBrk="1" hangingPunct="1"/>
            <a:r>
              <a:rPr lang="en-US" smtClean="0"/>
              <a:t>Notes About the Rays</a:t>
            </a:r>
          </a:p>
        </p:txBody>
      </p:sp>
      <p:sp>
        <p:nvSpPr>
          <p:cNvPr id="556034" name="Rectangle 3"/>
          <p:cNvSpPr>
            <a:spLocks noGrp="1" noChangeArrowheads="1"/>
          </p:cNvSpPr>
          <p:nvPr>
            <p:ph type="body" idx="4294967295"/>
          </p:nvPr>
        </p:nvSpPr>
        <p:spPr/>
        <p:txBody>
          <a:bodyPr/>
          <a:lstStyle/>
          <a:p>
            <a:pPr eaLnBrk="1" hangingPunct="1">
              <a:lnSpc>
                <a:spcPct val="90000"/>
              </a:lnSpc>
            </a:pPr>
            <a:r>
              <a:rPr lang="en-US" smtClean="0"/>
              <a:t>The rays actually go in all directions from the object</a:t>
            </a:r>
          </a:p>
          <a:p>
            <a:pPr eaLnBrk="1" hangingPunct="1">
              <a:lnSpc>
                <a:spcPct val="90000"/>
              </a:lnSpc>
            </a:pPr>
            <a:r>
              <a:rPr lang="en-US" smtClean="0"/>
              <a:t>The three rays were chosen for their ease of construction</a:t>
            </a:r>
          </a:p>
          <a:p>
            <a:pPr eaLnBrk="1" hangingPunct="1">
              <a:lnSpc>
                <a:spcPct val="90000"/>
              </a:lnSpc>
            </a:pPr>
            <a:r>
              <a:rPr lang="en-US" smtClean="0"/>
              <a:t>The image point obtained by the ray diagram must agree with the value of q calculated from the mirror equation</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7" name="Rectangle 2"/>
          <p:cNvSpPr>
            <a:spLocks noGrp="1" noChangeArrowheads="1"/>
          </p:cNvSpPr>
          <p:nvPr>
            <p:ph type="title" idx="4294967295"/>
          </p:nvPr>
        </p:nvSpPr>
        <p:spPr/>
        <p:txBody>
          <a:bodyPr/>
          <a:lstStyle/>
          <a:p>
            <a:pPr eaLnBrk="1" hangingPunct="1"/>
            <a:r>
              <a:rPr lang="en-US" smtClean="0"/>
              <a:t>Ray Diagram for Concave Mirror, p &gt; R</a:t>
            </a:r>
          </a:p>
        </p:txBody>
      </p:sp>
      <p:sp>
        <p:nvSpPr>
          <p:cNvPr id="557058" name="Rectangle 3"/>
          <p:cNvSpPr>
            <a:spLocks noGrp="1" noChangeArrowheads="1"/>
          </p:cNvSpPr>
          <p:nvPr>
            <p:ph type="body" sz="half" idx="4294967295"/>
          </p:nvPr>
        </p:nvSpPr>
        <p:spPr>
          <a:xfrm>
            <a:off x="2438400" y="4724400"/>
            <a:ext cx="7772400" cy="1981200"/>
          </a:xfrm>
        </p:spPr>
        <p:txBody>
          <a:bodyPr/>
          <a:lstStyle/>
          <a:p>
            <a:pPr eaLnBrk="1" hangingPunct="1">
              <a:lnSpc>
                <a:spcPct val="90000"/>
              </a:lnSpc>
            </a:pPr>
            <a:r>
              <a:rPr lang="en-US" sz="2400" smtClean="0"/>
              <a:t>The object is outside the center of curvature of the mirror</a:t>
            </a:r>
          </a:p>
          <a:p>
            <a:pPr eaLnBrk="1" hangingPunct="1">
              <a:lnSpc>
                <a:spcPct val="90000"/>
              </a:lnSpc>
            </a:pPr>
            <a:r>
              <a:rPr lang="en-US" sz="2400" smtClean="0"/>
              <a:t>The image is real</a:t>
            </a:r>
          </a:p>
          <a:p>
            <a:pPr eaLnBrk="1" hangingPunct="1">
              <a:lnSpc>
                <a:spcPct val="90000"/>
              </a:lnSpc>
            </a:pPr>
            <a:r>
              <a:rPr lang="en-US" sz="2400" smtClean="0"/>
              <a:t>The image is inverted</a:t>
            </a:r>
          </a:p>
          <a:p>
            <a:pPr eaLnBrk="1" hangingPunct="1">
              <a:lnSpc>
                <a:spcPct val="90000"/>
              </a:lnSpc>
            </a:pPr>
            <a:r>
              <a:rPr lang="en-US" sz="2400" smtClean="0"/>
              <a:t>The image is smaller than the object</a:t>
            </a:r>
          </a:p>
        </p:txBody>
      </p:sp>
      <p:pic>
        <p:nvPicPr>
          <p:cNvPr id="557059" name="Picture 6" descr="Fig 23-13a"/>
          <p:cNvPicPr>
            <a:picLocks noGrp="1" noChangeAspect="1" noChangeArrowheads="1"/>
          </p:cNvPicPr>
          <p:nvPr>
            <p:ph sz="half" idx="4294967295"/>
          </p:nvPr>
        </p:nvPicPr>
        <p:blipFill>
          <a:blip r:embed="rId2"/>
          <a:srcRect/>
          <a:stretch>
            <a:fillRect/>
          </a:stretch>
        </p:blipFill>
        <p:spPr>
          <a:xfrm>
            <a:off x="2971800" y="1905000"/>
            <a:ext cx="6477000" cy="2757488"/>
          </a:xfr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ChangeArrowheads="1"/>
          </p:cNvSpPr>
          <p:nvPr>
            <p:ph type="title" idx="4294967295"/>
          </p:nvPr>
        </p:nvSpPr>
        <p:spPr/>
        <p:txBody>
          <a:bodyPr anchor="t"/>
          <a:lstStyle/>
          <a:p>
            <a:pPr eaLnBrk="1" hangingPunct="1"/>
            <a:r>
              <a:rPr lang="en-US" smtClean="0"/>
              <a:t>Facts about Light</a:t>
            </a:r>
          </a:p>
        </p:txBody>
      </p:sp>
      <p:sp>
        <p:nvSpPr>
          <p:cNvPr id="91138" name="Rectangle 3"/>
          <p:cNvSpPr>
            <a:spLocks noGrp="1" noChangeArrowheads="1"/>
          </p:cNvSpPr>
          <p:nvPr>
            <p:ph type="body" idx="4294967295"/>
          </p:nvPr>
        </p:nvSpPr>
        <p:spPr>
          <a:xfrm>
            <a:off x="1905000" y="990600"/>
            <a:ext cx="8229600" cy="609600"/>
          </a:xfrm>
        </p:spPr>
        <p:txBody>
          <a:bodyPr/>
          <a:lstStyle/>
          <a:p>
            <a:pPr marL="342900" indent="-342900" eaLnBrk="1" hangingPunct="1">
              <a:buFont typeface="Arial" charset="0"/>
              <a:buNone/>
            </a:pPr>
            <a:r>
              <a:rPr lang="en-US" smtClean="0"/>
              <a:t>The speed of light, c, is constant in a vacuum.</a:t>
            </a:r>
          </a:p>
        </p:txBody>
      </p:sp>
      <p:pic>
        <p:nvPicPr>
          <p:cNvPr id="91139" name="Picture 4"/>
          <p:cNvPicPr>
            <a:picLocks noChangeAspect="1" noChangeArrowheads="1"/>
          </p:cNvPicPr>
          <p:nvPr/>
        </p:nvPicPr>
        <p:blipFill>
          <a:blip r:embed="rId2"/>
          <a:srcRect/>
          <a:stretch>
            <a:fillRect/>
          </a:stretch>
        </p:blipFill>
        <p:spPr bwMode="auto">
          <a:xfrm>
            <a:off x="2209800" y="1600200"/>
            <a:ext cx="3048000" cy="1247775"/>
          </a:xfrm>
          <a:prstGeom prst="rect">
            <a:avLst/>
          </a:prstGeom>
          <a:noFill/>
          <a:ln w="9525">
            <a:noFill/>
            <a:miter lim="800000"/>
            <a:headEnd/>
            <a:tailEnd/>
          </a:ln>
        </p:spPr>
      </p:pic>
      <p:sp>
        <p:nvSpPr>
          <p:cNvPr id="91140" name="Text Box 5"/>
          <p:cNvSpPr txBox="1">
            <a:spLocks noChangeArrowheads="1"/>
          </p:cNvSpPr>
          <p:nvPr/>
        </p:nvSpPr>
        <p:spPr bwMode="auto">
          <a:xfrm>
            <a:off x="6019800" y="1752600"/>
            <a:ext cx="2378075" cy="1570038"/>
          </a:xfrm>
          <a:prstGeom prst="rect">
            <a:avLst/>
          </a:prstGeom>
          <a:noFill/>
          <a:ln w="9525">
            <a:noFill/>
            <a:miter lim="800000"/>
            <a:headEnd/>
            <a:tailEnd/>
          </a:ln>
        </p:spPr>
        <p:txBody>
          <a:bodyPr>
            <a:spAutoFit/>
          </a:bodyPr>
          <a:lstStyle/>
          <a:p>
            <a:r>
              <a:rPr lang="en-US" sz="2400">
                <a:solidFill>
                  <a:srgbClr val="FF0000"/>
                </a:solidFill>
              </a:rPr>
              <a:t>Light can be:</a:t>
            </a:r>
          </a:p>
          <a:p>
            <a:pPr>
              <a:buFontTx/>
              <a:buChar char="•"/>
            </a:pPr>
            <a:r>
              <a:rPr lang="en-US" sz="2400">
                <a:solidFill>
                  <a:srgbClr val="000000"/>
                </a:solidFill>
              </a:rPr>
              <a:t>REFLECTED </a:t>
            </a:r>
          </a:p>
          <a:p>
            <a:pPr>
              <a:buFontTx/>
              <a:buChar char="•"/>
            </a:pPr>
            <a:r>
              <a:rPr lang="en-US" sz="2400">
                <a:solidFill>
                  <a:srgbClr val="000000"/>
                </a:solidFill>
              </a:rPr>
              <a:t>ABSORBED</a:t>
            </a:r>
          </a:p>
          <a:p>
            <a:pPr>
              <a:buFontTx/>
              <a:buChar char="•"/>
            </a:pPr>
            <a:r>
              <a:rPr lang="en-US" sz="2400">
                <a:solidFill>
                  <a:srgbClr val="000000"/>
                </a:solidFill>
              </a:rPr>
              <a:t>REFRACTED</a:t>
            </a:r>
          </a:p>
        </p:txBody>
      </p:sp>
      <p:sp>
        <p:nvSpPr>
          <p:cNvPr id="91141" name="Text Box 6"/>
          <p:cNvSpPr txBox="1">
            <a:spLocks noChangeArrowheads="1"/>
          </p:cNvSpPr>
          <p:nvPr/>
        </p:nvSpPr>
        <p:spPr bwMode="auto">
          <a:xfrm>
            <a:off x="2422525" y="3541713"/>
            <a:ext cx="7483475" cy="641350"/>
          </a:xfrm>
          <a:prstGeom prst="rect">
            <a:avLst/>
          </a:prstGeom>
          <a:noFill/>
          <a:ln w="9525">
            <a:noFill/>
            <a:miter lim="800000"/>
            <a:headEnd/>
            <a:tailEnd/>
          </a:ln>
        </p:spPr>
        <p:txBody>
          <a:bodyPr>
            <a:spAutoFit/>
          </a:bodyPr>
          <a:lstStyle/>
          <a:p>
            <a:r>
              <a:rPr lang="en-US">
                <a:solidFill>
                  <a:srgbClr val="000000"/>
                </a:solidFill>
              </a:rPr>
              <a:t>Light is an electromagnetic wave in that it has wave like properties which can be influenced by electric and magnetic fields.</a:t>
            </a:r>
          </a:p>
        </p:txBody>
      </p:sp>
      <p:pic>
        <p:nvPicPr>
          <p:cNvPr id="91142" name="Picture 7"/>
          <p:cNvPicPr>
            <a:picLocks noChangeAspect="1" noChangeArrowheads="1"/>
          </p:cNvPicPr>
          <p:nvPr/>
        </p:nvPicPr>
        <p:blipFill>
          <a:blip r:embed="rId3"/>
          <a:srcRect/>
          <a:stretch>
            <a:fillRect/>
          </a:stretch>
        </p:blipFill>
        <p:spPr bwMode="auto">
          <a:xfrm>
            <a:off x="3886200" y="4267200"/>
            <a:ext cx="4119563" cy="1606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Rectangle 2"/>
          <p:cNvSpPr>
            <a:spLocks noGrp="1" noChangeArrowheads="1"/>
          </p:cNvSpPr>
          <p:nvPr>
            <p:ph type="title" idx="4294967295"/>
          </p:nvPr>
        </p:nvSpPr>
        <p:spPr/>
        <p:txBody>
          <a:bodyPr/>
          <a:lstStyle/>
          <a:p>
            <a:pPr eaLnBrk="1" hangingPunct="1"/>
            <a:r>
              <a:rPr lang="en-US" smtClean="0"/>
              <a:t>Ray Diagram for a Concave Mirror, p &lt; f</a:t>
            </a:r>
          </a:p>
        </p:txBody>
      </p:sp>
      <p:sp>
        <p:nvSpPr>
          <p:cNvPr id="558082" name="Rectangle 3"/>
          <p:cNvSpPr>
            <a:spLocks noGrp="1" noChangeArrowheads="1"/>
          </p:cNvSpPr>
          <p:nvPr>
            <p:ph type="body" sz="half" idx="4294967295"/>
          </p:nvPr>
        </p:nvSpPr>
        <p:spPr>
          <a:xfrm>
            <a:off x="2438400" y="4724400"/>
            <a:ext cx="7772400" cy="1981200"/>
          </a:xfrm>
        </p:spPr>
        <p:txBody>
          <a:bodyPr/>
          <a:lstStyle/>
          <a:p>
            <a:pPr eaLnBrk="1" hangingPunct="1">
              <a:lnSpc>
                <a:spcPct val="90000"/>
              </a:lnSpc>
            </a:pPr>
            <a:r>
              <a:rPr lang="en-US" sz="2400" smtClean="0"/>
              <a:t>The object is between the mirror and the focal point</a:t>
            </a:r>
          </a:p>
          <a:p>
            <a:pPr eaLnBrk="1" hangingPunct="1">
              <a:lnSpc>
                <a:spcPct val="90000"/>
              </a:lnSpc>
            </a:pPr>
            <a:r>
              <a:rPr lang="en-US" sz="2400" smtClean="0"/>
              <a:t>The image is virtual</a:t>
            </a:r>
          </a:p>
          <a:p>
            <a:pPr eaLnBrk="1" hangingPunct="1">
              <a:lnSpc>
                <a:spcPct val="90000"/>
              </a:lnSpc>
            </a:pPr>
            <a:r>
              <a:rPr lang="en-US" sz="2400" smtClean="0"/>
              <a:t>The image is upright</a:t>
            </a:r>
          </a:p>
          <a:p>
            <a:pPr eaLnBrk="1" hangingPunct="1">
              <a:lnSpc>
                <a:spcPct val="90000"/>
              </a:lnSpc>
            </a:pPr>
            <a:r>
              <a:rPr lang="en-US" sz="2400" smtClean="0"/>
              <a:t>The image is larger than the object</a:t>
            </a:r>
          </a:p>
        </p:txBody>
      </p:sp>
      <p:pic>
        <p:nvPicPr>
          <p:cNvPr id="558083" name="Picture 6" descr="Fig 23-13b"/>
          <p:cNvPicPr>
            <a:picLocks noGrp="1" noChangeAspect="1" noChangeArrowheads="1"/>
          </p:cNvPicPr>
          <p:nvPr>
            <p:ph sz="half" idx="4294967295"/>
          </p:nvPr>
        </p:nvPicPr>
        <p:blipFill>
          <a:blip r:embed="rId2"/>
          <a:srcRect/>
          <a:stretch>
            <a:fillRect/>
          </a:stretch>
        </p:blipFill>
        <p:spPr>
          <a:xfrm>
            <a:off x="2743200" y="1890713"/>
            <a:ext cx="6781800" cy="2833687"/>
          </a:xfr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5" name="Rectangle 2"/>
          <p:cNvSpPr>
            <a:spLocks noGrp="1" noChangeArrowheads="1"/>
          </p:cNvSpPr>
          <p:nvPr>
            <p:ph type="title" idx="4294967295"/>
          </p:nvPr>
        </p:nvSpPr>
        <p:spPr/>
        <p:txBody>
          <a:bodyPr/>
          <a:lstStyle/>
          <a:p>
            <a:pPr eaLnBrk="1" hangingPunct="1"/>
            <a:r>
              <a:rPr lang="en-US" smtClean="0"/>
              <a:t>Ray Diagram for a Convex Mirror</a:t>
            </a:r>
          </a:p>
        </p:txBody>
      </p:sp>
      <p:sp>
        <p:nvSpPr>
          <p:cNvPr id="559106" name="Rectangle 3"/>
          <p:cNvSpPr>
            <a:spLocks noGrp="1" noChangeArrowheads="1"/>
          </p:cNvSpPr>
          <p:nvPr>
            <p:ph type="body" sz="half" idx="4294967295"/>
          </p:nvPr>
        </p:nvSpPr>
        <p:spPr>
          <a:xfrm>
            <a:off x="2438400" y="4724400"/>
            <a:ext cx="7772400" cy="1981200"/>
          </a:xfrm>
        </p:spPr>
        <p:txBody>
          <a:bodyPr/>
          <a:lstStyle/>
          <a:p>
            <a:pPr eaLnBrk="1" hangingPunct="1">
              <a:lnSpc>
                <a:spcPct val="90000"/>
              </a:lnSpc>
            </a:pPr>
            <a:r>
              <a:rPr lang="en-US" sz="2800" smtClean="0"/>
              <a:t>The object is in front of a convex mirror</a:t>
            </a:r>
          </a:p>
          <a:p>
            <a:pPr eaLnBrk="1" hangingPunct="1">
              <a:lnSpc>
                <a:spcPct val="90000"/>
              </a:lnSpc>
            </a:pPr>
            <a:r>
              <a:rPr lang="en-US" sz="2800" smtClean="0"/>
              <a:t>The image is virtual</a:t>
            </a:r>
          </a:p>
          <a:p>
            <a:pPr eaLnBrk="1" hangingPunct="1">
              <a:lnSpc>
                <a:spcPct val="90000"/>
              </a:lnSpc>
            </a:pPr>
            <a:r>
              <a:rPr lang="en-US" sz="2800" smtClean="0"/>
              <a:t>The image is upright</a:t>
            </a:r>
          </a:p>
          <a:p>
            <a:pPr eaLnBrk="1" hangingPunct="1">
              <a:lnSpc>
                <a:spcPct val="90000"/>
              </a:lnSpc>
            </a:pPr>
            <a:r>
              <a:rPr lang="en-US" sz="2800" smtClean="0"/>
              <a:t>The image is smaller than the object</a:t>
            </a:r>
          </a:p>
        </p:txBody>
      </p:sp>
      <p:pic>
        <p:nvPicPr>
          <p:cNvPr id="559107" name="Picture 6" descr="Fig 23-13c"/>
          <p:cNvPicPr>
            <a:picLocks noGrp="1" noChangeAspect="1" noChangeArrowheads="1"/>
          </p:cNvPicPr>
          <p:nvPr>
            <p:ph sz="half" idx="4294967295"/>
          </p:nvPr>
        </p:nvPicPr>
        <p:blipFill>
          <a:blip r:embed="rId2"/>
          <a:srcRect/>
          <a:stretch>
            <a:fillRect/>
          </a:stretch>
        </p:blipFill>
        <p:spPr>
          <a:xfrm>
            <a:off x="2895600" y="1905000"/>
            <a:ext cx="6553200" cy="2738438"/>
          </a:xfr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2"/>
          <p:cNvSpPr>
            <a:spLocks noGrp="1" noChangeArrowheads="1"/>
          </p:cNvSpPr>
          <p:nvPr>
            <p:ph type="title" idx="4294967295"/>
          </p:nvPr>
        </p:nvSpPr>
        <p:spPr/>
        <p:txBody>
          <a:bodyPr/>
          <a:lstStyle/>
          <a:p>
            <a:pPr eaLnBrk="1" hangingPunct="1"/>
            <a:r>
              <a:rPr lang="en-US" smtClean="0"/>
              <a:t>Notes on Images</a:t>
            </a:r>
          </a:p>
        </p:txBody>
      </p:sp>
      <p:sp>
        <p:nvSpPr>
          <p:cNvPr id="560130" name="Rectangle 3"/>
          <p:cNvSpPr>
            <a:spLocks noGrp="1" noChangeArrowheads="1"/>
          </p:cNvSpPr>
          <p:nvPr>
            <p:ph type="body" idx="4294967295"/>
          </p:nvPr>
        </p:nvSpPr>
        <p:spPr/>
        <p:txBody>
          <a:bodyPr/>
          <a:lstStyle/>
          <a:p>
            <a:pPr eaLnBrk="1" hangingPunct="1">
              <a:lnSpc>
                <a:spcPct val="90000"/>
              </a:lnSpc>
            </a:pPr>
            <a:r>
              <a:rPr lang="en-US" sz="2800" smtClean="0"/>
              <a:t>With a concave mirror, the image may be either real or virtual</a:t>
            </a:r>
          </a:p>
          <a:p>
            <a:pPr lvl="1" eaLnBrk="1" hangingPunct="1">
              <a:lnSpc>
                <a:spcPct val="90000"/>
              </a:lnSpc>
            </a:pPr>
            <a:r>
              <a:rPr lang="en-US" sz="2400" smtClean="0"/>
              <a:t>When the object is outside the focal point, the image is real</a:t>
            </a:r>
          </a:p>
          <a:p>
            <a:pPr lvl="1" eaLnBrk="1" hangingPunct="1">
              <a:lnSpc>
                <a:spcPct val="90000"/>
              </a:lnSpc>
            </a:pPr>
            <a:r>
              <a:rPr lang="en-US" sz="2400" smtClean="0"/>
              <a:t>When the object is at the focal point, the image is infinitely far away</a:t>
            </a:r>
          </a:p>
          <a:p>
            <a:pPr lvl="1" eaLnBrk="1" hangingPunct="1">
              <a:lnSpc>
                <a:spcPct val="90000"/>
              </a:lnSpc>
            </a:pPr>
            <a:r>
              <a:rPr lang="en-US" sz="2400" smtClean="0"/>
              <a:t>When the object is between the mirror and the focal point, the image is virtual</a:t>
            </a:r>
          </a:p>
          <a:p>
            <a:pPr eaLnBrk="1" hangingPunct="1">
              <a:lnSpc>
                <a:spcPct val="90000"/>
              </a:lnSpc>
            </a:pPr>
            <a:r>
              <a:rPr lang="en-US" sz="2800" smtClean="0"/>
              <a:t>With a convex mirror, the image is always virtual and upright</a:t>
            </a:r>
          </a:p>
          <a:p>
            <a:pPr lvl="1" eaLnBrk="1" hangingPunct="1">
              <a:lnSpc>
                <a:spcPct val="90000"/>
              </a:lnSpc>
            </a:pPr>
            <a:r>
              <a:rPr lang="en-US" sz="2400" smtClean="0"/>
              <a:t>As the object distance increases, the virtual image gets smaller</a:t>
            </a:r>
          </a:p>
        </p:txBody>
      </p:sp>
      <p:pic>
        <p:nvPicPr>
          <p:cNvPr id="560132" name="Picture 4" descr="giphy"/>
          <p:cNvPicPr>
            <a:picLocks noChangeAspect="1" noChangeArrowheads="1" noCrop="1"/>
          </p:cNvPicPr>
          <p:nvPr/>
        </p:nvPicPr>
        <p:blipFill>
          <a:blip r:embed="rId2"/>
          <a:srcRect/>
          <a:stretch>
            <a:fillRect/>
          </a:stretch>
        </p:blipFill>
        <p:spPr bwMode="auto">
          <a:xfrm>
            <a:off x="6738938" y="163513"/>
            <a:ext cx="1708150" cy="1800225"/>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7" name="Rectangle 2"/>
          <p:cNvSpPr>
            <a:spLocks noGrp="1" noChangeArrowheads="1"/>
          </p:cNvSpPr>
          <p:nvPr>
            <p:ph type="title" idx="4294967295"/>
          </p:nvPr>
        </p:nvSpPr>
        <p:spPr/>
        <p:txBody>
          <a:bodyPr/>
          <a:lstStyle/>
          <a:p>
            <a:pPr eaLnBrk="1" hangingPunct="1"/>
            <a:r>
              <a:rPr lang="en-US" smtClean="0"/>
              <a:t>Images Formed by Refraction</a:t>
            </a:r>
          </a:p>
        </p:txBody>
      </p:sp>
      <p:sp>
        <p:nvSpPr>
          <p:cNvPr id="561158" name="Rectangle 3"/>
          <p:cNvSpPr>
            <a:spLocks noGrp="1" noChangeArrowheads="1"/>
          </p:cNvSpPr>
          <p:nvPr>
            <p:ph type="body" sz="half" idx="4294967295"/>
          </p:nvPr>
        </p:nvSpPr>
        <p:spPr>
          <a:xfrm>
            <a:off x="2133600" y="2133600"/>
            <a:ext cx="3810000" cy="4114800"/>
          </a:xfrm>
        </p:spPr>
        <p:txBody>
          <a:bodyPr/>
          <a:lstStyle/>
          <a:p>
            <a:pPr eaLnBrk="1" hangingPunct="1">
              <a:lnSpc>
                <a:spcPct val="90000"/>
              </a:lnSpc>
            </a:pPr>
            <a:r>
              <a:rPr lang="en-US" sz="2400" smtClean="0"/>
              <a:t>Rays originate from the object point, O, and pass through the image point, I</a:t>
            </a:r>
          </a:p>
          <a:p>
            <a:pPr eaLnBrk="1" hangingPunct="1">
              <a:lnSpc>
                <a:spcPct val="90000"/>
              </a:lnSpc>
            </a:pPr>
            <a:r>
              <a:rPr lang="en-US" sz="2400" smtClean="0"/>
              <a:t>When n</a:t>
            </a:r>
            <a:r>
              <a:rPr lang="en-US" sz="2400" baseline="-25000" smtClean="0"/>
              <a:t>2</a:t>
            </a:r>
            <a:r>
              <a:rPr lang="en-US" sz="2400" smtClean="0"/>
              <a:t> &gt; n</a:t>
            </a:r>
            <a:r>
              <a:rPr lang="en-US" sz="2400" baseline="-25000" smtClean="0"/>
              <a:t>1</a:t>
            </a:r>
            <a:r>
              <a:rPr lang="en-US" sz="2400" smtClean="0"/>
              <a:t>,</a:t>
            </a:r>
          </a:p>
          <a:p>
            <a:pPr eaLnBrk="1" hangingPunct="1">
              <a:lnSpc>
                <a:spcPct val="90000"/>
              </a:lnSpc>
            </a:pPr>
            <a:endParaRPr lang="en-US" sz="2400" smtClean="0"/>
          </a:p>
          <a:p>
            <a:pPr eaLnBrk="1" hangingPunct="1">
              <a:lnSpc>
                <a:spcPct val="90000"/>
              </a:lnSpc>
            </a:pPr>
            <a:endParaRPr lang="en-US" sz="2400" smtClean="0"/>
          </a:p>
          <a:p>
            <a:pPr eaLnBrk="1" hangingPunct="1">
              <a:lnSpc>
                <a:spcPct val="90000"/>
              </a:lnSpc>
            </a:pPr>
            <a:r>
              <a:rPr lang="en-US" sz="2400" smtClean="0"/>
              <a:t>Real images are formed on the side opposite from the object</a:t>
            </a:r>
          </a:p>
          <a:p>
            <a:pPr eaLnBrk="1" hangingPunct="1">
              <a:lnSpc>
                <a:spcPct val="90000"/>
              </a:lnSpc>
            </a:pPr>
            <a:endParaRPr lang="en-US" sz="2400" smtClean="0"/>
          </a:p>
        </p:txBody>
      </p:sp>
      <p:graphicFrame>
        <p:nvGraphicFramePr>
          <p:cNvPr id="561156" name="Object 4"/>
          <p:cNvGraphicFramePr>
            <a:graphicFrameLocks noChangeAspect="1"/>
          </p:cNvGraphicFramePr>
          <p:nvPr/>
        </p:nvGraphicFramePr>
        <p:xfrm>
          <a:off x="2836863" y="3913188"/>
          <a:ext cx="2324100" cy="923925"/>
        </p:xfrm>
        <a:graphic>
          <a:graphicData uri="http://schemas.openxmlformats.org/presentationml/2006/ole">
            <mc:AlternateContent xmlns:mc="http://schemas.openxmlformats.org/markup-compatibility/2006">
              <mc:Choice xmlns:v="urn:schemas-microsoft-com:vml" Requires="v">
                <p:oleObj spid="_x0000_s561159" name="Equation" r:id="rId3" imgW="1051560" imgH="418320" progId="">
                  <p:embed/>
                </p:oleObj>
              </mc:Choice>
              <mc:Fallback>
                <p:oleObj name="Equation" r:id="rId3" imgW="1051560" imgH="418320" progId="">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6863" y="3913188"/>
                        <a:ext cx="2324100" cy="923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61159" name="Picture 7" descr="Fig 23-15"/>
          <p:cNvPicPr>
            <a:picLocks noGrp="1" noChangeAspect="1" noChangeArrowheads="1"/>
          </p:cNvPicPr>
          <p:nvPr>
            <p:ph type="clipArt" sz="half" idx="4294967295"/>
          </p:nvPr>
        </p:nvPicPr>
        <p:blipFill>
          <a:blip r:embed="rId5"/>
          <a:srcRect/>
          <a:stretch>
            <a:fillRect/>
          </a:stretch>
        </p:blipFill>
        <p:spPr>
          <a:xfrm>
            <a:off x="5638800" y="2362200"/>
            <a:ext cx="4840288" cy="3622675"/>
          </a:xfr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7" name="Rectangle 2"/>
          <p:cNvSpPr>
            <a:spLocks noGrp="1" noChangeArrowheads="1"/>
          </p:cNvSpPr>
          <p:nvPr>
            <p:ph type="title" idx="4294967295"/>
          </p:nvPr>
        </p:nvSpPr>
        <p:spPr/>
        <p:txBody>
          <a:bodyPr/>
          <a:lstStyle/>
          <a:p>
            <a:pPr eaLnBrk="1" hangingPunct="1"/>
            <a:r>
              <a:rPr lang="en-US" smtClean="0"/>
              <a:t>Sign Conventions for Refracting Surfaces</a:t>
            </a:r>
          </a:p>
        </p:txBody>
      </p:sp>
      <p:pic>
        <p:nvPicPr>
          <p:cNvPr id="562178" name="Picture 41" descr="23T2.jpg                                                       000F0E64Casper                         BA5763D6:"/>
          <p:cNvPicPr>
            <a:picLocks noChangeAspect="1" noChangeArrowheads="1"/>
          </p:cNvPicPr>
          <p:nvPr/>
        </p:nvPicPr>
        <p:blipFill>
          <a:blip r:embed="rId2"/>
          <a:srcRect/>
          <a:stretch>
            <a:fillRect/>
          </a:stretch>
        </p:blipFill>
        <p:spPr bwMode="auto">
          <a:xfrm>
            <a:off x="1625600" y="2438400"/>
            <a:ext cx="8966200" cy="3146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1" name="Rectangle 2"/>
          <p:cNvSpPr>
            <a:spLocks noGrp="1" noChangeArrowheads="1"/>
          </p:cNvSpPr>
          <p:nvPr>
            <p:ph type="title" idx="4294967295"/>
          </p:nvPr>
        </p:nvSpPr>
        <p:spPr/>
        <p:txBody>
          <a:bodyPr/>
          <a:lstStyle/>
          <a:p>
            <a:pPr eaLnBrk="1" hangingPunct="1"/>
            <a:r>
              <a:rPr lang="en-US" smtClean="0"/>
              <a:t>Focal Length of Lenses</a:t>
            </a:r>
          </a:p>
        </p:txBody>
      </p:sp>
      <p:sp>
        <p:nvSpPr>
          <p:cNvPr id="563202" name="Rectangle 3"/>
          <p:cNvSpPr>
            <a:spLocks noGrp="1" noChangeArrowheads="1"/>
          </p:cNvSpPr>
          <p:nvPr>
            <p:ph type="body" idx="4294967295"/>
          </p:nvPr>
        </p:nvSpPr>
        <p:spPr/>
        <p:txBody>
          <a:bodyPr/>
          <a:lstStyle/>
          <a:p>
            <a:pPr eaLnBrk="1" hangingPunct="1">
              <a:lnSpc>
                <a:spcPct val="90000"/>
              </a:lnSpc>
            </a:pPr>
            <a:r>
              <a:rPr lang="en-US" sz="2800" smtClean="0"/>
              <a:t>The focal length, ƒ, is the image distance that corresponds to an infinite object distance</a:t>
            </a:r>
          </a:p>
          <a:p>
            <a:pPr lvl="1" eaLnBrk="1" hangingPunct="1">
              <a:lnSpc>
                <a:spcPct val="90000"/>
              </a:lnSpc>
            </a:pPr>
            <a:r>
              <a:rPr lang="en-US" sz="2400" smtClean="0"/>
              <a:t>This is the same as for mirrors</a:t>
            </a:r>
          </a:p>
          <a:p>
            <a:pPr eaLnBrk="1" hangingPunct="1">
              <a:lnSpc>
                <a:spcPct val="90000"/>
              </a:lnSpc>
            </a:pPr>
            <a:r>
              <a:rPr lang="en-US" sz="2800" smtClean="0"/>
              <a:t>A thin lens has two focal points, corresponding to parallel rays from the left and from the right</a:t>
            </a:r>
          </a:p>
          <a:p>
            <a:pPr lvl="1" eaLnBrk="1" hangingPunct="1">
              <a:lnSpc>
                <a:spcPct val="90000"/>
              </a:lnSpc>
            </a:pPr>
            <a:r>
              <a:rPr lang="en-US" sz="2400" smtClean="0"/>
              <a:t>A thin lens is one in which the distance between the surface of the lens and the center of the lens is negligible</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9" name="Rectangle 2"/>
          <p:cNvSpPr>
            <a:spLocks noGrp="1" noChangeArrowheads="1"/>
          </p:cNvSpPr>
          <p:nvPr>
            <p:ph type="title" idx="4294967295"/>
          </p:nvPr>
        </p:nvSpPr>
        <p:spPr/>
        <p:txBody>
          <a:bodyPr/>
          <a:lstStyle/>
          <a:p>
            <a:pPr eaLnBrk="1" hangingPunct="1"/>
            <a:r>
              <a:rPr lang="en-US" smtClean="0"/>
              <a:t>Lens Equations</a:t>
            </a:r>
          </a:p>
        </p:txBody>
      </p:sp>
      <p:sp>
        <p:nvSpPr>
          <p:cNvPr id="564230" name="Rectangle 3"/>
          <p:cNvSpPr>
            <a:spLocks noGrp="1" noChangeArrowheads="1"/>
          </p:cNvSpPr>
          <p:nvPr>
            <p:ph type="body" sz="half" idx="4294967295"/>
          </p:nvPr>
        </p:nvSpPr>
        <p:spPr>
          <a:xfrm>
            <a:off x="1905000" y="2057400"/>
            <a:ext cx="3810000" cy="4114800"/>
          </a:xfrm>
        </p:spPr>
        <p:txBody>
          <a:bodyPr/>
          <a:lstStyle/>
          <a:p>
            <a:pPr eaLnBrk="1" hangingPunct="1"/>
            <a:r>
              <a:rPr lang="en-US" sz="2800" smtClean="0"/>
              <a:t>The geometric derivation of the equations is very similar to that of mirrors</a:t>
            </a:r>
          </a:p>
          <a:p>
            <a:pPr eaLnBrk="1" hangingPunct="1"/>
            <a:endParaRPr lang="en-US" sz="2800" smtClean="0"/>
          </a:p>
        </p:txBody>
      </p:sp>
      <p:graphicFrame>
        <p:nvGraphicFramePr>
          <p:cNvPr id="564228" name="Object 4"/>
          <p:cNvGraphicFramePr>
            <a:graphicFrameLocks noChangeAspect="1"/>
          </p:cNvGraphicFramePr>
          <p:nvPr/>
        </p:nvGraphicFramePr>
        <p:xfrm>
          <a:off x="2479675" y="4267200"/>
          <a:ext cx="2416175" cy="2133600"/>
        </p:xfrm>
        <a:graphic>
          <a:graphicData uri="http://schemas.openxmlformats.org/presentationml/2006/ole">
            <mc:AlternateContent xmlns:mc="http://schemas.openxmlformats.org/markup-compatibility/2006">
              <mc:Choice xmlns:v="urn:schemas-microsoft-com:vml" Requires="v">
                <p:oleObj spid="_x0000_s564231" name="Equation" r:id="rId3" imgW="924840" imgH="818280" progId="">
                  <p:embed/>
                </p:oleObj>
              </mc:Choice>
              <mc:Fallback>
                <p:oleObj name="Equation" r:id="rId3" imgW="924840" imgH="818280" progId="">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9675" y="4267200"/>
                        <a:ext cx="2416175" cy="213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64231" name="Object 7" descr="Fig 23-23"/>
          <p:cNvPicPr>
            <a:picLocks noGrp="1" noChangeAspect="1" noChangeArrowheads="1"/>
          </p:cNvPicPr>
          <p:nvPr>
            <p:ph type="clipArt" sz="half" idx="4294967295"/>
          </p:nvPr>
        </p:nvPicPr>
        <p:blipFill>
          <a:blip r:embed="rId5"/>
          <a:srcRect/>
          <a:stretch>
            <a:fillRect/>
          </a:stretch>
        </p:blipFill>
        <p:spPr>
          <a:xfrm>
            <a:off x="5562600" y="2514600"/>
            <a:ext cx="4800600" cy="2724150"/>
          </a:xfr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49" name="Rectangle 2"/>
          <p:cNvSpPr>
            <a:spLocks noGrp="1" noChangeArrowheads="1"/>
          </p:cNvSpPr>
          <p:nvPr>
            <p:ph type="title" idx="4294967295"/>
          </p:nvPr>
        </p:nvSpPr>
        <p:spPr/>
        <p:txBody>
          <a:bodyPr/>
          <a:lstStyle/>
          <a:p>
            <a:pPr eaLnBrk="1" hangingPunct="1"/>
            <a:r>
              <a:rPr lang="en-US" smtClean="0"/>
              <a:t>Lens Equations</a:t>
            </a:r>
          </a:p>
        </p:txBody>
      </p:sp>
      <p:sp>
        <p:nvSpPr>
          <p:cNvPr id="565250" name="Rectangle 3"/>
          <p:cNvSpPr>
            <a:spLocks noGrp="1" noChangeArrowheads="1"/>
          </p:cNvSpPr>
          <p:nvPr>
            <p:ph type="body" idx="4294967295"/>
          </p:nvPr>
        </p:nvSpPr>
        <p:spPr/>
        <p:txBody>
          <a:bodyPr/>
          <a:lstStyle/>
          <a:p>
            <a:pPr eaLnBrk="1" hangingPunct="1"/>
            <a:r>
              <a:rPr lang="en-US" smtClean="0"/>
              <a:t>The equations can be used for both converging and diverging lenses</a:t>
            </a:r>
          </a:p>
          <a:p>
            <a:pPr lvl="1" eaLnBrk="1" hangingPunct="1"/>
            <a:r>
              <a:rPr lang="en-US" smtClean="0"/>
              <a:t>A converging lens has a positive focal length</a:t>
            </a:r>
          </a:p>
          <a:p>
            <a:pPr lvl="1" eaLnBrk="1" hangingPunct="1"/>
            <a:r>
              <a:rPr lang="en-US" smtClean="0"/>
              <a:t>A diverging lens has a negative focal length</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3" name="Rectangle 2"/>
          <p:cNvSpPr>
            <a:spLocks noGrp="1" noChangeArrowheads="1"/>
          </p:cNvSpPr>
          <p:nvPr>
            <p:ph type="title" idx="4294967295"/>
          </p:nvPr>
        </p:nvSpPr>
        <p:spPr/>
        <p:txBody>
          <a:bodyPr/>
          <a:lstStyle/>
          <a:p>
            <a:pPr eaLnBrk="1" hangingPunct="1"/>
            <a:r>
              <a:rPr lang="en-US" smtClean="0"/>
              <a:t>Sign Conventions for Thin Lenses</a:t>
            </a:r>
          </a:p>
        </p:txBody>
      </p:sp>
      <p:pic>
        <p:nvPicPr>
          <p:cNvPr id="566274" name="Picture 52" descr="23T3.jpg                                                       000F0E64Casper                         BA5763D6:"/>
          <p:cNvPicPr>
            <a:picLocks noChangeAspect="1" noChangeArrowheads="1"/>
          </p:cNvPicPr>
          <p:nvPr/>
        </p:nvPicPr>
        <p:blipFill>
          <a:blip r:embed="rId2"/>
          <a:srcRect/>
          <a:stretch>
            <a:fillRect/>
          </a:stretch>
        </p:blipFill>
        <p:spPr bwMode="auto">
          <a:xfrm>
            <a:off x="1625600" y="2743200"/>
            <a:ext cx="8966200" cy="2833688"/>
          </a:xfrm>
          <a:prstGeom prst="rect">
            <a:avLst/>
          </a:prstGeom>
          <a:noFill/>
          <a:ln w="9525">
            <a:noFill/>
            <a:miter lim="800000"/>
            <a:headEnd/>
            <a:tailEnd/>
          </a:ln>
        </p:spPr>
      </p:pic>
      <p:pic>
        <p:nvPicPr>
          <p:cNvPr id="566276" name="Picture 4" descr="Dudley_Doright_2"/>
          <p:cNvPicPr>
            <a:picLocks noChangeAspect="1" noChangeArrowheads="1" noCrop="1"/>
          </p:cNvPicPr>
          <p:nvPr/>
        </p:nvPicPr>
        <p:blipFill>
          <a:blip r:embed="rId3"/>
          <a:srcRect/>
          <a:stretch>
            <a:fillRect/>
          </a:stretch>
        </p:blipFill>
        <p:spPr bwMode="auto">
          <a:xfrm>
            <a:off x="10267950" y="3651250"/>
            <a:ext cx="1924050" cy="1514475"/>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301" name="Rectangle 2"/>
          <p:cNvSpPr>
            <a:spLocks noGrp="1" noChangeArrowheads="1"/>
          </p:cNvSpPr>
          <p:nvPr>
            <p:ph type="title" idx="4294967295"/>
          </p:nvPr>
        </p:nvSpPr>
        <p:spPr/>
        <p:txBody>
          <a:bodyPr/>
          <a:lstStyle/>
          <a:p>
            <a:pPr eaLnBrk="1" hangingPunct="1"/>
            <a:r>
              <a:rPr lang="en-US" smtClean="0"/>
              <a:t>Focal Length for a Lens</a:t>
            </a:r>
          </a:p>
        </p:txBody>
      </p:sp>
      <p:sp>
        <p:nvSpPr>
          <p:cNvPr id="567302" name="Rectangle 3"/>
          <p:cNvSpPr>
            <a:spLocks noGrp="1" noChangeArrowheads="1"/>
          </p:cNvSpPr>
          <p:nvPr>
            <p:ph type="body" idx="4294967295"/>
          </p:nvPr>
        </p:nvSpPr>
        <p:spPr/>
        <p:txBody>
          <a:bodyPr/>
          <a:lstStyle/>
          <a:p>
            <a:pPr eaLnBrk="1" hangingPunct="1"/>
            <a:r>
              <a:rPr lang="en-US" sz="2800" smtClean="0"/>
              <a:t>The focal length of a lens is related to the curvature of its front and back surfaces and the index of refraction of the material</a:t>
            </a:r>
          </a:p>
          <a:p>
            <a:pPr eaLnBrk="1" hangingPunct="1"/>
            <a:endParaRPr lang="en-US" sz="2800" smtClean="0"/>
          </a:p>
          <a:p>
            <a:pPr eaLnBrk="1" hangingPunct="1"/>
            <a:endParaRPr lang="en-US" sz="2800" smtClean="0"/>
          </a:p>
          <a:p>
            <a:pPr eaLnBrk="1" hangingPunct="1"/>
            <a:endParaRPr lang="en-US" sz="2800" smtClean="0"/>
          </a:p>
          <a:p>
            <a:pPr eaLnBrk="1" hangingPunct="1"/>
            <a:r>
              <a:rPr lang="en-US" sz="2800" smtClean="0"/>
              <a:t>This is called the </a:t>
            </a:r>
            <a:r>
              <a:rPr lang="en-US" sz="2800" i="1" smtClean="0"/>
              <a:t>lens maker’s equation</a:t>
            </a:r>
            <a:endParaRPr lang="en-US" sz="2800" smtClean="0"/>
          </a:p>
        </p:txBody>
      </p:sp>
      <p:graphicFrame>
        <p:nvGraphicFramePr>
          <p:cNvPr id="567300" name="Object 4"/>
          <p:cNvGraphicFramePr>
            <a:graphicFrameLocks noChangeAspect="1"/>
          </p:cNvGraphicFramePr>
          <p:nvPr/>
        </p:nvGraphicFramePr>
        <p:xfrm>
          <a:off x="3398838" y="3810000"/>
          <a:ext cx="4405312" cy="1406525"/>
        </p:xfrm>
        <a:graphic>
          <a:graphicData uri="http://schemas.openxmlformats.org/presentationml/2006/ole">
            <mc:AlternateContent xmlns:mc="http://schemas.openxmlformats.org/markup-compatibility/2006">
              <mc:Choice xmlns:v="urn:schemas-microsoft-com:vml" Requires="v">
                <p:oleObj spid="_x0000_s567303" name="Equation" r:id="rId3" imgW="1432440" imgH="454680" progId="">
                  <p:embed/>
                </p:oleObj>
              </mc:Choice>
              <mc:Fallback>
                <p:oleObj name="Equation" r:id="rId3" imgW="1432440" imgH="454680" progId="">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8838" y="3810000"/>
                        <a:ext cx="4405312" cy="1406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ChangeArrowheads="1"/>
          </p:cNvSpPr>
          <p:nvPr>
            <p:ph type="title"/>
          </p:nvPr>
        </p:nvSpPr>
        <p:spPr/>
        <p:txBody>
          <a:bodyPr/>
          <a:lstStyle/>
          <a:p>
            <a:pPr eaLnBrk="1" hangingPunct="1"/>
            <a:r>
              <a:rPr lang="en-US" smtClean="0"/>
              <a:t>A Brief History of Light</a:t>
            </a:r>
          </a:p>
        </p:txBody>
      </p:sp>
      <p:sp>
        <p:nvSpPr>
          <p:cNvPr id="92162" name="Rectangle 3"/>
          <p:cNvSpPr>
            <a:spLocks noGrp="1" noChangeArrowheads="1"/>
          </p:cNvSpPr>
          <p:nvPr>
            <p:ph type="body" idx="1"/>
          </p:nvPr>
        </p:nvSpPr>
        <p:spPr/>
        <p:txBody>
          <a:bodyPr/>
          <a:lstStyle/>
          <a:p>
            <a:pPr eaLnBrk="1" hangingPunct="1">
              <a:lnSpc>
                <a:spcPct val="90000"/>
              </a:lnSpc>
            </a:pPr>
            <a:r>
              <a:rPr lang="en-US" sz="2800" smtClean="0"/>
              <a:t>1000 AD</a:t>
            </a:r>
          </a:p>
          <a:p>
            <a:pPr lvl="1" eaLnBrk="1" hangingPunct="1">
              <a:lnSpc>
                <a:spcPct val="90000"/>
              </a:lnSpc>
            </a:pPr>
            <a:r>
              <a:rPr lang="en-US" sz="2400" smtClean="0"/>
              <a:t>It was proposed that light consisted of tiny particles</a:t>
            </a:r>
          </a:p>
          <a:p>
            <a:pPr eaLnBrk="1" hangingPunct="1">
              <a:lnSpc>
                <a:spcPct val="90000"/>
              </a:lnSpc>
            </a:pPr>
            <a:r>
              <a:rPr lang="en-US" sz="2800" smtClean="0"/>
              <a:t>Newton</a:t>
            </a:r>
          </a:p>
          <a:p>
            <a:pPr lvl="1" eaLnBrk="1" hangingPunct="1">
              <a:lnSpc>
                <a:spcPct val="90000"/>
              </a:lnSpc>
            </a:pPr>
            <a:r>
              <a:rPr lang="en-US" sz="2400" smtClean="0"/>
              <a:t>Used this particle model to explain reflection and refraction</a:t>
            </a:r>
          </a:p>
          <a:p>
            <a:pPr eaLnBrk="1" hangingPunct="1">
              <a:lnSpc>
                <a:spcPct val="90000"/>
              </a:lnSpc>
            </a:pPr>
            <a:r>
              <a:rPr lang="en-US" sz="2800" smtClean="0"/>
              <a:t>Huygens</a:t>
            </a:r>
          </a:p>
          <a:p>
            <a:pPr lvl="1" eaLnBrk="1" hangingPunct="1">
              <a:lnSpc>
                <a:spcPct val="90000"/>
              </a:lnSpc>
            </a:pPr>
            <a:r>
              <a:rPr lang="en-US" sz="2400" smtClean="0"/>
              <a:t>1678</a:t>
            </a:r>
          </a:p>
          <a:p>
            <a:pPr lvl="1" eaLnBrk="1" hangingPunct="1">
              <a:lnSpc>
                <a:spcPct val="90000"/>
              </a:lnSpc>
            </a:pPr>
            <a:r>
              <a:rPr lang="en-US" sz="2400" smtClean="0"/>
              <a:t>Explained many properties of light by proposing light was wave-like</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3340" y="0"/>
            <a:ext cx="3868660" cy="2174187"/>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73" name="Rectangle 2"/>
          <p:cNvSpPr>
            <a:spLocks noGrp="1" noChangeArrowheads="1"/>
          </p:cNvSpPr>
          <p:nvPr>
            <p:ph type="title" idx="4294967295"/>
          </p:nvPr>
        </p:nvSpPr>
        <p:spPr/>
        <p:txBody>
          <a:bodyPr anchor="t"/>
          <a:lstStyle/>
          <a:p>
            <a:pPr eaLnBrk="1" hangingPunct="1"/>
            <a:r>
              <a:rPr lang="en-US" smtClean="0"/>
              <a:t>The Mirror/Lens Equation</a:t>
            </a:r>
          </a:p>
        </p:txBody>
      </p:sp>
      <p:sp>
        <p:nvSpPr>
          <p:cNvPr id="570374" name="Rectangle 3"/>
          <p:cNvSpPr>
            <a:spLocks noGrp="1" noChangeArrowheads="1"/>
          </p:cNvSpPr>
          <p:nvPr>
            <p:ph type="body" sz="half" idx="4294967295"/>
          </p:nvPr>
        </p:nvSpPr>
        <p:spPr>
          <a:xfrm>
            <a:off x="1828800" y="2230438"/>
            <a:ext cx="8382000" cy="588962"/>
          </a:xfrm>
        </p:spPr>
        <p:txBody>
          <a:bodyPr/>
          <a:lstStyle/>
          <a:p>
            <a:pPr eaLnBrk="1" hangingPunct="1">
              <a:lnSpc>
                <a:spcPct val="90000"/>
              </a:lnSpc>
              <a:buFont typeface="Wingdings" pitchFamily="2" charset="2"/>
              <a:buNone/>
            </a:pPr>
            <a:r>
              <a:rPr lang="en-US" sz="2400" smtClean="0"/>
              <a:t>Is there any OTHER way to predict image characteristics besides the ray diagram? </a:t>
            </a:r>
            <a:r>
              <a:rPr lang="en-US" sz="2400" b="1" smtClean="0">
                <a:solidFill>
                  <a:srgbClr val="FF0000"/>
                </a:solidFill>
              </a:rPr>
              <a:t>YES!</a:t>
            </a:r>
          </a:p>
          <a:p>
            <a:pPr eaLnBrk="1" hangingPunct="1">
              <a:lnSpc>
                <a:spcPct val="90000"/>
              </a:lnSpc>
              <a:buFont typeface="Wingdings" pitchFamily="2" charset="2"/>
              <a:buNone/>
            </a:pPr>
            <a:endParaRPr lang="en-US" sz="2400" b="1" smtClean="0">
              <a:solidFill>
                <a:srgbClr val="FF0000"/>
              </a:solidFill>
            </a:endParaRPr>
          </a:p>
          <a:p>
            <a:pPr eaLnBrk="1" hangingPunct="1">
              <a:lnSpc>
                <a:spcPct val="90000"/>
              </a:lnSpc>
              <a:buFont typeface="Wingdings" pitchFamily="2" charset="2"/>
              <a:buNone/>
            </a:pPr>
            <a:r>
              <a:rPr lang="en-US" sz="2400" b="1" smtClean="0"/>
              <a:t>One way is to use the MIRROR/LENS equation to CALCULATE the position of the image.</a:t>
            </a:r>
          </a:p>
        </p:txBody>
      </p:sp>
      <p:graphicFrame>
        <p:nvGraphicFramePr>
          <p:cNvPr id="570372" name="Object 4"/>
          <p:cNvGraphicFramePr>
            <a:graphicFrameLocks noGrp="1" noChangeAspect="1"/>
          </p:cNvGraphicFramePr>
          <p:nvPr>
            <p:ph sz="half" idx="4294967295"/>
          </p:nvPr>
        </p:nvGraphicFramePr>
        <p:xfrm>
          <a:off x="7086600" y="4376738"/>
          <a:ext cx="3814763" cy="2011362"/>
        </p:xfrm>
        <a:graphic>
          <a:graphicData uri="http://schemas.openxmlformats.org/presentationml/2006/ole">
            <mc:AlternateContent xmlns:mc="http://schemas.openxmlformats.org/markup-compatibility/2006">
              <mc:Choice xmlns:v="urn:schemas-microsoft-com:vml" Requires="v">
                <p:oleObj spid="_x0000_s570375" name="Equation" r:id="rId3" imgW="787400" imgH="431800" progId="Equation.3">
                  <p:embed/>
                </p:oleObj>
              </mc:Choice>
              <mc:Fallback>
                <p:oleObj name="Equation" r:id="rId3" imgW="787400" imgH="431800" progId="Equation.3">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4376738"/>
                        <a:ext cx="3814763" cy="20113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376738"/>
            <a:ext cx="4378372" cy="2460645"/>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7" name="Rectangle 2"/>
          <p:cNvSpPr>
            <a:spLocks noGrp="1" noChangeArrowheads="1"/>
          </p:cNvSpPr>
          <p:nvPr>
            <p:ph type="title" idx="4294967295"/>
          </p:nvPr>
        </p:nvSpPr>
        <p:spPr>
          <a:xfrm>
            <a:off x="1557338" y="258763"/>
            <a:ext cx="10390187" cy="1143000"/>
          </a:xfrm>
        </p:spPr>
        <p:txBody>
          <a:bodyPr anchor="t"/>
          <a:lstStyle/>
          <a:p>
            <a:pPr eaLnBrk="1" hangingPunct="1"/>
            <a:r>
              <a:rPr lang="en-US" smtClean="0"/>
              <a:t>Mirror/Lens Equation</a:t>
            </a:r>
          </a:p>
        </p:txBody>
      </p:sp>
      <p:sp>
        <p:nvSpPr>
          <p:cNvPr id="571398" name="Rectangle 3"/>
          <p:cNvSpPr>
            <a:spLocks noGrp="1" noChangeArrowheads="1"/>
          </p:cNvSpPr>
          <p:nvPr>
            <p:ph type="body" sz="half" idx="4294967295"/>
          </p:nvPr>
        </p:nvSpPr>
        <p:spPr>
          <a:xfrm>
            <a:off x="1905000" y="990600"/>
            <a:ext cx="8229600" cy="1600200"/>
          </a:xfrm>
        </p:spPr>
        <p:txBody>
          <a:bodyPr/>
          <a:lstStyle/>
          <a:p>
            <a:pPr eaLnBrk="1" hangingPunct="1">
              <a:lnSpc>
                <a:spcPct val="90000"/>
              </a:lnSpc>
              <a:buFont typeface="Wingdings" pitchFamily="2" charset="2"/>
              <a:buNone/>
            </a:pPr>
            <a:r>
              <a:rPr lang="en-US" sz="2800" smtClean="0"/>
              <a:t>Assume that a certain concave spherical mirror has a focal length of 10.0 cm. Locate the image for an object distance of 25 cm and describe the image’s characteristics.</a:t>
            </a:r>
          </a:p>
        </p:txBody>
      </p:sp>
      <p:graphicFrame>
        <p:nvGraphicFramePr>
          <p:cNvPr id="571396" name="Object 4"/>
          <p:cNvGraphicFramePr>
            <a:graphicFrameLocks noGrp="1" noChangeAspect="1"/>
          </p:cNvGraphicFramePr>
          <p:nvPr>
            <p:ph sz="half" idx="4294967295"/>
          </p:nvPr>
        </p:nvGraphicFramePr>
        <p:xfrm>
          <a:off x="5397500" y="2640013"/>
          <a:ext cx="4533900" cy="1608137"/>
        </p:xfrm>
        <a:graphic>
          <a:graphicData uri="http://schemas.openxmlformats.org/presentationml/2006/ole">
            <mc:AlternateContent xmlns:mc="http://schemas.openxmlformats.org/markup-compatibility/2006">
              <mc:Choice xmlns:v="urn:schemas-microsoft-com:vml" Requires="v">
                <p:oleObj spid="_x0000_s571399" name="Equation" r:id="rId3" imgW="1790700" imgH="660400" progId="Equation.3">
                  <p:embed/>
                </p:oleObj>
              </mc:Choice>
              <mc:Fallback>
                <p:oleObj name="Equation" r:id="rId3" imgW="1790700" imgH="660400" progId="Equation.3">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0" y="2640013"/>
                        <a:ext cx="4533900" cy="16081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583" name="Text Box 7"/>
          <p:cNvSpPr txBox="1">
            <a:spLocks noChangeArrowheads="1"/>
          </p:cNvSpPr>
          <p:nvPr/>
        </p:nvSpPr>
        <p:spPr bwMode="auto">
          <a:xfrm>
            <a:off x="6835775" y="3841750"/>
            <a:ext cx="514350" cy="366713"/>
          </a:xfrm>
          <a:prstGeom prst="rect">
            <a:avLst/>
          </a:prstGeom>
          <a:noFill/>
          <a:ln w="9525">
            <a:noFill/>
            <a:miter lim="800000"/>
            <a:headEnd/>
            <a:tailEnd/>
          </a:ln>
        </p:spPr>
        <p:txBody>
          <a:bodyPr wrap="none">
            <a:spAutoFit/>
          </a:bodyPr>
          <a:lstStyle/>
          <a:p>
            <a:r>
              <a:rPr lang="en-US" b="1">
                <a:solidFill>
                  <a:srgbClr val="FF0000"/>
                </a:solidFill>
              </a:rPr>
              <a:t>cm</a:t>
            </a:r>
          </a:p>
        </p:txBody>
      </p:sp>
      <p:sp>
        <p:nvSpPr>
          <p:cNvPr id="571400" name="Text Box 8"/>
          <p:cNvSpPr txBox="1">
            <a:spLocks noChangeArrowheads="1"/>
          </p:cNvSpPr>
          <p:nvPr/>
        </p:nvSpPr>
        <p:spPr bwMode="auto">
          <a:xfrm>
            <a:off x="1965325" y="4227513"/>
            <a:ext cx="8474075" cy="641350"/>
          </a:xfrm>
          <a:prstGeom prst="rect">
            <a:avLst/>
          </a:prstGeom>
          <a:noFill/>
          <a:ln w="9525">
            <a:noFill/>
            <a:miter lim="800000"/>
            <a:headEnd/>
            <a:tailEnd/>
          </a:ln>
        </p:spPr>
        <p:txBody>
          <a:bodyPr>
            <a:spAutoFit/>
          </a:bodyPr>
          <a:lstStyle/>
          <a:p>
            <a:r>
              <a:rPr lang="en-US">
                <a:solidFill>
                  <a:srgbClr val="FF0000"/>
                </a:solidFill>
              </a:rPr>
              <a:t>What does this tell us?</a:t>
            </a:r>
            <a:r>
              <a:rPr lang="en-US">
                <a:solidFill>
                  <a:srgbClr val="000000"/>
                </a:solidFill>
              </a:rPr>
              <a:t> First we know the image is BETWEEN “C” &amp; “f”. Since the image distance is POSITIVE the image is a </a:t>
            </a:r>
            <a:r>
              <a:rPr lang="en-US" b="1">
                <a:solidFill>
                  <a:srgbClr val="FF0000"/>
                </a:solidFill>
              </a:rPr>
              <a:t>REAL IMAGE</a:t>
            </a:r>
            <a:r>
              <a:rPr lang="en-US">
                <a:solidFill>
                  <a:srgbClr val="000000"/>
                </a:solidFill>
              </a:rPr>
              <a:t>.</a:t>
            </a:r>
          </a:p>
        </p:txBody>
      </p:sp>
      <p:sp>
        <p:nvSpPr>
          <p:cNvPr id="571401" name="Text Box 9"/>
          <p:cNvSpPr txBox="1">
            <a:spLocks noChangeArrowheads="1"/>
          </p:cNvSpPr>
          <p:nvPr/>
        </p:nvSpPr>
        <p:spPr bwMode="auto">
          <a:xfrm>
            <a:off x="2057400" y="4953000"/>
            <a:ext cx="4241800" cy="641350"/>
          </a:xfrm>
          <a:prstGeom prst="rect">
            <a:avLst/>
          </a:prstGeom>
          <a:noFill/>
          <a:ln w="9525">
            <a:noFill/>
            <a:miter lim="800000"/>
            <a:headEnd/>
            <a:tailEnd/>
          </a:ln>
        </p:spPr>
        <p:txBody>
          <a:bodyPr wrap="none">
            <a:spAutoFit/>
          </a:bodyPr>
          <a:lstStyle/>
          <a:p>
            <a:r>
              <a:rPr lang="en-US">
                <a:solidFill>
                  <a:srgbClr val="000000"/>
                </a:solidFill>
              </a:rPr>
              <a:t>Real image = positive image distance</a:t>
            </a:r>
          </a:p>
          <a:p>
            <a:r>
              <a:rPr lang="en-US">
                <a:solidFill>
                  <a:srgbClr val="000000"/>
                </a:solidFill>
              </a:rPr>
              <a:t>Virtual image = negative image distance</a:t>
            </a:r>
          </a:p>
        </p:txBody>
      </p:sp>
      <p:sp>
        <p:nvSpPr>
          <p:cNvPr id="571402" name="Text Box 10"/>
          <p:cNvSpPr txBox="1">
            <a:spLocks noChangeArrowheads="1"/>
          </p:cNvSpPr>
          <p:nvPr/>
        </p:nvSpPr>
        <p:spPr bwMode="auto">
          <a:xfrm>
            <a:off x="6096000" y="5715000"/>
            <a:ext cx="3905250" cy="366713"/>
          </a:xfrm>
          <a:prstGeom prst="rect">
            <a:avLst/>
          </a:prstGeom>
          <a:noFill/>
          <a:ln w="9525">
            <a:noFill/>
            <a:miter lim="800000"/>
            <a:headEnd/>
            <a:tailEnd/>
          </a:ln>
        </p:spPr>
        <p:txBody>
          <a:bodyPr wrap="none">
            <a:spAutoFit/>
          </a:bodyPr>
          <a:lstStyle/>
          <a:p>
            <a:r>
              <a:rPr lang="en-US">
                <a:solidFill>
                  <a:srgbClr val="0000FF"/>
                </a:solidFill>
              </a:rPr>
              <a:t>What about the size and orientation?</a:t>
            </a:r>
          </a:p>
        </p:txBody>
      </p:sp>
      <p:sp>
        <p:nvSpPr>
          <p:cNvPr id="571403" name="Rectangle 9"/>
          <p:cNvSpPr>
            <a:spLocks noChangeArrowheads="1"/>
          </p:cNvSpPr>
          <p:nvPr/>
        </p:nvSpPr>
        <p:spPr bwMode="auto">
          <a:xfrm>
            <a:off x="6183313" y="3778250"/>
            <a:ext cx="755650" cy="366713"/>
          </a:xfrm>
          <a:prstGeom prst="rect">
            <a:avLst/>
          </a:prstGeom>
          <a:noFill/>
          <a:ln w="9525">
            <a:noFill/>
            <a:miter lim="800000"/>
            <a:headEnd/>
            <a:tailEnd/>
          </a:ln>
        </p:spPr>
        <p:txBody>
          <a:bodyPr wrap="none">
            <a:spAutoFit/>
          </a:bodyPr>
          <a:lstStyle/>
          <a:p>
            <a:r>
              <a:rPr lang="en-US" b="1">
                <a:solidFill>
                  <a:srgbClr val="FF0000"/>
                </a:solidFill>
              </a:rPr>
              <a:t>16.67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583"/>
                                        </p:tgtEl>
                                        <p:attrNameLst>
                                          <p:attrName>style.visibility</p:attrName>
                                        </p:attrNameLst>
                                      </p:cBhvr>
                                      <p:to>
                                        <p:strVal val="visible"/>
                                      </p:to>
                                    </p:set>
                                    <p:anim calcmode="lin" valueType="num">
                                      <p:cBhvr additive="base">
                                        <p:cTn id="7" dur="500" fill="hold"/>
                                        <p:tgtEl>
                                          <p:spTgt spid="24583"/>
                                        </p:tgtEl>
                                        <p:attrNameLst>
                                          <p:attrName>ppt_x</p:attrName>
                                        </p:attrNameLst>
                                      </p:cBhvr>
                                      <p:tavLst>
                                        <p:tav tm="0">
                                          <p:val>
                                            <p:strVal val="#ppt_x"/>
                                          </p:val>
                                        </p:tav>
                                        <p:tav tm="100000">
                                          <p:val>
                                            <p:strVal val="#ppt_x"/>
                                          </p:val>
                                        </p:tav>
                                      </p:tavLst>
                                    </p:anim>
                                    <p:anim calcmode="lin" valueType="num">
                                      <p:cBhvr additive="base">
                                        <p:cTn id="8" dur="500" fill="hold"/>
                                        <p:tgtEl>
                                          <p:spTgt spid="245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21" name="Rectangle 2"/>
          <p:cNvSpPr>
            <a:spLocks noGrp="1" noChangeArrowheads="1"/>
          </p:cNvSpPr>
          <p:nvPr>
            <p:ph type="title" idx="4294967295"/>
          </p:nvPr>
        </p:nvSpPr>
        <p:spPr>
          <a:xfrm>
            <a:off x="1801813" y="268288"/>
            <a:ext cx="10390187" cy="1143000"/>
          </a:xfrm>
        </p:spPr>
        <p:txBody>
          <a:bodyPr anchor="t"/>
          <a:lstStyle/>
          <a:p>
            <a:pPr eaLnBrk="1" hangingPunct="1"/>
            <a:r>
              <a:rPr lang="en-US" smtClean="0"/>
              <a:t>Magnification Equation</a:t>
            </a:r>
          </a:p>
        </p:txBody>
      </p:sp>
      <p:sp>
        <p:nvSpPr>
          <p:cNvPr id="572422" name="Rectangle 3"/>
          <p:cNvSpPr>
            <a:spLocks noGrp="1" noChangeArrowheads="1"/>
          </p:cNvSpPr>
          <p:nvPr>
            <p:ph type="body" sz="half" idx="4294967295"/>
          </p:nvPr>
        </p:nvSpPr>
        <p:spPr>
          <a:xfrm>
            <a:off x="1905000" y="1066800"/>
            <a:ext cx="8153400" cy="838200"/>
          </a:xfrm>
        </p:spPr>
        <p:txBody>
          <a:bodyPr/>
          <a:lstStyle/>
          <a:p>
            <a:pPr eaLnBrk="1" hangingPunct="1">
              <a:lnSpc>
                <a:spcPct val="90000"/>
              </a:lnSpc>
              <a:buFont typeface="Wingdings" pitchFamily="2" charset="2"/>
              <a:buNone/>
            </a:pPr>
            <a:r>
              <a:rPr lang="en-US" sz="2800" smtClean="0"/>
              <a:t>To calculate the orientation and size of the image we use the MAGNIFICATION EQUATION.</a:t>
            </a:r>
          </a:p>
        </p:txBody>
      </p:sp>
      <p:graphicFrame>
        <p:nvGraphicFramePr>
          <p:cNvPr id="572420" name="Object 4"/>
          <p:cNvGraphicFramePr>
            <a:graphicFrameLocks noGrp="1" noChangeAspect="1"/>
          </p:cNvGraphicFramePr>
          <p:nvPr>
            <p:ph sz="half" idx="4294967295"/>
          </p:nvPr>
        </p:nvGraphicFramePr>
        <p:xfrm>
          <a:off x="1196975" y="2330450"/>
          <a:ext cx="2290763" cy="2974975"/>
        </p:xfrm>
        <a:graphic>
          <a:graphicData uri="http://schemas.openxmlformats.org/presentationml/2006/ole">
            <mc:AlternateContent xmlns:mc="http://schemas.openxmlformats.org/markup-compatibility/2006">
              <mc:Choice xmlns:v="urn:schemas-microsoft-com:vml" Requires="v">
                <p:oleObj spid="_x0000_s572423" name="Equation" r:id="rId3" imgW="939392" imgH="1269449" progId="Equation.3">
                  <p:embed/>
                </p:oleObj>
              </mc:Choice>
              <mc:Fallback>
                <p:oleObj name="Equation" r:id="rId3" imgW="939392" imgH="1269449" progId="Equation.3">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6975" y="2330450"/>
                        <a:ext cx="2290763" cy="2974975"/>
                      </a:xfrm>
                      <a:prstGeom prst="rect">
                        <a:avLst/>
                      </a:prstGeom>
                      <a:solidFill>
                        <a:srgbClr val="00CCFF"/>
                      </a:solidFill>
                    </p:spPr>
                  </p:pic>
                </p:oleObj>
              </mc:Fallback>
            </mc:AlternateContent>
          </a:graphicData>
        </a:graphic>
      </p:graphicFrame>
      <p:sp>
        <p:nvSpPr>
          <p:cNvPr id="572423" name="Text Box 6"/>
          <p:cNvSpPr txBox="1">
            <a:spLocks noChangeArrowheads="1"/>
          </p:cNvSpPr>
          <p:nvPr/>
        </p:nvSpPr>
        <p:spPr bwMode="auto">
          <a:xfrm>
            <a:off x="4800600" y="1905000"/>
            <a:ext cx="5502275" cy="3113088"/>
          </a:xfrm>
          <a:prstGeom prst="rect">
            <a:avLst/>
          </a:prstGeom>
          <a:noFill/>
          <a:ln w="9525">
            <a:noFill/>
            <a:miter lim="800000"/>
            <a:headEnd/>
            <a:tailEnd/>
          </a:ln>
        </p:spPr>
        <p:txBody>
          <a:bodyPr>
            <a:spAutoFit/>
          </a:bodyPr>
          <a:lstStyle/>
          <a:p>
            <a:r>
              <a:rPr lang="en-US">
                <a:solidFill>
                  <a:srgbClr val="FF0000"/>
                </a:solidFill>
              </a:rPr>
              <a:t>Here is how this works:</a:t>
            </a:r>
          </a:p>
          <a:p>
            <a:pPr>
              <a:buFontTx/>
              <a:buChar char="•"/>
            </a:pPr>
            <a:r>
              <a:rPr lang="en-US">
                <a:solidFill>
                  <a:srgbClr val="000000"/>
                </a:solidFill>
              </a:rPr>
              <a:t>If we get a POSITIVE magnification, the image is UPRIGHT.</a:t>
            </a:r>
          </a:p>
          <a:p>
            <a:pPr>
              <a:buFontTx/>
              <a:buChar char="•"/>
            </a:pPr>
            <a:r>
              <a:rPr lang="en-US">
                <a:solidFill>
                  <a:srgbClr val="000000"/>
                </a:solidFill>
              </a:rPr>
              <a:t>If we get a NEGATIVE magnification, the image is INVERTED </a:t>
            </a:r>
          </a:p>
          <a:p>
            <a:pPr>
              <a:buFontTx/>
              <a:buChar char="•"/>
            </a:pPr>
            <a:r>
              <a:rPr lang="en-US">
                <a:solidFill>
                  <a:srgbClr val="000000"/>
                </a:solidFill>
              </a:rPr>
              <a:t>If the magnification value is GREATER than 1, the image is ENLARGED.</a:t>
            </a:r>
          </a:p>
          <a:p>
            <a:pPr>
              <a:buFontTx/>
              <a:buChar char="•"/>
            </a:pPr>
            <a:r>
              <a:rPr lang="en-US">
                <a:solidFill>
                  <a:srgbClr val="000000"/>
                </a:solidFill>
              </a:rPr>
              <a:t>If the magnification value is LESS than 1, the image is REDUCED.</a:t>
            </a:r>
          </a:p>
          <a:p>
            <a:pPr>
              <a:buFontTx/>
              <a:buChar char="•"/>
            </a:pPr>
            <a:r>
              <a:rPr lang="en-US">
                <a:solidFill>
                  <a:srgbClr val="000000"/>
                </a:solidFill>
              </a:rPr>
              <a:t>If the magnification value is EQUAL to 1, the image is the SAME SIZE as the object. </a:t>
            </a:r>
          </a:p>
        </p:txBody>
      </p:sp>
      <p:sp>
        <p:nvSpPr>
          <p:cNvPr id="572424" name="Text Box 7"/>
          <p:cNvSpPr txBox="1">
            <a:spLocks noChangeArrowheads="1"/>
          </p:cNvSpPr>
          <p:nvPr/>
        </p:nvSpPr>
        <p:spPr bwMode="auto">
          <a:xfrm>
            <a:off x="1981200" y="5410200"/>
            <a:ext cx="8382000" cy="366713"/>
          </a:xfrm>
          <a:prstGeom prst="rect">
            <a:avLst/>
          </a:prstGeom>
          <a:noFill/>
          <a:ln w="9525">
            <a:noFill/>
            <a:miter lim="800000"/>
            <a:headEnd/>
            <a:tailEnd/>
          </a:ln>
        </p:spPr>
        <p:txBody>
          <a:bodyPr>
            <a:spAutoFit/>
          </a:bodyPr>
          <a:lstStyle/>
          <a:p>
            <a:r>
              <a:rPr lang="en-US">
                <a:solidFill>
                  <a:srgbClr val="000000"/>
                </a:solidFill>
              </a:rPr>
              <a:t>Using our previous data we see that our image was </a:t>
            </a:r>
            <a:r>
              <a:rPr lang="en-US">
                <a:solidFill>
                  <a:srgbClr val="FF0000"/>
                </a:solidFill>
              </a:rPr>
              <a:t>INVERTED</a:t>
            </a:r>
            <a:r>
              <a:rPr lang="en-US">
                <a:solidFill>
                  <a:srgbClr val="000000"/>
                </a:solidFill>
              </a:rPr>
              <a:t>, and </a:t>
            </a:r>
            <a:r>
              <a:rPr lang="en-US">
                <a:solidFill>
                  <a:srgbClr val="FF0000"/>
                </a:solidFill>
              </a:rPr>
              <a:t>REDUCED</a:t>
            </a:r>
            <a:r>
              <a:rPr lang="en-US">
                <a:solidFill>
                  <a:srgbClr val="000000"/>
                </a:solidFill>
              </a:rPr>
              <a:t>.</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5" name="Rectangle 2"/>
          <p:cNvSpPr>
            <a:spLocks noGrp="1" noChangeArrowheads="1"/>
          </p:cNvSpPr>
          <p:nvPr>
            <p:ph type="title" idx="4294967295"/>
          </p:nvPr>
        </p:nvSpPr>
        <p:spPr>
          <a:xfrm>
            <a:off x="1209675" y="269875"/>
            <a:ext cx="10390188" cy="1143000"/>
          </a:xfrm>
        </p:spPr>
        <p:txBody>
          <a:bodyPr anchor="t"/>
          <a:lstStyle/>
          <a:p>
            <a:pPr eaLnBrk="1" hangingPunct="1"/>
            <a:r>
              <a:rPr lang="en-US" smtClean="0"/>
              <a:t>Example</a:t>
            </a:r>
          </a:p>
        </p:txBody>
      </p:sp>
      <p:sp>
        <p:nvSpPr>
          <p:cNvPr id="573446" name="Rectangle 3"/>
          <p:cNvSpPr>
            <a:spLocks noGrp="1" noChangeArrowheads="1"/>
          </p:cNvSpPr>
          <p:nvPr>
            <p:ph type="body" sz="half" idx="4294967295"/>
          </p:nvPr>
        </p:nvSpPr>
        <p:spPr>
          <a:xfrm>
            <a:off x="2178050" y="1187450"/>
            <a:ext cx="8153400" cy="1371600"/>
          </a:xfrm>
        </p:spPr>
        <p:txBody>
          <a:bodyPr/>
          <a:lstStyle/>
          <a:p>
            <a:pPr eaLnBrk="1" hangingPunct="1">
              <a:buFont typeface="Wingdings" pitchFamily="2" charset="2"/>
              <a:buNone/>
            </a:pPr>
            <a:r>
              <a:rPr lang="en-US" sz="2400" smtClean="0"/>
              <a:t>Assume that a certain concave spherical mirror has a focal length of 10.0 cm. Locate the image for an object distance of 5 cm and describe the image’s characteristics.</a:t>
            </a:r>
          </a:p>
        </p:txBody>
      </p:sp>
      <p:graphicFrame>
        <p:nvGraphicFramePr>
          <p:cNvPr id="573444" name="Object 4"/>
          <p:cNvGraphicFramePr>
            <a:graphicFrameLocks noGrp="1" noChangeAspect="1"/>
          </p:cNvGraphicFramePr>
          <p:nvPr>
            <p:ph sz="half" idx="4294967295"/>
          </p:nvPr>
        </p:nvGraphicFramePr>
        <p:xfrm>
          <a:off x="3181350" y="2598738"/>
          <a:ext cx="4533900" cy="3324225"/>
        </p:xfrm>
        <a:graphic>
          <a:graphicData uri="http://schemas.openxmlformats.org/presentationml/2006/ole">
            <mc:AlternateContent xmlns:mc="http://schemas.openxmlformats.org/markup-compatibility/2006">
              <mc:Choice xmlns:v="urn:schemas-microsoft-com:vml" Requires="v">
                <p:oleObj spid="_x0000_s573447" name="Equation" r:id="rId3" imgW="1701800" imgH="1295400" progId="Equation.3">
                  <p:embed/>
                </p:oleObj>
              </mc:Choice>
              <mc:Fallback>
                <p:oleObj name="Equation" r:id="rId3" imgW="1701800" imgH="1295400" progId="Equation.3">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1350" y="2598738"/>
                        <a:ext cx="4533900" cy="3324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678" name="Text Box 6"/>
          <p:cNvSpPr txBox="1">
            <a:spLocks noChangeArrowheads="1"/>
          </p:cNvSpPr>
          <p:nvPr/>
        </p:nvSpPr>
        <p:spPr bwMode="auto">
          <a:xfrm>
            <a:off x="4049713" y="3875088"/>
            <a:ext cx="1150937" cy="457200"/>
          </a:xfrm>
          <a:prstGeom prst="rect">
            <a:avLst/>
          </a:prstGeom>
          <a:noFill/>
          <a:ln w="9525">
            <a:noFill/>
            <a:miter lim="800000"/>
            <a:headEnd/>
            <a:tailEnd/>
          </a:ln>
        </p:spPr>
        <p:txBody>
          <a:bodyPr wrap="none">
            <a:spAutoFit/>
          </a:bodyPr>
          <a:lstStyle/>
          <a:p>
            <a:r>
              <a:rPr lang="en-US" sz="2400" b="1">
                <a:solidFill>
                  <a:srgbClr val="FF0000"/>
                </a:solidFill>
              </a:rPr>
              <a:t>-10 cm</a:t>
            </a:r>
          </a:p>
        </p:txBody>
      </p:sp>
      <p:sp>
        <p:nvSpPr>
          <p:cNvPr id="28679" name="Text Box 7"/>
          <p:cNvSpPr txBox="1">
            <a:spLocks noChangeArrowheads="1"/>
          </p:cNvSpPr>
          <p:nvPr/>
        </p:nvSpPr>
        <p:spPr bwMode="auto">
          <a:xfrm>
            <a:off x="3881438" y="4972050"/>
            <a:ext cx="523875" cy="457200"/>
          </a:xfrm>
          <a:prstGeom prst="rect">
            <a:avLst/>
          </a:prstGeom>
          <a:noFill/>
          <a:ln w="9525">
            <a:noFill/>
            <a:miter lim="800000"/>
            <a:headEnd/>
            <a:tailEnd/>
          </a:ln>
        </p:spPr>
        <p:txBody>
          <a:bodyPr>
            <a:spAutoFit/>
          </a:bodyPr>
          <a:lstStyle/>
          <a:p>
            <a:r>
              <a:rPr lang="en-US" sz="2400" b="1">
                <a:solidFill>
                  <a:srgbClr val="FF0000"/>
                </a:solidFill>
              </a:rPr>
              <a:t>2x</a:t>
            </a:r>
          </a:p>
        </p:txBody>
      </p:sp>
      <p:sp>
        <p:nvSpPr>
          <p:cNvPr id="28680" name="Text Box 8"/>
          <p:cNvSpPr txBox="1">
            <a:spLocks noChangeArrowheads="1"/>
          </p:cNvSpPr>
          <p:nvPr/>
        </p:nvSpPr>
        <p:spPr bwMode="auto">
          <a:xfrm>
            <a:off x="5791200" y="4343400"/>
            <a:ext cx="3890963" cy="1200150"/>
          </a:xfrm>
          <a:prstGeom prst="rect">
            <a:avLst/>
          </a:prstGeom>
          <a:noFill/>
          <a:ln w="9525">
            <a:noFill/>
            <a:miter lim="800000"/>
            <a:headEnd/>
            <a:tailEnd/>
          </a:ln>
        </p:spPr>
        <p:txBody>
          <a:bodyPr wrap="none">
            <a:spAutoFit/>
          </a:bodyPr>
          <a:lstStyle/>
          <a:p>
            <a:pPr>
              <a:buFontTx/>
              <a:buChar char="•"/>
            </a:pPr>
            <a:r>
              <a:rPr lang="en-US" sz="2400" b="1">
                <a:solidFill>
                  <a:srgbClr val="0000FF"/>
                </a:solidFill>
              </a:rPr>
              <a:t>VIRTUAL (opposite side)</a:t>
            </a:r>
          </a:p>
          <a:p>
            <a:pPr>
              <a:buFontTx/>
              <a:buChar char="•"/>
            </a:pPr>
            <a:r>
              <a:rPr lang="en-US" sz="2400" b="1">
                <a:solidFill>
                  <a:srgbClr val="0000FF"/>
                </a:solidFill>
              </a:rPr>
              <a:t>Enlarged</a:t>
            </a:r>
          </a:p>
          <a:p>
            <a:pPr>
              <a:buFontTx/>
              <a:buChar char="•"/>
            </a:pPr>
            <a:r>
              <a:rPr lang="en-US" sz="2400" b="1">
                <a:solidFill>
                  <a:srgbClr val="0000FF"/>
                </a:solidFill>
              </a:rPr>
              <a:t>Upright</a:t>
            </a:r>
          </a:p>
        </p:txBody>
      </p:sp>
      <p:sp>
        <p:nvSpPr>
          <p:cNvPr id="573450" name="Text Box 9"/>
          <p:cNvSpPr txBox="1">
            <a:spLocks noChangeArrowheads="1"/>
          </p:cNvSpPr>
          <p:nvPr/>
        </p:nvSpPr>
        <p:spPr bwMode="auto">
          <a:xfrm>
            <a:off x="5927725" y="3846513"/>
            <a:ext cx="1822450" cy="366712"/>
          </a:xfrm>
          <a:prstGeom prst="rect">
            <a:avLst/>
          </a:prstGeom>
          <a:noFill/>
          <a:ln w="9525">
            <a:noFill/>
            <a:miter lim="800000"/>
            <a:headEnd/>
            <a:tailEnd/>
          </a:ln>
        </p:spPr>
        <p:txBody>
          <a:bodyPr wrap="none">
            <a:spAutoFit/>
          </a:bodyPr>
          <a:lstStyle/>
          <a:p>
            <a:r>
              <a:rPr lang="en-US">
                <a:solidFill>
                  <a:srgbClr val="000000"/>
                </a:solidFill>
              </a:rPr>
              <a:t>Characteristics?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678"/>
                                        </p:tgtEl>
                                        <p:attrNameLst>
                                          <p:attrName>style.visibility</p:attrName>
                                        </p:attrNameLst>
                                      </p:cBhvr>
                                      <p:to>
                                        <p:strVal val="visible"/>
                                      </p:to>
                                    </p:set>
                                    <p:anim calcmode="lin" valueType="num">
                                      <p:cBhvr additive="base">
                                        <p:cTn id="7" dur="500" fill="hold"/>
                                        <p:tgtEl>
                                          <p:spTgt spid="28678"/>
                                        </p:tgtEl>
                                        <p:attrNameLst>
                                          <p:attrName>ppt_x</p:attrName>
                                        </p:attrNameLst>
                                      </p:cBhvr>
                                      <p:tavLst>
                                        <p:tav tm="0">
                                          <p:val>
                                            <p:strVal val="#ppt_x"/>
                                          </p:val>
                                        </p:tav>
                                        <p:tav tm="100000">
                                          <p:val>
                                            <p:strVal val="#ppt_x"/>
                                          </p:val>
                                        </p:tav>
                                      </p:tavLst>
                                    </p:anim>
                                    <p:anim calcmode="lin" valueType="num">
                                      <p:cBhvr additive="base">
                                        <p:cTn id="8" dur="500" fill="hold"/>
                                        <p:tgtEl>
                                          <p:spTgt spid="2867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8679">
                                            <p:txEl>
                                              <p:pRg st="0" end="0"/>
                                            </p:txEl>
                                          </p:spTgt>
                                        </p:tgtEl>
                                        <p:attrNameLst>
                                          <p:attrName>style.visibility</p:attrName>
                                        </p:attrNameLst>
                                      </p:cBhvr>
                                      <p:to>
                                        <p:strVal val="visible"/>
                                      </p:to>
                                    </p:set>
                                    <p:anim calcmode="lin" valueType="num">
                                      <p:cBhvr additive="base">
                                        <p:cTn id="13" dur="500" fill="hold"/>
                                        <p:tgtEl>
                                          <p:spTgt spid="2867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867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8680">
                                            <p:txEl>
                                              <p:pRg st="0" end="0"/>
                                            </p:txEl>
                                          </p:spTgt>
                                        </p:tgtEl>
                                        <p:attrNameLst>
                                          <p:attrName>style.visibility</p:attrName>
                                        </p:attrNameLst>
                                      </p:cBhvr>
                                      <p:to>
                                        <p:strVal val="visible"/>
                                      </p:to>
                                    </p:set>
                                    <p:anim calcmode="lin" valueType="num">
                                      <p:cBhvr additive="base">
                                        <p:cTn id="19" dur="500" fill="hold"/>
                                        <p:tgtEl>
                                          <p:spTgt spid="28680">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8680">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8680">
                                            <p:txEl>
                                              <p:pRg st="1" end="1"/>
                                            </p:txEl>
                                          </p:spTgt>
                                        </p:tgtEl>
                                        <p:attrNameLst>
                                          <p:attrName>style.visibility</p:attrName>
                                        </p:attrNameLst>
                                      </p:cBhvr>
                                      <p:to>
                                        <p:strVal val="visible"/>
                                      </p:to>
                                    </p:set>
                                    <p:anim calcmode="lin" valueType="num">
                                      <p:cBhvr additive="base">
                                        <p:cTn id="23" dur="500" fill="hold"/>
                                        <p:tgtEl>
                                          <p:spTgt spid="28680">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8680">
                                            <p:txEl>
                                              <p:pRg st="1" end="1"/>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8680">
                                            <p:txEl>
                                              <p:pRg st="2" end="2"/>
                                            </p:txEl>
                                          </p:spTgt>
                                        </p:tgtEl>
                                        <p:attrNameLst>
                                          <p:attrName>style.visibility</p:attrName>
                                        </p:attrNameLst>
                                      </p:cBhvr>
                                      <p:to>
                                        <p:strVal val="visible"/>
                                      </p:to>
                                    </p:set>
                                    <p:anim calcmode="lin" valueType="num">
                                      <p:cBhvr additive="base">
                                        <p:cTn id="27" dur="500" fill="hold"/>
                                        <p:tgtEl>
                                          <p:spTgt spid="28680">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868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5" name="Rectangle 2"/>
          <p:cNvSpPr>
            <a:spLocks noGrp="1" noChangeArrowheads="1"/>
          </p:cNvSpPr>
          <p:nvPr>
            <p:ph type="title" idx="4294967295"/>
          </p:nvPr>
        </p:nvSpPr>
        <p:spPr>
          <a:xfrm>
            <a:off x="1447800" y="139700"/>
            <a:ext cx="10390188" cy="1143000"/>
          </a:xfrm>
        </p:spPr>
        <p:txBody>
          <a:bodyPr anchor="t"/>
          <a:lstStyle/>
          <a:p>
            <a:pPr eaLnBrk="1" hangingPunct="1"/>
            <a:r>
              <a:rPr lang="en-US" smtClean="0"/>
              <a:t>Refraction</a:t>
            </a:r>
          </a:p>
        </p:txBody>
      </p:sp>
      <p:sp>
        <p:nvSpPr>
          <p:cNvPr id="574466" name="Rectangle 3"/>
          <p:cNvSpPr>
            <a:spLocks noGrp="1" noChangeArrowheads="1"/>
          </p:cNvSpPr>
          <p:nvPr>
            <p:ph type="body" idx="4294967295"/>
          </p:nvPr>
        </p:nvSpPr>
        <p:spPr>
          <a:xfrm>
            <a:off x="1806575" y="990600"/>
            <a:ext cx="8229600" cy="1295400"/>
          </a:xfrm>
        </p:spPr>
        <p:txBody>
          <a:bodyPr/>
          <a:lstStyle/>
          <a:p>
            <a:pPr eaLnBrk="1" hangingPunct="1">
              <a:buFont typeface="Wingdings" pitchFamily="2" charset="2"/>
              <a:buNone/>
            </a:pPr>
            <a:r>
              <a:rPr lang="en-US" sz="2800" smtClean="0"/>
              <a:t>Refraction is based on the idea that LIGHT is passing through one MEDIUM into another. The question is, </a:t>
            </a:r>
            <a:r>
              <a:rPr lang="en-US" sz="2800" b="1" smtClean="0">
                <a:solidFill>
                  <a:srgbClr val="FF0000"/>
                </a:solidFill>
              </a:rPr>
              <a:t>WHAT HAPPENS?</a:t>
            </a:r>
          </a:p>
        </p:txBody>
      </p:sp>
      <p:pic>
        <p:nvPicPr>
          <p:cNvPr id="574467" name="Picture 4" descr="338776"/>
          <p:cNvPicPr>
            <a:picLocks noChangeAspect="1" noChangeArrowheads="1"/>
          </p:cNvPicPr>
          <p:nvPr/>
        </p:nvPicPr>
        <p:blipFill>
          <a:blip r:embed="rId2"/>
          <a:srcRect/>
          <a:stretch>
            <a:fillRect/>
          </a:stretch>
        </p:blipFill>
        <p:spPr bwMode="auto">
          <a:xfrm>
            <a:off x="935038" y="3255963"/>
            <a:ext cx="4064000" cy="3251200"/>
          </a:xfrm>
          <a:prstGeom prst="rect">
            <a:avLst/>
          </a:prstGeom>
          <a:noFill/>
          <a:ln w="9525">
            <a:noFill/>
            <a:miter lim="800000"/>
            <a:headEnd/>
            <a:tailEnd/>
          </a:ln>
        </p:spPr>
      </p:pic>
      <p:sp>
        <p:nvSpPr>
          <p:cNvPr id="574468" name="Text Box 5"/>
          <p:cNvSpPr txBox="1">
            <a:spLocks noChangeArrowheads="1"/>
          </p:cNvSpPr>
          <p:nvPr/>
        </p:nvSpPr>
        <p:spPr bwMode="auto">
          <a:xfrm>
            <a:off x="6461125" y="2322513"/>
            <a:ext cx="3902075" cy="1465262"/>
          </a:xfrm>
          <a:prstGeom prst="rect">
            <a:avLst/>
          </a:prstGeom>
          <a:noFill/>
          <a:ln w="9525">
            <a:noFill/>
            <a:miter lim="800000"/>
            <a:headEnd/>
            <a:tailEnd/>
          </a:ln>
        </p:spPr>
        <p:txBody>
          <a:bodyPr>
            <a:spAutoFit/>
          </a:bodyPr>
          <a:lstStyle/>
          <a:p>
            <a:r>
              <a:rPr lang="en-US">
                <a:solidFill>
                  <a:srgbClr val="000000"/>
                </a:solidFill>
              </a:rPr>
              <a:t>Suppose you are running on the beach with a certain velocity when you suddenly need to run into the water. What happens to your velocity?</a:t>
            </a:r>
          </a:p>
        </p:txBody>
      </p:sp>
      <p:sp>
        <p:nvSpPr>
          <p:cNvPr id="7174" name="Text Box 6"/>
          <p:cNvSpPr txBox="1">
            <a:spLocks noChangeArrowheads="1"/>
          </p:cNvSpPr>
          <p:nvPr/>
        </p:nvSpPr>
        <p:spPr bwMode="auto">
          <a:xfrm>
            <a:off x="7543800" y="3810000"/>
            <a:ext cx="1644650" cy="366713"/>
          </a:xfrm>
          <a:prstGeom prst="rect">
            <a:avLst/>
          </a:prstGeom>
          <a:noFill/>
          <a:ln w="9525">
            <a:noFill/>
            <a:miter lim="800000"/>
            <a:headEnd/>
            <a:tailEnd/>
          </a:ln>
        </p:spPr>
        <p:txBody>
          <a:bodyPr wrap="none">
            <a:spAutoFit/>
          </a:bodyPr>
          <a:lstStyle/>
          <a:p>
            <a:r>
              <a:rPr lang="en-US">
                <a:solidFill>
                  <a:srgbClr val="FF0000"/>
                </a:solidFill>
              </a:rPr>
              <a:t>IT CHANGES!</a:t>
            </a:r>
          </a:p>
        </p:txBody>
      </p:sp>
      <p:sp>
        <p:nvSpPr>
          <p:cNvPr id="7175" name="Text Box 7"/>
          <p:cNvSpPr txBox="1">
            <a:spLocks noChangeArrowheads="1"/>
          </p:cNvSpPr>
          <p:nvPr/>
        </p:nvSpPr>
        <p:spPr bwMode="auto">
          <a:xfrm>
            <a:off x="6384925" y="4532313"/>
            <a:ext cx="3978275" cy="915987"/>
          </a:xfrm>
          <a:prstGeom prst="rect">
            <a:avLst/>
          </a:prstGeom>
          <a:noFill/>
          <a:ln w="9525">
            <a:noFill/>
            <a:miter lim="800000"/>
            <a:headEnd/>
            <a:tailEnd/>
          </a:ln>
        </p:spPr>
        <p:txBody>
          <a:bodyPr>
            <a:spAutoFit/>
          </a:bodyPr>
          <a:lstStyle/>
          <a:p>
            <a:r>
              <a:rPr lang="en-US">
                <a:solidFill>
                  <a:srgbClr val="FF0000"/>
                </a:solidFill>
              </a:rPr>
              <a:t>Refraction Fact #1:</a:t>
            </a:r>
            <a:r>
              <a:rPr lang="en-US">
                <a:solidFill>
                  <a:srgbClr val="000000"/>
                </a:solidFill>
              </a:rPr>
              <a:t> As light goes from one medium to another, the velocity CHANGES!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174"/>
                                        </p:tgtEl>
                                        <p:attrNameLst>
                                          <p:attrName>style.visibility</p:attrName>
                                        </p:attrNameLst>
                                      </p:cBhvr>
                                      <p:to>
                                        <p:strVal val="visible"/>
                                      </p:to>
                                    </p:set>
                                    <p:animEffect transition="in" filter="box(in)">
                                      <p:cBhvr>
                                        <p:cTn id="7" dur="500"/>
                                        <p:tgtEl>
                                          <p:spTgt spid="71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175"/>
                                        </p:tgtEl>
                                        <p:attrNameLst>
                                          <p:attrName>style.visibility</p:attrName>
                                        </p:attrNameLst>
                                      </p:cBhvr>
                                      <p:to>
                                        <p:strVal val="visible"/>
                                      </p:to>
                                    </p:set>
                                    <p:anim calcmode="lin" valueType="num">
                                      <p:cBhvr additive="base">
                                        <p:cTn id="12" dur="500" fill="hold"/>
                                        <p:tgtEl>
                                          <p:spTgt spid="7175"/>
                                        </p:tgtEl>
                                        <p:attrNameLst>
                                          <p:attrName>ppt_x</p:attrName>
                                        </p:attrNameLst>
                                      </p:cBhvr>
                                      <p:tavLst>
                                        <p:tav tm="0">
                                          <p:val>
                                            <p:strVal val="#ppt_x"/>
                                          </p:val>
                                        </p:tav>
                                        <p:tav tm="100000">
                                          <p:val>
                                            <p:strVal val="#ppt_x"/>
                                          </p:val>
                                        </p:tav>
                                      </p:tavLst>
                                    </p:anim>
                                    <p:anim calcmode="lin" valueType="num">
                                      <p:cBhvr additive="base">
                                        <p:cTn id="13" dur="500" fill="hold"/>
                                        <p:tgtEl>
                                          <p:spTgt spid="71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4" grpId="0"/>
      <p:bldP spid="717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89" name="Rectangle 2"/>
          <p:cNvSpPr>
            <a:spLocks noGrp="1" noChangeArrowheads="1"/>
          </p:cNvSpPr>
          <p:nvPr>
            <p:ph type="title" idx="4294967295"/>
          </p:nvPr>
        </p:nvSpPr>
        <p:spPr>
          <a:xfrm>
            <a:off x="0" y="279400"/>
            <a:ext cx="10390188" cy="1143000"/>
          </a:xfrm>
        </p:spPr>
        <p:txBody>
          <a:bodyPr anchor="t"/>
          <a:lstStyle/>
          <a:p>
            <a:pPr eaLnBrk="1" hangingPunct="1"/>
            <a:r>
              <a:rPr lang="en-US" smtClean="0"/>
              <a:t>Refraction</a:t>
            </a:r>
          </a:p>
        </p:txBody>
      </p:sp>
      <p:sp>
        <p:nvSpPr>
          <p:cNvPr id="575490" name="Rectangle 3"/>
          <p:cNvSpPr>
            <a:spLocks noGrp="1" noChangeArrowheads="1"/>
          </p:cNvSpPr>
          <p:nvPr>
            <p:ph type="body" sz="half" idx="4294967295"/>
          </p:nvPr>
        </p:nvSpPr>
        <p:spPr>
          <a:xfrm>
            <a:off x="3222625" y="511175"/>
            <a:ext cx="8229600" cy="1143000"/>
          </a:xfrm>
        </p:spPr>
        <p:txBody>
          <a:bodyPr/>
          <a:lstStyle/>
          <a:p>
            <a:pPr eaLnBrk="1" hangingPunct="1">
              <a:lnSpc>
                <a:spcPct val="90000"/>
              </a:lnSpc>
              <a:buFont typeface="Wingdings" pitchFamily="2" charset="2"/>
              <a:buNone/>
            </a:pPr>
            <a:r>
              <a:rPr lang="en-US" sz="2200" smtClean="0"/>
              <a:t>Suppose light comes from air, which in this case will be considered to be a vacuum, strikes a boundary at some angle of incidence measured from a normal line ,and goes into water.</a:t>
            </a:r>
          </a:p>
        </p:txBody>
      </p:sp>
      <p:pic>
        <p:nvPicPr>
          <p:cNvPr id="575491" name="Picture 5" descr="refraction2"/>
          <p:cNvPicPr>
            <a:picLocks noChangeAspect="1" noChangeArrowheads="1"/>
          </p:cNvPicPr>
          <p:nvPr/>
        </p:nvPicPr>
        <p:blipFill>
          <a:blip r:embed="rId2"/>
          <a:srcRect/>
          <a:stretch>
            <a:fillRect/>
          </a:stretch>
        </p:blipFill>
        <p:spPr bwMode="auto">
          <a:xfrm>
            <a:off x="2057400" y="2286000"/>
            <a:ext cx="3267075" cy="3257550"/>
          </a:xfrm>
          <a:prstGeom prst="rect">
            <a:avLst/>
          </a:prstGeom>
          <a:noFill/>
          <a:ln w="9525">
            <a:noFill/>
            <a:miter lim="800000"/>
            <a:headEnd/>
            <a:tailEnd/>
          </a:ln>
        </p:spPr>
      </p:pic>
      <p:sp>
        <p:nvSpPr>
          <p:cNvPr id="575492" name="Text Box 6"/>
          <p:cNvSpPr txBox="1">
            <a:spLocks noChangeArrowheads="1"/>
          </p:cNvSpPr>
          <p:nvPr/>
        </p:nvSpPr>
        <p:spPr bwMode="auto">
          <a:xfrm>
            <a:off x="5029200" y="2286000"/>
            <a:ext cx="4832350" cy="366713"/>
          </a:xfrm>
          <a:prstGeom prst="rect">
            <a:avLst/>
          </a:prstGeom>
          <a:noFill/>
          <a:ln w="9525">
            <a:noFill/>
            <a:miter lim="800000"/>
            <a:headEnd/>
            <a:tailEnd/>
          </a:ln>
        </p:spPr>
        <p:txBody>
          <a:bodyPr wrap="none">
            <a:spAutoFit/>
          </a:bodyPr>
          <a:lstStyle/>
          <a:p>
            <a:r>
              <a:rPr lang="en-US">
                <a:solidFill>
                  <a:srgbClr val="000000"/>
                </a:solidFill>
              </a:rPr>
              <a:t>The ratio of the two speeds can be compared.</a:t>
            </a:r>
          </a:p>
        </p:txBody>
      </p:sp>
      <p:pic>
        <p:nvPicPr>
          <p:cNvPr id="575493" name="Picture 11"/>
          <p:cNvPicPr>
            <a:picLocks noChangeAspect="1" noChangeArrowheads="1"/>
          </p:cNvPicPr>
          <p:nvPr/>
        </p:nvPicPr>
        <p:blipFill>
          <a:blip r:embed="rId3"/>
          <a:srcRect/>
          <a:stretch>
            <a:fillRect/>
          </a:stretch>
        </p:blipFill>
        <p:spPr bwMode="auto">
          <a:xfrm>
            <a:off x="5410200" y="2895600"/>
            <a:ext cx="4335463" cy="781050"/>
          </a:xfrm>
          <a:prstGeom prst="rect">
            <a:avLst/>
          </a:prstGeom>
          <a:noFill/>
          <a:ln w="9525">
            <a:noFill/>
            <a:miter lim="800000"/>
            <a:headEnd/>
            <a:tailEnd/>
          </a:ln>
        </p:spPr>
      </p:pic>
      <p:sp>
        <p:nvSpPr>
          <p:cNvPr id="575494" name="Text Box 12"/>
          <p:cNvSpPr txBox="1">
            <a:spLocks noChangeArrowheads="1"/>
          </p:cNvSpPr>
          <p:nvPr/>
        </p:nvSpPr>
        <p:spPr bwMode="auto">
          <a:xfrm>
            <a:off x="5334000" y="3886200"/>
            <a:ext cx="4740275" cy="1190625"/>
          </a:xfrm>
          <a:prstGeom prst="rect">
            <a:avLst/>
          </a:prstGeom>
          <a:noFill/>
          <a:ln w="9525">
            <a:noFill/>
            <a:miter lim="800000"/>
            <a:headEnd/>
            <a:tailEnd/>
          </a:ln>
        </p:spPr>
        <p:txBody>
          <a:bodyPr>
            <a:spAutoFit/>
          </a:bodyPr>
          <a:lstStyle/>
          <a:p>
            <a:r>
              <a:rPr lang="en-US">
                <a:solidFill>
                  <a:srgbClr val="000000"/>
                </a:solidFill>
              </a:rPr>
              <a:t>The denominator in this case will ALWAYS be smaller and produce a unitless value greater or equal to 1. This value is called the new medium’s </a:t>
            </a:r>
            <a:r>
              <a:rPr lang="en-US">
                <a:solidFill>
                  <a:srgbClr val="FF0000"/>
                </a:solidFill>
              </a:rPr>
              <a:t>INDEX OF REFRACTION</a:t>
            </a:r>
            <a:r>
              <a:rPr lang="en-US">
                <a:solidFill>
                  <a:srgbClr val="000000"/>
                </a:solidFill>
              </a:rPr>
              <a:t>, n.</a:t>
            </a:r>
          </a:p>
        </p:txBody>
      </p:sp>
      <p:sp>
        <p:nvSpPr>
          <p:cNvPr id="575495" name="Text Box 13"/>
          <p:cNvSpPr txBox="1">
            <a:spLocks noChangeArrowheads="1"/>
          </p:cNvSpPr>
          <p:nvPr/>
        </p:nvSpPr>
        <p:spPr bwMode="auto">
          <a:xfrm>
            <a:off x="1981200" y="5562600"/>
            <a:ext cx="8528050" cy="366713"/>
          </a:xfrm>
          <a:prstGeom prst="rect">
            <a:avLst/>
          </a:prstGeom>
          <a:noFill/>
          <a:ln w="9525">
            <a:noFill/>
            <a:miter lim="800000"/>
            <a:headEnd/>
            <a:tailEnd/>
          </a:ln>
        </p:spPr>
        <p:txBody>
          <a:bodyPr wrap="none">
            <a:spAutoFit/>
          </a:bodyPr>
          <a:lstStyle/>
          <a:p>
            <a:r>
              <a:rPr lang="en-US">
                <a:solidFill>
                  <a:srgbClr val="000000"/>
                </a:solidFill>
              </a:rPr>
              <a:t>All substances have an index of refraction and can be used to identify the material.</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2"/>
          <p:cNvSpPr>
            <a:spLocks noGrp="1" noChangeArrowheads="1"/>
          </p:cNvSpPr>
          <p:nvPr>
            <p:ph type="title" idx="4294967295"/>
          </p:nvPr>
        </p:nvSpPr>
        <p:spPr>
          <a:xfrm>
            <a:off x="0" y="334963"/>
            <a:ext cx="10390188" cy="1143000"/>
          </a:xfrm>
        </p:spPr>
        <p:txBody>
          <a:bodyPr anchor="t"/>
          <a:lstStyle/>
          <a:p>
            <a:pPr eaLnBrk="1" hangingPunct="1"/>
            <a:r>
              <a:rPr lang="en-US" smtClean="0"/>
              <a:t>Refraction</a:t>
            </a:r>
          </a:p>
        </p:txBody>
      </p:sp>
      <p:sp>
        <p:nvSpPr>
          <p:cNvPr id="576514" name="Rectangle 3"/>
          <p:cNvSpPr>
            <a:spLocks noGrp="1" noChangeArrowheads="1"/>
          </p:cNvSpPr>
          <p:nvPr>
            <p:ph type="body" idx="4294967295"/>
          </p:nvPr>
        </p:nvSpPr>
        <p:spPr>
          <a:xfrm>
            <a:off x="3440113" y="434975"/>
            <a:ext cx="8229600" cy="914400"/>
          </a:xfrm>
        </p:spPr>
        <p:txBody>
          <a:bodyPr/>
          <a:lstStyle/>
          <a:p>
            <a:pPr eaLnBrk="1" hangingPunct="1">
              <a:lnSpc>
                <a:spcPct val="90000"/>
              </a:lnSpc>
              <a:buFont typeface="Wingdings" pitchFamily="2" charset="2"/>
              <a:buNone/>
            </a:pPr>
            <a:r>
              <a:rPr lang="en-US" sz="2400" smtClean="0"/>
              <a:t>Suppose you decide to go spear fishing, but unfortunately you aren’t having much luck catching any fish.</a:t>
            </a:r>
          </a:p>
        </p:txBody>
      </p:sp>
      <p:pic>
        <p:nvPicPr>
          <p:cNvPr id="576515" name="Picture 4" descr="harpoon-refraction"/>
          <p:cNvPicPr>
            <a:picLocks noChangeAspect="1" noChangeArrowheads="1"/>
          </p:cNvPicPr>
          <p:nvPr/>
        </p:nvPicPr>
        <p:blipFill>
          <a:blip r:embed="rId2"/>
          <a:srcRect/>
          <a:stretch>
            <a:fillRect/>
          </a:stretch>
        </p:blipFill>
        <p:spPr bwMode="auto">
          <a:xfrm>
            <a:off x="2514600" y="1676400"/>
            <a:ext cx="3352800" cy="1990725"/>
          </a:xfrm>
          <a:prstGeom prst="rect">
            <a:avLst/>
          </a:prstGeom>
          <a:noFill/>
          <a:ln w="9525">
            <a:noFill/>
            <a:miter lim="800000"/>
            <a:headEnd/>
            <a:tailEnd/>
          </a:ln>
        </p:spPr>
      </p:pic>
      <p:sp>
        <p:nvSpPr>
          <p:cNvPr id="576516" name="Text Box 5"/>
          <p:cNvSpPr txBox="1">
            <a:spLocks noChangeArrowheads="1"/>
          </p:cNvSpPr>
          <p:nvPr/>
        </p:nvSpPr>
        <p:spPr bwMode="auto">
          <a:xfrm>
            <a:off x="6384925" y="1865313"/>
            <a:ext cx="3902075" cy="2014537"/>
          </a:xfrm>
          <a:prstGeom prst="rect">
            <a:avLst/>
          </a:prstGeom>
          <a:noFill/>
          <a:ln w="9525">
            <a:noFill/>
            <a:miter lim="800000"/>
            <a:headEnd/>
            <a:tailEnd/>
          </a:ln>
        </p:spPr>
        <p:txBody>
          <a:bodyPr>
            <a:spAutoFit/>
          </a:bodyPr>
          <a:lstStyle/>
          <a:p>
            <a:r>
              <a:rPr lang="en-US">
                <a:solidFill>
                  <a:srgbClr val="000000"/>
                </a:solidFill>
              </a:rPr>
              <a:t>The cause of this is due to the fact that light BENDS when it reaches a new medium. The object is NOT directly in a straight line path, but rather it’s image appears that way. The actual object is on either side of the image you are viewing. </a:t>
            </a:r>
          </a:p>
        </p:txBody>
      </p:sp>
      <p:pic>
        <p:nvPicPr>
          <p:cNvPr id="576517" name="Picture 6" descr="sci_dia_97"/>
          <p:cNvPicPr>
            <a:picLocks noChangeAspect="1" noChangeArrowheads="1"/>
          </p:cNvPicPr>
          <p:nvPr/>
        </p:nvPicPr>
        <p:blipFill>
          <a:blip r:embed="rId3"/>
          <a:srcRect/>
          <a:stretch>
            <a:fillRect/>
          </a:stretch>
        </p:blipFill>
        <p:spPr bwMode="auto">
          <a:xfrm>
            <a:off x="2590800" y="3810000"/>
            <a:ext cx="3200400" cy="2173288"/>
          </a:xfrm>
          <a:prstGeom prst="rect">
            <a:avLst/>
          </a:prstGeom>
          <a:noFill/>
          <a:ln w="9525">
            <a:noFill/>
            <a:miter lim="800000"/>
            <a:headEnd/>
            <a:tailEnd/>
          </a:ln>
        </p:spPr>
      </p:pic>
      <p:sp>
        <p:nvSpPr>
          <p:cNvPr id="10247" name="Text Box 7"/>
          <p:cNvSpPr txBox="1">
            <a:spLocks noChangeArrowheads="1"/>
          </p:cNvSpPr>
          <p:nvPr/>
        </p:nvSpPr>
        <p:spPr bwMode="auto">
          <a:xfrm>
            <a:off x="6384925" y="4532313"/>
            <a:ext cx="3978275" cy="915987"/>
          </a:xfrm>
          <a:prstGeom prst="rect">
            <a:avLst/>
          </a:prstGeom>
          <a:noFill/>
          <a:ln w="9525">
            <a:noFill/>
            <a:miter lim="800000"/>
            <a:headEnd/>
            <a:tailEnd/>
          </a:ln>
        </p:spPr>
        <p:txBody>
          <a:bodyPr>
            <a:spAutoFit/>
          </a:bodyPr>
          <a:lstStyle/>
          <a:p>
            <a:r>
              <a:rPr lang="en-US">
                <a:solidFill>
                  <a:srgbClr val="FF0000"/>
                </a:solidFill>
              </a:rPr>
              <a:t>Refraction Fact #2:</a:t>
            </a:r>
            <a:r>
              <a:rPr lang="en-US">
                <a:solidFill>
                  <a:srgbClr val="000000"/>
                </a:solidFill>
              </a:rPr>
              <a:t> As light goes from one medium to another, the path CHANGES!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47"/>
                                        </p:tgtEl>
                                        <p:attrNameLst>
                                          <p:attrName>style.visibility</p:attrName>
                                        </p:attrNameLst>
                                      </p:cBhvr>
                                      <p:to>
                                        <p:strVal val="visible"/>
                                      </p:to>
                                    </p:set>
                                    <p:anim calcmode="lin" valueType="num">
                                      <p:cBhvr additive="base">
                                        <p:cTn id="7" dur="500" fill="hold"/>
                                        <p:tgtEl>
                                          <p:spTgt spid="10247"/>
                                        </p:tgtEl>
                                        <p:attrNameLst>
                                          <p:attrName>ppt_x</p:attrName>
                                        </p:attrNameLst>
                                      </p:cBhvr>
                                      <p:tavLst>
                                        <p:tav tm="0">
                                          <p:val>
                                            <p:strVal val="#ppt_x"/>
                                          </p:val>
                                        </p:tav>
                                        <p:tav tm="100000">
                                          <p:val>
                                            <p:strVal val="#ppt_x"/>
                                          </p:val>
                                        </p:tav>
                                      </p:tavLst>
                                    </p:anim>
                                    <p:anim calcmode="lin" valueType="num">
                                      <p:cBhvr additive="base">
                                        <p:cTn id="8" dur="500" fill="hold"/>
                                        <p:tgtEl>
                                          <p:spTgt spid="102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7" name="Rectangle 2"/>
          <p:cNvSpPr>
            <a:spLocks noGrp="1" noChangeArrowheads="1"/>
          </p:cNvSpPr>
          <p:nvPr>
            <p:ph type="title" idx="4294967295"/>
          </p:nvPr>
        </p:nvSpPr>
        <p:spPr>
          <a:xfrm>
            <a:off x="763588" y="357188"/>
            <a:ext cx="10390187" cy="1143000"/>
          </a:xfrm>
        </p:spPr>
        <p:txBody>
          <a:bodyPr anchor="t"/>
          <a:lstStyle/>
          <a:p>
            <a:pPr eaLnBrk="1" hangingPunct="1"/>
            <a:r>
              <a:rPr lang="en-US" smtClean="0"/>
              <a:t>Refraction</a:t>
            </a:r>
          </a:p>
        </p:txBody>
      </p:sp>
      <p:sp>
        <p:nvSpPr>
          <p:cNvPr id="577538" name="Rectangle 3"/>
          <p:cNvSpPr>
            <a:spLocks noGrp="1" noChangeArrowheads="1"/>
          </p:cNvSpPr>
          <p:nvPr>
            <p:ph type="body" idx="4294967295"/>
          </p:nvPr>
        </p:nvSpPr>
        <p:spPr>
          <a:xfrm>
            <a:off x="4016375" y="457200"/>
            <a:ext cx="6748463" cy="1066800"/>
          </a:xfrm>
        </p:spPr>
        <p:txBody>
          <a:bodyPr/>
          <a:lstStyle/>
          <a:p>
            <a:pPr eaLnBrk="1" hangingPunct="1">
              <a:lnSpc>
                <a:spcPct val="80000"/>
              </a:lnSpc>
              <a:buFont typeface="Wingdings" pitchFamily="2" charset="2"/>
              <a:buNone/>
            </a:pPr>
            <a:r>
              <a:rPr lang="en-US" sz="2800" smtClean="0">
                <a:solidFill>
                  <a:srgbClr val="FF0000"/>
                </a:solidFill>
              </a:rPr>
              <a:t>What EXACTLY is light doing when it reaches a new medium?</a:t>
            </a:r>
            <a:r>
              <a:rPr lang="en-US" sz="2800" smtClean="0"/>
              <a:t> We don’t want you to think ALL of the light refracts.</a:t>
            </a:r>
          </a:p>
        </p:txBody>
      </p:sp>
      <p:pic>
        <p:nvPicPr>
          <p:cNvPr id="577539" name="Picture 4" descr="refraction"/>
          <p:cNvPicPr>
            <a:picLocks noChangeAspect="1" noChangeArrowheads="1"/>
          </p:cNvPicPr>
          <p:nvPr/>
        </p:nvPicPr>
        <p:blipFill>
          <a:blip r:embed="rId2"/>
          <a:srcRect/>
          <a:stretch>
            <a:fillRect/>
          </a:stretch>
        </p:blipFill>
        <p:spPr bwMode="auto">
          <a:xfrm>
            <a:off x="1981200" y="2133600"/>
            <a:ext cx="4076700" cy="3962400"/>
          </a:xfrm>
          <a:prstGeom prst="rect">
            <a:avLst/>
          </a:prstGeom>
          <a:noFill/>
          <a:ln w="9525">
            <a:noFill/>
            <a:miter lim="800000"/>
            <a:headEnd/>
            <a:tailEnd/>
          </a:ln>
        </p:spPr>
      </p:pic>
      <p:sp>
        <p:nvSpPr>
          <p:cNvPr id="577540" name="Text Box 5"/>
          <p:cNvSpPr txBox="1">
            <a:spLocks noChangeArrowheads="1"/>
          </p:cNvSpPr>
          <p:nvPr/>
        </p:nvSpPr>
        <p:spPr bwMode="auto">
          <a:xfrm>
            <a:off x="5943600" y="2093913"/>
            <a:ext cx="4343400" cy="2838450"/>
          </a:xfrm>
          <a:prstGeom prst="rect">
            <a:avLst/>
          </a:prstGeom>
          <a:noFill/>
          <a:ln w="9525">
            <a:noFill/>
            <a:miter lim="800000"/>
            <a:headEnd/>
            <a:tailEnd/>
          </a:ln>
        </p:spPr>
        <p:txBody>
          <a:bodyPr>
            <a:spAutoFit/>
          </a:bodyPr>
          <a:lstStyle/>
          <a:p>
            <a:r>
              <a:rPr lang="en-US">
                <a:solidFill>
                  <a:srgbClr val="000000"/>
                </a:solidFill>
              </a:rPr>
              <a:t>Some of the light REFLECTS off the boundary and some of the light REFRACTS through the boundary.</a:t>
            </a:r>
          </a:p>
          <a:p>
            <a:endParaRPr lang="en-US">
              <a:solidFill>
                <a:srgbClr val="000000"/>
              </a:solidFill>
            </a:endParaRPr>
          </a:p>
          <a:p>
            <a:endParaRPr lang="en-US">
              <a:solidFill>
                <a:srgbClr val="000000"/>
              </a:solidFill>
            </a:endParaRPr>
          </a:p>
          <a:p>
            <a:r>
              <a:rPr lang="en-US">
                <a:solidFill>
                  <a:srgbClr val="000000"/>
                </a:solidFill>
              </a:rPr>
              <a:t>Angle of incidence = Angle of Reflection</a:t>
            </a:r>
          </a:p>
          <a:p>
            <a:endParaRPr lang="en-US">
              <a:solidFill>
                <a:srgbClr val="000000"/>
              </a:solidFill>
            </a:endParaRPr>
          </a:p>
          <a:p>
            <a:r>
              <a:rPr lang="en-US">
                <a:solidFill>
                  <a:srgbClr val="000000"/>
                </a:solidFill>
              </a:rPr>
              <a:t>Angle of Incidence &gt; or &lt; the Angle of refraction depending on the direction of the light</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1" name="Rectangle 2"/>
          <p:cNvSpPr>
            <a:spLocks noGrp="1" noChangeArrowheads="1"/>
          </p:cNvSpPr>
          <p:nvPr>
            <p:ph type="title" idx="4294967295"/>
          </p:nvPr>
        </p:nvSpPr>
        <p:spPr>
          <a:xfrm>
            <a:off x="1098550" y="0"/>
            <a:ext cx="10390188" cy="1143000"/>
          </a:xfrm>
        </p:spPr>
        <p:txBody>
          <a:bodyPr anchor="t"/>
          <a:lstStyle/>
          <a:p>
            <a:pPr eaLnBrk="1" hangingPunct="1"/>
            <a:r>
              <a:rPr lang="en-US" smtClean="0"/>
              <a:t>Refraction – </a:t>
            </a:r>
            <a:r>
              <a:rPr lang="en-US" sz="3200" smtClean="0"/>
              <a:t>Going from Air to Water</a:t>
            </a:r>
          </a:p>
        </p:txBody>
      </p:sp>
      <p:pic>
        <p:nvPicPr>
          <p:cNvPr id="578562" name="Picture 5" descr="air-water2"/>
          <p:cNvPicPr>
            <a:picLocks noChangeAspect="1" noChangeArrowheads="1"/>
          </p:cNvPicPr>
          <p:nvPr/>
        </p:nvPicPr>
        <p:blipFill>
          <a:blip r:embed="rId2"/>
          <a:srcRect/>
          <a:stretch>
            <a:fillRect/>
          </a:stretch>
        </p:blipFill>
        <p:spPr bwMode="auto">
          <a:xfrm>
            <a:off x="1066800" y="2176463"/>
            <a:ext cx="4114800" cy="3756025"/>
          </a:xfrm>
          <a:prstGeom prst="rect">
            <a:avLst/>
          </a:prstGeom>
          <a:noFill/>
          <a:ln w="9525">
            <a:noFill/>
            <a:miter lim="800000"/>
            <a:headEnd/>
            <a:tailEnd/>
          </a:ln>
        </p:spPr>
      </p:pic>
      <p:sp>
        <p:nvSpPr>
          <p:cNvPr id="578563" name="Text Box 6"/>
          <p:cNvSpPr txBox="1">
            <a:spLocks noChangeArrowheads="1"/>
          </p:cNvSpPr>
          <p:nvPr/>
        </p:nvSpPr>
        <p:spPr bwMode="auto">
          <a:xfrm>
            <a:off x="6804025" y="2035175"/>
            <a:ext cx="3902075" cy="2289175"/>
          </a:xfrm>
          <a:prstGeom prst="rect">
            <a:avLst/>
          </a:prstGeom>
          <a:noFill/>
          <a:ln w="9525">
            <a:noFill/>
            <a:miter lim="800000"/>
            <a:headEnd/>
            <a:tailEnd/>
          </a:ln>
        </p:spPr>
        <p:txBody>
          <a:bodyPr>
            <a:spAutoFit/>
          </a:bodyPr>
          <a:lstStyle/>
          <a:p>
            <a:r>
              <a:rPr lang="en-US">
                <a:solidFill>
                  <a:srgbClr val="000000"/>
                </a:solidFill>
              </a:rPr>
              <a:t>The index of refraction, n, for air (vacumm) is equal to 1. The index of refraction for water is 1.33.</a:t>
            </a:r>
          </a:p>
          <a:p>
            <a:endParaRPr lang="en-US">
              <a:solidFill>
                <a:srgbClr val="000000"/>
              </a:solidFill>
            </a:endParaRPr>
          </a:p>
          <a:p>
            <a:r>
              <a:rPr lang="en-US">
                <a:solidFill>
                  <a:srgbClr val="000000"/>
                </a:solidFill>
              </a:rPr>
              <a:t>If you are going from a LOW “n” to a HIGH “n”, your speed DECREASES and the angle BENDS TOWARDS the normal</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5" name="Rectangle 2"/>
          <p:cNvSpPr>
            <a:spLocks noGrp="1" noChangeArrowheads="1"/>
          </p:cNvSpPr>
          <p:nvPr>
            <p:ph type="title" idx="4294967295"/>
          </p:nvPr>
        </p:nvSpPr>
        <p:spPr/>
        <p:txBody>
          <a:bodyPr anchor="t"/>
          <a:lstStyle/>
          <a:p>
            <a:pPr eaLnBrk="1" hangingPunct="1"/>
            <a:r>
              <a:rPr lang="en-US" sz="4000" smtClean="0"/>
              <a:t>Refraction – Going from Water into Air</a:t>
            </a:r>
          </a:p>
        </p:txBody>
      </p:sp>
      <p:pic>
        <p:nvPicPr>
          <p:cNvPr id="579586" name="Picture 4" descr="air-water"/>
          <p:cNvPicPr>
            <a:picLocks noChangeAspect="1" noChangeArrowheads="1"/>
          </p:cNvPicPr>
          <p:nvPr/>
        </p:nvPicPr>
        <p:blipFill>
          <a:blip r:embed="rId2"/>
          <a:srcRect/>
          <a:stretch>
            <a:fillRect/>
          </a:stretch>
        </p:blipFill>
        <p:spPr bwMode="auto">
          <a:xfrm>
            <a:off x="1862138" y="1785938"/>
            <a:ext cx="4572000" cy="4175125"/>
          </a:xfrm>
          <a:prstGeom prst="rect">
            <a:avLst/>
          </a:prstGeom>
          <a:noFill/>
          <a:ln w="9525">
            <a:noFill/>
            <a:miter lim="800000"/>
            <a:headEnd/>
            <a:tailEnd/>
          </a:ln>
        </p:spPr>
      </p:pic>
      <p:sp>
        <p:nvSpPr>
          <p:cNvPr id="579587" name="Text Box 5"/>
          <p:cNvSpPr txBox="1">
            <a:spLocks noChangeArrowheads="1"/>
          </p:cNvSpPr>
          <p:nvPr/>
        </p:nvSpPr>
        <p:spPr bwMode="auto">
          <a:xfrm>
            <a:off x="7065963" y="1481138"/>
            <a:ext cx="3902075" cy="2289175"/>
          </a:xfrm>
          <a:prstGeom prst="rect">
            <a:avLst/>
          </a:prstGeom>
          <a:noFill/>
          <a:ln w="9525">
            <a:noFill/>
            <a:miter lim="800000"/>
            <a:headEnd/>
            <a:tailEnd/>
          </a:ln>
        </p:spPr>
        <p:txBody>
          <a:bodyPr>
            <a:spAutoFit/>
          </a:bodyPr>
          <a:lstStyle/>
          <a:p>
            <a:r>
              <a:rPr lang="en-US">
                <a:solidFill>
                  <a:srgbClr val="000000"/>
                </a:solidFill>
              </a:rPr>
              <a:t>The index of refraction, n, for air (vacumm) is equal to 1. The index of refraction for water is 1.33.</a:t>
            </a:r>
          </a:p>
          <a:p>
            <a:endParaRPr lang="en-US">
              <a:solidFill>
                <a:srgbClr val="000000"/>
              </a:solidFill>
            </a:endParaRPr>
          </a:p>
          <a:p>
            <a:r>
              <a:rPr lang="en-US">
                <a:solidFill>
                  <a:srgbClr val="000000"/>
                </a:solidFill>
              </a:rPr>
              <a:t>If you are going from a HIGH “n” to a LOW “n”, your speed INCREASES and the angle BENDS AWAY the normal</a:t>
            </a:r>
          </a:p>
        </p:txBody>
      </p:sp>
      <p:sp>
        <p:nvSpPr>
          <p:cNvPr id="579588" name="Text Box 6"/>
          <p:cNvSpPr txBox="1">
            <a:spLocks noChangeArrowheads="1"/>
          </p:cNvSpPr>
          <p:nvPr/>
        </p:nvSpPr>
        <p:spPr bwMode="auto">
          <a:xfrm>
            <a:off x="7624763" y="4368800"/>
            <a:ext cx="3444875" cy="1190625"/>
          </a:xfrm>
          <a:prstGeom prst="rect">
            <a:avLst/>
          </a:prstGeom>
          <a:noFill/>
          <a:ln w="9525">
            <a:noFill/>
            <a:miter lim="800000"/>
            <a:headEnd/>
            <a:tailEnd/>
          </a:ln>
        </p:spPr>
        <p:txBody>
          <a:bodyPr>
            <a:spAutoFit/>
          </a:bodyPr>
          <a:lstStyle/>
          <a:p>
            <a:r>
              <a:rPr lang="en-US" b="1">
                <a:solidFill>
                  <a:srgbClr val="FF0000"/>
                </a:solidFill>
              </a:rPr>
              <a:t>Note:</a:t>
            </a:r>
            <a:r>
              <a:rPr lang="en-US">
                <a:solidFill>
                  <a:srgbClr val="000000"/>
                </a:solidFill>
              </a:rPr>
              <a:t> If the angles are EQUAL, then the “n” must be equal for each. The ray will pass straight through.</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Grp="1" noChangeArrowheads="1"/>
          </p:cNvSpPr>
          <p:nvPr>
            <p:ph type="title"/>
          </p:nvPr>
        </p:nvSpPr>
        <p:spPr/>
        <p:txBody>
          <a:bodyPr/>
          <a:lstStyle/>
          <a:p>
            <a:pPr eaLnBrk="1" hangingPunct="1"/>
            <a:r>
              <a:rPr lang="en-US" smtClean="0"/>
              <a:t>A Brief History of Light, cont</a:t>
            </a:r>
          </a:p>
        </p:txBody>
      </p:sp>
      <p:sp>
        <p:nvSpPr>
          <p:cNvPr id="93186" name="Rectangle 3"/>
          <p:cNvSpPr>
            <a:spLocks noGrp="1" noChangeArrowheads="1"/>
          </p:cNvSpPr>
          <p:nvPr>
            <p:ph type="body" idx="1"/>
          </p:nvPr>
        </p:nvSpPr>
        <p:spPr/>
        <p:txBody>
          <a:bodyPr/>
          <a:lstStyle/>
          <a:p>
            <a:pPr eaLnBrk="1" hangingPunct="1"/>
            <a:r>
              <a:rPr lang="en-US" smtClean="0"/>
              <a:t>Young</a:t>
            </a:r>
          </a:p>
          <a:p>
            <a:pPr lvl="1" eaLnBrk="1" hangingPunct="1"/>
            <a:r>
              <a:rPr lang="en-US" smtClean="0"/>
              <a:t>1801</a:t>
            </a:r>
          </a:p>
          <a:p>
            <a:pPr lvl="1" eaLnBrk="1" hangingPunct="1"/>
            <a:r>
              <a:rPr lang="en-US" smtClean="0"/>
              <a:t>Strong support for wave theory by showing interference</a:t>
            </a:r>
          </a:p>
          <a:p>
            <a:pPr eaLnBrk="1" hangingPunct="1"/>
            <a:r>
              <a:rPr lang="en-US" smtClean="0"/>
              <a:t>Maxwell</a:t>
            </a:r>
          </a:p>
          <a:p>
            <a:pPr lvl="1" eaLnBrk="1" hangingPunct="1"/>
            <a:r>
              <a:rPr lang="en-US" smtClean="0"/>
              <a:t>1865</a:t>
            </a:r>
          </a:p>
          <a:p>
            <a:pPr lvl="1" eaLnBrk="1" hangingPunct="1"/>
            <a:r>
              <a:rPr lang="en-US" smtClean="0"/>
              <a:t>Electromagnetic waves travel at the speed of light</a:t>
            </a:r>
          </a:p>
          <a:p>
            <a:pPr lvl="1" eaLnBrk="1" hangingPunct="1"/>
            <a:endParaRPr lang="en-US" smtClean="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3" name="Rectangle 2"/>
          <p:cNvSpPr>
            <a:spLocks noGrp="1" noChangeArrowheads="1"/>
          </p:cNvSpPr>
          <p:nvPr>
            <p:ph type="title" idx="4294967295"/>
          </p:nvPr>
        </p:nvSpPr>
        <p:spPr>
          <a:xfrm>
            <a:off x="1577975" y="203200"/>
            <a:ext cx="10390188" cy="1143000"/>
          </a:xfrm>
        </p:spPr>
        <p:txBody>
          <a:bodyPr anchor="t"/>
          <a:lstStyle/>
          <a:p>
            <a:pPr eaLnBrk="1" hangingPunct="1"/>
            <a:r>
              <a:rPr lang="en-US" smtClean="0"/>
              <a:t>Refraction – Snell’s Law</a:t>
            </a:r>
          </a:p>
        </p:txBody>
      </p:sp>
      <p:sp>
        <p:nvSpPr>
          <p:cNvPr id="580614" name="Rectangle 3"/>
          <p:cNvSpPr>
            <a:spLocks noGrp="1" noChangeArrowheads="1"/>
          </p:cNvSpPr>
          <p:nvPr>
            <p:ph type="body" sz="half" idx="4294967295"/>
          </p:nvPr>
        </p:nvSpPr>
        <p:spPr>
          <a:xfrm>
            <a:off x="6151563" y="2046288"/>
            <a:ext cx="5170487" cy="914400"/>
          </a:xfrm>
        </p:spPr>
        <p:txBody>
          <a:bodyPr/>
          <a:lstStyle/>
          <a:p>
            <a:pPr eaLnBrk="1" hangingPunct="1">
              <a:lnSpc>
                <a:spcPct val="80000"/>
              </a:lnSpc>
              <a:buFont typeface="Wingdings" pitchFamily="2" charset="2"/>
              <a:buNone/>
            </a:pPr>
            <a:r>
              <a:rPr lang="en-US" sz="2400" smtClean="0"/>
              <a:t>A scientist by the name of Snell discovered that the ratios of the index’s and the ratio of the sine of the angles are the same value!</a:t>
            </a:r>
          </a:p>
        </p:txBody>
      </p:sp>
      <p:graphicFrame>
        <p:nvGraphicFramePr>
          <p:cNvPr id="580612" name="Object 4"/>
          <p:cNvGraphicFramePr>
            <a:graphicFrameLocks noGrp="1" noChangeAspect="1"/>
          </p:cNvGraphicFramePr>
          <p:nvPr>
            <p:ph sz="half" idx="4294967295"/>
          </p:nvPr>
        </p:nvGraphicFramePr>
        <p:xfrm>
          <a:off x="8320088" y="4370388"/>
          <a:ext cx="2713037" cy="2076450"/>
        </p:xfrm>
        <a:graphic>
          <a:graphicData uri="http://schemas.openxmlformats.org/presentationml/2006/ole">
            <mc:AlternateContent xmlns:mc="http://schemas.openxmlformats.org/markup-compatibility/2006">
              <mc:Choice xmlns:v="urn:schemas-microsoft-com:vml" Requires="v">
                <p:oleObj spid="_x0000_s580615" name="Equation" r:id="rId3" imgW="1117600" imgH="889000" progId="Equation.3">
                  <p:embed/>
                </p:oleObj>
              </mc:Choice>
              <mc:Fallback>
                <p:oleObj name="Equation" r:id="rId3" imgW="1117600" imgH="889000" progId="Equation.3">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20088" y="4370388"/>
                        <a:ext cx="2713037" cy="2076450"/>
                      </a:xfrm>
                      <a:prstGeom prst="rect">
                        <a:avLst/>
                      </a:prstGeom>
                      <a:solidFill>
                        <a:srgbClr val="00CCFF"/>
                      </a:solidFill>
                    </p:spPr>
                  </p:pic>
                </p:oleObj>
              </mc:Fallback>
            </mc:AlternateContent>
          </a:graphicData>
        </a:graphic>
      </p:graphicFrame>
      <p:pic>
        <p:nvPicPr>
          <p:cNvPr id="580615" name="Picture 6" descr="refraction"/>
          <p:cNvPicPr>
            <a:picLocks noChangeAspect="1" noChangeArrowheads="1"/>
          </p:cNvPicPr>
          <p:nvPr/>
        </p:nvPicPr>
        <p:blipFill>
          <a:blip r:embed="rId5"/>
          <a:srcRect/>
          <a:stretch>
            <a:fillRect/>
          </a:stretch>
        </p:blipFill>
        <p:spPr bwMode="auto">
          <a:xfrm>
            <a:off x="914400" y="2068513"/>
            <a:ext cx="4256088" cy="4343400"/>
          </a:xfrm>
          <a:prstGeom prst="rect">
            <a:avLst/>
          </a:prstGeom>
          <a:noFill/>
          <a:ln w="9525">
            <a:noFill/>
            <a:miter lim="800000"/>
            <a:headEnd/>
            <a:tailEnd/>
          </a:ln>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25563" y="36087"/>
            <a:ext cx="1902085" cy="1803275"/>
          </a:xfrm>
          <a:prstGeom prst="rect">
            <a:avLst/>
          </a:prstGeo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42" name="Rectangle 2"/>
          <p:cNvSpPr>
            <a:spLocks noGrp="1" noChangeArrowheads="1"/>
          </p:cNvSpPr>
          <p:nvPr>
            <p:ph type="title" idx="4294967295"/>
          </p:nvPr>
        </p:nvSpPr>
        <p:spPr>
          <a:xfrm>
            <a:off x="685800" y="334963"/>
            <a:ext cx="10390188" cy="1143000"/>
          </a:xfrm>
        </p:spPr>
        <p:txBody>
          <a:bodyPr anchor="t"/>
          <a:lstStyle/>
          <a:p>
            <a:pPr eaLnBrk="1" hangingPunct="1"/>
            <a:r>
              <a:rPr lang="en-US" smtClean="0"/>
              <a:t>Example</a:t>
            </a:r>
          </a:p>
        </p:txBody>
      </p:sp>
      <p:sp>
        <p:nvSpPr>
          <p:cNvPr id="581643" name="Rectangle 3"/>
          <p:cNvSpPr>
            <a:spLocks noGrp="1" noChangeArrowheads="1"/>
          </p:cNvSpPr>
          <p:nvPr>
            <p:ph type="body" sz="half" idx="4294967295"/>
          </p:nvPr>
        </p:nvSpPr>
        <p:spPr>
          <a:xfrm>
            <a:off x="3351213" y="720725"/>
            <a:ext cx="8153400" cy="1066800"/>
          </a:xfrm>
        </p:spPr>
        <p:txBody>
          <a:bodyPr/>
          <a:lstStyle/>
          <a:p>
            <a:pPr eaLnBrk="1" hangingPunct="1">
              <a:lnSpc>
                <a:spcPct val="90000"/>
              </a:lnSpc>
              <a:buFont typeface="Wingdings" pitchFamily="2" charset="2"/>
              <a:buNone/>
            </a:pPr>
            <a:r>
              <a:rPr lang="en-US" sz="2400" smtClean="0"/>
              <a:t>The refractive index of the gemstone, Aquamarine, is 1.577. Suppose a ray of light strikes a horizontal boundary of the gemstone with an angle of incidence of 23 degrees from air. </a:t>
            </a:r>
          </a:p>
        </p:txBody>
      </p:sp>
      <p:graphicFrame>
        <p:nvGraphicFramePr>
          <p:cNvPr id="16391" name="Object 4"/>
          <p:cNvGraphicFramePr>
            <a:graphicFrameLocks noGrp="1" noChangeAspect="1"/>
          </p:cNvGraphicFramePr>
          <p:nvPr>
            <p:ph sz="quarter" idx="4294967295"/>
          </p:nvPr>
        </p:nvGraphicFramePr>
        <p:xfrm>
          <a:off x="5965825" y="2700338"/>
          <a:ext cx="3527425" cy="1452562"/>
        </p:xfrm>
        <a:graphic>
          <a:graphicData uri="http://schemas.openxmlformats.org/presentationml/2006/ole">
            <mc:AlternateContent xmlns:mc="http://schemas.openxmlformats.org/markup-compatibility/2006">
              <mc:Choice xmlns:v="urn:schemas-microsoft-com:vml" Requires="v">
                <p:oleObj spid="_x0000_s581646" name="Equation" r:id="rId3" imgW="1600200" imgH="685800" progId="Equation.3">
                  <p:embed/>
                </p:oleObj>
              </mc:Choice>
              <mc:Fallback>
                <p:oleObj name="Equation" r:id="rId3" imgW="1600200" imgH="685800" progId="Equation.3">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5825" y="2700338"/>
                        <a:ext cx="3527425" cy="14525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81644" name="Picture 4" descr="250px-Refraction"/>
          <p:cNvPicPr>
            <a:picLocks noChangeAspect="1" noChangeArrowheads="1"/>
          </p:cNvPicPr>
          <p:nvPr/>
        </p:nvPicPr>
        <p:blipFill>
          <a:blip r:embed="rId5"/>
          <a:srcRect/>
          <a:stretch>
            <a:fillRect/>
          </a:stretch>
        </p:blipFill>
        <p:spPr bwMode="auto">
          <a:xfrm>
            <a:off x="1981200" y="2286000"/>
            <a:ext cx="3286125" cy="3627438"/>
          </a:xfrm>
          <a:prstGeom prst="rect">
            <a:avLst/>
          </a:prstGeom>
          <a:noFill/>
          <a:ln w="9525">
            <a:noFill/>
            <a:miter lim="800000"/>
            <a:headEnd/>
            <a:tailEnd/>
          </a:ln>
        </p:spPr>
      </p:pic>
      <p:sp>
        <p:nvSpPr>
          <p:cNvPr id="581645" name="Text Box 5"/>
          <p:cNvSpPr txBox="1">
            <a:spLocks noChangeArrowheads="1"/>
          </p:cNvSpPr>
          <p:nvPr/>
        </p:nvSpPr>
        <p:spPr bwMode="auto">
          <a:xfrm>
            <a:off x="5094288" y="2393950"/>
            <a:ext cx="4629150" cy="366713"/>
          </a:xfrm>
          <a:prstGeom prst="rect">
            <a:avLst/>
          </a:prstGeom>
          <a:noFill/>
          <a:ln w="9525">
            <a:noFill/>
            <a:miter lim="800000"/>
            <a:headEnd/>
            <a:tailEnd/>
          </a:ln>
        </p:spPr>
        <p:txBody>
          <a:bodyPr wrap="none">
            <a:spAutoFit/>
          </a:bodyPr>
          <a:lstStyle/>
          <a:p>
            <a:r>
              <a:rPr lang="en-US">
                <a:solidFill>
                  <a:srgbClr val="000000"/>
                </a:solidFill>
              </a:rPr>
              <a:t>Calculate the SPEED of light in Aquamarine</a:t>
            </a:r>
          </a:p>
        </p:txBody>
      </p:sp>
      <p:sp>
        <p:nvSpPr>
          <p:cNvPr id="581646" name="Text Box 6"/>
          <p:cNvSpPr txBox="1">
            <a:spLocks noChangeArrowheads="1"/>
          </p:cNvSpPr>
          <p:nvPr/>
        </p:nvSpPr>
        <p:spPr bwMode="auto">
          <a:xfrm>
            <a:off x="4964113" y="4105275"/>
            <a:ext cx="5410200" cy="366713"/>
          </a:xfrm>
          <a:prstGeom prst="rect">
            <a:avLst/>
          </a:prstGeom>
          <a:noFill/>
          <a:ln w="9525">
            <a:noFill/>
            <a:miter lim="800000"/>
            <a:headEnd/>
            <a:tailEnd/>
          </a:ln>
        </p:spPr>
        <p:txBody>
          <a:bodyPr>
            <a:spAutoFit/>
          </a:bodyPr>
          <a:lstStyle/>
          <a:p>
            <a:r>
              <a:rPr lang="en-US">
                <a:solidFill>
                  <a:srgbClr val="000000"/>
                </a:solidFill>
              </a:rPr>
              <a:t>Calculate the angle of refraction within Aquamarine</a:t>
            </a:r>
          </a:p>
        </p:txBody>
      </p:sp>
      <p:sp>
        <p:nvSpPr>
          <p:cNvPr id="16393" name="Text Box 9"/>
          <p:cNvSpPr txBox="1">
            <a:spLocks noChangeArrowheads="1"/>
          </p:cNvSpPr>
          <p:nvPr/>
        </p:nvSpPr>
        <p:spPr bwMode="auto">
          <a:xfrm>
            <a:off x="6808788" y="3671888"/>
            <a:ext cx="1677987" cy="366712"/>
          </a:xfrm>
          <a:prstGeom prst="rect">
            <a:avLst/>
          </a:prstGeom>
          <a:noFill/>
          <a:ln w="9525">
            <a:noFill/>
            <a:miter lim="800000"/>
            <a:headEnd/>
            <a:tailEnd/>
          </a:ln>
        </p:spPr>
        <p:txBody>
          <a:bodyPr wrap="none">
            <a:spAutoFit/>
          </a:bodyPr>
          <a:lstStyle/>
          <a:p>
            <a:r>
              <a:rPr lang="en-US" b="1">
                <a:solidFill>
                  <a:srgbClr val="FF0000"/>
                </a:solidFill>
              </a:rPr>
              <a:t>1.90 x 10</a:t>
            </a:r>
            <a:r>
              <a:rPr lang="en-US" b="1" baseline="30000">
                <a:solidFill>
                  <a:srgbClr val="FF0000"/>
                </a:solidFill>
              </a:rPr>
              <a:t>8</a:t>
            </a:r>
            <a:r>
              <a:rPr lang="en-US" b="1">
                <a:solidFill>
                  <a:srgbClr val="FF0000"/>
                </a:solidFill>
              </a:rPr>
              <a:t> m/s</a:t>
            </a:r>
          </a:p>
        </p:txBody>
      </p:sp>
      <p:graphicFrame>
        <p:nvGraphicFramePr>
          <p:cNvPr id="16394" name="Object 9"/>
          <p:cNvGraphicFramePr>
            <a:graphicFrameLocks noGrp="1" noChangeAspect="1"/>
          </p:cNvGraphicFramePr>
          <p:nvPr>
            <p:ph sz="quarter" idx="4294967295"/>
          </p:nvPr>
        </p:nvGraphicFramePr>
        <p:xfrm>
          <a:off x="5822950" y="4457700"/>
          <a:ext cx="2949575" cy="1651000"/>
        </p:xfrm>
        <a:graphic>
          <a:graphicData uri="http://schemas.openxmlformats.org/presentationml/2006/ole">
            <mc:AlternateContent xmlns:mc="http://schemas.openxmlformats.org/markup-compatibility/2006">
              <mc:Choice xmlns:v="urn:schemas-microsoft-com:vml" Requires="v">
                <p:oleObj spid="_x0000_s581647" name="Equation" r:id="rId6" imgW="1485900" imgH="863600" progId="Equation.3">
                  <p:embed/>
                </p:oleObj>
              </mc:Choice>
              <mc:Fallback>
                <p:oleObj name="Equation" r:id="rId6" imgW="1485900" imgH="863600" progId="Equation.3">
                  <p:embed/>
                  <p:pic>
                    <p:nvPicPr>
                      <p:cNvPr id="0"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22950" y="4457700"/>
                        <a:ext cx="2949575" cy="165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396" name="Text Box 12"/>
          <p:cNvSpPr txBox="1">
            <a:spLocks noChangeArrowheads="1"/>
          </p:cNvSpPr>
          <p:nvPr/>
        </p:nvSpPr>
        <p:spPr bwMode="auto">
          <a:xfrm>
            <a:off x="8442325" y="5675313"/>
            <a:ext cx="1695450" cy="366712"/>
          </a:xfrm>
          <a:prstGeom prst="rect">
            <a:avLst/>
          </a:prstGeom>
          <a:noFill/>
          <a:ln w="9525">
            <a:noFill/>
            <a:miter lim="800000"/>
            <a:headEnd/>
            <a:tailEnd/>
          </a:ln>
        </p:spPr>
        <p:txBody>
          <a:bodyPr wrap="none">
            <a:spAutoFit/>
          </a:bodyPr>
          <a:lstStyle/>
          <a:p>
            <a:r>
              <a:rPr lang="en-US" b="1">
                <a:solidFill>
                  <a:srgbClr val="FF0000"/>
                </a:solidFill>
              </a:rPr>
              <a:t>14.34 degrees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6391"/>
                                        </p:tgtEl>
                                        <p:attrNameLst>
                                          <p:attrName>style.visibility</p:attrName>
                                        </p:attrNameLst>
                                      </p:cBhvr>
                                      <p:to>
                                        <p:strVal val="visible"/>
                                      </p:to>
                                    </p:set>
                                    <p:animEffect transition="in" filter="box(in)">
                                      <p:cBhvr>
                                        <p:cTn id="7" dur="500"/>
                                        <p:tgtEl>
                                          <p:spTgt spid="163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6393"/>
                                        </p:tgtEl>
                                        <p:attrNameLst>
                                          <p:attrName>style.visibility</p:attrName>
                                        </p:attrNameLst>
                                      </p:cBhvr>
                                      <p:to>
                                        <p:strVal val="visible"/>
                                      </p:to>
                                    </p:set>
                                    <p:anim calcmode="lin" valueType="num">
                                      <p:cBhvr additive="base">
                                        <p:cTn id="12" dur="500" fill="hold"/>
                                        <p:tgtEl>
                                          <p:spTgt spid="16393"/>
                                        </p:tgtEl>
                                        <p:attrNameLst>
                                          <p:attrName>ppt_x</p:attrName>
                                        </p:attrNameLst>
                                      </p:cBhvr>
                                      <p:tavLst>
                                        <p:tav tm="0">
                                          <p:val>
                                            <p:strVal val="#ppt_x"/>
                                          </p:val>
                                        </p:tav>
                                        <p:tav tm="100000">
                                          <p:val>
                                            <p:strVal val="#ppt_x"/>
                                          </p:val>
                                        </p:tav>
                                      </p:tavLst>
                                    </p:anim>
                                    <p:anim calcmode="lin" valueType="num">
                                      <p:cBhvr additive="base">
                                        <p:cTn id="13" dur="500" fill="hold"/>
                                        <p:tgtEl>
                                          <p:spTgt spid="16393"/>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16" fill="hold" nodeType="clickEffect">
                                  <p:stCondLst>
                                    <p:cond delay="0"/>
                                  </p:stCondLst>
                                  <p:childTnLst>
                                    <p:set>
                                      <p:cBhvr>
                                        <p:cTn id="17" dur="1" fill="hold">
                                          <p:stCondLst>
                                            <p:cond delay="0"/>
                                          </p:stCondLst>
                                        </p:cTn>
                                        <p:tgtEl>
                                          <p:spTgt spid="16394"/>
                                        </p:tgtEl>
                                        <p:attrNameLst>
                                          <p:attrName>style.visibility</p:attrName>
                                        </p:attrNameLst>
                                      </p:cBhvr>
                                      <p:to>
                                        <p:strVal val="visible"/>
                                      </p:to>
                                    </p:set>
                                    <p:animEffect transition="in" filter="box(in)">
                                      <p:cBhvr>
                                        <p:cTn id="18" dur="500"/>
                                        <p:tgtEl>
                                          <p:spTgt spid="1639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6396"/>
                                        </p:tgtEl>
                                        <p:attrNameLst>
                                          <p:attrName>style.visibility</p:attrName>
                                        </p:attrNameLst>
                                      </p:cBhvr>
                                      <p:to>
                                        <p:strVal val="visible"/>
                                      </p:to>
                                    </p:set>
                                    <p:anim calcmode="lin" valueType="num">
                                      <p:cBhvr additive="base">
                                        <p:cTn id="23" dur="500" fill="hold"/>
                                        <p:tgtEl>
                                          <p:spTgt spid="16396"/>
                                        </p:tgtEl>
                                        <p:attrNameLst>
                                          <p:attrName>ppt_x</p:attrName>
                                        </p:attrNameLst>
                                      </p:cBhvr>
                                      <p:tavLst>
                                        <p:tav tm="0">
                                          <p:val>
                                            <p:strVal val="#ppt_x"/>
                                          </p:val>
                                        </p:tav>
                                        <p:tav tm="100000">
                                          <p:val>
                                            <p:strVal val="#ppt_x"/>
                                          </p:val>
                                        </p:tav>
                                      </p:tavLst>
                                    </p:anim>
                                    <p:anim calcmode="lin" valueType="num">
                                      <p:cBhvr additive="base">
                                        <p:cTn id="24" dur="500" fill="hold"/>
                                        <p:tgtEl>
                                          <p:spTgt spid="1639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3" grpId="0"/>
      <p:bldP spid="1639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7" name="Rectangle 2"/>
          <p:cNvSpPr>
            <a:spLocks noGrp="1" noChangeArrowheads="1"/>
          </p:cNvSpPr>
          <p:nvPr>
            <p:ph type="title" idx="4294967295"/>
          </p:nvPr>
        </p:nvSpPr>
        <p:spPr>
          <a:xfrm>
            <a:off x="784225" y="312738"/>
            <a:ext cx="10390188" cy="1143000"/>
          </a:xfrm>
        </p:spPr>
        <p:txBody>
          <a:bodyPr anchor="t"/>
          <a:lstStyle/>
          <a:p>
            <a:pPr eaLnBrk="1" hangingPunct="1"/>
            <a:r>
              <a:rPr lang="en-US" smtClean="0"/>
              <a:t>Total Internal Reflection</a:t>
            </a:r>
          </a:p>
        </p:txBody>
      </p:sp>
      <p:sp>
        <p:nvSpPr>
          <p:cNvPr id="582658" name="Rectangle 3"/>
          <p:cNvSpPr>
            <a:spLocks noGrp="1" noChangeArrowheads="1"/>
          </p:cNvSpPr>
          <p:nvPr>
            <p:ph type="body" idx="4294967295"/>
          </p:nvPr>
        </p:nvSpPr>
        <p:spPr>
          <a:xfrm>
            <a:off x="6867525" y="1643063"/>
            <a:ext cx="4224338" cy="1219200"/>
          </a:xfrm>
        </p:spPr>
        <p:txBody>
          <a:bodyPr/>
          <a:lstStyle/>
          <a:p>
            <a:pPr eaLnBrk="1" hangingPunct="1">
              <a:lnSpc>
                <a:spcPct val="90000"/>
              </a:lnSpc>
              <a:buFont typeface="Wingdings" pitchFamily="2" charset="2"/>
              <a:buNone/>
            </a:pPr>
            <a:r>
              <a:rPr lang="en-US" sz="2400" smtClean="0"/>
              <a:t>There is a special type of refraction that can occur ONLY when traveling from a HIGH “n” medium to a LOW “n” medium</a:t>
            </a:r>
            <a:r>
              <a:rPr lang="en-US" sz="2800" smtClean="0"/>
              <a:t>.</a:t>
            </a:r>
          </a:p>
        </p:txBody>
      </p:sp>
      <p:pic>
        <p:nvPicPr>
          <p:cNvPr id="582659" name="Picture 4" descr="air-water_crit"/>
          <p:cNvPicPr>
            <a:picLocks noChangeAspect="1" noChangeArrowheads="1"/>
          </p:cNvPicPr>
          <p:nvPr/>
        </p:nvPicPr>
        <p:blipFill>
          <a:blip r:embed="rId2"/>
          <a:srcRect/>
          <a:stretch>
            <a:fillRect/>
          </a:stretch>
        </p:blipFill>
        <p:spPr bwMode="auto">
          <a:xfrm>
            <a:off x="1981200" y="2057400"/>
            <a:ext cx="4419600" cy="4035425"/>
          </a:xfrm>
          <a:prstGeom prst="rect">
            <a:avLst/>
          </a:prstGeom>
          <a:noFill/>
          <a:ln w="9525">
            <a:noFill/>
            <a:miter lim="800000"/>
            <a:headEnd/>
            <a:tailEnd/>
          </a:ln>
        </p:spPr>
      </p:pic>
      <p:sp>
        <p:nvSpPr>
          <p:cNvPr id="582660" name="Text Box 5"/>
          <p:cNvSpPr txBox="1">
            <a:spLocks noChangeArrowheads="1"/>
          </p:cNvSpPr>
          <p:nvPr/>
        </p:nvSpPr>
        <p:spPr bwMode="auto">
          <a:xfrm>
            <a:off x="7212013" y="3835400"/>
            <a:ext cx="3597275" cy="2563813"/>
          </a:xfrm>
          <a:prstGeom prst="rect">
            <a:avLst/>
          </a:prstGeom>
          <a:noFill/>
          <a:ln w="9525">
            <a:noFill/>
            <a:miter lim="800000"/>
            <a:headEnd/>
            <a:tailEnd/>
          </a:ln>
        </p:spPr>
        <p:txBody>
          <a:bodyPr>
            <a:spAutoFit/>
          </a:bodyPr>
          <a:lstStyle/>
          <a:p>
            <a:r>
              <a:rPr lang="en-US">
                <a:solidFill>
                  <a:srgbClr val="000000"/>
                </a:solidFill>
              </a:rPr>
              <a:t>Suppose we are traveling FROM water and going into air. Should the ANGLE OF INCIDENCE get TOO LARGE, the angle of refraction will EQUAL 90 DEGREES. We call this special angle of incidence the </a:t>
            </a:r>
            <a:r>
              <a:rPr lang="en-US" b="1">
                <a:solidFill>
                  <a:srgbClr val="FF0000"/>
                </a:solidFill>
              </a:rPr>
              <a:t>CRITICAL ANGLE</a:t>
            </a:r>
            <a:r>
              <a:rPr lang="en-US">
                <a:solidFill>
                  <a:srgbClr val="000000"/>
                </a:solidFill>
              </a:rPr>
              <a:t>, </a:t>
            </a:r>
            <a:r>
              <a:rPr lang="en-US">
                <a:solidFill>
                  <a:srgbClr val="000000"/>
                </a:solidFill>
                <a:latin typeface="Symbol" pitchFamily="18" charset="2"/>
              </a:rPr>
              <a:t>q</a:t>
            </a:r>
            <a:r>
              <a:rPr lang="en-US" baseline="-16000">
                <a:solidFill>
                  <a:srgbClr val="000000"/>
                </a:solidFill>
              </a:rPr>
              <a:t>c</a:t>
            </a:r>
            <a:r>
              <a:rPr lang="en-US">
                <a:solidFill>
                  <a:srgbClr val="000000"/>
                </a:solidFill>
              </a:rPr>
              <a:t>, for that material (water in this case)</a:t>
            </a:r>
            <a:endParaRPr lang="en-US" baseline="-16000">
              <a:solidFill>
                <a:srgbClr val="000000"/>
              </a:solidFill>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1" name="Rectangle 2"/>
          <p:cNvSpPr>
            <a:spLocks noGrp="1" noChangeArrowheads="1"/>
          </p:cNvSpPr>
          <p:nvPr>
            <p:ph type="title" idx="4294967295"/>
          </p:nvPr>
        </p:nvSpPr>
        <p:spPr>
          <a:xfrm>
            <a:off x="1503363" y="366713"/>
            <a:ext cx="10390187" cy="1143000"/>
          </a:xfrm>
        </p:spPr>
        <p:txBody>
          <a:bodyPr anchor="t"/>
          <a:lstStyle/>
          <a:p>
            <a:pPr eaLnBrk="1" hangingPunct="1"/>
            <a:r>
              <a:rPr lang="en-US" smtClean="0"/>
              <a:t>Total Internal Reflection</a:t>
            </a:r>
          </a:p>
        </p:txBody>
      </p:sp>
      <p:sp>
        <p:nvSpPr>
          <p:cNvPr id="583682" name="Rectangle 3"/>
          <p:cNvSpPr>
            <a:spLocks noGrp="1" noChangeArrowheads="1"/>
          </p:cNvSpPr>
          <p:nvPr>
            <p:ph type="body" idx="4294967295"/>
          </p:nvPr>
        </p:nvSpPr>
        <p:spPr>
          <a:xfrm>
            <a:off x="5018088" y="1460500"/>
            <a:ext cx="6619875" cy="1219200"/>
          </a:xfrm>
        </p:spPr>
        <p:txBody>
          <a:bodyPr/>
          <a:lstStyle/>
          <a:p>
            <a:pPr eaLnBrk="1" hangingPunct="1">
              <a:lnSpc>
                <a:spcPct val="90000"/>
              </a:lnSpc>
              <a:buFont typeface="Wingdings" pitchFamily="2" charset="2"/>
              <a:buNone/>
            </a:pPr>
            <a:r>
              <a:rPr lang="en-US" sz="2800" smtClean="0"/>
              <a:t>If we </a:t>
            </a:r>
            <a:r>
              <a:rPr lang="en-US" sz="2800" b="1" smtClean="0">
                <a:solidFill>
                  <a:srgbClr val="FF0000"/>
                </a:solidFill>
              </a:rPr>
              <a:t>EXCEED</a:t>
            </a:r>
            <a:r>
              <a:rPr lang="en-US" sz="2800" smtClean="0"/>
              <a:t> the critical angle, for that material, the ray will reflect INTERNALLY within the material. We call this idea </a:t>
            </a:r>
            <a:r>
              <a:rPr lang="en-US" sz="2800" b="1" smtClean="0">
                <a:solidFill>
                  <a:srgbClr val="FF0000"/>
                </a:solidFill>
              </a:rPr>
              <a:t>TOTAL INTERNAL REFLECTION</a:t>
            </a:r>
            <a:r>
              <a:rPr lang="en-US" sz="2800" smtClean="0"/>
              <a:t>. </a:t>
            </a:r>
          </a:p>
        </p:txBody>
      </p:sp>
      <p:pic>
        <p:nvPicPr>
          <p:cNvPr id="583683" name="Picture 4" descr="air-water_crit2"/>
          <p:cNvPicPr>
            <a:picLocks noChangeAspect="1" noChangeArrowheads="1"/>
          </p:cNvPicPr>
          <p:nvPr/>
        </p:nvPicPr>
        <p:blipFill>
          <a:blip r:embed="rId2"/>
          <a:srcRect/>
          <a:stretch>
            <a:fillRect/>
          </a:stretch>
        </p:blipFill>
        <p:spPr bwMode="auto">
          <a:xfrm>
            <a:off x="1131888" y="2635250"/>
            <a:ext cx="4086225" cy="3730625"/>
          </a:xfrm>
          <a:prstGeom prst="rect">
            <a:avLst/>
          </a:prstGeom>
          <a:noFill/>
          <a:ln w="9525">
            <a:noFill/>
            <a:miter lim="800000"/>
            <a:headEnd/>
            <a:tailEnd/>
          </a:ln>
        </p:spPr>
      </p:pic>
      <p:sp>
        <p:nvSpPr>
          <p:cNvPr id="583684" name="Text Box 5"/>
          <p:cNvSpPr txBox="1">
            <a:spLocks noChangeArrowheads="1"/>
          </p:cNvSpPr>
          <p:nvPr/>
        </p:nvSpPr>
        <p:spPr bwMode="auto">
          <a:xfrm>
            <a:off x="7021513" y="4811713"/>
            <a:ext cx="3810000" cy="1465262"/>
          </a:xfrm>
          <a:prstGeom prst="rect">
            <a:avLst/>
          </a:prstGeom>
          <a:noFill/>
          <a:ln w="9525">
            <a:noFill/>
            <a:miter lim="800000"/>
            <a:headEnd/>
            <a:tailEnd/>
          </a:ln>
        </p:spPr>
        <p:txBody>
          <a:bodyPr>
            <a:spAutoFit/>
          </a:bodyPr>
          <a:lstStyle/>
          <a:p>
            <a:r>
              <a:rPr lang="en-US">
                <a:solidFill>
                  <a:srgbClr val="000000"/>
                </a:solidFill>
              </a:rPr>
              <a:t>In this figure, the angle of incidence EXCEEDS the critical angle for water and the ray reflects according to the law of reflection at the boundary. </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7" name="Rectangle 2"/>
          <p:cNvSpPr>
            <a:spLocks noGrp="1" noChangeArrowheads="1"/>
          </p:cNvSpPr>
          <p:nvPr>
            <p:ph type="title" idx="4294967295"/>
          </p:nvPr>
        </p:nvSpPr>
        <p:spPr/>
        <p:txBody>
          <a:bodyPr/>
          <a:lstStyle/>
          <a:p>
            <a:pPr eaLnBrk="1" hangingPunct="1"/>
            <a:r>
              <a:rPr lang="en-US" smtClean="0"/>
              <a:t>Christian Huygens</a:t>
            </a:r>
          </a:p>
        </p:txBody>
      </p:sp>
      <p:sp>
        <p:nvSpPr>
          <p:cNvPr id="598018" name="Rectangle 3"/>
          <p:cNvSpPr>
            <a:spLocks noGrp="1" noChangeArrowheads="1"/>
          </p:cNvSpPr>
          <p:nvPr>
            <p:ph type="body" sz="half" idx="4294967295"/>
          </p:nvPr>
        </p:nvSpPr>
        <p:spPr>
          <a:xfrm>
            <a:off x="1576388" y="2017713"/>
            <a:ext cx="5080000" cy="4114800"/>
          </a:xfrm>
        </p:spPr>
        <p:txBody>
          <a:bodyPr/>
          <a:lstStyle/>
          <a:p>
            <a:pPr eaLnBrk="1" hangingPunct="1"/>
            <a:r>
              <a:rPr lang="en-US" sz="2400" smtClean="0"/>
              <a:t>1629 – 1695</a:t>
            </a:r>
          </a:p>
          <a:p>
            <a:pPr eaLnBrk="1" hangingPunct="1"/>
            <a:r>
              <a:rPr lang="en-US" sz="2400" smtClean="0"/>
              <a:t>Best known for contributions to fields of optics and dynamics</a:t>
            </a:r>
          </a:p>
          <a:p>
            <a:pPr eaLnBrk="1" hangingPunct="1"/>
            <a:r>
              <a:rPr lang="en-US" sz="2400" smtClean="0"/>
              <a:t>Deduced the laws of reflection and refraction</a:t>
            </a:r>
          </a:p>
          <a:p>
            <a:pPr eaLnBrk="1" hangingPunct="1"/>
            <a:r>
              <a:rPr lang="en-US" sz="2400" smtClean="0"/>
              <a:t>Explained double refraction</a:t>
            </a:r>
          </a:p>
        </p:txBody>
      </p:sp>
      <p:pic>
        <p:nvPicPr>
          <p:cNvPr id="598019" name="Picture 6" descr="&#10;22p727.jpg                                                     000F0D5ECasper                         BA5763D6:"/>
          <p:cNvPicPr>
            <a:picLocks noChangeAspect="1" noChangeArrowheads="1"/>
          </p:cNvPicPr>
          <p:nvPr/>
        </p:nvPicPr>
        <p:blipFill>
          <a:blip r:embed="rId2"/>
          <a:srcRect/>
          <a:stretch>
            <a:fillRect/>
          </a:stretch>
        </p:blipFill>
        <p:spPr bwMode="auto">
          <a:xfrm>
            <a:off x="6553200" y="1828800"/>
            <a:ext cx="3684588" cy="502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5" name="Rectangle 2"/>
          <p:cNvSpPr>
            <a:spLocks noGrp="1" noChangeArrowheads="1"/>
          </p:cNvSpPr>
          <p:nvPr>
            <p:ph type="title" idx="4294967295"/>
          </p:nvPr>
        </p:nvSpPr>
        <p:spPr/>
        <p:txBody>
          <a:bodyPr/>
          <a:lstStyle/>
          <a:p>
            <a:pPr eaLnBrk="1" hangingPunct="1"/>
            <a:r>
              <a:rPr lang="en-US" smtClean="0"/>
              <a:t>Huygen’s Principle</a:t>
            </a:r>
          </a:p>
        </p:txBody>
      </p:sp>
      <p:sp>
        <p:nvSpPr>
          <p:cNvPr id="600066" name="Rectangle 3"/>
          <p:cNvSpPr>
            <a:spLocks noGrp="1" noChangeArrowheads="1"/>
          </p:cNvSpPr>
          <p:nvPr>
            <p:ph type="body" idx="4294967295"/>
          </p:nvPr>
        </p:nvSpPr>
        <p:spPr/>
        <p:txBody>
          <a:bodyPr/>
          <a:lstStyle/>
          <a:p>
            <a:pPr eaLnBrk="1" hangingPunct="1"/>
            <a:r>
              <a:rPr lang="en-US" smtClean="0"/>
              <a:t>Huygen assumed that light is a form of wave motion rather than a stream of particles</a:t>
            </a:r>
          </a:p>
          <a:p>
            <a:pPr eaLnBrk="1" hangingPunct="1"/>
            <a:r>
              <a:rPr lang="en-US" smtClean="0"/>
              <a:t>Huygen’s Principle is a geometric construction for determining the position of a new wave at some point based on the knowledge of the wave front that preceded it</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3" name="Rectangle 2"/>
          <p:cNvSpPr>
            <a:spLocks noGrp="1" noChangeArrowheads="1"/>
          </p:cNvSpPr>
          <p:nvPr>
            <p:ph type="title" idx="4294967295"/>
          </p:nvPr>
        </p:nvSpPr>
        <p:spPr/>
        <p:txBody>
          <a:bodyPr/>
          <a:lstStyle/>
          <a:p>
            <a:pPr eaLnBrk="1" hangingPunct="1"/>
            <a:r>
              <a:rPr lang="en-US" smtClean="0"/>
              <a:t>Huygen’s Principle, cont</a:t>
            </a:r>
          </a:p>
        </p:txBody>
      </p:sp>
      <p:sp>
        <p:nvSpPr>
          <p:cNvPr id="586754" name="Rectangle 3"/>
          <p:cNvSpPr>
            <a:spLocks noGrp="1" noChangeArrowheads="1"/>
          </p:cNvSpPr>
          <p:nvPr>
            <p:ph type="body" idx="4294967295"/>
          </p:nvPr>
        </p:nvSpPr>
        <p:spPr>
          <a:xfrm>
            <a:off x="2209800" y="1981200"/>
            <a:ext cx="7772400" cy="4572000"/>
          </a:xfrm>
        </p:spPr>
        <p:txBody>
          <a:bodyPr/>
          <a:lstStyle/>
          <a:p>
            <a:pPr eaLnBrk="1" hangingPunct="1">
              <a:lnSpc>
                <a:spcPct val="90000"/>
              </a:lnSpc>
            </a:pPr>
            <a:r>
              <a:rPr lang="en-US" smtClean="0"/>
              <a:t>All points on a given wave front are taken as point sources for the production of spherical secondary waves, called wavelets, which propagate in the forward direction with speeds characteristic of waves in that medium</a:t>
            </a:r>
          </a:p>
          <a:p>
            <a:pPr lvl="1" eaLnBrk="1" hangingPunct="1">
              <a:lnSpc>
                <a:spcPct val="90000"/>
              </a:lnSpc>
            </a:pPr>
            <a:r>
              <a:rPr lang="en-US" smtClean="0"/>
              <a:t>After some time has elapsed, the new position of the wave front is the surface tangent to the wavelets</a:t>
            </a:r>
          </a:p>
        </p:txBody>
      </p:sp>
      <p:pic>
        <p:nvPicPr>
          <p:cNvPr id="586756" name="Picture 4" descr="BooBoo"/>
          <p:cNvPicPr>
            <a:picLocks noChangeAspect="1" noChangeArrowheads="1" noCrop="1"/>
          </p:cNvPicPr>
          <p:nvPr/>
        </p:nvPicPr>
        <p:blipFill>
          <a:blip r:embed="rId2"/>
          <a:srcRect/>
          <a:stretch>
            <a:fillRect/>
          </a:stretch>
        </p:blipFill>
        <p:spPr bwMode="auto">
          <a:xfrm>
            <a:off x="433388" y="2417763"/>
            <a:ext cx="1449387" cy="1939925"/>
          </a:xfrm>
          <a:prstGeom prst="rect">
            <a:avLst/>
          </a:prstGeom>
          <a:noFill/>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7" name="Rectangle 2"/>
          <p:cNvSpPr>
            <a:spLocks noGrp="1" noChangeArrowheads="1"/>
          </p:cNvSpPr>
          <p:nvPr>
            <p:ph type="title" idx="4294967295"/>
          </p:nvPr>
        </p:nvSpPr>
        <p:spPr/>
        <p:txBody>
          <a:bodyPr/>
          <a:lstStyle/>
          <a:p>
            <a:pPr eaLnBrk="1" hangingPunct="1"/>
            <a:r>
              <a:rPr lang="en-US" smtClean="0"/>
              <a:t>Huygen’s Construction for a Plane Wave</a:t>
            </a:r>
          </a:p>
        </p:txBody>
      </p:sp>
      <p:sp>
        <p:nvSpPr>
          <p:cNvPr id="587778" name="Rectangle 3"/>
          <p:cNvSpPr>
            <a:spLocks noGrp="1" noChangeArrowheads="1"/>
          </p:cNvSpPr>
          <p:nvPr>
            <p:ph type="body" sz="half" idx="4294967295"/>
          </p:nvPr>
        </p:nvSpPr>
        <p:spPr>
          <a:xfrm>
            <a:off x="1576388" y="2017713"/>
            <a:ext cx="5080000" cy="4114800"/>
          </a:xfrm>
        </p:spPr>
        <p:txBody>
          <a:bodyPr/>
          <a:lstStyle/>
          <a:p>
            <a:pPr eaLnBrk="1" hangingPunct="1">
              <a:lnSpc>
                <a:spcPct val="90000"/>
              </a:lnSpc>
            </a:pPr>
            <a:r>
              <a:rPr lang="en-US" sz="2400" smtClean="0"/>
              <a:t>At t = 0, the wave front is indicated by the plane AA’</a:t>
            </a:r>
          </a:p>
          <a:p>
            <a:pPr eaLnBrk="1" hangingPunct="1">
              <a:lnSpc>
                <a:spcPct val="90000"/>
              </a:lnSpc>
            </a:pPr>
            <a:r>
              <a:rPr lang="en-US" sz="2400" smtClean="0"/>
              <a:t>The points are representative sources for the wavelets</a:t>
            </a:r>
          </a:p>
          <a:p>
            <a:pPr eaLnBrk="1" hangingPunct="1">
              <a:lnSpc>
                <a:spcPct val="90000"/>
              </a:lnSpc>
            </a:pPr>
            <a:r>
              <a:rPr lang="en-US" sz="2400" smtClean="0"/>
              <a:t>After the wavelets have moved a distance c</a:t>
            </a:r>
            <a:r>
              <a:rPr lang="en-US" sz="2400" smtClean="0">
                <a:cs typeface="Tahoma" pitchFamily="34" charset="0"/>
              </a:rPr>
              <a:t>Δt, a new plane BB’ can be drawn tangent to the wavefronts</a:t>
            </a:r>
            <a:endParaRPr lang="en-US" sz="2400" smtClean="0"/>
          </a:p>
        </p:txBody>
      </p:sp>
      <p:pic>
        <p:nvPicPr>
          <p:cNvPr id="587779" name="Picture 6" descr="D:\Chapter 22\Fig 22-21a.jpg"/>
          <p:cNvPicPr>
            <a:picLocks noGrp="1" noChangeAspect="1" noChangeArrowheads="1"/>
          </p:cNvPicPr>
          <p:nvPr>
            <p:ph type="clipArt" sz="half" idx="4294967295"/>
          </p:nvPr>
        </p:nvPicPr>
        <p:blipFill>
          <a:blip r:embed="rId2"/>
          <a:srcRect/>
          <a:stretch>
            <a:fillRect/>
          </a:stretch>
        </p:blipFill>
        <p:spPr>
          <a:xfrm>
            <a:off x="6510338" y="2017713"/>
            <a:ext cx="3725862" cy="4611687"/>
          </a:xfr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1" name="Rectangle 2"/>
          <p:cNvSpPr>
            <a:spLocks noGrp="1" noChangeArrowheads="1"/>
          </p:cNvSpPr>
          <p:nvPr>
            <p:ph type="title" idx="4294967295"/>
          </p:nvPr>
        </p:nvSpPr>
        <p:spPr/>
        <p:txBody>
          <a:bodyPr/>
          <a:lstStyle/>
          <a:p>
            <a:pPr eaLnBrk="1" hangingPunct="1"/>
            <a:r>
              <a:rPr lang="en-US" smtClean="0"/>
              <a:t>Huygen’s Construction for a Spherical Wave</a:t>
            </a:r>
          </a:p>
        </p:txBody>
      </p:sp>
      <p:sp>
        <p:nvSpPr>
          <p:cNvPr id="588802" name="Rectangle 3"/>
          <p:cNvSpPr>
            <a:spLocks noGrp="1" noChangeArrowheads="1"/>
          </p:cNvSpPr>
          <p:nvPr>
            <p:ph type="body" sz="half" idx="4294967295"/>
          </p:nvPr>
        </p:nvSpPr>
        <p:spPr>
          <a:xfrm>
            <a:off x="1576388" y="2017713"/>
            <a:ext cx="5080000" cy="4114800"/>
          </a:xfrm>
        </p:spPr>
        <p:txBody>
          <a:bodyPr/>
          <a:lstStyle/>
          <a:p>
            <a:pPr eaLnBrk="1" hangingPunct="1"/>
            <a:r>
              <a:rPr lang="en-US" sz="2400" smtClean="0"/>
              <a:t>The inner arc represents part of the spherical wave</a:t>
            </a:r>
          </a:p>
          <a:p>
            <a:pPr eaLnBrk="1" hangingPunct="1"/>
            <a:r>
              <a:rPr lang="en-US" sz="2400" smtClean="0"/>
              <a:t>The points are representative points where wavelets are propagated</a:t>
            </a:r>
          </a:p>
          <a:p>
            <a:pPr eaLnBrk="1" hangingPunct="1"/>
            <a:r>
              <a:rPr lang="en-US" sz="2400" smtClean="0"/>
              <a:t>The new wavefront is tangent at each point to the wavelet</a:t>
            </a:r>
          </a:p>
        </p:txBody>
      </p:sp>
      <p:pic>
        <p:nvPicPr>
          <p:cNvPr id="588803" name="Picture 6" descr="D:\Chapter 22\Fig 22-21b.jpg"/>
          <p:cNvPicPr>
            <a:picLocks noGrp="1" noChangeAspect="1" noChangeArrowheads="1"/>
          </p:cNvPicPr>
          <p:nvPr>
            <p:ph type="clipArt" sz="half" idx="4294967295"/>
          </p:nvPr>
        </p:nvPicPr>
        <p:blipFill>
          <a:blip r:embed="rId2"/>
          <a:srcRect/>
          <a:stretch>
            <a:fillRect/>
          </a:stretch>
        </p:blipFill>
        <p:spPr>
          <a:xfrm>
            <a:off x="6629400" y="1905000"/>
            <a:ext cx="3382963" cy="4840288"/>
          </a:xfrm>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7" name="Rectangle 2"/>
          <p:cNvSpPr>
            <a:spLocks noGrp="1" noChangeArrowheads="1"/>
          </p:cNvSpPr>
          <p:nvPr>
            <p:ph type="title" idx="4294967295"/>
          </p:nvPr>
        </p:nvSpPr>
        <p:spPr/>
        <p:txBody>
          <a:bodyPr/>
          <a:lstStyle/>
          <a:p>
            <a:pPr eaLnBrk="1" hangingPunct="1"/>
            <a:r>
              <a:rPr lang="en-US" smtClean="0"/>
              <a:t>Huygen’s Principle and the Law of Reflection</a:t>
            </a:r>
          </a:p>
        </p:txBody>
      </p:sp>
      <p:sp>
        <p:nvSpPr>
          <p:cNvPr id="591878" name="Rectangle 3"/>
          <p:cNvSpPr>
            <a:spLocks noGrp="1" noChangeArrowheads="1"/>
          </p:cNvSpPr>
          <p:nvPr>
            <p:ph type="body" sz="half" idx="4294967295"/>
          </p:nvPr>
        </p:nvSpPr>
        <p:spPr>
          <a:xfrm>
            <a:off x="1981200" y="2017713"/>
            <a:ext cx="3581400" cy="4114800"/>
          </a:xfrm>
        </p:spPr>
        <p:txBody>
          <a:bodyPr/>
          <a:lstStyle/>
          <a:p>
            <a:pPr eaLnBrk="1" hangingPunct="1">
              <a:lnSpc>
                <a:spcPct val="90000"/>
              </a:lnSpc>
            </a:pPr>
            <a:r>
              <a:rPr lang="en-US" sz="2800" smtClean="0"/>
              <a:t>The Law of Reflection can be derived from Huygen’s Principle</a:t>
            </a:r>
          </a:p>
          <a:p>
            <a:pPr eaLnBrk="1" hangingPunct="1">
              <a:lnSpc>
                <a:spcPct val="90000"/>
              </a:lnSpc>
            </a:pPr>
            <a:r>
              <a:rPr lang="en-US" sz="2800" smtClean="0"/>
              <a:t>AA’ is a wave front of incident light</a:t>
            </a:r>
          </a:p>
          <a:p>
            <a:pPr eaLnBrk="1" hangingPunct="1">
              <a:lnSpc>
                <a:spcPct val="90000"/>
              </a:lnSpc>
            </a:pPr>
            <a:r>
              <a:rPr lang="en-US" sz="2800" smtClean="0"/>
              <a:t>The reflected wave front is CD</a:t>
            </a:r>
          </a:p>
          <a:p>
            <a:pPr eaLnBrk="1" hangingPunct="1">
              <a:lnSpc>
                <a:spcPct val="90000"/>
              </a:lnSpc>
            </a:pPr>
            <a:endParaRPr lang="en-US" sz="2800" smtClean="0"/>
          </a:p>
        </p:txBody>
      </p:sp>
      <p:graphicFrame>
        <p:nvGraphicFramePr>
          <p:cNvPr id="591876" name="Object 4"/>
          <p:cNvGraphicFramePr>
            <a:graphicFrameLocks noGrp="1" noChangeAspect="1"/>
          </p:cNvGraphicFramePr>
          <p:nvPr>
            <p:ph type="clipArt" sz="half" idx="4294967295"/>
          </p:nvPr>
        </p:nvGraphicFramePr>
        <p:xfrm>
          <a:off x="5486400" y="2590800"/>
          <a:ext cx="4876800" cy="2838450"/>
        </p:xfrm>
        <a:graphic>
          <a:graphicData uri="http://schemas.openxmlformats.org/presentationml/2006/ole">
            <mc:AlternateContent xmlns:mc="http://schemas.openxmlformats.org/markup-compatibility/2006">
              <mc:Choice xmlns:v="urn:schemas-microsoft-com:vml" Requires="v">
                <p:oleObj spid="_x0000_s591879" name="Photo Editor Photo" r:id="rId3" imgW="5057143" imgH="2943636" progId="">
                  <p:embed/>
                </p:oleObj>
              </mc:Choice>
              <mc:Fallback>
                <p:oleObj name="Photo Editor Photo" r:id="rId3" imgW="5057143" imgH="2943636" progId="">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2590800"/>
                        <a:ext cx="4876800" cy="2838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ChangeArrowheads="1"/>
          </p:cNvSpPr>
          <p:nvPr>
            <p:ph type="title"/>
          </p:nvPr>
        </p:nvSpPr>
        <p:spPr/>
        <p:txBody>
          <a:bodyPr/>
          <a:lstStyle/>
          <a:p>
            <a:pPr eaLnBrk="1" hangingPunct="1"/>
            <a:r>
              <a:rPr lang="en-US" smtClean="0"/>
              <a:t>A Brief History of Light, final</a:t>
            </a:r>
          </a:p>
        </p:txBody>
      </p:sp>
      <p:sp>
        <p:nvSpPr>
          <p:cNvPr id="94210" name="Rectangle 3"/>
          <p:cNvSpPr>
            <a:spLocks noGrp="1" noChangeArrowheads="1"/>
          </p:cNvSpPr>
          <p:nvPr>
            <p:ph type="body" idx="1"/>
          </p:nvPr>
        </p:nvSpPr>
        <p:spPr/>
        <p:txBody>
          <a:bodyPr/>
          <a:lstStyle/>
          <a:p>
            <a:pPr eaLnBrk="1" hangingPunct="1"/>
            <a:r>
              <a:rPr lang="en-US" smtClean="0"/>
              <a:t>Planck</a:t>
            </a:r>
          </a:p>
          <a:p>
            <a:pPr lvl="1" eaLnBrk="1" hangingPunct="1"/>
            <a:r>
              <a:rPr lang="en-US" smtClean="0"/>
              <a:t>EM radiation is quantized</a:t>
            </a:r>
          </a:p>
          <a:p>
            <a:pPr lvl="2" eaLnBrk="1" hangingPunct="1"/>
            <a:r>
              <a:rPr lang="en-US" smtClean="0"/>
              <a:t>Implies particles</a:t>
            </a:r>
          </a:p>
          <a:p>
            <a:pPr lvl="1" eaLnBrk="1" hangingPunct="1"/>
            <a:r>
              <a:rPr lang="en-US" smtClean="0"/>
              <a:t>Explained light spectrum emitted by hot objects</a:t>
            </a:r>
          </a:p>
          <a:p>
            <a:pPr eaLnBrk="1" hangingPunct="1"/>
            <a:r>
              <a:rPr lang="en-US" smtClean="0"/>
              <a:t>Einstein</a:t>
            </a:r>
          </a:p>
          <a:p>
            <a:pPr lvl="1" eaLnBrk="1" hangingPunct="1"/>
            <a:r>
              <a:rPr lang="en-US" smtClean="0"/>
              <a:t>Particle nature of light</a:t>
            </a:r>
          </a:p>
          <a:p>
            <a:pPr lvl="1" eaLnBrk="1" hangingPunct="1"/>
            <a:r>
              <a:rPr lang="en-US" smtClean="0"/>
              <a:t>Explained the photoelectric effect</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901" name="Rectangle 2"/>
          <p:cNvSpPr>
            <a:spLocks noGrp="1" noChangeArrowheads="1"/>
          </p:cNvSpPr>
          <p:nvPr>
            <p:ph type="title" idx="4294967295"/>
          </p:nvPr>
        </p:nvSpPr>
        <p:spPr/>
        <p:txBody>
          <a:bodyPr/>
          <a:lstStyle/>
          <a:p>
            <a:pPr eaLnBrk="1" hangingPunct="1"/>
            <a:r>
              <a:rPr lang="en-US" smtClean="0"/>
              <a:t>Huygen’s Principle and the Law of Reflection, cont</a:t>
            </a:r>
          </a:p>
        </p:txBody>
      </p:sp>
      <p:sp>
        <p:nvSpPr>
          <p:cNvPr id="592902" name="Rectangle 3"/>
          <p:cNvSpPr>
            <a:spLocks noGrp="1" noChangeArrowheads="1"/>
          </p:cNvSpPr>
          <p:nvPr>
            <p:ph type="body" sz="half" idx="4294967295"/>
          </p:nvPr>
        </p:nvSpPr>
        <p:spPr>
          <a:xfrm>
            <a:off x="2133600" y="2017713"/>
            <a:ext cx="3810000" cy="4114800"/>
          </a:xfrm>
        </p:spPr>
        <p:txBody>
          <a:bodyPr/>
          <a:lstStyle/>
          <a:p>
            <a:pPr eaLnBrk="1" hangingPunct="1"/>
            <a:r>
              <a:rPr lang="en-US" sz="2800" smtClean="0"/>
              <a:t>Triangle ADC is congruent to triangle AA’C</a:t>
            </a:r>
          </a:p>
          <a:p>
            <a:pPr eaLnBrk="1" hangingPunct="1"/>
            <a:r>
              <a:rPr lang="en-US" sz="2800" smtClean="0">
                <a:cs typeface="Tahoma" pitchFamily="34" charset="0"/>
              </a:rPr>
              <a:t>θ</a:t>
            </a:r>
            <a:r>
              <a:rPr lang="en-US" sz="2800" baseline="-25000" smtClean="0">
                <a:cs typeface="Tahoma" pitchFamily="34" charset="0"/>
              </a:rPr>
              <a:t>1</a:t>
            </a:r>
            <a:r>
              <a:rPr lang="en-US" sz="2800" smtClean="0">
                <a:cs typeface="Tahoma" pitchFamily="34" charset="0"/>
              </a:rPr>
              <a:t> = θ</a:t>
            </a:r>
            <a:r>
              <a:rPr lang="en-US" sz="2800" baseline="-25000" smtClean="0">
                <a:cs typeface="Tahoma" pitchFamily="34" charset="0"/>
              </a:rPr>
              <a:t>1</a:t>
            </a:r>
            <a:r>
              <a:rPr lang="en-US" sz="2800" smtClean="0">
                <a:cs typeface="Tahoma" pitchFamily="34" charset="0"/>
              </a:rPr>
              <a:t>’</a:t>
            </a:r>
          </a:p>
          <a:p>
            <a:pPr eaLnBrk="1" hangingPunct="1"/>
            <a:r>
              <a:rPr lang="en-US" sz="2800" smtClean="0">
                <a:cs typeface="Tahoma" pitchFamily="34" charset="0"/>
              </a:rPr>
              <a:t>This is the Law of Reflection</a:t>
            </a:r>
            <a:endParaRPr lang="en-US" sz="2800" smtClean="0"/>
          </a:p>
        </p:txBody>
      </p:sp>
      <p:graphicFrame>
        <p:nvGraphicFramePr>
          <p:cNvPr id="592900" name="Object 4"/>
          <p:cNvGraphicFramePr>
            <a:graphicFrameLocks noGrp="1" noChangeAspect="1"/>
          </p:cNvGraphicFramePr>
          <p:nvPr>
            <p:ph type="clipArt" sz="half" idx="4294967295"/>
          </p:nvPr>
        </p:nvGraphicFramePr>
        <p:xfrm>
          <a:off x="5791200" y="2322513"/>
          <a:ext cx="4687888" cy="2881312"/>
        </p:xfrm>
        <a:graphic>
          <a:graphicData uri="http://schemas.openxmlformats.org/presentationml/2006/ole">
            <mc:AlternateContent xmlns:mc="http://schemas.openxmlformats.org/markup-compatibility/2006">
              <mc:Choice xmlns:v="urn:schemas-microsoft-com:vml" Requires="v">
                <p:oleObj spid="_x0000_s592903" name="Photo Editor Photo" r:id="rId3" imgW="3657143" imgH="2247619" progId="">
                  <p:embed/>
                </p:oleObj>
              </mc:Choice>
              <mc:Fallback>
                <p:oleObj name="Photo Editor Photo" r:id="rId3" imgW="3657143" imgH="2247619" progId="">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2322513"/>
                        <a:ext cx="4687888" cy="28813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1" name="Rectangle 2"/>
          <p:cNvSpPr>
            <a:spLocks noGrp="1" noChangeArrowheads="1"/>
          </p:cNvSpPr>
          <p:nvPr>
            <p:ph type="title" idx="4294967295"/>
          </p:nvPr>
        </p:nvSpPr>
        <p:spPr/>
        <p:txBody>
          <a:bodyPr/>
          <a:lstStyle/>
          <a:p>
            <a:pPr eaLnBrk="1" hangingPunct="1"/>
            <a:r>
              <a:rPr lang="en-US" smtClean="0"/>
              <a:t>Huygen’s Principle and the Law of Refraction</a:t>
            </a:r>
          </a:p>
        </p:txBody>
      </p:sp>
      <p:sp>
        <p:nvSpPr>
          <p:cNvPr id="593922" name="Rectangle 3"/>
          <p:cNvSpPr>
            <a:spLocks noGrp="1" noChangeArrowheads="1"/>
          </p:cNvSpPr>
          <p:nvPr>
            <p:ph type="body" sz="half" idx="4294967295"/>
          </p:nvPr>
        </p:nvSpPr>
        <p:spPr>
          <a:xfrm>
            <a:off x="1828800" y="2057400"/>
            <a:ext cx="3810000" cy="4114800"/>
          </a:xfrm>
        </p:spPr>
        <p:txBody>
          <a:bodyPr/>
          <a:lstStyle/>
          <a:p>
            <a:pPr eaLnBrk="1" hangingPunct="1"/>
            <a:r>
              <a:rPr lang="en-US" sz="2400" smtClean="0"/>
              <a:t>In time </a:t>
            </a:r>
            <a:r>
              <a:rPr lang="en-US" sz="2400" smtClean="0">
                <a:cs typeface="Tahoma" pitchFamily="34" charset="0"/>
              </a:rPr>
              <a:t>Δt, ray 1 moves from A to B and ray 2 moves from A’ to C</a:t>
            </a:r>
          </a:p>
          <a:p>
            <a:pPr eaLnBrk="1" hangingPunct="1"/>
            <a:r>
              <a:rPr lang="en-US" sz="2400" smtClean="0">
                <a:cs typeface="Tahoma" pitchFamily="34" charset="0"/>
              </a:rPr>
              <a:t>From triangles AA’C and ACB, all the ratios in the Law of Refraction can be found</a:t>
            </a:r>
          </a:p>
          <a:p>
            <a:pPr lvl="1" eaLnBrk="1" hangingPunct="1"/>
            <a:r>
              <a:rPr lang="en-US" sz="2000" smtClean="0"/>
              <a:t>n</a:t>
            </a:r>
            <a:r>
              <a:rPr lang="en-US" sz="2000" baseline="-25000" smtClean="0"/>
              <a:t>1</a:t>
            </a:r>
            <a:r>
              <a:rPr lang="en-US" sz="2000" smtClean="0"/>
              <a:t> sin </a:t>
            </a:r>
            <a:r>
              <a:rPr lang="en-US" sz="2000" smtClean="0">
                <a:cs typeface="Tahoma" pitchFamily="34" charset="0"/>
              </a:rPr>
              <a:t>θ</a:t>
            </a:r>
            <a:r>
              <a:rPr lang="en-US" sz="2000" baseline="-25000" smtClean="0">
                <a:cs typeface="Tahoma" pitchFamily="34" charset="0"/>
              </a:rPr>
              <a:t>1</a:t>
            </a:r>
            <a:r>
              <a:rPr lang="en-US" sz="2000" smtClean="0">
                <a:cs typeface="Tahoma" pitchFamily="34" charset="0"/>
              </a:rPr>
              <a:t> = </a:t>
            </a:r>
            <a:r>
              <a:rPr lang="en-US" sz="2000" smtClean="0"/>
              <a:t>n</a:t>
            </a:r>
            <a:r>
              <a:rPr lang="en-US" sz="2000" baseline="-25000" smtClean="0"/>
              <a:t>2</a:t>
            </a:r>
            <a:r>
              <a:rPr lang="en-US" sz="2000" smtClean="0"/>
              <a:t> sin </a:t>
            </a:r>
            <a:r>
              <a:rPr lang="en-US" sz="2000" smtClean="0">
                <a:cs typeface="Tahoma" pitchFamily="34" charset="0"/>
              </a:rPr>
              <a:t>θ</a:t>
            </a:r>
            <a:r>
              <a:rPr lang="en-US" sz="2000" baseline="-25000" smtClean="0">
                <a:cs typeface="Tahoma" pitchFamily="34" charset="0"/>
              </a:rPr>
              <a:t>2</a:t>
            </a:r>
            <a:r>
              <a:rPr lang="en-US" sz="2000" smtClean="0">
                <a:cs typeface="Tahoma" pitchFamily="34" charset="0"/>
              </a:rPr>
              <a:t> </a:t>
            </a:r>
          </a:p>
          <a:p>
            <a:pPr lvl="1" eaLnBrk="1" hangingPunct="1"/>
            <a:endParaRPr lang="en-US" sz="2000" smtClean="0">
              <a:cs typeface="Tahoma" pitchFamily="34" charset="0"/>
            </a:endParaRPr>
          </a:p>
          <a:p>
            <a:pPr lvl="1" eaLnBrk="1" hangingPunct="1"/>
            <a:endParaRPr lang="en-US" sz="2000" smtClean="0"/>
          </a:p>
        </p:txBody>
      </p:sp>
      <p:pic>
        <p:nvPicPr>
          <p:cNvPr id="593923" name="Picture 6" descr="D:\Chapter 22\Fig 22-24a.jpg"/>
          <p:cNvPicPr>
            <a:picLocks noGrp="1" noChangeAspect="1" noChangeArrowheads="1"/>
          </p:cNvPicPr>
          <p:nvPr>
            <p:ph type="clipArt" sz="half" idx="4294967295"/>
          </p:nvPr>
        </p:nvPicPr>
        <p:blipFill>
          <a:blip r:embed="rId2"/>
          <a:srcRect/>
          <a:stretch>
            <a:fillRect/>
          </a:stretch>
        </p:blipFill>
        <p:spPr>
          <a:xfrm>
            <a:off x="5562600" y="1981200"/>
            <a:ext cx="4840288" cy="4279900"/>
          </a:xfr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5" name="Rectangle 2"/>
          <p:cNvSpPr>
            <a:spLocks noGrp="1" noChangeArrowheads="1"/>
          </p:cNvSpPr>
          <p:nvPr>
            <p:ph type="title" idx="4294967295"/>
          </p:nvPr>
        </p:nvSpPr>
        <p:spPr/>
        <p:txBody>
          <a:bodyPr/>
          <a:lstStyle/>
          <a:p>
            <a:pPr eaLnBrk="1" hangingPunct="1"/>
            <a:r>
              <a:rPr lang="en-US" smtClean="0"/>
              <a:t>Total Internal Reflection</a:t>
            </a:r>
          </a:p>
        </p:txBody>
      </p:sp>
      <p:sp>
        <p:nvSpPr>
          <p:cNvPr id="594946" name="Rectangle 3"/>
          <p:cNvSpPr>
            <a:spLocks noGrp="1" noChangeArrowheads="1"/>
          </p:cNvSpPr>
          <p:nvPr>
            <p:ph type="body" sz="half" idx="4294967295"/>
          </p:nvPr>
        </p:nvSpPr>
        <p:spPr>
          <a:xfrm>
            <a:off x="1981200" y="2057400"/>
            <a:ext cx="3810000" cy="4114800"/>
          </a:xfrm>
        </p:spPr>
        <p:txBody>
          <a:bodyPr/>
          <a:lstStyle/>
          <a:p>
            <a:pPr eaLnBrk="1" hangingPunct="1"/>
            <a:r>
              <a:rPr lang="en-US" sz="2400" i="1" smtClean="0"/>
              <a:t>Total internal reflection</a:t>
            </a:r>
            <a:r>
              <a:rPr lang="en-US" sz="2400" smtClean="0"/>
              <a:t> can occur when  light attempts to move from a medium with a high index of refraction to one with a lower index of refraction</a:t>
            </a:r>
            <a:endParaRPr lang="en-US" sz="2400" i="1" smtClean="0"/>
          </a:p>
          <a:p>
            <a:pPr lvl="1" eaLnBrk="1" hangingPunct="1"/>
            <a:r>
              <a:rPr lang="en-US" sz="2000" smtClean="0"/>
              <a:t>Ray 5 shows internal reflection</a:t>
            </a:r>
          </a:p>
        </p:txBody>
      </p:sp>
      <p:pic>
        <p:nvPicPr>
          <p:cNvPr id="594947" name="Picture 6" descr="D:\Chapter 22\Fig 22-25a.jpg"/>
          <p:cNvPicPr>
            <a:picLocks noGrp="1" noChangeAspect="1" noChangeArrowheads="1"/>
          </p:cNvPicPr>
          <p:nvPr>
            <p:ph type="clipArt" sz="half" idx="4294967295"/>
          </p:nvPr>
        </p:nvPicPr>
        <p:blipFill>
          <a:blip r:embed="rId2"/>
          <a:srcRect/>
          <a:stretch>
            <a:fillRect/>
          </a:stretch>
        </p:blipFill>
        <p:spPr>
          <a:xfrm>
            <a:off x="5715000" y="1981200"/>
            <a:ext cx="4687888" cy="4238625"/>
          </a:xfrm>
        </p:spPr>
      </p:pic>
      <p:pic>
        <p:nvPicPr>
          <p:cNvPr id="594951" name="Picture 7" descr="giphy"/>
          <p:cNvPicPr>
            <a:picLocks noChangeAspect="1" noChangeArrowheads="1"/>
          </p:cNvPicPr>
          <p:nvPr/>
        </p:nvPicPr>
        <p:blipFill>
          <a:blip r:embed="rId3"/>
          <a:srcRect/>
          <a:stretch>
            <a:fillRect/>
          </a:stretch>
        </p:blipFill>
        <p:spPr bwMode="auto">
          <a:xfrm>
            <a:off x="9280525" y="161925"/>
            <a:ext cx="2595563" cy="2595563"/>
          </a:xfrm>
          <a:prstGeom prst="rect">
            <a:avLst/>
          </a:prstGeom>
          <a:noFill/>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73" name="Rectangle 2"/>
          <p:cNvSpPr>
            <a:spLocks noGrp="1" noChangeArrowheads="1"/>
          </p:cNvSpPr>
          <p:nvPr>
            <p:ph type="title" idx="4294967295"/>
          </p:nvPr>
        </p:nvSpPr>
        <p:spPr/>
        <p:txBody>
          <a:bodyPr/>
          <a:lstStyle/>
          <a:p>
            <a:pPr eaLnBrk="1" hangingPunct="1"/>
            <a:r>
              <a:rPr lang="en-US" smtClean="0"/>
              <a:t>Critical Angle</a:t>
            </a:r>
          </a:p>
        </p:txBody>
      </p:sp>
      <p:sp>
        <p:nvSpPr>
          <p:cNvPr id="595974" name="Rectangle 3"/>
          <p:cNvSpPr>
            <a:spLocks noGrp="1" noChangeArrowheads="1"/>
          </p:cNvSpPr>
          <p:nvPr>
            <p:ph type="body" sz="half" idx="4294967295"/>
          </p:nvPr>
        </p:nvSpPr>
        <p:spPr>
          <a:xfrm>
            <a:off x="1576388" y="2017713"/>
            <a:ext cx="5080000" cy="4114800"/>
          </a:xfrm>
        </p:spPr>
        <p:txBody>
          <a:bodyPr/>
          <a:lstStyle/>
          <a:p>
            <a:pPr eaLnBrk="1" hangingPunct="1"/>
            <a:r>
              <a:rPr lang="en-US" sz="2800" smtClean="0"/>
              <a:t>A particular angle of incidence will result in an angle of refraction of 90°</a:t>
            </a:r>
          </a:p>
          <a:p>
            <a:pPr lvl="1" eaLnBrk="1" hangingPunct="1"/>
            <a:r>
              <a:rPr lang="en-US" sz="2400" smtClean="0"/>
              <a:t>This angle of incidence is called the </a:t>
            </a:r>
            <a:r>
              <a:rPr lang="en-US" sz="2400" i="1" smtClean="0"/>
              <a:t>critical angle</a:t>
            </a:r>
            <a:endParaRPr lang="en-US" sz="2400" smtClean="0"/>
          </a:p>
          <a:p>
            <a:pPr eaLnBrk="1" hangingPunct="1"/>
            <a:endParaRPr lang="en-US" sz="2800" smtClean="0"/>
          </a:p>
        </p:txBody>
      </p:sp>
      <p:graphicFrame>
        <p:nvGraphicFramePr>
          <p:cNvPr id="595972" name="Object 4"/>
          <p:cNvGraphicFramePr>
            <a:graphicFrameLocks noChangeAspect="1"/>
          </p:cNvGraphicFramePr>
          <p:nvPr/>
        </p:nvGraphicFramePr>
        <p:xfrm>
          <a:off x="2317750" y="5394325"/>
          <a:ext cx="4205288" cy="1114425"/>
        </p:xfrm>
        <a:graphic>
          <a:graphicData uri="http://schemas.openxmlformats.org/presentationml/2006/ole">
            <mc:AlternateContent xmlns:mc="http://schemas.openxmlformats.org/markup-compatibility/2006">
              <mc:Choice xmlns:v="urn:schemas-microsoft-com:vml" Requires="v">
                <p:oleObj spid="_x0000_s595975" name="Equation" r:id="rId3" imgW="1586520" imgH="418320" progId="">
                  <p:embed/>
                </p:oleObj>
              </mc:Choice>
              <mc:Fallback>
                <p:oleObj name="Equation" r:id="rId3" imgW="1586520" imgH="418320" progId="">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7750" y="5394325"/>
                        <a:ext cx="4205288" cy="1114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95975" name="Picture 7" descr="D:\Chapter 22\Fig 22-25b.jpg"/>
          <p:cNvPicPr>
            <a:picLocks noGrp="1" noChangeAspect="1" noChangeArrowheads="1"/>
          </p:cNvPicPr>
          <p:nvPr>
            <p:ph type="clipArt" sz="half" idx="4294967295"/>
          </p:nvPr>
        </p:nvPicPr>
        <p:blipFill>
          <a:blip r:embed="rId5"/>
          <a:srcRect/>
          <a:stretch>
            <a:fillRect/>
          </a:stretch>
        </p:blipFill>
        <p:spPr>
          <a:xfrm>
            <a:off x="6772275" y="2017713"/>
            <a:ext cx="3602038" cy="4114800"/>
          </a:xfr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30519" y="11546"/>
            <a:ext cx="2961481" cy="1877579"/>
          </a:xfrm>
          <a:prstGeom prst="rect">
            <a:avLst/>
          </a:prstGeom>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11" name="Rectangle 2"/>
          <p:cNvSpPr>
            <a:spLocks noGrp="1" noChangeArrowheads="1"/>
          </p:cNvSpPr>
          <p:nvPr>
            <p:ph type="title" idx="4294967295"/>
          </p:nvPr>
        </p:nvSpPr>
        <p:spPr/>
        <p:txBody>
          <a:bodyPr anchor="t"/>
          <a:lstStyle/>
          <a:p>
            <a:pPr eaLnBrk="1" hangingPunct="1"/>
            <a:r>
              <a:rPr lang="en-US" smtClean="0"/>
              <a:t>The Critical Angle</a:t>
            </a:r>
          </a:p>
        </p:txBody>
      </p:sp>
      <p:sp>
        <p:nvSpPr>
          <p:cNvPr id="584712" name="Rectangle 3"/>
          <p:cNvSpPr>
            <a:spLocks noGrp="1" noChangeArrowheads="1"/>
          </p:cNvSpPr>
          <p:nvPr>
            <p:ph type="body" sz="half" idx="4294967295"/>
          </p:nvPr>
        </p:nvSpPr>
        <p:spPr>
          <a:xfrm>
            <a:off x="6170613" y="2068513"/>
            <a:ext cx="5389562" cy="860425"/>
          </a:xfrm>
        </p:spPr>
        <p:txBody>
          <a:bodyPr/>
          <a:lstStyle/>
          <a:p>
            <a:pPr eaLnBrk="1" hangingPunct="1">
              <a:buFont typeface="Wingdings" pitchFamily="2" charset="2"/>
              <a:buNone/>
            </a:pPr>
            <a:r>
              <a:rPr lang="en-US" sz="2400" smtClean="0"/>
              <a:t>So the question is , </a:t>
            </a:r>
            <a:r>
              <a:rPr lang="en-US" sz="2400" smtClean="0">
                <a:solidFill>
                  <a:srgbClr val="FF0000"/>
                </a:solidFill>
              </a:rPr>
              <a:t>how can you calculate the critical angle?</a:t>
            </a:r>
            <a:r>
              <a:rPr lang="en-US" sz="2400" smtClean="0"/>
              <a:t> Remember, it is when the refracted ray is equal to 90 degrees</a:t>
            </a:r>
          </a:p>
        </p:txBody>
      </p:sp>
      <p:pic>
        <p:nvPicPr>
          <p:cNvPr id="584713" name="Picture 4" descr="air-water_crit"/>
          <p:cNvPicPr>
            <a:picLocks noChangeAspect="1" noChangeArrowheads="1"/>
          </p:cNvPicPr>
          <p:nvPr/>
        </p:nvPicPr>
        <p:blipFill>
          <a:blip r:embed="rId3"/>
          <a:srcRect/>
          <a:stretch>
            <a:fillRect/>
          </a:stretch>
        </p:blipFill>
        <p:spPr bwMode="auto">
          <a:xfrm>
            <a:off x="773113" y="2449513"/>
            <a:ext cx="4419600" cy="4035425"/>
          </a:xfrm>
          <a:prstGeom prst="rect">
            <a:avLst/>
          </a:prstGeom>
          <a:noFill/>
          <a:ln w="9525">
            <a:noFill/>
            <a:miter lim="800000"/>
            <a:headEnd/>
            <a:tailEnd/>
          </a:ln>
        </p:spPr>
      </p:pic>
      <p:sp>
        <p:nvSpPr>
          <p:cNvPr id="584714" name="Text Box 5"/>
          <p:cNvSpPr txBox="1">
            <a:spLocks noChangeArrowheads="1"/>
          </p:cNvSpPr>
          <p:nvPr/>
        </p:nvSpPr>
        <p:spPr bwMode="auto">
          <a:xfrm>
            <a:off x="4038600" y="4724400"/>
            <a:ext cx="473075" cy="366713"/>
          </a:xfrm>
          <a:prstGeom prst="rect">
            <a:avLst/>
          </a:prstGeom>
          <a:noFill/>
          <a:ln w="9525">
            <a:noFill/>
            <a:miter lim="800000"/>
            <a:headEnd/>
            <a:tailEnd/>
          </a:ln>
        </p:spPr>
        <p:txBody>
          <a:bodyPr>
            <a:spAutoFit/>
          </a:bodyPr>
          <a:lstStyle/>
          <a:p>
            <a:r>
              <a:rPr lang="en-US" b="1">
                <a:solidFill>
                  <a:srgbClr val="000000"/>
                </a:solidFill>
                <a:latin typeface="Symbol" pitchFamily="18" charset="2"/>
              </a:rPr>
              <a:t>q</a:t>
            </a:r>
            <a:r>
              <a:rPr lang="en-US" b="1" baseline="-20000">
                <a:solidFill>
                  <a:srgbClr val="000000"/>
                </a:solidFill>
              </a:rPr>
              <a:t>c</a:t>
            </a:r>
          </a:p>
        </p:txBody>
      </p:sp>
      <p:graphicFrame>
        <p:nvGraphicFramePr>
          <p:cNvPr id="21510" name="Object 6"/>
          <p:cNvGraphicFramePr>
            <a:graphicFrameLocks noGrp="1" noChangeAspect="1"/>
          </p:cNvGraphicFramePr>
          <p:nvPr>
            <p:ph sz="half" idx="4294967295"/>
          </p:nvPr>
        </p:nvGraphicFramePr>
        <p:xfrm>
          <a:off x="8081963" y="4859338"/>
          <a:ext cx="2963862" cy="1066800"/>
        </p:xfrm>
        <a:graphic>
          <a:graphicData uri="http://schemas.openxmlformats.org/presentationml/2006/ole">
            <mc:AlternateContent xmlns:mc="http://schemas.openxmlformats.org/markup-compatibility/2006">
              <mc:Choice xmlns:v="urn:schemas-microsoft-com:vml" Requires="v">
                <p:oleObj spid="_x0000_s584713" name="Equation" r:id="rId4" imgW="1765300" imgH="660400" progId="Equation.3">
                  <p:embed/>
                </p:oleObj>
              </mc:Choice>
              <mc:Fallback>
                <p:oleObj name="Equation" r:id="rId4" imgW="1765300" imgH="660400" progId="Equation.3">
                  <p:embed/>
                  <p:pic>
                    <p:nvPicPr>
                      <p:cNvPr id="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81963" y="4859338"/>
                        <a:ext cx="2963862" cy="1066800"/>
                      </a:xfrm>
                      <a:prstGeom prst="rect">
                        <a:avLst/>
                      </a:prstGeom>
                      <a:solidFill>
                        <a:srgbClr val="00CCFF"/>
                      </a:solidFill>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1510"/>
                                        </p:tgtEl>
                                        <p:attrNameLst>
                                          <p:attrName>style.visibility</p:attrName>
                                        </p:attrNameLst>
                                      </p:cBhvr>
                                      <p:to>
                                        <p:strVal val="visible"/>
                                      </p:to>
                                    </p:set>
                                    <p:animEffect transition="in" filter="box(in)">
                                      <p:cBhvr>
                                        <p:cTn id="7" dur="500"/>
                                        <p:tgtEl>
                                          <p:spTgt spid="21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4" name="Rectangle 2"/>
          <p:cNvSpPr>
            <a:spLocks noGrp="1" noChangeArrowheads="1"/>
          </p:cNvSpPr>
          <p:nvPr>
            <p:ph type="title" idx="4294967295"/>
          </p:nvPr>
        </p:nvSpPr>
        <p:spPr>
          <a:xfrm>
            <a:off x="533400" y="236538"/>
            <a:ext cx="10390188" cy="1143000"/>
          </a:xfrm>
        </p:spPr>
        <p:txBody>
          <a:bodyPr anchor="t"/>
          <a:lstStyle/>
          <a:p>
            <a:pPr eaLnBrk="1" hangingPunct="1"/>
            <a:r>
              <a:rPr lang="en-US" smtClean="0"/>
              <a:t>Example</a:t>
            </a:r>
          </a:p>
        </p:txBody>
      </p:sp>
      <p:sp>
        <p:nvSpPr>
          <p:cNvPr id="585735" name="Rectangle 3"/>
          <p:cNvSpPr>
            <a:spLocks noGrp="1" noChangeArrowheads="1"/>
          </p:cNvSpPr>
          <p:nvPr>
            <p:ph type="body" sz="half" idx="4294967295"/>
          </p:nvPr>
        </p:nvSpPr>
        <p:spPr>
          <a:xfrm>
            <a:off x="3484563" y="358775"/>
            <a:ext cx="7739062" cy="784225"/>
          </a:xfrm>
        </p:spPr>
        <p:txBody>
          <a:bodyPr/>
          <a:lstStyle/>
          <a:p>
            <a:pPr eaLnBrk="1" hangingPunct="1">
              <a:lnSpc>
                <a:spcPct val="90000"/>
              </a:lnSpc>
              <a:buFont typeface="Wingdings" pitchFamily="2" charset="2"/>
              <a:buNone/>
            </a:pPr>
            <a:r>
              <a:rPr lang="en-US" sz="2400" smtClean="0"/>
              <a:t>Suppose a light ray is traveling in heavy flint glass( n = 1.65)  and once it strikes the boundary, enters air. Calculate the critical angle for flint glass.</a:t>
            </a:r>
          </a:p>
        </p:txBody>
      </p:sp>
      <p:pic>
        <p:nvPicPr>
          <p:cNvPr id="585736" name="Picture 4" descr="Critical-Angle"/>
          <p:cNvPicPr>
            <a:picLocks noChangeAspect="1" noChangeArrowheads="1"/>
          </p:cNvPicPr>
          <p:nvPr/>
        </p:nvPicPr>
        <p:blipFill>
          <a:blip r:embed="rId3"/>
          <a:srcRect/>
          <a:stretch>
            <a:fillRect/>
          </a:stretch>
        </p:blipFill>
        <p:spPr bwMode="auto">
          <a:xfrm>
            <a:off x="2111375" y="3211513"/>
            <a:ext cx="3429000" cy="2705100"/>
          </a:xfrm>
          <a:prstGeom prst="rect">
            <a:avLst/>
          </a:prstGeom>
          <a:noFill/>
          <a:ln w="9525">
            <a:noFill/>
            <a:miter lim="800000"/>
            <a:headEnd/>
            <a:tailEnd/>
          </a:ln>
        </p:spPr>
      </p:pic>
      <p:graphicFrame>
        <p:nvGraphicFramePr>
          <p:cNvPr id="23557" name="Object 5"/>
          <p:cNvGraphicFramePr>
            <a:graphicFrameLocks noGrp="1" noChangeAspect="1"/>
          </p:cNvGraphicFramePr>
          <p:nvPr>
            <p:ph sz="half" idx="4294967295"/>
          </p:nvPr>
        </p:nvGraphicFramePr>
        <p:xfrm>
          <a:off x="6092825" y="3632200"/>
          <a:ext cx="3814763" cy="2416175"/>
        </p:xfrm>
        <a:graphic>
          <a:graphicData uri="http://schemas.openxmlformats.org/presentationml/2006/ole">
            <mc:AlternateContent xmlns:mc="http://schemas.openxmlformats.org/markup-compatibility/2006">
              <mc:Choice xmlns:v="urn:schemas-microsoft-com:vml" Requires="v">
                <p:oleObj spid="_x0000_s585736" name="Equation" r:id="rId4" imgW="1968500" imgH="1295400" progId="Equation.3">
                  <p:embed/>
                </p:oleObj>
              </mc:Choice>
              <mc:Fallback>
                <p:oleObj name="Equation" r:id="rId4" imgW="1968500" imgH="1295400" progId="Equation.3">
                  <p:embed/>
                  <p:pic>
                    <p:nvPicPr>
                      <p:cNvPr id="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2825" y="3632200"/>
                        <a:ext cx="3814763" cy="2416175"/>
                      </a:xfrm>
                      <a:prstGeom prst="rect">
                        <a:avLst/>
                      </a:prstGeom>
                      <a:solidFill>
                        <a:schemeClr val="bg1"/>
                      </a:solidFill>
                    </p:spPr>
                  </p:pic>
                </p:oleObj>
              </mc:Fallback>
            </mc:AlternateContent>
          </a:graphicData>
        </a:graphic>
      </p:graphicFrame>
      <p:sp>
        <p:nvSpPr>
          <p:cNvPr id="23559" name="Text Box 7"/>
          <p:cNvSpPr txBox="1">
            <a:spLocks noChangeArrowheads="1"/>
          </p:cNvSpPr>
          <p:nvPr/>
        </p:nvSpPr>
        <p:spPr bwMode="auto">
          <a:xfrm>
            <a:off x="6837363" y="5768975"/>
            <a:ext cx="1568450" cy="366713"/>
          </a:xfrm>
          <a:prstGeom prst="rect">
            <a:avLst/>
          </a:prstGeom>
          <a:noFill/>
          <a:ln w="9525">
            <a:noFill/>
            <a:miter lim="800000"/>
            <a:headEnd/>
            <a:tailEnd/>
          </a:ln>
        </p:spPr>
        <p:txBody>
          <a:bodyPr wrap="none">
            <a:spAutoFit/>
          </a:bodyPr>
          <a:lstStyle/>
          <a:p>
            <a:r>
              <a:rPr lang="en-US" b="1">
                <a:solidFill>
                  <a:srgbClr val="FF0000"/>
                </a:solidFill>
              </a:rPr>
              <a:t>37.3 degrees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3557"/>
                                        </p:tgtEl>
                                        <p:attrNameLst>
                                          <p:attrName>style.visibility</p:attrName>
                                        </p:attrNameLst>
                                      </p:cBhvr>
                                      <p:to>
                                        <p:strVal val="visible"/>
                                      </p:to>
                                    </p:set>
                                    <p:animEffect transition="in" filter="box(in)">
                                      <p:cBhvr>
                                        <p:cTn id="7" dur="500"/>
                                        <p:tgtEl>
                                          <p:spTgt spid="235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3559"/>
                                        </p:tgtEl>
                                        <p:attrNameLst>
                                          <p:attrName>style.visibility</p:attrName>
                                        </p:attrNameLst>
                                      </p:cBhvr>
                                      <p:to>
                                        <p:strVal val="visible"/>
                                      </p:to>
                                    </p:set>
                                    <p:anim calcmode="lin" valueType="num">
                                      <p:cBhvr additive="base">
                                        <p:cTn id="12" dur="500" fill="hold"/>
                                        <p:tgtEl>
                                          <p:spTgt spid="23559"/>
                                        </p:tgtEl>
                                        <p:attrNameLst>
                                          <p:attrName>ppt_x</p:attrName>
                                        </p:attrNameLst>
                                      </p:cBhvr>
                                      <p:tavLst>
                                        <p:tav tm="0">
                                          <p:val>
                                            <p:strVal val="#ppt_x"/>
                                          </p:val>
                                        </p:tav>
                                        <p:tav tm="100000">
                                          <p:val>
                                            <p:strVal val="#ppt_x"/>
                                          </p:val>
                                        </p:tav>
                                      </p:tavLst>
                                    </p:anim>
                                    <p:anim calcmode="lin" valueType="num">
                                      <p:cBhvr additive="base">
                                        <p:cTn id="13" dur="500" fill="hold"/>
                                        <p:tgtEl>
                                          <p:spTgt spid="235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9"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89" name="Rectangle 2"/>
          <p:cNvSpPr>
            <a:spLocks noGrp="1" noChangeArrowheads="1"/>
          </p:cNvSpPr>
          <p:nvPr>
            <p:ph type="title"/>
          </p:nvPr>
        </p:nvSpPr>
        <p:spPr/>
        <p:txBody>
          <a:bodyPr/>
          <a:lstStyle/>
          <a:p>
            <a:pPr eaLnBrk="1" hangingPunct="1"/>
            <a:r>
              <a:rPr lang="en-US" smtClean="0"/>
              <a:t>Refraction of Light</a:t>
            </a:r>
          </a:p>
        </p:txBody>
      </p:sp>
      <p:sp>
        <p:nvSpPr>
          <p:cNvPr id="601090" name="Rectangle 3"/>
          <p:cNvSpPr>
            <a:spLocks noGrp="1" noChangeArrowheads="1"/>
          </p:cNvSpPr>
          <p:nvPr>
            <p:ph type="body" idx="1"/>
          </p:nvPr>
        </p:nvSpPr>
        <p:spPr/>
        <p:txBody>
          <a:bodyPr/>
          <a:lstStyle/>
          <a:p>
            <a:pPr eaLnBrk="1" hangingPunct="1"/>
            <a:r>
              <a:rPr lang="en-US" sz="2800" smtClean="0"/>
              <a:t>When a ray of light traveling through a transparent medium encounters a boundary leading into another transparent medium, part of the ray is reflected and part of the ray enters the second medium</a:t>
            </a:r>
          </a:p>
          <a:p>
            <a:pPr eaLnBrk="1" hangingPunct="1"/>
            <a:r>
              <a:rPr lang="en-US" sz="2800" smtClean="0"/>
              <a:t>The ray that enters the second medium is bent at the boundary</a:t>
            </a:r>
          </a:p>
          <a:p>
            <a:pPr lvl="1" eaLnBrk="1" hangingPunct="1"/>
            <a:r>
              <a:rPr lang="en-US" sz="2400" smtClean="0"/>
              <a:t>This bending of the ray is called </a:t>
            </a:r>
            <a:r>
              <a:rPr lang="en-US" sz="2400" i="1" smtClean="0"/>
              <a:t>refraction</a:t>
            </a:r>
            <a:endParaRPr lang="en-US" sz="2400" smtClean="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3" name="Rectangle 2"/>
          <p:cNvSpPr>
            <a:spLocks noGrp="1" noChangeArrowheads="1"/>
          </p:cNvSpPr>
          <p:nvPr>
            <p:ph type="title"/>
          </p:nvPr>
        </p:nvSpPr>
        <p:spPr>
          <a:xfrm>
            <a:off x="1535113" y="617538"/>
            <a:ext cx="10390187" cy="1143000"/>
          </a:xfrm>
        </p:spPr>
        <p:txBody>
          <a:bodyPr/>
          <a:lstStyle/>
          <a:p>
            <a:pPr eaLnBrk="1" hangingPunct="1"/>
            <a:r>
              <a:rPr lang="en-US" smtClean="0"/>
              <a:t>Refraction of Light, cont</a:t>
            </a:r>
          </a:p>
        </p:txBody>
      </p:sp>
      <p:sp>
        <p:nvSpPr>
          <p:cNvPr id="602114" name="Rectangle 3"/>
          <p:cNvSpPr>
            <a:spLocks noGrp="1" noChangeArrowheads="1"/>
          </p:cNvSpPr>
          <p:nvPr>
            <p:ph type="body" sz="half" idx="1"/>
          </p:nvPr>
        </p:nvSpPr>
        <p:spPr>
          <a:xfrm>
            <a:off x="1576388" y="2017713"/>
            <a:ext cx="5080000" cy="4114800"/>
          </a:xfrm>
        </p:spPr>
        <p:txBody>
          <a:bodyPr/>
          <a:lstStyle/>
          <a:p>
            <a:pPr eaLnBrk="1" hangingPunct="1"/>
            <a:r>
              <a:rPr lang="en-US" sz="2400" smtClean="0"/>
              <a:t>The incident ray, the reflected ray, the refracted ray, and the normal all lie on the same plane</a:t>
            </a:r>
          </a:p>
          <a:p>
            <a:pPr eaLnBrk="1" hangingPunct="1"/>
            <a:r>
              <a:rPr lang="en-US" sz="2400" smtClean="0"/>
              <a:t>The angle of refraction, </a:t>
            </a:r>
            <a:r>
              <a:rPr lang="en-US" sz="2400" smtClean="0">
                <a:cs typeface="Tahoma" pitchFamily="34" charset="0"/>
              </a:rPr>
              <a:t>θ</a:t>
            </a:r>
            <a:r>
              <a:rPr lang="en-US" sz="2400" baseline="-25000" smtClean="0">
                <a:cs typeface="Tahoma" pitchFamily="34" charset="0"/>
              </a:rPr>
              <a:t>2</a:t>
            </a:r>
            <a:r>
              <a:rPr lang="en-US" sz="2400" smtClean="0">
                <a:cs typeface="Tahoma" pitchFamily="34" charset="0"/>
              </a:rPr>
              <a:t>, depends on the properties of the medium</a:t>
            </a:r>
          </a:p>
          <a:p>
            <a:pPr eaLnBrk="1" hangingPunct="1"/>
            <a:endParaRPr lang="en-US" sz="2400" smtClean="0"/>
          </a:p>
        </p:txBody>
      </p:sp>
      <p:pic>
        <p:nvPicPr>
          <p:cNvPr id="602115" name="Picture 6" descr="D:\Chapter 22\Fig 22-06a.jpg"/>
          <p:cNvPicPr>
            <a:picLocks noGrp="1" noChangeAspect="1" noChangeArrowheads="1"/>
          </p:cNvPicPr>
          <p:nvPr>
            <p:ph type="clipArt" sz="half" idx="2"/>
          </p:nvPr>
        </p:nvPicPr>
        <p:blipFill>
          <a:blip r:embed="rId2"/>
          <a:srcRect/>
          <a:stretch>
            <a:fillRect/>
          </a:stretch>
        </p:blipFill>
        <p:spPr>
          <a:xfrm>
            <a:off x="6505575" y="2017713"/>
            <a:ext cx="3784600" cy="4535487"/>
          </a:xfrm>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p:nvPr>
        </p:nvSpPr>
        <p:spPr/>
        <p:txBody>
          <a:bodyPr/>
          <a:lstStyle/>
          <a:p>
            <a:pPr eaLnBrk="1" hangingPunct="1"/>
            <a:r>
              <a:rPr lang="en-US" smtClean="0"/>
              <a:t>The Index of Refraction</a:t>
            </a:r>
          </a:p>
        </p:txBody>
      </p:sp>
      <p:sp>
        <p:nvSpPr>
          <p:cNvPr id="4101" name="Rectangle 3"/>
          <p:cNvSpPr>
            <a:spLocks noGrp="1" noChangeArrowheads="1"/>
          </p:cNvSpPr>
          <p:nvPr>
            <p:ph type="body" idx="1"/>
          </p:nvPr>
        </p:nvSpPr>
        <p:spPr/>
        <p:txBody>
          <a:bodyPr/>
          <a:lstStyle/>
          <a:p>
            <a:pPr eaLnBrk="1" hangingPunct="1"/>
            <a:r>
              <a:rPr lang="en-US" smtClean="0"/>
              <a:t>When light passes from one medium to another, it is refracted because the speed of light is different in the two media</a:t>
            </a:r>
          </a:p>
          <a:p>
            <a:pPr eaLnBrk="1" hangingPunct="1"/>
            <a:r>
              <a:rPr lang="en-US" smtClean="0"/>
              <a:t>The </a:t>
            </a:r>
            <a:r>
              <a:rPr lang="en-US" i="1" smtClean="0"/>
              <a:t>index of refraction, n,</a:t>
            </a:r>
            <a:r>
              <a:rPr lang="en-US" smtClean="0"/>
              <a:t> of a medium can be defined</a:t>
            </a:r>
          </a:p>
          <a:p>
            <a:pPr eaLnBrk="1" hangingPunct="1"/>
            <a:endParaRPr lang="en-US" smtClean="0"/>
          </a:p>
        </p:txBody>
      </p:sp>
      <p:graphicFrame>
        <p:nvGraphicFramePr>
          <p:cNvPr id="4099" name="Object 3"/>
          <p:cNvGraphicFramePr>
            <a:graphicFrameLocks noChangeAspect="1"/>
          </p:cNvGraphicFramePr>
          <p:nvPr/>
        </p:nvGraphicFramePr>
        <p:xfrm>
          <a:off x="2590800" y="5105400"/>
          <a:ext cx="7781925" cy="1225550"/>
        </p:xfrm>
        <a:graphic>
          <a:graphicData uri="http://schemas.openxmlformats.org/presentationml/2006/ole">
            <mc:AlternateContent xmlns:mc="http://schemas.openxmlformats.org/markup-compatibility/2006">
              <mc:Choice xmlns:v="urn:schemas-microsoft-com:vml" Requires="v">
                <p:oleObj spid="_x0000_s4102" name="Equation" r:id="rId3" imgW="2602080" imgH="399960" progId="">
                  <p:embed/>
                </p:oleObj>
              </mc:Choice>
              <mc:Fallback>
                <p:oleObj name="Equation" r:id="rId3" imgW="2602080" imgH="399960" progId="">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5105400"/>
                        <a:ext cx="7781925" cy="1225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5" name="Rectangle 2"/>
          <p:cNvSpPr>
            <a:spLocks noGrp="1" noChangeArrowheads="1"/>
          </p:cNvSpPr>
          <p:nvPr>
            <p:ph type="title"/>
          </p:nvPr>
        </p:nvSpPr>
        <p:spPr/>
        <p:txBody>
          <a:bodyPr/>
          <a:lstStyle/>
          <a:p>
            <a:pPr eaLnBrk="1" hangingPunct="1"/>
            <a:r>
              <a:rPr lang="en-US" smtClean="0"/>
              <a:t>Index of Refraction, cont</a:t>
            </a:r>
          </a:p>
        </p:txBody>
      </p:sp>
      <p:sp>
        <p:nvSpPr>
          <p:cNvPr id="605186" name="Rectangle 3"/>
          <p:cNvSpPr>
            <a:spLocks noGrp="1" noChangeArrowheads="1"/>
          </p:cNvSpPr>
          <p:nvPr>
            <p:ph type="body" idx="1"/>
          </p:nvPr>
        </p:nvSpPr>
        <p:spPr/>
        <p:txBody>
          <a:bodyPr/>
          <a:lstStyle/>
          <a:p>
            <a:pPr eaLnBrk="1" hangingPunct="1"/>
            <a:r>
              <a:rPr lang="en-US" smtClean="0"/>
              <a:t>For a vacuum, n = 1</a:t>
            </a:r>
          </a:p>
          <a:p>
            <a:pPr eaLnBrk="1" hangingPunct="1"/>
            <a:r>
              <a:rPr lang="en-US" smtClean="0"/>
              <a:t>For other media, n &gt; 1</a:t>
            </a:r>
          </a:p>
          <a:p>
            <a:pPr eaLnBrk="1" hangingPunct="1"/>
            <a:r>
              <a:rPr lang="en-US" smtClean="0"/>
              <a:t>n is a unitless ratio</a:t>
            </a:r>
          </a:p>
        </p:txBody>
      </p:sp>
      <p:pic>
        <p:nvPicPr>
          <p:cNvPr id="605190" name="Picture 6" descr="giphy"/>
          <p:cNvPicPr>
            <a:picLocks noChangeAspect="1" noChangeArrowheads="1" noCrop="1"/>
          </p:cNvPicPr>
          <p:nvPr/>
        </p:nvPicPr>
        <p:blipFill>
          <a:blip r:embed="rId2"/>
          <a:srcRect/>
          <a:stretch>
            <a:fillRect/>
          </a:stretch>
        </p:blipFill>
        <p:spPr bwMode="auto">
          <a:xfrm>
            <a:off x="6653213" y="3981450"/>
            <a:ext cx="5113337" cy="287655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ChangeArrowheads="1"/>
          </p:cNvSpPr>
          <p:nvPr>
            <p:ph type="title"/>
          </p:nvPr>
        </p:nvSpPr>
        <p:spPr/>
        <p:txBody>
          <a:bodyPr/>
          <a:lstStyle/>
          <a:p>
            <a:pPr eaLnBrk="1" hangingPunct="1"/>
            <a:r>
              <a:rPr lang="en-US" smtClean="0"/>
              <a:t>The Particle Nature of Light</a:t>
            </a:r>
          </a:p>
        </p:txBody>
      </p:sp>
      <p:sp>
        <p:nvSpPr>
          <p:cNvPr id="95234" name="Rectangle 3"/>
          <p:cNvSpPr>
            <a:spLocks noGrp="1" noChangeArrowheads="1"/>
          </p:cNvSpPr>
          <p:nvPr>
            <p:ph type="body" idx="1"/>
          </p:nvPr>
        </p:nvSpPr>
        <p:spPr/>
        <p:txBody>
          <a:bodyPr/>
          <a:lstStyle/>
          <a:p>
            <a:pPr eaLnBrk="1" hangingPunct="1"/>
            <a:r>
              <a:rPr lang="en-US" sz="2800" smtClean="0"/>
              <a:t>“Particles” of light are called </a:t>
            </a:r>
            <a:r>
              <a:rPr lang="en-US" sz="2800" i="1" smtClean="0"/>
              <a:t>photons</a:t>
            </a:r>
            <a:endParaRPr lang="en-US" sz="2800" smtClean="0"/>
          </a:p>
          <a:p>
            <a:pPr eaLnBrk="1" hangingPunct="1"/>
            <a:r>
              <a:rPr lang="en-US" sz="2800" smtClean="0"/>
              <a:t>Each photon has a particular energy</a:t>
            </a:r>
          </a:p>
          <a:p>
            <a:pPr lvl="1" eaLnBrk="1" hangingPunct="1"/>
            <a:r>
              <a:rPr lang="en-US" sz="2400" smtClean="0"/>
              <a:t>E = h ƒ</a:t>
            </a:r>
          </a:p>
          <a:p>
            <a:pPr lvl="1" eaLnBrk="1" hangingPunct="1"/>
            <a:r>
              <a:rPr lang="en-US" sz="2400" smtClean="0"/>
              <a:t>h is </a:t>
            </a:r>
            <a:r>
              <a:rPr lang="en-US" sz="2400" i="1" smtClean="0"/>
              <a:t>Planck’s constant</a:t>
            </a:r>
          </a:p>
          <a:p>
            <a:pPr lvl="2" eaLnBrk="1" hangingPunct="1"/>
            <a:r>
              <a:rPr lang="en-US" sz="2000" smtClean="0"/>
              <a:t>h = 6.63 x 10</a:t>
            </a:r>
            <a:r>
              <a:rPr lang="en-US" sz="2000" baseline="30000" smtClean="0"/>
              <a:t>-34</a:t>
            </a:r>
            <a:r>
              <a:rPr lang="en-US" sz="2000" smtClean="0"/>
              <a:t> J s</a:t>
            </a:r>
          </a:p>
          <a:p>
            <a:pPr lvl="1" eaLnBrk="1" hangingPunct="1"/>
            <a:r>
              <a:rPr lang="en-US" sz="2400" smtClean="0"/>
              <a:t>Encompasses both natures of light</a:t>
            </a:r>
          </a:p>
          <a:p>
            <a:pPr lvl="2" eaLnBrk="1" hangingPunct="1"/>
            <a:r>
              <a:rPr lang="en-US" sz="2000" smtClean="0"/>
              <a:t>Interacts like a particle</a:t>
            </a:r>
          </a:p>
          <a:p>
            <a:pPr lvl="2" eaLnBrk="1" hangingPunct="1"/>
            <a:r>
              <a:rPr lang="en-US" sz="2000" smtClean="0"/>
              <a:t>Has a given frequency like a wave</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98220" y="617537"/>
            <a:ext cx="1714519" cy="2057423"/>
          </a:xfrm>
          <a:prstGeom prst="rect">
            <a:avLst/>
          </a:prstGeom>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09" name="Rectangle 2"/>
          <p:cNvSpPr>
            <a:spLocks noGrp="1" noChangeArrowheads="1"/>
          </p:cNvSpPr>
          <p:nvPr>
            <p:ph type="title"/>
          </p:nvPr>
        </p:nvSpPr>
        <p:spPr>
          <a:xfrm>
            <a:off x="1535113" y="617538"/>
            <a:ext cx="10390187" cy="1143000"/>
          </a:xfrm>
        </p:spPr>
        <p:txBody>
          <a:bodyPr/>
          <a:lstStyle/>
          <a:p>
            <a:pPr eaLnBrk="1" hangingPunct="1"/>
            <a:r>
              <a:rPr lang="en-US" smtClean="0"/>
              <a:t>Frequency Between Media</a:t>
            </a:r>
          </a:p>
        </p:txBody>
      </p:sp>
      <p:sp>
        <p:nvSpPr>
          <p:cNvPr id="606210" name="Rectangle 3"/>
          <p:cNvSpPr>
            <a:spLocks noGrp="1" noChangeArrowheads="1"/>
          </p:cNvSpPr>
          <p:nvPr>
            <p:ph type="body" sz="half" idx="1"/>
          </p:nvPr>
        </p:nvSpPr>
        <p:spPr>
          <a:xfrm>
            <a:off x="1576388" y="2017713"/>
            <a:ext cx="5080000" cy="4114800"/>
          </a:xfrm>
        </p:spPr>
        <p:txBody>
          <a:bodyPr/>
          <a:lstStyle/>
          <a:p>
            <a:pPr eaLnBrk="1" hangingPunct="1">
              <a:lnSpc>
                <a:spcPct val="90000"/>
              </a:lnSpc>
            </a:pPr>
            <a:r>
              <a:rPr lang="en-US" sz="2400" smtClean="0"/>
              <a:t>As light travels from one medium to another, </a:t>
            </a:r>
            <a:r>
              <a:rPr lang="en-US" sz="2400" i="1" smtClean="0"/>
              <a:t>its frequency does not change</a:t>
            </a:r>
            <a:endParaRPr lang="en-US" sz="2400" smtClean="0"/>
          </a:p>
          <a:p>
            <a:pPr lvl="1" eaLnBrk="1" hangingPunct="1">
              <a:lnSpc>
                <a:spcPct val="90000"/>
              </a:lnSpc>
            </a:pPr>
            <a:r>
              <a:rPr lang="en-US" sz="2000" smtClean="0"/>
              <a:t>Both the wave speed and the wavelength do change</a:t>
            </a:r>
          </a:p>
          <a:p>
            <a:pPr lvl="1" eaLnBrk="1" hangingPunct="1">
              <a:lnSpc>
                <a:spcPct val="90000"/>
              </a:lnSpc>
            </a:pPr>
            <a:r>
              <a:rPr lang="en-US" sz="2000" smtClean="0"/>
              <a:t>The wavefronts do not pile up, nor are created or destroyed at the boundary, so ƒ must stay the same</a:t>
            </a:r>
          </a:p>
        </p:txBody>
      </p:sp>
      <p:pic>
        <p:nvPicPr>
          <p:cNvPr id="606211" name="Picture 6" descr="D:\Chapter 22\Fig 22-08.jpg"/>
          <p:cNvPicPr>
            <a:picLocks noGrp="1" noChangeAspect="1" noChangeArrowheads="1"/>
          </p:cNvPicPr>
          <p:nvPr>
            <p:ph type="clipArt" sz="half" idx="2"/>
          </p:nvPr>
        </p:nvPicPr>
        <p:blipFill>
          <a:blip r:embed="rId2"/>
          <a:srcRect/>
          <a:stretch>
            <a:fillRect/>
          </a:stretch>
        </p:blipFill>
        <p:spPr>
          <a:xfrm>
            <a:off x="6459538" y="1905000"/>
            <a:ext cx="3816350" cy="4611688"/>
          </a:xfrm>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2"/>
          <p:cNvSpPr>
            <a:spLocks noGrp="1" noChangeArrowheads="1"/>
          </p:cNvSpPr>
          <p:nvPr>
            <p:ph type="title"/>
          </p:nvPr>
        </p:nvSpPr>
        <p:spPr/>
        <p:txBody>
          <a:bodyPr/>
          <a:lstStyle/>
          <a:p>
            <a:pPr eaLnBrk="1" hangingPunct="1"/>
            <a:r>
              <a:rPr lang="en-US" smtClean="0"/>
              <a:t>Index of Refraction Extended</a:t>
            </a:r>
          </a:p>
        </p:txBody>
      </p:sp>
      <p:sp>
        <p:nvSpPr>
          <p:cNvPr id="5125" name="Rectangle 3"/>
          <p:cNvSpPr>
            <a:spLocks noGrp="1" noChangeArrowheads="1"/>
          </p:cNvSpPr>
          <p:nvPr>
            <p:ph type="body" idx="1"/>
          </p:nvPr>
        </p:nvSpPr>
        <p:spPr/>
        <p:txBody>
          <a:bodyPr/>
          <a:lstStyle/>
          <a:p>
            <a:pPr eaLnBrk="1" hangingPunct="1"/>
            <a:r>
              <a:rPr lang="en-US" sz="2800" smtClean="0"/>
              <a:t>The frequency stays the same as the wave travels from one medium to the other</a:t>
            </a:r>
          </a:p>
          <a:p>
            <a:pPr eaLnBrk="1" hangingPunct="1"/>
            <a:r>
              <a:rPr lang="en-US" sz="2800" smtClean="0"/>
              <a:t> v = ƒ </a:t>
            </a:r>
            <a:r>
              <a:rPr lang="en-US" sz="2800" smtClean="0">
                <a:cs typeface="Tahoma" pitchFamily="34" charset="0"/>
              </a:rPr>
              <a:t>λ</a:t>
            </a:r>
          </a:p>
          <a:p>
            <a:pPr eaLnBrk="1" hangingPunct="1"/>
            <a:r>
              <a:rPr lang="en-US" sz="2800" smtClean="0">
                <a:cs typeface="Tahoma" pitchFamily="34" charset="0"/>
              </a:rPr>
              <a:t>The ratio of the indices of refraction of the two media can be expressed as various ratios</a:t>
            </a:r>
            <a:endParaRPr lang="en-US" sz="2800" smtClean="0"/>
          </a:p>
        </p:txBody>
      </p:sp>
      <p:graphicFrame>
        <p:nvGraphicFramePr>
          <p:cNvPr id="5123" name="Object 3"/>
          <p:cNvGraphicFramePr>
            <a:graphicFrameLocks noChangeAspect="1"/>
          </p:cNvGraphicFramePr>
          <p:nvPr/>
        </p:nvGraphicFramePr>
        <p:xfrm>
          <a:off x="3629025" y="5076825"/>
          <a:ext cx="3409950" cy="1614488"/>
        </p:xfrm>
        <a:graphic>
          <a:graphicData uri="http://schemas.openxmlformats.org/presentationml/2006/ole">
            <mc:AlternateContent xmlns:mc="http://schemas.openxmlformats.org/markup-compatibility/2006">
              <mc:Choice xmlns:v="urn:schemas-microsoft-com:vml" Requires="v">
                <p:oleObj spid="_x0000_s5126" name="Equation" r:id="rId3" imgW="1369080" imgH="645480" progId="">
                  <p:embed/>
                </p:oleObj>
              </mc:Choice>
              <mc:Fallback>
                <p:oleObj name="Equation" r:id="rId3" imgW="1369080" imgH="645480" progId="">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9025" y="5076825"/>
                        <a:ext cx="3409950" cy="16144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1" name="Rectangle 2"/>
          <p:cNvSpPr>
            <a:spLocks noGrp="1" noChangeArrowheads="1"/>
          </p:cNvSpPr>
          <p:nvPr>
            <p:ph type="title"/>
          </p:nvPr>
        </p:nvSpPr>
        <p:spPr>
          <a:xfrm>
            <a:off x="2674938" y="152400"/>
            <a:ext cx="7793037" cy="1143000"/>
          </a:xfrm>
        </p:spPr>
        <p:txBody>
          <a:bodyPr/>
          <a:lstStyle/>
          <a:p>
            <a:pPr eaLnBrk="1" hangingPunct="1"/>
            <a:r>
              <a:rPr lang="en-US" smtClean="0"/>
              <a:t>Some Indices of Refraction</a:t>
            </a:r>
          </a:p>
        </p:txBody>
      </p:sp>
      <p:pic>
        <p:nvPicPr>
          <p:cNvPr id="609282" name="Picture 4" descr=" 22T01.jpg                                                      000F0D5ECasper                         BA5763D6:"/>
          <p:cNvPicPr>
            <a:picLocks noChangeAspect="1" noChangeArrowheads="1"/>
          </p:cNvPicPr>
          <p:nvPr/>
        </p:nvPicPr>
        <p:blipFill>
          <a:blip r:embed="rId2"/>
          <a:srcRect/>
          <a:stretch>
            <a:fillRect/>
          </a:stretch>
        </p:blipFill>
        <p:spPr bwMode="auto">
          <a:xfrm>
            <a:off x="3124200" y="1452563"/>
            <a:ext cx="7162800" cy="53292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5" name="Rectangle 2"/>
          <p:cNvSpPr>
            <a:spLocks noGrp="1" noChangeArrowheads="1"/>
          </p:cNvSpPr>
          <p:nvPr>
            <p:ph type="title"/>
          </p:nvPr>
        </p:nvSpPr>
        <p:spPr>
          <a:xfrm>
            <a:off x="1535113" y="617538"/>
            <a:ext cx="10390187" cy="1143000"/>
          </a:xfrm>
        </p:spPr>
        <p:txBody>
          <a:bodyPr/>
          <a:lstStyle/>
          <a:p>
            <a:pPr eaLnBrk="1" hangingPunct="1"/>
            <a:r>
              <a:rPr lang="en-US" smtClean="0"/>
              <a:t>Refraction in a Prism</a:t>
            </a:r>
          </a:p>
        </p:txBody>
      </p:sp>
      <p:sp>
        <p:nvSpPr>
          <p:cNvPr id="610306" name="Rectangle 3"/>
          <p:cNvSpPr>
            <a:spLocks noGrp="1" noChangeArrowheads="1"/>
          </p:cNvSpPr>
          <p:nvPr>
            <p:ph type="body" sz="half" idx="1"/>
          </p:nvPr>
        </p:nvSpPr>
        <p:spPr>
          <a:xfrm>
            <a:off x="2209800" y="2017713"/>
            <a:ext cx="3733800" cy="4114800"/>
          </a:xfrm>
        </p:spPr>
        <p:txBody>
          <a:bodyPr/>
          <a:lstStyle/>
          <a:p>
            <a:pPr eaLnBrk="1" hangingPunct="1">
              <a:lnSpc>
                <a:spcPct val="90000"/>
              </a:lnSpc>
            </a:pPr>
            <a:r>
              <a:rPr lang="en-US" sz="2400" smtClean="0"/>
              <a:t>The amount the ray is bent away from its original direction is called the </a:t>
            </a:r>
            <a:r>
              <a:rPr lang="en-US" sz="2400" i="1" smtClean="0"/>
              <a:t>angle of deviation</a:t>
            </a:r>
            <a:r>
              <a:rPr lang="en-US" sz="2400" smtClean="0"/>
              <a:t>, </a:t>
            </a:r>
            <a:r>
              <a:rPr lang="en-US" sz="2400" smtClean="0">
                <a:cs typeface="Tahoma" pitchFamily="34" charset="0"/>
              </a:rPr>
              <a:t>δ</a:t>
            </a:r>
          </a:p>
          <a:p>
            <a:pPr eaLnBrk="1" hangingPunct="1">
              <a:lnSpc>
                <a:spcPct val="90000"/>
              </a:lnSpc>
            </a:pPr>
            <a:r>
              <a:rPr lang="en-US" sz="2400" smtClean="0">
                <a:cs typeface="Tahoma" pitchFamily="34" charset="0"/>
              </a:rPr>
              <a:t>Since all the colors have different angles of deviation, they will spread out into a </a:t>
            </a:r>
            <a:r>
              <a:rPr lang="en-US" sz="2400" i="1" smtClean="0">
                <a:cs typeface="Tahoma" pitchFamily="34" charset="0"/>
              </a:rPr>
              <a:t>spectrum</a:t>
            </a:r>
            <a:endParaRPr lang="en-US" sz="2400" smtClean="0">
              <a:cs typeface="Tahoma" pitchFamily="34" charset="0"/>
            </a:endParaRPr>
          </a:p>
          <a:p>
            <a:pPr lvl="1" eaLnBrk="1" hangingPunct="1">
              <a:lnSpc>
                <a:spcPct val="90000"/>
              </a:lnSpc>
            </a:pPr>
            <a:r>
              <a:rPr lang="en-US" sz="2000" smtClean="0"/>
              <a:t>Violet deviates the most</a:t>
            </a:r>
          </a:p>
          <a:p>
            <a:pPr lvl="1" eaLnBrk="1" hangingPunct="1">
              <a:lnSpc>
                <a:spcPct val="90000"/>
              </a:lnSpc>
            </a:pPr>
            <a:r>
              <a:rPr lang="en-US" sz="2000" smtClean="0"/>
              <a:t>Red deviates the least</a:t>
            </a:r>
          </a:p>
        </p:txBody>
      </p:sp>
      <p:pic>
        <p:nvPicPr>
          <p:cNvPr id="610307" name="Picture 6" descr="D:\Chapter 22\Fig 22-15b.jpg"/>
          <p:cNvPicPr>
            <a:picLocks noGrp="1" noChangeAspect="1" noChangeArrowheads="1"/>
          </p:cNvPicPr>
          <p:nvPr>
            <p:ph type="clipArt" sz="half" idx="2"/>
          </p:nvPr>
        </p:nvPicPr>
        <p:blipFill>
          <a:blip r:embed="rId2"/>
          <a:srcRect/>
          <a:stretch>
            <a:fillRect/>
          </a:stretch>
        </p:blipFill>
        <p:spPr>
          <a:xfrm>
            <a:off x="5943600" y="2514600"/>
            <a:ext cx="4495800" cy="2732088"/>
          </a:xfrm>
        </p:spPr>
      </p:pic>
      <p:pic>
        <p:nvPicPr>
          <p:cNvPr id="610309" name="Picture 5" descr="groovy43"/>
          <p:cNvPicPr>
            <a:picLocks noChangeAspect="1" noChangeArrowheads="1" noCrop="1"/>
          </p:cNvPicPr>
          <p:nvPr/>
        </p:nvPicPr>
        <p:blipFill>
          <a:blip r:embed="rId3"/>
          <a:srcRect/>
          <a:stretch>
            <a:fillRect/>
          </a:stretch>
        </p:blipFill>
        <p:spPr bwMode="auto">
          <a:xfrm>
            <a:off x="8050213" y="363538"/>
            <a:ext cx="3717925" cy="1743075"/>
          </a:xfrm>
          <a:prstGeom prst="rect">
            <a:avLst/>
          </a:prstGeom>
          <a:noFill/>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29" name="Rectangle 2"/>
          <p:cNvSpPr>
            <a:spLocks noGrp="1" noChangeArrowheads="1"/>
          </p:cNvSpPr>
          <p:nvPr>
            <p:ph type="title"/>
          </p:nvPr>
        </p:nvSpPr>
        <p:spPr>
          <a:xfrm>
            <a:off x="1535113" y="617538"/>
            <a:ext cx="10390187" cy="1143000"/>
          </a:xfrm>
        </p:spPr>
        <p:txBody>
          <a:bodyPr/>
          <a:lstStyle/>
          <a:p>
            <a:pPr eaLnBrk="1" hangingPunct="1"/>
            <a:r>
              <a:rPr lang="en-US" smtClean="0"/>
              <a:t>Prism Spectrometer</a:t>
            </a:r>
          </a:p>
        </p:txBody>
      </p:sp>
      <p:pic>
        <p:nvPicPr>
          <p:cNvPr id="611330" name="Picture 6" descr="D:\Chapter 22\Fig 22-17a.jpg"/>
          <p:cNvPicPr>
            <a:picLocks noGrp="1" noChangeAspect="1" noChangeArrowheads="1"/>
          </p:cNvPicPr>
          <p:nvPr>
            <p:ph sz="half" idx="1"/>
          </p:nvPr>
        </p:nvPicPr>
        <p:blipFill>
          <a:blip r:embed="rId2"/>
          <a:srcRect/>
          <a:stretch>
            <a:fillRect/>
          </a:stretch>
        </p:blipFill>
        <p:spPr>
          <a:xfrm>
            <a:off x="2895600" y="1905000"/>
            <a:ext cx="5867400" cy="2825750"/>
          </a:xfrm>
        </p:spPr>
      </p:pic>
      <p:sp>
        <p:nvSpPr>
          <p:cNvPr id="611331" name="Rectangle 3"/>
          <p:cNvSpPr>
            <a:spLocks noGrp="1" noChangeArrowheads="1"/>
          </p:cNvSpPr>
          <p:nvPr>
            <p:ph type="body" sz="half" idx="2"/>
          </p:nvPr>
        </p:nvSpPr>
        <p:spPr>
          <a:xfrm>
            <a:off x="2514600" y="4724400"/>
            <a:ext cx="7772400" cy="1981200"/>
          </a:xfrm>
        </p:spPr>
        <p:txBody>
          <a:bodyPr/>
          <a:lstStyle/>
          <a:p>
            <a:pPr eaLnBrk="1" hangingPunct="1"/>
            <a:r>
              <a:rPr lang="en-US" sz="2400" smtClean="0"/>
              <a:t>A prism spectrometer uses a prism to cause the wavelengths to separate</a:t>
            </a:r>
          </a:p>
          <a:p>
            <a:pPr eaLnBrk="1" hangingPunct="1"/>
            <a:r>
              <a:rPr lang="en-US" sz="2400" smtClean="0"/>
              <a:t>The instrument is commonly used to study wavelengths emitted by a light source</a:t>
            </a:r>
          </a:p>
        </p:txBody>
      </p:sp>
      <p:pic>
        <p:nvPicPr>
          <p:cNvPr id="611333" name="Picture 5" descr="th?id=OIP"/>
          <p:cNvPicPr>
            <a:picLocks noChangeAspect="1" noChangeArrowheads="1"/>
          </p:cNvPicPr>
          <p:nvPr/>
        </p:nvPicPr>
        <p:blipFill>
          <a:blip r:embed="rId3"/>
          <a:srcRect/>
          <a:stretch>
            <a:fillRect/>
          </a:stretch>
        </p:blipFill>
        <p:spPr bwMode="auto">
          <a:xfrm>
            <a:off x="8559800" y="519113"/>
            <a:ext cx="2714625" cy="1685925"/>
          </a:xfrm>
          <a:prstGeom prst="rect">
            <a:avLst/>
          </a:prstGeom>
          <a:noFill/>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3" name="Rectangle 2"/>
          <p:cNvSpPr>
            <a:spLocks noGrp="1" noChangeArrowheads="1"/>
          </p:cNvSpPr>
          <p:nvPr>
            <p:ph type="title"/>
          </p:nvPr>
        </p:nvSpPr>
        <p:spPr/>
        <p:txBody>
          <a:bodyPr/>
          <a:lstStyle/>
          <a:p>
            <a:pPr eaLnBrk="1" hangingPunct="1"/>
            <a:r>
              <a:rPr lang="en-US" smtClean="0"/>
              <a:t>Using Spectra to Identify Gases</a:t>
            </a:r>
          </a:p>
        </p:txBody>
      </p:sp>
      <p:sp>
        <p:nvSpPr>
          <p:cNvPr id="612354" name="Rectangle 3"/>
          <p:cNvSpPr>
            <a:spLocks noGrp="1" noChangeArrowheads="1"/>
          </p:cNvSpPr>
          <p:nvPr>
            <p:ph type="body" idx="1"/>
          </p:nvPr>
        </p:nvSpPr>
        <p:spPr>
          <a:xfrm>
            <a:off x="764275" y="2017713"/>
            <a:ext cx="11175313" cy="4114800"/>
          </a:xfrm>
        </p:spPr>
        <p:txBody>
          <a:bodyPr/>
          <a:lstStyle/>
          <a:p>
            <a:pPr eaLnBrk="1" hangingPunct="1"/>
            <a:r>
              <a:rPr lang="en-US" sz="2800" dirty="0" smtClean="0"/>
              <a:t>All hot, low pressure gases emit their own characteristic spectra</a:t>
            </a:r>
          </a:p>
          <a:p>
            <a:pPr eaLnBrk="1" hangingPunct="1"/>
            <a:r>
              <a:rPr lang="en-US" sz="2800" dirty="0" smtClean="0"/>
              <a:t>The particular wavelengths emitted by a gas serve as “fingerprints” of that gas</a:t>
            </a:r>
          </a:p>
          <a:p>
            <a:pPr eaLnBrk="1" hangingPunct="1"/>
            <a:r>
              <a:rPr lang="en-US" sz="2800" dirty="0" smtClean="0"/>
              <a:t>Some uses of spectral analysis</a:t>
            </a:r>
          </a:p>
          <a:p>
            <a:pPr lvl="1" eaLnBrk="1" hangingPunct="1"/>
            <a:r>
              <a:rPr lang="en-US" sz="2400" dirty="0" smtClean="0"/>
              <a:t>Identification of molecules</a:t>
            </a:r>
          </a:p>
          <a:p>
            <a:pPr lvl="1" eaLnBrk="1" hangingPunct="1"/>
            <a:r>
              <a:rPr lang="en-US" sz="2400" dirty="0" smtClean="0"/>
              <a:t>Identification of elements in distant stars</a:t>
            </a:r>
          </a:p>
          <a:p>
            <a:pPr lvl="1" eaLnBrk="1" hangingPunct="1"/>
            <a:r>
              <a:rPr lang="en-US" sz="2400" dirty="0" smtClean="0"/>
              <a:t>Identification of minerals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1134" y="4103688"/>
            <a:ext cx="4216401" cy="2286000"/>
          </a:xfrm>
          <a:prstGeom prst="rect">
            <a:avLst/>
          </a:prstGeom>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7" name="Rectangle 2"/>
          <p:cNvSpPr>
            <a:spLocks noGrp="1" noChangeArrowheads="1"/>
          </p:cNvSpPr>
          <p:nvPr>
            <p:ph type="title"/>
          </p:nvPr>
        </p:nvSpPr>
        <p:spPr/>
        <p:txBody>
          <a:bodyPr/>
          <a:lstStyle/>
          <a:p>
            <a:pPr eaLnBrk="1" hangingPunct="1"/>
            <a:r>
              <a:rPr lang="en-US" smtClean="0"/>
              <a:t>The Rainbow</a:t>
            </a:r>
          </a:p>
        </p:txBody>
      </p:sp>
      <p:sp>
        <p:nvSpPr>
          <p:cNvPr id="613378" name="Rectangle 3"/>
          <p:cNvSpPr>
            <a:spLocks noGrp="1" noChangeArrowheads="1"/>
          </p:cNvSpPr>
          <p:nvPr>
            <p:ph type="body" idx="1"/>
          </p:nvPr>
        </p:nvSpPr>
        <p:spPr/>
        <p:txBody>
          <a:bodyPr/>
          <a:lstStyle/>
          <a:p>
            <a:pPr eaLnBrk="1" hangingPunct="1"/>
            <a:r>
              <a:rPr lang="en-US" smtClean="0"/>
              <a:t>A ray of light strikes a drop of water in the atmosphere</a:t>
            </a:r>
          </a:p>
          <a:p>
            <a:pPr eaLnBrk="1" hangingPunct="1"/>
            <a:r>
              <a:rPr lang="en-US" smtClean="0"/>
              <a:t>It undergoes both reflection and refraction</a:t>
            </a:r>
          </a:p>
          <a:p>
            <a:pPr lvl="1" eaLnBrk="1" hangingPunct="1"/>
            <a:r>
              <a:rPr lang="en-US" smtClean="0"/>
              <a:t>First refraction at the front of the drop</a:t>
            </a:r>
          </a:p>
          <a:p>
            <a:pPr lvl="2" eaLnBrk="1" hangingPunct="1"/>
            <a:r>
              <a:rPr lang="en-US" smtClean="0"/>
              <a:t>Violet light will deviate the most</a:t>
            </a:r>
          </a:p>
          <a:p>
            <a:pPr lvl="2" eaLnBrk="1" hangingPunct="1"/>
            <a:r>
              <a:rPr lang="en-US" smtClean="0"/>
              <a:t>Red light will deviate the least</a:t>
            </a:r>
          </a:p>
        </p:txBody>
      </p:sp>
      <p:pic>
        <p:nvPicPr>
          <p:cNvPr id="613380" name="Picture 4" descr="giphy"/>
          <p:cNvPicPr>
            <a:picLocks noChangeAspect="1" noChangeArrowheads="1" noCrop="1"/>
          </p:cNvPicPr>
          <p:nvPr/>
        </p:nvPicPr>
        <p:blipFill>
          <a:blip r:embed="rId2"/>
          <a:srcRect/>
          <a:stretch>
            <a:fillRect/>
          </a:stretch>
        </p:blipFill>
        <p:spPr bwMode="auto">
          <a:xfrm>
            <a:off x="8032750" y="4332288"/>
            <a:ext cx="3903663" cy="2346325"/>
          </a:xfrm>
          <a:prstGeom prst="rect">
            <a:avLst/>
          </a:prstGeom>
          <a:noFill/>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1" name="Rectangle 2"/>
          <p:cNvSpPr>
            <a:spLocks noGrp="1" noChangeArrowheads="1"/>
          </p:cNvSpPr>
          <p:nvPr>
            <p:ph type="title"/>
          </p:nvPr>
        </p:nvSpPr>
        <p:spPr>
          <a:xfrm>
            <a:off x="1535113" y="617538"/>
            <a:ext cx="10390187" cy="1143000"/>
          </a:xfrm>
        </p:spPr>
        <p:txBody>
          <a:bodyPr/>
          <a:lstStyle/>
          <a:p>
            <a:pPr eaLnBrk="1" hangingPunct="1"/>
            <a:r>
              <a:rPr lang="en-US" smtClean="0"/>
              <a:t>The Rainbow, 2</a:t>
            </a:r>
          </a:p>
        </p:txBody>
      </p:sp>
      <p:sp>
        <p:nvSpPr>
          <p:cNvPr id="614402" name="Rectangle 3"/>
          <p:cNvSpPr>
            <a:spLocks noGrp="1" noChangeArrowheads="1"/>
          </p:cNvSpPr>
          <p:nvPr>
            <p:ph type="body" sz="half" idx="1"/>
          </p:nvPr>
        </p:nvSpPr>
        <p:spPr>
          <a:xfrm>
            <a:off x="2209800" y="2017713"/>
            <a:ext cx="4306888" cy="4114800"/>
          </a:xfrm>
        </p:spPr>
        <p:txBody>
          <a:bodyPr/>
          <a:lstStyle/>
          <a:p>
            <a:pPr eaLnBrk="1" hangingPunct="1">
              <a:lnSpc>
                <a:spcPct val="90000"/>
              </a:lnSpc>
            </a:pPr>
            <a:r>
              <a:rPr lang="en-US" sz="2400" smtClean="0"/>
              <a:t>At the back surface the light is reflected </a:t>
            </a:r>
          </a:p>
          <a:p>
            <a:pPr eaLnBrk="1" hangingPunct="1">
              <a:lnSpc>
                <a:spcPct val="90000"/>
              </a:lnSpc>
            </a:pPr>
            <a:r>
              <a:rPr lang="en-US" sz="2400" smtClean="0"/>
              <a:t>It is refracted again as it returns to the front surface and moves into the air</a:t>
            </a:r>
          </a:p>
          <a:p>
            <a:pPr eaLnBrk="1" hangingPunct="1">
              <a:lnSpc>
                <a:spcPct val="90000"/>
              </a:lnSpc>
            </a:pPr>
            <a:r>
              <a:rPr lang="en-US" sz="2400" smtClean="0"/>
              <a:t>The rays leave the drop at various angles</a:t>
            </a:r>
          </a:p>
          <a:p>
            <a:pPr lvl="1" eaLnBrk="1" hangingPunct="1">
              <a:lnSpc>
                <a:spcPct val="90000"/>
              </a:lnSpc>
            </a:pPr>
            <a:r>
              <a:rPr lang="en-US" sz="2000" smtClean="0"/>
              <a:t>The angle between the white light and the violet ray is 40°</a:t>
            </a:r>
          </a:p>
          <a:p>
            <a:pPr lvl="1" eaLnBrk="1" hangingPunct="1">
              <a:lnSpc>
                <a:spcPct val="90000"/>
              </a:lnSpc>
            </a:pPr>
            <a:r>
              <a:rPr lang="en-US" sz="2000" smtClean="0"/>
              <a:t>The angle between the white light and the red ray is 42°</a:t>
            </a:r>
          </a:p>
        </p:txBody>
      </p:sp>
      <p:pic>
        <p:nvPicPr>
          <p:cNvPr id="614403" name="Picture 6" descr="D:\Chapter 22\Fig 22-19.jpg"/>
          <p:cNvPicPr>
            <a:picLocks noGrp="1" noChangeAspect="1" noChangeArrowheads="1"/>
          </p:cNvPicPr>
          <p:nvPr>
            <p:ph type="clipArt" sz="half" idx="2"/>
          </p:nvPr>
        </p:nvPicPr>
        <p:blipFill>
          <a:blip r:embed="rId2"/>
          <a:srcRect/>
          <a:stretch>
            <a:fillRect/>
          </a:stretch>
        </p:blipFill>
        <p:spPr>
          <a:xfrm>
            <a:off x="6502400" y="1981200"/>
            <a:ext cx="3738563" cy="4611688"/>
          </a:xfrm>
        </p:spPr>
      </p:pic>
      <p:pic>
        <p:nvPicPr>
          <p:cNvPr id="614405" name="Picture 5" descr="giphy"/>
          <p:cNvPicPr>
            <a:picLocks noChangeAspect="1" noChangeArrowheads="1" noCrop="1"/>
          </p:cNvPicPr>
          <p:nvPr/>
        </p:nvPicPr>
        <p:blipFill>
          <a:blip r:embed="rId3"/>
          <a:srcRect/>
          <a:stretch>
            <a:fillRect/>
          </a:stretch>
        </p:blipFill>
        <p:spPr bwMode="auto">
          <a:xfrm>
            <a:off x="9315450" y="0"/>
            <a:ext cx="2876550" cy="2154238"/>
          </a:xfrm>
          <a:prstGeom prst="rect">
            <a:avLst/>
          </a:prstGeom>
          <a:noFill/>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5" name="Rectangle 2"/>
          <p:cNvSpPr>
            <a:spLocks noGrp="1" noChangeArrowheads="1"/>
          </p:cNvSpPr>
          <p:nvPr>
            <p:ph type="title"/>
          </p:nvPr>
        </p:nvSpPr>
        <p:spPr>
          <a:xfrm>
            <a:off x="1535113" y="617538"/>
            <a:ext cx="10390187" cy="1143000"/>
          </a:xfrm>
        </p:spPr>
        <p:txBody>
          <a:bodyPr/>
          <a:lstStyle/>
          <a:p>
            <a:pPr eaLnBrk="1" hangingPunct="1"/>
            <a:r>
              <a:rPr lang="en-US" smtClean="0"/>
              <a:t>Observing the Rainbow</a:t>
            </a:r>
          </a:p>
        </p:txBody>
      </p:sp>
      <p:sp>
        <p:nvSpPr>
          <p:cNvPr id="615426" name="Rectangle 3"/>
          <p:cNvSpPr>
            <a:spLocks noGrp="1" noChangeArrowheads="1"/>
          </p:cNvSpPr>
          <p:nvPr>
            <p:ph type="body" sz="half" idx="2"/>
          </p:nvPr>
        </p:nvSpPr>
        <p:spPr>
          <a:xfrm>
            <a:off x="2133600" y="4572000"/>
            <a:ext cx="7772400" cy="1981200"/>
          </a:xfrm>
        </p:spPr>
        <p:txBody>
          <a:bodyPr/>
          <a:lstStyle/>
          <a:p>
            <a:pPr eaLnBrk="1" hangingPunct="1">
              <a:lnSpc>
                <a:spcPct val="90000"/>
              </a:lnSpc>
            </a:pPr>
            <a:r>
              <a:rPr lang="en-US" sz="2400" smtClean="0"/>
              <a:t>If a raindrop high in the sky is observed, the red ray is seen</a:t>
            </a:r>
          </a:p>
          <a:p>
            <a:pPr eaLnBrk="1" hangingPunct="1">
              <a:lnSpc>
                <a:spcPct val="90000"/>
              </a:lnSpc>
            </a:pPr>
            <a:r>
              <a:rPr lang="en-US" sz="2400" smtClean="0"/>
              <a:t>A drop lower in the sky would direct violet light to the observer</a:t>
            </a:r>
          </a:p>
          <a:p>
            <a:pPr eaLnBrk="1" hangingPunct="1">
              <a:lnSpc>
                <a:spcPct val="90000"/>
              </a:lnSpc>
            </a:pPr>
            <a:r>
              <a:rPr lang="en-US" sz="2400" smtClean="0"/>
              <a:t>The other colors of the spectra lie in between the red and the violet</a:t>
            </a:r>
          </a:p>
        </p:txBody>
      </p:sp>
      <p:pic>
        <p:nvPicPr>
          <p:cNvPr id="615427" name="Picture 6" descr="D:\Chapter 22\Fig 22-20a.jpg"/>
          <p:cNvPicPr>
            <a:picLocks noGrp="1" noChangeAspect="1" noChangeArrowheads="1"/>
          </p:cNvPicPr>
          <p:nvPr>
            <p:ph sz="half" idx="1"/>
          </p:nvPr>
        </p:nvPicPr>
        <p:blipFill>
          <a:blip r:embed="rId2"/>
          <a:srcRect/>
          <a:stretch>
            <a:fillRect/>
          </a:stretch>
        </p:blipFill>
        <p:spPr>
          <a:xfrm>
            <a:off x="3352800" y="1905000"/>
            <a:ext cx="5110163" cy="2649538"/>
          </a:xfrm>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29" name="Rectangle 2"/>
          <p:cNvSpPr>
            <a:spLocks noGrp="1" noChangeArrowheads="1"/>
          </p:cNvSpPr>
          <p:nvPr>
            <p:ph type="title" idx="4294967295"/>
          </p:nvPr>
        </p:nvSpPr>
        <p:spPr>
          <a:xfrm>
            <a:off x="869950" y="269875"/>
            <a:ext cx="10390188" cy="1143000"/>
          </a:xfrm>
        </p:spPr>
        <p:txBody>
          <a:bodyPr anchor="t"/>
          <a:lstStyle/>
          <a:p>
            <a:pPr eaLnBrk="1" hangingPunct="1"/>
            <a:r>
              <a:rPr lang="en-US" smtClean="0"/>
              <a:t>Superposition ..AKA….Interference</a:t>
            </a:r>
          </a:p>
        </p:txBody>
      </p:sp>
      <p:sp>
        <p:nvSpPr>
          <p:cNvPr id="636930" name="Rectangle 3"/>
          <p:cNvSpPr>
            <a:spLocks noGrp="1" noChangeArrowheads="1"/>
          </p:cNvSpPr>
          <p:nvPr>
            <p:ph type="body" idx="4294967295"/>
          </p:nvPr>
        </p:nvSpPr>
        <p:spPr>
          <a:xfrm>
            <a:off x="1785938" y="1089025"/>
            <a:ext cx="8229600" cy="990600"/>
          </a:xfrm>
        </p:spPr>
        <p:txBody>
          <a:bodyPr/>
          <a:lstStyle/>
          <a:p>
            <a:pPr eaLnBrk="1" hangingPunct="1">
              <a:buFont typeface="Wingdings" pitchFamily="2" charset="2"/>
              <a:buNone/>
            </a:pPr>
            <a:r>
              <a:rPr lang="en-US" sz="2800" smtClean="0"/>
              <a:t>One of the characteristics of a WAVE is the ability to undergo </a:t>
            </a:r>
            <a:r>
              <a:rPr lang="en-US" sz="2800" smtClean="0">
                <a:solidFill>
                  <a:srgbClr val="FF0000"/>
                </a:solidFill>
              </a:rPr>
              <a:t>INTERFERENCE</a:t>
            </a:r>
            <a:r>
              <a:rPr lang="en-US" sz="2800" smtClean="0"/>
              <a:t>. There are TWO types. </a:t>
            </a:r>
          </a:p>
        </p:txBody>
      </p:sp>
      <p:pic>
        <p:nvPicPr>
          <p:cNvPr id="636931" name="Picture 6"/>
          <p:cNvPicPr>
            <a:picLocks noChangeAspect="1" noChangeArrowheads="1"/>
          </p:cNvPicPr>
          <p:nvPr/>
        </p:nvPicPr>
        <p:blipFill>
          <a:blip r:embed="rId2"/>
          <a:srcRect/>
          <a:stretch>
            <a:fillRect/>
          </a:stretch>
        </p:blipFill>
        <p:spPr bwMode="auto">
          <a:xfrm>
            <a:off x="1219200" y="2547938"/>
            <a:ext cx="4267200" cy="3854450"/>
          </a:xfrm>
          <a:prstGeom prst="rect">
            <a:avLst/>
          </a:prstGeom>
          <a:noFill/>
          <a:ln w="9525">
            <a:noFill/>
            <a:miter lim="800000"/>
            <a:headEnd/>
            <a:tailEnd/>
          </a:ln>
        </p:spPr>
      </p:pic>
      <p:sp>
        <p:nvSpPr>
          <p:cNvPr id="636932" name="Text Box 7"/>
          <p:cNvSpPr txBox="1">
            <a:spLocks noChangeArrowheads="1"/>
          </p:cNvSpPr>
          <p:nvPr/>
        </p:nvSpPr>
        <p:spPr bwMode="auto">
          <a:xfrm>
            <a:off x="6461125" y="2627313"/>
            <a:ext cx="3460750" cy="366712"/>
          </a:xfrm>
          <a:prstGeom prst="rect">
            <a:avLst/>
          </a:prstGeom>
          <a:noFill/>
          <a:ln w="9525">
            <a:noFill/>
            <a:miter lim="800000"/>
            <a:headEnd/>
            <a:tailEnd/>
          </a:ln>
        </p:spPr>
        <p:txBody>
          <a:bodyPr wrap="none">
            <a:spAutoFit/>
          </a:bodyPr>
          <a:lstStyle/>
          <a:p>
            <a:r>
              <a:rPr lang="en-US">
                <a:solidFill>
                  <a:srgbClr val="000000"/>
                </a:solidFill>
              </a:rPr>
              <a:t>We call these waves </a:t>
            </a:r>
            <a:r>
              <a:rPr lang="en-US">
                <a:solidFill>
                  <a:srgbClr val="FF0000"/>
                </a:solidFill>
              </a:rPr>
              <a:t>IN PHASE.</a:t>
            </a:r>
          </a:p>
        </p:txBody>
      </p:sp>
      <p:sp>
        <p:nvSpPr>
          <p:cNvPr id="636933" name="Text Box 8"/>
          <p:cNvSpPr txBox="1">
            <a:spLocks noChangeArrowheads="1"/>
          </p:cNvSpPr>
          <p:nvPr/>
        </p:nvSpPr>
        <p:spPr bwMode="auto">
          <a:xfrm>
            <a:off x="6553200" y="4724400"/>
            <a:ext cx="3886200" cy="641350"/>
          </a:xfrm>
          <a:prstGeom prst="rect">
            <a:avLst/>
          </a:prstGeom>
          <a:noFill/>
          <a:ln w="9525">
            <a:noFill/>
            <a:miter lim="800000"/>
            <a:headEnd/>
            <a:tailEnd/>
          </a:ln>
        </p:spPr>
        <p:txBody>
          <a:bodyPr>
            <a:spAutoFit/>
          </a:bodyPr>
          <a:lstStyle/>
          <a:p>
            <a:r>
              <a:rPr lang="en-US">
                <a:solidFill>
                  <a:srgbClr val="000000"/>
                </a:solidFill>
              </a:rPr>
              <a:t>We call these waves </a:t>
            </a:r>
            <a:r>
              <a:rPr lang="en-US">
                <a:solidFill>
                  <a:srgbClr val="FF0000"/>
                </a:solidFill>
              </a:rPr>
              <a:t>OUT OF PHASE.</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ChangeArrowheads="1"/>
          </p:cNvSpPr>
          <p:nvPr>
            <p:ph type="title"/>
          </p:nvPr>
        </p:nvSpPr>
        <p:spPr/>
        <p:txBody>
          <a:bodyPr/>
          <a:lstStyle/>
          <a:p>
            <a:pPr eaLnBrk="1" hangingPunct="1"/>
            <a:r>
              <a:rPr lang="en-US" smtClean="0"/>
              <a:t>Dual Nature of Light</a:t>
            </a:r>
          </a:p>
        </p:txBody>
      </p:sp>
      <p:sp>
        <p:nvSpPr>
          <p:cNvPr id="96258" name="Rectangle 3"/>
          <p:cNvSpPr>
            <a:spLocks noGrp="1" noChangeArrowheads="1"/>
          </p:cNvSpPr>
          <p:nvPr>
            <p:ph type="body" idx="1"/>
          </p:nvPr>
        </p:nvSpPr>
        <p:spPr/>
        <p:txBody>
          <a:bodyPr/>
          <a:lstStyle/>
          <a:p>
            <a:pPr eaLnBrk="1" hangingPunct="1"/>
            <a:r>
              <a:rPr lang="en-US" smtClean="0"/>
              <a:t>Experiments can be devised that will display either the wave nature or the particle nature of light</a:t>
            </a:r>
          </a:p>
          <a:p>
            <a:pPr lvl="1" eaLnBrk="1" hangingPunct="1"/>
            <a:r>
              <a:rPr lang="en-US" smtClean="0"/>
              <a:t>In some experiments light acts as a wave and in others it acts as a particle</a:t>
            </a:r>
          </a:p>
          <a:p>
            <a:pPr eaLnBrk="1" hangingPunct="1"/>
            <a:r>
              <a:rPr lang="en-US" smtClean="0"/>
              <a:t>Nature prevents testing both qualities at the same time</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18478" y="0"/>
            <a:ext cx="3673522" cy="2066356"/>
          </a:xfrm>
          <a:prstGeom prst="rect">
            <a:avLst/>
          </a:prstGeom>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7" name="Rectangle 2"/>
          <p:cNvSpPr>
            <a:spLocks noGrp="1" noChangeArrowheads="1"/>
          </p:cNvSpPr>
          <p:nvPr>
            <p:ph type="title" idx="4294967295"/>
          </p:nvPr>
        </p:nvSpPr>
        <p:spPr>
          <a:xfrm>
            <a:off x="1470025" y="312738"/>
            <a:ext cx="10390188" cy="1143000"/>
          </a:xfrm>
        </p:spPr>
        <p:txBody>
          <a:bodyPr anchor="t"/>
          <a:lstStyle/>
          <a:p>
            <a:pPr eaLnBrk="1" hangingPunct="1"/>
            <a:r>
              <a:rPr lang="en-US" smtClean="0"/>
              <a:t>Diffraction</a:t>
            </a:r>
          </a:p>
        </p:txBody>
      </p:sp>
      <p:sp>
        <p:nvSpPr>
          <p:cNvPr id="638978" name="Rectangle 3"/>
          <p:cNvSpPr>
            <a:spLocks noGrp="1" noChangeArrowheads="1"/>
          </p:cNvSpPr>
          <p:nvPr>
            <p:ph type="body" idx="4294967295"/>
          </p:nvPr>
        </p:nvSpPr>
        <p:spPr>
          <a:xfrm>
            <a:off x="1981200" y="1066800"/>
            <a:ext cx="8229600" cy="1295400"/>
          </a:xfrm>
        </p:spPr>
        <p:txBody>
          <a:bodyPr/>
          <a:lstStyle/>
          <a:p>
            <a:pPr eaLnBrk="1" hangingPunct="1">
              <a:buFont typeface="Wingdings" pitchFamily="2" charset="2"/>
              <a:buNone/>
            </a:pPr>
            <a:r>
              <a:rPr lang="en-US" sz="2800" smtClean="0"/>
              <a:t>When light </a:t>
            </a:r>
            <a:r>
              <a:rPr lang="en-US" sz="2800" b="1" smtClean="0">
                <a:solidFill>
                  <a:srgbClr val="FF0000"/>
                </a:solidFill>
              </a:rPr>
              <a:t>OR</a:t>
            </a:r>
            <a:r>
              <a:rPr lang="en-US" sz="2800" smtClean="0"/>
              <a:t> sound is produced by TWO sources a pattern results as a result of interference.</a:t>
            </a:r>
          </a:p>
        </p:txBody>
      </p:sp>
      <p:pic>
        <p:nvPicPr>
          <p:cNvPr id="638979" name="Picture 4" descr="u12l3a1"/>
          <p:cNvPicPr>
            <a:picLocks noChangeAspect="1" noChangeArrowheads="1" noCrop="1"/>
          </p:cNvPicPr>
          <p:nvPr/>
        </p:nvPicPr>
        <p:blipFill>
          <a:blip r:embed="rId2"/>
          <a:srcRect/>
          <a:stretch>
            <a:fillRect/>
          </a:stretch>
        </p:blipFill>
        <p:spPr bwMode="auto">
          <a:xfrm>
            <a:off x="3505200" y="2057400"/>
            <a:ext cx="6477000" cy="36242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7" name="Rectangle 2"/>
          <p:cNvSpPr>
            <a:spLocks noGrp="1" noChangeArrowheads="1"/>
          </p:cNvSpPr>
          <p:nvPr>
            <p:ph type="title" idx="4294967295"/>
          </p:nvPr>
        </p:nvSpPr>
        <p:spPr/>
        <p:txBody>
          <a:bodyPr anchor="t"/>
          <a:lstStyle/>
          <a:p>
            <a:pPr eaLnBrk="1" hangingPunct="1"/>
            <a:r>
              <a:rPr lang="en-US" smtClean="0"/>
              <a:t>Interference Patterns</a:t>
            </a:r>
          </a:p>
        </p:txBody>
      </p:sp>
      <p:pic>
        <p:nvPicPr>
          <p:cNvPr id="618498" name="Picture 4" descr="Wave_Diffraction_4Lambda_Slit"/>
          <p:cNvPicPr>
            <a:picLocks noChangeAspect="1" noChangeArrowheads="1"/>
          </p:cNvPicPr>
          <p:nvPr/>
        </p:nvPicPr>
        <p:blipFill>
          <a:blip r:embed="rId2"/>
          <a:srcRect/>
          <a:stretch>
            <a:fillRect/>
          </a:stretch>
        </p:blipFill>
        <p:spPr bwMode="auto">
          <a:xfrm>
            <a:off x="1882775" y="1773238"/>
            <a:ext cx="2895600" cy="2335212"/>
          </a:xfrm>
          <a:prstGeom prst="rect">
            <a:avLst/>
          </a:prstGeom>
          <a:noFill/>
          <a:ln w="9525">
            <a:noFill/>
            <a:miter lim="800000"/>
            <a:headEnd/>
            <a:tailEnd/>
          </a:ln>
        </p:spPr>
      </p:pic>
      <p:pic>
        <p:nvPicPr>
          <p:cNvPr id="618499" name="Picture 5" descr="diffraction"/>
          <p:cNvPicPr>
            <a:picLocks noChangeAspect="1" noChangeArrowheads="1"/>
          </p:cNvPicPr>
          <p:nvPr/>
        </p:nvPicPr>
        <p:blipFill>
          <a:blip r:embed="rId3"/>
          <a:srcRect/>
          <a:stretch>
            <a:fillRect/>
          </a:stretch>
        </p:blipFill>
        <p:spPr bwMode="auto">
          <a:xfrm>
            <a:off x="5519738" y="1914525"/>
            <a:ext cx="3017837" cy="2233613"/>
          </a:xfrm>
          <a:prstGeom prst="rect">
            <a:avLst/>
          </a:prstGeom>
          <a:noFill/>
          <a:ln w="9525">
            <a:noFill/>
            <a:miter lim="800000"/>
            <a:headEnd/>
            <a:tailEnd/>
          </a:ln>
        </p:spPr>
      </p:pic>
      <p:sp>
        <p:nvSpPr>
          <p:cNvPr id="618500" name="Rectangle 6"/>
          <p:cNvSpPr>
            <a:spLocks noChangeArrowheads="1"/>
          </p:cNvSpPr>
          <p:nvPr/>
        </p:nvSpPr>
        <p:spPr bwMode="auto">
          <a:xfrm>
            <a:off x="2057400" y="4267200"/>
            <a:ext cx="7696200" cy="1190625"/>
          </a:xfrm>
          <a:prstGeom prst="rect">
            <a:avLst/>
          </a:prstGeom>
          <a:noFill/>
          <a:ln w="9525">
            <a:noFill/>
            <a:miter lim="800000"/>
            <a:headEnd/>
            <a:tailEnd/>
          </a:ln>
        </p:spPr>
        <p:txBody>
          <a:bodyPr anchor="ctr">
            <a:spAutoFit/>
          </a:bodyPr>
          <a:lstStyle/>
          <a:p>
            <a:r>
              <a:rPr lang="en-US" b="1">
                <a:solidFill>
                  <a:srgbClr val="FF0000"/>
                </a:solidFill>
              </a:rPr>
              <a:t>Diffraction</a:t>
            </a:r>
            <a:r>
              <a:rPr lang="en-US">
                <a:solidFill>
                  <a:srgbClr val="000000"/>
                </a:solidFill>
              </a:rPr>
              <a:t> is normally taken to refer to various phenomena which occur when a wave encounters an obstacle. It is described as the apparent bending of waves around small obstacles and the spreading out of waves past small openings </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1" name="Rectangle 2"/>
          <p:cNvSpPr>
            <a:spLocks noGrp="1" noChangeArrowheads="1"/>
          </p:cNvSpPr>
          <p:nvPr>
            <p:ph type="title" idx="4294967295"/>
          </p:nvPr>
        </p:nvSpPr>
        <p:spPr>
          <a:xfrm>
            <a:off x="1546225" y="400050"/>
            <a:ext cx="10390188" cy="1143000"/>
          </a:xfrm>
        </p:spPr>
        <p:txBody>
          <a:bodyPr anchor="t"/>
          <a:lstStyle/>
          <a:p>
            <a:pPr eaLnBrk="1" hangingPunct="1"/>
            <a:r>
              <a:rPr lang="en-US" smtClean="0"/>
              <a:t>Diffraction – The Central Maximum</a:t>
            </a:r>
          </a:p>
        </p:txBody>
      </p:sp>
      <p:pic>
        <p:nvPicPr>
          <p:cNvPr id="619522" name="Picture 5"/>
          <p:cNvPicPr>
            <a:picLocks noChangeAspect="1" noChangeArrowheads="1"/>
          </p:cNvPicPr>
          <p:nvPr/>
        </p:nvPicPr>
        <p:blipFill>
          <a:blip r:embed="rId2"/>
          <a:srcRect/>
          <a:stretch>
            <a:fillRect/>
          </a:stretch>
        </p:blipFill>
        <p:spPr bwMode="auto">
          <a:xfrm>
            <a:off x="2057400" y="990600"/>
            <a:ext cx="4343400" cy="3846513"/>
          </a:xfrm>
          <a:prstGeom prst="rect">
            <a:avLst/>
          </a:prstGeom>
          <a:noFill/>
          <a:ln w="9525">
            <a:noFill/>
            <a:miter lim="800000"/>
            <a:headEnd/>
            <a:tailEnd/>
          </a:ln>
        </p:spPr>
      </p:pic>
      <p:sp>
        <p:nvSpPr>
          <p:cNvPr id="619523" name="Text Box 6"/>
          <p:cNvSpPr txBox="1">
            <a:spLocks noChangeArrowheads="1"/>
          </p:cNvSpPr>
          <p:nvPr/>
        </p:nvSpPr>
        <p:spPr bwMode="auto">
          <a:xfrm>
            <a:off x="6629400" y="1371600"/>
            <a:ext cx="3657600" cy="3113088"/>
          </a:xfrm>
          <a:prstGeom prst="rect">
            <a:avLst/>
          </a:prstGeom>
          <a:noFill/>
          <a:ln w="9525">
            <a:noFill/>
            <a:miter lim="800000"/>
            <a:headEnd/>
            <a:tailEnd/>
          </a:ln>
        </p:spPr>
        <p:txBody>
          <a:bodyPr>
            <a:spAutoFit/>
          </a:bodyPr>
          <a:lstStyle/>
          <a:p>
            <a:r>
              <a:rPr lang="en-US">
                <a:solidFill>
                  <a:srgbClr val="000000"/>
                </a:solidFill>
              </a:rPr>
              <a:t>Suppose you had TWO sources each being allowed to emit a wave through a small opening or slit.</a:t>
            </a:r>
          </a:p>
          <a:p>
            <a:endParaRPr lang="en-US">
              <a:solidFill>
                <a:srgbClr val="000000"/>
              </a:solidFill>
            </a:endParaRPr>
          </a:p>
          <a:p>
            <a:r>
              <a:rPr lang="en-US">
                <a:solidFill>
                  <a:srgbClr val="000000"/>
                </a:solidFill>
              </a:rPr>
              <a:t>The distance between the slits denoted by, </a:t>
            </a:r>
            <a:r>
              <a:rPr lang="en-US" b="1">
                <a:solidFill>
                  <a:srgbClr val="FF0000"/>
                </a:solidFill>
              </a:rPr>
              <a:t>d</a:t>
            </a:r>
            <a:r>
              <a:rPr lang="en-US">
                <a:solidFill>
                  <a:srgbClr val="000000"/>
                </a:solidFill>
              </a:rPr>
              <a:t>.</a:t>
            </a:r>
          </a:p>
          <a:p>
            <a:endParaRPr lang="en-US">
              <a:solidFill>
                <a:srgbClr val="000000"/>
              </a:solidFill>
            </a:endParaRPr>
          </a:p>
          <a:p>
            <a:r>
              <a:rPr lang="en-US">
                <a:solidFill>
                  <a:srgbClr val="000000"/>
                </a:solidFill>
              </a:rPr>
              <a:t>The distance from the slit spacing to the screen is denoted by the letter, </a:t>
            </a:r>
            <a:r>
              <a:rPr lang="en-US" b="1">
                <a:solidFill>
                  <a:srgbClr val="FF0000"/>
                </a:solidFill>
              </a:rPr>
              <a:t>L</a:t>
            </a:r>
            <a:r>
              <a:rPr lang="en-US">
                <a:solidFill>
                  <a:srgbClr val="000000"/>
                </a:solidFill>
              </a:rPr>
              <a:t>. </a:t>
            </a:r>
          </a:p>
        </p:txBody>
      </p:sp>
      <p:sp>
        <p:nvSpPr>
          <p:cNvPr id="619524" name="Text Box 7"/>
          <p:cNvSpPr txBox="1">
            <a:spLocks noChangeArrowheads="1"/>
          </p:cNvSpPr>
          <p:nvPr/>
        </p:nvSpPr>
        <p:spPr bwMode="auto">
          <a:xfrm>
            <a:off x="2346325" y="4837113"/>
            <a:ext cx="8093075" cy="1190625"/>
          </a:xfrm>
          <a:prstGeom prst="rect">
            <a:avLst/>
          </a:prstGeom>
          <a:noFill/>
          <a:ln w="9525">
            <a:noFill/>
            <a:miter lim="800000"/>
            <a:headEnd/>
            <a:tailEnd/>
          </a:ln>
        </p:spPr>
        <p:txBody>
          <a:bodyPr>
            <a:spAutoFit/>
          </a:bodyPr>
          <a:lstStyle/>
          <a:p>
            <a:r>
              <a:rPr lang="en-US">
                <a:solidFill>
                  <a:srgbClr val="000000"/>
                </a:solidFill>
              </a:rPr>
              <a:t>If  two waves go through the slit and then proceed straight ahead to the screen, they both cover the SAME DISTANCE and thus will have constructive interference. Their amplitudes will build and leave a very bright intense spot on the screen. We call this the </a:t>
            </a:r>
            <a:r>
              <a:rPr lang="en-US" b="1">
                <a:solidFill>
                  <a:srgbClr val="FF0000"/>
                </a:solidFill>
              </a:rPr>
              <a:t>CENTRAL MAXIMUM</a:t>
            </a:r>
            <a:r>
              <a:rPr lang="en-US">
                <a:solidFill>
                  <a:srgbClr val="000000"/>
                </a:solidFill>
              </a:rPr>
              <a:t>.</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5" name="Rectangle 2"/>
          <p:cNvSpPr>
            <a:spLocks noGrp="1" noChangeArrowheads="1"/>
          </p:cNvSpPr>
          <p:nvPr>
            <p:ph type="title" idx="4294967295"/>
          </p:nvPr>
        </p:nvSpPr>
        <p:spPr>
          <a:xfrm>
            <a:off x="1492250" y="290513"/>
            <a:ext cx="10390188" cy="1143000"/>
          </a:xfrm>
        </p:spPr>
        <p:txBody>
          <a:bodyPr anchor="t"/>
          <a:lstStyle/>
          <a:p>
            <a:pPr eaLnBrk="1" hangingPunct="1"/>
            <a:r>
              <a:rPr lang="en-US" smtClean="0"/>
              <a:t>Diffraction – The Central Maximum</a:t>
            </a:r>
          </a:p>
        </p:txBody>
      </p:sp>
      <p:pic>
        <p:nvPicPr>
          <p:cNvPr id="620546" name="Picture 4" descr="Red single slit"/>
          <p:cNvPicPr>
            <a:picLocks noChangeAspect="1" noChangeArrowheads="1"/>
          </p:cNvPicPr>
          <p:nvPr/>
        </p:nvPicPr>
        <p:blipFill>
          <a:blip r:embed="rId2"/>
          <a:srcRect/>
          <a:stretch>
            <a:fillRect/>
          </a:stretch>
        </p:blipFill>
        <p:spPr bwMode="auto">
          <a:xfrm>
            <a:off x="1981200" y="914400"/>
            <a:ext cx="3657600" cy="2255838"/>
          </a:xfrm>
          <a:prstGeom prst="rect">
            <a:avLst/>
          </a:prstGeom>
          <a:noFill/>
          <a:ln w="9525">
            <a:noFill/>
            <a:miter lim="800000"/>
            <a:headEnd/>
            <a:tailEnd/>
          </a:ln>
        </p:spPr>
      </p:pic>
      <p:pic>
        <p:nvPicPr>
          <p:cNvPr id="620547" name="Picture 5" descr="single_slit_diffraction"/>
          <p:cNvPicPr>
            <a:picLocks noChangeAspect="1" noChangeArrowheads="1"/>
          </p:cNvPicPr>
          <p:nvPr/>
        </p:nvPicPr>
        <p:blipFill>
          <a:blip r:embed="rId3"/>
          <a:srcRect/>
          <a:stretch>
            <a:fillRect/>
          </a:stretch>
        </p:blipFill>
        <p:spPr bwMode="auto">
          <a:xfrm>
            <a:off x="6019800" y="914400"/>
            <a:ext cx="2895600" cy="2171700"/>
          </a:xfrm>
          <a:prstGeom prst="rect">
            <a:avLst/>
          </a:prstGeom>
          <a:noFill/>
          <a:ln w="9525">
            <a:noFill/>
            <a:miter lim="800000"/>
            <a:headEnd/>
            <a:tailEnd/>
          </a:ln>
        </p:spPr>
      </p:pic>
      <p:sp>
        <p:nvSpPr>
          <p:cNvPr id="620548" name="Text Box 6"/>
          <p:cNvSpPr txBox="1">
            <a:spLocks noChangeArrowheads="1"/>
          </p:cNvSpPr>
          <p:nvPr/>
        </p:nvSpPr>
        <p:spPr bwMode="auto">
          <a:xfrm>
            <a:off x="2057400" y="3429000"/>
            <a:ext cx="7620000" cy="2838450"/>
          </a:xfrm>
          <a:prstGeom prst="rect">
            <a:avLst/>
          </a:prstGeom>
          <a:noFill/>
          <a:ln w="9525">
            <a:noFill/>
            <a:miter lim="800000"/>
            <a:headEnd/>
            <a:tailEnd/>
          </a:ln>
        </p:spPr>
        <p:txBody>
          <a:bodyPr>
            <a:spAutoFit/>
          </a:bodyPr>
          <a:lstStyle/>
          <a:p>
            <a:r>
              <a:rPr lang="en-US">
                <a:solidFill>
                  <a:srgbClr val="000000"/>
                </a:solidFill>
              </a:rPr>
              <a:t>Here is the pattern you will see. Notice in figure 2 that there are several bright spots and dark areas in between. The spot in the middle is the BRIGHTEST and thus the CENTRAL MAXIMUM. We call these spots </a:t>
            </a:r>
            <a:r>
              <a:rPr lang="en-US" b="1">
                <a:solidFill>
                  <a:srgbClr val="FF0000"/>
                </a:solidFill>
              </a:rPr>
              <a:t>FRINGES</a:t>
            </a:r>
            <a:r>
              <a:rPr lang="en-US">
                <a:solidFill>
                  <a:srgbClr val="000000"/>
                </a:solidFill>
              </a:rPr>
              <a:t>.</a:t>
            </a:r>
          </a:p>
          <a:p>
            <a:endParaRPr lang="en-US">
              <a:solidFill>
                <a:srgbClr val="000000"/>
              </a:solidFill>
            </a:endParaRPr>
          </a:p>
          <a:p>
            <a:r>
              <a:rPr lang="en-US">
                <a:solidFill>
                  <a:srgbClr val="000000"/>
                </a:solidFill>
              </a:rPr>
              <a:t>Notice we have additional bright spots, yet the intensity is a bit less. We denote these additional bright spots as ORDERS. So the first bright spot on either side of the central maximum is called the </a:t>
            </a:r>
            <a:r>
              <a:rPr lang="en-US" b="1">
                <a:solidFill>
                  <a:srgbClr val="FF0000"/>
                </a:solidFill>
              </a:rPr>
              <a:t>FIRST ORDER BRIGHT FRINGE</a:t>
            </a:r>
            <a:r>
              <a:rPr lang="en-US">
                <a:solidFill>
                  <a:srgbClr val="000000"/>
                </a:solidFill>
              </a:rPr>
              <a:t>. Figure 1 represents the intensity of the orders as we move farther from the bright central maximum. </a:t>
            </a:r>
          </a:p>
        </p:txBody>
      </p:sp>
      <p:sp>
        <p:nvSpPr>
          <p:cNvPr id="620549" name="Text Box 7"/>
          <p:cNvSpPr txBox="1">
            <a:spLocks noChangeArrowheads="1"/>
          </p:cNvSpPr>
          <p:nvPr/>
        </p:nvSpPr>
        <p:spPr bwMode="auto">
          <a:xfrm>
            <a:off x="3124200" y="3124200"/>
            <a:ext cx="1022350" cy="366713"/>
          </a:xfrm>
          <a:prstGeom prst="rect">
            <a:avLst/>
          </a:prstGeom>
          <a:noFill/>
          <a:ln w="9525">
            <a:noFill/>
            <a:miter lim="800000"/>
            <a:headEnd/>
            <a:tailEnd/>
          </a:ln>
        </p:spPr>
        <p:txBody>
          <a:bodyPr wrap="none">
            <a:spAutoFit/>
          </a:bodyPr>
          <a:lstStyle/>
          <a:p>
            <a:r>
              <a:rPr lang="en-US">
                <a:solidFill>
                  <a:srgbClr val="000000"/>
                </a:solidFill>
              </a:rPr>
              <a:t>Figure 1</a:t>
            </a:r>
          </a:p>
        </p:txBody>
      </p:sp>
      <p:sp>
        <p:nvSpPr>
          <p:cNvPr id="620550" name="Text Box 8"/>
          <p:cNvSpPr txBox="1">
            <a:spLocks noChangeArrowheads="1"/>
          </p:cNvSpPr>
          <p:nvPr/>
        </p:nvSpPr>
        <p:spPr bwMode="auto">
          <a:xfrm>
            <a:off x="6934200" y="3048000"/>
            <a:ext cx="1022350" cy="366713"/>
          </a:xfrm>
          <a:prstGeom prst="rect">
            <a:avLst/>
          </a:prstGeom>
          <a:noFill/>
          <a:ln w="9525">
            <a:noFill/>
            <a:miter lim="800000"/>
            <a:headEnd/>
            <a:tailEnd/>
          </a:ln>
        </p:spPr>
        <p:txBody>
          <a:bodyPr wrap="none">
            <a:spAutoFit/>
          </a:bodyPr>
          <a:lstStyle/>
          <a:p>
            <a:r>
              <a:rPr lang="en-US">
                <a:solidFill>
                  <a:srgbClr val="000000"/>
                </a:solidFill>
              </a:rPr>
              <a:t>Figure 2</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69" name="Rectangle 2"/>
          <p:cNvSpPr>
            <a:spLocks noGrp="1" noChangeArrowheads="1"/>
          </p:cNvSpPr>
          <p:nvPr>
            <p:ph type="title" idx="4294967295"/>
          </p:nvPr>
        </p:nvSpPr>
        <p:spPr>
          <a:xfrm>
            <a:off x="1524000" y="312738"/>
            <a:ext cx="10390188" cy="1143000"/>
          </a:xfrm>
        </p:spPr>
        <p:txBody>
          <a:bodyPr anchor="t"/>
          <a:lstStyle/>
          <a:p>
            <a:pPr eaLnBrk="1" hangingPunct="1"/>
            <a:r>
              <a:rPr lang="en-US" smtClean="0"/>
              <a:t>Diffraction – Orders, m</a:t>
            </a:r>
          </a:p>
        </p:txBody>
      </p:sp>
      <p:pic>
        <p:nvPicPr>
          <p:cNvPr id="621570" name="Picture 4" descr="single_slit_diffraction"/>
          <p:cNvPicPr>
            <a:picLocks noChangeAspect="1" noChangeArrowheads="1"/>
          </p:cNvPicPr>
          <p:nvPr/>
        </p:nvPicPr>
        <p:blipFill>
          <a:blip r:embed="rId2"/>
          <a:srcRect/>
          <a:stretch>
            <a:fillRect/>
          </a:stretch>
        </p:blipFill>
        <p:spPr bwMode="auto">
          <a:xfrm>
            <a:off x="4419600" y="1066800"/>
            <a:ext cx="2895600" cy="2171700"/>
          </a:xfrm>
          <a:prstGeom prst="rect">
            <a:avLst/>
          </a:prstGeom>
          <a:noFill/>
          <a:ln w="9525">
            <a:noFill/>
            <a:miter lim="800000"/>
            <a:headEnd/>
            <a:tailEnd/>
          </a:ln>
        </p:spPr>
      </p:pic>
      <p:sp>
        <p:nvSpPr>
          <p:cNvPr id="621571" name="Text Box 5"/>
          <p:cNvSpPr txBox="1">
            <a:spLocks noChangeArrowheads="1"/>
          </p:cNvSpPr>
          <p:nvPr/>
        </p:nvSpPr>
        <p:spPr bwMode="auto">
          <a:xfrm>
            <a:off x="7467600" y="1066800"/>
            <a:ext cx="2682875" cy="1190625"/>
          </a:xfrm>
          <a:prstGeom prst="rect">
            <a:avLst/>
          </a:prstGeom>
          <a:noFill/>
          <a:ln w="9525">
            <a:noFill/>
            <a:miter lim="800000"/>
            <a:headEnd/>
            <a:tailEnd/>
          </a:ln>
        </p:spPr>
        <p:txBody>
          <a:bodyPr>
            <a:spAutoFit/>
          </a:bodyPr>
          <a:lstStyle/>
          <a:p>
            <a:r>
              <a:rPr lang="en-US">
                <a:solidFill>
                  <a:srgbClr val="000000"/>
                </a:solidFill>
              </a:rPr>
              <a:t>We use the letter, </a:t>
            </a:r>
            <a:r>
              <a:rPr lang="en-US" b="1">
                <a:solidFill>
                  <a:srgbClr val="FF0000"/>
                </a:solidFill>
              </a:rPr>
              <a:t>m</a:t>
            </a:r>
            <a:r>
              <a:rPr lang="en-US">
                <a:solidFill>
                  <a:srgbClr val="000000"/>
                </a:solidFill>
              </a:rPr>
              <a:t>, to represent the ORDER of the fringe from the bright central.</a:t>
            </a:r>
          </a:p>
        </p:txBody>
      </p:sp>
      <p:sp>
        <p:nvSpPr>
          <p:cNvPr id="621572" name="Line 6"/>
          <p:cNvSpPr>
            <a:spLocks noChangeShapeType="1"/>
          </p:cNvSpPr>
          <p:nvPr/>
        </p:nvSpPr>
        <p:spPr bwMode="auto">
          <a:xfrm flipV="1">
            <a:off x="5867400" y="2362200"/>
            <a:ext cx="0" cy="1828800"/>
          </a:xfrm>
          <a:prstGeom prst="line">
            <a:avLst/>
          </a:prstGeom>
          <a:noFill/>
          <a:ln w="25400">
            <a:solidFill>
              <a:srgbClr val="FF0000"/>
            </a:solidFill>
            <a:round/>
            <a:headEnd/>
            <a:tailEnd type="triangle" w="med" len="med"/>
          </a:ln>
        </p:spPr>
        <p:txBody>
          <a:bodyPr/>
          <a:lstStyle/>
          <a:p>
            <a:endParaRPr lang="en-US"/>
          </a:p>
        </p:txBody>
      </p:sp>
      <p:sp>
        <p:nvSpPr>
          <p:cNvPr id="621573" name="Line 7"/>
          <p:cNvSpPr>
            <a:spLocks noChangeShapeType="1"/>
          </p:cNvSpPr>
          <p:nvPr/>
        </p:nvSpPr>
        <p:spPr bwMode="auto">
          <a:xfrm flipH="1" flipV="1">
            <a:off x="6553200" y="2286000"/>
            <a:ext cx="457200" cy="1828800"/>
          </a:xfrm>
          <a:prstGeom prst="line">
            <a:avLst/>
          </a:prstGeom>
          <a:noFill/>
          <a:ln w="25400">
            <a:solidFill>
              <a:srgbClr val="FF0000"/>
            </a:solidFill>
            <a:round/>
            <a:headEnd/>
            <a:tailEnd type="triangle" w="med" len="med"/>
          </a:ln>
        </p:spPr>
        <p:txBody>
          <a:bodyPr/>
          <a:lstStyle/>
          <a:p>
            <a:endParaRPr lang="en-US"/>
          </a:p>
        </p:txBody>
      </p:sp>
      <p:sp>
        <p:nvSpPr>
          <p:cNvPr id="621574" name="Line 8"/>
          <p:cNvSpPr>
            <a:spLocks noChangeShapeType="1"/>
          </p:cNvSpPr>
          <p:nvPr/>
        </p:nvSpPr>
        <p:spPr bwMode="auto">
          <a:xfrm flipH="1" flipV="1">
            <a:off x="7086600" y="2209800"/>
            <a:ext cx="1295400" cy="1371600"/>
          </a:xfrm>
          <a:prstGeom prst="line">
            <a:avLst/>
          </a:prstGeom>
          <a:noFill/>
          <a:ln w="25400">
            <a:solidFill>
              <a:srgbClr val="FF0000"/>
            </a:solidFill>
            <a:round/>
            <a:headEnd/>
            <a:tailEnd type="triangle" w="med" len="med"/>
          </a:ln>
        </p:spPr>
        <p:txBody>
          <a:bodyPr/>
          <a:lstStyle/>
          <a:p>
            <a:endParaRPr lang="en-US"/>
          </a:p>
        </p:txBody>
      </p:sp>
      <p:sp>
        <p:nvSpPr>
          <p:cNvPr id="621575" name="Line 9"/>
          <p:cNvSpPr>
            <a:spLocks noChangeShapeType="1"/>
          </p:cNvSpPr>
          <p:nvPr/>
        </p:nvSpPr>
        <p:spPr bwMode="auto">
          <a:xfrm flipV="1">
            <a:off x="4495800" y="2286000"/>
            <a:ext cx="609600" cy="1752600"/>
          </a:xfrm>
          <a:prstGeom prst="line">
            <a:avLst/>
          </a:prstGeom>
          <a:noFill/>
          <a:ln w="25400">
            <a:solidFill>
              <a:srgbClr val="FF0000"/>
            </a:solidFill>
            <a:round/>
            <a:headEnd/>
            <a:tailEnd type="triangle" w="med" len="med"/>
          </a:ln>
        </p:spPr>
        <p:txBody>
          <a:bodyPr/>
          <a:lstStyle/>
          <a:p>
            <a:endParaRPr lang="en-US"/>
          </a:p>
        </p:txBody>
      </p:sp>
      <p:sp>
        <p:nvSpPr>
          <p:cNvPr id="621576" name="Line 10"/>
          <p:cNvSpPr>
            <a:spLocks noChangeShapeType="1"/>
          </p:cNvSpPr>
          <p:nvPr/>
        </p:nvSpPr>
        <p:spPr bwMode="auto">
          <a:xfrm flipV="1">
            <a:off x="3276600" y="2286000"/>
            <a:ext cx="1295400" cy="1295400"/>
          </a:xfrm>
          <a:prstGeom prst="line">
            <a:avLst/>
          </a:prstGeom>
          <a:noFill/>
          <a:ln w="25400">
            <a:solidFill>
              <a:srgbClr val="FF0000"/>
            </a:solidFill>
            <a:round/>
            <a:headEnd/>
            <a:tailEnd type="triangle" w="med" len="med"/>
          </a:ln>
        </p:spPr>
        <p:txBody>
          <a:bodyPr/>
          <a:lstStyle/>
          <a:p>
            <a:endParaRPr lang="en-US"/>
          </a:p>
        </p:txBody>
      </p:sp>
      <p:sp>
        <p:nvSpPr>
          <p:cNvPr id="621577" name="Text Box 11"/>
          <p:cNvSpPr txBox="1">
            <a:spLocks noChangeArrowheads="1"/>
          </p:cNvSpPr>
          <p:nvPr/>
        </p:nvSpPr>
        <p:spPr bwMode="auto">
          <a:xfrm>
            <a:off x="5257800" y="4267200"/>
            <a:ext cx="1174750" cy="641350"/>
          </a:xfrm>
          <a:prstGeom prst="rect">
            <a:avLst/>
          </a:prstGeom>
          <a:noFill/>
          <a:ln w="9525">
            <a:noFill/>
            <a:miter lim="800000"/>
            <a:headEnd/>
            <a:tailEnd/>
          </a:ln>
        </p:spPr>
        <p:txBody>
          <a:bodyPr wrap="none">
            <a:spAutoFit/>
          </a:bodyPr>
          <a:lstStyle/>
          <a:p>
            <a:r>
              <a:rPr lang="en-US">
                <a:solidFill>
                  <a:srgbClr val="000000"/>
                </a:solidFill>
              </a:rPr>
              <a:t>Central</a:t>
            </a:r>
          </a:p>
          <a:p>
            <a:r>
              <a:rPr lang="en-US">
                <a:solidFill>
                  <a:srgbClr val="000000"/>
                </a:solidFill>
              </a:rPr>
              <a:t>Maximum</a:t>
            </a:r>
          </a:p>
        </p:txBody>
      </p:sp>
      <p:sp>
        <p:nvSpPr>
          <p:cNvPr id="621578" name="Text Box 12"/>
          <p:cNvSpPr txBox="1">
            <a:spLocks noChangeArrowheads="1"/>
          </p:cNvSpPr>
          <p:nvPr/>
        </p:nvSpPr>
        <p:spPr bwMode="auto">
          <a:xfrm>
            <a:off x="3581400" y="4038600"/>
            <a:ext cx="1492250" cy="915988"/>
          </a:xfrm>
          <a:prstGeom prst="rect">
            <a:avLst/>
          </a:prstGeom>
          <a:noFill/>
          <a:ln w="9525">
            <a:noFill/>
            <a:miter lim="800000"/>
            <a:headEnd/>
            <a:tailEnd/>
          </a:ln>
        </p:spPr>
        <p:txBody>
          <a:bodyPr wrap="none">
            <a:spAutoFit/>
          </a:bodyPr>
          <a:lstStyle/>
          <a:p>
            <a:r>
              <a:rPr lang="en-US">
                <a:solidFill>
                  <a:srgbClr val="000000"/>
                </a:solidFill>
              </a:rPr>
              <a:t>First Order</a:t>
            </a:r>
          </a:p>
          <a:p>
            <a:r>
              <a:rPr lang="en-US">
                <a:solidFill>
                  <a:srgbClr val="000000"/>
                </a:solidFill>
              </a:rPr>
              <a:t>Bright Fringe</a:t>
            </a:r>
          </a:p>
          <a:p>
            <a:r>
              <a:rPr lang="en-US">
                <a:solidFill>
                  <a:srgbClr val="000000"/>
                </a:solidFill>
              </a:rPr>
              <a:t>m = 1</a:t>
            </a:r>
          </a:p>
        </p:txBody>
      </p:sp>
      <p:sp>
        <p:nvSpPr>
          <p:cNvPr id="621579" name="Text Box 13"/>
          <p:cNvSpPr txBox="1">
            <a:spLocks noChangeArrowheads="1"/>
          </p:cNvSpPr>
          <p:nvPr/>
        </p:nvSpPr>
        <p:spPr bwMode="auto">
          <a:xfrm>
            <a:off x="6400800" y="4114800"/>
            <a:ext cx="1492250" cy="915988"/>
          </a:xfrm>
          <a:prstGeom prst="rect">
            <a:avLst/>
          </a:prstGeom>
          <a:noFill/>
          <a:ln w="9525">
            <a:noFill/>
            <a:miter lim="800000"/>
            <a:headEnd/>
            <a:tailEnd/>
          </a:ln>
        </p:spPr>
        <p:txBody>
          <a:bodyPr wrap="none">
            <a:spAutoFit/>
          </a:bodyPr>
          <a:lstStyle/>
          <a:p>
            <a:r>
              <a:rPr lang="en-US">
                <a:solidFill>
                  <a:srgbClr val="000000"/>
                </a:solidFill>
              </a:rPr>
              <a:t>First Order</a:t>
            </a:r>
          </a:p>
          <a:p>
            <a:r>
              <a:rPr lang="en-US">
                <a:solidFill>
                  <a:srgbClr val="000000"/>
                </a:solidFill>
              </a:rPr>
              <a:t>Bright Fringe</a:t>
            </a:r>
          </a:p>
          <a:p>
            <a:r>
              <a:rPr lang="en-US">
                <a:solidFill>
                  <a:srgbClr val="000000"/>
                </a:solidFill>
              </a:rPr>
              <a:t>m = 1</a:t>
            </a:r>
          </a:p>
        </p:txBody>
      </p:sp>
      <p:sp>
        <p:nvSpPr>
          <p:cNvPr id="621580" name="Text Box 14"/>
          <p:cNvSpPr txBox="1">
            <a:spLocks noChangeArrowheads="1"/>
          </p:cNvSpPr>
          <p:nvPr/>
        </p:nvSpPr>
        <p:spPr bwMode="auto">
          <a:xfrm>
            <a:off x="1981200" y="3581400"/>
            <a:ext cx="1606550" cy="915988"/>
          </a:xfrm>
          <a:prstGeom prst="rect">
            <a:avLst/>
          </a:prstGeom>
          <a:noFill/>
          <a:ln w="9525">
            <a:noFill/>
            <a:miter lim="800000"/>
            <a:headEnd/>
            <a:tailEnd/>
          </a:ln>
        </p:spPr>
        <p:txBody>
          <a:bodyPr wrap="none">
            <a:spAutoFit/>
          </a:bodyPr>
          <a:lstStyle/>
          <a:p>
            <a:r>
              <a:rPr lang="en-US">
                <a:solidFill>
                  <a:srgbClr val="000000"/>
                </a:solidFill>
              </a:rPr>
              <a:t>Second Order</a:t>
            </a:r>
          </a:p>
          <a:p>
            <a:r>
              <a:rPr lang="en-US">
                <a:solidFill>
                  <a:srgbClr val="000000"/>
                </a:solidFill>
              </a:rPr>
              <a:t>Bright Fringe</a:t>
            </a:r>
          </a:p>
          <a:p>
            <a:r>
              <a:rPr lang="en-US">
                <a:solidFill>
                  <a:srgbClr val="000000"/>
                </a:solidFill>
              </a:rPr>
              <a:t>m = 2</a:t>
            </a:r>
          </a:p>
        </p:txBody>
      </p:sp>
      <p:sp>
        <p:nvSpPr>
          <p:cNvPr id="621581" name="Text Box 15"/>
          <p:cNvSpPr txBox="1">
            <a:spLocks noChangeArrowheads="1"/>
          </p:cNvSpPr>
          <p:nvPr/>
        </p:nvSpPr>
        <p:spPr bwMode="auto">
          <a:xfrm>
            <a:off x="8001000" y="3505200"/>
            <a:ext cx="1606550" cy="915988"/>
          </a:xfrm>
          <a:prstGeom prst="rect">
            <a:avLst/>
          </a:prstGeom>
          <a:noFill/>
          <a:ln w="9525">
            <a:noFill/>
            <a:miter lim="800000"/>
            <a:headEnd/>
            <a:tailEnd/>
          </a:ln>
        </p:spPr>
        <p:txBody>
          <a:bodyPr wrap="none">
            <a:spAutoFit/>
          </a:bodyPr>
          <a:lstStyle/>
          <a:p>
            <a:r>
              <a:rPr lang="en-US">
                <a:solidFill>
                  <a:srgbClr val="000000"/>
                </a:solidFill>
              </a:rPr>
              <a:t>Second Order</a:t>
            </a:r>
          </a:p>
          <a:p>
            <a:r>
              <a:rPr lang="en-US">
                <a:solidFill>
                  <a:srgbClr val="000000"/>
                </a:solidFill>
              </a:rPr>
              <a:t>Bright Fringe</a:t>
            </a:r>
          </a:p>
          <a:p>
            <a:r>
              <a:rPr lang="en-US">
                <a:solidFill>
                  <a:srgbClr val="000000"/>
                </a:solidFill>
              </a:rPr>
              <a:t>m = 2</a:t>
            </a:r>
          </a:p>
        </p:txBody>
      </p:sp>
      <p:sp>
        <p:nvSpPr>
          <p:cNvPr id="621582" name="Text Box 16"/>
          <p:cNvSpPr txBox="1">
            <a:spLocks noChangeArrowheads="1"/>
          </p:cNvSpPr>
          <p:nvPr/>
        </p:nvSpPr>
        <p:spPr bwMode="auto">
          <a:xfrm>
            <a:off x="1965325" y="5294313"/>
            <a:ext cx="7635875" cy="641350"/>
          </a:xfrm>
          <a:prstGeom prst="rect">
            <a:avLst/>
          </a:prstGeom>
          <a:noFill/>
          <a:ln w="9525">
            <a:noFill/>
            <a:miter lim="800000"/>
            <a:headEnd/>
            <a:tailEnd/>
          </a:ln>
        </p:spPr>
        <p:txBody>
          <a:bodyPr>
            <a:spAutoFit/>
          </a:bodyPr>
          <a:lstStyle/>
          <a:p>
            <a:r>
              <a:rPr lang="en-US">
                <a:solidFill>
                  <a:srgbClr val="000000"/>
                </a:solidFill>
              </a:rPr>
              <a:t>It is important to understand that we see these bright fringes as a result of CONSTRUCTIVE INTERFERENCE.</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3" name="Rectangle 2"/>
          <p:cNvSpPr>
            <a:spLocks noGrp="1" noChangeArrowheads="1"/>
          </p:cNvSpPr>
          <p:nvPr>
            <p:ph type="title" idx="4294967295"/>
          </p:nvPr>
        </p:nvSpPr>
        <p:spPr>
          <a:xfrm>
            <a:off x="1568450" y="292100"/>
            <a:ext cx="10390188" cy="1143000"/>
          </a:xfrm>
        </p:spPr>
        <p:txBody>
          <a:bodyPr anchor="t"/>
          <a:lstStyle/>
          <a:p>
            <a:pPr eaLnBrk="1" hangingPunct="1"/>
            <a:r>
              <a:rPr lang="en-US" smtClean="0"/>
              <a:t>Diffraction – Bright Fringes</a:t>
            </a:r>
          </a:p>
        </p:txBody>
      </p:sp>
      <p:pic>
        <p:nvPicPr>
          <p:cNvPr id="622594" name="Picture 4"/>
          <p:cNvPicPr>
            <a:picLocks noChangeAspect="1" noChangeArrowheads="1"/>
          </p:cNvPicPr>
          <p:nvPr/>
        </p:nvPicPr>
        <p:blipFill>
          <a:blip r:embed="rId2"/>
          <a:srcRect/>
          <a:stretch>
            <a:fillRect/>
          </a:stretch>
        </p:blipFill>
        <p:spPr bwMode="auto">
          <a:xfrm>
            <a:off x="1981200" y="990600"/>
            <a:ext cx="4349750" cy="3981450"/>
          </a:xfrm>
          <a:prstGeom prst="rect">
            <a:avLst/>
          </a:prstGeom>
          <a:noFill/>
          <a:ln w="9525">
            <a:noFill/>
            <a:miter lim="800000"/>
            <a:headEnd/>
            <a:tailEnd/>
          </a:ln>
        </p:spPr>
      </p:pic>
      <p:sp>
        <p:nvSpPr>
          <p:cNvPr id="622595" name="Text Box 5"/>
          <p:cNvSpPr txBox="1">
            <a:spLocks noChangeArrowheads="1"/>
          </p:cNvSpPr>
          <p:nvPr/>
        </p:nvSpPr>
        <p:spPr bwMode="auto">
          <a:xfrm>
            <a:off x="6248400" y="1066800"/>
            <a:ext cx="3673475" cy="4211638"/>
          </a:xfrm>
          <a:prstGeom prst="rect">
            <a:avLst/>
          </a:prstGeom>
          <a:noFill/>
          <a:ln w="9525">
            <a:noFill/>
            <a:miter lim="800000"/>
            <a:headEnd/>
            <a:tailEnd/>
          </a:ln>
        </p:spPr>
        <p:txBody>
          <a:bodyPr>
            <a:spAutoFit/>
          </a:bodyPr>
          <a:lstStyle/>
          <a:p>
            <a:r>
              <a:rPr lang="en-US">
                <a:solidFill>
                  <a:srgbClr val="000000"/>
                </a:solidFill>
              </a:rPr>
              <a:t>The reason you see additional bright fringes is because the waves CONSTRUCTIVELY build.</a:t>
            </a:r>
          </a:p>
          <a:p>
            <a:endParaRPr lang="en-US">
              <a:solidFill>
                <a:srgbClr val="000000"/>
              </a:solidFill>
            </a:endParaRPr>
          </a:p>
          <a:p>
            <a:r>
              <a:rPr lang="en-US">
                <a:solidFill>
                  <a:srgbClr val="000000"/>
                </a:solidFill>
              </a:rPr>
              <a:t>There is a difference however in the intensity as you saw in the previous slide.</a:t>
            </a:r>
          </a:p>
          <a:p>
            <a:endParaRPr lang="en-US">
              <a:solidFill>
                <a:srgbClr val="000000"/>
              </a:solidFill>
            </a:endParaRPr>
          </a:p>
          <a:p>
            <a:r>
              <a:rPr lang="en-US">
                <a:solidFill>
                  <a:srgbClr val="000000"/>
                </a:solidFill>
              </a:rPr>
              <a:t>As you can see in the picture, the BLUE WAVE has to travel </a:t>
            </a:r>
            <a:r>
              <a:rPr lang="en-US" b="1" u="sng">
                <a:solidFill>
                  <a:srgbClr val="000000"/>
                </a:solidFill>
              </a:rPr>
              <a:t>farther </a:t>
            </a:r>
            <a:r>
              <a:rPr lang="en-US">
                <a:solidFill>
                  <a:srgbClr val="000000"/>
                </a:solidFill>
              </a:rPr>
              <a:t>than the RED WAVE to reach the screen at the position shown. For the BLUE WAVE and the RED WAVE to build constructively they MUST be IN PHASE. </a:t>
            </a:r>
          </a:p>
        </p:txBody>
      </p:sp>
      <p:sp>
        <p:nvSpPr>
          <p:cNvPr id="622596" name="Text Box 6"/>
          <p:cNvSpPr txBox="1">
            <a:spLocks noChangeArrowheads="1"/>
          </p:cNvSpPr>
          <p:nvPr/>
        </p:nvSpPr>
        <p:spPr bwMode="auto">
          <a:xfrm>
            <a:off x="1828800" y="5486400"/>
            <a:ext cx="8474075" cy="641350"/>
          </a:xfrm>
          <a:prstGeom prst="rect">
            <a:avLst/>
          </a:prstGeom>
          <a:noFill/>
          <a:ln w="9525">
            <a:noFill/>
            <a:miter lim="800000"/>
            <a:headEnd/>
            <a:tailEnd/>
          </a:ln>
        </p:spPr>
        <p:txBody>
          <a:bodyPr>
            <a:spAutoFit/>
          </a:bodyPr>
          <a:lstStyle/>
          <a:p>
            <a:r>
              <a:rPr lang="en-US">
                <a:solidFill>
                  <a:srgbClr val="000000"/>
                </a:solidFill>
              </a:rPr>
              <a:t>Here is the question: </a:t>
            </a:r>
            <a:r>
              <a:rPr lang="en-US" b="1">
                <a:solidFill>
                  <a:srgbClr val="FF0000"/>
                </a:solidFill>
              </a:rPr>
              <a:t>HOW MUCH FARTHER DID THE BLUE WAVE HAVE TO TRAVEL SO THAT THEY BOTH HIT THE SCREEN IN PHASE? </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7" name="Rectangle 2"/>
          <p:cNvSpPr>
            <a:spLocks noGrp="1" noChangeArrowheads="1"/>
          </p:cNvSpPr>
          <p:nvPr>
            <p:ph type="title" idx="4294967295"/>
          </p:nvPr>
        </p:nvSpPr>
        <p:spPr>
          <a:xfrm>
            <a:off x="1514475" y="247650"/>
            <a:ext cx="10390188" cy="1143000"/>
          </a:xfrm>
        </p:spPr>
        <p:txBody>
          <a:bodyPr anchor="t"/>
          <a:lstStyle/>
          <a:p>
            <a:pPr eaLnBrk="1" hangingPunct="1"/>
            <a:r>
              <a:rPr lang="en-US" smtClean="0"/>
              <a:t>Diffraction – Path difference</a:t>
            </a:r>
          </a:p>
        </p:txBody>
      </p:sp>
      <p:pic>
        <p:nvPicPr>
          <p:cNvPr id="623618" name="Picture 4" descr="VLObject-3401-050617100618"/>
          <p:cNvPicPr>
            <a:picLocks noChangeAspect="1" noChangeArrowheads="1"/>
          </p:cNvPicPr>
          <p:nvPr/>
        </p:nvPicPr>
        <p:blipFill>
          <a:blip r:embed="rId2"/>
          <a:srcRect/>
          <a:stretch>
            <a:fillRect/>
          </a:stretch>
        </p:blipFill>
        <p:spPr bwMode="auto">
          <a:xfrm>
            <a:off x="2362200" y="1143000"/>
            <a:ext cx="3632200" cy="2794000"/>
          </a:xfrm>
          <a:prstGeom prst="rect">
            <a:avLst/>
          </a:prstGeom>
          <a:noFill/>
          <a:ln w="9525">
            <a:noFill/>
            <a:miter lim="800000"/>
            <a:headEnd/>
            <a:tailEnd/>
          </a:ln>
        </p:spPr>
      </p:pic>
      <p:sp>
        <p:nvSpPr>
          <p:cNvPr id="623619" name="Text Box 5"/>
          <p:cNvSpPr txBox="1">
            <a:spLocks noChangeArrowheads="1"/>
          </p:cNvSpPr>
          <p:nvPr/>
        </p:nvSpPr>
        <p:spPr bwMode="auto">
          <a:xfrm>
            <a:off x="6156325" y="1255713"/>
            <a:ext cx="4054475" cy="2563812"/>
          </a:xfrm>
          <a:prstGeom prst="rect">
            <a:avLst/>
          </a:prstGeom>
          <a:noFill/>
          <a:ln w="9525">
            <a:noFill/>
            <a:miter lim="800000"/>
            <a:headEnd/>
            <a:tailEnd/>
          </a:ln>
        </p:spPr>
        <p:txBody>
          <a:bodyPr>
            <a:spAutoFit/>
          </a:bodyPr>
          <a:lstStyle/>
          <a:p>
            <a:r>
              <a:rPr lang="en-US">
                <a:solidFill>
                  <a:srgbClr val="000000"/>
                </a:solidFill>
              </a:rPr>
              <a:t>Notice that these 2 waves are IN PHASE. When they hit they screen they both hit at the same relative position, at the bottom of a crest. </a:t>
            </a:r>
          </a:p>
          <a:p>
            <a:endParaRPr lang="en-US">
              <a:solidFill>
                <a:srgbClr val="000000"/>
              </a:solidFill>
            </a:endParaRPr>
          </a:p>
          <a:p>
            <a:r>
              <a:rPr lang="en-US">
                <a:solidFill>
                  <a:srgbClr val="000000"/>
                </a:solidFill>
              </a:rPr>
              <a:t>How much farther did the red wave have to travel?</a:t>
            </a:r>
          </a:p>
          <a:p>
            <a:endParaRPr lang="en-US">
              <a:solidFill>
                <a:srgbClr val="000000"/>
              </a:solidFill>
            </a:endParaRPr>
          </a:p>
          <a:p>
            <a:r>
              <a:rPr lang="en-US">
                <a:solidFill>
                  <a:srgbClr val="000000"/>
                </a:solidFill>
              </a:rPr>
              <a:t>Exactly – </a:t>
            </a:r>
            <a:r>
              <a:rPr lang="en-US" b="1">
                <a:solidFill>
                  <a:srgbClr val="FF0000"/>
                </a:solidFill>
              </a:rPr>
              <a:t>ONE WAVELENGTH</a:t>
            </a:r>
          </a:p>
        </p:txBody>
      </p:sp>
      <p:sp>
        <p:nvSpPr>
          <p:cNvPr id="623620" name="Line 6"/>
          <p:cNvSpPr>
            <a:spLocks noChangeShapeType="1"/>
          </p:cNvSpPr>
          <p:nvPr/>
        </p:nvSpPr>
        <p:spPr bwMode="auto">
          <a:xfrm>
            <a:off x="2590800" y="3429000"/>
            <a:ext cx="1066800" cy="0"/>
          </a:xfrm>
          <a:prstGeom prst="line">
            <a:avLst/>
          </a:prstGeom>
          <a:noFill/>
          <a:ln w="25400">
            <a:solidFill>
              <a:srgbClr val="0000FF"/>
            </a:solidFill>
            <a:round/>
            <a:headEnd type="triangle" w="med" len="med"/>
            <a:tailEnd type="triangle" w="med" len="med"/>
          </a:ln>
        </p:spPr>
        <p:txBody>
          <a:bodyPr/>
          <a:lstStyle/>
          <a:p>
            <a:endParaRPr lang="en-US"/>
          </a:p>
        </p:txBody>
      </p:sp>
      <p:sp>
        <p:nvSpPr>
          <p:cNvPr id="623621" name="Text Box 7"/>
          <p:cNvSpPr txBox="1">
            <a:spLocks noChangeArrowheads="1"/>
          </p:cNvSpPr>
          <p:nvPr/>
        </p:nvSpPr>
        <p:spPr bwMode="auto">
          <a:xfrm>
            <a:off x="2895600" y="3505200"/>
            <a:ext cx="309563" cy="366713"/>
          </a:xfrm>
          <a:prstGeom prst="rect">
            <a:avLst/>
          </a:prstGeom>
          <a:noFill/>
          <a:ln w="9525">
            <a:noFill/>
            <a:miter lim="800000"/>
            <a:headEnd/>
            <a:tailEnd/>
          </a:ln>
        </p:spPr>
        <p:txBody>
          <a:bodyPr wrap="none">
            <a:spAutoFit/>
          </a:bodyPr>
          <a:lstStyle/>
          <a:p>
            <a:r>
              <a:rPr lang="en-US" b="1">
                <a:solidFill>
                  <a:srgbClr val="0000FF"/>
                </a:solidFill>
                <a:latin typeface="Symbol" pitchFamily="18" charset="2"/>
              </a:rPr>
              <a:t>l</a:t>
            </a:r>
          </a:p>
        </p:txBody>
      </p:sp>
      <p:sp>
        <p:nvSpPr>
          <p:cNvPr id="623622" name="Text Box 8"/>
          <p:cNvSpPr txBox="1">
            <a:spLocks noChangeArrowheads="1"/>
          </p:cNvSpPr>
          <p:nvPr/>
        </p:nvSpPr>
        <p:spPr bwMode="auto">
          <a:xfrm>
            <a:off x="2422525" y="4227513"/>
            <a:ext cx="8016875" cy="641350"/>
          </a:xfrm>
          <a:prstGeom prst="rect">
            <a:avLst/>
          </a:prstGeom>
          <a:noFill/>
          <a:ln w="9525">
            <a:noFill/>
            <a:miter lim="800000"/>
            <a:headEnd/>
            <a:tailEnd/>
          </a:ln>
        </p:spPr>
        <p:txBody>
          <a:bodyPr>
            <a:spAutoFit/>
          </a:bodyPr>
          <a:lstStyle/>
          <a:p>
            <a:r>
              <a:rPr lang="en-US">
                <a:solidFill>
                  <a:srgbClr val="000000"/>
                </a:solidFill>
              </a:rPr>
              <a:t>The call this extra distance the </a:t>
            </a:r>
            <a:r>
              <a:rPr lang="en-US" b="1">
                <a:solidFill>
                  <a:srgbClr val="FF0000"/>
                </a:solidFill>
              </a:rPr>
              <a:t>PATH DIFFERENCE</a:t>
            </a:r>
            <a:r>
              <a:rPr lang="en-US">
                <a:solidFill>
                  <a:srgbClr val="000000"/>
                </a:solidFill>
              </a:rPr>
              <a:t>. The path difference and the ORDER of a fringe help to form a pattern. </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1" name="Rectangle 2"/>
          <p:cNvSpPr>
            <a:spLocks noGrp="1" noChangeArrowheads="1"/>
          </p:cNvSpPr>
          <p:nvPr>
            <p:ph type="title" idx="4294967295"/>
          </p:nvPr>
        </p:nvSpPr>
        <p:spPr>
          <a:xfrm>
            <a:off x="1589088" y="236538"/>
            <a:ext cx="10390187" cy="1143000"/>
          </a:xfrm>
        </p:spPr>
        <p:txBody>
          <a:bodyPr anchor="t"/>
          <a:lstStyle/>
          <a:p>
            <a:pPr eaLnBrk="1" hangingPunct="1"/>
            <a:r>
              <a:rPr lang="en-US" smtClean="0"/>
              <a:t>Diffraction – Path Difference</a:t>
            </a:r>
          </a:p>
        </p:txBody>
      </p:sp>
      <p:pic>
        <p:nvPicPr>
          <p:cNvPr id="624642" name="Picture 4" descr="DIFF"/>
          <p:cNvPicPr>
            <a:picLocks noChangeAspect="1" noChangeArrowheads="1"/>
          </p:cNvPicPr>
          <p:nvPr/>
        </p:nvPicPr>
        <p:blipFill>
          <a:blip r:embed="rId2"/>
          <a:srcRect/>
          <a:stretch>
            <a:fillRect/>
          </a:stretch>
        </p:blipFill>
        <p:spPr bwMode="auto">
          <a:xfrm>
            <a:off x="2209800" y="1524000"/>
            <a:ext cx="4243388" cy="4343400"/>
          </a:xfrm>
          <a:prstGeom prst="rect">
            <a:avLst/>
          </a:prstGeom>
          <a:noFill/>
          <a:ln w="9525">
            <a:noFill/>
            <a:miter lim="800000"/>
            <a:headEnd/>
            <a:tailEnd/>
          </a:ln>
        </p:spPr>
      </p:pic>
      <p:sp>
        <p:nvSpPr>
          <p:cNvPr id="624643" name="Line 5"/>
          <p:cNvSpPr>
            <a:spLocks noChangeShapeType="1"/>
          </p:cNvSpPr>
          <p:nvPr/>
        </p:nvSpPr>
        <p:spPr bwMode="auto">
          <a:xfrm>
            <a:off x="4191000" y="1905000"/>
            <a:ext cx="609600" cy="0"/>
          </a:xfrm>
          <a:prstGeom prst="line">
            <a:avLst/>
          </a:prstGeom>
          <a:noFill/>
          <a:ln w="25400">
            <a:solidFill>
              <a:srgbClr val="0000FF"/>
            </a:solidFill>
            <a:round/>
            <a:headEnd type="triangle" w="med" len="med"/>
            <a:tailEnd type="triangle" w="med" len="med"/>
          </a:ln>
        </p:spPr>
        <p:txBody>
          <a:bodyPr/>
          <a:lstStyle/>
          <a:p>
            <a:endParaRPr lang="en-US"/>
          </a:p>
        </p:txBody>
      </p:sp>
      <p:sp>
        <p:nvSpPr>
          <p:cNvPr id="624644" name="Line 6"/>
          <p:cNvSpPr>
            <a:spLocks noChangeShapeType="1"/>
          </p:cNvSpPr>
          <p:nvPr/>
        </p:nvSpPr>
        <p:spPr bwMode="auto">
          <a:xfrm flipH="1">
            <a:off x="3581400" y="1905000"/>
            <a:ext cx="609600" cy="0"/>
          </a:xfrm>
          <a:prstGeom prst="line">
            <a:avLst/>
          </a:prstGeom>
          <a:noFill/>
          <a:ln w="25400">
            <a:solidFill>
              <a:srgbClr val="0000FF"/>
            </a:solidFill>
            <a:round/>
            <a:headEnd type="triangle" w="med" len="med"/>
            <a:tailEnd type="triangle" w="med" len="med"/>
          </a:ln>
        </p:spPr>
        <p:txBody>
          <a:bodyPr/>
          <a:lstStyle/>
          <a:p>
            <a:endParaRPr lang="en-US"/>
          </a:p>
        </p:txBody>
      </p:sp>
      <p:sp>
        <p:nvSpPr>
          <p:cNvPr id="624645" name="Line 7"/>
          <p:cNvSpPr>
            <a:spLocks noChangeShapeType="1"/>
          </p:cNvSpPr>
          <p:nvPr/>
        </p:nvSpPr>
        <p:spPr bwMode="auto">
          <a:xfrm flipV="1">
            <a:off x="4191000" y="1447800"/>
            <a:ext cx="1143000" cy="0"/>
          </a:xfrm>
          <a:prstGeom prst="line">
            <a:avLst/>
          </a:prstGeom>
          <a:noFill/>
          <a:ln w="25400">
            <a:solidFill>
              <a:srgbClr val="FF0000"/>
            </a:solidFill>
            <a:round/>
            <a:headEnd type="triangle" w="med" len="med"/>
            <a:tailEnd type="triangle" w="med" len="med"/>
          </a:ln>
        </p:spPr>
        <p:txBody>
          <a:bodyPr/>
          <a:lstStyle/>
          <a:p>
            <a:endParaRPr lang="en-US"/>
          </a:p>
        </p:txBody>
      </p:sp>
      <p:sp>
        <p:nvSpPr>
          <p:cNvPr id="624646" name="Line 8"/>
          <p:cNvSpPr>
            <a:spLocks noChangeShapeType="1"/>
          </p:cNvSpPr>
          <p:nvPr/>
        </p:nvSpPr>
        <p:spPr bwMode="auto">
          <a:xfrm flipH="1" flipV="1">
            <a:off x="2971800" y="1447800"/>
            <a:ext cx="1219200" cy="0"/>
          </a:xfrm>
          <a:prstGeom prst="line">
            <a:avLst/>
          </a:prstGeom>
          <a:noFill/>
          <a:ln w="25400">
            <a:solidFill>
              <a:srgbClr val="FF0000"/>
            </a:solidFill>
            <a:round/>
            <a:headEnd type="triangle" w="med" len="med"/>
            <a:tailEnd type="triangle" w="med" len="med"/>
          </a:ln>
        </p:spPr>
        <p:txBody>
          <a:bodyPr/>
          <a:lstStyle/>
          <a:p>
            <a:endParaRPr lang="en-US"/>
          </a:p>
        </p:txBody>
      </p:sp>
      <p:sp>
        <p:nvSpPr>
          <p:cNvPr id="624647" name="Text Box 9"/>
          <p:cNvSpPr txBox="1">
            <a:spLocks noChangeArrowheads="1"/>
          </p:cNvSpPr>
          <p:nvPr/>
        </p:nvSpPr>
        <p:spPr bwMode="auto">
          <a:xfrm>
            <a:off x="4267200" y="1447800"/>
            <a:ext cx="436563" cy="366713"/>
          </a:xfrm>
          <a:prstGeom prst="rect">
            <a:avLst/>
          </a:prstGeom>
          <a:noFill/>
          <a:ln w="9525">
            <a:noFill/>
            <a:miter lim="800000"/>
            <a:headEnd/>
            <a:tailEnd/>
          </a:ln>
        </p:spPr>
        <p:txBody>
          <a:bodyPr wrap="none">
            <a:spAutoFit/>
          </a:bodyPr>
          <a:lstStyle/>
          <a:p>
            <a:r>
              <a:rPr lang="en-US" b="1">
                <a:solidFill>
                  <a:srgbClr val="0000FF"/>
                </a:solidFill>
              </a:rPr>
              <a:t>1</a:t>
            </a:r>
            <a:r>
              <a:rPr lang="en-US" b="1">
                <a:solidFill>
                  <a:srgbClr val="0000FF"/>
                </a:solidFill>
                <a:latin typeface="Symbol" pitchFamily="18" charset="2"/>
              </a:rPr>
              <a:t>l</a:t>
            </a:r>
          </a:p>
        </p:txBody>
      </p:sp>
      <p:sp>
        <p:nvSpPr>
          <p:cNvPr id="624648" name="Text Box 10"/>
          <p:cNvSpPr txBox="1">
            <a:spLocks noChangeArrowheads="1"/>
          </p:cNvSpPr>
          <p:nvPr/>
        </p:nvSpPr>
        <p:spPr bwMode="auto">
          <a:xfrm>
            <a:off x="3581400" y="1447800"/>
            <a:ext cx="436563" cy="366713"/>
          </a:xfrm>
          <a:prstGeom prst="rect">
            <a:avLst/>
          </a:prstGeom>
          <a:noFill/>
          <a:ln w="9525">
            <a:noFill/>
            <a:miter lim="800000"/>
            <a:headEnd/>
            <a:tailEnd/>
          </a:ln>
        </p:spPr>
        <p:txBody>
          <a:bodyPr wrap="none">
            <a:spAutoFit/>
          </a:bodyPr>
          <a:lstStyle/>
          <a:p>
            <a:r>
              <a:rPr lang="en-US" b="1">
                <a:solidFill>
                  <a:srgbClr val="0000FF"/>
                </a:solidFill>
              </a:rPr>
              <a:t>1</a:t>
            </a:r>
            <a:r>
              <a:rPr lang="en-US" b="1">
                <a:solidFill>
                  <a:srgbClr val="0000FF"/>
                </a:solidFill>
                <a:latin typeface="Symbol" pitchFamily="18" charset="2"/>
              </a:rPr>
              <a:t>l</a:t>
            </a:r>
          </a:p>
        </p:txBody>
      </p:sp>
      <p:sp>
        <p:nvSpPr>
          <p:cNvPr id="624649" name="Text Box 11"/>
          <p:cNvSpPr txBox="1">
            <a:spLocks noChangeArrowheads="1"/>
          </p:cNvSpPr>
          <p:nvPr/>
        </p:nvSpPr>
        <p:spPr bwMode="auto">
          <a:xfrm>
            <a:off x="3352800" y="1066800"/>
            <a:ext cx="436563" cy="366713"/>
          </a:xfrm>
          <a:prstGeom prst="rect">
            <a:avLst/>
          </a:prstGeom>
          <a:noFill/>
          <a:ln w="9525">
            <a:noFill/>
            <a:miter lim="800000"/>
            <a:headEnd/>
            <a:tailEnd/>
          </a:ln>
        </p:spPr>
        <p:txBody>
          <a:bodyPr wrap="none">
            <a:spAutoFit/>
          </a:bodyPr>
          <a:lstStyle/>
          <a:p>
            <a:r>
              <a:rPr lang="en-US" b="1">
                <a:solidFill>
                  <a:srgbClr val="FF0000"/>
                </a:solidFill>
              </a:rPr>
              <a:t>2</a:t>
            </a:r>
            <a:r>
              <a:rPr lang="en-US" b="1">
                <a:solidFill>
                  <a:srgbClr val="FF0000"/>
                </a:solidFill>
                <a:latin typeface="Symbol" pitchFamily="18" charset="2"/>
              </a:rPr>
              <a:t>l</a:t>
            </a:r>
          </a:p>
        </p:txBody>
      </p:sp>
      <p:sp>
        <p:nvSpPr>
          <p:cNvPr id="624650" name="Text Box 12"/>
          <p:cNvSpPr txBox="1">
            <a:spLocks noChangeArrowheads="1"/>
          </p:cNvSpPr>
          <p:nvPr/>
        </p:nvSpPr>
        <p:spPr bwMode="auto">
          <a:xfrm>
            <a:off x="4495800" y="1066800"/>
            <a:ext cx="436563" cy="366713"/>
          </a:xfrm>
          <a:prstGeom prst="rect">
            <a:avLst/>
          </a:prstGeom>
          <a:noFill/>
          <a:ln w="9525">
            <a:noFill/>
            <a:miter lim="800000"/>
            <a:headEnd/>
            <a:tailEnd/>
          </a:ln>
        </p:spPr>
        <p:txBody>
          <a:bodyPr wrap="none">
            <a:spAutoFit/>
          </a:bodyPr>
          <a:lstStyle/>
          <a:p>
            <a:r>
              <a:rPr lang="en-US" b="1">
                <a:solidFill>
                  <a:srgbClr val="FF0000"/>
                </a:solidFill>
              </a:rPr>
              <a:t>2</a:t>
            </a:r>
            <a:r>
              <a:rPr lang="en-US" b="1">
                <a:solidFill>
                  <a:srgbClr val="FF0000"/>
                </a:solidFill>
                <a:latin typeface="Symbol" pitchFamily="18" charset="2"/>
              </a:rPr>
              <a:t>l</a:t>
            </a:r>
          </a:p>
        </p:txBody>
      </p:sp>
      <p:sp>
        <p:nvSpPr>
          <p:cNvPr id="624651" name="Text Box 13"/>
          <p:cNvSpPr txBox="1">
            <a:spLocks noChangeArrowheads="1"/>
          </p:cNvSpPr>
          <p:nvPr/>
        </p:nvSpPr>
        <p:spPr bwMode="auto">
          <a:xfrm>
            <a:off x="6994525" y="1331913"/>
            <a:ext cx="3140075" cy="2014537"/>
          </a:xfrm>
          <a:prstGeom prst="rect">
            <a:avLst/>
          </a:prstGeom>
          <a:noFill/>
          <a:ln w="9525">
            <a:noFill/>
            <a:miter lim="800000"/>
            <a:headEnd/>
            <a:tailEnd/>
          </a:ln>
        </p:spPr>
        <p:txBody>
          <a:bodyPr>
            <a:spAutoFit/>
          </a:bodyPr>
          <a:lstStyle/>
          <a:p>
            <a:r>
              <a:rPr lang="en-US">
                <a:solidFill>
                  <a:srgbClr val="000000"/>
                </a:solidFill>
              </a:rPr>
              <a:t>The bright fringes you see on either side of the central maximum are multiple wavelengths from the bright central. And it just so happens that the multiple is the ORDER.</a:t>
            </a:r>
          </a:p>
        </p:txBody>
      </p:sp>
      <p:sp>
        <p:nvSpPr>
          <p:cNvPr id="624652" name="Text Box 14"/>
          <p:cNvSpPr txBox="1">
            <a:spLocks noChangeArrowheads="1"/>
          </p:cNvSpPr>
          <p:nvPr/>
        </p:nvSpPr>
        <p:spPr bwMode="auto">
          <a:xfrm>
            <a:off x="5562600" y="3962400"/>
            <a:ext cx="4816475" cy="641350"/>
          </a:xfrm>
          <a:prstGeom prst="rect">
            <a:avLst/>
          </a:prstGeom>
          <a:noFill/>
          <a:ln w="9525">
            <a:noFill/>
            <a:miter lim="800000"/>
            <a:headEnd/>
            <a:tailEnd/>
          </a:ln>
        </p:spPr>
        <p:txBody>
          <a:bodyPr>
            <a:spAutoFit/>
          </a:bodyPr>
          <a:lstStyle/>
          <a:p>
            <a:r>
              <a:rPr lang="en-US">
                <a:solidFill>
                  <a:srgbClr val="000000"/>
                </a:solidFill>
              </a:rPr>
              <a:t>Therefore, the PATH DIFFERENCE is equal to the ORDER times the WAVELENGTH</a:t>
            </a:r>
          </a:p>
        </p:txBody>
      </p:sp>
      <p:sp>
        <p:nvSpPr>
          <p:cNvPr id="624653" name="Text Box 15"/>
          <p:cNvSpPr txBox="1">
            <a:spLocks noChangeArrowheads="1"/>
          </p:cNvSpPr>
          <p:nvPr/>
        </p:nvSpPr>
        <p:spPr bwMode="auto">
          <a:xfrm>
            <a:off x="5943600" y="4648200"/>
            <a:ext cx="3662363" cy="1446213"/>
          </a:xfrm>
          <a:prstGeom prst="rect">
            <a:avLst/>
          </a:prstGeom>
          <a:noFill/>
          <a:ln w="9525">
            <a:noFill/>
            <a:miter lim="800000"/>
            <a:headEnd/>
            <a:tailEnd/>
          </a:ln>
        </p:spPr>
        <p:txBody>
          <a:bodyPr wrap="none">
            <a:spAutoFit/>
          </a:bodyPr>
          <a:lstStyle/>
          <a:p>
            <a:r>
              <a:rPr lang="en-US" sz="4400" b="1">
                <a:solidFill>
                  <a:srgbClr val="FF0000"/>
                </a:solidFill>
              </a:rPr>
              <a:t>P.D. = m</a:t>
            </a:r>
            <a:r>
              <a:rPr lang="en-US" sz="4400" b="1">
                <a:solidFill>
                  <a:srgbClr val="FF0000"/>
                </a:solidFill>
                <a:latin typeface="Symbol" pitchFamily="18" charset="2"/>
              </a:rPr>
              <a:t>l</a:t>
            </a:r>
          </a:p>
          <a:p>
            <a:r>
              <a:rPr lang="en-US" sz="4400" b="1">
                <a:solidFill>
                  <a:srgbClr val="FF0000"/>
                </a:solidFill>
                <a:latin typeface="Symbol" pitchFamily="18" charset="2"/>
              </a:rPr>
              <a:t>(</a:t>
            </a:r>
            <a:r>
              <a:rPr lang="en-US" sz="4400" b="1">
                <a:solidFill>
                  <a:srgbClr val="FF0000"/>
                </a:solidFill>
                <a:latin typeface="Times New Roman" pitchFamily="18" charset="0"/>
              </a:rPr>
              <a:t>Constructive)</a:t>
            </a:r>
            <a:endParaRPr lang="en-US" sz="4400" b="1">
              <a:solidFill>
                <a:srgbClr val="FF0000"/>
              </a:solidFill>
              <a:latin typeface="Symbol" pitchFamily="18" charset="2"/>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5" name="Rectangle 2"/>
          <p:cNvSpPr>
            <a:spLocks noGrp="1" noChangeArrowheads="1"/>
          </p:cNvSpPr>
          <p:nvPr>
            <p:ph type="title" idx="4294967295"/>
          </p:nvPr>
        </p:nvSpPr>
        <p:spPr>
          <a:xfrm>
            <a:off x="1512888" y="236538"/>
            <a:ext cx="10390187" cy="1143000"/>
          </a:xfrm>
        </p:spPr>
        <p:txBody>
          <a:bodyPr anchor="t"/>
          <a:lstStyle/>
          <a:p>
            <a:pPr eaLnBrk="1" hangingPunct="1"/>
            <a:r>
              <a:rPr lang="en-US" smtClean="0"/>
              <a:t>Diffraction – Dark Fringes</a:t>
            </a:r>
          </a:p>
        </p:txBody>
      </p:sp>
      <p:pic>
        <p:nvPicPr>
          <p:cNvPr id="625666" name="Picture 4" descr="single_slit_diffraction"/>
          <p:cNvPicPr>
            <a:picLocks noChangeAspect="1" noChangeArrowheads="1"/>
          </p:cNvPicPr>
          <p:nvPr/>
        </p:nvPicPr>
        <p:blipFill>
          <a:blip r:embed="rId2"/>
          <a:srcRect/>
          <a:stretch>
            <a:fillRect/>
          </a:stretch>
        </p:blipFill>
        <p:spPr bwMode="auto">
          <a:xfrm>
            <a:off x="6324600" y="914400"/>
            <a:ext cx="2895600" cy="2171700"/>
          </a:xfrm>
          <a:prstGeom prst="rect">
            <a:avLst/>
          </a:prstGeom>
          <a:noFill/>
          <a:ln w="9525">
            <a:noFill/>
            <a:miter lim="800000"/>
            <a:headEnd/>
            <a:tailEnd/>
          </a:ln>
        </p:spPr>
      </p:pic>
      <p:pic>
        <p:nvPicPr>
          <p:cNvPr id="625667" name="Picture 5" descr="Red single slit"/>
          <p:cNvPicPr>
            <a:picLocks noChangeAspect="1" noChangeArrowheads="1"/>
          </p:cNvPicPr>
          <p:nvPr/>
        </p:nvPicPr>
        <p:blipFill>
          <a:blip r:embed="rId3"/>
          <a:srcRect/>
          <a:stretch>
            <a:fillRect/>
          </a:stretch>
        </p:blipFill>
        <p:spPr bwMode="auto">
          <a:xfrm>
            <a:off x="2209800" y="914400"/>
            <a:ext cx="3657600" cy="2255838"/>
          </a:xfrm>
          <a:prstGeom prst="rect">
            <a:avLst/>
          </a:prstGeom>
          <a:noFill/>
          <a:ln w="9525">
            <a:noFill/>
            <a:miter lim="800000"/>
            <a:headEnd/>
            <a:tailEnd/>
          </a:ln>
        </p:spPr>
      </p:pic>
      <p:sp>
        <p:nvSpPr>
          <p:cNvPr id="625668" name="Text Box 6"/>
          <p:cNvSpPr txBox="1">
            <a:spLocks noChangeArrowheads="1"/>
          </p:cNvSpPr>
          <p:nvPr/>
        </p:nvSpPr>
        <p:spPr bwMode="auto">
          <a:xfrm>
            <a:off x="2270125" y="3465513"/>
            <a:ext cx="7712075" cy="1190625"/>
          </a:xfrm>
          <a:prstGeom prst="rect">
            <a:avLst/>
          </a:prstGeom>
          <a:noFill/>
          <a:ln w="9525">
            <a:noFill/>
            <a:miter lim="800000"/>
            <a:headEnd/>
            <a:tailEnd/>
          </a:ln>
        </p:spPr>
        <p:txBody>
          <a:bodyPr>
            <a:spAutoFit/>
          </a:bodyPr>
          <a:lstStyle/>
          <a:p>
            <a:r>
              <a:rPr lang="en-US">
                <a:solidFill>
                  <a:srgbClr val="000000"/>
                </a:solidFill>
              </a:rPr>
              <a:t>We see a definite DECREASE in intensity between the bright fringes. In the pattern we visible notice the DARK REGION. These are areas where </a:t>
            </a:r>
            <a:r>
              <a:rPr lang="en-US" b="1">
                <a:solidFill>
                  <a:srgbClr val="FF0000"/>
                </a:solidFill>
              </a:rPr>
              <a:t>DESTRUCTIVE INTERFERENCE</a:t>
            </a:r>
            <a:r>
              <a:rPr lang="en-US">
                <a:solidFill>
                  <a:srgbClr val="000000"/>
                </a:solidFill>
              </a:rPr>
              <a:t> has occurred. We call these areas </a:t>
            </a:r>
            <a:r>
              <a:rPr lang="en-US" b="1">
                <a:solidFill>
                  <a:srgbClr val="FF0000"/>
                </a:solidFill>
              </a:rPr>
              <a:t>DARK FRINGES</a:t>
            </a:r>
            <a:r>
              <a:rPr lang="en-US">
                <a:solidFill>
                  <a:srgbClr val="000000"/>
                </a:solidFill>
              </a:rPr>
              <a:t> or </a:t>
            </a:r>
            <a:r>
              <a:rPr lang="en-US" b="1">
                <a:solidFill>
                  <a:srgbClr val="FF0000"/>
                </a:solidFill>
              </a:rPr>
              <a:t>MINIMUMS</a:t>
            </a:r>
            <a:r>
              <a:rPr lang="en-US">
                <a:solidFill>
                  <a:srgbClr val="000000"/>
                </a:solidFill>
              </a:rPr>
              <a:t>.</a:t>
            </a:r>
          </a:p>
        </p:txBody>
      </p:sp>
      <p:pic>
        <p:nvPicPr>
          <p:cNvPr id="625670" name="Picture 6" descr="giphy"/>
          <p:cNvPicPr>
            <a:picLocks noChangeAspect="1" noChangeArrowheads="1" noCrop="1"/>
          </p:cNvPicPr>
          <p:nvPr/>
        </p:nvPicPr>
        <p:blipFill>
          <a:blip r:embed="rId4"/>
          <a:srcRect/>
          <a:stretch>
            <a:fillRect/>
          </a:stretch>
        </p:blipFill>
        <p:spPr bwMode="auto">
          <a:xfrm>
            <a:off x="5724525" y="4541838"/>
            <a:ext cx="3406775" cy="2128837"/>
          </a:xfrm>
          <a:prstGeom prst="rect">
            <a:avLst/>
          </a:prstGeom>
          <a:noFill/>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89" name="Rectangle 2"/>
          <p:cNvSpPr>
            <a:spLocks noGrp="1" noChangeArrowheads="1"/>
          </p:cNvSpPr>
          <p:nvPr>
            <p:ph type="title" idx="4294967295"/>
          </p:nvPr>
        </p:nvSpPr>
        <p:spPr>
          <a:xfrm>
            <a:off x="1535113" y="203200"/>
            <a:ext cx="10390187" cy="1143000"/>
          </a:xfrm>
        </p:spPr>
        <p:txBody>
          <a:bodyPr anchor="t"/>
          <a:lstStyle/>
          <a:p>
            <a:pPr eaLnBrk="1" hangingPunct="1"/>
            <a:r>
              <a:rPr lang="en-US" smtClean="0"/>
              <a:t>Diffraction – Dark Fringes</a:t>
            </a:r>
          </a:p>
        </p:txBody>
      </p:sp>
      <p:pic>
        <p:nvPicPr>
          <p:cNvPr id="626690" name="Picture 4" descr="single_slit_diffraction"/>
          <p:cNvPicPr>
            <a:picLocks noChangeAspect="1" noChangeArrowheads="1"/>
          </p:cNvPicPr>
          <p:nvPr/>
        </p:nvPicPr>
        <p:blipFill>
          <a:blip r:embed="rId2"/>
          <a:srcRect/>
          <a:stretch>
            <a:fillRect/>
          </a:stretch>
        </p:blipFill>
        <p:spPr bwMode="auto">
          <a:xfrm>
            <a:off x="4495800" y="990600"/>
            <a:ext cx="2895600" cy="2171700"/>
          </a:xfrm>
          <a:prstGeom prst="rect">
            <a:avLst/>
          </a:prstGeom>
          <a:noFill/>
          <a:ln w="9525">
            <a:noFill/>
            <a:miter lim="800000"/>
            <a:headEnd/>
            <a:tailEnd/>
          </a:ln>
        </p:spPr>
      </p:pic>
      <p:sp>
        <p:nvSpPr>
          <p:cNvPr id="626691" name="Line 5"/>
          <p:cNvSpPr>
            <a:spLocks noChangeShapeType="1"/>
          </p:cNvSpPr>
          <p:nvPr/>
        </p:nvSpPr>
        <p:spPr bwMode="auto">
          <a:xfrm flipV="1">
            <a:off x="5943600" y="2286000"/>
            <a:ext cx="0" cy="1828800"/>
          </a:xfrm>
          <a:prstGeom prst="line">
            <a:avLst/>
          </a:prstGeom>
          <a:noFill/>
          <a:ln w="25400">
            <a:solidFill>
              <a:srgbClr val="FF0000"/>
            </a:solidFill>
            <a:round/>
            <a:headEnd/>
            <a:tailEnd type="triangle" w="med" len="med"/>
          </a:ln>
        </p:spPr>
        <p:txBody>
          <a:bodyPr/>
          <a:lstStyle/>
          <a:p>
            <a:endParaRPr lang="en-US"/>
          </a:p>
        </p:txBody>
      </p:sp>
      <p:sp>
        <p:nvSpPr>
          <p:cNvPr id="626692" name="Line 6"/>
          <p:cNvSpPr>
            <a:spLocks noChangeShapeType="1"/>
          </p:cNvSpPr>
          <p:nvPr/>
        </p:nvSpPr>
        <p:spPr bwMode="auto">
          <a:xfrm flipH="1" flipV="1">
            <a:off x="6400800" y="2133600"/>
            <a:ext cx="685800" cy="1905000"/>
          </a:xfrm>
          <a:prstGeom prst="line">
            <a:avLst/>
          </a:prstGeom>
          <a:noFill/>
          <a:ln w="25400">
            <a:solidFill>
              <a:srgbClr val="FF0000"/>
            </a:solidFill>
            <a:round/>
            <a:headEnd/>
            <a:tailEnd type="triangle" w="med" len="med"/>
          </a:ln>
        </p:spPr>
        <p:txBody>
          <a:bodyPr/>
          <a:lstStyle/>
          <a:p>
            <a:endParaRPr lang="en-US"/>
          </a:p>
        </p:txBody>
      </p:sp>
      <p:sp>
        <p:nvSpPr>
          <p:cNvPr id="626693" name="Line 7"/>
          <p:cNvSpPr>
            <a:spLocks noChangeShapeType="1"/>
          </p:cNvSpPr>
          <p:nvPr/>
        </p:nvSpPr>
        <p:spPr bwMode="auto">
          <a:xfrm flipH="1" flipV="1">
            <a:off x="6934200" y="2133600"/>
            <a:ext cx="1524000" cy="1371600"/>
          </a:xfrm>
          <a:prstGeom prst="line">
            <a:avLst/>
          </a:prstGeom>
          <a:noFill/>
          <a:ln w="25400">
            <a:solidFill>
              <a:srgbClr val="FF0000"/>
            </a:solidFill>
            <a:round/>
            <a:headEnd/>
            <a:tailEnd type="triangle" w="med" len="med"/>
          </a:ln>
        </p:spPr>
        <p:txBody>
          <a:bodyPr/>
          <a:lstStyle/>
          <a:p>
            <a:endParaRPr lang="en-US"/>
          </a:p>
        </p:txBody>
      </p:sp>
      <p:sp>
        <p:nvSpPr>
          <p:cNvPr id="626694" name="Line 8"/>
          <p:cNvSpPr>
            <a:spLocks noChangeShapeType="1"/>
          </p:cNvSpPr>
          <p:nvPr/>
        </p:nvSpPr>
        <p:spPr bwMode="auto">
          <a:xfrm flipV="1">
            <a:off x="4572000" y="2133600"/>
            <a:ext cx="762000" cy="1828800"/>
          </a:xfrm>
          <a:prstGeom prst="line">
            <a:avLst/>
          </a:prstGeom>
          <a:noFill/>
          <a:ln w="25400">
            <a:solidFill>
              <a:srgbClr val="FF0000"/>
            </a:solidFill>
            <a:round/>
            <a:headEnd/>
            <a:tailEnd type="triangle" w="med" len="med"/>
          </a:ln>
        </p:spPr>
        <p:txBody>
          <a:bodyPr/>
          <a:lstStyle/>
          <a:p>
            <a:endParaRPr lang="en-US"/>
          </a:p>
        </p:txBody>
      </p:sp>
      <p:sp>
        <p:nvSpPr>
          <p:cNvPr id="626695" name="Line 9"/>
          <p:cNvSpPr>
            <a:spLocks noChangeShapeType="1"/>
          </p:cNvSpPr>
          <p:nvPr/>
        </p:nvSpPr>
        <p:spPr bwMode="auto">
          <a:xfrm flipV="1">
            <a:off x="3352800" y="2209800"/>
            <a:ext cx="1524000" cy="1295400"/>
          </a:xfrm>
          <a:prstGeom prst="line">
            <a:avLst/>
          </a:prstGeom>
          <a:noFill/>
          <a:ln w="25400">
            <a:solidFill>
              <a:srgbClr val="FF0000"/>
            </a:solidFill>
            <a:round/>
            <a:headEnd/>
            <a:tailEnd type="triangle" w="med" len="med"/>
          </a:ln>
        </p:spPr>
        <p:txBody>
          <a:bodyPr/>
          <a:lstStyle/>
          <a:p>
            <a:endParaRPr lang="en-US"/>
          </a:p>
        </p:txBody>
      </p:sp>
      <p:sp>
        <p:nvSpPr>
          <p:cNvPr id="626696" name="Text Box 10"/>
          <p:cNvSpPr txBox="1">
            <a:spLocks noChangeArrowheads="1"/>
          </p:cNvSpPr>
          <p:nvPr/>
        </p:nvSpPr>
        <p:spPr bwMode="auto">
          <a:xfrm>
            <a:off x="5334000" y="4191000"/>
            <a:ext cx="1174750" cy="641350"/>
          </a:xfrm>
          <a:prstGeom prst="rect">
            <a:avLst/>
          </a:prstGeom>
          <a:noFill/>
          <a:ln w="9525">
            <a:noFill/>
            <a:miter lim="800000"/>
            <a:headEnd/>
            <a:tailEnd/>
          </a:ln>
        </p:spPr>
        <p:txBody>
          <a:bodyPr wrap="none">
            <a:spAutoFit/>
          </a:bodyPr>
          <a:lstStyle/>
          <a:p>
            <a:r>
              <a:rPr lang="en-US">
                <a:solidFill>
                  <a:srgbClr val="000000"/>
                </a:solidFill>
              </a:rPr>
              <a:t>Central</a:t>
            </a:r>
          </a:p>
          <a:p>
            <a:r>
              <a:rPr lang="en-US">
                <a:solidFill>
                  <a:srgbClr val="000000"/>
                </a:solidFill>
              </a:rPr>
              <a:t>Maximum</a:t>
            </a:r>
          </a:p>
        </p:txBody>
      </p:sp>
      <p:sp>
        <p:nvSpPr>
          <p:cNvPr id="626697" name="Text Box 11"/>
          <p:cNvSpPr txBox="1">
            <a:spLocks noChangeArrowheads="1"/>
          </p:cNvSpPr>
          <p:nvPr/>
        </p:nvSpPr>
        <p:spPr bwMode="auto">
          <a:xfrm>
            <a:off x="3657600" y="3962400"/>
            <a:ext cx="1466850" cy="915988"/>
          </a:xfrm>
          <a:prstGeom prst="rect">
            <a:avLst/>
          </a:prstGeom>
          <a:noFill/>
          <a:ln w="9525">
            <a:noFill/>
            <a:miter lim="800000"/>
            <a:headEnd/>
            <a:tailEnd/>
          </a:ln>
        </p:spPr>
        <p:txBody>
          <a:bodyPr wrap="none">
            <a:spAutoFit/>
          </a:bodyPr>
          <a:lstStyle/>
          <a:p>
            <a:r>
              <a:rPr lang="en-US">
                <a:solidFill>
                  <a:srgbClr val="000000"/>
                </a:solidFill>
              </a:rPr>
              <a:t>ZERO Order</a:t>
            </a:r>
          </a:p>
          <a:p>
            <a:r>
              <a:rPr lang="en-US">
                <a:solidFill>
                  <a:srgbClr val="000000"/>
                </a:solidFill>
              </a:rPr>
              <a:t>Dark Fringe</a:t>
            </a:r>
          </a:p>
          <a:p>
            <a:r>
              <a:rPr lang="en-US">
                <a:solidFill>
                  <a:srgbClr val="000000"/>
                </a:solidFill>
              </a:rPr>
              <a:t>m = 0</a:t>
            </a:r>
          </a:p>
        </p:txBody>
      </p:sp>
      <p:sp>
        <p:nvSpPr>
          <p:cNvPr id="626698" name="Text Box 12"/>
          <p:cNvSpPr txBox="1">
            <a:spLocks noChangeArrowheads="1"/>
          </p:cNvSpPr>
          <p:nvPr/>
        </p:nvSpPr>
        <p:spPr bwMode="auto">
          <a:xfrm>
            <a:off x="6477000" y="4038600"/>
            <a:ext cx="1466850" cy="915988"/>
          </a:xfrm>
          <a:prstGeom prst="rect">
            <a:avLst/>
          </a:prstGeom>
          <a:noFill/>
          <a:ln w="9525">
            <a:noFill/>
            <a:miter lim="800000"/>
            <a:headEnd/>
            <a:tailEnd/>
          </a:ln>
        </p:spPr>
        <p:txBody>
          <a:bodyPr wrap="none">
            <a:spAutoFit/>
          </a:bodyPr>
          <a:lstStyle/>
          <a:p>
            <a:r>
              <a:rPr lang="en-US">
                <a:solidFill>
                  <a:srgbClr val="000000"/>
                </a:solidFill>
              </a:rPr>
              <a:t>ZERO Order</a:t>
            </a:r>
          </a:p>
          <a:p>
            <a:r>
              <a:rPr lang="en-US">
                <a:solidFill>
                  <a:srgbClr val="000000"/>
                </a:solidFill>
              </a:rPr>
              <a:t>Dark Fringe</a:t>
            </a:r>
          </a:p>
          <a:p>
            <a:r>
              <a:rPr lang="en-US">
                <a:solidFill>
                  <a:srgbClr val="000000"/>
                </a:solidFill>
              </a:rPr>
              <a:t>m = 0</a:t>
            </a:r>
          </a:p>
        </p:txBody>
      </p:sp>
      <p:sp>
        <p:nvSpPr>
          <p:cNvPr id="626699" name="Text Box 13"/>
          <p:cNvSpPr txBox="1">
            <a:spLocks noChangeArrowheads="1"/>
          </p:cNvSpPr>
          <p:nvPr/>
        </p:nvSpPr>
        <p:spPr bwMode="auto">
          <a:xfrm>
            <a:off x="2057400" y="3505200"/>
            <a:ext cx="1377950" cy="915988"/>
          </a:xfrm>
          <a:prstGeom prst="rect">
            <a:avLst/>
          </a:prstGeom>
          <a:noFill/>
          <a:ln w="9525">
            <a:noFill/>
            <a:miter lim="800000"/>
            <a:headEnd/>
            <a:tailEnd/>
          </a:ln>
        </p:spPr>
        <p:txBody>
          <a:bodyPr wrap="none">
            <a:spAutoFit/>
          </a:bodyPr>
          <a:lstStyle/>
          <a:p>
            <a:r>
              <a:rPr lang="en-US">
                <a:solidFill>
                  <a:srgbClr val="000000"/>
                </a:solidFill>
              </a:rPr>
              <a:t>First Order</a:t>
            </a:r>
          </a:p>
          <a:p>
            <a:r>
              <a:rPr lang="en-US">
                <a:solidFill>
                  <a:srgbClr val="000000"/>
                </a:solidFill>
              </a:rPr>
              <a:t>Dark Fringe</a:t>
            </a:r>
          </a:p>
          <a:p>
            <a:r>
              <a:rPr lang="en-US">
                <a:solidFill>
                  <a:srgbClr val="000000"/>
                </a:solidFill>
              </a:rPr>
              <a:t>m = 1</a:t>
            </a:r>
          </a:p>
        </p:txBody>
      </p:sp>
      <p:sp>
        <p:nvSpPr>
          <p:cNvPr id="626700" name="Text Box 14"/>
          <p:cNvSpPr txBox="1">
            <a:spLocks noChangeArrowheads="1"/>
          </p:cNvSpPr>
          <p:nvPr/>
        </p:nvSpPr>
        <p:spPr bwMode="auto">
          <a:xfrm>
            <a:off x="8077200" y="3429000"/>
            <a:ext cx="1377950" cy="915988"/>
          </a:xfrm>
          <a:prstGeom prst="rect">
            <a:avLst/>
          </a:prstGeom>
          <a:noFill/>
          <a:ln w="9525">
            <a:noFill/>
            <a:miter lim="800000"/>
            <a:headEnd/>
            <a:tailEnd/>
          </a:ln>
        </p:spPr>
        <p:txBody>
          <a:bodyPr wrap="none">
            <a:spAutoFit/>
          </a:bodyPr>
          <a:lstStyle/>
          <a:p>
            <a:r>
              <a:rPr lang="en-US">
                <a:solidFill>
                  <a:srgbClr val="000000"/>
                </a:solidFill>
              </a:rPr>
              <a:t>First Order</a:t>
            </a:r>
          </a:p>
          <a:p>
            <a:r>
              <a:rPr lang="en-US">
                <a:solidFill>
                  <a:srgbClr val="000000"/>
                </a:solidFill>
              </a:rPr>
              <a:t>Dark Fringe</a:t>
            </a:r>
          </a:p>
          <a:p>
            <a:r>
              <a:rPr lang="en-US">
                <a:solidFill>
                  <a:srgbClr val="000000"/>
                </a:solidFill>
              </a:rPr>
              <a:t>m = 1</a:t>
            </a:r>
          </a:p>
        </p:txBody>
      </p:sp>
      <p:sp>
        <p:nvSpPr>
          <p:cNvPr id="626701" name="Text Box 15"/>
          <p:cNvSpPr txBox="1">
            <a:spLocks noChangeArrowheads="1"/>
          </p:cNvSpPr>
          <p:nvPr/>
        </p:nvSpPr>
        <p:spPr bwMode="auto">
          <a:xfrm>
            <a:off x="1965325" y="5294313"/>
            <a:ext cx="7635875" cy="641350"/>
          </a:xfrm>
          <a:prstGeom prst="rect">
            <a:avLst/>
          </a:prstGeom>
          <a:noFill/>
          <a:ln w="9525">
            <a:noFill/>
            <a:miter lim="800000"/>
            <a:headEnd/>
            <a:tailEnd/>
          </a:ln>
        </p:spPr>
        <p:txBody>
          <a:bodyPr>
            <a:spAutoFit/>
          </a:bodyPr>
          <a:lstStyle/>
          <a:p>
            <a:r>
              <a:rPr lang="en-US">
                <a:solidFill>
                  <a:srgbClr val="000000"/>
                </a:solidFill>
              </a:rPr>
              <a:t>It is important to understand that we see these dark fringes as a result of DESTRUCTIVE INTERFERENCE.</a:t>
            </a:r>
          </a:p>
        </p:txBody>
      </p:sp>
      <p:pic>
        <p:nvPicPr>
          <p:cNvPr id="626703" name="Picture 15" descr="giphy"/>
          <p:cNvPicPr>
            <a:picLocks noChangeAspect="1" noChangeArrowheads="1" noCrop="1"/>
          </p:cNvPicPr>
          <p:nvPr/>
        </p:nvPicPr>
        <p:blipFill>
          <a:blip r:embed="rId3"/>
          <a:srcRect/>
          <a:stretch>
            <a:fillRect/>
          </a:stretch>
        </p:blipFill>
        <p:spPr bwMode="auto">
          <a:xfrm>
            <a:off x="8602663" y="1150938"/>
            <a:ext cx="3389312" cy="1803400"/>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TotalTime>
  <Words>6314</Words>
  <Application>Microsoft Office PowerPoint</Application>
  <PresentationFormat>Widescreen</PresentationFormat>
  <Paragraphs>682</Paragraphs>
  <Slides>133</Slides>
  <Notes>0</Notes>
  <HiddenSlides>0</HiddenSlides>
  <MMClips>0</MMClips>
  <ScaleCrop>false</ScaleCrop>
  <HeadingPairs>
    <vt:vector size="8" baseType="variant">
      <vt:variant>
        <vt:lpstr>Fonts Used</vt:lpstr>
      </vt:variant>
      <vt:variant>
        <vt:i4>9</vt:i4>
      </vt:variant>
      <vt:variant>
        <vt:lpstr>Theme</vt:lpstr>
      </vt:variant>
      <vt:variant>
        <vt:i4>3</vt:i4>
      </vt:variant>
      <vt:variant>
        <vt:lpstr>Embedded OLE Servers</vt:lpstr>
      </vt:variant>
      <vt:variant>
        <vt:i4>2</vt:i4>
      </vt:variant>
      <vt:variant>
        <vt:lpstr>Slide Titles</vt:lpstr>
      </vt:variant>
      <vt:variant>
        <vt:i4>133</vt:i4>
      </vt:variant>
    </vt:vector>
  </HeadingPairs>
  <TitlesOfParts>
    <vt:vector size="147" baseType="lpstr">
      <vt:lpstr>Arabic Typesetting</vt:lpstr>
      <vt:lpstr>Arial</vt:lpstr>
      <vt:lpstr>Calibri</vt:lpstr>
      <vt:lpstr>Calibri Light</vt:lpstr>
      <vt:lpstr>Symbol</vt:lpstr>
      <vt:lpstr>Tahoma</vt:lpstr>
      <vt:lpstr>Times New Roman</vt:lpstr>
      <vt:lpstr>Verdana</vt:lpstr>
      <vt:lpstr>Wingdings</vt:lpstr>
      <vt:lpstr>Office Theme</vt:lpstr>
      <vt:lpstr>Blends</vt:lpstr>
      <vt:lpstr>3_Blends</vt:lpstr>
      <vt:lpstr>Photo Editor Photo</vt:lpstr>
      <vt:lpstr>Equation</vt:lpstr>
      <vt:lpstr>PowerPoint Presentation</vt:lpstr>
      <vt:lpstr>PowerPoint Presentation</vt:lpstr>
      <vt:lpstr>Facts about Light</vt:lpstr>
      <vt:lpstr>Facts about Light</vt:lpstr>
      <vt:lpstr>A Brief History of Light</vt:lpstr>
      <vt:lpstr>A Brief History of Light, cont</vt:lpstr>
      <vt:lpstr>A Brief History of Light, final</vt:lpstr>
      <vt:lpstr>The Particle Nature of Light</vt:lpstr>
      <vt:lpstr>Dual Nature of Light</vt:lpstr>
      <vt:lpstr>Geometric Optics – Using a Ray Approximation</vt:lpstr>
      <vt:lpstr>Ray Approximation</vt:lpstr>
      <vt:lpstr>Reflection of Light</vt:lpstr>
      <vt:lpstr>Specular  Reflection</vt:lpstr>
      <vt:lpstr>Diffuse  Reflection</vt:lpstr>
      <vt:lpstr>Law of Reflection</vt:lpstr>
      <vt:lpstr>Law of Reflection, cont</vt:lpstr>
      <vt:lpstr>Kinds of Reflections</vt:lpstr>
      <vt:lpstr>Real or Virtual?</vt:lpstr>
      <vt:lpstr>3 Types of Mirrors</vt:lpstr>
      <vt:lpstr>Lens – Concave &amp; Convex</vt:lpstr>
      <vt:lpstr>Notation for Mirrors and Lenses</vt:lpstr>
      <vt:lpstr>Flat Mirror</vt:lpstr>
      <vt:lpstr>Properties of the Image Formed by a Flat Mirror</vt:lpstr>
      <vt:lpstr>Spherical Mirrors</vt:lpstr>
      <vt:lpstr>Concave Mirror, Notation</vt:lpstr>
      <vt:lpstr>Spherical Aberration</vt:lpstr>
      <vt:lpstr>Image Formed by a Concave Mirror</vt:lpstr>
      <vt:lpstr>Image Formed by a Concave Mirror</vt:lpstr>
      <vt:lpstr>Focal Length</vt:lpstr>
      <vt:lpstr>Focal Point and Focal Length, cont</vt:lpstr>
      <vt:lpstr>Focal Length Shown by Parallel Rays</vt:lpstr>
      <vt:lpstr>Convex Mirrors</vt:lpstr>
      <vt:lpstr>Image Formed by a Convex Mirror</vt:lpstr>
      <vt:lpstr>Sign Conventions for Mirrors</vt:lpstr>
      <vt:lpstr>Ray Diagrams</vt:lpstr>
      <vt:lpstr>Drawing A Ray Diagram</vt:lpstr>
      <vt:lpstr>The Rays in a Ray Diagram</vt:lpstr>
      <vt:lpstr>Notes About the Rays</vt:lpstr>
      <vt:lpstr>Ray Diagram for Concave Mirror, p &gt; R</vt:lpstr>
      <vt:lpstr>Ray Diagram for a Concave Mirror, p &lt; f</vt:lpstr>
      <vt:lpstr>Ray Diagram for a Convex Mirror</vt:lpstr>
      <vt:lpstr>Notes on Images</vt:lpstr>
      <vt:lpstr>Images Formed by Refraction</vt:lpstr>
      <vt:lpstr>Sign Conventions for Refracting Surfaces</vt:lpstr>
      <vt:lpstr>Focal Length of Lenses</vt:lpstr>
      <vt:lpstr>Lens Equations</vt:lpstr>
      <vt:lpstr>Lens Equations</vt:lpstr>
      <vt:lpstr>Sign Conventions for Thin Lenses</vt:lpstr>
      <vt:lpstr>Focal Length for a Lens</vt:lpstr>
      <vt:lpstr>The Mirror/Lens Equation</vt:lpstr>
      <vt:lpstr>Mirror/Lens Equation</vt:lpstr>
      <vt:lpstr>Magnification Equation</vt:lpstr>
      <vt:lpstr>Example</vt:lpstr>
      <vt:lpstr>Refraction</vt:lpstr>
      <vt:lpstr>Refraction</vt:lpstr>
      <vt:lpstr>Refraction</vt:lpstr>
      <vt:lpstr>Refraction</vt:lpstr>
      <vt:lpstr>Refraction – Going from Air to Water</vt:lpstr>
      <vt:lpstr>Refraction – Going from Water into Air</vt:lpstr>
      <vt:lpstr>Refraction – Snell’s Law</vt:lpstr>
      <vt:lpstr>Example</vt:lpstr>
      <vt:lpstr>Total Internal Reflection</vt:lpstr>
      <vt:lpstr>Total Internal Reflection</vt:lpstr>
      <vt:lpstr>Christian Huygens</vt:lpstr>
      <vt:lpstr>Huygen’s Principle</vt:lpstr>
      <vt:lpstr>Huygen’s Principle, cont</vt:lpstr>
      <vt:lpstr>Huygen’s Construction for a Plane Wave</vt:lpstr>
      <vt:lpstr>Huygen’s Construction for a Spherical Wave</vt:lpstr>
      <vt:lpstr>Huygen’s Principle and the Law of Reflection</vt:lpstr>
      <vt:lpstr>Huygen’s Principle and the Law of Reflection, cont</vt:lpstr>
      <vt:lpstr>Huygen’s Principle and the Law of Refraction</vt:lpstr>
      <vt:lpstr>Total Internal Reflection</vt:lpstr>
      <vt:lpstr>Critical Angle</vt:lpstr>
      <vt:lpstr>The Critical Angle</vt:lpstr>
      <vt:lpstr>Example</vt:lpstr>
      <vt:lpstr>Refraction of Light</vt:lpstr>
      <vt:lpstr>Refraction of Light, cont</vt:lpstr>
      <vt:lpstr>The Index of Refraction</vt:lpstr>
      <vt:lpstr>Index of Refraction, cont</vt:lpstr>
      <vt:lpstr>Frequency Between Media</vt:lpstr>
      <vt:lpstr>Index of Refraction Extended</vt:lpstr>
      <vt:lpstr>Some Indices of Refraction</vt:lpstr>
      <vt:lpstr>Refraction in a Prism</vt:lpstr>
      <vt:lpstr>Prism Spectrometer</vt:lpstr>
      <vt:lpstr>Using Spectra to Identify Gases</vt:lpstr>
      <vt:lpstr>The Rainbow</vt:lpstr>
      <vt:lpstr>The Rainbow, 2</vt:lpstr>
      <vt:lpstr>Observing the Rainbow</vt:lpstr>
      <vt:lpstr>Superposition ..AKA….Interference</vt:lpstr>
      <vt:lpstr>Diffraction</vt:lpstr>
      <vt:lpstr>Interference Patterns</vt:lpstr>
      <vt:lpstr>Diffraction – The Central Maximum</vt:lpstr>
      <vt:lpstr>Diffraction – The Central Maximum</vt:lpstr>
      <vt:lpstr>Diffraction – Orders, m</vt:lpstr>
      <vt:lpstr>Diffraction – Bright Fringes</vt:lpstr>
      <vt:lpstr>Diffraction – Path difference</vt:lpstr>
      <vt:lpstr>Diffraction – Path Difference</vt:lpstr>
      <vt:lpstr>Diffraction – Dark Fringes</vt:lpstr>
      <vt:lpstr>Diffraction – Dark Fringes</vt:lpstr>
      <vt:lpstr>Diffraction – Dark Fringes</vt:lpstr>
      <vt:lpstr>Diffraction – Path difference</vt:lpstr>
      <vt:lpstr>Diffraction – Path Difference</vt:lpstr>
      <vt:lpstr>Path Difference - Summary</vt:lpstr>
      <vt:lpstr>Young’s Experiment</vt:lpstr>
      <vt:lpstr>Diffraction – Another way to look at “path difference”</vt:lpstr>
      <vt:lpstr>Similar Triangles lead to a path difference</vt:lpstr>
      <vt:lpstr>Diffraction – Putting it all together</vt:lpstr>
      <vt:lpstr>Example</vt:lpstr>
      <vt:lpstr>Example</vt:lpstr>
      <vt:lpstr>PowerPoint Presentation</vt:lpstr>
      <vt:lpstr>Optical Instruments</vt:lpstr>
      <vt:lpstr>The Camera</vt:lpstr>
      <vt:lpstr>Camera Operation</vt:lpstr>
      <vt:lpstr>Camera, f-numbers</vt:lpstr>
      <vt:lpstr>Camera, f-numbers, cont</vt:lpstr>
      <vt:lpstr>Simple Magnifier</vt:lpstr>
      <vt:lpstr>The Size of a Magnified Image</vt:lpstr>
      <vt:lpstr>Angular Magnification</vt:lpstr>
      <vt:lpstr>Magnification by a Lens</vt:lpstr>
      <vt:lpstr>Compound Microscope</vt:lpstr>
      <vt:lpstr>Compound Microscope, cont</vt:lpstr>
      <vt:lpstr>Magnifications of the Compound Microscope</vt:lpstr>
      <vt:lpstr>PowerPoint Presentation</vt:lpstr>
      <vt:lpstr>Other Considerations with a Microscope</vt:lpstr>
      <vt:lpstr>Telescopes</vt:lpstr>
      <vt:lpstr>Refracting Telescope</vt:lpstr>
      <vt:lpstr>Angular Magnification of a Telescope</vt:lpstr>
      <vt:lpstr>Disadvantages of Refracting Telescopes</vt:lpstr>
      <vt:lpstr>Reflecting Telescope</vt:lpstr>
      <vt:lpstr>Reflecting Telescope, Newtonian Focus</vt:lpstr>
      <vt:lpstr>Examples of Telescopes</vt:lpstr>
      <vt:lpstr>Reflecting Telescopes Largest in the world are 10 m diameter Keck telescopes on Mauna Kea in Hawaii</vt:lpstr>
      <vt:lpstr>Resolution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 owen</dc:creator>
  <cp:lastModifiedBy>kim owen</cp:lastModifiedBy>
  <cp:revision>8</cp:revision>
  <dcterms:created xsi:type="dcterms:W3CDTF">2017-05-11T03:11:30Z</dcterms:created>
  <dcterms:modified xsi:type="dcterms:W3CDTF">2017-05-26T05:52:59Z</dcterms:modified>
</cp:coreProperties>
</file>