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5"/>
    <p:sldId id="278" r:id="rId6"/>
    <p:sldId id="280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309" r:id="rId34"/>
    <p:sldId id="310" r:id="rId35"/>
    <p:sldId id="311" r:id="rId36"/>
    <p:sldId id="312" r:id="rId37"/>
    <p:sldId id="313" r:id="rId38"/>
    <p:sldId id="314" r:id="rId39"/>
    <p:sldId id="315" r:id="rId40"/>
    <p:sldId id="316" r:id="rId41"/>
    <p:sldId id="317" r:id="rId42"/>
    <p:sldId id="318" r:id="rId43"/>
    <p:sldId id="319" r:id="rId44"/>
    <p:sldId id="320" r:id="rId45"/>
    <p:sldId id="321" r:id="rId46"/>
    <p:sldId id="322" r:id="rId47"/>
    <p:sldId id="323" r:id="rId48"/>
    <p:sldId id="324" r:id="rId49"/>
    <p:sldId id="325" r:id="rId50"/>
    <p:sldId id="326" r:id="rId51"/>
    <p:sldId id="327" r:id="rId52"/>
    <p:sldId id="328" r:id="rId53"/>
    <p:sldId id="329" r:id="rId54"/>
    <p:sldId id="330" r:id="rId55"/>
    <p:sldId id="331" r:id="rId56"/>
    <p:sldId id="332" r:id="rId57"/>
    <p:sldId id="333" r:id="rId58"/>
    <p:sldId id="334" r:id="rId59"/>
    <p:sldId id="335" r:id="rId60"/>
    <p:sldId id="336" r:id="rId61"/>
    <p:sldId id="337" r:id="rId62"/>
    <p:sldId id="338" r:id="rId63"/>
    <p:sldId id="339" r:id="rId64"/>
    <p:sldId id="340" r:id="rId65"/>
    <p:sldId id="341" r:id="rId66"/>
    <p:sldId id="342" r:id="rId67"/>
    <p:sldId id="343" r:id="rId68"/>
    <p:sldId id="344" r:id="rId69"/>
    <p:sldId id="345" r:id="rId70"/>
    <p:sldId id="346" r:id="rId71"/>
    <p:sldId id="347" r:id="rId72"/>
    <p:sldId id="348" r:id="rId73"/>
    <p:sldId id="349" r:id="rId74"/>
    <p:sldId id="350" r:id="rId75"/>
    <p:sldId id="351" r:id="rId76"/>
    <p:sldId id="352" r:id="rId77"/>
    <p:sldId id="353" r:id="rId78"/>
    <p:sldId id="354" r:id="rId79"/>
    <p:sldId id="355" r:id="rId80"/>
    <p:sldId id="356" r:id="rId81"/>
    <p:sldId id="357" r:id="rId82"/>
    <p:sldId id="358" r:id="rId83"/>
    <p:sldId id="359" r:id="rId84"/>
    <p:sldId id="360" r:id="rId85"/>
    <p:sldId id="361" r:id="rId8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slide" Target="slides/slide80.xml"/><Relationship Id="rId89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tableStyles" Target="tableStyles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1C1EA-9EF9-477D-8257-E96B1E139BDE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297B2-9D42-46C5-A63B-2D2F7100A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692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1C1EA-9EF9-477D-8257-E96B1E139BDE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297B2-9D42-46C5-A63B-2D2F7100A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419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1C1EA-9EF9-477D-8257-E96B1E139BDE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297B2-9D42-46C5-A63B-2D2F7100A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43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1EC615-BBB8-4E05-83F6-A20D49089FB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543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1748AA-E14B-4AFA-BB7B-E08CF27BCEA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187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3FD6DA-74CF-43E8-819F-4B3830DF731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9478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66D194-1A39-4576-B042-B87A68AA57A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1227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DFCC41-5747-44DC-A523-072E7E5F1EE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963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A48C30-433F-4634-AF2A-3B7CF3C8433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1758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8D95B6-FF6F-4D7B-A95F-65A9A36A71B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577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F24F1-BF33-4357-8E21-F92E39257E8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517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1C1EA-9EF9-477D-8257-E96B1E139BDE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297B2-9D42-46C5-A63B-2D2F7100A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5390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F0494D-8BAC-4E7F-A88C-888F566666A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7968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1DECBA-88DF-493F-8553-9B760507C81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9339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C48C6D-5D01-4BE2-A874-33C6E226631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0096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71A9EE-F04E-4A8E-A0F8-7616E88A9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8278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E92741-101F-40BC-8D35-1B70D428112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0268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2503EA-1998-4C8D-B898-74EC2D6AEE0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3828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D240B4-F753-4AC6-870F-4B16D1BFEE2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2542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B04861-CA5E-4490-8B9D-EA326E07DBB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8207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4F20C4-72C4-4CDC-A49E-DF97D0CE377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2438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59DC3E-FE4E-420A-A8AE-853FB8F865E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140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1C1EA-9EF9-477D-8257-E96B1E139BDE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297B2-9D42-46C5-A63B-2D2F7100A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0277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CC60A9-1408-4BCC-B9EF-815C4EA7D37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189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9D51A6-400F-4F92-869C-1FA2296AA42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6785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9E4054-796C-4603-9E6D-E8BD70250A3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5081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A159EA-0785-4764-8A8E-E83FF248017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0184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F83522-971D-4326-8ACE-2B831A40AC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241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8E2AE6-23AA-4681-8567-9550075B1F3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1915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E425D-062E-4702-9508-6A73FE98282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6526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FF4501-0C32-4654-BA37-7E30286AD22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7321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26B6D2-7AEC-41E7-8095-459599438AC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427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C27CAE-3338-4A53-9054-94DA9353D48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806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1C1EA-9EF9-477D-8257-E96B1E139BDE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297B2-9D42-46C5-A63B-2D2F7100A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6838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77AA94-FFD5-4C2A-8B15-4576B4D26A0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9837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5D5C94-E927-4B30-81E7-6FB90323F49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1369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39C77F-BA91-40E3-86CC-4D60CA84064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164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8294B-21AB-480C-960A-1BE78B5E92F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9350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5A0A2D-3622-4FB1-9F3B-0A2CC86B82C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660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1C1EA-9EF9-477D-8257-E96B1E139BDE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297B2-9D42-46C5-A63B-2D2F7100A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600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1C1EA-9EF9-477D-8257-E96B1E139BDE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297B2-9D42-46C5-A63B-2D2F7100A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38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1C1EA-9EF9-477D-8257-E96B1E139BDE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297B2-9D42-46C5-A63B-2D2F7100A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717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1C1EA-9EF9-477D-8257-E96B1E139BDE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297B2-9D42-46C5-A63B-2D2F7100A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863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1C1EA-9EF9-477D-8257-E96B1E139BDE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297B2-9D42-46C5-A63B-2D2F7100A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901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1C1EA-9EF9-477D-8257-E96B1E139BDE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297B2-9D42-46C5-A63B-2D2F7100A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48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E09666-670B-4817-8569-D7FDB9266D73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669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431AE65-FAF8-46A2-9484-E774256F4EDC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505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EB299F6-1745-4519-AEE2-12E991A8FC41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660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../../Animations/chapter14/19/index.html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50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7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71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../../Animations/chapter14/44/index.html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72.png"/><Relationship Id="rId4" Type="http://schemas.openxmlformats.org/officeDocument/2006/relationships/image" Target="../media/image47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75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3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7" Type="http://schemas.openxmlformats.org/officeDocument/2006/relationships/image" Target="../media/image82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Unit 6:Life, Death and Characteristics of Stars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487" y="3971925"/>
            <a:ext cx="2302837" cy="220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14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76201"/>
            <a:ext cx="7772400" cy="7921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>
                <a:solidFill>
                  <a:srgbClr val="000099"/>
                </a:solidFill>
              </a:rPr>
              <a:t>Electron Orbits</a:t>
            </a:r>
          </a:p>
        </p:txBody>
      </p:sp>
      <p:sp>
        <p:nvSpPr>
          <p:cNvPr id="177155" name="Line 3"/>
          <p:cNvSpPr>
            <a:spLocks noChangeShapeType="1"/>
          </p:cNvSpPr>
          <p:nvPr/>
        </p:nvSpPr>
        <p:spPr bwMode="auto">
          <a:xfrm>
            <a:off x="2209800" y="838200"/>
            <a:ext cx="45720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771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95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7157" name="Rectangle 5"/>
          <p:cNvSpPr>
            <a:spLocks noChangeArrowheads="1"/>
          </p:cNvSpPr>
          <p:nvPr/>
        </p:nvSpPr>
        <p:spPr bwMode="auto">
          <a:xfrm>
            <a:off x="2994025" y="885825"/>
            <a:ext cx="7543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800" i="1">
                <a:solidFill>
                  <a:srgbClr val="333399"/>
                </a:solidFill>
              </a:rPr>
              <a:t>Electron orbits</a:t>
            </a:r>
            <a:r>
              <a:rPr lang="en-US" altLang="en-US" sz="2800">
                <a:solidFill>
                  <a:srgbClr val="333399"/>
                </a:solidFill>
              </a:rPr>
              <a:t> in the electron cloud are restricted to very specific radii and energies. </a:t>
            </a:r>
          </a:p>
        </p:txBody>
      </p:sp>
      <p:pic>
        <p:nvPicPr>
          <p:cNvPr id="177158" name="Picture 6" descr="05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0" y="1863726"/>
            <a:ext cx="7086600" cy="3927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7159" name="Text Box 7"/>
          <p:cNvSpPr txBox="1">
            <a:spLocks noChangeArrowheads="1"/>
          </p:cNvSpPr>
          <p:nvPr/>
        </p:nvSpPr>
        <p:spPr bwMode="auto">
          <a:xfrm>
            <a:off x="3657600" y="4572001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333399"/>
                </a:solidFill>
              </a:rPr>
              <a:t>r</a:t>
            </a:r>
            <a:r>
              <a:rPr lang="en-US" altLang="en-US" sz="2000" baseline="-25000">
                <a:solidFill>
                  <a:srgbClr val="333399"/>
                </a:solidFill>
              </a:rPr>
              <a:t>1</a:t>
            </a:r>
            <a:r>
              <a:rPr lang="en-US" altLang="en-US" sz="2000">
                <a:solidFill>
                  <a:srgbClr val="333399"/>
                </a:solidFill>
              </a:rPr>
              <a:t>, E</a:t>
            </a:r>
            <a:r>
              <a:rPr lang="en-US" altLang="en-US" sz="2000" baseline="-25000">
                <a:solidFill>
                  <a:srgbClr val="333399"/>
                </a:solidFill>
              </a:rPr>
              <a:t>1</a:t>
            </a:r>
          </a:p>
        </p:txBody>
      </p:sp>
      <p:sp>
        <p:nvSpPr>
          <p:cNvPr id="177160" name="Text Box 8"/>
          <p:cNvSpPr txBox="1">
            <a:spLocks noChangeArrowheads="1"/>
          </p:cNvSpPr>
          <p:nvPr/>
        </p:nvSpPr>
        <p:spPr bwMode="auto">
          <a:xfrm>
            <a:off x="3733800" y="3352801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333399"/>
                </a:solidFill>
              </a:rPr>
              <a:t>r</a:t>
            </a:r>
            <a:r>
              <a:rPr lang="en-US" altLang="en-US" sz="2000" baseline="-25000">
                <a:solidFill>
                  <a:srgbClr val="333399"/>
                </a:solidFill>
              </a:rPr>
              <a:t>2</a:t>
            </a:r>
            <a:r>
              <a:rPr lang="en-US" altLang="en-US" sz="2000">
                <a:solidFill>
                  <a:srgbClr val="333399"/>
                </a:solidFill>
              </a:rPr>
              <a:t>, E</a:t>
            </a:r>
            <a:r>
              <a:rPr lang="en-US" altLang="en-US" sz="2000" baseline="-25000">
                <a:solidFill>
                  <a:srgbClr val="333399"/>
                </a:solidFill>
              </a:rPr>
              <a:t>2</a:t>
            </a:r>
          </a:p>
        </p:txBody>
      </p:sp>
      <p:sp>
        <p:nvSpPr>
          <p:cNvPr id="177161" name="Text Box 9"/>
          <p:cNvSpPr txBox="1">
            <a:spLocks noChangeArrowheads="1"/>
          </p:cNvSpPr>
          <p:nvPr/>
        </p:nvSpPr>
        <p:spPr bwMode="auto">
          <a:xfrm>
            <a:off x="3810000" y="2057401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333399"/>
                </a:solidFill>
              </a:rPr>
              <a:t>r</a:t>
            </a:r>
            <a:r>
              <a:rPr lang="en-US" altLang="en-US" sz="2000" baseline="-25000">
                <a:solidFill>
                  <a:srgbClr val="333399"/>
                </a:solidFill>
              </a:rPr>
              <a:t>3</a:t>
            </a:r>
            <a:r>
              <a:rPr lang="en-US" altLang="en-US" sz="2000">
                <a:solidFill>
                  <a:srgbClr val="333399"/>
                </a:solidFill>
              </a:rPr>
              <a:t>, E</a:t>
            </a:r>
            <a:r>
              <a:rPr lang="en-US" altLang="en-US" sz="2000" baseline="-25000">
                <a:solidFill>
                  <a:srgbClr val="333399"/>
                </a:solidFill>
              </a:rPr>
              <a:t>3</a:t>
            </a:r>
          </a:p>
        </p:txBody>
      </p:sp>
      <p:sp>
        <p:nvSpPr>
          <p:cNvPr id="177162" name="Rectangle 10"/>
          <p:cNvSpPr>
            <a:spLocks noChangeArrowheads="1"/>
          </p:cNvSpPr>
          <p:nvPr/>
        </p:nvSpPr>
        <p:spPr bwMode="auto">
          <a:xfrm>
            <a:off x="2971800" y="5867400"/>
            <a:ext cx="7543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>
                <a:solidFill>
                  <a:srgbClr val="333399"/>
                </a:solidFill>
              </a:rPr>
              <a:t>These characteristic electron energies are different for each individual element.</a:t>
            </a:r>
          </a:p>
        </p:txBody>
      </p:sp>
    </p:spTree>
    <p:extLst>
      <p:ext uri="{BB962C8B-B14F-4D97-AF65-F5344CB8AC3E}">
        <p14:creationId xmlns:p14="http://schemas.microsoft.com/office/powerpoint/2010/main" val="26841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7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7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77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7" grpId="0" autoUpdateAnimBg="0"/>
      <p:bldP spid="177159" grpId="0" autoUpdateAnimBg="0"/>
      <p:bldP spid="177160" grpId="0" autoUpdateAnimBg="0"/>
      <p:bldP spid="177161" grpId="0" autoUpdateAnimBg="0"/>
      <p:bldP spid="177162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76201"/>
            <a:ext cx="7772400" cy="7921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>
                <a:solidFill>
                  <a:srgbClr val="000099"/>
                </a:solidFill>
              </a:rPr>
              <a:t>Atomic Transitions</a:t>
            </a:r>
          </a:p>
        </p:txBody>
      </p:sp>
      <p:sp>
        <p:nvSpPr>
          <p:cNvPr id="178179" name="Line 3"/>
          <p:cNvSpPr>
            <a:spLocks noChangeShapeType="1"/>
          </p:cNvSpPr>
          <p:nvPr/>
        </p:nvSpPr>
        <p:spPr bwMode="auto">
          <a:xfrm>
            <a:off x="2209800" y="838200"/>
            <a:ext cx="54102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781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95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8181" name="Rectangle 5"/>
          <p:cNvSpPr>
            <a:spLocks noChangeArrowheads="1"/>
          </p:cNvSpPr>
          <p:nvPr/>
        </p:nvSpPr>
        <p:spPr bwMode="auto">
          <a:xfrm>
            <a:off x="2819400" y="1219200"/>
            <a:ext cx="29718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600">
                <a:solidFill>
                  <a:srgbClr val="333399"/>
                </a:solidFill>
              </a:rPr>
              <a:t>An electron can be kicked into a higher orbit when it absorbs a photon with  exactly the right energy.</a:t>
            </a:r>
          </a:p>
        </p:txBody>
      </p:sp>
      <p:sp>
        <p:nvSpPr>
          <p:cNvPr id="178182" name="Rectangle 6"/>
          <p:cNvSpPr>
            <a:spLocks noChangeArrowheads="1"/>
          </p:cNvSpPr>
          <p:nvPr/>
        </p:nvSpPr>
        <p:spPr bwMode="auto">
          <a:xfrm>
            <a:off x="2819400" y="5867400"/>
            <a:ext cx="7848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 sz="2600">
                <a:solidFill>
                  <a:srgbClr val="333399"/>
                </a:solidFill>
              </a:rPr>
              <a:t>All other photons pass by the atom unabsorbed.</a:t>
            </a:r>
            <a:r>
              <a:rPr lang="en-US" altLang="en-US" sz="2700">
                <a:solidFill>
                  <a:srgbClr val="333399"/>
                </a:solidFill>
              </a:rPr>
              <a:t> </a:t>
            </a:r>
          </a:p>
        </p:txBody>
      </p:sp>
      <p:pic>
        <p:nvPicPr>
          <p:cNvPr id="178183" name="Picture 7" descr="06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1200" y="1403351"/>
            <a:ext cx="4648200" cy="3686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8184" name="Text Box 8"/>
          <p:cNvSpPr txBox="1">
            <a:spLocks noChangeArrowheads="1"/>
          </p:cNvSpPr>
          <p:nvPr/>
        </p:nvSpPr>
        <p:spPr bwMode="auto">
          <a:xfrm>
            <a:off x="8229600" y="2317751"/>
            <a:ext cx="1752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FF0000"/>
                </a:solidFill>
              </a:rPr>
              <a:t>E</a:t>
            </a:r>
            <a:r>
              <a:rPr lang="en-US" altLang="en-US" sz="2000" baseline="-25000">
                <a:solidFill>
                  <a:srgbClr val="FF0000"/>
                </a:solidFill>
              </a:rPr>
              <a:t>ph</a:t>
            </a:r>
            <a:r>
              <a:rPr lang="en-US" altLang="en-US" sz="2000">
                <a:solidFill>
                  <a:srgbClr val="FF0000"/>
                </a:solidFill>
              </a:rPr>
              <a:t> = E</a:t>
            </a:r>
            <a:r>
              <a:rPr lang="en-US" altLang="en-US" sz="2000" baseline="-25000">
                <a:solidFill>
                  <a:srgbClr val="FF0000"/>
                </a:solidFill>
              </a:rPr>
              <a:t>4</a:t>
            </a:r>
            <a:r>
              <a:rPr lang="en-US" altLang="en-US" sz="2000">
                <a:solidFill>
                  <a:srgbClr val="FF0000"/>
                </a:solidFill>
              </a:rPr>
              <a:t> – E</a:t>
            </a:r>
            <a:r>
              <a:rPr lang="en-US" altLang="en-US" sz="2000" baseline="-250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78185" name="Line 9"/>
          <p:cNvSpPr>
            <a:spLocks noChangeShapeType="1"/>
          </p:cNvSpPr>
          <p:nvPr/>
        </p:nvSpPr>
        <p:spPr bwMode="auto">
          <a:xfrm>
            <a:off x="6400800" y="2012950"/>
            <a:ext cx="152400" cy="533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78186" name="Text Box 10"/>
          <p:cNvSpPr txBox="1">
            <a:spLocks noChangeArrowheads="1"/>
          </p:cNvSpPr>
          <p:nvPr/>
        </p:nvSpPr>
        <p:spPr bwMode="auto">
          <a:xfrm>
            <a:off x="5791200" y="1631951"/>
            <a:ext cx="1752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FF0000"/>
                </a:solidFill>
              </a:rPr>
              <a:t>E</a:t>
            </a:r>
            <a:r>
              <a:rPr lang="en-US" altLang="en-US" sz="2000" baseline="-25000">
                <a:solidFill>
                  <a:srgbClr val="FF0000"/>
                </a:solidFill>
              </a:rPr>
              <a:t>ph</a:t>
            </a:r>
            <a:r>
              <a:rPr lang="en-US" altLang="en-US" sz="2000">
                <a:solidFill>
                  <a:srgbClr val="FF0000"/>
                </a:solidFill>
              </a:rPr>
              <a:t> = E</a:t>
            </a:r>
            <a:r>
              <a:rPr lang="en-US" altLang="en-US" sz="2000" baseline="-25000">
                <a:solidFill>
                  <a:srgbClr val="FF0000"/>
                </a:solidFill>
              </a:rPr>
              <a:t>3</a:t>
            </a:r>
            <a:r>
              <a:rPr lang="en-US" altLang="en-US" sz="2000">
                <a:solidFill>
                  <a:srgbClr val="FF0000"/>
                </a:solidFill>
              </a:rPr>
              <a:t> – E</a:t>
            </a:r>
            <a:r>
              <a:rPr lang="en-US" altLang="en-US" sz="2000" baseline="-250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78187" name="Line 11"/>
          <p:cNvSpPr>
            <a:spLocks noChangeShapeType="1"/>
          </p:cNvSpPr>
          <p:nvPr/>
        </p:nvSpPr>
        <p:spPr bwMode="auto">
          <a:xfrm flipH="1">
            <a:off x="8534400" y="2698750"/>
            <a:ext cx="2286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78188" name="Text Box 12"/>
          <p:cNvSpPr txBox="1">
            <a:spLocks noChangeArrowheads="1"/>
          </p:cNvSpPr>
          <p:nvPr/>
        </p:nvSpPr>
        <p:spPr bwMode="auto">
          <a:xfrm>
            <a:off x="6553200" y="5060951"/>
            <a:ext cx="3352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333399"/>
                </a:solidFill>
              </a:rPr>
              <a:t>(Remember that E</a:t>
            </a:r>
            <a:r>
              <a:rPr lang="en-US" altLang="en-US" sz="2000" baseline="-25000">
                <a:solidFill>
                  <a:srgbClr val="333399"/>
                </a:solidFill>
              </a:rPr>
              <a:t>ph</a:t>
            </a:r>
            <a:r>
              <a:rPr lang="en-US" altLang="en-US" sz="2000">
                <a:solidFill>
                  <a:srgbClr val="333399"/>
                </a:solidFill>
              </a:rPr>
              <a:t> = h*f)</a:t>
            </a:r>
          </a:p>
        </p:txBody>
      </p:sp>
      <p:sp>
        <p:nvSpPr>
          <p:cNvPr id="178189" name="Line 13"/>
          <p:cNvSpPr>
            <a:spLocks noChangeShapeType="1"/>
          </p:cNvSpPr>
          <p:nvPr/>
        </p:nvSpPr>
        <p:spPr bwMode="auto">
          <a:xfrm>
            <a:off x="5867400" y="2774950"/>
            <a:ext cx="2971800" cy="1295400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78190" name="Line 14"/>
          <p:cNvSpPr>
            <a:spLocks noChangeShapeType="1"/>
          </p:cNvSpPr>
          <p:nvPr/>
        </p:nvSpPr>
        <p:spPr bwMode="auto">
          <a:xfrm>
            <a:off x="8839200" y="4070350"/>
            <a:ext cx="1676400" cy="685800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78191" name="Text Box 15"/>
          <p:cNvSpPr txBox="1">
            <a:spLocks noChangeArrowheads="1"/>
          </p:cNvSpPr>
          <p:nvPr/>
        </p:nvSpPr>
        <p:spPr bwMode="auto">
          <a:xfrm>
            <a:off x="8686800" y="3689351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99CC00"/>
                </a:solidFill>
              </a:rPr>
              <a:t>Wrong energy</a:t>
            </a:r>
          </a:p>
        </p:txBody>
      </p:sp>
      <p:sp>
        <p:nvSpPr>
          <p:cNvPr id="178192" name="Rectangle 16"/>
          <p:cNvSpPr>
            <a:spLocks noChangeArrowheads="1"/>
          </p:cNvSpPr>
          <p:nvPr/>
        </p:nvSpPr>
        <p:spPr bwMode="auto">
          <a:xfrm>
            <a:off x="2819400" y="4038600"/>
            <a:ext cx="32766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 sz="2600">
                <a:solidFill>
                  <a:srgbClr val="333399"/>
                </a:solidFill>
              </a:rPr>
              <a:t>The photon is absorbed, and </a:t>
            </a:r>
          </a:p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 sz="2600">
                <a:solidFill>
                  <a:srgbClr val="333399"/>
                </a:solidFill>
              </a:rPr>
              <a:t>	the electron is in an excited state.</a:t>
            </a:r>
          </a:p>
        </p:txBody>
      </p:sp>
    </p:spTree>
    <p:extLst>
      <p:ext uri="{BB962C8B-B14F-4D97-AF65-F5344CB8AC3E}">
        <p14:creationId xmlns:p14="http://schemas.microsoft.com/office/powerpoint/2010/main" val="386660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78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78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78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78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78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78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78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78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78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78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78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78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78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1" grpId="0" autoUpdateAnimBg="0"/>
      <p:bldP spid="178182" grpId="0" autoUpdateAnimBg="0"/>
      <p:bldP spid="178184" grpId="0" autoUpdateAnimBg="0"/>
      <p:bldP spid="178185" grpId="0" animBg="1"/>
      <p:bldP spid="178186" grpId="0" autoUpdateAnimBg="0"/>
      <p:bldP spid="178187" grpId="0" animBg="1"/>
      <p:bldP spid="178188" grpId="0" autoUpdateAnimBg="0"/>
      <p:bldP spid="178189" grpId="0" animBg="1"/>
      <p:bldP spid="178190" grpId="0" animBg="1"/>
      <p:bldP spid="178191" grpId="0" autoUpdateAnimBg="0"/>
      <p:bldP spid="178192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6" name="Picture 6" descr="seedsspectra070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2550" y="2486026"/>
            <a:ext cx="8001000" cy="3686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76201"/>
            <a:ext cx="7772400" cy="7921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 sz="4000">
                <a:solidFill>
                  <a:srgbClr val="000099"/>
                </a:solidFill>
              </a:rPr>
              <a:t>Kirchhoff’s Laws of Radiation (1)</a:t>
            </a:r>
          </a:p>
        </p:txBody>
      </p:sp>
      <p:sp>
        <p:nvSpPr>
          <p:cNvPr id="179203" name="Line 3"/>
          <p:cNvSpPr>
            <a:spLocks noChangeShapeType="1"/>
          </p:cNvSpPr>
          <p:nvPr/>
        </p:nvSpPr>
        <p:spPr bwMode="auto">
          <a:xfrm>
            <a:off x="2209800" y="838200"/>
            <a:ext cx="80772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792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95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9205" name="Rectangle 5"/>
          <p:cNvSpPr>
            <a:spLocks noChangeArrowheads="1"/>
          </p:cNvSpPr>
          <p:nvPr/>
        </p:nvSpPr>
        <p:spPr bwMode="auto">
          <a:xfrm>
            <a:off x="2841625" y="914400"/>
            <a:ext cx="76962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800">
                <a:solidFill>
                  <a:srgbClr val="333399"/>
                </a:solidFill>
              </a:rPr>
              <a:t>A solid, liquid, or dense gas excited to emit light will radiate at all wavelengths and thus produce a </a:t>
            </a:r>
            <a:r>
              <a:rPr lang="en-US" altLang="en-US" sz="2800" b="1">
                <a:solidFill>
                  <a:srgbClr val="333399"/>
                </a:solidFill>
              </a:rPr>
              <a:t>continuous spectrum.</a:t>
            </a:r>
          </a:p>
        </p:txBody>
      </p:sp>
    </p:spTree>
    <p:extLst>
      <p:ext uri="{BB962C8B-B14F-4D97-AF65-F5344CB8AC3E}">
        <p14:creationId xmlns:p14="http://schemas.microsoft.com/office/powerpoint/2010/main" val="236853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9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79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30" name="Picture 6" descr="seedsspectra072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78050" y="2438400"/>
            <a:ext cx="8382000" cy="3640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76201"/>
            <a:ext cx="7772400" cy="7921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 sz="4000">
                <a:solidFill>
                  <a:srgbClr val="000099"/>
                </a:solidFill>
              </a:rPr>
              <a:t>Kirchhoff’s Laws of Radiation (2)</a:t>
            </a:r>
          </a:p>
        </p:txBody>
      </p:sp>
      <p:sp>
        <p:nvSpPr>
          <p:cNvPr id="180227" name="Line 3"/>
          <p:cNvSpPr>
            <a:spLocks noChangeShapeType="1"/>
          </p:cNvSpPr>
          <p:nvPr/>
        </p:nvSpPr>
        <p:spPr bwMode="auto">
          <a:xfrm>
            <a:off x="2209800" y="838200"/>
            <a:ext cx="80772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802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95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0229" name="Rectangle 5"/>
          <p:cNvSpPr>
            <a:spLocks noChangeArrowheads="1"/>
          </p:cNvSpPr>
          <p:nvPr/>
        </p:nvSpPr>
        <p:spPr bwMode="auto">
          <a:xfrm>
            <a:off x="2863850" y="914400"/>
            <a:ext cx="7772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333399"/>
                </a:solidFill>
              </a:rPr>
              <a:t>2. 	A low-density gas excited to emit light will do so at specific wavelengths and thus produce an </a:t>
            </a:r>
            <a:r>
              <a:rPr lang="en-US" altLang="en-US" sz="2800" b="1">
                <a:solidFill>
                  <a:srgbClr val="333399"/>
                </a:solidFill>
              </a:rPr>
              <a:t>emission spectrum.</a:t>
            </a:r>
          </a:p>
        </p:txBody>
      </p:sp>
      <p:sp>
        <p:nvSpPr>
          <p:cNvPr id="180231" name="Text Box 7"/>
          <p:cNvSpPr txBox="1">
            <a:spLocks noChangeArrowheads="1"/>
          </p:cNvSpPr>
          <p:nvPr/>
        </p:nvSpPr>
        <p:spPr bwMode="auto">
          <a:xfrm>
            <a:off x="7010400" y="2725739"/>
            <a:ext cx="3657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FFFFFF"/>
                </a:solidFill>
              </a:rPr>
              <a:t>Light excites electrons in atoms to higher energy states</a:t>
            </a:r>
          </a:p>
        </p:txBody>
      </p:sp>
      <p:sp>
        <p:nvSpPr>
          <p:cNvPr id="180232" name="Line 8"/>
          <p:cNvSpPr>
            <a:spLocks noChangeShapeType="1"/>
          </p:cNvSpPr>
          <p:nvPr/>
        </p:nvSpPr>
        <p:spPr bwMode="auto">
          <a:xfrm flipH="1">
            <a:off x="4006850" y="3030538"/>
            <a:ext cx="33528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0233" name="Text Box 9"/>
          <p:cNvSpPr txBox="1">
            <a:spLocks noChangeArrowheads="1"/>
          </p:cNvSpPr>
          <p:nvPr/>
        </p:nvSpPr>
        <p:spPr bwMode="auto">
          <a:xfrm>
            <a:off x="3625850" y="5727701"/>
            <a:ext cx="4191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FFFFFF"/>
                </a:solidFill>
              </a:rPr>
              <a:t>Transition back to lower states</a:t>
            </a:r>
            <a:r>
              <a:rPr lang="en-US" altLang="en-US" sz="2000">
                <a:solidFill>
                  <a:srgbClr val="333399"/>
                </a:solidFill>
              </a:rPr>
              <a:t> emits light at specific frequencies</a:t>
            </a:r>
          </a:p>
        </p:txBody>
      </p:sp>
      <p:sp>
        <p:nvSpPr>
          <p:cNvPr id="180234" name="Line 10"/>
          <p:cNvSpPr>
            <a:spLocks noChangeShapeType="1"/>
          </p:cNvSpPr>
          <p:nvPr/>
        </p:nvSpPr>
        <p:spPr bwMode="auto">
          <a:xfrm flipV="1">
            <a:off x="6064250" y="3581400"/>
            <a:ext cx="457200" cy="21336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0235" name="Line 11"/>
          <p:cNvSpPr>
            <a:spLocks noChangeShapeType="1"/>
          </p:cNvSpPr>
          <p:nvPr/>
        </p:nvSpPr>
        <p:spPr bwMode="auto">
          <a:xfrm flipV="1">
            <a:off x="6064250" y="5486400"/>
            <a:ext cx="1143000" cy="2286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73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0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80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0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0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80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0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80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80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80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80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80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80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9" grpId="0" build="p" autoUpdateAnimBg="0"/>
      <p:bldP spid="180231" grpId="0" autoUpdateAnimBg="0"/>
      <p:bldP spid="180232" grpId="0" animBg="1"/>
      <p:bldP spid="180233" grpId="0" autoUpdateAnimBg="0"/>
      <p:bldP spid="180234" grpId="0" animBg="1"/>
      <p:bldP spid="1802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4" name="Picture 6" descr="seedsspectra071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2514600"/>
            <a:ext cx="8229600" cy="3657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76201"/>
            <a:ext cx="7772400" cy="7921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 sz="4000">
                <a:solidFill>
                  <a:srgbClr val="000099"/>
                </a:solidFill>
              </a:rPr>
              <a:t>Kirchhoff’s Laws of Radiation (3)</a:t>
            </a:r>
          </a:p>
        </p:txBody>
      </p:sp>
      <p:sp>
        <p:nvSpPr>
          <p:cNvPr id="181251" name="Line 3"/>
          <p:cNvSpPr>
            <a:spLocks noChangeShapeType="1"/>
          </p:cNvSpPr>
          <p:nvPr/>
        </p:nvSpPr>
        <p:spPr bwMode="auto">
          <a:xfrm>
            <a:off x="2209800" y="838200"/>
            <a:ext cx="81534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812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95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1253" name="Rectangle 5"/>
          <p:cNvSpPr>
            <a:spLocks noChangeArrowheads="1"/>
          </p:cNvSpPr>
          <p:nvPr/>
        </p:nvSpPr>
        <p:spPr bwMode="auto">
          <a:xfrm>
            <a:off x="2971800" y="990600"/>
            <a:ext cx="75438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333399"/>
                </a:solidFill>
              </a:rPr>
              <a:t>3.	If light comprising a continuous spectrum passes through a cool, low-density gas, the result will be an absorption spectrum.</a:t>
            </a:r>
          </a:p>
        </p:txBody>
      </p:sp>
      <p:sp>
        <p:nvSpPr>
          <p:cNvPr id="181255" name="Text Box 7"/>
          <p:cNvSpPr txBox="1">
            <a:spLocks noChangeArrowheads="1"/>
          </p:cNvSpPr>
          <p:nvPr/>
        </p:nvSpPr>
        <p:spPr bwMode="auto">
          <a:xfrm>
            <a:off x="6884989" y="2806701"/>
            <a:ext cx="35591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FFFFFF"/>
                </a:solidFill>
              </a:rPr>
              <a:t>Light excites electrons in atoms to higher energy states</a:t>
            </a:r>
          </a:p>
        </p:txBody>
      </p:sp>
      <p:sp>
        <p:nvSpPr>
          <p:cNvPr id="181256" name="Text Box 8"/>
          <p:cNvSpPr txBox="1">
            <a:spLocks noChangeArrowheads="1"/>
          </p:cNvSpPr>
          <p:nvPr/>
        </p:nvSpPr>
        <p:spPr bwMode="auto">
          <a:xfrm>
            <a:off x="3548064" y="5845176"/>
            <a:ext cx="40782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FFFFFF"/>
                </a:solidFill>
              </a:rPr>
              <a:t>Frequencies corresponding to the</a:t>
            </a:r>
            <a:r>
              <a:rPr lang="en-US" altLang="en-US" sz="2000">
                <a:solidFill>
                  <a:srgbClr val="FFFF00"/>
                </a:solidFill>
              </a:rPr>
              <a:t> </a:t>
            </a:r>
            <a:r>
              <a:rPr lang="en-US" altLang="en-US" sz="2000">
                <a:solidFill>
                  <a:srgbClr val="333399"/>
                </a:solidFill>
              </a:rPr>
              <a:t>transition energies are absorbed from the continuous spectrum.</a:t>
            </a:r>
          </a:p>
        </p:txBody>
      </p:sp>
      <p:sp>
        <p:nvSpPr>
          <p:cNvPr id="181257" name="Line 9"/>
          <p:cNvSpPr>
            <a:spLocks noChangeShapeType="1"/>
          </p:cNvSpPr>
          <p:nvPr/>
        </p:nvSpPr>
        <p:spPr bwMode="auto">
          <a:xfrm flipH="1">
            <a:off x="5549900" y="3505200"/>
            <a:ext cx="2446338" cy="685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1258" name="Line 10"/>
          <p:cNvSpPr>
            <a:spLocks noChangeShapeType="1"/>
          </p:cNvSpPr>
          <p:nvPr/>
        </p:nvSpPr>
        <p:spPr bwMode="auto">
          <a:xfrm flipV="1">
            <a:off x="6440488" y="5486400"/>
            <a:ext cx="889000" cy="3810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28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1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81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81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1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1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8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81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3" grpId="0" build="p" autoUpdateAnimBg="0"/>
      <p:bldP spid="181255" grpId="0" autoUpdateAnimBg="0"/>
      <p:bldP spid="181256" grpId="0" autoUpdateAnimBg="0"/>
      <p:bldP spid="181257" grpId="0" animBg="1"/>
      <p:bldP spid="18125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7" name="Picture 5" descr="seedsspectra073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25650" y="1149350"/>
            <a:ext cx="8534400" cy="408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76201"/>
            <a:ext cx="7772400" cy="7921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>
                <a:solidFill>
                  <a:srgbClr val="000099"/>
                </a:solidFill>
              </a:rPr>
              <a:t>The Spectra of Stars</a:t>
            </a:r>
          </a:p>
        </p:txBody>
      </p:sp>
      <p:sp>
        <p:nvSpPr>
          <p:cNvPr id="182275" name="Line 3"/>
          <p:cNvSpPr>
            <a:spLocks noChangeShapeType="1"/>
          </p:cNvSpPr>
          <p:nvPr/>
        </p:nvSpPr>
        <p:spPr bwMode="auto">
          <a:xfrm>
            <a:off x="2209800" y="838200"/>
            <a:ext cx="60198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822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95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2278" name="Text Box 6"/>
          <p:cNvSpPr txBox="1">
            <a:spLocks noChangeArrowheads="1"/>
          </p:cNvSpPr>
          <p:nvPr/>
        </p:nvSpPr>
        <p:spPr bwMode="auto">
          <a:xfrm>
            <a:off x="6978650" y="1143001"/>
            <a:ext cx="3124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FFFFFF"/>
                </a:solidFill>
              </a:rPr>
              <a:t>Inner, dense layers of a star produce a continuous (blackbody) spectrum.</a:t>
            </a:r>
          </a:p>
        </p:txBody>
      </p:sp>
      <p:sp>
        <p:nvSpPr>
          <p:cNvPr id="182279" name="Text Box 7"/>
          <p:cNvSpPr txBox="1">
            <a:spLocks noChangeArrowheads="1"/>
          </p:cNvSpPr>
          <p:nvPr/>
        </p:nvSpPr>
        <p:spPr bwMode="auto">
          <a:xfrm>
            <a:off x="2819400" y="5394326"/>
            <a:ext cx="678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333399"/>
                </a:solidFill>
              </a:rPr>
              <a:t>Cooler surface layers absorb light at specific frequencies.</a:t>
            </a:r>
          </a:p>
        </p:txBody>
      </p:sp>
      <p:sp>
        <p:nvSpPr>
          <p:cNvPr id="182280" name="Line 8"/>
          <p:cNvSpPr>
            <a:spLocks noChangeShapeType="1"/>
          </p:cNvSpPr>
          <p:nvPr/>
        </p:nvSpPr>
        <p:spPr bwMode="auto">
          <a:xfrm flipH="1">
            <a:off x="4343400" y="1905000"/>
            <a:ext cx="2590800" cy="685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2281" name="Line 9"/>
          <p:cNvSpPr>
            <a:spLocks noChangeShapeType="1"/>
          </p:cNvSpPr>
          <p:nvPr/>
        </p:nvSpPr>
        <p:spPr bwMode="auto">
          <a:xfrm flipV="1">
            <a:off x="4495800" y="2895600"/>
            <a:ext cx="0" cy="25146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2282" name="Text Box 10"/>
          <p:cNvSpPr txBox="1">
            <a:spLocks noChangeArrowheads="1"/>
          </p:cNvSpPr>
          <p:nvPr/>
        </p:nvSpPr>
        <p:spPr bwMode="auto">
          <a:xfrm>
            <a:off x="5486400" y="6003926"/>
            <a:ext cx="502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333399"/>
                </a:solidFill>
              </a:rPr>
              <a:t>=&gt; Spectra of stars are </a:t>
            </a:r>
            <a:r>
              <a:rPr lang="en-US" altLang="en-US" sz="2000">
                <a:solidFill>
                  <a:srgbClr val="FF3300"/>
                </a:solidFill>
              </a:rPr>
              <a:t>absorption spectra</a:t>
            </a:r>
            <a:r>
              <a:rPr lang="en-US" altLang="en-US" sz="2000">
                <a:solidFill>
                  <a:srgbClr val="333399"/>
                </a:solidFill>
              </a:rPr>
              <a:t>.</a:t>
            </a:r>
          </a:p>
        </p:txBody>
      </p:sp>
      <p:sp>
        <p:nvSpPr>
          <p:cNvPr id="182283" name="Line 11"/>
          <p:cNvSpPr>
            <a:spLocks noChangeShapeType="1"/>
          </p:cNvSpPr>
          <p:nvPr/>
        </p:nvSpPr>
        <p:spPr bwMode="auto">
          <a:xfrm flipH="1" flipV="1">
            <a:off x="9394825" y="4495800"/>
            <a:ext cx="152400" cy="1524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92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82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2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82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82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82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82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82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82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8" grpId="0" autoUpdateAnimBg="0"/>
      <p:bldP spid="182279" grpId="0" autoUpdateAnimBg="0"/>
      <p:bldP spid="182280" grpId="0" animBg="1"/>
      <p:bldP spid="182281" grpId="0" animBg="1"/>
      <p:bldP spid="182282" grpId="0" autoUpdateAnimBg="0"/>
      <p:bldP spid="18228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307" name="Picture 11" descr=" 07T02.jpg                                                      0017A75ECesare                         BA94C69E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541588"/>
            <a:ext cx="4953000" cy="431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3310" name="Rectangle 14"/>
          <p:cNvSpPr>
            <a:spLocks noGrp="1" noChangeArrowheads="1"/>
          </p:cNvSpPr>
          <p:nvPr>
            <p:ph type="title"/>
          </p:nvPr>
        </p:nvSpPr>
        <p:spPr>
          <a:xfrm>
            <a:off x="2895600" y="76201"/>
            <a:ext cx="7772400" cy="792163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 sz="4300">
                <a:solidFill>
                  <a:srgbClr val="000099"/>
                </a:solidFill>
              </a:rPr>
              <a:t>Analyzing Absorption Spectra</a:t>
            </a:r>
          </a:p>
        </p:txBody>
      </p:sp>
      <p:sp>
        <p:nvSpPr>
          <p:cNvPr id="183311" name="Line 15"/>
          <p:cNvSpPr>
            <a:spLocks noChangeShapeType="1"/>
          </p:cNvSpPr>
          <p:nvPr/>
        </p:nvSpPr>
        <p:spPr bwMode="auto">
          <a:xfrm>
            <a:off x="2209800" y="838200"/>
            <a:ext cx="79248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83312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95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3313" name="Rectangle 17"/>
          <p:cNvSpPr>
            <a:spLocks noChangeArrowheads="1"/>
          </p:cNvSpPr>
          <p:nvPr/>
        </p:nvSpPr>
        <p:spPr bwMode="auto">
          <a:xfrm>
            <a:off x="3048001" y="914400"/>
            <a:ext cx="74723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800">
                <a:solidFill>
                  <a:srgbClr val="333399"/>
                </a:solidFill>
              </a:rPr>
              <a:t>Each element produces a specific set of absorption (and emission) lines.</a:t>
            </a:r>
          </a:p>
        </p:txBody>
      </p:sp>
      <p:sp>
        <p:nvSpPr>
          <p:cNvPr id="183315" name="Rectangle 19"/>
          <p:cNvSpPr>
            <a:spLocks noChangeArrowheads="1"/>
          </p:cNvSpPr>
          <p:nvPr/>
        </p:nvSpPr>
        <p:spPr bwMode="auto">
          <a:xfrm>
            <a:off x="3124200" y="3962400"/>
            <a:ext cx="4876800" cy="5334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3316" name="Text Box 20"/>
          <p:cNvSpPr txBox="1">
            <a:spLocks noChangeArrowheads="1"/>
          </p:cNvSpPr>
          <p:nvPr/>
        </p:nvSpPr>
        <p:spPr bwMode="auto">
          <a:xfrm>
            <a:off x="9001125" y="2905125"/>
            <a:ext cx="16002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</a:rPr>
              <a:t>By far the most abundant elements in the Universe</a:t>
            </a:r>
          </a:p>
        </p:txBody>
      </p:sp>
      <p:sp>
        <p:nvSpPr>
          <p:cNvPr id="183317" name="Line 21"/>
          <p:cNvSpPr>
            <a:spLocks noChangeShapeType="1"/>
          </p:cNvSpPr>
          <p:nvPr/>
        </p:nvSpPr>
        <p:spPr bwMode="auto">
          <a:xfrm flipH="1">
            <a:off x="8001000" y="3733800"/>
            <a:ext cx="9906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3318" name="Rectangle 22"/>
          <p:cNvSpPr>
            <a:spLocks noChangeArrowheads="1"/>
          </p:cNvSpPr>
          <p:nvPr/>
        </p:nvSpPr>
        <p:spPr bwMode="auto">
          <a:xfrm>
            <a:off x="3048000" y="1752600"/>
            <a:ext cx="7620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</a:rPr>
              <a:t>Comparing the relative strengths of these sets of lines, we can study the composition of gases.</a:t>
            </a:r>
          </a:p>
        </p:txBody>
      </p:sp>
    </p:spTree>
    <p:extLst>
      <p:ext uri="{BB962C8B-B14F-4D97-AF65-F5344CB8AC3E}">
        <p14:creationId xmlns:p14="http://schemas.microsoft.com/office/powerpoint/2010/main" val="13866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8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8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8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13" grpId="0" autoUpdateAnimBg="0"/>
      <p:bldP spid="183315" grpId="0" animBg="1"/>
      <p:bldP spid="183316" grpId="0" autoUpdateAnimBg="0"/>
      <p:bldP spid="183317" grpId="0" animBg="1"/>
      <p:bldP spid="183318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76201"/>
            <a:ext cx="7772400" cy="7921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>
                <a:solidFill>
                  <a:srgbClr val="000099"/>
                </a:solidFill>
              </a:rPr>
              <a:t>Lines of Hydrogen</a:t>
            </a:r>
          </a:p>
        </p:txBody>
      </p:sp>
      <p:sp>
        <p:nvSpPr>
          <p:cNvPr id="184323" name="Line 3"/>
          <p:cNvSpPr>
            <a:spLocks noChangeShapeType="1"/>
          </p:cNvSpPr>
          <p:nvPr/>
        </p:nvSpPr>
        <p:spPr bwMode="auto">
          <a:xfrm>
            <a:off x="2209800" y="838200"/>
            <a:ext cx="54102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843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95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25" name="Picture 5" descr="seedsspectra075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21000" y="874714"/>
            <a:ext cx="7670800" cy="59832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26" name="Text Box 6"/>
          <p:cNvSpPr txBox="1">
            <a:spLocks noChangeArrowheads="1"/>
          </p:cNvSpPr>
          <p:nvPr/>
        </p:nvSpPr>
        <p:spPr bwMode="auto">
          <a:xfrm>
            <a:off x="2922588" y="838200"/>
            <a:ext cx="309721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FFFF"/>
                </a:solidFill>
              </a:rPr>
              <a:t>Most prominent lines in many astronomical objects:</a:t>
            </a: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 b="1">
                <a:solidFill>
                  <a:srgbClr val="FF0000"/>
                </a:solidFill>
              </a:rPr>
              <a:t>Balmer lines of hydrogen</a:t>
            </a:r>
          </a:p>
        </p:txBody>
      </p:sp>
      <p:sp>
        <p:nvSpPr>
          <p:cNvPr id="184327" name="Rectangle 7"/>
          <p:cNvSpPr>
            <a:spLocks noChangeArrowheads="1"/>
          </p:cNvSpPr>
          <p:nvPr/>
        </p:nvSpPr>
        <p:spPr bwMode="auto">
          <a:xfrm>
            <a:off x="6437314" y="3957639"/>
            <a:ext cx="1284287" cy="57943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42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84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6" grpId="0" autoUpdateAnimBg="0"/>
      <p:bldP spid="1843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55" name="Arc 11"/>
          <p:cNvSpPr>
            <a:spLocks/>
          </p:cNvSpPr>
          <p:nvPr/>
        </p:nvSpPr>
        <p:spPr bwMode="auto">
          <a:xfrm rot="2700000">
            <a:off x="6641306" y="905669"/>
            <a:ext cx="4319588" cy="5105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5354" name="Oval 10"/>
          <p:cNvSpPr>
            <a:spLocks noChangeArrowheads="1"/>
          </p:cNvSpPr>
          <p:nvPr/>
        </p:nvSpPr>
        <p:spPr bwMode="auto">
          <a:xfrm>
            <a:off x="1524000" y="381000"/>
            <a:ext cx="5105400" cy="4953000"/>
          </a:xfrm>
          <a:prstGeom prst="ellips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5373" name="Rectangle 29"/>
          <p:cNvSpPr>
            <a:spLocks noChangeArrowheads="1"/>
          </p:cNvSpPr>
          <p:nvPr/>
        </p:nvSpPr>
        <p:spPr bwMode="auto">
          <a:xfrm>
            <a:off x="2438400" y="0"/>
            <a:ext cx="82296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76201"/>
            <a:ext cx="7772400" cy="7921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>
                <a:solidFill>
                  <a:srgbClr val="000099"/>
                </a:solidFill>
              </a:rPr>
              <a:t>The Balmer Lines</a:t>
            </a:r>
          </a:p>
        </p:txBody>
      </p:sp>
      <p:sp>
        <p:nvSpPr>
          <p:cNvPr id="185347" name="Line 3"/>
          <p:cNvSpPr>
            <a:spLocks noChangeShapeType="1"/>
          </p:cNvSpPr>
          <p:nvPr/>
        </p:nvSpPr>
        <p:spPr bwMode="auto">
          <a:xfrm>
            <a:off x="2187575" y="838200"/>
            <a:ext cx="84582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853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95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5350" name="Oval 6"/>
          <p:cNvSpPr>
            <a:spLocks noChangeArrowheads="1"/>
          </p:cNvSpPr>
          <p:nvPr/>
        </p:nvSpPr>
        <p:spPr bwMode="auto">
          <a:xfrm>
            <a:off x="3962400" y="2743200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5351" name="Oval 7"/>
          <p:cNvSpPr>
            <a:spLocks noChangeArrowheads="1"/>
          </p:cNvSpPr>
          <p:nvPr/>
        </p:nvSpPr>
        <p:spPr bwMode="auto">
          <a:xfrm>
            <a:off x="3886200" y="2667000"/>
            <a:ext cx="228600" cy="22860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5352" name="Oval 8"/>
          <p:cNvSpPr>
            <a:spLocks noChangeArrowheads="1"/>
          </p:cNvSpPr>
          <p:nvPr/>
        </p:nvSpPr>
        <p:spPr bwMode="auto">
          <a:xfrm>
            <a:off x="3581400" y="2362200"/>
            <a:ext cx="838200" cy="838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5353" name="Oval 9"/>
          <p:cNvSpPr>
            <a:spLocks noChangeArrowheads="1"/>
          </p:cNvSpPr>
          <p:nvPr/>
        </p:nvSpPr>
        <p:spPr bwMode="auto">
          <a:xfrm>
            <a:off x="2819400" y="1600200"/>
            <a:ext cx="2362200" cy="2362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5356" name="Text Box 12"/>
          <p:cNvSpPr txBox="1">
            <a:spLocks noChangeArrowheads="1"/>
          </p:cNvSpPr>
          <p:nvPr/>
        </p:nvSpPr>
        <p:spPr bwMode="auto">
          <a:xfrm>
            <a:off x="2819400" y="10668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</a:rPr>
              <a:t>n = 1</a:t>
            </a:r>
          </a:p>
        </p:txBody>
      </p:sp>
      <p:sp>
        <p:nvSpPr>
          <p:cNvPr id="185357" name="Text Box 13"/>
          <p:cNvSpPr txBox="1">
            <a:spLocks noChangeArrowheads="1"/>
          </p:cNvSpPr>
          <p:nvPr/>
        </p:nvSpPr>
        <p:spPr bwMode="auto">
          <a:xfrm rot="2064344">
            <a:off x="3886200" y="21336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</a:rPr>
              <a:t>n = 2</a:t>
            </a:r>
          </a:p>
        </p:txBody>
      </p:sp>
      <p:sp>
        <p:nvSpPr>
          <p:cNvPr id="185358" name="Text Box 14"/>
          <p:cNvSpPr txBox="1">
            <a:spLocks noChangeArrowheads="1"/>
          </p:cNvSpPr>
          <p:nvPr/>
        </p:nvSpPr>
        <p:spPr bwMode="auto">
          <a:xfrm rot="3451729">
            <a:off x="5943600" y="12954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6600"/>
                </a:solidFill>
              </a:rPr>
              <a:t>n = 4</a:t>
            </a:r>
          </a:p>
        </p:txBody>
      </p:sp>
      <p:sp>
        <p:nvSpPr>
          <p:cNvPr id="185359" name="Text Box 15"/>
          <p:cNvSpPr txBox="1">
            <a:spLocks noChangeArrowheads="1"/>
          </p:cNvSpPr>
          <p:nvPr/>
        </p:nvSpPr>
        <p:spPr bwMode="auto">
          <a:xfrm rot="4661809">
            <a:off x="9220200" y="14478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</a:rPr>
              <a:t>n = 5</a:t>
            </a:r>
          </a:p>
        </p:txBody>
      </p:sp>
      <p:sp>
        <p:nvSpPr>
          <p:cNvPr id="185360" name="Text Box 16"/>
          <p:cNvSpPr txBox="1">
            <a:spLocks noChangeArrowheads="1"/>
          </p:cNvSpPr>
          <p:nvPr/>
        </p:nvSpPr>
        <p:spPr bwMode="auto">
          <a:xfrm rot="2980235">
            <a:off x="4572000" y="16764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n = 3</a:t>
            </a:r>
          </a:p>
        </p:txBody>
      </p:sp>
      <p:sp>
        <p:nvSpPr>
          <p:cNvPr id="185361" name="Line 17"/>
          <p:cNvSpPr>
            <a:spLocks noChangeShapeType="1"/>
          </p:cNvSpPr>
          <p:nvPr/>
        </p:nvSpPr>
        <p:spPr bwMode="auto">
          <a:xfrm>
            <a:off x="3276600" y="1447800"/>
            <a:ext cx="609600" cy="1219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5362" name="Line 18"/>
          <p:cNvSpPr>
            <a:spLocks noChangeShapeType="1"/>
          </p:cNvSpPr>
          <p:nvPr/>
        </p:nvSpPr>
        <p:spPr bwMode="auto">
          <a:xfrm>
            <a:off x="4419600" y="2895600"/>
            <a:ext cx="685800" cy="304800"/>
          </a:xfrm>
          <a:prstGeom prst="line">
            <a:avLst/>
          </a:prstGeom>
          <a:noFill/>
          <a:ln w="38100" cap="rnd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5363" name="Line 19"/>
          <p:cNvSpPr>
            <a:spLocks noChangeShapeType="1"/>
          </p:cNvSpPr>
          <p:nvPr/>
        </p:nvSpPr>
        <p:spPr bwMode="auto">
          <a:xfrm>
            <a:off x="4419600" y="2819400"/>
            <a:ext cx="2133600" cy="381000"/>
          </a:xfrm>
          <a:prstGeom prst="line">
            <a:avLst/>
          </a:prstGeom>
          <a:noFill/>
          <a:ln w="38100" cap="rnd">
            <a:solidFill>
              <a:srgbClr val="0066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5364" name="Line 20"/>
          <p:cNvSpPr>
            <a:spLocks noChangeShapeType="1"/>
          </p:cNvSpPr>
          <p:nvPr/>
        </p:nvSpPr>
        <p:spPr bwMode="auto">
          <a:xfrm>
            <a:off x="4419600" y="2743200"/>
            <a:ext cx="5562600" cy="381000"/>
          </a:xfrm>
          <a:prstGeom prst="line">
            <a:avLst/>
          </a:prstGeom>
          <a:noFill/>
          <a:ln w="38100" cap="rnd">
            <a:solidFill>
              <a:srgbClr val="00006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5365" name="Text Box 21"/>
          <p:cNvSpPr txBox="1">
            <a:spLocks noChangeArrowheads="1"/>
          </p:cNvSpPr>
          <p:nvPr/>
        </p:nvSpPr>
        <p:spPr bwMode="auto">
          <a:xfrm>
            <a:off x="4343400" y="2971801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0000"/>
                </a:solidFill>
              </a:rPr>
              <a:t>H</a:t>
            </a:r>
            <a:r>
              <a:rPr lang="en-US" altLang="en-US" sz="2800" baseline="-2500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185366" name="Text Box 22"/>
          <p:cNvSpPr txBox="1">
            <a:spLocks noChangeArrowheads="1"/>
          </p:cNvSpPr>
          <p:nvPr/>
        </p:nvSpPr>
        <p:spPr bwMode="auto">
          <a:xfrm>
            <a:off x="5410200" y="2986088"/>
            <a:ext cx="83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6600"/>
                </a:solidFill>
              </a:rPr>
              <a:t>H</a:t>
            </a:r>
            <a:r>
              <a:rPr lang="en-US" altLang="en-US" sz="2800" baseline="-25000">
                <a:solidFill>
                  <a:srgbClr val="006600"/>
                </a:solidFill>
                <a:latin typeface="Symbol" panose="05050102010706020507" pitchFamily="18" charset="2"/>
              </a:rPr>
              <a:t>b</a:t>
            </a:r>
          </a:p>
        </p:txBody>
      </p:sp>
      <p:sp>
        <p:nvSpPr>
          <p:cNvPr id="185367" name="Text Box 23"/>
          <p:cNvSpPr txBox="1">
            <a:spLocks noChangeArrowheads="1"/>
          </p:cNvSpPr>
          <p:nvPr/>
        </p:nvSpPr>
        <p:spPr bwMode="auto">
          <a:xfrm>
            <a:off x="8382000" y="2986088"/>
            <a:ext cx="83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66"/>
                </a:solidFill>
              </a:rPr>
              <a:t>H</a:t>
            </a:r>
            <a:r>
              <a:rPr lang="en-US" altLang="en-US" sz="2800" baseline="-25000">
                <a:solidFill>
                  <a:srgbClr val="000066"/>
                </a:solidFill>
                <a:latin typeface="Symbol" panose="05050102010706020507" pitchFamily="18" charset="2"/>
              </a:rPr>
              <a:t>g</a:t>
            </a:r>
          </a:p>
        </p:txBody>
      </p:sp>
      <p:sp>
        <p:nvSpPr>
          <p:cNvPr id="185368" name="Text Box 24"/>
          <p:cNvSpPr txBox="1">
            <a:spLocks noChangeArrowheads="1"/>
          </p:cNvSpPr>
          <p:nvPr/>
        </p:nvSpPr>
        <p:spPr bwMode="auto">
          <a:xfrm>
            <a:off x="6400800" y="3886200"/>
            <a:ext cx="31242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200" b="1">
                <a:solidFill>
                  <a:srgbClr val="000000"/>
                </a:solidFill>
              </a:rPr>
              <a:t>The only hydrogen lines in the visible wavelength range.</a:t>
            </a:r>
          </a:p>
        </p:txBody>
      </p:sp>
      <p:sp>
        <p:nvSpPr>
          <p:cNvPr id="185369" name="Text Box 25"/>
          <p:cNvSpPr txBox="1">
            <a:spLocks noChangeArrowheads="1"/>
          </p:cNvSpPr>
          <p:nvPr/>
        </p:nvSpPr>
        <p:spPr bwMode="auto">
          <a:xfrm>
            <a:off x="7696200" y="1295400"/>
            <a:ext cx="2057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</a:rPr>
              <a:t>Transitions from 2</a:t>
            </a:r>
            <a:r>
              <a:rPr lang="en-US" altLang="en-US" sz="2400" baseline="30000">
                <a:solidFill>
                  <a:srgbClr val="333399"/>
                </a:solidFill>
              </a:rPr>
              <a:t>nd</a:t>
            </a:r>
            <a:r>
              <a:rPr lang="en-US" altLang="en-US" sz="2400">
                <a:solidFill>
                  <a:srgbClr val="333399"/>
                </a:solidFill>
              </a:rPr>
              <a:t> to higher levels of hydrogen</a:t>
            </a:r>
          </a:p>
        </p:txBody>
      </p:sp>
      <p:sp>
        <p:nvSpPr>
          <p:cNvPr id="185370" name="Text Box 26"/>
          <p:cNvSpPr txBox="1">
            <a:spLocks noChangeArrowheads="1"/>
          </p:cNvSpPr>
          <p:nvPr/>
        </p:nvSpPr>
        <p:spPr bwMode="auto">
          <a:xfrm>
            <a:off x="3124200" y="5486400"/>
            <a:ext cx="571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3300"/>
                </a:solidFill>
              </a:rPr>
              <a:t>2</a:t>
            </a:r>
            <a:r>
              <a:rPr lang="en-US" altLang="en-US" sz="2400" baseline="30000">
                <a:solidFill>
                  <a:srgbClr val="FF3300"/>
                </a:solidFill>
              </a:rPr>
              <a:t>nd</a:t>
            </a:r>
            <a:r>
              <a:rPr lang="en-US" altLang="en-US" sz="2400">
                <a:solidFill>
                  <a:srgbClr val="FF3300"/>
                </a:solidFill>
              </a:rPr>
              <a:t> to 3</a:t>
            </a:r>
            <a:r>
              <a:rPr lang="en-US" altLang="en-US" sz="2400" baseline="30000">
                <a:solidFill>
                  <a:srgbClr val="FF3300"/>
                </a:solidFill>
              </a:rPr>
              <a:t>rd</a:t>
            </a:r>
            <a:r>
              <a:rPr lang="en-US" altLang="en-US" sz="2400">
                <a:solidFill>
                  <a:srgbClr val="FF3300"/>
                </a:solidFill>
              </a:rPr>
              <a:t> level = H</a:t>
            </a:r>
            <a:r>
              <a:rPr lang="en-US" altLang="en-US" sz="2400" baseline="-25000">
                <a:solidFill>
                  <a:srgbClr val="FF3300"/>
                </a:solidFill>
                <a:latin typeface="Symbol" panose="05050102010706020507" pitchFamily="18" charset="2"/>
              </a:rPr>
              <a:t>a</a:t>
            </a:r>
            <a:r>
              <a:rPr lang="en-US" altLang="en-US" sz="2400">
                <a:solidFill>
                  <a:srgbClr val="FF3300"/>
                </a:solidFill>
              </a:rPr>
              <a:t> (Balmer alpha line)</a:t>
            </a:r>
          </a:p>
        </p:txBody>
      </p:sp>
      <p:sp>
        <p:nvSpPr>
          <p:cNvPr id="185371" name="Text Box 27"/>
          <p:cNvSpPr txBox="1">
            <a:spLocks noChangeArrowheads="1"/>
          </p:cNvSpPr>
          <p:nvPr/>
        </p:nvSpPr>
        <p:spPr bwMode="auto">
          <a:xfrm>
            <a:off x="3124200" y="5867400"/>
            <a:ext cx="571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6600"/>
                </a:solidFill>
              </a:rPr>
              <a:t>2</a:t>
            </a:r>
            <a:r>
              <a:rPr lang="en-US" altLang="en-US" sz="2400" baseline="30000">
                <a:solidFill>
                  <a:srgbClr val="006600"/>
                </a:solidFill>
              </a:rPr>
              <a:t>nd</a:t>
            </a:r>
            <a:r>
              <a:rPr lang="en-US" altLang="en-US" sz="2400">
                <a:solidFill>
                  <a:srgbClr val="006600"/>
                </a:solidFill>
              </a:rPr>
              <a:t> to 4</a:t>
            </a:r>
            <a:r>
              <a:rPr lang="en-US" altLang="en-US" sz="2400" baseline="30000">
                <a:solidFill>
                  <a:srgbClr val="006600"/>
                </a:solidFill>
              </a:rPr>
              <a:t>th</a:t>
            </a:r>
            <a:r>
              <a:rPr lang="en-US" altLang="en-US" sz="2400">
                <a:solidFill>
                  <a:srgbClr val="006600"/>
                </a:solidFill>
              </a:rPr>
              <a:t> level = H</a:t>
            </a:r>
            <a:r>
              <a:rPr lang="en-US" altLang="en-US" sz="2400" baseline="-25000">
                <a:solidFill>
                  <a:srgbClr val="006600"/>
                </a:solidFill>
                <a:latin typeface="Symbol" panose="05050102010706020507" pitchFamily="18" charset="2"/>
              </a:rPr>
              <a:t>b</a:t>
            </a:r>
            <a:r>
              <a:rPr lang="en-US" altLang="en-US" sz="2400">
                <a:solidFill>
                  <a:srgbClr val="006600"/>
                </a:solidFill>
              </a:rPr>
              <a:t> (Balmer beta line)</a:t>
            </a:r>
          </a:p>
        </p:txBody>
      </p:sp>
      <p:sp>
        <p:nvSpPr>
          <p:cNvPr id="185372" name="Text Box 28"/>
          <p:cNvSpPr txBox="1">
            <a:spLocks noChangeArrowheads="1"/>
          </p:cNvSpPr>
          <p:nvPr/>
        </p:nvSpPr>
        <p:spPr bwMode="auto">
          <a:xfrm>
            <a:off x="4267200" y="6110288"/>
            <a:ext cx="762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0000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82234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8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8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8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8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8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8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8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8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8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8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8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8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8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8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8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8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8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62" grpId="0" animBg="1"/>
      <p:bldP spid="185363" grpId="0" animBg="1"/>
      <p:bldP spid="185364" grpId="0" animBg="1"/>
      <p:bldP spid="185365" grpId="0" autoUpdateAnimBg="0"/>
      <p:bldP spid="185366" grpId="0" autoUpdateAnimBg="0"/>
      <p:bldP spid="185367" grpId="0" autoUpdateAnimBg="0"/>
      <p:bldP spid="185368" grpId="0" autoUpdateAnimBg="0"/>
      <p:bldP spid="185369" grpId="0" autoUpdateAnimBg="0"/>
      <p:bldP spid="185370" grpId="0" autoUpdateAnimBg="0"/>
      <p:bldP spid="185371" grpId="0" autoUpdateAnimBg="0"/>
      <p:bldP spid="185372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76201"/>
            <a:ext cx="7772400" cy="7921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 sz="4000">
                <a:solidFill>
                  <a:srgbClr val="000099"/>
                </a:solidFill>
              </a:rPr>
              <a:t>Observations of the H-Alpha Line</a:t>
            </a:r>
          </a:p>
        </p:txBody>
      </p:sp>
      <p:sp>
        <p:nvSpPr>
          <p:cNvPr id="186371" name="Line 3"/>
          <p:cNvSpPr>
            <a:spLocks noChangeShapeType="1"/>
          </p:cNvSpPr>
          <p:nvPr/>
        </p:nvSpPr>
        <p:spPr bwMode="auto">
          <a:xfrm>
            <a:off x="2187575" y="838200"/>
            <a:ext cx="84582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863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95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6373" name="Picture 5" descr="seedsspectra0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4" y="914400"/>
            <a:ext cx="7653337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374" name="Text Box 6"/>
          <p:cNvSpPr txBox="1">
            <a:spLocks noChangeArrowheads="1"/>
          </p:cNvSpPr>
          <p:nvPr/>
        </p:nvSpPr>
        <p:spPr bwMode="auto">
          <a:xfrm>
            <a:off x="2895600" y="990601"/>
            <a:ext cx="4343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FFFF"/>
                </a:solidFill>
              </a:rPr>
              <a:t>Emission nebula, dominated by the red H</a:t>
            </a:r>
            <a:r>
              <a:rPr lang="en-US" altLang="en-US" sz="2400">
                <a:solidFill>
                  <a:srgbClr val="FFFFFF"/>
                </a:solidFill>
                <a:latin typeface="Symbol" panose="05050102010706020507" pitchFamily="18" charset="2"/>
              </a:rPr>
              <a:t>a</a:t>
            </a:r>
            <a:r>
              <a:rPr lang="en-US" altLang="en-US" sz="2400">
                <a:solidFill>
                  <a:srgbClr val="FFFFFF"/>
                </a:solidFill>
              </a:rPr>
              <a:t> line.</a:t>
            </a:r>
          </a:p>
        </p:txBody>
      </p:sp>
    </p:spTree>
    <p:extLst>
      <p:ext uri="{BB962C8B-B14F-4D97-AF65-F5344CB8AC3E}">
        <p14:creationId xmlns:p14="http://schemas.microsoft.com/office/powerpoint/2010/main" val="86911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86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56" name="Picture 28" descr="01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5" b="6564"/>
          <a:stretch>
            <a:fillRect/>
          </a:stretch>
        </p:blipFill>
        <p:spPr>
          <a:xfrm>
            <a:off x="2667000" y="909638"/>
            <a:ext cx="8001000" cy="58721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3736" name="Rectangle 8"/>
          <p:cNvSpPr>
            <a:spLocks noGrp="1" noChangeArrowheads="1"/>
          </p:cNvSpPr>
          <p:nvPr>
            <p:ph type="title"/>
          </p:nvPr>
        </p:nvSpPr>
        <p:spPr>
          <a:xfrm>
            <a:off x="2895600" y="76201"/>
            <a:ext cx="7772400" cy="7921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 sz="4000">
                <a:solidFill>
                  <a:srgbClr val="000099"/>
                </a:solidFill>
              </a:rPr>
              <a:t>The Amazing Power of Starlight</a:t>
            </a:r>
          </a:p>
        </p:txBody>
      </p:sp>
      <p:sp>
        <p:nvSpPr>
          <p:cNvPr id="73742" name="Line 14"/>
          <p:cNvSpPr>
            <a:spLocks noChangeShapeType="1"/>
          </p:cNvSpPr>
          <p:nvPr/>
        </p:nvSpPr>
        <p:spPr bwMode="auto">
          <a:xfrm>
            <a:off x="2209800" y="838200"/>
            <a:ext cx="80010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73753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95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757" name="Text Box 29"/>
          <p:cNvSpPr txBox="1">
            <a:spLocks noChangeArrowheads="1"/>
          </p:cNvSpPr>
          <p:nvPr/>
        </p:nvSpPr>
        <p:spPr bwMode="auto">
          <a:xfrm>
            <a:off x="3035300" y="1327150"/>
            <a:ext cx="73914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8F1FD"/>
                </a:solidFill>
              </a:rPr>
              <a:t>Just by analyzing the light received from a star, astronomers can retrieve information about a star’s</a:t>
            </a:r>
          </a:p>
        </p:txBody>
      </p:sp>
      <p:sp>
        <p:nvSpPr>
          <p:cNvPr id="73758" name="Text Box 30"/>
          <p:cNvSpPr txBox="1">
            <a:spLocks noChangeArrowheads="1"/>
          </p:cNvSpPr>
          <p:nvPr/>
        </p:nvSpPr>
        <p:spPr bwMode="auto">
          <a:xfrm>
            <a:off x="2981325" y="3155950"/>
            <a:ext cx="5257800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400">
                <a:solidFill>
                  <a:srgbClr val="FFFFFF"/>
                </a:solidFill>
              </a:rPr>
              <a:t>Total energy output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400">
                <a:solidFill>
                  <a:srgbClr val="FFFFFF"/>
                </a:solidFill>
              </a:rPr>
              <a:t>Surface temperature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400">
                <a:solidFill>
                  <a:srgbClr val="FFFFFF"/>
                </a:solidFill>
              </a:rPr>
              <a:t>Radius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400">
                <a:solidFill>
                  <a:srgbClr val="FFFFFF"/>
                </a:solidFill>
              </a:rPr>
              <a:t>Chemical composition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400">
                <a:solidFill>
                  <a:srgbClr val="FFFFFF"/>
                </a:solidFill>
              </a:rPr>
              <a:t>Velocity relative to Earth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400">
                <a:solidFill>
                  <a:srgbClr val="FFFFFF"/>
                </a:solidFill>
              </a:rPr>
              <a:t>Rotation period</a:t>
            </a:r>
          </a:p>
        </p:txBody>
      </p:sp>
    </p:spTree>
    <p:extLst>
      <p:ext uri="{BB962C8B-B14F-4D97-AF65-F5344CB8AC3E}">
        <p14:creationId xmlns:p14="http://schemas.microsoft.com/office/powerpoint/2010/main" val="71190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3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3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3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3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57" grpId="0" autoUpdateAnimBg="0"/>
      <p:bldP spid="73758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252413"/>
            <a:ext cx="7772400" cy="79216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 sz="3800">
                <a:solidFill>
                  <a:srgbClr val="000099"/>
                </a:solidFill>
              </a:rPr>
              <a:t>Absorption Spectrum Dominated by Balmer Lines</a:t>
            </a:r>
          </a:p>
        </p:txBody>
      </p:sp>
      <p:sp>
        <p:nvSpPr>
          <p:cNvPr id="187395" name="Line 3"/>
          <p:cNvSpPr>
            <a:spLocks noChangeShapeType="1"/>
          </p:cNvSpPr>
          <p:nvPr/>
        </p:nvSpPr>
        <p:spPr bwMode="auto">
          <a:xfrm>
            <a:off x="2209800" y="1295400"/>
            <a:ext cx="77724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873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95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7397" name="Picture 5" descr="seedsspectra0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744664"/>
            <a:ext cx="7772400" cy="457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7398" name="Text Box 6"/>
          <p:cNvSpPr txBox="1">
            <a:spLocks noChangeArrowheads="1"/>
          </p:cNvSpPr>
          <p:nvPr/>
        </p:nvSpPr>
        <p:spPr bwMode="auto">
          <a:xfrm>
            <a:off x="5808664" y="3079750"/>
            <a:ext cx="451802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FFFF"/>
                </a:solidFill>
              </a:rPr>
              <a:t>Modern spectra are usually recorded digitally and represented as plots of intensity vs. wavelength </a:t>
            </a:r>
          </a:p>
        </p:txBody>
      </p:sp>
    </p:spTree>
    <p:extLst>
      <p:ext uri="{BB962C8B-B14F-4D97-AF65-F5344CB8AC3E}">
        <p14:creationId xmlns:p14="http://schemas.microsoft.com/office/powerpoint/2010/main" val="208350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87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8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76201"/>
            <a:ext cx="7772400" cy="7921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>
                <a:solidFill>
                  <a:srgbClr val="000099"/>
                </a:solidFill>
              </a:rPr>
              <a:t>The Balmer Thermometer</a:t>
            </a:r>
          </a:p>
        </p:txBody>
      </p:sp>
      <p:sp>
        <p:nvSpPr>
          <p:cNvPr id="188419" name="Line 3"/>
          <p:cNvSpPr>
            <a:spLocks noChangeShapeType="1"/>
          </p:cNvSpPr>
          <p:nvPr/>
        </p:nvSpPr>
        <p:spPr bwMode="auto">
          <a:xfrm>
            <a:off x="2209800" y="838200"/>
            <a:ext cx="72390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884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95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8421" name="Rectangle 5"/>
          <p:cNvSpPr>
            <a:spLocks noChangeArrowheads="1"/>
          </p:cNvSpPr>
          <p:nvPr/>
        </p:nvSpPr>
        <p:spPr bwMode="auto">
          <a:xfrm>
            <a:off x="2895600" y="10668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333399"/>
                </a:solidFill>
              </a:rPr>
              <a:t>Balmer line strength is sensitive to temperature:</a:t>
            </a:r>
          </a:p>
        </p:txBody>
      </p:sp>
      <p:pic>
        <p:nvPicPr>
          <p:cNvPr id="188422" name="Picture 6" descr="08a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46439" y="1955801"/>
            <a:ext cx="7291387" cy="4625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8423" name="Rectangle 7"/>
          <p:cNvSpPr>
            <a:spLocks noChangeArrowheads="1"/>
          </p:cNvSpPr>
          <p:nvPr/>
        </p:nvSpPr>
        <p:spPr bwMode="auto">
          <a:xfrm>
            <a:off x="4625975" y="5943600"/>
            <a:ext cx="78740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8424" name="Text Box 8"/>
          <p:cNvSpPr txBox="1">
            <a:spLocks noChangeArrowheads="1"/>
          </p:cNvSpPr>
          <p:nvPr/>
        </p:nvSpPr>
        <p:spPr bwMode="auto">
          <a:xfrm>
            <a:off x="6596064" y="4038601"/>
            <a:ext cx="3767137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333399"/>
                </a:solidFill>
              </a:rPr>
              <a:t>Almost all hydrogen atoms in the ground state (electrons in the n = 1 orbit) =&gt; few transitions from n = 2 =&gt; weak Balmer lines</a:t>
            </a:r>
          </a:p>
        </p:txBody>
      </p:sp>
      <p:sp>
        <p:nvSpPr>
          <p:cNvPr id="188425" name="Line 9"/>
          <p:cNvSpPr>
            <a:spLocks noChangeShapeType="1"/>
          </p:cNvSpPr>
          <p:nvPr/>
        </p:nvSpPr>
        <p:spPr bwMode="auto">
          <a:xfrm>
            <a:off x="5676901" y="4038600"/>
            <a:ext cx="3349625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8426" name="Text Box 10"/>
          <p:cNvSpPr txBox="1">
            <a:spLocks noChangeArrowheads="1"/>
          </p:cNvSpPr>
          <p:nvPr/>
        </p:nvSpPr>
        <p:spPr bwMode="auto">
          <a:xfrm>
            <a:off x="3378200" y="1752601"/>
            <a:ext cx="24955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FF3300"/>
                </a:solidFill>
              </a:rPr>
              <a:t>Most hydrogen atoms are ionized =&gt; weak Balmer lines</a:t>
            </a:r>
          </a:p>
        </p:txBody>
      </p:sp>
      <p:sp>
        <p:nvSpPr>
          <p:cNvPr id="188427" name="Line 11"/>
          <p:cNvSpPr>
            <a:spLocks noChangeShapeType="1"/>
          </p:cNvSpPr>
          <p:nvPr/>
        </p:nvSpPr>
        <p:spPr bwMode="auto">
          <a:xfrm flipH="1">
            <a:off x="2917826" y="3581400"/>
            <a:ext cx="1839913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8428" name="Line 12"/>
          <p:cNvSpPr>
            <a:spLocks noChangeShapeType="1"/>
          </p:cNvSpPr>
          <p:nvPr/>
        </p:nvSpPr>
        <p:spPr bwMode="auto">
          <a:xfrm flipH="1">
            <a:off x="3968751" y="2743200"/>
            <a:ext cx="263525" cy="762000"/>
          </a:xfrm>
          <a:prstGeom prst="line">
            <a:avLst/>
          </a:prstGeom>
          <a:noFill/>
          <a:ln w="28575">
            <a:solidFill>
              <a:srgbClr val="00006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70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88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8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8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88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88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88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88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88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88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88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88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88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88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1" grpId="0" autoUpdateAnimBg="0"/>
      <p:bldP spid="188423" grpId="0" animBg="1"/>
      <p:bldP spid="188424" grpId="0" autoUpdateAnimBg="0"/>
      <p:bldP spid="188425" grpId="0" animBg="1"/>
      <p:bldP spid="188426" grpId="0" autoUpdateAnimBg="0"/>
      <p:bldP spid="188427" grpId="0" animBg="1"/>
      <p:bldP spid="18842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76201"/>
            <a:ext cx="7772400" cy="7921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 sz="3500">
                <a:solidFill>
                  <a:srgbClr val="000099"/>
                </a:solidFill>
              </a:rPr>
              <a:t>Measuring the Temperatures of Stars</a:t>
            </a:r>
          </a:p>
        </p:txBody>
      </p:sp>
      <p:sp>
        <p:nvSpPr>
          <p:cNvPr id="189443" name="Line 3"/>
          <p:cNvSpPr>
            <a:spLocks noChangeShapeType="1"/>
          </p:cNvSpPr>
          <p:nvPr/>
        </p:nvSpPr>
        <p:spPr bwMode="auto">
          <a:xfrm>
            <a:off x="2187575" y="838200"/>
            <a:ext cx="84582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894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95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9445" name="Picture 5" descr="08c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0400" y="1295401"/>
            <a:ext cx="7315200" cy="42846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9446" name="Text Box 6"/>
          <p:cNvSpPr txBox="1">
            <a:spLocks noChangeArrowheads="1"/>
          </p:cNvSpPr>
          <p:nvPr/>
        </p:nvSpPr>
        <p:spPr bwMode="auto">
          <a:xfrm>
            <a:off x="3581400" y="5580063"/>
            <a:ext cx="6477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333399"/>
                </a:solidFill>
              </a:rPr>
              <a:t>Comparing line strengths, we can measure a star’s surface temperature!</a:t>
            </a:r>
          </a:p>
        </p:txBody>
      </p:sp>
    </p:spTree>
    <p:extLst>
      <p:ext uri="{BB962C8B-B14F-4D97-AF65-F5344CB8AC3E}">
        <p14:creationId xmlns:p14="http://schemas.microsoft.com/office/powerpoint/2010/main" val="120797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89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6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76201"/>
            <a:ext cx="7772400" cy="7921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 sz="3800">
                <a:solidFill>
                  <a:srgbClr val="000099"/>
                </a:solidFill>
              </a:rPr>
              <a:t>Spectral Classification of Stars (1)</a:t>
            </a:r>
          </a:p>
        </p:txBody>
      </p:sp>
      <p:sp>
        <p:nvSpPr>
          <p:cNvPr id="190467" name="Line 3"/>
          <p:cNvSpPr>
            <a:spLocks noChangeShapeType="1"/>
          </p:cNvSpPr>
          <p:nvPr/>
        </p:nvSpPr>
        <p:spPr bwMode="auto">
          <a:xfrm>
            <a:off x="2209800" y="838200"/>
            <a:ext cx="80772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904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95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0469" name="Picture 5" descr="09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63864" y="1622426"/>
            <a:ext cx="7208837" cy="5159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0470" name="Rectangle 6"/>
          <p:cNvSpPr>
            <a:spLocks noChangeArrowheads="1"/>
          </p:cNvSpPr>
          <p:nvPr/>
        </p:nvSpPr>
        <p:spPr bwMode="auto">
          <a:xfrm>
            <a:off x="2895600" y="1914525"/>
            <a:ext cx="342900" cy="4038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0471" name="Line 7"/>
          <p:cNvSpPr>
            <a:spLocks noChangeShapeType="1"/>
          </p:cNvSpPr>
          <p:nvPr/>
        </p:nvSpPr>
        <p:spPr bwMode="auto">
          <a:xfrm flipV="1">
            <a:off x="10104438" y="2066925"/>
            <a:ext cx="0" cy="3657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0472" name="Text Box 8"/>
          <p:cNvSpPr txBox="1">
            <a:spLocks noChangeArrowheads="1"/>
          </p:cNvSpPr>
          <p:nvPr/>
        </p:nvSpPr>
        <p:spPr bwMode="auto">
          <a:xfrm rot="16200000">
            <a:off x="9367838" y="3713163"/>
            <a:ext cx="193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</a:rPr>
              <a:t>Temperature</a:t>
            </a:r>
          </a:p>
        </p:txBody>
      </p:sp>
      <p:sp>
        <p:nvSpPr>
          <p:cNvPr id="190473" name="Text Box 9"/>
          <p:cNvSpPr txBox="1">
            <a:spLocks noChangeArrowheads="1"/>
          </p:cNvSpPr>
          <p:nvPr/>
        </p:nvSpPr>
        <p:spPr bwMode="auto">
          <a:xfrm>
            <a:off x="3124200" y="930276"/>
            <a:ext cx="6477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</a:rPr>
              <a:t>Different types of stars show different characteristic sets of absorption lines.</a:t>
            </a:r>
          </a:p>
        </p:txBody>
      </p:sp>
    </p:spTree>
    <p:extLst>
      <p:ext uri="{BB962C8B-B14F-4D97-AF65-F5344CB8AC3E}">
        <p14:creationId xmlns:p14="http://schemas.microsoft.com/office/powerpoint/2010/main" val="49002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0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90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0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0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0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0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0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0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70" grpId="0" animBg="1"/>
      <p:bldP spid="190471" grpId="0" animBg="1"/>
      <p:bldP spid="190472" grpId="0" autoUpdateAnimBg="0"/>
      <p:bldP spid="190473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76201"/>
            <a:ext cx="7772400" cy="7921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 sz="3800">
                <a:solidFill>
                  <a:srgbClr val="000099"/>
                </a:solidFill>
              </a:rPr>
              <a:t>Spectral Classification of Stars (2)</a:t>
            </a:r>
          </a:p>
        </p:txBody>
      </p:sp>
      <p:sp>
        <p:nvSpPr>
          <p:cNvPr id="191491" name="Line 3"/>
          <p:cNvSpPr>
            <a:spLocks noChangeShapeType="1"/>
          </p:cNvSpPr>
          <p:nvPr/>
        </p:nvSpPr>
        <p:spPr bwMode="auto">
          <a:xfrm>
            <a:off x="2209800" y="838200"/>
            <a:ext cx="80772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914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95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1494" name="Text Box 6"/>
          <p:cNvSpPr txBox="1">
            <a:spLocks noChangeArrowheads="1"/>
          </p:cNvSpPr>
          <p:nvPr/>
        </p:nvSpPr>
        <p:spPr bwMode="auto">
          <a:xfrm>
            <a:off x="3124200" y="3829051"/>
            <a:ext cx="2209800" cy="137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100" b="1">
                <a:solidFill>
                  <a:srgbClr val="333399"/>
                </a:solidFill>
              </a:rPr>
              <a:t>Mnemonics to remember the spectral sequence:</a:t>
            </a:r>
          </a:p>
        </p:txBody>
      </p:sp>
      <p:graphicFrame>
        <p:nvGraphicFramePr>
          <p:cNvPr id="191495" name="Group 7"/>
          <p:cNvGraphicFramePr>
            <a:graphicFrameLocks noGrp="1"/>
          </p:cNvGraphicFramePr>
          <p:nvPr>
            <p:ph sz="half" idx="2"/>
          </p:nvPr>
        </p:nvGraphicFramePr>
        <p:xfrm>
          <a:off x="5432426" y="3886201"/>
          <a:ext cx="4937125" cy="2773680"/>
        </p:xfrm>
        <a:graphic>
          <a:graphicData uri="http://schemas.openxmlformats.org/drawingml/2006/table">
            <a:tbl>
              <a:tblPr/>
              <a:tblGrid>
                <a:gridCol w="1646238"/>
                <a:gridCol w="1646237"/>
                <a:gridCol w="1644650"/>
              </a:tblGrid>
              <a:tr h="328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oy,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stronomers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6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orget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G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irl/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G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G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rade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G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enerally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K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K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ills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K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nown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nemonics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91530" name="Picture 42" descr=" 07T01.jpg                                                      0017A75ECesare                         BA94C69E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066801"/>
            <a:ext cx="7696200" cy="264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63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91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91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4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76201"/>
            <a:ext cx="7772400" cy="7921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>
                <a:solidFill>
                  <a:srgbClr val="000099"/>
                </a:solidFill>
              </a:rPr>
              <a:t>Stellar Spectra</a:t>
            </a:r>
          </a:p>
        </p:txBody>
      </p:sp>
      <p:sp>
        <p:nvSpPr>
          <p:cNvPr id="192515" name="Line 3"/>
          <p:cNvSpPr>
            <a:spLocks noChangeShapeType="1"/>
          </p:cNvSpPr>
          <p:nvPr/>
        </p:nvSpPr>
        <p:spPr bwMode="auto">
          <a:xfrm>
            <a:off x="2209800" y="838200"/>
            <a:ext cx="44958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925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95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2517" name="Picture 5" descr="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1" y="936625"/>
            <a:ext cx="4429125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2518" name="Text Box 6"/>
          <p:cNvSpPr txBox="1">
            <a:spLocks noChangeArrowheads="1"/>
          </p:cNvSpPr>
          <p:nvPr/>
        </p:nvSpPr>
        <p:spPr bwMode="auto">
          <a:xfrm>
            <a:off x="7902575" y="230505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</a:rPr>
              <a:t>O</a:t>
            </a:r>
          </a:p>
        </p:txBody>
      </p:sp>
      <p:sp>
        <p:nvSpPr>
          <p:cNvPr id="192519" name="Text Box 7"/>
          <p:cNvSpPr txBox="1">
            <a:spLocks noChangeArrowheads="1"/>
          </p:cNvSpPr>
          <p:nvPr/>
        </p:nvSpPr>
        <p:spPr bwMode="auto">
          <a:xfrm>
            <a:off x="7924800" y="2566988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</a:rPr>
              <a:t>B</a:t>
            </a:r>
          </a:p>
        </p:txBody>
      </p:sp>
      <p:sp>
        <p:nvSpPr>
          <p:cNvPr id="192520" name="Text Box 8"/>
          <p:cNvSpPr txBox="1">
            <a:spLocks noChangeArrowheads="1"/>
          </p:cNvSpPr>
          <p:nvPr/>
        </p:nvSpPr>
        <p:spPr bwMode="auto">
          <a:xfrm>
            <a:off x="7924800" y="30226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</a:rPr>
              <a:t>A</a:t>
            </a:r>
          </a:p>
        </p:txBody>
      </p:sp>
      <p:sp>
        <p:nvSpPr>
          <p:cNvPr id="192521" name="Text Box 9"/>
          <p:cNvSpPr txBox="1">
            <a:spLocks noChangeArrowheads="1"/>
          </p:cNvSpPr>
          <p:nvPr/>
        </p:nvSpPr>
        <p:spPr bwMode="auto">
          <a:xfrm>
            <a:off x="7924800" y="3609975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</a:rPr>
              <a:t>F</a:t>
            </a:r>
          </a:p>
        </p:txBody>
      </p:sp>
      <p:sp>
        <p:nvSpPr>
          <p:cNvPr id="192522" name="Text Box 10"/>
          <p:cNvSpPr txBox="1">
            <a:spLocks noChangeArrowheads="1"/>
          </p:cNvSpPr>
          <p:nvPr/>
        </p:nvSpPr>
        <p:spPr bwMode="auto">
          <a:xfrm>
            <a:off x="7924800" y="4065588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</a:rPr>
              <a:t>G</a:t>
            </a:r>
          </a:p>
        </p:txBody>
      </p:sp>
      <p:sp>
        <p:nvSpPr>
          <p:cNvPr id="192523" name="Text Box 11"/>
          <p:cNvSpPr txBox="1">
            <a:spLocks noChangeArrowheads="1"/>
          </p:cNvSpPr>
          <p:nvPr/>
        </p:nvSpPr>
        <p:spPr bwMode="auto">
          <a:xfrm>
            <a:off x="7924800" y="44577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</a:rPr>
              <a:t>K</a:t>
            </a:r>
          </a:p>
        </p:txBody>
      </p:sp>
      <p:sp>
        <p:nvSpPr>
          <p:cNvPr id="192524" name="Text Box 12"/>
          <p:cNvSpPr txBox="1">
            <a:spLocks noChangeArrowheads="1"/>
          </p:cNvSpPr>
          <p:nvPr/>
        </p:nvSpPr>
        <p:spPr bwMode="auto">
          <a:xfrm>
            <a:off x="7924800" y="4783138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</a:rPr>
              <a:t>M</a:t>
            </a:r>
          </a:p>
        </p:txBody>
      </p:sp>
      <p:sp>
        <p:nvSpPr>
          <p:cNvPr id="192525" name="Text Box 13"/>
          <p:cNvSpPr txBox="1">
            <a:spLocks noChangeArrowheads="1"/>
          </p:cNvSpPr>
          <p:nvPr/>
        </p:nvSpPr>
        <p:spPr bwMode="auto">
          <a:xfrm rot="5400000">
            <a:off x="7496175" y="3948113"/>
            <a:ext cx="3441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</a:rPr>
              <a:t>Surface temperature</a:t>
            </a:r>
          </a:p>
        </p:txBody>
      </p:sp>
      <p:sp>
        <p:nvSpPr>
          <p:cNvPr id="192526" name="Line 14"/>
          <p:cNvSpPr>
            <a:spLocks noChangeShapeType="1"/>
          </p:cNvSpPr>
          <p:nvPr/>
        </p:nvSpPr>
        <p:spPr bwMode="auto">
          <a:xfrm flipV="1">
            <a:off x="8839200" y="2370139"/>
            <a:ext cx="0" cy="30003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0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2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92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2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2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25" grpId="0" autoUpdateAnimBg="0"/>
      <p:bldP spid="19252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76201"/>
            <a:ext cx="7772400" cy="7921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>
                <a:solidFill>
                  <a:srgbClr val="000099"/>
                </a:solidFill>
              </a:rPr>
              <a:t>The Composition of Stars</a:t>
            </a:r>
          </a:p>
        </p:txBody>
      </p:sp>
      <p:sp>
        <p:nvSpPr>
          <p:cNvPr id="193539" name="Line 3"/>
          <p:cNvSpPr>
            <a:spLocks noChangeShapeType="1"/>
          </p:cNvSpPr>
          <p:nvPr/>
        </p:nvSpPr>
        <p:spPr bwMode="auto">
          <a:xfrm>
            <a:off x="2209800" y="838200"/>
            <a:ext cx="71628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935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95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3541" name="Picture 5" descr="11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5600" y="2284414"/>
            <a:ext cx="6096000" cy="4192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3543" name="Text Box 7"/>
          <p:cNvSpPr txBox="1">
            <a:spLocks noChangeArrowheads="1"/>
          </p:cNvSpPr>
          <p:nvPr/>
        </p:nvSpPr>
        <p:spPr bwMode="auto">
          <a:xfrm>
            <a:off x="2971800" y="1022351"/>
            <a:ext cx="7696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</a:rPr>
              <a:t>From the relative strength of absorption lines (carefully accounting for their temperature dependence), one can infer the composition of stars.</a:t>
            </a:r>
          </a:p>
        </p:txBody>
      </p:sp>
      <p:pic>
        <p:nvPicPr>
          <p:cNvPr id="193545" name="Picture 9" descr=" 07T02.jpg                                                      0017A75ECesare                         BA94C69E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74964"/>
            <a:ext cx="4572000" cy="398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16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93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3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76201"/>
            <a:ext cx="7772400" cy="7921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>
                <a:solidFill>
                  <a:srgbClr val="000099"/>
                </a:solidFill>
              </a:rPr>
              <a:t>The Doppler Effect</a:t>
            </a:r>
          </a:p>
        </p:txBody>
      </p:sp>
      <p:sp>
        <p:nvSpPr>
          <p:cNvPr id="194563" name="Line 3"/>
          <p:cNvSpPr>
            <a:spLocks noChangeShapeType="1"/>
          </p:cNvSpPr>
          <p:nvPr/>
        </p:nvSpPr>
        <p:spPr bwMode="auto">
          <a:xfrm>
            <a:off x="2209800" y="838200"/>
            <a:ext cx="54864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945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95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65" name="Text Box 5"/>
          <p:cNvSpPr txBox="1">
            <a:spLocks noChangeArrowheads="1"/>
          </p:cNvSpPr>
          <p:nvPr/>
        </p:nvSpPr>
        <p:spPr bwMode="auto">
          <a:xfrm>
            <a:off x="8296275" y="1196976"/>
            <a:ext cx="2286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333399"/>
                </a:solidFill>
              </a:rPr>
              <a:t>The light of a </a:t>
            </a:r>
            <a:r>
              <a:rPr lang="en-US" altLang="en-US" sz="2000" i="1">
                <a:solidFill>
                  <a:srgbClr val="333399"/>
                </a:solidFill>
              </a:rPr>
              <a:t>moving source</a:t>
            </a:r>
            <a:r>
              <a:rPr lang="en-US" altLang="en-US" sz="2000">
                <a:solidFill>
                  <a:srgbClr val="333399"/>
                </a:solidFill>
              </a:rPr>
              <a:t> is blue/red shifted by</a:t>
            </a:r>
          </a:p>
        </p:txBody>
      </p:sp>
      <p:sp>
        <p:nvSpPr>
          <p:cNvPr id="194566" name="Text Box 6"/>
          <p:cNvSpPr txBox="1">
            <a:spLocks noChangeArrowheads="1"/>
          </p:cNvSpPr>
          <p:nvPr/>
        </p:nvSpPr>
        <p:spPr bwMode="auto">
          <a:xfrm>
            <a:off x="8353425" y="2263776"/>
            <a:ext cx="2209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0000"/>
                </a:solidFill>
                <a:latin typeface="Symbol" panose="05050102010706020507" pitchFamily="18" charset="2"/>
              </a:rPr>
              <a:t>Dl</a:t>
            </a:r>
            <a:r>
              <a:rPr lang="en-US" altLang="en-US" sz="2800">
                <a:solidFill>
                  <a:srgbClr val="FF0000"/>
                </a:solidFill>
              </a:rPr>
              <a:t>/</a:t>
            </a:r>
            <a:r>
              <a:rPr lang="en-US" altLang="en-US" sz="280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US" altLang="en-US" sz="2800" baseline="-25000">
                <a:solidFill>
                  <a:srgbClr val="FF0000"/>
                </a:solidFill>
              </a:rPr>
              <a:t>0</a:t>
            </a:r>
            <a:r>
              <a:rPr lang="en-US" altLang="en-US" sz="2800">
                <a:solidFill>
                  <a:srgbClr val="FF0000"/>
                </a:solidFill>
              </a:rPr>
              <a:t> = v</a:t>
            </a:r>
            <a:r>
              <a:rPr lang="en-US" altLang="en-US" sz="2800" baseline="-25000">
                <a:solidFill>
                  <a:srgbClr val="FF0000"/>
                </a:solidFill>
              </a:rPr>
              <a:t>r</a:t>
            </a:r>
            <a:r>
              <a:rPr lang="en-US" altLang="en-US" sz="2800">
                <a:solidFill>
                  <a:srgbClr val="FF0000"/>
                </a:solidFill>
              </a:rPr>
              <a:t>/c</a:t>
            </a:r>
          </a:p>
        </p:txBody>
      </p:sp>
      <p:sp>
        <p:nvSpPr>
          <p:cNvPr id="194567" name="Rectangle 7"/>
          <p:cNvSpPr>
            <a:spLocks noChangeArrowheads="1"/>
          </p:cNvSpPr>
          <p:nvPr/>
        </p:nvSpPr>
        <p:spPr bwMode="auto">
          <a:xfrm>
            <a:off x="8277225" y="2263775"/>
            <a:ext cx="2209800" cy="609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4568" name="Text Box 8"/>
          <p:cNvSpPr txBox="1">
            <a:spLocks noChangeArrowheads="1"/>
          </p:cNvSpPr>
          <p:nvPr/>
        </p:nvSpPr>
        <p:spPr bwMode="auto">
          <a:xfrm>
            <a:off x="8328025" y="3011489"/>
            <a:ext cx="228600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200">
                <a:solidFill>
                  <a:srgbClr val="333399"/>
                </a:solidFill>
                <a:latin typeface="Symbol" panose="05050102010706020507" pitchFamily="18" charset="2"/>
              </a:rPr>
              <a:t>l</a:t>
            </a:r>
            <a:r>
              <a:rPr lang="en-US" altLang="en-US" sz="2200" baseline="-25000">
                <a:solidFill>
                  <a:srgbClr val="333399"/>
                </a:solidFill>
              </a:rPr>
              <a:t>0 </a:t>
            </a:r>
            <a:r>
              <a:rPr lang="en-US" altLang="en-US" sz="2200">
                <a:solidFill>
                  <a:srgbClr val="333399"/>
                </a:solidFill>
              </a:rPr>
              <a:t>= actual wavelength emitted by the source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200">
                <a:solidFill>
                  <a:srgbClr val="333399"/>
                </a:solidFill>
                <a:latin typeface="Symbol" panose="05050102010706020507" pitchFamily="18" charset="2"/>
              </a:rPr>
              <a:t>Dl = </a:t>
            </a:r>
            <a:r>
              <a:rPr lang="en-US" altLang="en-US" sz="2200">
                <a:solidFill>
                  <a:srgbClr val="333399"/>
                </a:solidFill>
              </a:rPr>
              <a:t>Wavelength change due to Doppler effect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200">
                <a:solidFill>
                  <a:srgbClr val="333399"/>
                </a:solidFill>
              </a:rPr>
              <a:t>v</a:t>
            </a:r>
            <a:r>
              <a:rPr lang="en-US" altLang="en-US" sz="2200" baseline="-25000">
                <a:solidFill>
                  <a:srgbClr val="333399"/>
                </a:solidFill>
              </a:rPr>
              <a:t>r</a:t>
            </a:r>
            <a:r>
              <a:rPr lang="en-US" altLang="en-US" sz="2200">
                <a:solidFill>
                  <a:srgbClr val="333399"/>
                </a:solidFill>
              </a:rPr>
              <a:t> = radial velocity</a:t>
            </a:r>
          </a:p>
        </p:txBody>
      </p:sp>
      <p:pic>
        <p:nvPicPr>
          <p:cNvPr id="194569" name="Picture 9" descr="12b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5600" y="947739"/>
            <a:ext cx="5410200" cy="28400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570" name="Picture 10" descr="12c"/>
          <p:cNvPicPr>
            <a:picLocks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5600" y="3863975"/>
            <a:ext cx="5410200" cy="2800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571" name="Text Box 11"/>
          <p:cNvSpPr txBox="1">
            <a:spLocks noChangeArrowheads="1"/>
          </p:cNvSpPr>
          <p:nvPr/>
        </p:nvSpPr>
        <p:spPr bwMode="auto">
          <a:xfrm>
            <a:off x="3429000" y="4397376"/>
            <a:ext cx="25082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66"/>
                </a:solidFill>
              </a:rPr>
              <a:t>Blue Shift (to higher frequencies)</a:t>
            </a:r>
          </a:p>
        </p:txBody>
      </p:sp>
      <p:sp>
        <p:nvSpPr>
          <p:cNvPr id="194572" name="Text Box 12"/>
          <p:cNvSpPr txBox="1">
            <a:spLocks noChangeArrowheads="1"/>
          </p:cNvSpPr>
          <p:nvPr/>
        </p:nvSpPr>
        <p:spPr bwMode="auto">
          <a:xfrm>
            <a:off x="5961064" y="4403726"/>
            <a:ext cx="25796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FF0000"/>
                </a:solidFill>
              </a:rPr>
              <a:t>Red Shift (to lower frequencies)</a:t>
            </a:r>
          </a:p>
        </p:txBody>
      </p:sp>
      <p:sp>
        <p:nvSpPr>
          <p:cNvPr id="194573" name="Text Box 13"/>
          <p:cNvSpPr txBox="1">
            <a:spLocks noChangeArrowheads="1"/>
          </p:cNvSpPr>
          <p:nvPr/>
        </p:nvSpPr>
        <p:spPr bwMode="auto">
          <a:xfrm>
            <a:off x="5086351" y="5540375"/>
            <a:ext cx="411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v</a:t>
            </a:r>
            <a:r>
              <a:rPr lang="en-US" altLang="en-US" sz="2400" baseline="-25000">
                <a:solidFill>
                  <a:srgbClr val="000000"/>
                </a:solidFill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81482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94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4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94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94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4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94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94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94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5" grpId="0" autoUpdateAnimBg="0"/>
      <p:bldP spid="194566" grpId="0" autoUpdateAnimBg="0"/>
      <p:bldP spid="194567" grpId="0" animBg="1"/>
      <p:bldP spid="194568" grpId="0" autoUpdateAnimBg="0"/>
      <p:bldP spid="194571" grpId="0" autoUpdateAnimBg="0"/>
      <p:bldP spid="194572" grpId="0" autoUpdateAnimBg="0"/>
      <p:bldP spid="194573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76201"/>
            <a:ext cx="7772400" cy="7921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>
                <a:solidFill>
                  <a:srgbClr val="000099"/>
                </a:solidFill>
              </a:rPr>
              <a:t>The Doppler Effect (2)</a:t>
            </a:r>
          </a:p>
        </p:txBody>
      </p:sp>
      <p:sp>
        <p:nvSpPr>
          <p:cNvPr id="195587" name="Line 3"/>
          <p:cNvSpPr>
            <a:spLocks noChangeShapeType="1"/>
          </p:cNvSpPr>
          <p:nvPr/>
        </p:nvSpPr>
        <p:spPr bwMode="auto">
          <a:xfrm>
            <a:off x="2209800" y="838200"/>
            <a:ext cx="62484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955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95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589" name="Picture 5" descr="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75" y="2519363"/>
            <a:ext cx="7620000" cy="340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5590" name="Text Box 6"/>
          <p:cNvSpPr txBox="1">
            <a:spLocks noChangeArrowheads="1"/>
          </p:cNvSpPr>
          <p:nvPr/>
        </p:nvSpPr>
        <p:spPr bwMode="auto">
          <a:xfrm>
            <a:off x="3070225" y="1143000"/>
            <a:ext cx="7162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333399"/>
                </a:solidFill>
              </a:rPr>
              <a:t>The Doppler effect allows us to measure the source’s </a:t>
            </a:r>
            <a:r>
              <a:rPr lang="en-US" altLang="en-US" sz="3200" b="1">
                <a:solidFill>
                  <a:srgbClr val="333399"/>
                </a:solidFill>
              </a:rPr>
              <a:t>radial velocity.</a:t>
            </a:r>
          </a:p>
        </p:txBody>
      </p:sp>
      <p:sp>
        <p:nvSpPr>
          <p:cNvPr id="195591" name="Text Box 7"/>
          <p:cNvSpPr txBox="1">
            <a:spLocks noChangeArrowheads="1"/>
          </p:cNvSpPr>
          <p:nvPr/>
        </p:nvSpPr>
        <p:spPr bwMode="auto">
          <a:xfrm>
            <a:off x="9578975" y="4362451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CC00"/>
                </a:solidFill>
              </a:rPr>
              <a:t>v</a:t>
            </a:r>
            <a:r>
              <a:rPr lang="en-US" altLang="en-US" sz="2800" baseline="-25000">
                <a:solidFill>
                  <a:srgbClr val="FFCC00"/>
                </a:solidFill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11091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91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76201"/>
            <a:ext cx="7772400" cy="7921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>
                <a:solidFill>
                  <a:srgbClr val="000099"/>
                </a:solidFill>
              </a:rPr>
              <a:t>The Doppler Effect (3)</a:t>
            </a:r>
          </a:p>
        </p:txBody>
      </p:sp>
      <p:sp>
        <p:nvSpPr>
          <p:cNvPr id="196611" name="Line 3"/>
          <p:cNvSpPr>
            <a:spLocks noChangeShapeType="1"/>
          </p:cNvSpPr>
          <p:nvPr/>
        </p:nvSpPr>
        <p:spPr bwMode="auto">
          <a:xfrm>
            <a:off x="2209800" y="838200"/>
            <a:ext cx="62484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966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95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6613" name="Rectangle 5"/>
          <p:cNvSpPr>
            <a:spLocks noChangeArrowheads="1"/>
          </p:cNvSpPr>
          <p:nvPr/>
        </p:nvSpPr>
        <p:spPr bwMode="auto">
          <a:xfrm>
            <a:off x="3003550" y="892175"/>
            <a:ext cx="713105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333399"/>
                </a:solidFill>
              </a:rPr>
              <a:t>Take </a:t>
            </a:r>
            <a:r>
              <a:rPr lang="en-US" altLang="en-US" sz="3200">
                <a:solidFill>
                  <a:srgbClr val="333399"/>
                </a:solidFill>
                <a:latin typeface="Symbol" panose="05050102010706020507" pitchFamily="18" charset="2"/>
              </a:rPr>
              <a:t>l</a:t>
            </a:r>
            <a:r>
              <a:rPr lang="en-US" altLang="en-US" sz="3200" baseline="-25000">
                <a:solidFill>
                  <a:srgbClr val="333399"/>
                </a:solidFill>
                <a:latin typeface="Symbol" panose="05050102010706020507" pitchFamily="18" charset="2"/>
              </a:rPr>
              <a:t>0</a:t>
            </a:r>
            <a:r>
              <a:rPr lang="en-US" altLang="en-US" sz="3200">
                <a:solidFill>
                  <a:srgbClr val="333399"/>
                </a:solidFill>
              </a:rPr>
              <a:t> of the H</a:t>
            </a:r>
            <a:r>
              <a:rPr lang="en-US" altLang="en-US" sz="3200" baseline="-25000">
                <a:solidFill>
                  <a:srgbClr val="333399"/>
                </a:solidFill>
                <a:latin typeface="Symbol" panose="05050102010706020507" pitchFamily="18" charset="2"/>
              </a:rPr>
              <a:t>a</a:t>
            </a:r>
            <a:r>
              <a:rPr lang="en-US" altLang="en-US" sz="3200">
                <a:solidFill>
                  <a:srgbClr val="333399"/>
                </a:solidFill>
              </a:rPr>
              <a:t> (Balmer alpha) line: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Font typeface="Symbol" panose="05050102010706020507" pitchFamily="18" charset="2"/>
              <a:buNone/>
            </a:pPr>
            <a:r>
              <a:rPr lang="en-US" altLang="en-US" sz="3200">
                <a:solidFill>
                  <a:srgbClr val="FF0000"/>
                </a:solidFill>
                <a:latin typeface="Symbol" panose="05050102010706020507" pitchFamily="18" charset="2"/>
              </a:rPr>
              <a:t>   l</a:t>
            </a:r>
            <a:r>
              <a:rPr lang="en-US" altLang="en-US" sz="3200" baseline="-25000">
                <a:solidFill>
                  <a:srgbClr val="FF0000"/>
                </a:solidFill>
              </a:rPr>
              <a:t>0</a:t>
            </a:r>
            <a:r>
              <a:rPr lang="en-US" altLang="en-US" sz="3200">
                <a:solidFill>
                  <a:srgbClr val="FF0000"/>
                </a:solidFill>
              </a:rPr>
              <a:t> = 656 nm</a:t>
            </a:r>
          </a:p>
        </p:txBody>
      </p:sp>
      <p:sp>
        <p:nvSpPr>
          <p:cNvPr id="196614" name="Rectangle 6"/>
          <p:cNvSpPr>
            <a:spLocks noChangeArrowheads="1"/>
          </p:cNvSpPr>
          <p:nvPr/>
        </p:nvSpPr>
        <p:spPr bwMode="auto">
          <a:xfrm>
            <a:off x="2994026" y="2111375"/>
            <a:ext cx="698817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0"/>
              </a:spcAft>
              <a:buFont typeface="Symbol" panose="05050102010706020507" pitchFamily="18" charset="2"/>
              <a:buNone/>
            </a:pPr>
            <a:r>
              <a:rPr lang="en-US" altLang="en-US" sz="2800">
                <a:solidFill>
                  <a:srgbClr val="333399"/>
                </a:solidFill>
              </a:rPr>
              <a:t>Assume, we observe a star’s spectrum with the H</a:t>
            </a:r>
            <a:r>
              <a:rPr lang="en-US" altLang="en-US" sz="2800" baseline="-25000">
                <a:solidFill>
                  <a:srgbClr val="333399"/>
                </a:solidFill>
                <a:latin typeface="Symbol" panose="05050102010706020507" pitchFamily="18" charset="2"/>
              </a:rPr>
              <a:t>a</a:t>
            </a:r>
            <a:r>
              <a:rPr lang="en-US" altLang="en-US" sz="2800">
                <a:solidFill>
                  <a:srgbClr val="333399"/>
                </a:solidFill>
              </a:rPr>
              <a:t> line at </a:t>
            </a:r>
            <a:r>
              <a:rPr lang="en-US" altLang="en-US" sz="2800">
                <a:solidFill>
                  <a:srgbClr val="333399"/>
                </a:solidFill>
                <a:latin typeface="Symbol" panose="05050102010706020507" pitchFamily="18" charset="2"/>
              </a:rPr>
              <a:t>l</a:t>
            </a:r>
            <a:r>
              <a:rPr lang="en-US" altLang="en-US" sz="2800">
                <a:solidFill>
                  <a:srgbClr val="333399"/>
                </a:solidFill>
              </a:rPr>
              <a:t> = 658 nm. Then,</a:t>
            </a:r>
          </a:p>
          <a:p>
            <a:pPr algn="ctr" fontAlgn="base">
              <a:lnSpc>
                <a:spcPct val="90000"/>
              </a:lnSpc>
              <a:spcAft>
                <a:spcPct val="0"/>
              </a:spcAft>
              <a:buFont typeface="Symbol" panose="05050102010706020507" pitchFamily="18" charset="2"/>
              <a:buNone/>
            </a:pPr>
            <a:r>
              <a:rPr lang="en-US" altLang="en-US" sz="2800">
                <a:solidFill>
                  <a:srgbClr val="FF0000"/>
                </a:solidFill>
                <a:latin typeface="Symbol" panose="05050102010706020507" pitchFamily="18" charset="2"/>
              </a:rPr>
              <a:t>     Dl</a:t>
            </a:r>
            <a:r>
              <a:rPr lang="en-US" altLang="en-US" sz="2800">
                <a:solidFill>
                  <a:srgbClr val="FF0000"/>
                </a:solidFill>
              </a:rPr>
              <a:t> = 2 nm.</a:t>
            </a:r>
          </a:p>
        </p:txBody>
      </p:sp>
      <p:sp>
        <p:nvSpPr>
          <p:cNvPr id="196615" name="Rectangle 7"/>
          <p:cNvSpPr>
            <a:spLocks noChangeArrowheads="1"/>
          </p:cNvSpPr>
          <p:nvPr/>
        </p:nvSpPr>
        <p:spPr bwMode="auto">
          <a:xfrm>
            <a:off x="2079625" y="3559175"/>
            <a:ext cx="6781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Aft>
                <a:spcPct val="0"/>
              </a:spcAft>
              <a:buFont typeface="Symbol" panose="05050102010706020507" pitchFamily="18" charset="2"/>
              <a:buNone/>
            </a:pPr>
            <a:r>
              <a:rPr lang="en-US" altLang="en-US" sz="2800">
                <a:solidFill>
                  <a:srgbClr val="333399"/>
                </a:solidFill>
              </a:rPr>
              <a:t>We find</a:t>
            </a:r>
            <a:r>
              <a:rPr lang="en-US" altLang="en-US" sz="2800">
                <a:solidFill>
                  <a:srgbClr val="000000"/>
                </a:solidFill>
              </a:rPr>
              <a:t> </a:t>
            </a:r>
            <a:r>
              <a:rPr lang="en-US" altLang="en-US" sz="2800">
                <a:solidFill>
                  <a:srgbClr val="FF0000"/>
                </a:solidFill>
                <a:latin typeface="Symbol" panose="05050102010706020507" pitchFamily="18" charset="2"/>
              </a:rPr>
              <a:t>Dl/l</a:t>
            </a:r>
            <a:r>
              <a:rPr lang="en-US" altLang="en-US" sz="2800" baseline="-25000">
                <a:solidFill>
                  <a:srgbClr val="FF0000"/>
                </a:solidFill>
                <a:latin typeface="Symbol" panose="05050102010706020507" pitchFamily="18" charset="2"/>
              </a:rPr>
              <a:t>0</a:t>
            </a:r>
            <a:r>
              <a:rPr lang="en-US" altLang="en-US" sz="2800">
                <a:solidFill>
                  <a:srgbClr val="FF0000"/>
                </a:solidFill>
              </a:rPr>
              <a:t> = 0.003 = 3*10</a:t>
            </a:r>
            <a:r>
              <a:rPr lang="en-US" altLang="en-US" sz="2800" baseline="30000">
                <a:solidFill>
                  <a:srgbClr val="FF0000"/>
                </a:solidFill>
              </a:rPr>
              <a:t>-3</a:t>
            </a:r>
          </a:p>
        </p:txBody>
      </p:sp>
      <p:sp>
        <p:nvSpPr>
          <p:cNvPr id="196616" name="Rectangle 8"/>
          <p:cNvSpPr>
            <a:spLocks noChangeArrowheads="1"/>
          </p:cNvSpPr>
          <p:nvPr/>
        </p:nvSpPr>
        <p:spPr bwMode="auto">
          <a:xfrm>
            <a:off x="2981325" y="4092575"/>
            <a:ext cx="74676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0"/>
              </a:spcAft>
              <a:buFont typeface="Symbol" panose="05050102010706020507" pitchFamily="18" charset="2"/>
              <a:buNone/>
            </a:pPr>
            <a:r>
              <a:rPr lang="en-US" altLang="en-US" sz="2800">
                <a:solidFill>
                  <a:srgbClr val="333399"/>
                </a:solidFill>
              </a:rPr>
              <a:t>Thus,</a:t>
            </a:r>
          </a:p>
          <a:p>
            <a:pPr algn="ctr" fontAlgn="base">
              <a:lnSpc>
                <a:spcPct val="90000"/>
              </a:lnSpc>
              <a:spcAft>
                <a:spcPct val="0"/>
              </a:spcAft>
              <a:buFont typeface="Symbol" panose="05050102010706020507" pitchFamily="18" charset="2"/>
              <a:buNone/>
            </a:pPr>
            <a:r>
              <a:rPr lang="en-US" altLang="en-US" sz="2800">
                <a:solidFill>
                  <a:srgbClr val="FF0000"/>
                </a:solidFill>
              </a:rPr>
              <a:t>v</a:t>
            </a:r>
            <a:r>
              <a:rPr lang="en-US" altLang="en-US" sz="2800" baseline="-25000">
                <a:solidFill>
                  <a:srgbClr val="FF0000"/>
                </a:solidFill>
              </a:rPr>
              <a:t>r</a:t>
            </a:r>
            <a:r>
              <a:rPr lang="en-US" altLang="en-US" sz="2800">
                <a:solidFill>
                  <a:srgbClr val="FF0000"/>
                </a:solidFill>
              </a:rPr>
              <a:t>/c = 0.003,</a:t>
            </a:r>
            <a:r>
              <a:rPr lang="en-US" altLang="en-US" sz="2800">
                <a:solidFill>
                  <a:srgbClr val="000000"/>
                </a:solidFill>
              </a:rPr>
              <a:t> 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  <a:buFont typeface="Symbol" panose="05050102010706020507" pitchFamily="18" charset="2"/>
              <a:buNone/>
            </a:pPr>
            <a:r>
              <a:rPr lang="en-US" altLang="en-US" sz="2800">
                <a:solidFill>
                  <a:srgbClr val="333399"/>
                </a:solidFill>
              </a:rPr>
              <a:t>or </a:t>
            </a:r>
          </a:p>
          <a:p>
            <a:pPr algn="ctr" fontAlgn="base">
              <a:lnSpc>
                <a:spcPct val="90000"/>
              </a:lnSpc>
              <a:spcAft>
                <a:spcPct val="0"/>
              </a:spcAft>
              <a:buFont typeface="Symbol" panose="05050102010706020507" pitchFamily="18" charset="2"/>
              <a:buNone/>
            </a:pPr>
            <a:r>
              <a:rPr lang="en-US" altLang="en-US" sz="2800">
                <a:solidFill>
                  <a:srgbClr val="FF0000"/>
                </a:solidFill>
              </a:rPr>
              <a:t>v</a:t>
            </a:r>
            <a:r>
              <a:rPr lang="en-US" altLang="en-US" sz="2800" baseline="-25000">
                <a:solidFill>
                  <a:srgbClr val="FF0000"/>
                </a:solidFill>
              </a:rPr>
              <a:t>r</a:t>
            </a:r>
            <a:r>
              <a:rPr lang="en-US" altLang="en-US" sz="2800">
                <a:solidFill>
                  <a:srgbClr val="FF0000"/>
                </a:solidFill>
              </a:rPr>
              <a:t> = 0.003*300,000 km/s = 900 km/s</a:t>
            </a:r>
            <a:r>
              <a:rPr lang="en-US" altLang="en-US" sz="280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96617" name="Rectangle 9"/>
          <p:cNvSpPr>
            <a:spLocks noChangeArrowheads="1"/>
          </p:cNvSpPr>
          <p:nvPr/>
        </p:nvSpPr>
        <p:spPr bwMode="auto">
          <a:xfrm>
            <a:off x="2971800" y="6019800"/>
            <a:ext cx="7467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0"/>
              </a:spcAft>
              <a:buFont typeface="Symbol" panose="05050102010706020507" pitchFamily="18" charset="2"/>
              <a:buNone/>
            </a:pPr>
            <a:r>
              <a:rPr lang="en-US" altLang="en-US" sz="2500">
                <a:solidFill>
                  <a:srgbClr val="333399"/>
                </a:solidFill>
              </a:rPr>
              <a:t>The line is red shifted, so the star is receding from us with a radial velocity of 900 km/s.</a:t>
            </a:r>
          </a:p>
        </p:txBody>
      </p:sp>
    </p:spTree>
    <p:extLst>
      <p:ext uri="{BB962C8B-B14F-4D97-AF65-F5344CB8AC3E}">
        <p14:creationId xmlns:p14="http://schemas.microsoft.com/office/powerpoint/2010/main" val="323545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96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96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96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96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96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6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3" grpId="0" autoUpdateAnimBg="0"/>
      <p:bldP spid="196614" grpId="0" autoUpdateAnimBg="0"/>
      <p:bldP spid="196615" grpId="0" autoUpdateAnimBg="0"/>
      <p:bldP spid="196616" grpId="0" autoUpdateAnimBg="0"/>
      <p:bldP spid="19661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76201"/>
            <a:ext cx="7772400" cy="7921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>
                <a:solidFill>
                  <a:srgbClr val="000099"/>
                </a:solidFill>
              </a:rPr>
              <a:t>Black Body Radiation (1)</a:t>
            </a:r>
          </a:p>
        </p:txBody>
      </p:sp>
      <p:sp>
        <p:nvSpPr>
          <p:cNvPr id="168963" name="Line 3"/>
          <p:cNvSpPr>
            <a:spLocks noChangeShapeType="1"/>
          </p:cNvSpPr>
          <p:nvPr/>
        </p:nvSpPr>
        <p:spPr bwMode="auto">
          <a:xfrm>
            <a:off x="2209800" y="838200"/>
            <a:ext cx="67818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689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95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8965" name="Text Box 5"/>
          <p:cNvSpPr txBox="1">
            <a:spLocks noChangeArrowheads="1"/>
          </p:cNvSpPr>
          <p:nvPr/>
        </p:nvSpPr>
        <p:spPr bwMode="auto">
          <a:xfrm>
            <a:off x="2819400" y="1098550"/>
            <a:ext cx="434340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</a:rPr>
              <a:t>The light from a star is usually concentrated in a rather narrow range of wavelengths.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</a:rPr>
              <a:t>The spectrum of a star’s light is approximately a thermal spectrum called a </a:t>
            </a:r>
            <a:r>
              <a:rPr lang="en-US" altLang="en-US" sz="2400" b="1">
                <a:solidFill>
                  <a:srgbClr val="333399"/>
                </a:solidFill>
              </a:rPr>
              <a:t>black body spectrum</a:t>
            </a:r>
            <a:r>
              <a:rPr lang="en-US" altLang="en-US" sz="2400">
                <a:solidFill>
                  <a:srgbClr val="333399"/>
                </a:solidFill>
              </a:rPr>
              <a:t>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</a:rPr>
              <a:t>A perfect black body emitter would not reflect any radiation. Thus the name “black body”.  </a:t>
            </a:r>
          </a:p>
        </p:txBody>
      </p:sp>
      <p:pic>
        <p:nvPicPr>
          <p:cNvPr id="168966" name="Picture 6" descr="02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61201" y="869950"/>
            <a:ext cx="3508375" cy="5867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33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68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5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76201"/>
            <a:ext cx="7772400" cy="7921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>
                <a:solidFill>
                  <a:srgbClr val="000099"/>
                </a:solidFill>
              </a:rPr>
              <a:t>Doppler Broadening</a:t>
            </a:r>
          </a:p>
        </p:txBody>
      </p:sp>
      <p:sp>
        <p:nvSpPr>
          <p:cNvPr id="197635" name="Line 3"/>
          <p:cNvSpPr>
            <a:spLocks noChangeShapeType="1"/>
          </p:cNvSpPr>
          <p:nvPr/>
        </p:nvSpPr>
        <p:spPr bwMode="auto">
          <a:xfrm>
            <a:off x="2209800" y="838200"/>
            <a:ext cx="59436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976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95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7637" name="Text Box 5"/>
          <p:cNvSpPr txBox="1">
            <a:spLocks noChangeArrowheads="1"/>
          </p:cNvSpPr>
          <p:nvPr/>
        </p:nvSpPr>
        <p:spPr bwMode="auto">
          <a:xfrm>
            <a:off x="7239000" y="904876"/>
            <a:ext cx="3276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333399"/>
                </a:solidFill>
              </a:rPr>
              <a:t>In principle, line absorption should only affect a very unique wavelength.</a:t>
            </a:r>
          </a:p>
        </p:txBody>
      </p:sp>
      <p:sp>
        <p:nvSpPr>
          <p:cNvPr id="197638" name="Line 6"/>
          <p:cNvSpPr>
            <a:spLocks noChangeShapeType="1"/>
          </p:cNvSpPr>
          <p:nvPr/>
        </p:nvSpPr>
        <p:spPr bwMode="auto">
          <a:xfrm>
            <a:off x="6248400" y="5943600"/>
            <a:ext cx="2209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7639" name="Text Box 7"/>
          <p:cNvSpPr txBox="1">
            <a:spLocks noChangeArrowheads="1"/>
          </p:cNvSpPr>
          <p:nvPr/>
        </p:nvSpPr>
        <p:spPr bwMode="auto">
          <a:xfrm>
            <a:off x="8610600" y="57150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Observer</a:t>
            </a:r>
          </a:p>
        </p:txBody>
      </p:sp>
      <p:pic>
        <p:nvPicPr>
          <p:cNvPr id="197640" name="Picture 8" descr="14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5600" y="936626"/>
            <a:ext cx="4191000" cy="4335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7641" name="Oval 9"/>
          <p:cNvSpPr>
            <a:spLocks noChangeArrowheads="1"/>
          </p:cNvSpPr>
          <p:nvPr/>
        </p:nvSpPr>
        <p:spPr bwMode="auto">
          <a:xfrm>
            <a:off x="4213226" y="5638800"/>
            <a:ext cx="119063" cy="1524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7642" name="Oval 10"/>
          <p:cNvSpPr>
            <a:spLocks noChangeArrowheads="1"/>
          </p:cNvSpPr>
          <p:nvPr/>
        </p:nvSpPr>
        <p:spPr bwMode="auto">
          <a:xfrm>
            <a:off x="4632326" y="6019800"/>
            <a:ext cx="119063" cy="1524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7643" name="Oval 11"/>
          <p:cNvSpPr>
            <a:spLocks noChangeArrowheads="1"/>
          </p:cNvSpPr>
          <p:nvPr/>
        </p:nvSpPr>
        <p:spPr bwMode="auto">
          <a:xfrm>
            <a:off x="4930775" y="6172200"/>
            <a:ext cx="120650" cy="1524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7644" name="Oval 12"/>
          <p:cNvSpPr>
            <a:spLocks noChangeArrowheads="1"/>
          </p:cNvSpPr>
          <p:nvPr/>
        </p:nvSpPr>
        <p:spPr bwMode="auto">
          <a:xfrm>
            <a:off x="4991101" y="5562600"/>
            <a:ext cx="119063" cy="1524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7645" name="Oval 13"/>
          <p:cNvSpPr>
            <a:spLocks noChangeArrowheads="1"/>
          </p:cNvSpPr>
          <p:nvPr/>
        </p:nvSpPr>
        <p:spPr bwMode="auto">
          <a:xfrm>
            <a:off x="3913188" y="6096000"/>
            <a:ext cx="120650" cy="1524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7646" name="Oval 14"/>
          <p:cNvSpPr>
            <a:spLocks noChangeArrowheads="1"/>
          </p:cNvSpPr>
          <p:nvPr/>
        </p:nvSpPr>
        <p:spPr bwMode="auto">
          <a:xfrm>
            <a:off x="4271963" y="6172200"/>
            <a:ext cx="120650" cy="1524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7647" name="Oval 15"/>
          <p:cNvSpPr>
            <a:spLocks noChangeArrowheads="1"/>
          </p:cNvSpPr>
          <p:nvPr/>
        </p:nvSpPr>
        <p:spPr bwMode="auto">
          <a:xfrm>
            <a:off x="5170488" y="5867400"/>
            <a:ext cx="120650" cy="1524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7648" name="Line 16"/>
          <p:cNvSpPr>
            <a:spLocks noChangeShapeType="1"/>
          </p:cNvSpPr>
          <p:nvPr/>
        </p:nvSpPr>
        <p:spPr bwMode="auto">
          <a:xfrm flipH="1" flipV="1">
            <a:off x="3494089" y="5638800"/>
            <a:ext cx="479425" cy="5334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7649" name="Line 17"/>
          <p:cNvSpPr>
            <a:spLocks noChangeShapeType="1"/>
          </p:cNvSpPr>
          <p:nvPr/>
        </p:nvSpPr>
        <p:spPr bwMode="auto">
          <a:xfrm flipH="1" flipV="1">
            <a:off x="3852863" y="5715000"/>
            <a:ext cx="4191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7650" name="Line 18"/>
          <p:cNvSpPr>
            <a:spLocks noChangeShapeType="1"/>
          </p:cNvSpPr>
          <p:nvPr/>
        </p:nvSpPr>
        <p:spPr bwMode="auto">
          <a:xfrm>
            <a:off x="4332289" y="6248400"/>
            <a:ext cx="479425" cy="762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7651" name="Line 19"/>
          <p:cNvSpPr>
            <a:spLocks noChangeShapeType="1"/>
          </p:cNvSpPr>
          <p:nvPr/>
        </p:nvSpPr>
        <p:spPr bwMode="auto">
          <a:xfrm flipH="1" flipV="1">
            <a:off x="4392613" y="5943600"/>
            <a:ext cx="298450" cy="1524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7652" name="Line 20"/>
          <p:cNvSpPr>
            <a:spLocks noChangeShapeType="1"/>
          </p:cNvSpPr>
          <p:nvPr/>
        </p:nvSpPr>
        <p:spPr bwMode="auto">
          <a:xfrm flipH="1" flipV="1">
            <a:off x="4452939" y="5334000"/>
            <a:ext cx="598487" cy="3048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7653" name="Line 21"/>
          <p:cNvSpPr>
            <a:spLocks noChangeShapeType="1"/>
          </p:cNvSpPr>
          <p:nvPr/>
        </p:nvSpPr>
        <p:spPr bwMode="auto">
          <a:xfrm flipV="1">
            <a:off x="5230814" y="5486400"/>
            <a:ext cx="598487" cy="4572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7654" name="Line 22"/>
          <p:cNvSpPr>
            <a:spLocks noChangeShapeType="1"/>
          </p:cNvSpPr>
          <p:nvPr/>
        </p:nvSpPr>
        <p:spPr bwMode="auto">
          <a:xfrm flipH="1" flipV="1">
            <a:off x="4872038" y="5791200"/>
            <a:ext cx="119062" cy="4572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7655" name="Line 23"/>
          <p:cNvSpPr>
            <a:spLocks noChangeShapeType="1"/>
          </p:cNvSpPr>
          <p:nvPr/>
        </p:nvSpPr>
        <p:spPr bwMode="auto">
          <a:xfrm>
            <a:off x="5230813" y="5943600"/>
            <a:ext cx="538162" cy="0"/>
          </a:xfrm>
          <a:prstGeom prst="line">
            <a:avLst/>
          </a:prstGeom>
          <a:noFill/>
          <a:ln w="28575">
            <a:solidFill>
              <a:srgbClr val="0066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7656" name="Line 24"/>
          <p:cNvSpPr>
            <a:spLocks noChangeShapeType="1"/>
          </p:cNvSpPr>
          <p:nvPr/>
        </p:nvSpPr>
        <p:spPr bwMode="auto">
          <a:xfrm flipV="1">
            <a:off x="5768975" y="5562600"/>
            <a:ext cx="0" cy="381000"/>
          </a:xfrm>
          <a:prstGeom prst="line">
            <a:avLst/>
          </a:prstGeom>
          <a:noFill/>
          <a:ln w="28575">
            <a:solidFill>
              <a:srgbClr val="0066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7657" name="Line 25"/>
          <p:cNvSpPr>
            <a:spLocks noChangeShapeType="1"/>
          </p:cNvSpPr>
          <p:nvPr/>
        </p:nvSpPr>
        <p:spPr bwMode="auto">
          <a:xfrm flipH="1" flipV="1">
            <a:off x="4452939" y="2590800"/>
            <a:ext cx="777875" cy="3352800"/>
          </a:xfrm>
          <a:prstGeom prst="line">
            <a:avLst/>
          </a:prstGeom>
          <a:noFill/>
          <a:ln w="28575">
            <a:solidFill>
              <a:srgbClr val="000066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7658" name="Line 26"/>
          <p:cNvSpPr>
            <a:spLocks noChangeShapeType="1"/>
          </p:cNvSpPr>
          <p:nvPr/>
        </p:nvSpPr>
        <p:spPr bwMode="auto">
          <a:xfrm flipV="1">
            <a:off x="4991100" y="914400"/>
            <a:ext cx="0" cy="3810000"/>
          </a:xfrm>
          <a:prstGeom prst="line">
            <a:avLst/>
          </a:prstGeom>
          <a:noFill/>
          <a:ln w="38100">
            <a:solidFill>
              <a:srgbClr val="CC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7659" name="Line 27"/>
          <p:cNvSpPr>
            <a:spLocks noChangeShapeType="1"/>
          </p:cNvSpPr>
          <p:nvPr/>
        </p:nvSpPr>
        <p:spPr bwMode="auto">
          <a:xfrm flipV="1">
            <a:off x="5051426" y="2514600"/>
            <a:ext cx="358775" cy="31242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7660" name="Line 28"/>
          <p:cNvSpPr>
            <a:spLocks noChangeShapeType="1"/>
          </p:cNvSpPr>
          <p:nvPr/>
        </p:nvSpPr>
        <p:spPr bwMode="auto">
          <a:xfrm flipH="1">
            <a:off x="4452938" y="5638800"/>
            <a:ext cx="538162" cy="0"/>
          </a:xfrm>
          <a:prstGeom prst="line">
            <a:avLst/>
          </a:prstGeom>
          <a:noFill/>
          <a:ln w="28575">
            <a:solidFill>
              <a:srgbClr val="0066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7661" name="Line 29"/>
          <p:cNvSpPr>
            <a:spLocks noChangeShapeType="1"/>
          </p:cNvSpPr>
          <p:nvPr/>
        </p:nvSpPr>
        <p:spPr bwMode="auto">
          <a:xfrm flipV="1">
            <a:off x="4452938" y="5334000"/>
            <a:ext cx="0" cy="304800"/>
          </a:xfrm>
          <a:prstGeom prst="line">
            <a:avLst/>
          </a:prstGeom>
          <a:noFill/>
          <a:ln w="28575">
            <a:solidFill>
              <a:srgbClr val="0066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7662" name="Text Box 30"/>
          <p:cNvSpPr txBox="1">
            <a:spLocks noChangeArrowheads="1"/>
          </p:cNvSpPr>
          <p:nvPr/>
        </p:nvSpPr>
        <p:spPr bwMode="auto">
          <a:xfrm>
            <a:off x="3494088" y="6384926"/>
            <a:ext cx="41259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6600"/>
                </a:solidFill>
              </a:rPr>
              <a:t>Atoms in random thermal motion</a:t>
            </a:r>
          </a:p>
        </p:txBody>
      </p:sp>
      <p:sp>
        <p:nvSpPr>
          <p:cNvPr id="197663" name="Text Box 31"/>
          <p:cNvSpPr txBox="1">
            <a:spLocks noChangeArrowheads="1"/>
          </p:cNvSpPr>
          <p:nvPr/>
        </p:nvSpPr>
        <p:spPr bwMode="auto">
          <a:xfrm>
            <a:off x="5349875" y="5867401"/>
            <a:ext cx="419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6600"/>
                </a:solidFill>
              </a:rPr>
              <a:t>v</a:t>
            </a:r>
            <a:r>
              <a:rPr lang="en-US" altLang="en-US" sz="2000" baseline="-25000">
                <a:solidFill>
                  <a:srgbClr val="006600"/>
                </a:solidFill>
              </a:rPr>
              <a:t>r</a:t>
            </a:r>
          </a:p>
        </p:txBody>
      </p:sp>
      <p:sp>
        <p:nvSpPr>
          <p:cNvPr id="197664" name="Text Box 32"/>
          <p:cNvSpPr txBox="1">
            <a:spLocks noChangeArrowheads="1"/>
          </p:cNvSpPr>
          <p:nvPr/>
        </p:nvSpPr>
        <p:spPr bwMode="auto">
          <a:xfrm>
            <a:off x="4511675" y="5546726"/>
            <a:ext cx="419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6600"/>
                </a:solidFill>
              </a:rPr>
              <a:t>v</a:t>
            </a:r>
            <a:r>
              <a:rPr lang="en-US" altLang="en-US" sz="2000" baseline="-25000">
                <a:solidFill>
                  <a:srgbClr val="006600"/>
                </a:solidFill>
              </a:rPr>
              <a:t>r</a:t>
            </a:r>
          </a:p>
        </p:txBody>
      </p:sp>
      <p:sp>
        <p:nvSpPr>
          <p:cNvPr id="197665" name="Text Box 33"/>
          <p:cNvSpPr txBox="1">
            <a:spLocks noChangeArrowheads="1"/>
          </p:cNvSpPr>
          <p:nvPr/>
        </p:nvSpPr>
        <p:spPr bwMode="auto">
          <a:xfrm>
            <a:off x="5275263" y="4000501"/>
            <a:ext cx="18018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FF6600"/>
                </a:solidFill>
              </a:rPr>
              <a:t>Red shifted abs.</a:t>
            </a:r>
          </a:p>
        </p:txBody>
      </p:sp>
      <p:sp>
        <p:nvSpPr>
          <p:cNvPr id="197666" name="Text Box 34"/>
          <p:cNvSpPr txBox="1">
            <a:spLocks noChangeArrowheads="1"/>
          </p:cNvSpPr>
          <p:nvPr/>
        </p:nvSpPr>
        <p:spPr bwMode="auto">
          <a:xfrm>
            <a:off x="3314701" y="3962401"/>
            <a:ext cx="777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7667" name="Text Box 35"/>
          <p:cNvSpPr txBox="1">
            <a:spLocks noChangeArrowheads="1"/>
          </p:cNvSpPr>
          <p:nvPr/>
        </p:nvSpPr>
        <p:spPr bwMode="auto">
          <a:xfrm>
            <a:off x="3057525" y="3962400"/>
            <a:ext cx="17970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200" b="1">
                <a:solidFill>
                  <a:srgbClr val="000066"/>
                </a:solidFill>
              </a:rPr>
              <a:t>Blue shifted abs.</a:t>
            </a:r>
          </a:p>
        </p:txBody>
      </p:sp>
      <p:sp>
        <p:nvSpPr>
          <p:cNvPr id="197668" name="Text Box 36"/>
          <p:cNvSpPr txBox="1">
            <a:spLocks noChangeArrowheads="1"/>
          </p:cNvSpPr>
          <p:nvPr/>
        </p:nvSpPr>
        <p:spPr bwMode="auto">
          <a:xfrm>
            <a:off x="7239000" y="1965326"/>
            <a:ext cx="3429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333399"/>
                </a:solidFill>
              </a:rPr>
              <a:t>In reality, also slightly different wavelengths are absorbed.</a:t>
            </a:r>
          </a:p>
        </p:txBody>
      </p:sp>
      <p:sp>
        <p:nvSpPr>
          <p:cNvPr id="197669" name="Text Box 37"/>
          <p:cNvSpPr txBox="1">
            <a:spLocks noChangeArrowheads="1"/>
          </p:cNvSpPr>
          <p:nvPr/>
        </p:nvSpPr>
        <p:spPr bwMode="auto">
          <a:xfrm>
            <a:off x="7248526" y="3048001"/>
            <a:ext cx="341947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Symbol" panose="05050102010706020507" pitchFamily="18" charset="2"/>
              <a:buNone/>
            </a:pPr>
            <a:r>
              <a:rPr lang="en-US" altLang="en-US" sz="2000">
                <a:solidFill>
                  <a:srgbClr val="333399"/>
                </a:solidFill>
                <a:cs typeface="Arial" panose="020B0604020202020204" pitchFamily="34" charset="0"/>
              </a:rPr>
              <a:t>↔ </a:t>
            </a:r>
            <a:r>
              <a:rPr lang="en-US" altLang="en-US" sz="2000">
                <a:solidFill>
                  <a:srgbClr val="333399"/>
                </a:solidFill>
              </a:rPr>
              <a:t>Lines have a finite width; we say: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Symbol" panose="05050102010706020507" pitchFamily="18" charset="2"/>
              <a:buNone/>
            </a:pPr>
            <a:r>
              <a:rPr lang="en-US" altLang="en-US" sz="2000">
                <a:solidFill>
                  <a:srgbClr val="333399"/>
                </a:solidFill>
              </a:rPr>
              <a:t>they are broadened.</a:t>
            </a:r>
          </a:p>
        </p:txBody>
      </p:sp>
      <p:sp>
        <p:nvSpPr>
          <p:cNvPr id="197670" name="Text Box 38"/>
          <p:cNvSpPr txBox="1">
            <a:spLocks noChangeArrowheads="1"/>
          </p:cNvSpPr>
          <p:nvPr/>
        </p:nvSpPr>
        <p:spPr bwMode="auto">
          <a:xfrm>
            <a:off x="7239000" y="4343400"/>
            <a:ext cx="3429000" cy="114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Symbol" panose="05050102010706020507" pitchFamily="18" charset="2"/>
              <a:buNone/>
            </a:pPr>
            <a:r>
              <a:rPr lang="en-US" altLang="en-US" sz="2300">
                <a:solidFill>
                  <a:srgbClr val="333399"/>
                </a:solidFill>
              </a:rPr>
              <a:t>One reason for broadening: </a:t>
            </a:r>
            <a:br>
              <a:rPr lang="en-US" altLang="en-US" sz="2300">
                <a:solidFill>
                  <a:srgbClr val="333399"/>
                </a:solidFill>
              </a:rPr>
            </a:br>
            <a:r>
              <a:rPr lang="en-US" altLang="en-US" sz="2300">
                <a:solidFill>
                  <a:srgbClr val="333399"/>
                </a:solidFill>
              </a:rPr>
              <a:t>The Doppler effect!</a:t>
            </a:r>
          </a:p>
        </p:txBody>
      </p:sp>
    </p:spTree>
    <p:extLst>
      <p:ext uri="{BB962C8B-B14F-4D97-AF65-F5344CB8AC3E}">
        <p14:creationId xmlns:p14="http://schemas.microsoft.com/office/powerpoint/2010/main" val="72362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97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7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7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97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97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9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97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97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9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97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197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97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97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9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19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9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19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97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19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19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19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197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19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197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19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19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19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197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19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19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19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197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19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7" grpId="0" autoUpdateAnimBg="0"/>
      <p:bldP spid="197638" grpId="0" animBg="1"/>
      <p:bldP spid="197639" grpId="0" autoUpdateAnimBg="0"/>
      <p:bldP spid="197641" grpId="0" animBg="1"/>
      <p:bldP spid="197642" grpId="0" animBg="1"/>
      <p:bldP spid="197643" grpId="0" animBg="1"/>
      <p:bldP spid="197644" grpId="0" animBg="1"/>
      <p:bldP spid="197645" grpId="0" animBg="1"/>
      <p:bldP spid="197646" grpId="0" animBg="1"/>
      <p:bldP spid="197647" grpId="0" animBg="1"/>
      <p:bldP spid="197648" grpId="0" animBg="1"/>
      <p:bldP spid="197649" grpId="0" animBg="1"/>
      <p:bldP spid="197650" grpId="0" animBg="1"/>
      <p:bldP spid="197651" grpId="0" animBg="1"/>
      <p:bldP spid="197652" grpId="0" animBg="1"/>
      <p:bldP spid="197653" grpId="0" animBg="1"/>
      <p:bldP spid="197654" grpId="0" animBg="1"/>
      <p:bldP spid="197655" grpId="0" animBg="1"/>
      <p:bldP spid="197656" grpId="0" animBg="1"/>
      <p:bldP spid="197657" grpId="0" animBg="1"/>
      <p:bldP spid="197658" grpId="0" animBg="1"/>
      <p:bldP spid="197659" grpId="0" animBg="1"/>
      <p:bldP spid="197660" grpId="0" animBg="1"/>
      <p:bldP spid="197661" grpId="0" animBg="1"/>
      <p:bldP spid="197662" grpId="0" autoUpdateAnimBg="0"/>
      <p:bldP spid="197663" grpId="0" autoUpdateAnimBg="0"/>
      <p:bldP spid="197664" grpId="0" autoUpdateAnimBg="0"/>
      <p:bldP spid="197665" grpId="0" autoUpdateAnimBg="0"/>
      <p:bldP spid="197667" grpId="0" autoUpdateAnimBg="0"/>
      <p:bldP spid="197668" grpId="0" autoUpdateAnimBg="0"/>
      <p:bldP spid="197669" grpId="0" autoUpdateAnimBg="0"/>
      <p:bldP spid="197670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76201"/>
            <a:ext cx="7772400" cy="7921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>
                <a:solidFill>
                  <a:srgbClr val="000099"/>
                </a:solidFill>
              </a:rPr>
              <a:t>Line Broadening</a:t>
            </a:r>
          </a:p>
        </p:txBody>
      </p:sp>
      <p:sp>
        <p:nvSpPr>
          <p:cNvPr id="198659" name="Line 3"/>
          <p:cNvSpPr>
            <a:spLocks noChangeShapeType="1"/>
          </p:cNvSpPr>
          <p:nvPr/>
        </p:nvSpPr>
        <p:spPr bwMode="auto">
          <a:xfrm>
            <a:off x="2209800" y="838200"/>
            <a:ext cx="48768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986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95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8661" name="Rectangle 5"/>
          <p:cNvSpPr>
            <a:spLocks noChangeArrowheads="1"/>
          </p:cNvSpPr>
          <p:nvPr/>
        </p:nvSpPr>
        <p:spPr bwMode="auto">
          <a:xfrm>
            <a:off x="3733800" y="1066800"/>
            <a:ext cx="61722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333399"/>
                </a:solidFill>
              </a:rPr>
              <a:t>Higher Temperatures </a:t>
            </a:r>
          </a:p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ó"/>
            </a:pPr>
            <a:r>
              <a:rPr lang="en-US" altLang="en-US" sz="2800">
                <a:solidFill>
                  <a:srgbClr val="333399"/>
                </a:solidFill>
                <a:sym typeface="Wingdings" panose="05000000000000000000" pitchFamily="2" charset="2"/>
              </a:rPr>
              <a:t>Higher thermal velocities </a:t>
            </a:r>
          </a:p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2800">
                <a:solidFill>
                  <a:srgbClr val="333399"/>
                </a:solidFill>
                <a:sym typeface="Wingdings" panose="05000000000000000000" pitchFamily="2" charset="2"/>
              </a:rPr>
              <a:t> broader lines</a:t>
            </a:r>
            <a:endParaRPr lang="en-US" altLang="en-US" sz="2800">
              <a:solidFill>
                <a:srgbClr val="333399"/>
              </a:solidFill>
            </a:endParaRPr>
          </a:p>
        </p:txBody>
      </p:sp>
      <p:pic>
        <p:nvPicPr>
          <p:cNvPr id="198662" name="Picture 6" descr="15a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0" y="2743200"/>
            <a:ext cx="3352800" cy="2584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8663" name="Text Box 7"/>
          <p:cNvSpPr txBox="1">
            <a:spLocks noChangeArrowheads="1"/>
          </p:cNvSpPr>
          <p:nvPr/>
        </p:nvSpPr>
        <p:spPr bwMode="auto">
          <a:xfrm>
            <a:off x="3429000" y="5638800"/>
            <a:ext cx="6553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333399"/>
                </a:solidFill>
              </a:rPr>
              <a:t>Doppler Broadening is usually the most important broadening mechanism.</a:t>
            </a:r>
          </a:p>
        </p:txBody>
      </p:sp>
      <p:pic>
        <p:nvPicPr>
          <p:cNvPr id="198664" name="Picture 8" descr="15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743200"/>
            <a:ext cx="3352800" cy="25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84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98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8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8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98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1" grpId="0" autoUpdateAnimBg="0"/>
      <p:bldP spid="198663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208" name="Picture 16" descr="02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1066801"/>
            <a:ext cx="4038600" cy="3114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6195" name="Rectangle 3"/>
          <p:cNvSpPr>
            <a:spLocks noGrp="1" noChangeArrowheads="1"/>
          </p:cNvSpPr>
          <p:nvPr>
            <p:ph type="title"/>
          </p:nvPr>
        </p:nvSpPr>
        <p:spPr>
          <a:xfrm>
            <a:off x="2895600" y="76201"/>
            <a:ext cx="7772400" cy="7921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>
                <a:solidFill>
                  <a:srgbClr val="000099"/>
                </a:solidFill>
              </a:rPr>
              <a:t>Distances to Stars</a:t>
            </a:r>
          </a:p>
        </p:txBody>
      </p:sp>
      <p:sp>
        <p:nvSpPr>
          <p:cNvPr id="136196" name="Line 4"/>
          <p:cNvSpPr>
            <a:spLocks noChangeShapeType="1"/>
          </p:cNvSpPr>
          <p:nvPr/>
        </p:nvSpPr>
        <p:spPr bwMode="auto">
          <a:xfrm>
            <a:off x="2209800" y="838200"/>
            <a:ext cx="54102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36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19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6209" name="Picture 17" descr="03"/>
          <p:cNvPicPr>
            <a:picLocks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3200" y="1039814"/>
            <a:ext cx="4038600" cy="3227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6210" name="Text Box 18"/>
          <p:cNvSpPr txBox="1">
            <a:spLocks noChangeArrowheads="1"/>
          </p:cNvSpPr>
          <p:nvPr/>
        </p:nvSpPr>
        <p:spPr bwMode="auto">
          <a:xfrm>
            <a:off x="3429000" y="449580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u="sng">
                <a:solidFill>
                  <a:srgbClr val="FF0000"/>
                </a:solidFill>
              </a:rPr>
              <a:t>Trigonometric Parallax:</a:t>
            </a:r>
          </a:p>
        </p:txBody>
      </p:sp>
      <p:sp>
        <p:nvSpPr>
          <p:cNvPr id="136211" name="Text Box 19"/>
          <p:cNvSpPr txBox="1">
            <a:spLocks noChangeArrowheads="1"/>
          </p:cNvSpPr>
          <p:nvPr/>
        </p:nvSpPr>
        <p:spPr bwMode="auto">
          <a:xfrm>
            <a:off x="2667000" y="5013326"/>
            <a:ext cx="5105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333399"/>
                </a:solidFill>
              </a:rPr>
              <a:t>Star appears slightly shifted from different positions of the Earth on its orbit</a:t>
            </a:r>
          </a:p>
        </p:txBody>
      </p:sp>
      <p:sp>
        <p:nvSpPr>
          <p:cNvPr id="136212" name="Line 20"/>
          <p:cNvSpPr>
            <a:spLocks noChangeShapeType="1"/>
          </p:cNvSpPr>
          <p:nvPr/>
        </p:nvSpPr>
        <p:spPr bwMode="auto">
          <a:xfrm>
            <a:off x="6934200" y="1828800"/>
            <a:ext cx="152400" cy="304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6213" name="Line 21"/>
          <p:cNvSpPr>
            <a:spLocks noChangeShapeType="1"/>
          </p:cNvSpPr>
          <p:nvPr/>
        </p:nvSpPr>
        <p:spPr bwMode="auto">
          <a:xfrm flipH="1">
            <a:off x="8305800" y="3429000"/>
            <a:ext cx="76200" cy="304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6214" name="Text Box 22"/>
          <p:cNvSpPr txBox="1">
            <a:spLocks noChangeArrowheads="1"/>
          </p:cNvSpPr>
          <p:nvPr/>
        </p:nvSpPr>
        <p:spPr bwMode="auto">
          <a:xfrm>
            <a:off x="2895600" y="5867401"/>
            <a:ext cx="4648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333399"/>
                </a:solidFill>
              </a:rPr>
              <a:t>The farther away the star is (larger d), the smaller the parallax angle p.</a:t>
            </a:r>
          </a:p>
        </p:txBody>
      </p:sp>
      <p:sp>
        <p:nvSpPr>
          <p:cNvPr id="136215" name="Text Box 23"/>
          <p:cNvSpPr txBox="1">
            <a:spLocks noChangeArrowheads="1"/>
          </p:cNvSpPr>
          <p:nvPr/>
        </p:nvSpPr>
        <p:spPr bwMode="auto">
          <a:xfrm>
            <a:off x="8991600" y="2667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</a:rPr>
              <a:t>d = </a:t>
            </a:r>
          </a:p>
        </p:txBody>
      </p:sp>
      <p:sp>
        <p:nvSpPr>
          <p:cNvPr id="136216" name="Text Box 24"/>
          <p:cNvSpPr txBox="1">
            <a:spLocks noChangeArrowheads="1"/>
          </p:cNvSpPr>
          <p:nvPr/>
        </p:nvSpPr>
        <p:spPr bwMode="auto">
          <a:xfrm>
            <a:off x="9525000" y="2514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</a:rPr>
              <a:t>__ </a:t>
            </a:r>
          </a:p>
        </p:txBody>
      </p:sp>
      <p:sp>
        <p:nvSpPr>
          <p:cNvPr id="136217" name="Text Box 25"/>
          <p:cNvSpPr txBox="1">
            <a:spLocks noChangeArrowheads="1"/>
          </p:cNvSpPr>
          <p:nvPr/>
        </p:nvSpPr>
        <p:spPr bwMode="auto">
          <a:xfrm>
            <a:off x="9601200" y="2819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</a:rPr>
              <a:t>p </a:t>
            </a:r>
          </a:p>
        </p:txBody>
      </p:sp>
      <p:sp>
        <p:nvSpPr>
          <p:cNvPr id="136218" name="Text Box 26"/>
          <p:cNvSpPr txBox="1">
            <a:spLocks noChangeArrowheads="1"/>
          </p:cNvSpPr>
          <p:nvPr/>
        </p:nvSpPr>
        <p:spPr bwMode="auto">
          <a:xfrm>
            <a:off x="9601200" y="2514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</a:rPr>
              <a:t>1 </a:t>
            </a:r>
          </a:p>
        </p:txBody>
      </p:sp>
      <p:sp>
        <p:nvSpPr>
          <p:cNvPr id="136219" name="Text Box 27"/>
          <p:cNvSpPr txBox="1">
            <a:spLocks noChangeArrowheads="1"/>
          </p:cNvSpPr>
          <p:nvPr/>
        </p:nvSpPr>
        <p:spPr bwMode="auto">
          <a:xfrm>
            <a:off x="7543800" y="1219201"/>
            <a:ext cx="2057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FF0000"/>
                </a:solidFill>
              </a:rPr>
              <a:t>d in parsec (pc) p in arc seconds</a:t>
            </a:r>
          </a:p>
        </p:txBody>
      </p:sp>
      <p:sp>
        <p:nvSpPr>
          <p:cNvPr id="136220" name="Text Box 28"/>
          <p:cNvSpPr txBox="1">
            <a:spLocks noChangeArrowheads="1"/>
          </p:cNvSpPr>
          <p:nvPr/>
        </p:nvSpPr>
        <p:spPr bwMode="auto">
          <a:xfrm>
            <a:off x="8001000" y="54102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</a:rPr>
              <a:t>1 pc = 3.26 LY</a:t>
            </a:r>
          </a:p>
        </p:txBody>
      </p:sp>
      <p:sp>
        <p:nvSpPr>
          <p:cNvPr id="136221" name="Rectangle 29"/>
          <p:cNvSpPr>
            <a:spLocks noChangeArrowheads="1"/>
          </p:cNvSpPr>
          <p:nvPr/>
        </p:nvSpPr>
        <p:spPr bwMode="auto">
          <a:xfrm>
            <a:off x="8991600" y="2590800"/>
            <a:ext cx="1143000" cy="685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6222" name="Line 30"/>
          <p:cNvSpPr>
            <a:spLocks noChangeShapeType="1"/>
          </p:cNvSpPr>
          <p:nvPr/>
        </p:nvSpPr>
        <p:spPr bwMode="auto">
          <a:xfrm>
            <a:off x="9144000" y="1905000"/>
            <a:ext cx="2286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6223" name="Line 31"/>
          <p:cNvSpPr>
            <a:spLocks noChangeShapeType="1"/>
          </p:cNvSpPr>
          <p:nvPr/>
        </p:nvSpPr>
        <p:spPr bwMode="auto">
          <a:xfrm>
            <a:off x="7772400" y="4572000"/>
            <a:ext cx="0" cy="21336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6224" name="Rectangle 32"/>
          <p:cNvSpPr>
            <a:spLocks noChangeArrowheads="1"/>
          </p:cNvSpPr>
          <p:nvPr/>
        </p:nvSpPr>
        <p:spPr bwMode="auto">
          <a:xfrm>
            <a:off x="8001000" y="5410200"/>
            <a:ext cx="2209800" cy="4572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6225" name="Rectangle 33"/>
          <p:cNvSpPr>
            <a:spLocks noChangeArrowheads="1"/>
          </p:cNvSpPr>
          <p:nvPr/>
        </p:nvSpPr>
        <p:spPr bwMode="auto">
          <a:xfrm>
            <a:off x="8915400" y="2514600"/>
            <a:ext cx="1295400" cy="838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07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6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6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6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6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6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6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6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6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36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6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6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6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36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36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36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36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36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36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36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36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36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36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36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36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36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36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36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36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36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36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36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136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36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136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36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136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10" grpId="0" autoUpdateAnimBg="0"/>
      <p:bldP spid="136211" grpId="0" autoUpdateAnimBg="0"/>
      <p:bldP spid="136212" grpId="0" animBg="1"/>
      <p:bldP spid="136213" grpId="0" animBg="1"/>
      <p:bldP spid="136214" grpId="0" autoUpdateAnimBg="0"/>
      <p:bldP spid="136215" grpId="0" autoUpdateAnimBg="0"/>
      <p:bldP spid="136216" grpId="0" autoUpdateAnimBg="0"/>
      <p:bldP spid="136217" grpId="0" autoUpdateAnimBg="0"/>
      <p:bldP spid="136218" grpId="0" autoUpdateAnimBg="0"/>
      <p:bldP spid="136219" grpId="0" autoUpdateAnimBg="0"/>
      <p:bldP spid="136220" grpId="0" autoUpdateAnimBg="0"/>
      <p:bldP spid="136221" grpId="0" animBg="1"/>
      <p:bldP spid="136222" grpId="0" animBg="1"/>
      <p:bldP spid="136223" grpId="0" animBg="1"/>
      <p:bldP spid="136224" grpId="0" animBg="1"/>
      <p:bldP spid="13622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76201"/>
            <a:ext cx="7772400" cy="7921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>
                <a:solidFill>
                  <a:srgbClr val="000099"/>
                </a:solidFill>
              </a:rPr>
              <a:t>The Trigonometric Parallax</a:t>
            </a:r>
          </a:p>
        </p:txBody>
      </p:sp>
      <p:sp>
        <p:nvSpPr>
          <p:cNvPr id="137219" name="Line 3"/>
          <p:cNvSpPr>
            <a:spLocks noChangeShapeType="1"/>
          </p:cNvSpPr>
          <p:nvPr/>
        </p:nvSpPr>
        <p:spPr bwMode="auto">
          <a:xfrm>
            <a:off x="2209800" y="838200"/>
            <a:ext cx="74676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37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19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7221" name="Text Box 5"/>
          <p:cNvSpPr txBox="1">
            <a:spLocks noChangeArrowheads="1"/>
          </p:cNvSpPr>
          <p:nvPr/>
        </p:nvSpPr>
        <p:spPr bwMode="auto">
          <a:xfrm>
            <a:off x="2895600" y="1295401"/>
            <a:ext cx="7467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u="sng">
                <a:solidFill>
                  <a:srgbClr val="333399"/>
                </a:solidFill>
              </a:rPr>
              <a:t>Example: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333399"/>
                </a:solidFill>
              </a:rPr>
              <a:t>Nearest star, </a:t>
            </a:r>
            <a:r>
              <a:rPr lang="en-US" altLang="en-US" sz="2000">
                <a:solidFill>
                  <a:srgbClr val="333399"/>
                </a:solidFill>
                <a:latin typeface="Symbol" panose="05050102010706020507" pitchFamily="18" charset="2"/>
              </a:rPr>
              <a:t>a</a:t>
            </a:r>
            <a:r>
              <a:rPr lang="en-US" altLang="en-US" sz="2000">
                <a:solidFill>
                  <a:srgbClr val="333399"/>
                </a:solidFill>
              </a:rPr>
              <a:t> Centauri, has a parallax of p = 0.76 arc seconds</a:t>
            </a:r>
          </a:p>
        </p:txBody>
      </p:sp>
      <p:sp>
        <p:nvSpPr>
          <p:cNvPr id="137222" name="Text Box 6"/>
          <p:cNvSpPr txBox="1">
            <a:spLocks noChangeArrowheads="1"/>
          </p:cNvSpPr>
          <p:nvPr/>
        </p:nvSpPr>
        <p:spPr bwMode="auto">
          <a:xfrm>
            <a:off x="4572000" y="2438400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</a:rPr>
              <a:t>d = 1/p = 1.3 pc = 4.3 LY</a:t>
            </a:r>
          </a:p>
        </p:txBody>
      </p:sp>
      <p:sp>
        <p:nvSpPr>
          <p:cNvPr id="137223" name="Text Box 7"/>
          <p:cNvSpPr txBox="1">
            <a:spLocks noChangeArrowheads="1"/>
          </p:cNvSpPr>
          <p:nvPr/>
        </p:nvSpPr>
        <p:spPr bwMode="auto">
          <a:xfrm>
            <a:off x="3505200" y="3429001"/>
            <a:ext cx="60960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333399"/>
                </a:solidFill>
              </a:rPr>
              <a:t>With ground-based telescopes, we can measure parallaxes p </a:t>
            </a:r>
            <a:r>
              <a:rPr lang="en-US" altLang="en-US" sz="2000">
                <a:solidFill>
                  <a:srgbClr val="333399"/>
                </a:solidFill>
                <a:cs typeface="Arial" panose="020B0604020202020204" pitchFamily="34" charset="0"/>
              </a:rPr>
              <a:t>≥ 0.02 arc sec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333399"/>
                </a:solidFill>
                <a:cs typeface="Arial" panose="020B0604020202020204" pitchFamily="34" charset="0"/>
              </a:rPr>
              <a:t>=&gt; d ≤ 50 pc</a:t>
            </a:r>
          </a:p>
        </p:txBody>
      </p:sp>
      <p:sp>
        <p:nvSpPr>
          <p:cNvPr id="137224" name="Text Box 8"/>
          <p:cNvSpPr txBox="1">
            <a:spLocks noChangeArrowheads="1"/>
          </p:cNvSpPr>
          <p:nvPr/>
        </p:nvSpPr>
        <p:spPr bwMode="auto">
          <a:xfrm>
            <a:off x="4114800" y="4953001"/>
            <a:ext cx="5181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</a:rPr>
              <a:t>This method does not work for stars farther away than 50 pc.</a:t>
            </a:r>
          </a:p>
        </p:txBody>
      </p:sp>
    </p:spTree>
    <p:extLst>
      <p:ext uri="{BB962C8B-B14F-4D97-AF65-F5344CB8AC3E}">
        <p14:creationId xmlns:p14="http://schemas.microsoft.com/office/powerpoint/2010/main" val="177693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7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7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7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1" grpId="0" autoUpdateAnimBg="0"/>
      <p:bldP spid="137222" grpId="0" autoUpdateAnimBg="0"/>
      <p:bldP spid="137223" grpId="0" autoUpdateAnimBg="0"/>
      <p:bldP spid="137224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76201"/>
            <a:ext cx="7772400" cy="7921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>
                <a:solidFill>
                  <a:srgbClr val="000099"/>
                </a:solidFill>
              </a:rPr>
              <a:t>Proper Motion</a:t>
            </a:r>
          </a:p>
        </p:txBody>
      </p:sp>
      <p:sp>
        <p:nvSpPr>
          <p:cNvPr id="138243" name="Line 3"/>
          <p:cNvSpPr>
            <a:spLocks noChangeShapeType="1"/>
          </p:cNvSpPr>
          <p:nvPr/>
        </p:nvSpPr>
        <p:spPr bwMode="auto">
          <a:xfrm>
            <a:off x="2209800" y="838200"/>
            <a:ext cx="44196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38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19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8245" name="Picture 5" descr="04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69014" y="838200"/>
            <a:ext cx="4598987" cy="6019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8246" name="Text Box 6"/>
          <p:cNvSpPr txBox="1">
            <a:spLocks noChangeArrowheads="1"/>
          </p:cNvSpPr>
          <p:nvPr/>
        </p:nvSpPr>
        <p:spPr bwMode="auto">
          <a:xfrm>
            <a:off x="2819400" y="1101725"/>
            <a:ext cx="32766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</a:rPr>
              <a:t>In addition to the periodic back-and-forth motion related to the trigonometric parallax, nearby stars also show continuous motions across the sky.</a:t>
            </a:r>
          </a:p>
        </p:txBody>
      </p:sp>
      <p:sp>
        <p:nvSpPr>
          <p:cNvPr id="138247" name="Text Box 7"/>
          <p:cNvSpPr txBox="1">
            <a:spLocks noChangeArrowheads="1"/>
          </p:cNvSpPr>
          <p:nvPr/>
        </p:nvSpPr>
        <p:spPr bwMode="auto">
          <a:xfrm>
            <a:off x="2797176" y="4346575"/>
            <a:ext cx="322262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</a:rPr>
              <a:t>These are related to the actual motion of the stars throughout the Milky Way, and are called </a:t>
            </a:r>
            <a:r>
              <a:rPr lang="en-US" altLang="en-US" sz="2400" i="1">
                <a:solidFill>
                  <a:srgbClr val="333399"/>
                </a:solidFill>
              </a:rPr>
              <a:t>proper motion</a:t>
            </a:r>
            <a:r>
              <a:rPr lang="en-US" altLang="en-US" sz="2400">
                <a:solidFill>
                  <a:srgbClr val="333399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717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8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6" grpId="0" autoUpdateAnimBg="0"/>
      <p:bldP spid="138247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350838"/>
            <a:ext cx="7772400" cy="79216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>
                <a:solidFill>
                  <a:srgbClr val="000099"/>
                </a:solidFill>
              </a:rPr>
              <a:t>Intrinsic Brightness/ </a:t>
            </a:r>
            <a:br>
              <a:rPr lang="en-US" altLang="en-US">
                <a:solidFill>
                  <a:srgbClr val="000099"/>
                </a:solidFill>
              </a:rPr>
            </a:br>
            <a:r>
              <a:rPr lang="en-US" altLang="en-US">
                <a:solidFill>
                  <a:srgbClr val="000099"/>
                </a:solidFill>
              </a:rPr>
              <a:t>Absolute Magnitude</a:t>
            </a:r>
          </a:p>
        </p:txBody>
      </p:sp>
      <p:sp>
        <p:nvSpPr>
          <p:cNvPr id="139267" name="Line 3"/>
          <p:cNvSpPr>
            <a:spLocks noChangeShapeType="1"/>
          </p:cNvSpPr>
          <p:nvPr/>
        </p:nvSpPr>
        <p:spPr bwMode="auto">
          <a:xfrm>
            <a:off x="2209800" y="1600200"/>
            <a:ext cx="60198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39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19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9269" name="Picture 5" descr="05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63850" y="2063750"/>
            <a:ext cx="7696200" cy="2940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9270" name="Text Box 6"/>
          <p:cNvSpPr txBox="1">
            <a:spLocks noChangeArrowheads="1"/>
          </p:cNvSpPr>
          <p:nvPr/>
        </p:nvSpPr>
        <p:spPr bwMode="auto">
          <a:xfrm>
            <a:off x="2949575" y="5257800"/>
            <a:ext cx="7696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333399"/>
                </a:solidFill>
              </a:rPr>
              <a:t>The more distant a light source is, </a:t>
            </a:r>
            <a:br>
              <a:rPr lang="en-US" altLang="en-US" sz="2800">
                <a:solidFill>
                  <a:srgbClr val="333399"/>
                </a:solidFill>
              </a:rPr>
            </a:br>
            <a:r>
              <a:rPr lang="en-US" altLang="en-US" sz="2800">
                <a:solidFill>
                  <a:srgbClr val="333399"/>
                </a:solidFill>
              </a:rPr>
              <a:t>the fainter it appears.</a:t>
            </a:r>
            <a:endParaRPr lang="en-US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6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0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152401"/>
            <a:ext cx="7772400" cy="7921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 sz="3500">
                <a:solidFill>
                  <a:srgbClr val="000099"/>
                </a:solidFill>
              </a:rPr>
              <a:t>Intrinsic Brightness / Absolute Magnitude (2)</a:t>
            </a:r>
          </a:p>
        </p:txBody>
      </p:sp>
      <p:sp>
        <p:nvSpPr>
          <p:cNvPr id="140291" name="Line 3"/>
          <p:cNvSpPr>
            <a:spLocks noChangeShapeType="1"/>
          </p:cNvSpPr>
          <p:nvPr/>
        </p:nvSpPr>
        <p:spPr bwMode="auto">
          <a:xfrm>
            <a:off x="2209800" y="1219200"/>
            <a:ext cx="67056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40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19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0293" name="Text Box 5"/>
          <p:cNvSpPr txBox="1">
            <a:spLocks noChangeArrowheads="1"/>
          </p:cNvSpPr>
          <p:nvPr/>
        </p:nvSpPr>
        <p:spPr bwMode="auto">
          <a:xfrm>
            <a:off x="2895600" y="1312863"/>
            <a:ext cx="71628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</a:rPr>
              <a:t>More quantitatively: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</a:rPr>
              <a:t>The flux received from the light is proportional to its intrinsic brightness or luminosity (L) and inversely proportional to the square of the distance (d): </a:t>
            </a:r>
          </a:p>
        </p:txBody>
      </p:sp>
      <p:sp>
        <p:nvSpPr>
          <p:cNvPr id="140294" name="Text Box 6"/>
          <p:cNvSpPr txBox="1">
            <a:spLocks noChangeArrowheads="1"/>
          </p:cNvSpPr>
          <p:nvPr/>
        </p:nvSpPr>
        <p:spPr bwMode="auto">
          <a:xfrm>
            <a:off x="5715000" y="35814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</a:rPr>
              <a:t>F ~</a:t>
            </a:r>
            <a:r>
              <a:rPr lang="en-US" altLang="en-US" sz="24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40295" name="Text Box 7"/>
          <p:cNvSpPr txBox="1">
            <a:spLocks noChangeArrowheads="1"/>
          </p:cNvSpPr>
          <p:nvPr/>
        </p:nvSpPr>
        <p:spPr bwMode="auto">
          <a:xfrm>
            <a:off x="6477000" y="3352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140296" name="Text Box 8"/>
          <p:cNvSpPr txBox="1">
            <a:spLocks noChangeArrowheads="1"/>
          </p:cNvSpPr>
          <p:nvPr/>
        </p:nvSpPr>
        <p:spPr bwMode="auto">
          <a:xfrm>
            <a:off x="6400800" y="34290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</a:rPr>
              <a:t>__</a:t>
            </a:r>
          </a:p>
        </p:txBody>
      </p:sp>
      <p:sp>
        <p:nvSpPr>
          <p:cNvPr id="140297" name="Text Box 9"/>
          <p:cNvSpPr txBox="1">
            <a:spLocks noChangeArrowheads="1"/>
          </p:cNvSpPr>
          <p:nvPr/>
        </p:nvSpPr>
        <p:spPr bwMode="auto">
          <a:xfrm>
            <a:off x="6477000" y="38100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</a:rPr>
              <a:t>d</a:t>
            </a:r>
            <a:r>
              <a:rPr lang="en-US" altLang="en-US" sz="2400" baseline="30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40298" name="Rectangle 10"/>
          <p:cNvSpPr>
            <a:spLocks noChangeArrowheads="1"/>
          </p:cNvSpPr>
          <p:nvPr/>
        </p:nvSpPr>
        <p:spPr bwMode="auto">
          <a:xfrm>
            <a:off x="5715000" y="3352800"/>
            <a:ext cx="1371600" cy="990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0299" name="Oval 11"/>
          <p:cNvSpPr>
            <a:spLocks noChangeArrowheads="1"/>
          </p:cNvSpPr>
          <p:nvPr/>
        </p:nvSpPr>
        <p:spPr bwMode="auto">
          <a:xfrm>
            <a:off x="10058400" y="52578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0300" name="Oval 12"/>
          <p:cNvSpPr>
            <a:spLocks noChangeArrowheads="1"/>
          </p:cNvSpPr>
          <p:nvPr/>
        </p:nvSpPr>
        <p:spPr bwMode="auto">
          <a:xfrm>
            <a:off x="7315200" y="52578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0301" name="Oval 13"/>
          <p:cNvSpPr>
            <a:spLocks noChangeArrowheads="1"/>
          </p:cNvSpPr>
          <p:nvPr/>
        </p:nvSpPr>
        <p:spPr bwMode="auto">
          <a:xfrm>
            <a:off x="3429000" y="4953000"/>
            <a:ext cx="609600" cy="609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0302" name="Text Box 14"/>
          <p:cNvSpPr txBox="1">
            <a:spLocks noChangeArrowheads="1"/>
          </p:cNvSpPr>
          <p:nvPr/>
        </p:nvSpPr>
        <p:spPr bwMode="auto">
          <a:xfrm>
            <a:off x="3276600" y="4556126"/>
            <a:ext cx="106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FF9933"/>
                </a:solidFill>
              </a:rPr>
              <a:t>Star A</a:t>
            </a:r>
          </a:p>
        </p:txBody>
      </p:sp>
      <p:sp>
        <p:nvSpPr>
          <p:cNvPr id="140303" name="Text Box 15"/>
          <p:cNvSpPr txBox="1">
            <a:spLocks noChangeArrowheads="1"/>
          </p:cNvSpPr>
          <p:nvPr/>
        </p:nvSpPr>
        <p:spPr bwMode="auto">
          <a:xfrm>
            <a:off x="6934200" y="4800601"/>
            <a:ext cx="106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FF9933"/>
                </a:solidFill>
              </a:rPr>
              <a:t>Star B</a:t>
            </a:r>
          </a:p>
        </p:txBody>
      </p:sp>
      <p:sp>
        <p:nvSpPr>
          <p:cNvPr id="140304" name="Text Box 16"/>
          <p:cNvSpPr txBox="1">
            <a:spLocks noChangeArrowheads="1"/>
          </p:cNvSpPr>
          <p:nvPr/>
        </p:nvSpPr>
        <p:spPr bwMode="auto">
          <a:xfrm>
            <a:off x="9601200" y="4860926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333399"/>
                </a:solidFill>
              </a:rPr>
              <a:t>Earth</a:t>
            </a:r>
          </a:p>
        </p:txBody>
      </p:sp>
      <p:sp>
        <p:nvSpPr>
          <p:cNvPr id="140305" name="Text Box 17"/>
          <p:cNvSpPr txBox="1">
            <a:spLocks noChangeArrowheads="1"/>
          </p:cNvSpPr>
          <p:nvPr/>
        </p:nvSpPr>
        <p:spPr bwMode="auto">
          <a:xfrm>
            <a:off x="2698750" y="5943601"/>
            <a:ext cx="6934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</a:rPr>
              <a:t>Both stars may appear equally bright, although star A is intrinsically much brighter than star B.</a:t>
            </a:r>
          </a:p>
        </p:txBody>
      </p:sp>
      <p:sp>
        <p:nvSpPr>
          <p:cNvPr id="140306" name="Line 18"/>
          <p:cNvSpPr>
            <a:spLocks noChangeShapeType="1"/>
          </p:cNvSpPr>
          <p:nvPr/>
        </p:nvSpPr>
        <p:spPr bwMode="auto">
          <a:xfrm>
            <a:off x="2971800" y="4495800"/>
            <a:ext cx="68580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00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4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40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0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0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0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0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0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0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0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40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40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40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40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40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40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40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40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40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3" grpId="0" autoUpdateAnimBg="0"/>
      <p:bldP spid="140294" grpId="0" autoUpdateAnimBg="0"/>
      <p:bldP spid="140295" grpId="0" autoUpdateAnimBg="0"/>
      <p:bldP spid="140296" grpId="0" autoUpdateAnimBg="0"/>
      <p:bldP spid="140297" grpId="0" autoUpdateAnimBg="0"/>
      <p:bldP spid="140298" grpId="0" animBg="1"/>
      <p:bldP spid="140299" grpId="0" animBg="1"/>
      <p:bldP spid="140300" grpId="0" animBg="1"/>
      <p:bldP spid="140301" grpId="0" animBg="1"/>
      <p:bldP spid="140302" grpId="0" autoUpdateAnimBg="0"/>
      <p:bldP spid="140303" grpId="0" autoUpdateAnimBg="0"/>
      <p:bldP spid="140304" grpId="0" autoUpdateAnimBg="0"/>
      <p:bldP spid="140305" grpId="0" autoUpdateAnimBg="0"/>
      <p:bldP spid="14030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76201"/>
            <a:ext cx="7772400" cy="7921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 sz="3600">
                <a:solidFill>
                  <a:srgbClr val="000099"/>
                </a:solidFill>
              </a:rPr>
              <a:t>Distance and Intrinsic Brightness</a:t>
            </a:r>
          </a:p>
        </p:txBody>
      </p:sp>
      <p:sp>
        <p:nvSpPr>
          <p:cNvPr id="141315" name="Line 3"/>
          <p:cNvSpPr>
            <a:spLocks noChangeShapeType="1"/>
          </p:cNvSpPr>
          <p:nvPr/>
        </p:nvSpPr>
        <p:spPr bwMode="auto">
          <a:xfrm>
            <a:off x="2209800" y="838200"/>
            <a:ext cx="74676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41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19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1317" name="Picture 5" descr="04b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91388" y="1676400"/>
            <a:ext cx="3300412" cy="4800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1318" name="Text Box 6"/>
          <p:cNvSpPr txBox="1">
            <a:spLocks noChangeArrowheads="1"/>
          </p:cNvSpPr>
          <p:nvPr/>
        </p:nvSpPr>
        <p:spPr bwMode="auto">
          <a:xfrm>
            <a:off x="8305800" y="22098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FFFF"/>
                </a:solidFill>
              </a:rPr>
              <a:t>Betelgeuse</a:t>
            </a:r>
          </a:p>
        </p:txBody>
      </p:sp>
      <p:sp>
        <p:nvSpPr>
          <p:cNvPr id="141319" name="Text Box 7"/>
          <p:cNvSpPr txBox="1">
            <a:spLocks noChangeArrowheads="1"/>
          </p:cNvSpPr>
          <p:nvPr/>
        </p:nvSpPr>
        <p:spPr bwMode="auto">
          <a:xfrm>
            <a:off x="8915400" y="46482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FFFF"/>
                </a:solidFill>
              </a:rPr>
              <a:t>Rigel</a:t>
            </a:r>
          </a:p>
        </p:txBody>
      </p:sp>
      <p:sp>
        <p:nvSpPr>
          <p:cNvPr id="141320" name="Text Box 8"/>
          <p:cNvSpPr txBox="1">
            <a:spLocks noChangeArrowheads="1"/>
          </p:cNvSpPr>
          <p:nvPr/>
        </p:nvSpPr>
        <p:spPr bwMode="auto">
          <a:xfrm>
            <a:off x="2895600" y="1143000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u="sng">
                <a:solidFill>
                  <a:srgbClr val="333399"/>
                </a:solidFill>
              </a:rPr>
              <a:t>Example:</a:t>
            </a:r>
          </a:p>
        </p:txBody>
      </p:sp>
      <p:sp>
        <p:nvSpPr>
          <p:cNvPr id="141321" name="Text Box 9"/>
          <p:cNvSpPr txBox="1">
            <a:spLocks noChangeArrowheads="1"/>
          </p:cNvSpPr>
          <p:nvPr/>
        </p:nvSpPr>
        <p:spPr bwMode="auto">
          <a:xfrm>
            <a:off x="7696200" y="2895601"/>
            <a:ext cx="2743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FFFFFF"/>
                </a:solidFill>
              </a:rPr>
              <a:t>App. Magn. m</a:t>
            </a:r>
            <a:r>
              <a:rPr lang="en-US" altLang="en-US" sz="2000" baseline="-25000">
                <a:solidFill>
                  <a:srgbClr val="FFFFFF"/>
                </a:solidFill>
              </a:rPr>
              <a:t>V</a:t>
            </a:r>
            <a:r>
              <a:rPr lang="en-US" altLang="en-US" sz="2000">
                <a:solidFill>
                  <a:srgbClr val="FFFFFF"/>
                </a:solidFill>
              </a:rPr>
              <a:t> = 0.41</a:t>
            </a:r>
          </a:p>
        </p:txBody>
      </p:sp>
      <p:sp>
        <p:nvSpPr>
          <p:cNvPr id="141322" name="Text Box 10"/>
          <p:cNvSpPr txBox="1">
            <a:spLocks noChangeArrowheads="1"/>
          </p:cNvSpPr>
          <p:nvPr/>
        </p:nvSpPr>
        <p:spPr bwMode="auto">
          <a:xfrm>
            <a:off x="2438400" y="17526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</a:rPr>
              <a:t>Recall that:</a:t>
            </a:r>
          </a:p>
        </p:txBody>
      </p:sp>
      <p:graphicFrame>
        <p:nvGraphicFramePr>
          <p:cNvPr id="141323" name="Group 11"/>
          <p:cNvGraphicFramePr>
            <a:graphicFrameLocks noGrp="1"/>
          </p:cNvGraphicFramePr>
          <p:nvPr/>
        </p:nvGraphicFramePr>
        <p:xfrm>
          <a:off x="2895600" y="2362201"/>
          <a:ext cx="4267200" cy="2792730"/>
        </p:xfrm>
        <a:graphic>
          <a:graphicData uri="http://schemas.openxmlformats.org/drawingml/2006/table">
            <a:tbl>
              <a:tblPr/>
              <a:tblGrid>
                <a:gridCol w="1350963"/>
                <a:gridCol w="2916237"/>
              </a:tblGrid>
              <a:tr h="463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Magn. Diff.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Intensity Ratio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2.512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2.512*2.512 = (2.512)</a:t>
                      </a:r>
                      <a:r>
                        <a:rPr kumimoji="0" lang="en-US" alt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= 6.31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(2.512)</a:t>
                      </a:r>
                      <a:r>
                        <a:rPr kumimoji="0" lang="en-US" alt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= 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1345" name="Text Box 33"/>
          <p:cNvSpPr txBox="1">
            <a:spLocks noChangeArrowheads="1"/>
          </p:cNvSpPr>
          <p:nvPr/>
        </p:nvSpPr>
        <p:spPr bwMode="auto">
          <a:xfrm>
            <a:off x="7772400" y="5334001"/>
            <a:ext cx="2743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FFFFFF"/>
                </a:solidFill>
              </a:rPr>
              <a:t>App. Magn. m</a:t>
            </a:r>
            <a:r>
              <a:rPr lang="en-US" altLang="en-US" sz="2000" baseline="-25000">
                <a:solidFill>
                  <a:srgbClr val="FFFFFF"/>
                </a:solidFill>
              </a:rPr>
              <a:t>V</a:t>
            </a:r>
            <a:r>
              <a:rPr lang="en-US" altLang="en-US" sz="2000">
                <a:solidFill>
                  <a:srgbClr val="FFFFFF"/>
                </a:solidFill>
              </a:rPr>
              <a:t> = 0.14</a:t>
            </a:r>
          </a:p>
        </p:txBody>
      </p:sp>
      <p:sp>
        <p:nvSpPr>
          <p:cNvPr id="141346" name="Text Box 34"/>
          <p:cNvSpPr txBox="1">
            <a:spLocks noChangeArrowheads="1"/>
          </p:cNvSpPr>
          <p:nvPr/>
        </p:nvSpPr>
        <p:spPr bwMode="auto">
          <a:xfrm>
            <a:off x="2873375" y="5227638"/>
            <a:ext cx="44958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200">
                <a:solidFill>
                  <a:srgbClr val="333399"/>
                </a:solidFill>
              </a:rPr>
              <a:t>For a magnitude difference of 0.41 – 0.14 = 0.27, we find an intensity ratio of (2.512)</a:t>
            </a:r>
            <a:r>
              <a:rPr lang="en-US" altLang="en-US" sz="2200" baseline="30000">
                <a:solidFill>
                  <a:srgbClr val="333399"/>
                </a:solidFill>
              </a:rPr>
              <a:t>0.27 </a:t>
            </a:r>
            <a:r>
              <a:rPr lang="en-US" altLang="en-US" sz="2200">
                <a:solidFill>
                  <a:srgbClr val="333399"/>
                </a:solidFill>
              </a:rPr>
              <a:t>= 1.28</a:t>
            </a:r>
          </a:p>
        </p:txBody>
      </p:sp>
    </p:spTree>
    <p:extLst>
      <p:ext uri="{BB962C8B-B14F-4D97-AF65-F5344CB8AC3E}">
        <p14:creationId xmlns:p14="http://schemas.microsoft.com/office/powerpoint/2010/main" val="421662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4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41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41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41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1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1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8" grpId="0" autoUpdateAnimBg="0"/>
      <p:bldP spid="141319" grpId="0" autoUpdateAnimBg="0"/>
      <p:bldP spid="141320" grpId="0" autoUpdateAnimBg="0"/>
      <p:bldP spid="141321" grpId="0" autoUpdateAnimBg="0"/>
      <p:bldP spid="141322" grpId="0" autoUpdateAnimBg="0"/>
      <p:bldP spid="141345" grpId="0" autoUpdateAnimBg="0"/>
      <p:bldP spid="141346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76201"/>
            <a:ext cx="7772400" cy="7921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 sz="3600">
                <a:solidFill>
                  <a:srgbClr val="000099"/>
                </a:solidFill>
              </a:rPr>
              <a:t>Distance and Intrinsic Brightness (2)</a:t>
            </a:r>
          </a:p>
        </p:txBody>
      </p:sp>
      <p:sp>
        <p:nvSpPr>
          <p:cNvPr id="142339" name="Line 3"/>
          <p:cNvSpPr>
            <a:spLocks noChangeShapeType="1"/>
          </p:cNvSpPr>
          <p:nvPr/>
        </p:nvSpPr>
        <p:spPr bwMode="auto">
          <a:xfrm>
            <a:off x="2187575" y="838200"/>
            <a:ext cx="84582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42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19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2341" name="Picture 5" descr="04b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39001" y="990600"/>
            <a:ext cx="3300413" cy="5486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2342" name="Text Box 6"/>
          <p:cNvSpPr txBox="1">
            <a:spLocks noChangeArrowheads="1"/>
          </p:cNvSpPr>
          <p:nvPr/>
        </p:nvSpPr>
        <p:spPr bwMode="auto">
          <a:xfrm>
            <a:off x="8305800" y="22098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FFFF"/>
                </a:solidFill>
              </a:rPr>
              <a:t>Betelgeuse</a:t>
            </a:r>
          </a:p>
        </p:txBody>
      </p:sp>
      <p:sp>
        <p:nvSpPr>
          <p:cNvPr id="142343" name="Text Box 7"/>
          <p:cNvSpPr txBox="1">
            <a:spLocks noChangeArrowheads="1"/>
          </p:cNvSpPr>
          <p:nvPr/>
        </p:nvSpPr>
        <p:spPr bwMode="auto">
          <a:xfrm>
            <a:off x="8915400" y="46482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FFFF"/>
                </a:solidFill>
              </a:rPr>
              <a:t>Rigel</a:t>
            </a:r>
          </a:p>
        </p:txBody>
      </p:sp>
      <p:sp>
        <p:nvSpPr>
          <p:cNvPr id="142344" name="Text Box 8"/>
          <p:cNvSpPr txBox="1">
            <a:spLocks noChangeArrowheads="1"/>
          </p:cNvSpPr>
          <p:nvPr/>
        </p:nvSpPr>
        <p:spPr bwMode="auto">
          <a:xfrm>
            <a:off x="2971800" y="1165226"/>
            <a:ext cx="4724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</a:rPr>
              <a:t>Rigel is appears 1.28 times brighter than Betelgeuse,</a:t>
            </a:r>
          </a:p>
        </p:txBody>
      </p:sp>
      <p:sp>
        <p:nvSpPr>
          <p:cNvPr id="142345" name="Text Box 9"/>
          <p:cNvSpPr txBox="1">
            <a:spLocks noChangeArrowheads="1"/>
          </p:cNvSpPr>
          <p:nvPr/>
        </p:nvSpPr>
        <p:spPr bwMode="auto">
          <a:xfrm>
            <a:off x="2949576" y="3527425"/>
            <a:ext cx="421322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</a:rPr>
              <a:t>Thus, Rigel is actually (intrinsically) 1.28*(1.6)</a:t>
            </a:r>
            <a:r>
              <a:rPr lang="en-US" altLang="en-US" sz="2400" baseline="30000">
                <a:solidFill>
                  <a:srgbClr val="333399"/>
                </a:solidFill>
              </a:rPr>
              <a:t>2</a:t>
            </a:r>
            <a:r>
              <a:rPr lang="en-US" altLang="en-US" sz="2400">
                <a:solidFill>
                  <a:srgbClr val="333399"/>
                </a:solidFill>
              </a:rPr>
              <a:t> = </a:t>
            </a:r>
            <a:br>
              <a:rPr lang="en-US" altLang="en-US" sz="2400">
                <a:solidFill>
                  <a:srgbClr val="333399"/>
                </a:solidFill>
              </a:rPr>
            </a:br>
            <a:r>
              <a:rPr lang="en-US" altLang="en-US" sz="2400">
                <a:solidFill>
                  <a:srgbClr val="333399"/>
                </a:solidFill>
              </a:rPr>
              <a:t>3.3 times brighter than Betelgeuse.</a:t>
            </a:r>
          </a:p>
        </p:txBody>
      </p:sp>
      <p:sp>
        <p:nvSpPr>
          <p:cNvPr id="142346" name="Text Box 10"/>
          <p:cNvSpPr txBox="1">
            <a:spLocks noChangeArrowheads="1"/>
          </p:cNvSpPr>
          <p:nvPr/>
        </p:nvSpPr>
        <p:spPr bwMode="auto">
          <a:xfrm>
            <a:off x="2971800" y="2308226"/>
            <a:ext cx="4419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</a:rPr>
              <a:t>But Rigel is 1.6 times further away than Betelgeuse</a:t>
            </a:r>
          </a:p>
        </p:txBody>
      </p:sp>
    </p:spTree>
    <p:extLst>
      <p:ext uri="{BB962C8B-B14F-4D97-AF65-F5344CB8AC3E}">
        <p14:creationId xmlns:p14="http://schemas.microsoft.com/office/powerpoint/2010/main" val="368781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42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42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2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4" grpId="0" autoUpdateAnimBg="0"/>
      <p:bldP spid="142345" grpId="0" autoUpdateAnimBg="0"/>
      <p:bldP spid="142346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76201"/>
            <a:ext cx="7772400" cy="7921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>
                <a:solidFill>
                  <a:srgbClr val="000099"/>
                </a:solidFill>
              </a:rPr>
              <a:t>Absolute Magnitude</a:t>
            </a:r>
          </a:p>
        </p:txBody>
      </p:sp>
      <p:sp>
        <p:nvSpPr>
          <p:cNvPr id="143363" name="Line 3"/>
          <p:cNvSpPr>
            <a:spLocks noChangeShapeType="1"/>
          </p:cNvSpPr>
          <p:nvPr/>
        </p:nvSpPr>
        <p:spPr bwMode="auto">
          <a:xfrm>
            <a:off x="2209800" y="838200"/>
            <a:ext cx="57912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43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19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65" name="Rectangle 5"/>
          <p:cNvSpPr>
            <a:spLocks noChangeArrowheads="1"/>
          </p:cNvSpPr>
          <p:nvPr/>
        </p:nvSpPr>
        <p:spPr bwMode="auto">
          <a:xfrm>
            <a:off x="3057525" y="1524000"/>
            <a:ext cx="62484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333399"/>
                </a:solidFill>
              </a:rPr>
              <a:t>To characterize a star’s intrinsic brightness, define Absolute Magnitude (M</a:t>
            </a:r>
            <a:r>
              <a:rPr lang="en-US" altLang="en-US" sz="3200" baseline="-25000">
                <a:solidFill>
                  <a:srgbClr val="333399"/>
                </a:solidFill>
              </a:rPr>
              <a:t>V</a:t>
            </a:r>
            <a:r>
              <a:rPr lang="en-US" altLang="en-US" sz="3200">
                <a:solidFill>
                  <a:srgbClr val="333399"/>
                </a:solidFill>
              </a:rPr>
              <a:t>):</a:t>
            </a:r>
          </a:p>
        </p:txBody>
      </p:sp>
      <p:sp>
        <p:nvSpPr>
          <p:cNvPr id="143366" name="Text Box 6"/>
          <p:cNvSpPr txBox="1">
            <a:spLocks noChangeArrowheads="1"/>
          </p:cNvSpPr>
          <p:nvPr/>
        </p:nvSpPr>
        <p:spPr bwMode="auto">
          <a:xfrm>
            <a:off x="3048000" y="3886200"/>
            <a:ext cx="7162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333399"/>
                </a:solidFill>
              </a:rPr>
              <a:t>Absolute Magnitude = Magnitude that a star would have if it were at a distance of 10 pc.</a:t>
            </a:r>
          </a:p>
        </p:txBody>
      </p:sp>
    </p:spTree>
    <p:extLst>
      <p:ext uri="{BB962C8B-B14F-4D97-AF65-F5344CB8AC3E}">
        <p14:creationId xmlns:p14="http://schemas.microsoft.com/office/powerpoint/2010/main" val="84748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3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43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4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5" grpId="0" build="p" autoUpdateAnimBg="0"/>
      <p:bldP spid="143366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76201"/>
            <a:ext cx="7772400" cy="7921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>
                <a:solidFill>
                  <a:srgbClr val="000099"/>
                </a:solidFill>
              </a:rPr>
              <a:t>The Color Index (1)</a:t>
            </a:r>
          </a:p>
        </p:txBody>
      </p:sp>
      <p:sp>
        <p:nvSpPr>
          <p:cNvPr id="171011" name="Line 3"/>
          <p:cNvSpPr>
            <a:spLocks noChangeShapeType="1"/>
          </p:cNvSpPr>
          <p:nvPr/>
        </p:nvSpPr>
        <p:spPr bwMode="auto">
          <a:xfrm>
            <a:off x="2209800" y="838200"/>
            <a:ext cx="56388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710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95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1013" name="Picture 5" descr="02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27863" y="838200"/>
            <a:ext cx="3509962" cy="5867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1014" name="Rectangle 6"/>
          <p:cNvSpPr>
            <a:spLocks noChangeArrowheads="1"/>
          </p:cNvSpPr>
          <p:nvPr/>
        </p:nvSpPr>
        <p:spPr bwMode="auto">
          <a:xfrm>
            <a:off x="8475663" y="1746250"/>
            <a:ext cx="152400" cy="46101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71015" name="Rectangle 7"/>
          <p:cNvSpPr>
            <a:spLocks noChangeArrowheads="1"/>
          </p:cNvSpPr>
          <p:nvPr/>
        </p:nvSpPr>
        <p:spPr bwMode="auto">
          <a:xfrm>
            <a:off x="8780463" y="1746250"/>
            <a:ext cx="228600" cy="46101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71016" name="Text Box 8"/>
          <p:cNvSpPr txBox="1">
            <a:spLocks noChangeArrowheads="1"/>
          </p:cNvSpPr>
          <p:nvPr/>
        </p:nvSpPr>
        <p:spPr bwMode="auto">
          <a:xfrm>
            <a:off x="7332663" y="1676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</a:rPr>
              <a:t>B band</a:t>
            </a:r>
          </a:p>
        </p:txBody>
      </p:sp>
      <p:sp>
        <p:nvSpPr>
          <p:cNvPr id="171017" name="Text Box 9"/>
          <p:cNvSpPr txBox="1">
            <a:spLocks noChangeArrowheads="1"/>
          </p:cNvSpPr>
          <p:nvPr/>
        </p:nvSpPr>
        <p:spPr bwMode="auto">
          <a:xfrm>
            <a:off x="9009063" y="188595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</a:rPr>
              <a:t>V band</a:t>
            </a:r>
          </a:p>
        </p:txBody>
      </p:sp>
      <p:sp>
        <p:nvSpPr>
          <p:cNvPr id="171018" name="Text Box 10"/>
          <p:cNvSpPr txBox="1">
            <a:spLocks noChangeArrowheads="1"/>
          </p:cNvSpPr>
          <p:nvPr/>
        </p:nvSpPr>
        <p:spPr bwMode="auto">
          <a:xfrm>
            <a:off x="2895600" y="1066801"/>
            <a:ext cx="42672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</a:rPr>
              <a:t>The </a:t>
            </a:r>
            <a:r>
              <a:rPr lang="en-US" altLang="en-US" sz="2400" i="1">
                <a:solidFill>
                  <a:srgbClr val="333399"/>
                </a:solidFill>
              </a:rPr>
              <a:t>color</a:t>
            </a:r>
            <a:r>
              <a:rPr lang="en-US" altLang="en-US" sz="2400">
                <a:solidFill>
                  <a:srgbClr val="333399"/>
                </a:solidFill>
              </a:rPr>
              <a:t> of a star is measured by comparing its brightness in two different wavelength bands: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</a:rPr>
              <a:t>The blue (B) band and the visual (V) band.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</a:rPr>
              <a:t>We define B-band and V-band magnitudes just as we did before for total magnitudes (remember: a larger number indicates a fainter star). </a:t>
            </a:r>
          </a:p>
        </p:txBody>
      </p:sp>
    </p:spTree>
    <p:extLst>
      <p:ext uri="{BB962C8B-B14F-4D97-AF65-F5344CB8AC3E}">
        <p14:creationId xmlns:p14="http://schemas.microsoft.com/office/powerpoint/2010/main" val="366045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71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71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4" grpId="0" animBg="1"/>
      <p:bldP spid="171015" grpId="0" animBg="1"/>
      <p:bldP spid="171016" grpId="0" autoUpdateAnimBg="0"/>
      <p:bldP spid="171017" grpId="0" autoUpdateAnimBg="0"/>
      <p:bldP spid="171018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76201"/>
            <a:ext cx="7772400" cy="7921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>
                <a:solidFill>
                  <a:srgbClr val="000099"/>
                </a:solidFill>
              </a:rPr>
              <a:t>Absolute Magnitude (2)</a:t>
            </a:r>
          </a:p>
        </p:txBody>
      </p:sp>
      <p:sp>
        <p:nvSpPr>
          <p:cNvPr id="144387" name="Line 3"/>
          <p:cNvSpPr>
            <a:spLocks noChangeShapeType="1"/>
          </p:cNvSpPr>
          <p:nvPr/>
        </p:nvSpPr>
        <p:spPr bwMode="auto">
          <a:xfrm>
            <a:off x="2209800" y="838200"/>
            <a:ext cx="66294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44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19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4389" name="Picture 5" descr="04b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91400" y="1600201"/>
            <a:ext cx="3111500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4390" name="Text Box 6"/>
          <p:cNvSpPr txBox="1">
            <a:spLocks noChangeArrowheads="1"/>
          </p:cNvSpPr>
          <p:nvPr/>
        </p:nvSpPr>
        <p:spPr bwMode="auto">
          <a:xfrm>
            <a:off x="8305800" y="20574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FFFF"/>
                </a:solidFill>
              </a:rPr>
              <a:t>Betelgeuse</a:t>
            </a:r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8915400" y="43434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FFFF"/>
                </a:solidFill>
              </a:rPr>
              <a:t>Rigel</a:t>
            </a:r>
          </a:p>
        </p:txBody>
      </p:sp>
      <p:graphicFrame>
        <p:nvGraphicFramePr>
          <p:cNvPr id="144392" name="Group 8"/>
          <p:cNvGraphicFramePr>
            <a:graphicFrameLocks noGrp="1"/>
          </p:cNvGraphicFramePr>
          <p:nvPr>
            <p:ph sz="half" idx="1"/>
          </p:nvPr>
        </p:nvGraphicFramePr>
        <p:xfrm>
          <a:off x="3048000" y="2286000"/>
          <a:ext cx="4038600" cy="2209800"/>
        </p:xfrm>
        <a:graphic>
          <a:graphicData uri="http://schemas.openxmlformats.org/drawingml/2006/table">
            <a:tbl>
              <a:tblPr/>
              <a:tblGrid>
                <a:gridCol w="812800"/>
                <a:gridCol w="1727200"/>
                <a:gridCol w="1498600"/>
              </a:tblGrid>
              <a:tr h="5524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Betelgeuse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Rigel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  <a:r>
                        <a:rPr kumimoji="0" lang="en-US" alt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0.41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0.14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  <a:r>
                        <a:rPr kumimoji="0" lang="en-US" alt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-5.5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-6.8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152 pc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244 pc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4414" name="Text Box 30"/>
          <p:cNvSpPr txBox="1">
            <a:spLocks noChangeArrowheads="1"/>
          </p:cNvSpPr>
          <p:nvPr/>
        </p:nvSpPr>
        <p:spPr bwMode="auto">
          <a:xfrm>
            <a:off x="3200400" y="1143001"/>
            <a:ext cx="3810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</a:rPr>
              <a:t>Back to our example of Betelgeuse and Rigel:</a:t>
            </a:r>
          </a:p>
        </p:txBody>
      </p:sp>
      <p:sp>
        <p:nvSpPr>
          <p:cNvPr id="144415" name="Text Box 31"/>
          <p:cNvSpPr txBox="1">
            <a:spLocks noChangeArrowheads="1"/>
          </p:cNvSpPr>
          <p:nvPr/>
        </p:nvSpPr>
        <p:spPr bwMode="auto">
          <a:xfrm>
            <a:off x="2819400" y="5029201"/>
            <a:ext cx="44196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333399"/>
                </a:solidFill>
              </a:rPr>
              <a:t>Difference in absolute magnitudes: 6.8 – 5.5 = 1.3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333399"/>
                </a:solidFill>
              </a:rPr>
              <a:t>=&gt; Luminosity ratio = (2.512)</a:t>
            </a:r>
            <a:r>
              <a:rPr lang="en-US" altLang="en-US" sz="2000" baseline="30000">
                <a:solidFill>
                  <a:srgbClr val="333399"/>
                </a:solidFill>
              </a:rPr>
              <a:t>1.3</a:t>
            </a:r>
            <a:r>
              <a:rPr lang="en-US" altLang="en-US" sz="2000">
                <a:solidFill>
                  <a:srgbClr val="333399"/>
                </a:solidFill>
              </a:rPr>
              <a:t> = 3.3</a:t>
            </a:r>
          </a:p>
        </p:txBody>
      </p:sp>
    </p:spTree>
    <p:extLst>
      <p:ext uri="{BB962C8B-B14F-4D97-AF65-F5344CB8AC3E}">
        <p14:creationId xmlns:p14="http://schemas.microsoft.com/office/powerpoint/2010/main" val="183252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44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44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4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44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44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90" grpId="0" autoUpdateAnimBg="0"/>
      <p:bldP spid="144391" grpId="0" autoUpdateAnimBg="0"/>
      <p:bldP spid="144414" grpId="0" autoUpdateAnimBg="0"/>
      <p:bldP spid="144415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76201"/>
            <a:ext cx="7772400" cy="7921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>
                <a:solidFill>
                  <a:srgbClr val="000099"/>
                </a:solidFill>
              </a:rPr>
              <a:t>The Distance Modulus</a:t>
            </a:r>
          </a:p>
        </p:txBody>
      </p:sp>
      <p:sp>
        <p:nvSpPr>
          <p:cNvPr id="145411" name="Line 3"/>
          <p:cNvSpPr>
            <a:spLocks noChangeShapeType="1"/>
          </p:cNvSpPr>
          <p:nvPr/>
        </p:nvSpPr>
        <p:spPr bwMode="auto">
          <a:xfrm>
            <a:off x="2209800" y="838200"/>
            <a:ext cx="64008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45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19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5413" name="Text Box 5"/>
          <p:cNvSpPr txBox="1">
            <a:spLocks noChangeArrowheads="1"/>
          </p:cNvSpPr>
          <p:nvPr/>
        </p:nvSpPr>
        <p:spPr bwMode="auto">
          <a:xfrm>
            <a:off x="2819400" y="914400"/>
            <a:ext cx="75438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333399"/>
                </a:solidFill>
              </a:rPr>
              <a:t>If we know a star’s absolute magnitude, we can infer its distance by comparing </a:t>
            </a:r>
            <a:r>
              <a:rPr lang="en-US" altLang="en-US" sz="2800" i="1">
                <a:solidFill>
                  <a:srgbClr val="333399"/>
                </a:solidFill>
              </a:rPr>
              <a:t>absolute</a:t>
            </a:r>
            <a:r>
              <a:rPr lang="en-US" altLang="en-US" sz="2800">
                <a:solidFill>
                  <a:srgbClr val="333399"/>
                </a:solidFill>
              </a:rPr>
              <a:t> and </a:t>
            </a:r>
            <a:r>
              <a:rPr lang="en-US" altLang="en-US" sz="2800" i="1">
                <a:solidFill>
                  <a:srgbClr val="333399"/>
                </a:solidFill>
              </a:rPr>
              <a:t>apparent</a:t>
            </a:r>
            <a:r>
              <a:rPr lang="en-US" altLang="en-US" sz="2800">
                <a:solidFill>
                  <a:srgbClr val="333399"/>
                </a:solidFill>
              </a:rPr>
              <a:t> magnitudes:</a:t>
            </a:r>
          </a:p>
        </p:txBody>
      </p:sp>
      <p:sp>
        <p:nvSpPr>
          <p:cNvPr id="145415" name="Text Box 7"/>
          <p:cNvSpPr txBox="1">
            <a:spLocks noChangeArrowheads="1"/>
          </p:cNvSpPr>
          <p:nvPr/>
        </p:nvSpPr>
        <p:spPr bwMode="auto">
          <a:xfrm>
            <a:off x="2819400" y="2514600"/>
            <a:ext cx="3810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</a:rPr>
              <a:t>Distance Modulus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</a:rPr>
              <a:t>= m</a:t>
            </a:r>
            <a:r>
              <a:rPr lang="en-US" altLang="en-US" sz="2400" baseline="-25000">
                <a:solidFill>
                  <a:srgbClr val="FF0000"/>
                </a:solidFill>
              </a:rPr>
              <a:t>V</a:t>
            </a:r>
            <a:r>
              <a:rPr lang="en-US" altLang="en-US" sz="2400">
                <a:solidFill>
                  <a:srgbClr val="FF0000"/>
                </a:solidFill>
              </a:rPr>
              <a:t> – M</a:t>
            </a:r>
            <a:r>
              <a:rPr lang="en-US" altLang="en-US" sz="2400" baseline="-25000">
                <a:solidFill>
                  <a:srgbClr val="FF0000"/>
                </a:solidFill>
              </a:rPr>
              <a:t>V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</a:rPr>
              <a:t>= -5 + 5 log</a:t>
            </a:r>
            <a:r>
              <a:rPr lang="en-US" altLang="en-US" sz="2400" baseline="-25000">
                <a:solidFill>
                  <a:srgbClr val="FF0000"/>
                </a:solidFill>
              </a:rPr>
              <a:t>10</a:t>
            </a:r>
            <a:r>
              <a:rPr lang="en-US" altLang="en-US" sz="2400">
                <a:solidFill>
                  <a:srgbClr val="FF0000"/>
                </a:solidFill>
              </a:rPr>
              <a:t>(d [pc])</a:t>
            </a:r>
          </a:p>
        </p:txBody>
      </p:sp>
      <p:sp>
        <p:nvSpPr>
          <p:cNvPr id="145416" name="Text Box 8"/>
          <p:cNvSpPr txBox="1">
            <a:spLocks noChangeArrowheads="1"/>
          </p:cNvSpPr>
          <p:nvPr/>
        </p:nvSpPr>
        <p:spPr bwMode="auto">
          <a:xfrm>
            <a:off x="2895600" y="4572001"/>
            <a:ext cx="320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333399"/>
                </a:solidFill>
              </a:rPr>
              <a:t>Distance in units of parsec</a:t>
            </a:r>
          </a:p>
        </p:txBody>
      </p:sp>
      <p:sp>
        <p:nvSpPr>
          <p:cNvPr id="145417" name="Line 9"/>
          <p:cNvSpPr>
            <a:spLocks noChangeShapeType="1"/>
          </p:cNvSpPr>
          <p:nvPr/>
        </p:nvSpPr>
        <p:spPr bwMode="auto">
          <a:xfrm flipV="1">
            <a:off x="4495800" y="4038600"/>
            <a:ext cx="914400" cy="533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5418" name="Rectangle 10"/>
          <p:cNvSpPr>
            <a:spLocks noChangeArrowheads="1"/>
          </p:cNvSpPr>
          <p:nvPr/>
        </p:nvSpPr>
        <p:spPr bwMode="auto">
          <a:xfrm>
            <a:off x="3048000" y="2438400"/>
            <a:ext cx="3200400" cy="1752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5419" name="Line 11"/>
          <p:cNvSpPr>
            <a:spLocks noChangeShapeType="1"/>
          </p:cNvSpPr>
          <p:nvPr/>
        </p:nvSpPr>
        <p:spPr bwMode="auto">
          <a:xfrm>
            <a:off x="7162800" y="28956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5420" name="Text Box 12"/>
          <p:cNvSpPr txBox="1">
            <a:spLocks noChangeArrowheads="1"/>
          </p:cNvSpPr>
          <p:nvPr/>
        </p:nvSpPr>
        <p:spPr bwMode="auto">
          <a:xfrm>
            <a:off x="2743200" y="5257801"/>
            <a:ext cx="3810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</a:rPr>
              <a:t>Equivalent: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</a:rPr>
              <a:t>d = 10</a:t>
            </a:r>
            <a:r>
              <a:rPr lang="en-US" altLang="en-US" sz="2400" baseline="30000">
                <a:solidFill>
                  <a:srgbClr val="FF0000"/>
                </a:solidFill>
              </a:rPr>
              <a:t>(m</a:t>
            </a:r>
            <a:r>
              <a:rPr lang="en-US" altLang="en-US" sz="2400" baseline="10000">
                <a:solidFill>
                  <a:srgbClr val="FF0000"/>
                </a:solidFill>
              </a:rPr>
              <a:t>V</a:t>
            </a:r>
            <a:r>
              <a:rPr lang="en-US" altLang="en-US" sz="2400" baseline="30000">
                <a:solidFill>
                  <a:srgbClr val="FF0000"/>
                </a:solidFill>
              </a:rPr>
              <a:t> – M</a:t>
            </a:r>
            <a:r>
              <a:rPr lang="en-US" altLang="en-US" sz="2400" baseline="10000">
                <a:solidFill>
                  <a:srgbClr val="FF0000"/>
                </a:solidFill>
              </a:rPr>
              <a:t>V</a:t>
            </a:r>
            <a:r>
              <a:rPr lang="en-US" altLang="en-US" sz="2400" baseline="30000">
                <a:solidFill>
                  <a:srgbClr val="FF0000"/>
                </a:solidFill>
              </a:rPr>
              <a:t> + 5)/5</a:t>
            </a:r>
            <a:r>
              <a:rPr lang="en-US" altLang="en-US" sz="2400">
                <a:solidFill>
                  <a:srgbClr val="FF0000"/>
                </a:solidFill>
              </a:rPr>
              <a:t> pc</a:t>
            </a:r>
          </a:p>
        </p:txBody>
      </p:sp>
      <p:sp>
        <p:nvSpPr>
          <p:cNvPr id="145421" name="Rectangle 13"/>
          <p:cNvSpPr>
            <a:spLocks noChangeArrowheads="1"/>
          </p:cNvSpPr>
          <p:nvPr/>
        </p:nvSpPr>
        <p:spPr bwMode="auto">
          <a:xfrm>
            <a:off x="3038475" y="5791200"/>
            <a:ext cx="3200400" cy="533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45422" name="Picture 14" descr=" 09T01.jpg                                                      0017A886Cesare                         BA94C69E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676" y="2286000"/>
            <a:ext cx="399732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22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4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4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5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45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45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3" grpId="0" autoUpdateAnimBg="0"/>
      <p:bldP spid="145415" grpId="0" autoUpdateAnimBg="0"/>
      <p:bldP spid="145416" grpId="0" autoUpdateAnimBg="0"/>
      <p:bldP spid="145417" grpId="0" animBg="1"/>
      <p:bldP spid="145418" grpId="0" animBg="1"/>
      <p:bldP spid="145419" grpId="0" animBg="1"/>
      <p:bldP spid="145420" grpId="0" autoUpdateAnimBg="0"/>
      <p:bldP spid="14542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76201"/>
            <a:ext cx="7772400" cy="7921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>
                <a:solidFill>
                  <a:srgbClr val="000099"/>
                </a:solidFill>
              </a:rPr>
              <a:t>The Size (Radius) of a Star</a:t>
            </a:r>
          </a:p>
        </p:txBody>
      </p:sp>
      <p:sp>
        <p:nvSpPr>
          <p:cNvPr id="146435" name="Line 3"/>
          <p:cNvSpPr>
            <a:spLocks noChangeShapeType="1"/>
          </p:cNvSpPr>
          <p:nvPr/>
        </p:nvSpPr>
        <p:spPr bwMode="auto">
          <a:xfrm>
            <a:off x="2209800" y="838200"/>
            <a:ext cx="75438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46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19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6437" name="Text Box 5"/>
          <p:cNvSpPr txBox="1">
            <a:spLocks noChangeArrowheads="1"/>
          </p:cNvSpPr>
          <p:nvPr/>
        </p:nvSpPr>
        <p:spPr bwMode="auto">
          <a:xfrm>
            <a:off x="2895600" y="930276"/>
            <a:ext cx="7010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</a:rPr>
              <a:t>We already know: flux increases with surface temperature (~ T</a:t>
            </a:r>
            <a:r>
              <a:rPr lang="en-US" altLang="en-US" sz="2400" baseline="30000">
                <a:solidFill>
                  <a:srgbClr val="333399"/>
                </a:solidFill>
              </a:rPr>
              <a:t>4</a:t>
            </a:r>
            <a:r>
              <a:rPr lang="en-US" altLang="en-US" sz="2400">
                <a:solidFill>
                  <a:srgbClr val="333399"/>
                </a:solidFill>
              </a:rPr>
              <a:t>); hotter stars are brighter.</a:t>
            </a:r>
          </a:p>
        </p:txBody>
      </p:sp>
      <p:sp>
        <p:nvSpPr>
          <p:cNvPr id="146438" name="Text Box 6"/>
          <p:cNvSpPr txBox="1">
            <a:spLocks noChangeArrowheads="1"/>
          </p:cNvSpPr>
          <p:nvPr/>
        </p:nvSpPr>
        <p:spPr bwMode="auto">
          <a:xfrm>
            <a:off x="2873376" y="1905000"/>
            <a:ext cx="779462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600">
                <a:solidFill>
                  <a:srgbClr val="333399"/>
                </a:solidFill>
              </a:rPr>
              <a:t>But brightness also increases with size:</a:t>
            </a:r>
          </a:p>
        </p:txBody>
      </p:sp>
      <p:sp>
        <p:nvSpPr>
          <p:cNvPr id="146439" name="Oval 7"/>
          <p:cNvSpPr>
            <a:spLocks noChangeArrowheads="1"/>
          </p:cNvSpPr>
          <p:nvPr/>
        </p:nvSpPr>
        <p:spPr bwMode="auto">
          <a:xfrm>
            <a:off x="3505200" y="3200400"/>
            <a:ext cx="685800" cy="685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6440" name="Oval 8"/>
          <p:cNvSpPr>
            <a:spLocks noChangeArrowheads="1"/>
          </p:cNvSpPr>
          <p:nvPr/>
        </p:nvSpPr>
        <p:spPr bwMode="auto">
          <a:xfrm>
            <a:off x="5562600" y="2667000"/>
            <a:ext cx="1981200" cy="1981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6441" name="Text Box 9"/>
          <p:cNvSpPr txBox="1">
            <a:spLocks noChangeArrowheads="1"/>
          </p:cNvSpPr>
          <p:nvPr/>
        </p:nvSpPr>
        <p:spPr bwMode="auto">
          <a:xfrm>
            <a:off x="3657600" y="3276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46442" name="Text Box 10"/>
          <p:cNvSpPr txBox="1">
            <a:spLocks noChangeArrowheads="1"/>
          </p:cNvSpPr>
          <p:nvPr/>
        </p:nvSpPr>
        <p:spPr bwMode="auto">
          <a:xfrm>
            <a:off x="6324600" y="34290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146443" name="Text Box 11"/>
          <p:cNvSpPr txBox="1">
            <a:spLocks noChangeArrowheads="1"/>
          </p:cNvSpPr>
          <p:nvPr/>
        </p:nvSpPr>
        <p:spPr bwMode="auto">
          <a:xfrm>
            <a:off x="8001000" y="3155951"/>
            <a:ext cx="2286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</a:rPr>
              <a:t>Star B will be brighter than star A.</a:t>
            </a:r>
          </a:p>
        </p:txBody>
      </p:sp>
      <p:sp>
        <p:nvSpPr>
          <p:cNvPr id="146444" name="Text Box 12"/>
          <p:cNvSpPr txBox="1">
            <a:spLocks noChangeArrowheads="1"/>
          </p:cNvSpPr>
          <p:nvPr/>
        </p:nvSpPr>
        <p:spPr bwMode="auto">
          <a:xfrm>
            <a:off x="2895600" y="4876800"/>
            <a:ext cx="77724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200">
                <a:solidFill>
                  <a:srgbClr val="333399"/>
                </a:solidFill>
              </a:rPr>
              <a:t>Absolute brightness is proportional to radius squared, L ~ R</a:t>
            </a:r>
            <a:r>
              <a:rPr lang="en-US" altLang="en-US" sz="2200" baseline="30000">
                <a:solidFill>
                  <a:srgbClr val="333399"/>
                </a:solidFill>
              </a:rPr>
              <a:t>2</a:t>
            </a:r>
            <a:r>
              <a:rPr lang="en-US" altLang="en-US" sz="2200">
                <a:solidFill>
                  <a:srgbClr val="333399"/>
                </a:solidFill>
              </a:rPr>
              <a:t>.</a:t>
            </a:r>
          </a:p>
        </p:txBody>
      </p:sp>
      <p:sp>
        <p:nvSpPr>
          <p:cNvPr id="146445" name="Text Box 13"/>
          <p:cNvSpPr txBox="1">
            <a:spLocks noChangeArrowheads="1"/>
          </p:cNvSpPr>
          <p:nvPr/>
        </p:nvSpPr>
        <p:spPr bwMode="auto">
          <a:xfrm>
            <a:off x="2057400" y="5486400"/>
            <a:ext cx="739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</a:rPr>
              <a:t>Quantitatively:      </a:t>
            </a:r>
            <a:r>
              <a:rPr lang="en-US" altLang="en-US" sz="2400">
                <a:solidFill>
                  <a:srgbClr val="FF0000"/>
                </a:solidFill>
              </a:rPr>
              <a:t>L = 4 </a:t>
            </a:r>
            <a:r>
              <a:rPr lang="en-US" altLang="en-US" sz="2400">
                <a:solidFill>
                  <a:srgbClr val="FF0000"/>
                </a:solidFill>
                <a:latin typeface="Symbol" panose="05050102010706020507" pitchFamily="18" charset="2"/>
              </a:rPr>
              <a:t>p</a:t>
            </a:r>
            <a:r>
              <a:rPr lang="en-US" altLang="en-US" sz="2400">
                <a:solidFill>
                  <a:srgbClr val="FF0000"/>
                </a:solidFill>
              </a:rPr>
              <a:t> R</a:t>
            </a:r>
            <a:r>
              <a:rPr lang="en-US" altLang="en-US" sz="2400" baseline="30000">
                <a:solidFill>
                  <a:srgbClr val="FF0000"/>
                </a:solidFill>
              </a:rPr>
              <a:t>2</a:t>
            </a:r>
            <a:r>
              <a:rPr lang="en-US" altLang="en-US" sz="2400">
                <a:solidFill>
                  <a:srgbClr val="FF0000"/>
                </a:solidFill>
              </a:rPr>
              <a:t> </a:t>
            </a:r>
            <a:r>
              <a:rPr lang="en-US" altLang="en-US" sz="240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2400">
                <a:solidFill>
                  <a:srgbClr val="FF0000"/>
                </a:solidFill>
              </a:rPr>
              <a:t> T</a:t>
            </a:r>
            <a:r>
              <a:rPr lang="en-US" altLang="en-US" sz="2400" baseline="30000">
                <a:solidFill>
                  <a:srgbClr val="FF0000"/>
                </a:solidFill>
              </a:rPr>
              <a:t>4</a:t>
            </a:r>
            <a:endParaRPr lang="en-US" altLang="en-US" sz="2400">
              <a:solidFill>
                <a:srgbClr val="333399"/>
              </a:solidFill>
            </a:endParaRPr>
          </a:p>
        </p:txBody>
      </p:sp>
      <p:sp>
        <p:nvSpPr>
          <p:cNvPr id="146446" name="Rectangle 14"/>
          <p:cNvSpPr>
            <a:spLocks noChangeArrowheads="1"/>
          </p:cNvSpPr>
          <p:nvPr/>
        </p:nvSpPr>
        <p:spPr bwMode="auto">
          <a:xfrm>
            <a:off x="5791200" y="5410200"/>
            <a:ext cx="2438400" cy="609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6447" name="Text Box 15"/>
          <p:cNvSpPr txBox="1">
            <a:spLocks noChangeArrowheads="1"/>
          </p:cNvSpPr>
          <p:nvPr/>
        </p:nvSpPr>
        <p:spPr bwMode="auto">
          <a:xfrm>
            <a:off x="4191000" y="6384926"/>
            <a:ext cx="3124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333399"/>
                </a:solidFill>
              </a:rPr>
              <a:t>Surface area of the star</a:t>
            </a:r>
          </a:p>
        </p:txBody>
      </p:sp>
      <p:sp>
        <p:nvSpPr>
          <p:cNvPr id="146448" name="Text Box 16"/>
          <p:cNvSpPr txBox="1">
            <a:spLocks noChangeArrowheads="1"/>
          </p:cNvSpPr>
          <p:nvPr/>
        </p:nvSpPr>
        <p:spPr bwMode="auto">
          <a:xfrm>
            <a:off x="7772400" y="6080126"/>
            <a:ext cx="2590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333399"/>
                </a:solidFill>
              </a:rPr>
              <a:t>Surface flux due to a blackbody spectrum</a:t>
            </a:r>
          </a:p>
        </p:txBody>
      </p:sp>
      <p:sp>
        <p:nvSpPr>
          <p:cNvPr id="146449" name="AutoShape 17"/>
          <p:cNvSpPr>
            <a:spLocks/>
          </p:cNvSpPr>
          <p:nvPr/>
        </p:nvSpPr>
        <p:spPr bwMode="auto">
          <a:xfrm rot="5400000">
            <a:off x="6781800" y="5562600"/>
            <a:ext cx="228600" cy="838200"/>
          </a:xfrm>
          <a:prstGeom prst="rightBrace">
            <a:avLst>
              <a:gd name="adj1" fmla="val 30556"/>
              <a:gd name="adj2" fmla="val 50000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6450" name="Line 18"/>
          <p:cNvSpPr>
            <a:spLocks noChangeShapeType="1"/>
          </p:cNvSpPr>
          <p:nvPr/>
        </p:nvSpPr>
        <p:spPr bwMode="auto">
          <a:xfrm flipH="1">
            <a:off x="5867400" y="6172200"/>
            <a:ext cx="990600" cy="228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6451" name="AutoShape 19"/>
          <p:cNvSpPr>
            <a:spLocks/>
          </p:cNvSpPr>
          <p:nvPr/>
        </p:nvSpPr>
        <p:spPr bwMode="auto">
          <a:xfrm rot="5400000">
            <a:off x="7581900" y="5676900"/>
            <a:ext cx="228600" cy="609600"/>
          </a:xfrm>
          <a:prstGeom prst="rightBrace">
            <a:avLst>
              <a:gd name="adj1" fmla="val 22222"/>
              <a:gd name="adj2" fmla="val 50000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6452" name="Line 20"/>
          <p:cNvSpPr>
            <a:spLocks noChangeShapeType="1"/>
          </p:cNvSpPr>
          <p:nvPr/>
        </p:nvSpPr>
        <p:spPr bwMode="auto">
          <a:xfrm>
            <a:off x="7696200" y="6172200"/>
            <a:ext cx="152400" cy="228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65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46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46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46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6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46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46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46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46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6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6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6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6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46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46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46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46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46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46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46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46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46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46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46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46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7" grpId="0" autoUpdateAnimBg="0"/>
      <p:bldP spid="146438" grpId="0" autoUpdateAnimBg="0"/>
      <p:bldP spid="146439" grpId="0" animBg="1"/>
      <p:bldP spid="146440" grpId="0" animBg="1"/>
      <p:bldP spid="146441" grpId="0" autoUpdateAnimBg="0"/>
      <p:bldP spid="146442" grpId="0" autoUpdateAnimBg="0"/>
      <p:bldP spid="146443" grpId="0" autoUpdateAnimBg="0"/>
      <p:bldP spid="146444" grpId="0" autoUpdateAnimBg="0"/>
      <p:bldP spid="146445" grpId="0" autoUpdateAnimBg="0"/>
      <p:bldP spid="146446" grpId="0" animBg="1"/>
      <p:bldP spid="146447" grpId="0" autoUpdateAnimBg="0"/>
      <p:bldP spid="146448" grpId="0" autoUpdateAnimBg="0"/>
      <p:bldP spid="146449" grpId="0" animBg="1"/>
      <p:bldP spid="146450" grpId="0" animBg="1"/>
      <p:bldP spid="146451" grpId="0" animBg="1"/>
      <p:bldP spid="14645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76201"/>
            <a:ext cx="7772400" cy="7921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>
                <a:solidFill>
                  <a:srgbClr val="000099"/>
                </a:solidFill>
              </a:rPr>
              <a:t>Example: Star Radii</a:t>
            </a:r>
          </a:p>
        </p:txBody>
      </p:sp>
      <p:sp>
        <p:nvSpPr>
          <p:cNvPr id="147459" name="Line 3"/>
          <p:cNvSpPr>
            <a:spLocks noChangeShapeType="1"/>
          </p:cNvSpPr>
          <p:nvPr/>
        </p:nvSpPr>
        <p:spPr bwMode="auto">
          <a:xfrm>
            <a:off x="2209800" y="838200"/>
            <a:ext cx="57912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47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19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7461" name="Text Box 5"/>
          <p:cNvSpPr txBox="1">
            <a:spLocks noChangeArrowheads="1"/>
          </p:cNvSpPr>
          <p:nvPr/>
        </p:nvSpPr>
        <p:spPr bwMode="auto">
          <a:xfrm>
            <a:off x="2895600" y="1219201"/>
            <a:ext cx="72390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333399"/>
                </a:solidFill>
              </a:rPr>
              <a:t>Polaris has just about the same spectral type (and thus surface temperature) as our sun, but it is 10,000 times brighter than our sun.</a:t>
            </a:r>
            <a:r>
              <a:rPr lang="en-US" altLang="en-US" sz="2400">
                <a:solidFill>
                  <a:srgbClr val="333399"/>
                </a:solidFill>
              </a:rPr>
              <a:t> </a:t>
            </a:r>
          </a:p>
        </p:txBody>
      </p:sp>
      <p:sp>
        <p:nvSpPr>
          <p:cNvPr id="147462" name="Text Box 6"/>
          <p:cNvSpPr txBox="1">
            <a:spLocks noChangeArrowheads="1"/>
          </p:cNvSpPr>
          <p:nvPr/>
        </p:nvSpPr>
        <p:spPr bwMode="auto">
          <a:xfrm>
            <a:off x="2895600" y="3429001"/>
            <a:ext cx="7620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333399"/>
                </a:solidFill>
              </a:rPr>
              <a:t>Thus, Polaris is 100 times larger than the sun.</a:t>
            </a:r>
          </a:p>
        </p:txBody>
      </p:sp>
      <p:sp>
        <p:nvSpPr>
          <p:cNvPr id="147463" name="Text Box 7"/>
          <p:cNvSpPr txBox="1">
            <a:spLocks noChangeArrowheads="1"/>
          </p:cNvSpPr>
          <p:nvPr/>
        </p:nvSpPr>
        <p:spPr bwMode="auto">
          <a:xfrm>
            <a:off x="2882900" y="4419600"/>
            <a:ext cx="7620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700">
                <a:solidFill>
                  <a:srgbClr val="333399"/>
                </a:solidFill>
              </a:rPr>
              <a:t>This causes its luminosity to be 100</a:t>
            </a:r>
            <a:r>
              <a:rPr lang="en-US" altLang="en-US" sz="2700" baseline="30000">
                <a:solidFill>
                  <a:srgbClr val="333399"/>
                </a:solidFill>
              </a:rPr>
              <a:t>2</a:t>
            </a:r>
            <a:r>
              <a:rPr lang="en-US" altLang="en-US" sz="2700">
                <a:solidFill>
                  <a:srgbClr val="333399"/>
                </a:solidFill>
              </a:rPr>
              <a:t> = 10,000 times more than our sun’s.</a:t>
            </a:r>
          </a:p>
        </p:txBody>
      </p:sp>
    </p:spTree>
    <p:extLst>
      <p:ext uri="{BB962C8B-B14F-4D97-AF65-F5344CB8AC3E}">
        <p14:creationId xmlns:p14="http://schemas.microsoft.com/office/powerpoint/2010/main" val="362700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4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47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1" grpId="0" autoUpdateAnimBg="0"/>
      <p:bldP spid="147462" grpId="0" autoUpdateAnimBg="0"/>
      <p:bldP spid="147463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274638"/>
            <a:ext cx="7772400" cy="79216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 sz="3700">
                <a:solidFill>
                  <a:srgbClr val="000099"/>
                </a:solidFill>
              </a:rPr>
              <a:t>Organizing the Family of Stars: </a:t>
            </a:r>
            <a:br>
              <a:rPr lang="en-US" altLang="en-US" sz="3700">
                <a:solidFill>
                  <a:srgbClr val="000099"/>
                </a:solidFill>
              </a:rPr>
            </a:br>
            <a:r>
              <a:rPr lang="en-US" altLang="en-US" sz="3700">
                <a:solidFill>
                  <a:srgbClr val="000099"/>
                </a:solidFill>
              </a:rPr>
              <a:t>The Hertzsprung-Russell Diagram</a:t>
            </a:r>
          </a:p>
        </p:txBody>
      </p:sp>
      <p:sp>
        <p:nvSpPr>
          <p:cNvPr id="148483" name="Line 3"/>
          <p:cNvSpPr>
            <a:spLocks noChangeShapeType="1"/>
          </p:cNvSpPr>
          <p:nvPr/>
        </p:nvSpPr>
        <p:spPr bwMode="auto">
          <a:xfrm>
            <a:off x="2209800" y="1295400"/>
            <a:ext cx="79248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19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8485" name="Text Box 5"/>
          <p:cNvSpPr txBox="1">
            <a:spLocks noChangeArrowheads="1"/>
          </p:cNvSpPr>
          <p:nvPr/>
        </p:nvSpPr>
        <p:spPr bwMode="auto">
          <a:xfrm>
            <a:off x="3441700" y="1371601"/>
            <a:ext cx="58674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</a:rPr>
              <a:t>We know: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</a:rPr>
              <a:t>Stars have different </a:t>
            </a:r>
            <a:r>
              <a:rPr lang="en-US" altLang="en-US" sz="2400" i="1">
                <a:solidFill>
                  <a:srgbClr val="333399"/>
                </a:solidFill>
              </a:rPr>
              <a:t>temperatures</a:t>
            </a:r>
            <a:r>
              <a:rPr lang="en-US" altLang="en-US" sz="2400">
                <a:solidFill>
                  <a:srgbClr val="333399"/>
                </a:solidFill>
              </a:rPr>
              <a:t>, different </a:t>
            </a:r>
            <a:r>
              <a:rPr lang="en-US" altLang="en-US" sz="2400" i="1">
                <a:solidFill>
                  <a:srgbClr val="333399"/>
                </a:solidFill>
              </a:rPr>
              <a:t>luminosities</a:t>
            </a:r>
            <a:r>
              <a:rPr lang="en-US" altLang="en-US" sz="2400">
                <a:solidFill>
                  <a:srgbClr val="333399"/>
                </a:solidFill>
              </a:rPr>
              <a:t>, and different </a:t>
            </a:r>
            <a:r>
              <a:rPr lang="en-US" altLang="en-US" sz="2400" i="1">
                <a:solidFill>
                  <a:srgbClr val="333399"/>
                </a:solidFill>
              </a:rPr>
              <a:t>sizes</a:t>
            </a:r>
            <a:r>
              <a:rPr lang="en-US" altLang="en-US" sz="2400">
                <a:solidFill>
                  <a:srgbClr val="333399"/>
                </a:solidFill>
              </a:rPr>
              <a:t>. </a:t>
            </a:r>
          </a:p>
        </p:txBody>
      </p:sp>
      <p:sp>
        <p:nvSpPr>
          <p:cNvPr id="148486" name="Text Box 6"/>
          <p:cNvSpPr txBox="1">
            <a:spLocks noChangeArrowheads="1"/>
          </p:cNvSpPr>
          <p:nvPr/>
        </p:nvSpPr>
        <p:spPr bwMode="auto">
          <a:xfrm>
            <a:off x="3365500" y="2819401"/>
            <a:ext cx="6553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</a:rPr>
              <a:t>To bring some order into that zoo of different types of stars: organize them in a diagram of </a:t>
            </a:r>
          </a:p>
        </p:txBody>
      </p:sp>
      <p:sp>
        <p:nvSpPr>
          <p:cNvPr id="148487" name="Text Box 7"/>
          <p:cNvSpPr txBox="1">
            <a:spLocks noChangeArrowheads="1"/>
          </p:cNvSpPr>
          <p:nvPr/>
        </p:nvSpPr>
        <p:spPr bwMode="auto">
          <a:xfrm>
            <a:off x="3822700" y="40386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</a:rPr>
              <a:t>Luminosity</a:t>
            </a:r>
          </a:p>
        </p:txBody>
      </p:sp>
      <p:sp>
        <p:nvSpPr>
          <p:cNvPr id="148488" name="Text Box 8"/>
          <p:cNvSpPr txBox="1">
            <a:spLocks noChangeArrowheads="1"/>
          </p:cNvSpPr>
          <p:nvPr/>
        </p:nvSpPr>
        <p:spPr bwMode="auto">
          <a:xfrm>
            <a:off x="5400675" y="4060825"/>
            <a:ext cx="1219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900">
                <a:solidFill>
                  <a:srgbClr val="333399"/>
                </a:solidFill>
              </a:rPr>
              <a:t>versus</a:t>
            </a:r>
          </a:p>
        </p:txBody>
      </p:sp>
      <p:sp>
        <p:nvSpPr>
          <p:cNvPr id="148489" name="Text Box 9"/>
          <p:cNvSpPr txBox="1">
            <a:spLocks noChangeArrowheads="1"/>
          </p:cNvSpPr>
          <p:nvPr/>
        </p:nvSpPr>
        <p:spPr bwMode="auto">
          <a:xfrm>
            <a:off x="6248400" y="4038600"/>
            <a:ext cx="441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CC00"/>
                </a:solidFill>
              </a:rPr>
              <a:t>Temperature (or spectral type)</a:t>
            </a:r>
          </a:p>
        </p:txBody>
      </p:sp>
      <p:sp>
        <p:nvSpPr>
          <p:cNvPr id="148490" name="Line 10"/>
          <p:cNvSpPr>
            <a:spLocks noChangeShapeType="1"/>
          </p:cNvSpPr>
          <p:nvPr/>
        </p:nvSpPr>
        <p:spPr bwMode="auto">
          <a:xfrm flipV="1">
            <a:off x="4508500" y="4572000"/>
            <a:ext cx="0" cy="1524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8491" name="Text Box 11"/>
          <p:cNvSpPr txBox="1">
            <a:spLocks noChangeArrowheads="1"/>
          </p:cNvSpPr>
          <p:nvPr/>
        </p:nvSpPr>
        <p:spPr bwMode="auto">
          <a:xfrm rot="16200000">
            <a:off x="3289300" y="50292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</a:rPr>
              <a:t>Luminosity</a:t>
            </a:r>
          </a:p>
        </p:txBody>
      </p:sp>
      <p:sp>
        <p:nvSpPr>
          <p:cNvPr id="148492" name="Line 12"/>
          <p:cNvSpPr>
            <a:spLocks noChangeShapeType="1"/>
          </p:cNvSpPr>
          <p:nvPr/>
        </p:nvSpPr>
        <p:spPr bwMode="auto">
          <a:xfrm flipH="1">
            <a:off x="4660900" y="6096000"/>
            <a:ext cx="38862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8493" name="Text Box 13"/>
          <p:cNvSpPr txBox="1">
            <a:spLocks noChangeArrowheads="1"/>
          </p:cNvSpPr>
          <p:nvPr/>
        </p:nvSpPr>
        <p:spPr bwMode="auto">
          <a:xfrm>
            <a:off x="5651500" y="55626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CC00"/>
                </a:solidFill>
              </a:rPr>
              <a:t>Temperature</a:t>
            </a:r>
          </a:p>
        </p:txBody>
      </p:sp>
      <p:sp>
        <p:nvSpPr>
          <p:cNvPr id="148494" name="Text Box 14"/>
          <p:cNvSpPr txBox="1">
            <a:spLocks noChangeArrowheads="1"/>
          </p:cNvSpPr>
          <p:nvPr/>
        </p:nvSpPr>
        <p:spPr bwMode="auto">
          <a:xfrm>
            <a:off x="2755900" y="6096000"/>
            <a:ext cx="601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CC00"/>
                </a:solidFill>
              </a:rPr>
              <a:t>Spectral type: O    B    A    F    G    K    M</a:t>
            </a:r>
          </a:p>
        </p:txBody>
      </p:sp>
      <p:sp>
        <p:nvSpPr>
          <p:cNvPr id="148495" name="Text Box 15"/>
          <p:cNvSpPr txBox="1">
            <a:spLocks noChangeArrowheads="1"/>
          </p:cNvSpPr>
          <p:nvPr/>
        </p:nvSpPr>
        <p:spPr bwMode="auto">
          <a:xfrm>
            <a:off x="4737100" y="4800600"/>
            <a:ext cx="5791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0000"/>
                </a:solidFill>
              </a:rPr>
              <a:t>Hertzsprung-Russell Diagram</a:t>
            </a:r>
          </a:p>
        </p:txBody>
      </p:sp>
      <p:sp>
        <p:nvSpPr>
          <p:cNvPr id="148496" name="Text Box 16"/>
          <p:cNvSpPr txBox="1">
            <a:spLocks noChangeArrowheads="1"/>
          </p:cNvSpPr>
          <p:nvPr/>
        </p:nvSpPr>
        <p:spPr bwMode="auto">
          <a:xfrm rot="16200000">
            <a:off x="3652838" y="51054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</a:rPr>
              <a:t>or</a:t>
            </a:r>
          </a:p>
        </p:txBody>
      </p:sp>
      <p:sp>
        <p:nvSpPr>
          <p:cNvPr id="148497" name="Text Box 17"/>
          <p:cNvSpPr txBox="1">
            <a:spLocks noChangeArrowheads="1"/>
          </p:cNvSpPr>
          <p:nvPr/>
        </p:nvSpPr>
        <p:spPr bwMode="auto">
          <a:xfrm rot="16200000">
            <a:off x="2336800" y="47625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</a:rPr>
              <a:t>Absolute mag.</a:t>
            </a:r>
          </a:p>
        </p:txBody>
      </p:sp>
    </p:spTree>
    <p:extLst>
      <p:ext uri="{BB962C8B-B14F-4D97-AF65-F5344CB8AC3E}">
        <p14:creationId xmlns:p14="http://schemas.microsoft.com/office/powerpoint/2010/main" val="226892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48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48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8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48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8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48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48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48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48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8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48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48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8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48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48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48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48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8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8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8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8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5" grpId="0" autoUpdateAnimBg="0"/>
      <p:bldP spid="148486" grpId="0" autoUpdateAnimBg="0"/>
      <p:bldP spid="148487" grpId="0" autoUpdateAnimBg="0"/>
      <p:bldP spid="148488" grpId="0" autoUpdateAnimBg="0"/>
      <p:bldP spid="148489" grpId="0" autoUpdateAnimBg="0"/>
      <p:bldP spid="148490" grpId="0" animBg="1"/>
      <p:bldP spid="148491" grpId="0" autoUpdateAnimBg="0"/>
      <p:bldP spid="148492" grpId="0" animBg="1"/>
      <p:bldP spid="148493" grpId="0" autoUpdateAnimBg="0"/>
      <p:bldP spid="148494" grpId="0" autoUpdateAnimBg="0"/>
      <p:bldP spid="148495" grpId="0" autoUpdateAnimBg="0"/>
      <p:bldP spid="148496" grpId="0" autoUpdateAnimBg="0"/>
      <p:bldP spid="148497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76201"/>
            <a:ext cx="7772400" cy="7921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 sz="3700">
                <a:solidFill>
                  <a:srgbClr val="000099"/>
                </a:solidFill>
              </a:rPr>
              <a:t>The Hertzsprung-Russell Diagram</a:t>
            </a:r>
          </a:p>
        </p:txBody>
      </p:sp>
      <p:sp>
        <p:nvSpPr>
          <p:cNvPr id="149507" name="Line 3"/>
          <p:cNvSpPr>
            <a:spLocks noChangeShapeType="1"/>
          </p:cNvSpPr>
          <p:nvPr/>
        </p:nvSpPr>
        <p:spPr bwMode="auto">
          <a:xfrm>
            <a:off x="2209800" y="838200"/>
            <a:ext cx="80010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49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19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9509" name="Picture 5" descr="hr_diagram_es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988" y="869950"/>
            <a:ext cx="6729412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10" name="Text Box 6"/>
          <p:cNvSpPr txBox="1">
            <a:spLocks noChangeArrowheads="1"/>
          </p:cNvSpPr>
          <p:nvPr/>
        </p:nvSpPr>
        <p:spPr bwMode="auto">
          <a:xfrm rot="2273483">
            <a:off x="4119563" y="3429428"/>
            <a:ext cx="4826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333399"/>
                </a:solidFill>
              </a:rPr>
              <a:t>Most stars are found along the </a:t>
            </a:r>
            <a:r>
              <a:rPr lang="en-US" altLang="en-US" sz="2400" b="1">
                <a:solidFill>
                  <a:srgbClr val="FF3300"/>
                </a:solidFill>
              </a:rPr>
              <a:t>Main Sequence</a:t>
            </a:r>
          </a:p>
        </p:txBody>
      </p:sp>
      <p:sp>
        <p:nvSpPr>
          <p:cNvPr id="149511" name="Line 7"/>
          <p:cNvSpPr>
            <a:spLocks noChangeShapeType="1"/>
          </p:cNvSpPr>
          <p:nvPr/>
        </p:nvSpPr>
        <p:spPr bwMode="auto">
          <a:xfrm flipV="1">
            <a:off x="6126163" y="2784475"/>
            <a:ext cx="0" cy="3302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9512" name="Line 8"/>
          <p:cNvSpPr>
            <a:spLocks noChangeShapeType="1"/>
          </p:cNvSpPr>
          <p:nvPr/>
        </p:nvSpPr>
        <p:spPr bwMode="auto">
          <a:xfrm flipV="1">
            <a:off x="7924801" y="4040188"/>
            <a:ext cx="525463" cy="379412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9513" name="Line 9"/>
          <p:cNvSpPr>
            <a:spLocks noChangeShapeType="1"/>
          </p:cNvSpPr>
          <p:nvPr/>
        </p:nvSpPr>
        <p:spPr bwMode="auto">
          <a:xfrm flipV="1">
            <a:off x="7315200" y="3379788"/>
            <a:ext cx="152400" cy="506412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9514" name="Line 10"/>
          <p:cNvSpPr>
            <a:spLocks noChangeShapeType="1"/>
          </p:cNvSpPr>
          <p:nvPr/>
        </p:nvSpPr>
        <p:spPr bwMode="auto">
          <a:xfrm>
            <a:off x="8181976" y="4832351"/>
            <a:ext cx="982663" cy="6667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9515" name="Line 11"/>
          <p:cNvSpPr>
            <a:spLocks noChangeShapeType="1"/>
          </p:cNvSpPr>
          <p:nvPr/>
        </p:nvSpPr>
        <p:spPr bwMode="auto">
          <a:xfrm flipH="1" flipV="1">
            <a:off x="5054600" y="1992314"/>
            <a:ext cx="355600" cy="446087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50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49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9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49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49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9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49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49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49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10" grpId="0" autoUpdateAnimBg="0"/>
      <p:bldP spid="149511" grpId="0" animBg="1"/>
      <p:bldP spid="149512" grpId="0" animBg="1"/>
      <p:bldP spid="149513" grpId="0" animBg="1"/>
      <p:bldP spid="149514" grpId="0" animBg="1"/>
      <p:bldP spid="14951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76201"/>
            <a:ext cx="7772400" cy="7921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 sz="3500">
                <a:solidFill>
                  <a:srgbClr val="000099"/>
                </a:solidFill>
              </a:rPr>
              <a:t>The Hertzsprung-Russell Diagram (2)</a:t>
            </a:r>
          </a:p>
        </p:txBody>
      </p:sp>
      <p:sp>
        <p:nvSpPr>
          <p:cNvPr id="150531" name="Line 3"/>
          <p:cNvSpPr>
            <a:spLocks noChangeShapeType="1"/>
          </p:cNvSpPr>
          <p:nvPr/>
        </p:nvSpPr>
        <p:spPr bwMode="auto">
          <a:xfrm>
            <a:off x="2187575" y="838200"/>
            <a:ext cx="84582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50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19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0533" name="Picture 5" descr="hr_diagram_eso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3250" y="838200"/>
            <a:ext cx="4908550" cy="5867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0534" name="Text Box 6"/>
          <p:cNvSpPr txBox="1">
            <a:spLocks noChangeArrowheads="1"/>
          </p:cNvSpPr>
          <p:nvPr/>
        </p:nvSpPr>
        <p:spPr bwMode="auto">
          <a:xfrm rot="2104297">
            <a:off x="3975100" y="3260726"/>
            <a:ext cx="33401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333399"/>
                </a:solidFill>
              </a:rPr>
              <a:t>Stars spend most of their active life time on the Main Sequence (MS).</a:t>
            </a:r>
          </a:p>
        </p:txBody>
      </p:sp>
      <p:sp>
        <p:nvSpPr>
          <p:cNvPr id="150535" name="Line 7"/>
          <p:cNvSpPr>
            <a:spLocks noChangeShapeType="1"/>
          </p:cNvSpPr>
          <p:nvPr/>
        </p:nvSpPr>
        <p:spPr bwMode="auto">
          <a:xfrm>
            <a:off x="6629400" y="1295400"/>
            <a:ext cx="0" cy="2286000"/>
          </a:xfrm>
          <a:prstGeom prst="line">
            <a:avLst/>
          </a:prstGeom>
          <a:noFill/>
          <a:ln w="57150">
            <a:solidFill>
              <a:srgbClr val="FF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0536" name="Text Box 8"/>
          <p:cNvSpPr txBox="1">
            <a:spLocks noChangeArrowheads="1"/>
          </p:cNvSpPr>
          <p:nvPr/>
        </p:nvSpPr>
        <p:spPr bwMode="auto">
          <a:xfrm>
            <a:off x="8534400" y="1219201"/>
            <a:ext cx="17526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333399"/>
                </a:solidFill>
              </a:rPr>
              <a:t>Same temperature, but much brighter than MS stars</a:t>
            </a:r>
          </a:p>
        </p:txBody>
      </p:sp>
      <p:sp>
        <p:nvSpPr>
          <p:cNvPr id="150537" name="Text Box 9"/>
          <p:cNvSpPr txBox="1">
            <a:spLocks noChangeArrowheads="1"/>
          </p:cNvSpPr>
          <p:nvPr/>
        </p:nvSpPr>
        <p:spPr bwMode="auto">
          <a:xfrm>
            <a:off x="8686800" y="2971800"/>
            <a:ext cx="152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  <a:cs typeface="Arial" panose="020B0604020202020204" pitchFamily="34" charset="0"/>
                <a:sym typeface="Monotype Sorts" charset="2"/>
              </a:rPr>
              <a:t></a:t>
            </a:r>
            <a:r>
              <a:rPr lang="en-US" altLang="en-US" sz="2000">
                <a:solidFill>
                  <a:srgbClr val="333399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>
                <a:solidFill>
                  <a:srgbClr val="333399"/>
                </a:solidFill>
              </a:rPr>
              <a:t>Must be much larger</a:t>
            </a:r>
          </a:p>
        </p:txBody>
      </p:sp>
      <p:sp>
        <p:nvSpPr>
          <p:cNvPr id="150538" name="Text Box 10"/>
          <p:cNvSpPr txBox="1">
            <a:spLocks noChangeArrowheads="1"/>
          </p:cNvSpPr>
          <p:nvPr/>
        </p:nvSpPr>
        <p:spPr bwMode="auto">
          <a:xfrm>
            <a:off x="8763000" y="3962401"/>
            <a:ext cx="1371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FF0000"/>
                </a:solidFill>
                <a:cs typeface="Arial" panose="020B0604020202020204" pitchFamily="34" charset="0"/>
                <a:sym typeface="Monotype Sorts" charset="2"/>
              </a:rPr>
              <a:t></a:t>
            </a:r>
            <a:r>
              <a:rPr lang="en-US" altLang="en-US" sz="200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>
                <a:solidFill>
                  <a:srgbClr val="FF0000"/>
                </a:solidFill>
              </a:rPr>
              <a:t>Giant Stars</a:t>
            </a:r>
          </a:p>
        </p:txBody>
      </p:sp>
      <p:sp>
        <p:nvSpPr>
          <p:cNvPr id="150539" name="Line 11"/>
          <p:cNvSpPr>
            <a:spLocks noChangeShapeType="1"/>
          </p:cNvSpPr>
          <p:nvPr/>
        </p:nvSpPr>
        <p:spPr bwMode="auto">
          <a:xfrm flipH="1" flipV="1">
            <a:off x="6781800" y="1676400"/>
            <a:ext cx="1828800" cy="76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0540" name="Line 12"/>
          <p:cNvSpPr>
            <a:spLocks noChangeShapeType="1"/>
          </p:cNvSpPr>
          <p:nvPr/>
        </p:nvSpPr>
        <p:spPr bwMode="auto">
          <a:xfrm flipH="1">
            <a:off x="6781800" y="1981200"/>
            <a:ext cx="1752600" cy="304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0541" name="Rectangle 13"/>
          <p:cNvSpPr>
            <a:spLocks noChangeArrowheads="1"/>
          </p:cNvSpPr>
          <p:nvPr/>
        </p:nvSpPr>
        <p:spPr bwMode="auto">
          <a:xfrm>
            <a:off x="8839200" y="3962400"/>
            <a:ext cx="1219200" cy="762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0542" name="Text Box 14"/>
          <p:cNvSpPr txBox="1">
            <a:spLocks noChangeArrowheads="1"/>
          </p:cNvSpPr>
          <p:nvPr/>
        </p:nvSpPr>
        <p:spPr bwMode="auto">
          <a:xfrm rot="1220454">
            <a:off x="4114800" y="4632326"/>
            <a:ext cx="2286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333399"/>
                </a:solidFill>
              </a:rPr>
              <a:t>Same temp., but fainter </a:t>
            </a:r>
            <a:r>
              <a:rPr lang="en-US" altLang="en-US" sz="2000">
                <a:solidFill>
                  <a:srgbClr val="333399"/>
                </a:solidFill>
                <a:cs typeface="Arial" panose="020B0604020202020204" pitchFamily="34" charset="0"/>
              </a:rPr>
              <a:t>→ Dwarfs</a:t>
            </a:r>
          </a:p>
        </p:txBody>
      </p:sp>
    </p:spTree>
    <p:extLst>
      <p:ext uri="{BB962C8B-B14F-4D97-AF65-F5344CB8AC3E}">
        <p14:creationId xmlns:p14="http://schemas.microsoft.com/office/powerpoint/2010/main" val="356760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50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0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0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50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50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50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50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0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0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0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50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0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50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50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4" grpId="0" autoUpdateAnimBg="0"/>
      <p:bldP spid="150535" grpId="0" animBg="1"/>
      <p:bldP spid="150536" grpId="0" autoUpdateAnimBg="0"/>
      <p:bldP spid="150537" grpId="0" autoUpdateAnimBg="0"/>
      <p:bldP spid="150538" grpId="0" autoUpdateAnimBg="0"/>
      <p:bldP spid="150539" grpId="0" animBg="1"/>
      <p:bldP spid="150540" grpId="0" animBg="1"/>
      <p:bldP spid="150541" grpId="0" animBg="1"/>
      <p:bldP spid="150542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198438"/>
            <a:ext cx="7772400" cy="79216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 sz="3200">
                <a:solidFill>
                  <a:srgbClr val="000099"/>
                </a:solidFill>
              </a:rPr>
              <a:t>The Radii of Stars in the </a:t>
            </a:r>
            <a:br>
              <a:rPr lang="en-US" altLang="en-US" sz="3200">
                <a:solidFill>
                  <a:srgbClr val="000099"/>
                </a:solidFill>
              </a:rPr>
            </a:br>
            <a:r>
              <a:rPr lang="en-US" altLang="en-US" sz="3200">
                <a:solidFill>
                  <a:srgbClr val="000099"/>
                </a:solidFill>
              </a:rPr>
              <a:t>Hertzsprung-Russell Diagram</a:t>
            </a:r>
          </a:p>
        </p:txBody>
      </p:sp>
      <p:sp>
        <p:nvSpPr>
          <p:cNvPr id="151555" name="Line 3"/>
          <p:cNvSpPr>
            <a:spLocks noChangeShapeType="1"/>
          </p:cNvSpPr>
          <p:nvPr/>
        </p:nvSpPr>
        <p:spPr bwMode="auto">
          <a:xfrm>
            <a:off x="2209800" y="1143000"/>
            <a:ext cx="62484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51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19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1557" name="Picture 5" descr="08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2800" y="1209676"/>
            <a:ext cx="4241800" cy="5287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1558" name="Text Box 6"/>
          <p:cNvSpPr txBox="1">
            <a:spLocks noChangeArrowheads="1"/>
          </p:cNvSpPr>
          <p:nvPr/>
        </p:nvSpPr>
        <p:spPr bwMode="auto">
          <a:xfrm rot="1604757">
            <a:off x="7315200" y="2138364"/>
            <a:ext cx="2133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333399"/>
                </a:solidFill>
              </a:rPr>
              <a:t>10,000 times the sun’s radius</a:t>
            </a:r>
          </a:p>
        </p:txBody>
      </p:sp>
      <p:sp>
        <p:nvSpPr>
          <p:cNvPr id="151559" name="Text Box 7"/>
          <p:cNvSpPr txBox="1">
            <a:spLocks noChangeArrowheads="1"/>
          </p:cNvSpPr>
          <p:nvPr/>
        </p:nvSpPr>
        <p:spPr bwMode="auto">
          <a:xfrm rot="1755801">
            <a:off x="7391400" y="3602039"/>
            <a:ext cx="1828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333399"/>
                </a:solidFill>
              </a:rPr>
              <a:t>100 times the sun’s radius</a:t>
            </a:r>
          </a:p>
        </p:txBody>
      </p:sp>
      <p:sp>
        <p:nvSpPr>
          <p:cNvPr id="151560" name="Text Box 8"/>
          <p:cNvSpPr txBox="1">
            <a:spLocks noChangeArrowheads="1"/>
          </p:cNvSpPr>
          <p:nvPr/>
        </p:nvSpPr>
        <p:spPr bwMode="auto">
          <a:xfrm rot="1777892">
            <a:off x="7391400" y="5430839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333399"/>
                </a:solidFill>
              </a:rPr>
              <a:t>As large as the sun</a:t>
            </a:r>
          </a:p>
        </p:txBody>
      </p:sp>
      <p:sp>
        <p:nvSpPr>
          <p:cNvPr id="151561" name="Text Box 9"/>
          <p:cNvSpPr txBox="1">
            <a:spLocks noChangeArrowheads="1"/>
          </p:cNvSpPr>
          <p:nvPr/>
        </p:nvSpPr>
        <p:spPr bwMode="auto">
          <a:xfrm>
            <a:off x="6934200" y="6451601"/>
            <a:ext cx="3733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333399"/>
                </a:solidFill>
              </a:rPr>
              <a:t>100 times smaller than the sun</a:t>
            </a:r>
          </a:p>
        </p:txBody>
      </p:sp>
      <p:sp>
        <p:nvSpPr>
          <p:cNvPr id="151562" name="Line 10"/>
          <p:cNvSpPr>
            <a:spLocks noChangeShapeType="1"/>
          </p:cNvSpPr>
          <p:nvPr/>
        </p:nvSpPr>
        <p:spPr bwMode="auto">
          <a:xfrm flipH="1" flipV="1">
            <a:off x="6477000" y="6040438"/>
            <a:ext cx="53340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1563" name="Text Box 11"/>
          <p:cNvSpPr txBox="1">
            <a:spLocks noChangeArrowheads="1"/>
          </p:cNvSpPr>
          <p:nvPr/>
        </p:nvSpPr>
        <p:spPr bwMode="auto">
          <a:xfrm>
            <a:off x="4724400" y="1697039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FFFFFF"/>
                </a:solidFill>
              </a:rPr>
              <a:t>Rigel</a:t>
            </a:r>
          </a:p>
        </p:txBody>
      </p:sp>
      <p:sp>
        <p:nvSpPr>
          <p:cNvPr id="151564" name="Text Box 12"/>
          <p:cNvSpPr txBox="1">
            <a:spLocks noChangeArrowheads="1"/>
          </p:cNvSpPr>
          <p:nvPr/>
        </p:nvSpPr>
        <p:spPr bwMode="auto">
          <a:xfrm>
            <a:off x="5791200" y="1697039"/>
            <a:ext cx="1600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FFFFFF"/>
                </a:solidFill>
              </a:rPr>
              <a:t>Betelgeuse</a:t>
            </a:r>
          </a:p>
        </p:txBody>
      </p:sp>
      <p:sp>
        <p:nvSpPr>
          <p:cNvPr id="151565" name="Line 13"/>
          <p:cNvSpPr>
            <a:spLocks noChangeShapeType="1"/>
          </p:cNvSpPr>
          <p:nvPr/>
        </p:nvSpPr>
        <p:spPr bwMode="auto">
          <a:xfrm>
            <a:off x="5029200" y="2078038"/>
            <a:ext cx="152400" cy="2286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1566" name="Line 14"/>
          <p:cNvSpPr>
            <a:spLocks noChangeShapeType="1"/>
          </p:cNvSpPr>
          <p:nvPr/>
        </p:nvSpPr>
        <p:spPr bwMode="auto">
          <a:xfrm>
            <a:off x="6400800" y="2078038"/>
            <a:ext cx="228600" cy="2286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1567" name="Text Box 15"/>
          <p:cNvSpPr txBox="1">
            <a:spLocks noChangeArrowheads="1"/>
          </p:cNvSpPr>
          <p:nvPr/>
        </p:nvSpPr>
        <p:spPr bwMode="auto">
          <a:xfrm>
            <a:off x="5334000" y="4424364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FFFFFF"/>
                </a:solidFill>
              </a:rPr>
              <a:t>Sun</a:t>
            </a:r>
          </a:p>
        </p:txBody>
      </p:sp>
      <p:sp>
        <p:nvSpPr>
          <p:cNvPr id="151568" name="Text Box 16"/>
          <p:cNvSpPr txBox="1">
            <a:spLocks noChangeArrowheads="1"/>
          </p:cNvSpPr>
          <p:nvPr/>
        </p:nvSpPr>
        <p:spPr bwMode="auto">
          <a:xfrm>
            <a:off x="5105400" y="2900364"/>
            <a:ext cx="106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FFFFFF"/>
                </a:solidFill>
              </a:rPr>
              <a:t>Polaris</a:t>
            </a:r>
          </a:p>
        </p:txBody>
      </p:sp>
      <p:sp>
        <p:nvSpPr>
          <p:cNvPr id="151569" name="Line 17"/>
          <p:cNvSpPr>
            <a:spLocks noChangeShapeType="1"/>
          </p:cNvSpPr>
          <p:nvPr/>
        </p:nvSpPr>
        <p:spPr bwMode="auto">
          <a:xfrm flipV="1">
            <a:off x="5791200" y="4287838"/>
            <a:ext cx="304800" cy="2286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1570" name="Line 18"/>
          <p:cNvSpPr>
            <a:spLocks noChangeShapeType="1"/>
          </p:cNvSpPr>
          <p:nvPr/>
        </p:nvSpPr>
        <p:spPr bwMode="auto">
          <a:xfrm flipV="1">
            <a:off x="5638800" y="2763838"/>
            <a:ext cx="381000" cy="2286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02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51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1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1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1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1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51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51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51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51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51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51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51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51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51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51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8" grpId="0" autoUpdateAnimBg="0"/>
      <p:bldP spid="151559" grpId="0" autoUpdateAnimBg="0"/>
      <p:bldP spid="151560" grpId="0" autoUpdateAnimBg="0"/>
      <p:bldP spid="151561" grpId="0" autoUpdateAnimBg="0"/>
      <p:bldP spid="151562" grpId="0" animBg="1"/>
      <p:bldP spid="151563" grpId="0" autoUpdateAnimBg="0"/>
      <p:bldP spid="151564" grpId="0" autoUpdateAnimBg="0"/>
      <p:bldP spid="151565" grpId="0" animBg="1"/>
      <p:bldP spid="151566" grpId="0" animBg="1"/>
      <p:bldP spid="151567" grpId="0" autoUpdateAnimBg="0"/>
      <p:bldP spid="151568" grpId="0" autoUpdateAnimBg="0"/>
      <p:bldP spid="151569" grpId="0" animBg="1"/>
      <p:bldP spid="15157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81" name="Picture 5" descr="08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1" y="914400"/>
            <a:ext cx="5135563" cy="5943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76201"/>
            <a:ext cx="7772400" cy="7921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>
                <a:solidFill>
                  <a:srgbClr val="000099"/>
                </a:solidFill>
              </a:rPr>
              <a:t>Luminosity Classes</a:t>
            </a:r>
          </a:p>
        </p:txBody>
      </p:sp>
      <p:sp>
        <p:nvSpPr>
          <p:cNvPr id="152579" name="Line 3"/>
          <p:cNvSpPr>
            <a:spLocks noChangeShapeType="1"/>
          </p:cNvSpPr>
          <p:nvPr/>
        </p:nvSpPr>
        <p:spPr bwMode="auto">
          <a:xfrm>
            <a:off x="2209800" y="838200"/>
            <a:ext cx="56388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52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19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2582" name="Freeform 6"/>
          <p:cNvSpPr>
            <a:spLocks/>
          </p:cNvSpPr>
          <p:nvPr/>
        </p:nvSpPr>
        <p:spPr bwMode="auto">
          <a:xfrm>
            <a:off x="4038600" y="1681164"/>
            <a:ext cx="1752600" cy="223837"/>
          </a:xfrm>
          <a:custGeom>
            <a:avLst/>
            <a:gdLst>
              <a:gd name="T0" fmla="*/ 0 w 1008"/>
              <a:gd name="T1" fmla="*/ 200 h 200"/>
              <a:gd name="T2" fmla="*/ 96 w 1008"/>
              <a:gd name="T3" fmla="*/ 56 h 200"/>
              <a:gd name="T4" fmla="*/ 480 w 1008"/>
              <a:gd name="T5" fmla="*/ 8 h 200"/>
              <a:gd name="T6" fmla="*/ 768 w 1008"/>
              <a:gd name="T7" fmla="*/ 8 h 200"/>
              <a:gd name="T8" fmla="*/ 1008 w 1008"/>
              <a:gd name="T9" fmla="*/ 56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8" h="200">
                <a:moveTo>
                  <a:pt x="0" y="200"/>
                </a:moveTo>
                <a:cubicBezTo>
                  <a:pt x="8" y="144"/>
                  <a:pt x="16" y="88"/>
                  <a:pt x="96" y="56"/>
                </a:cubicBezTo>
                <a:cubicBezTo>
                  <a:pt x="176" y="24"/>
                  <a:pt x="368" y="16"/>
                  <a:pt x="480" y="8"/>
                </a:cubicBezTo>
                <a:cubicBezTo>
                  <a:pt x="592" y="0"/>
                  <a:pt x="680" y="0"/>
                  <a:pt x="768" y="8"/>
                </a:cubicBezTo>
                <a:cubicBezTo>
                  <a:pt x="856" y="16"/>
                  <a:pt x="932" y="36"/>
                  <a:pt x="1008" y="56"/>
                </a:cubicBezTo>
              </a:path>
            </a:pathLst>
          </a:custGeom>
          <a:noFill/>
          <a:ln w="76200" cmpd="sng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2583" name="Freeform 7"/>
          <p:cNvSpPr>
            <a:spLocks/>
          </p:cNvSpPr>
          <p:nvPr/>
        </p:nvSpPr>
        <p:spPr bwMode="auto">
          <a:xfrm>
            <a:off x="3962400" y="2117725"/>
            <a:ext cx="3429000" cy="706438"/>
          </a:xfrm>
          <a:custGeom>
            <a:avLst/>
            <a:gdLst>
              <a:gd name="T0" fmla="*/ 0 w 2160"/>
              <a:gd name="T1" fmla="*/ 0 h 240"/>
              <a:gd name="T2" fmla="*/ 720 w 2160"/>
              <a:gd name="T3" fmla="*/ 96 h 240"/>
              <a:gd name="T4" fmla="*/ 1584 w 2160"/>
              <a:gd name="T5" fmla="*/ 96 h 240"/>
              <a:gd name="T6" fmla="*/ 2160 w 21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" h="240">
                <a:moveTo>
                  <a:pt x="0" y="0"/>
                </a:moveTo>
                <a:cubicBezTo>
                  <a:pt x="228" y="40"/>
                  <a:pt x="456" y="80"/>
                  <a:pt x="720" y="96"/>
                </a:cubicBezTo>
                <a:cubicBezTo>
                  <a:pt x="984" y="112"/>
                  <a:pt x="1344" y="72"/>
                  <a:pt x="1584" y="96"/>
                </a:cubicBezTo>
                <a:cubicBezTo>
                  <a:pt x="1824" y="120"/>
                  <a:pt x="2064" y="216"/>
                  <a:pt x="2160" y="240"/>
                </a:cubicBezTo>
              </a:path>
            </a:pathLst>
          </a:custGeom>
          <a:noFill/>
          <a:ln w="76200" cmpd="sng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2584" name="Freeform 8"/>
          <p:cNvSpPr>
            <a:spLocks/>
          </p:cNvSpPr>
          <p:nvPr/>
        </p:nvSpPr>
        <p:spPr bwMode="auto">
          <a:xfrm>
            <a:off x="3962400" y="2328864"/>
            <a:ext cx="3276600" cy="708025"/>
          </a:xfrm>
          <a:custGeom>
            <a:avLst/>
            <a:gdLst>
              <a:gd name="T0" fmla="*/ 0 w 2064"/>
              <a:gd name="T1" fmla="*/ 0 h 480"/>
              <a:gd name="T2" fmla="*/ 720 w 2064"/>
              <a:gd name="T3" fmla="*/ 336 h 480"/>
              <a:gd name="T4" fmla="*/ 1008 w 2064"/>
              <a:gd name="T5" fmla="*/ 432 h 480"/>
              <a:gd name="T6" fmla="*/ 1728 w 2064"/>
              <a:gd name="T7" fmla="*/ 432 h 480"/>
              <a:gd name="T8" fmla="*/ 2064 w 2064"/>
              <a:gd name="T9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64" h="480">
                <a:moveTo>
                  <a:pt x="0" y="0"/>
                </a:moveTo>
                <a:cubicBezTo>
                  <a:pt x="276" y="132"/>
                  <a:pt x="552" y="264"/>
                  <a:pt x="720" y="336"/>
                </a:cubicBezTo>
                <a:cubicBezTo>
                  <a:pt x="888" y="408"/>
                  <a:pt x="840" y="416"/>
                  <a:pt x="1008" y="432"/>
                </a:cubicBezTo>
                <a:cubicBezTo>
                  <a:pt x="1176" y="448"/>
                  <a:pt x="1552" y="424"/>
                  <a:pt x="1728" y="432"/>
                </a:cubicBezTo>
                <a:cubicBezTo>
                  <a:pt x="1904" y="440"/>
                  <a:pt x="2008" y="472"/>
                  <a:pt x="2064" y="480"/>
                </a:cubicBezTo>
              </a:path>
            </a:pathLst>
          </a:custGeom>
          <a:noFill/>
          <a:ln w="76200" cmpd="sng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2585" name="Freeform 9"/>
          <p:cNvSpPr>
            <a:spLocks/>
          </p:cNvSpPr>
          <p:nvPr/>
        </p:nvSpPr>
        <p:spPr bwMode="auto">
          <a:xfrm>
            <a:off x="4191000" y="2541588"/>
            <a:ext cx="2971800" cy="1096962"/>
          </a:xfrm>
          <a:custGeom>
            <a:avLst/>
            <a:gdLst>
              <a:gd name="T0" fmla="*/ 0 w 1872"/>
              <a:gd name="T1" fmla="*/ 0 h 744"/>
              <a:gd name="T2" fmla="*/ 480 w 1872"/>
              <a:gd name="T3" fmla="*/ 384 h 744"/>
              <a:gd name="T4" fmla="*/ 864 w 1872"/>
              <a:gd name="T5" fmla="*/ 624 h 744"/>
              <a:gd name="T6" fmla="*/ 1392 w 1872"/>
              <a:gd name="T7" fmla="*/ 720 h 744"/>
              <a:gd name="T8" fmla="*/ 1872 w 1872"/>
              <a:gd name="T9" fmla="*/ 480 h 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72" h="744">
                <a:moveTo>
                  <a:pt x="0" y="0"/>
                </a:moveTo>
                <a:cubicBezTo>
                  <a:pt x="168" y="140"/>
                  <a:pt x="336" y="280"/>
                  <a:pt x="480" y="384"/>
                </a:cubicBezTo>
                <a:cubicBezTo>
                  <a:pt x="624" y="488"/>
                  <a:pt x="712" y="568"/>
                  <a:pt x="864" y="624"/>
                </a:cubicBezTo>
                <a:cubicBezTo>
                  <a:pt x="1016" y="680"/>
                  <a:pt x="1224" y="744"/>
                  <a:pt x="1392" y="720"/>
                </a:cubicBezTo>
                <a:cubicBezTo>
                  <a:pt x="1560" y="696"/>
                  <a:pt x="1784" y="520"/>
                  <a:pt x="1872" y="480"/>
                </a:cubicBezTo>
              </a:path>
            </a:pathLst>
          </a:custGeom>
          <a:noFill/>
          <a:ln w="76200" cmpd="sng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2586" name="Freeform 10"/>
          <p:cNvSpPr>
            <a:spLocks/>
          </p:cNvSpPr>
          <p:nvPr/>
        </p:nvSpPr>
        <p:spPr bwMode="auto">
          <a:xfrm>
            <a:off x="4191000" y="2682876"/>
            <a:ext cx="3048000" cy="1344613"/>
          </a:xfrm>
          <a:custGeom>
            <a:avLst/>
            <a:gdLst>
              <a:gd name="T0" fmla="*/ 0 w 1920"/>
              <a:gd name="T1" fmla="*/ 0 h 912"/>
              <a:gd name="T2" fmla="*/ 720 w 1920"/>
              <a:gd name="T3" fmla="*/ 528 h 912"/>
              <a:gd name="T4" fmla="*/ 1200 w 1920"/>
              <a:gd name="T5" fmla="*/ 816 h 912"/>
              <a:gd name="T6" fmla="*/ 1488 w 1920"/>
              <a:gd name="T7" fmla="*/ 864 h 912"/>
              <a:gd name="T8" fmla="*/ 1920 w 1920"/>
              <a:gd name="T9" fmla="*/ 912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0" h="912">
                <a:moveTo>
                  <a:pt x="0" y="0"/>
                </a:moveTo>
                <a:cubicBezTo>
                  <a:pt x="260" y="196"/>
                  <a:pt x="520" y="392"/>
                  <a:pt x="720" y="528"/>
                </a:cubicBezTo>
                <a:cubicBezTo>
                  <a:pt x="920" y="664"/>
                  <a:pt x="1072" y="760"/>
                  <a:pt x="1200" y="816"/>
                </a:cubicBezTo>
                <a:cubicBezTo>
                  <a:pt x="1328" y="872"/>
                  <a:pt x="1368" y="848"/>
                  <a:pt x="1488" y="864"/>
                </a:cubicBezTo>
                <a:cubicBezTo>
                  <a:pt x="1608" y="880"/>
                  <a:pt x="1764" y="896"/>
                  <a:pt x="1920" y="912"/>
                </a:cubicBezTo>
              </a:path>
            </a:pathLst>
          </a:custGeom>
          <a:noFill/>
          <a:ln w="76200" cmpd="sng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2587" name="Freeform 11"/>
          <p:cNvSpPr>
            <a:spLocks/>
          </p:cNvSpPr>
          <p:nvPr/>
        </p:nvSpPr>
        <p:spPr bwMode="auto">
          <a:xfrm>
            <a:off x="3276600" y="2187576"/>
            <a:ext cx="4038600" cy="4175125"/>
          </a:xfrm>
          <a:custGeom>
            <a:avLst/>
            <a:gdLst>
              <a:gd name="T0" fmla="*/ 0 w 2544"/>
              <a:gd name="T1" fmla="*/ 0 h 2832"/>
              <a:gd name="T2" fmla="*/ 432 w 2544"/>
              <a:gd name="T3" fmla="*/ 432 h 2832"/>
              <a:gd name="T4" fmla="*/ 1200 w 2544"/>
              <a:gd name="T5" fmla="*/ 1008 h 2832"/>
              <a:gd name="T6" fmla="*/ 1680 w 2544"/>
              <a:gd name="T7" fmla="*/ 1488 h 2832"/>
              <a:gd name="T8" fmla="*/ 1872 w 2544"/>
              <a:gd name="T9" fmla="*/ 1680 h 2832"/>
              <a:gd name="T10" fmla="*/ 2256 w 2544"/>
              <a:gd name="T11" fmla="*/ 2112 h 2832"/>
              <a:gd name="T12" fmla="*/ 2448 w 2544"/>
              <a:gd name="T13" fmla="*/ 2544 h 2832"/>
              <a:gd name="T14" fmla="*/ 2544 w 2544"/>
              <a:gd name="T15" fmla="*/ 2832 h 28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44" h="2832">
                <a:moveTo>
                  <a:pt x="0" y="0"/>
                </a:moveTo>
                <a:cubicBezTo>
                  <a:pt x="116" y="132"/>
                  <a:pt x="232" y="264"/>
                  <a:pt x="432" y="432"/>
                </a:cubicBezTo>
                <a:cubicBezTo>
                  <a:pt x="632" y="600"/>
                  <a:pt x="992" y="832"/>
                  <a:pt x="1200" y="1008"/>
                </a:cubicBezTo>
                <a:cubicBezTo>
                  <a:pt x="1408" y="1184"/>
                  <a:pt x="1568" y="1376"/>
                  <a:pt x="1680" y="1488"/>
                </a:cubicBezTo>
                <a:cubicBezTo>
                  <a:pt x="1792" y="1600"/>
                  <a:pt x="1776" y="1576"/>
                  <a:pt x="1872" y="1680"/>
                </a:cubicBezTo>
                <a:cubicBezTo>
                  <a:pt x="1968" y="1784"/>
                  <a:pt x="2160" y="1968"/>
                  <a:pt x="2256" y="2112"/>
                </a:cubicBezTo>
                <a:cubicBezTo>
                  <a:pt x="2352" y="2256"/>
                  <a:pt x="2400" y="2424"/>
                  <a:pt x="2448" y="2544"/>
                </a:cubicBezTo>
                <a:cubicBezTo>
                  <a:pt x="2496" y="2664"/>
                  <a:pt x="2528" y="2784"/>
                  <a:pt x="2544" y="2832"/>
                </a:cubicBezTo>
              </a:path>
            </a:pathLst>
          </a:custGeom>
          <a:noFill/>
          <a:ln w="76200" cmpd="sng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2588" name="Text Box 12"/>
          <p:cNvSpPr txBox="1">
            <a:spLocks noChangeArrowheads="1"/>
          </p:cNvSpPr>
          <p:nvPr/>
        </p:nvSpPr>
        <p:spPr bwMode="auto">
          <a:xfrm>
            <a:off x="4038600" y="1268413"/>
            <a:ext cx="335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9933"/>
                </a:solidFill>
              </a:rPr>
              <a:t>Ia   Bright Supergiants</a:t>
            </a:r>
          </a:p>
        </p:txBody>
      </p:sp>
      <p:sp>
        <p:nvSpPr>
          <p:cNvPr id="152589" name="Text Box 13"/>
          <p:cNvSpPr txBox="1">
            <a:spLocks noChangeArrowheads="1"/>
          </p:cNvSpPr>
          <p:nvPr/>
        </p:nvSpPr>
        <p:spPr bwMode="auto">
          <a:xfrm>
            <a:off x="7718425" y="2259013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</a:rPr>
              <a:t>Ib  Supergiants</a:t>
            </a:r>
          </a:p>
        </p:txBody>
      </p:sp>
      <p:sp>
        <p:nvSpPr>
          <p:cNvPr id="152590" name="Text Box 14"/>
          <p:cNvSpPr txBox="1">
            <a:spLocks noChangeArrowheads="1"/>
          </p:cNvSpPr>
          <p:nvPr/>
        </p:nvSpPr>
        <p:spPr bwMode="auto">
          <a:xfrm>
            <a:off x="7718425" y="2824163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</a:rPr>
              <a:t>II   Bright Giants </a:t>
            </a:r>
          </a:p>
        </p:txBody>
      </p:sp>
      <p:sp>
        <p:nvSpPr>
          <p:cNvPr id="152591" name="Text Box 15"/>
          <p:cNvSpPr txBox="1">
            <a:spLocks noChangeArrowheads="1"/>
          </p:cNvSpPr>
          <p:nvPr/>
        </p:nvSpPr>
        <p:spPr bwMode="auto">
          <a:xfrm>
            <a:off x="7718425" y="3271838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</a:rPr>
              <a:t>III  Giants</a:t>
            </a:r>
          </a:p>
        </p:txBody>
      </p:sp>
      <p:sp>
        <p:nvSpPr>
          <p:cNvPr id="152592" name="Text Box 16"/>
          <p:cNvSpPr txBox="1">
            <a:spLocks noChangeArrowheads="1"/>
          </p:cNvSpPr>
          <p:nvPr/>
        </p:nvSpPr>
        <p:spPr bwMode="auto">
          <a:xfrm>
            <a:off x="7718425" y="3814763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</a:rPr>
              <a:t>IV  Subgiants</a:t>
            </a:r>
          </a:p>
        </p:txBody>
      </p:sp>
      <p:sp>
        <p:nvSpPr>
          <p:cNvPr id="152593" name="Text Box 17"/>
          <p:cNvSpPr txBox="1">
            <a:spLocks noChangeArrowheads="1"/>
          </p:cNvSpPr>
          <p:nvPr/>
        </p:nvSpPr>
        <p:spPr bwMode="auto">
          <a:xfrm>
            <a:off x="7696200" y="4892676"/>
            <a:ext cx="2971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</a:rPr>
              <a:t>V  Main-Sequence Stars</a:t>
            </a:r>
          </a:p>
        </p:txBody>
      </p:sp>
      <p:sp>
        <p:nvSpPr>
          <p:cNvPr id="152594" name="Line 18"/>
          <p:cNvSpPr>
            <a:spLocks noChangeShapeType="1"/>
          </p:cNvSpPr>
          <p:nvPr/>
        </p:nvSpPr>
        <p:spPr bwMode="auto">
          <a:xfrm flipH="1">
            <a:off x="7010400" y="2471738"/>
            <a:ext cx="762000" cy="6985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2595" name="Line 19"/>
          <p:cNvSpPr>
            <a:spLocks noChangeShapeType="1"/>
          </p:cNvSpPr>
          <p:nvPr/>
        </p:nvSpPr>
        <p:spPr bwMode="auto">
          <a:xfrm flipH="1">
            <a:off x="7315200" y="3036888"/>
            <a:ext cx="4572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2596" name="Line 20"/>
          <p:cNvSpPr>
            <a:spLocks noChangeShapeType="1"/>
          </p:cNvSpPr>
          <p:nvPr/>
        </p:nvSpPr>
        <p:spPr bwMode="auto">
          <a:xfrm flipH="1" flipV="1">
            <a:off x="7010400" y="3390900"/>
            <a:ext cx="762000" cy="71438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2597" name="Line 21"/>
          <p:cNvSpPr>
            <a:spLocks noChangeShapeType="1"/>
          </p:cNvSpPr>
          <p:nvPr/>
        </p:nvSpPr>
        <p:spPr bwMode="auto">
          <a:xfrm flipH="1">
            <a:off x="7315200" y="4027488"/>
            <a:ext cx="4572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2598" name="Line 22"/>
          <p:cNvSpPr>
            <a:spLocks noChangeShapeType="1"/>
          </p:cNvSpPr>
          <p:nvPr/>
        </p:nvSpPr>
        <p:spPr bwMode="auto">
          <a:xfrm flipH="1" flipV="1">
            <a:off x="6858000" y="5230813"/>
            <a:ext cx="914400" cy="6985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2599" name="Text Box 23"/>
          <p:cNvSpPr txBox="1">
            <a:spLocks noChangeArrowheads="1"/>
          </p:cNvSpPr>
          <p:nvPr/>
        </p:nvSpPr>
        <p:spPr bwMode="auto">
          <a:xfrm>
            <a:off x="4572000" y="1677989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FFFF00"/>
                </a:solidFill>
              </a:rPr>
              <a:t>Ia</a:t>
            </a:r>
          </a:p>
        </p:txBody>
      </p:sp>
      <p:sp>
        <p:nvSpPr>
          <p:cNvPr id="152600" name="Text Box 24"/>
          <p:cNvSpPr txBox="1">
            <a:spLocks noChangeArrowheads="1"/>
          </p:cNvSpPr>
          <p:nvPr/>
        </p:nvSpPr>
        <p:spPr bwMode="auto">
          <a:xfrm>
            <a:off x="5638800" y="1976439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FFFF00"/>
                </a:solidFill>
              </a:rPr>
              <a:t>Ib</a:t>
            </a:r>
          </a:p>
        </p:txBody>
      </p:sp>
      <p:sp>
        <p:nvSpPr>
          <p:cNvPr id="152601" name="Text Box 25"/>
          <p:cNvSpPr txBox="1">
            <a:spLocks noChangeArrowheads="1"/>
          </p:cNvSpPr>
          <p:nvPr/>
        </p:nvSpPr>
        <p:spPr bwMode="auto">
          <a:xfrm>
            <a:off x="6629400" y="2613026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FFFF00"/>
                </a:solidFill>
              </a:rPr>
              <a:t>II</a:t>
            </a:r>
          </a:p>
        </p:txBody>
      </p:sp>
      <p:sp>
        <p:nvSpPr>
          <p:cNvPr id="152602" name="Text Box 26"/>
          <p:cNvSpPr txBox="1">
            <a:spLocks noChangeArrowheads="1"/>
          </p:cNvSpPr>
          <p:nvPr/>
        </p:nvSpPr>
        <p:spPr bwMode="auto">
          <a:xfrm>
            <a:off x="5181600" y="2967039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FFFF00"/>
                </a:solidFill>
              </a:rPr>
              <a:t>III</a:t>
            </a:r>
          </a:p>
        </p:txBody>
      </p:sp>
      <p:sp>
        <p:nvSpPr>
          <p:cNvPr id="152603" name="Text Box 27"/>
          <p:cNvSpPr txBox="1">
            <a:spLocks noChangeArrowheads="1"/>
          </p:cNvSpPr>
          <p:nvPr/>
        </p:nvSpPr>
        <p:spPr bwMode="auto">
          <a:xfrm>
            <a:off x="6248400" y="3941764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FFFF00"/>
                </a:solidFill>
              </a:rPr>
              <a:t>IV</a:t>
            </a:r>
          </a:p>
        </p:txBody>
      </p:sp>
      <p:sp>
        <p:nvSpPr>
          <p:cNvPr id="152604" name="Text Box 28"/>
          <p:cNvSpPr txBox="1">
            <a:spLocks noChangeArrowheads="1"/>
          </p:cNvSpPr>
          <p:nvPr/>
        </p:nvSpPr>
        <p:spPr bwMode="auto">
          <a:xfrm>
            <a:off x="5410200" y="4310064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FFFF00"/>
                </a:solidFill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169998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2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52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2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2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2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52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52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52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52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52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52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52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52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52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52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52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52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52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52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52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52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52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52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52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52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52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52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52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52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52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52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152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52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152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52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152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52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152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152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152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152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152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2" grpId="0" animBg="1"/>
      <p:bldP spid="152583" grpId="0" animBg="1"/>
      <p:bldP spid="152584" grpId="0" animBg="1"/>
      <p:bldP spid="152585" grpId="0" animBg="1"/>
      <p:bldP spid="152586" grpId="0" animBg="1"/>
      <p:bldP spid="152587" grpId="0" animBg="1"/>
      <p:bldP spid="152588" grpId="0" autoUpdateAnimBg="0"/>
      <p:bldP spid="152589" grpId="0" autoUpdateAnimBg="0"/>
      <p:bldP spid="152590" grpId="0" autoUpdateAnimBg="0"/>
      <p:bldP spid="152591" grpId="0" autoUpdateAnimBg="0"/>
      <p:bldP spid="152592" grpId="0" autoUpdateAnimBg="0"/>
      <p:bldP spid="152593" grpId="0" autoUpdateAnimBg="0"/>
      <p:bldP spid="152594" grpId="0" animBg="1"/>
      <p:bldP spid="152595" grpId="0" animBg="1"/>
      <p:bldP spid="152596" grpId="0" animBg="1"/>
      <p:bldP spid="152597" grpId="0" animBg="1"/>
      <p:bldP spid="152598" grpId="0" animBg="1"/>
      <p:bldP spid="152599" grpId="0" autoUpdateAnimBg="0"/>
      <p:bldP spid="152600" grpId="0" autoUpdateAnimBg="0"/>
      <p:bldP spid="152601" grpId="0" autoUpdateAnimBg="0"/>
      <p:bldP spid="152602" grpId="0" autoUpdateAnimBg="0"/>
      <p:bldP spid="152603" grpId="0" autoUpdateAnimBg="0"/>
      <p:bldP spid="152604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76201"/>
            <a:ext cx="7772400" cy="7921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>
                <a:solidFill>
                  <a:srgbClr val="000099"/>
                </a:solidFill>
              </a:rPr>
              <a:t>Example Luminosity Classes</a:t>
            </a:r>
          </a:p>
        </p:txBody>
      </p:sp>
      <p:sp>
        <p:nvSpPr>
          <p:cNvPr id="153603" name="Line 3"/>
          <p:cNvSpPr>
            <a:spLocks noChangeShapeType="1"/>
          </p:cNvSpPr>
          <p:nvPr/>
        </p:nvSpPr>
        <p:spPr bwMode="auto">
          <a:xfrm>
            <a:off x="2209800" y="838200"/>
            <a:ext cx="80010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53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19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05" name="Rectangle 5"/>
          <p:cNvSpPr>
            <a:spLocks noChangeArrowheads="1"/>
          </p:cNvSpPr>
          <p:nvPr/>
        </p:nvSpPr>
        <p:spPr bwMode="auto">
          <a:xfrm>
            <a:off x="2362200" y="1600200"/>
            <a:ext cx="83058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3200">
                <a:solidFill>
                  <a:srgbClr val="333399"/>
                </a:solidFill>
              </a:rPr>
              <a:t>Our Sun: G2 star on the Main Sequence:</a:t>
            </a:r>
            <a:r>
              <a:rPr lang="en-US" altLang="en-US" sz="3200">
                <a:solidFill>
                  <a:srgbClr val="000000"/>
                </a:solidFill>
              </a:rPr>
              <a:t> </a:t>
            </a:r>
            <a:r>
              <a:rPr lang="en-US" altLang="en-US" sz="4000">
                <a:solidFill>
                  <a:srgbClr val="FF0000"/>
                </a:solidFill>
              </a:rPr>
              <a:t>G2V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altLang="en-US" sz="4000">
              <a:solidFill>
                <a:srgbClr val="FF0000"/>
              </a:solidFill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altLang="en-US" sz="3200">
              <a:solidFill>
                <a:srgbClr val="FF0000"/>
              </a:solidFill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3200">
                <a:solidFill>
                  <a:srgbClr val="333399"/>
                </a:solidFill>
              </a:rPr>
              <a:t>Polaris: G2 star with Supergiant luminosity: </a:t>
            </a:r>
            <a:r>
              <a:rPr lang="en-US" altLang="en-US" sz="4000">
                <a:solidFill>
                  <a:srgbClr val="FF0000"/>
                </a:solidFill>
              </a:rPr>
              <a:t>G2Ib</a:t>
            </a:r>
          </a:p>
        </p:txBody>
      </p:sp>
    </p:spTree>
    <p:extLst>
      <p:ext uri="{BB962C8B-B14F-4D97-AF65-F5344CB8AC3E}">
        <p14:creationId xmlns:p14="http://schemas.microsoft.com/office/powerpoint/2010/main" val="346958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3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53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3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3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5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76201"/>
            <a:ext cx="7772400" cy="7921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>
                <a:solidFill>
                  <a:srgbClr val="000099"/>
                </a:solidFill>
              </a:rPr>
              <a:t>The Color Index (2)</a:t>
            </a:r>
          </a:p>
        </p:txBody>
      </p:sp>
      <p:sp>
        <p:nvSpPr>
          <p:cNvPr id="172035" name="Line 3"/>
          <p:cNvSpPr>
            <a:spLocks noChangeShapeType="1"/>
          </p:cNvSpPr>
          <p:nvPr/>
        </p:nvSpPr>
        <p:spPr bwMode="auto">
          <a:xfrm>
            <a:off x="2209800" y="838200"/>
            <a:ext cx="56388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720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95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2037" name="Rectangle 5"/>
          <p:cNvSpPr>
            <a:spLocks noChangeArrowheads="1"/>
          </p:cNvSpPr>
          <p:nvPr/>
        </p:nvSpPr>
        <p:spPr bwMode="auto">
          <a:xfrm>
            <a:off x="3352800" y="1143000"/>
            <a:ext cx="66294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333399"/>
                </a:solidFill>
              </a:rPr>
              <a:t>We define the Color Index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4000">
                <a:solidFill>
                  <a:srgbClr val="333399"/>
                </a:solidFill>
              </a:rPr>
              <a:t>B – V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333399"/>
                </a:solidFill>
              </a:rPr>
              <a:t>(i.e., B magnitude – V magnitude).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altLang="en-US" sz="3200">
              <a:solidFill>
                <a:srgbClr val="333399"/>
              </a:solidFill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333399"/>
                </a:solidFill>
              </a:rPr>
              <a:t>The bluer a star appears, the smaller the color index B – V.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altLang="en-US" sz="3200">
              <a:solidFill>
                <a:srgbClr val="333399"/>
              </a:solidFill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333399"/>
                </a:solidFill>
              </a:rPr>
              <a:t>The hotter a star is, the smaller its color index B – V.</a:t>
            </a:r>
          </a:p>
        </p:txBody>
      </p:sp>
    </p:spTree>
    <p:extLst>
      <p:ext uri="{BB962C8B-B14F-4D97-AF65-F5344CB8AC3E}">
        <p14:creationId xmlns:p14="http://schemas.microsoft.com/office/powerpoint/2010/main" val="293504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72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7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9" name="Picture 5" descr="10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73300" y="2895601"/>
            <a:ext cx="8229600" cy="2041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76201"/>
            <a:ext cx="7772400" cy="7921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>
                <a:solidFill>
                  <a:srgbClr val="000099"/>
                </a:solidFill>
              </a:rPr>
              <a:t>Spectral Lines of Giants</a:t>
            </a:r>
          </a:p>
        </p:txBody>
      </p:sp>
      <p:sp>
        <p:nvSpPr>
          <p:cNvPr id="154627" name="Line 3"/>
          <p:cNvSpPr>
            <a:spLocks noChangeShapeType="1"/>
          </p:cNvSpPr>
          <p:nvPr/>
        </p:nvSpPr>
        <p:spPr bwMode="auto">
          <a:xfrm>
            <a:off x="2209800" y="838200"/>
            <a:ext cx="67818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546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19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4630" name="Text Box 6"/>
          <p:cNvSpPr txBox="1">
            <a:spLocks noChangeArrowheads="1"/>
          </p:cNvSpPr>
          <p:nvPr/>
        </p:nvSpPr>
        <p:spPr bwMode="auto">
          <a:xfrm>
            <a:off x="2743200" y="1889126"/>
            <a:ext cx="7543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</a:rPr>
              <a:t>=&gt; Absorption lines in spectra of giants and supergiants are narrower than in main sequence stars</a:t>
            </a:r>
          </a:p>
        </p:txBody>
      </p:sp>
      <p:sp>
        <p:nvSpPr>
          <p:cNvPr id="154631" name="Text Box 7"/>
          <p:cNvSpPr txBox="1">
            <a:spLocks noChangeArrowheads="1"/>
          </p:cNvSpPr>
          <p:nvPr/>
        </p:nvSpPr>
        <p:spPr bwMode="auto">
          <a:xfrm>
            <a:off x="2743200" y="914401"/>
            <a:ext cx="7010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</a:rPr>
              <a:t>Pressure and density in the atmospheres of giants are lower than in main sequence stars.</a:t>
            </a:r>
          </a:p>
        </p:txBody>
      </p:sp>
      <p:sp>
        <p:nvSpPr>
          <p:cNvPr id="154632" name="Text Box 8"/>
          <p:cNvSpPr txBox="1">
            <a:spLocks noChangeArrowheads="1"/>
          </p:cNvSpPr>
          <p:nvPr/>
        </p:nvSpPr>
        <p:spPr bwMode="auto">
          <a:xfrm>
            <a:off x="2711450" y="5073650"/>
            <a:ext cx="7543800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300">
                <a:solidFill>
                  <a:srgbClr val="333399"/>
                </a:solidFill>
              </a:rPr>
              <a:t>=&gt; From the line widths, we can estimate the size and luminosity of a star.</a:t>
            </a:r>
          </a:p>
        </p:txBody>
      </p:sp>
      <p:sp>
        <p:nvSpPr>
          <p:cNvPr id="154633" name="Text Box 9"/>
          <p:cNvSpPr txBox="1">
            <a:spLocks noChangeArrowheads="1"/>
          </p:cNvSpPr>
          <p:nvPr/>
        </p:nvSpPr>
        <p:spPr bwMode="auto">
          <a:xfrm>
            <a:off x="2768600" y="6172200"/>
            <a:ext cx="78994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  <a:cs typeface="Arial" panose="020B0604020202020204" pitchFamily="34" charset="0"/>
                <a:sym typeface="Monotype Sorts" charset="2"/>
              </a:rPr>
              <a:t></a:t>
            </a:r>
            <a:r>
              <a:rPr lang="en-US" altLang="en-US" sz="2700">
                <a:solidFill>
                  <a:srgbClr val="333399"/>
                </a:solidFill>
                <a:cs typeface="Arial" panose="020B0604020202020204" pitchFamily="34" charset="0"/>
              </a:rPr>
              <a:t> </a:t>
            </a:r>
            <a:r>
              <a:rPr lang="en-US" altLang="en-US" sz="2700">
                <a:solidFill>
                  <a:srgbClr val="333399"/>
                </a:solidFill>
              </a:rPr>
              <a:t>Distance estimate (spectroscopic parallax)</a:t>
            </a:r>
          </a:p>
        </p:txBody>
      </p:sp>
    </p:spTree>
    <p:extLst>
      <p:ext uri="{BB962C8B-B14F-4D97-AF65-F5344CB8AC3E}">
        <p14:creationId xmlns:p14="http://schemas.microsoft.com/office/powerpoint/2010/main" val="264979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4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4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4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4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30" grpId="0" autoUpdateAnimBg="0"/>
      <p:bldP spid="154631" grpId="0" autoUpdateAnimBg="0"/>
      <p:bldP spid="154632" grpId="0" autoUpdateAnimBg="0"/>
      <p:bldP spid="154633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3" name="Picture 5" descr="12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46"/>
          <a:stretch>
            <a:fillRect/>
          </a:stretch>
        </p:blipFill>
        <p:spPr>
          <a:xfrm>
            <a:off x="2819400" y="1387475"/>
            <a:ext cx="4876800" cy="4711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76201"/>
            <a:ext cx="7772400" cy="7921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>
                <a:solidFill>
                  <a:srgbClr val="000099"/>
                </a:solidFill>
              </a:rPr>
              <a:t>Binary Stars</a:t>
            </a:r>
          </a:p>
        </p:txBody>
      </p:sp>
      <p:sp>
        <p:nvSpPr>
          <p:cNvPr id="155651" name="Line 3"/>
          <p:cNvSpPr>
            <a:spLocks noChangeShapeType="1"/>
          </p:cNvSpPr>
          <p:nvPr/>
        </p:nvSpPr>
        <p:spPr bwMode="auto">
          <a:xfrm>
            <a:off x="2209800" y="838200"/>
            <a:ext cx="38100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556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19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5654" name="Text Box 6"/>
          <p:cNvSpPr txBox="1">
            <a:spLocks noChangeArrowheads="1"/>
          </p:cNvSpPr>
          <p:nvPr/>
        </p:nvSpPr>
        <p:spPr bwMode="auto">
          <a:xfrm>
            <a:off x="7696200" y="1295401"/>
            <a:ext cx="2895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333399"/>
                </a:solidFill>
              </a:rPr>
              <a:t>More than 50 % of all stars in our Milky Way are not single stars, but belong to binaries: </a:t>
            </a:r>
          </a:p>
        </p:txBody>
      </p:sp>
      <p:sp>
        <p:nvSpPr>
          <p:cNvPr id="155655" name="Text Box 7"/>
          <p:cNvSpPr txBox="1">
            <a:spLocks noChangeArrowheads="1"/>
          </p:cNvSpPr>
          <p:nvPr/>
        </p:nvSpPr>
        <p:spPr bwMode="auto">
          <a:xfrm>
            <a:off x="7696200" y="2819401"/>
            <a:ext cx="2895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333399"/>
                </a:solidFill>
              </a:rPr>
              <a:t>Pairs or multiple systems of stars which orbit their common center of mass. </a:t>
            </a:r>
          </a:p>
        </p:txBody>
      </p:sp>
      <p:sp>
        <p:nvSpPr>
          <p:cNvPr id="155656" name="Text Box 8"/>
          <p:cNvSpPr txBox="1">
            <a:spLocks noChangeArrowheads="1"/>
          </p:cNvSpPr>
          <p:nvPr/>
        </p:nvSpPr>
        <p:spPr bwMode="auto">
          <a:xfrm>
            <a:off x="7696200" y="4343400"/>
            <a:ext cx="28956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333399"/>
                </a:solidFill>
              </a:rPr>
              <a:t>If we can measure and understand their orbital motion, we can estimate the stellar</a:t>
            </a:r>
            <a:r>
              <a:rPr lang="en-US" altLang="en-US" sz="2400">
                <a:solidFill>
                  <a:srgbClr val="333399"/>
                </a:solidFill>
              </a:rPr>
              <a:t> </a:t>
            </a:r>
            <a:r>
              <a:rPr lang="en-US" altLang="en-US" sz="2800">
                <a:solidFill>
                  <a:srgbClr val="333399"/>
                </a:solidFill>
              </a:rPr>
              <a:t>masses.</a:t>
            </a:r>
            <a:r>
              <a:rPr lang="en-US" altLang="en-US" sz="2000">
                <a:solidFill>
                  <a:srgbClr val="333399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0779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5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5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5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4" grpId="0" autoUpdateAnimBg="0"/>
      <p:bldP spid="155655" grpId="0" autoUpdateAnimBg="0"/>
      <p:bldP spid="155656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7" name="Picture 5" descr="12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1" y="1295400"/>
            <a:ext cx="4506913" cy="403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76201"/>
            <a:ext cx="7772400" cy="7921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>
                <a:solidFill>
                  <a:srgbClr val="000099"/>
                </a:solidFill>
              </a:rPr>
              <a:t>The Center of Mass</a:t>
            </a:r>
          </a:p>
        </p:txBody>
      </p:sp>
      <p:sp>
        <p:nvSpPr>
          <p:cNvPr id="156675" name="Line 3"/>
          <p:cNvSpPr>
            <a:spLocks noChangeShapeType="1"/>
          </p:cNvSpPr>
          <p:nvPr/>
        </p:nvSpPr>
        <p:spPr bwMode="auto">
          <a:xfrm>
            <a:off x="2209800" y="838200"/>
            <a:ext cx="57912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566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19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6678" name="Text Box 6"/>
          <p:cNvSpPr txBox="1">
            <a:spLocks noChangeArrowheads="1"/>
          </p:cNvSpPr>
          <p:nvPr/>
        </p:nvSpPr>
        <p:spPr bwMode="auto">
          <a:xfrm>
            <a:off x="7086600" y="1143000"/>
            <a:ext cx="33528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333399"/>
                </a:solidFill>
              </a:rPr>
              <a:t>center of mass</a:t>
            </a:r>
            <a:r>
              <a:rPr lang="en-US" altLang="en-US" sz="2800">
                <a:solidFill>
                  <a:srgbClr val="333399"/>
                </a:solidFill>
              </a:rPr>
              <a:t> = balance point of the system.</a:t>
            </a:r>
          </a:p>
        </p:txBody>
      </p:sp>
      <p:sp>
        <p:nvSpPr>
          <p:cNvPr id="156679" name="Text Box 7"/>
          <p:cNvSpPr txBox="1">
            <a:spLocks noChangeArrowheads="1"/>
          </p:cNvSpPr>
          <p:nvPr/>
        </p:nvSpPr>
        <p:spPr bwMode="auto">
          <a:xfrm>
            <a:off x="7086600" y="2514601"/>
            <a:ext cx="3200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</a:rPr>
              <a:t>Both masses equal =&gt; center of mass is in the middle, r</a:t>
            </a:r>
            <a:r>
              <a:rPr lang="en-US" altLang="en-US" sz="2400" baseline="-25000">
                <a:solidFill>
                  <a:srgbClr val="333399"/>
                </a:solidFill>
              </a:rPr>
              <a:t>A</a:t>
            </a:r>
            <a:r>
              <a:rPr lang="en-US" altLang="en-US" sz="2400">
                <a:solidFill>
                  <a:srgbClr val="333399"/>
                </a:solidFill>
              </a:rPr>
              <a:t> = r</a:t>
            </a:r>
            <a:r>
              <a:rPr lang="en-US" altLang="en-US" sz="2400" baseline="-25000">
                <a:solidFill>
                  <a:srgbClr val="333399"/>
                </a:solidFill>
              </a:rPr>
              <a:t>B</a:t>
            </a:r>
            <a:r>
              <a:rPr lang="en-US" altLang="en-US" sz="2400">
                <a:solidFill>
                  <a:srgbClr val="333399"/>
                </a:solidFill>
              </a:rPr>
              <a:t>.</a:t>
            </a:r>
          </a:p>
        </p:txBody>
      </p:sp>
      <p:sp>
        <p:nvSpPr>
          <p:cNvPr id="156680" name="Text Box 8"/>
          <p:cNvSpPr txBox="1">
            <a:spLocks noChangeArrowheads="1"/>
          </p:cNvSpPr>
          <p:nvPr/>
        </p:nvSpPr>
        <p:spPr bwMode="auto">
          <a:xfrm>
            <a:off x="7086600" y="3886200"/>
            <a:ext cx="3352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</a:rPr>
              <a:t>The more unequal the masses are, the more it shifts toward the more massive star. </a:t>
            </a:r>
          </a:p>
        </p:txBody>
      </p:sp>
      <p:sp>
        <p:nvSpPr>
          <p:cNvPr id="156681" name="Freeform 9"/>
          <p:cNvSpPr>
            <a:spLocks/>
          </p:cNvSpPr>
          <p:nvPr/>
        </p:nvSpPr>
        <p:spPr bwMode="auto">
          <a:xfrm>
            <a:off x="4419600" y="6172200"/>
            <a:ext cx="533400" cy="533400"/>
          </a:xfrm>
          <a:custGeom>
            <a:avLst/>
            <a:gdLst>
              <a:gd name="T0" fmla="*/ 0 w 336"/>
              <a:gd name="T1" fmla="*/ 288 h 288"/>
              <a:gd name="T2" fmla="*/ 192 w 336"/>
              <a:gd name="T3" fmla="*/ 0 h 288"/>
              <a:gd name="T4" fmla="*/ 336 w 336"/>
              <a:gd name="T5" fmla="*/ 288 h 288"/>
              <a:gd name="T6" fmla="*/ 0 w 336"/>
              <a:gd name="T7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" h="288">
                <a:moveTo>
                  <a:pt x="0" y="288"/>
                </a:moveTo>
                <a:lnTo>
                  <a:pt x="192" y="0"/>
                </a:lnTo>
                <a:lnTo>
                  <a:pt x="336" y="288"/>
                </a:lnTo>
                <a:lnTo>
                  <a:pt x="0" y="288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6682" name="Line 10"/>
          <p:cNvSpPr>
            <a:spLocks noChangeShapeType="1"/>
          </p:cNvSpPr>
          <p:nvPr/>
        </p:nvSpPr>
        <p:spPr bwMode="auto">
          <a:xfrm>
            <a:off x="3505200" y="6172200"/>
            <a:ext cx="2514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6683" name="Oval 11"/>
          <p:cNvSpPr>
            <a:spLocks noChangeArrowheads="1"/>
          </p:cNvSpPr>
          <p:nvPr/>
        </p:nvSpPr>
        <p:spPr bwMode="auto">
          <a:xfrm>
            <a:off x="3581400" y="5943600"/>
            <a:ext cx="228600" cy="2286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3300"/>
              </a:solidFill>
            </a:endParaRPr>
          </a:p>
        </p:txBody>
      </p:sp>
      <p:sp>
        <p:nvSpPr>
          <p:cNvPr id="156684" name="Oval 12"/>
          <p:cNvSpPr>
            <a:spLocks noChangeArrowheads="1"/>
          </p:cNvSpPr>
          <p:nvPr/>
        </p:nvSpPr>
        <p:spPr bwMode="auto">
          <a:xfrm>
            <a:off x="5715000" y="5943600"/>
            <a:ext cx="228600" cy="2286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3300"/>
              </a:solidFill>
            </a:endParaRPr>
          </a:p>
        </p:txBody>
      </p:sp>
      <p:sp>
        <p:nvSpPr>
          <p:cNvPr id="156685" name="Freeform 13"/>
          <p:cNvSpPr>
            <a:spLocks/>
          </p:cNvSpPr>
          <p:nvPr/>
        </p:nvSpPr>
        <p:spPr bwMode="auto">
          <a:xfrm>
            <a:off x="8153400" y="6172200"/>
            <a:ext cx="533400" cy="533400"/>
          </a:xfrm>
          <a:custGeom>
            <a:avLst/>
            <a:gdLst>
              <a:gd name="T0" fmla="*/ 0 w 336"/>
              <a:gd name="T1" fmla="*/ 288 h 288"/>
              <a:gd name="T2" fmla="*/ 192 w 336"/>
              <a:gd name="T3" fmla="*/ 0 h 288"/>
              <a:gd name="T4" fmla="*/ 336 w 336"/>
              <a:gd name="T5" fmla="*/ 288 h 288"/>
              <a:gd name="T6" fmla="*/ 0 w 336"/>
              <a:gd name="T7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" h="288">
                <a:moveTo>
                  <a:pt x="0" y="288"/>
                </a:moveTo>
                <a:lnTo>
                  <a:pt x="192" y="0"/>
                </a:lnTo>
                <a:lnTo>
                  <a:pt x="336" y="288"/>
                </a:lnTo>
                <a:lnTo>
                  <a:pt x="0" y="288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6686" name="Line 14"/>
          <p:cNvSpPr>
            <a:spLocks noChangeShapeType="1"/>
          </p:cNvSpPr>
          <p:nvPr/>
        </p:nvSpPr>
        <p:spPr bwMode="auto">
          <a:xfrm>
            <a:off x="7315200" y="6172200"/>
            <a:ext cx="2514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6687" name="Oval 15"/>
          <p:cNvSpPr>
            <a:spLocks noChangeArrowheads="1"/>
          </p:cNvSpPr>
          <p:nvPr/>
        </p:nvSpPr>
        <p:spPr bwMode="auto">
          <a:xfrm>
            <a:off x="9525000" y="5943600"/>
            <a:ext cx="228600" cy="2286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3300"/>
              </a:solidFill>
            </a:endParaRPr>
          </a:p>
        </p:txBody>
      </p:sp>
      <p:sp>
        <p:nvSpPr>
          <p:cNvPr id="156688" name="Oval 16"/>
          <p:cNvSpPr>
            <a:spLocks noChangeArrowheads="1"/>
          </p:cNvSpPr>
          <p:nvPr/>
        </p:nvSpPr>
        <p:spPr bwMode="auto">
          <a:xfrm>
            <a:off x="7696200" y="5486400"/>
            <a:ext cx="762000" cy="6858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9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6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6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6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6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6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6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6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6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6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6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6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6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8" grpId="0" autoUpdateAnimBg="0"/>
      <p:bldP spid="156679" grpId="0" autoUpdateAnimBg="0"/>
      <p:bldP spid="156680" grpId="0" autoUpdateAnimBg="0"/>
      <p:bldP spid="156681" grpId="0" animBg="1"/>
      <p:bldP spid="156682" grpId="0" animBg="1"/>
      <p:bldP spid="156683" grpId="0" animBg="1" autoUpdateAnimBg="0"/>
      <p:bldP spid="156684" grpId="0" animBg="1" autoUpdateAnimBg="0"/>
      <p:bldP spid="156685" grpId="0" animBg="1"/>
      <p:bldP spid="156686" grpId="0" animBg="1"/>
      <p:bldP spid="156687" grpId="0" animBg="1" autoUpdateAnimBg="0"/>
      <p:bldP spid="156688" grpId="0" animBg="1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76201"/>
            <a:ext cx="7772400" cy="7921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>
                <a:solidFill>
                  <a:srgbClr val="000099"/>
                </a:solidFill>
              </a:rPr>
              <a:t>Estimating Stellar Masses</a:t>
            </a:r>
          </a:p>
        </p:txBody>
      </p:sp>
      <p:sp>
        <p:nvSpPr>
          <p:cNvPr id="157699" name="Line 3"/>
          <p:cNvSpPr>
            <a:spLocks noChangeShapeType="1"/>
          </p:cNvSpPr>
          <p:nvPr/>
        </p:nvSpPr>
        <p:spPr bwMode="auto">
          <a:xfrm>
            <a:off x="2209800" y="838200"/>
            <a:ext cx="73914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577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19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7701" name="Text Box 5"/>
          <p:cNvSpPr txBox="1">
            <a:spLocks noChangeArrowheads="1"/>
          </p:cNvSpPr>
          <p:nvPr/>
        </p:nvSpPr>
        <p:spPr bwMode="auto">
          <a:xfrm>
            <a:off x="4495800" y="1219201"/>
            <a:ext cx="4191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</a:rPr>
              <a:t>Recall</a:t>
            </a:r>
            <a:r>
              <a:rPr lang="en-US" altLang="en-US" sz="2400">
                <a:solidFill>
                  <a:srgbClr val="000000"/>
                </a:solidFill>
              </a:rPr>
              <a:t> </a:t>
            </a:r>
            <a:r>
              <a:rPr lang="en-US" altLang="en-US" sz="2400">
                <a:solidFill>
                  <a:srgbClr val="333399"/>
                </a:solidFill>
              </a:rPr>
              <a:t>Kepler’s 3rd Law: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3300"/>
                </a:solidFill>
              </a:rPr>
              <a:t>P</a:t>
            </a:r>
            <a:r>
              <a:rPr lang="en-US" altLang="en-US" sz="2400" baseline="-25000">
                <a:solidFill>
                  <a:srgbClr val="FF3300"/>
                </a:solidFill>
              </a:rPr>
              <a:t>y</a:t>
            </a:r>
            <a:r>
              <a:rPr lang="en-US" altLang="en-US" sz="2400" baseline="30000">
                <a:solidFill>
                  <a:srgbClr val="FF3300"/>
                </a:solidFill>
              </a:rPr>
              <a:t>2</a:t>
            </a:r>
            <a:r>
              <a:rPr lang="en-US" altLang="en-US" sz="2400">
                <a:solidFill>
                  <a:srgbClr val="FF3300"/>
                </a:solidFill>
              </a:rPr>
              <a:t> = a</a:t>
            </a:r>
            <a:r>
              <a:rPr lang="en-US" altLang="en-US" sz="2400" baseline="-25000">
                <a:solidFill>
                  <a:srgbClr val="FF3300"/>
                </a:solidFill>
              </a:rPr>
              <a:t>AU</a:t>
            </a:r>
            <a:r>
              <a:rPr lang="en-US" altLang="en-US" sz="2400" baseline="30000">
                <a:solidFill>
                  <a:srgbClr val="FF3300"/>
                </a:solidFill>
              </a:rPr>
              <a:t>3</a:t>
            </a:r>
            <a:r>
              <a:rPr lang="en-US" altLang="en-US" sz="2400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3505200" y="2438401"/>
            <a:ext cx="6172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</a:rPr>
              <a:t>Valid for the Solar system: star with 1 solar mass in the center. </a:t>
            </a:r>
          </a:p>
        </p:txBody>
      </p:sp>
      <p:sp>
        <p:nvSpPr>
          <p:cNvPr id="157703" name="Text Box 7"/>
          <p:cNvSpPr txBox="1">
            <a:spLocks noChangeArrowheads="1"/>
          </p:cNvSpPr>
          <p:nvPr/>
        </p:nvSpPr>
        <p:spPr bwMode="auto">
          <a:xfrm>
            <a:off x="3733801" y="3429001"/>
            <a:ext cx="571182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</a:rPr>
              <a:t>We find almost the same law for binary stars with masses M</a:t>
            </a:r>
            <a:r>
              <a:rPr lang="en-US" altLang="en-US" sz="2400" baseline="-25000">
                <a:solidFill>
                  <a:srgbClr val="333399"/>
                </a:solidFill>
              </a:rPr>
              <a:t>A</a:t>
            </a:r>
            <a:r>
              <a:rPr lang="en-US" altLang="en-US" sz="2400">
                <a:solidFill>
                  <a:srgbClr val="333399"/>
                </a:solidFill>
              </a:rPr>
              <a:t> and M</a:t>
            </a:r>
            <a:r>
              <a:rPr lang="en-US" altLang="en-US" sz="2400" baseline="-25000">
                <a:solidFill>
                  <a:srgbClr val="333399"/>
                </a:solidFill>
              </a:rPr>
              <a:t>B</a:t>
            </a:r>
            <a:r>
              <a:rPr lang="en-US" altLang="en-US" sz="2400">
                <a:solidFill>
                  <a:srgbClr val="333399"/>
                </a:solidFill>
              </a:rPr>
              <a:t> different from 1 solar mass:</a:t>
            </a:r>
          </a:p>
        </p:txBody>
      </p:sp>
      <p:sp>
        <p:nvSpPr>
          <p:cNvPr id="157704" name="Text Box 8"/>
          <p:cNvSpPr txBox="1">
            <a:spLocks noChangeArrowheads="1"/>
          </p:cNvSpPr>
          <p:nvPr/>
        </p:nvSpPr>
        <p:spPr bwMode="auto">
          <a:xfrm>
            <a:off x="5006975" y="5029200"/>
            <a:ext cx="2209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3300"/>
                </a:solidFill>
              </a:rPr>
              <a:t>M</a:t>
            </a:r>
            <a:r>
              <a:rPr lang="en-US" altLang="en-US" sz="3200" baseline="-25000">
                <a:solidFill>
                  <a:srgbClr val="FF3300"/>
                </a:solidFill>
              </a:rPr>
              <a:t>A</a:t>
            </a:r>
            <a:r>
              <a:rPr lang="en-US" altLang="en-US" sz="3200">
                <a:solidFill>
                  <a:srgbClr val="FF3300"/>
                </a:solidFill>
              </a:rPr>
              <a:t> + M</a:t>
            </a:r>
            <a:r>
              <a:rPr lang="en-US" altLang="en-US" sz="3200" baseline="-25000">
                <a:solidFill>
                  <a:srgbClr val="FF3300"/>
                </a:solidFill>
              </a:rPr>
              <a:t>B</a:t>
            </a:r>
            <a:r>
              <a:rPr lang="en-US" altLang="en-US" sz="3200">
                <a:solidFill>
                  <a:srgbClr val="FF3300"/>
                </a:solidFill>
              </a:rPr>
              <a:t> = </a:t>
            </a:r>
          </a:p>
        </p:txBody>
      </p:sp>
      <p:sp>
        <p:nvSpPr>
          <p:cNvPr id="157705" name="Text Box 9"/>
          <p:cNvSpPr txBox="1">
            <a:spLocks noChangeArrowheads="1"/>
          </p:cNvSpPr>
          <p:nvPr/>
        </p:nvSpPr>
        <p:spPr bwMode="auto">
          <a:xfrm>
            <a:off x="7140575" y="4724400"/>
            <a:ext cx="1447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3300"/>
                </a:solidFill>
              </a:rPr>
              <a:t>a</a:t>
            </a:r>
            <a:r>
              <a:rPr lang="en-US" altLang="en-US" sz="3200" baseline="-25000">
                <a:solidFill>
                  <a:srgbClr val="FF3300"/>
                </a:solidFill>
              </a:rPr>
              <a:t>AU</a:t>
            </a:r>
            <a:r>
              <a:rPr lang="en-US" altLang="en-US" sz="3200" baseline="30000">
                <a:solidFill>
                  <a:srgbClr val="FF3300"/>
                </a:solidFill>
              </a:rPr>
              <a:t>3</a:t>
            </a:r>
            <a:r>
              <a:rPr lang="en-US" altLang="en-US" sz="3200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157706" name="Text Box 10"/>
          <p:cNvSpPr txBox="1">
            <a:spLocks noChangeArrowheads="1"/>
          </p:cNvSpPr>
          <p:nvPr/>
        </p:nvSpPr>
        <p:spPr bwMode="auto">
          <a:xfrm>
            <a:off x="6988175" y="4800600"/>
            <a:ext cx="1295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3300"/>
                </a:solidFill>
              </a:rPr>
              <a:t>____ </a:t>
            </a:r>
          </a:p>
        </p:txBody>
      </p:sp>
      <p:sp>
        <p:nvSpPr>
          <p:cNvPr id="157707" name="Text Box 11"/>
          <p:cNvSpPr txBox="1">
            <a:spLocks noChangeArrowheads="1"/>
          </p:cNvSpPr>
          <p:nvPr/>
        </p:nvSpPr>
        <p:spPr bwMode="auto">
          <a:xfrm>
            <a:off x="7140575" y="5287964"/>
            <a:ext cx="990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3300"/>
                </a:solidFill>
              </a:rPr>
              <a:t>P</a:t>
            </a:r>
            <a:r>
              <a:rPr lang="en-US" altLang="en-US" sz="3200" baseline="-25000">
                <a:solidFill>
                  <a:srgbClr val="FF3300"/>
                </a:solidFill>
              </a:rPr>
              <a:t>y</a:t>
            </a:r>
            <a:r>
              <a:rPr lang="en-US" altLang="en-US" sz="3200" baseline="30000">
                <a:solidFill>
                  <a:srgbClr val="FF3300"/>
                </a:solidFill>
              </a:rPr>
              <a:t>2</a:t>
            </a:r>
            <a:r>
              <a:rPr lang="en-US" altLang="en-US" sz="3200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157708" name="Rectangle 12"/>
          <p:cNvSpPr>
            <a:spLocks noChangeArrowheads="1"/>
          </p:cNvSpPr>
          <p:nvPr/>
        </p:nvSpPr>
        <p:spPr bwMode="auto">
          <a:xfrm>
            <a:off x="4930775" y="4800600"/>
            <a:ext cx="3352800" cy="12192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7709" name="Text Box 13"/>
          <p:cNvSpPr txBox="1">
            <a:spLocks noChangeArrowheads="1"/>
          </p:cNvSpPr>
          <p:nvPr/>
        </p:nvSpPr>
        <p:spPr bwMode="auto">
          <a:xfrm>
            <a:off x="4016375" y="6248400"/>
            <a:ext cx="533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</a:rPr>
              <a:t>(M</a:t>
            </a:r>
            <a:r>
              <a:rPr lang="en-US" altLang="en-US" sz="2400" baseline="-25000">
                <a:solidFill>
                  <a:srgbClr val="333399"/>
                </a:solidFill>
              </a:rPr>
              <a:t>A</a:t>
            </a:r>
            <a:r>
              <a:rPr lang="en-US" altLang="en-US" sz="2400">
                <a:solidFill>
                  <a:srgbClr val="333399"/>
                </a:solidFill>
              </a:rPr>
              <a:t> and M</a:t>
            </a:r>
            <a:r>
              <a:rPr lang="en-US" altLang="en-US" sz="2400" baseline="-25000">
                <a:solidFill>
                  <a:srgbClr val="333399"/>
                </a:solidFill>
              </a:rPr>
              <a:t>B</a:t>
            </a:r>
            <a:r>
              <a:rPr lang="en-US" altLang="en-US" sz="2400">
                <a:solidFill>
                  <a:srgbClr val="333399"/>
                </a:solidFill>
              </a:rPr>
              <a:t> in units of solar masses)</a:t>
            </a:r>
          </a:p>
        </p:txBody>
      </p:sp>
    </p:spTree>
    <p:extLst>
      <p:ext uri="{BB962C8B-B14F-4D97-AF65-F5344CB8AC3E}">
        <p14:creationId xmlns:p14="http://schemas.microsoft.com/office/powerpoint/2010/main" val="406746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57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7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7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7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7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57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7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57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7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57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57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57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57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57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1" grpId="0" autoUpdateAnimBg="0"/>
      <p:bldP spid="157702" grpId="0" autoUpdateAnimBg="0"/>
      <p:bldP spid="157703" grpId="0" autoUpdateAnimBg="0"/>
      <p:bldP spid="157704" grpId="0" autoUpdateAnimBg="0"/>
      <p:bldP spid="157705" grpId="0" autoUpdateAnimBg="0"/>
      <p:bldP spid="157706" grpId="0" autoUpdateAnimBg="0"/>
      <p:bldP spid="157707" grpId="0" autoUpdateAnimBg="0"/>
      <p:bldP spid="157708" grpId="0" animBg="1"/>
      <p:bldP spid="157709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76201"/>
            <a:ext cx="7772400" cy="7921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>
                <a:solidFill>
                  <a:srgbClr val="000099"/>
                </a:solidFill>
              </a:rPr>
              <a:t>Examples: Estimating Mass</a:t>
            </a:r>
          </a:p>
        </p:txBody>
      </p:sp>
      <p:sp>
        <p:nvSpPr>
          <p:cNvPr id="158723" name="Line 3"/>
          <p:cNvSpPr>
            <a:spLocks noChangeShapeType="1"/>
          </p:cNvSpPr>
          <p:nvPr/>
        </p:nvSpPr>
        <p:spPr bwMode="auto">
          <a:xfrm>
            <a:off x="2209800" y="838200"/>
            <a:ext cx="77724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587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19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8725" name="Text Box 5"/>
          <p:cNvSpPr txBox="1">
            <a:spLocks noChangeArrowheads="1"/>
          </p:cNvSpPr>
          <p:nvPr/>
        </p:nvSpPr>
        <p:spPr bwMode="auto">
          <a:xfrm>
            <a:off x="3505200" y="1371601"/>
            <a:ext cx="6324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</a:rPr>
              <a:t>a) Binary system with period of P = 32 years and separation of a = 16 AU:</a:t>
            </a:r>
          </a:p>
        </p:txBody>
      </p:sp>
      <p:sp>
        <p:nvSpPr>
          <p:cNvPr id="158726" name="Text Box 6"/>
          <p:cNvSpPr txBox="1">
            <a:spLocks noChangeArrowheads="1"/>
          </p:cNvSpPr>
          <p:nvPr/>
        </p:nvSpPr>
        <p:spPr bwMode="auto">
          <a:xfrm>
            <a:off x="3886200" y="2590801"/>
            <a:ext cx="5867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3300"/>
                </a:solidFill>
              </a:rPr>
              <a:t>M</a:t>
            </a:r>
            <a:r>
              <a:rPr lang="en-US" altLang="en-US" sz="2800" baseline="-25000">
                <a:solidFill>
                  <a:srgbClr val="FF3300"/>
                </a:solidFill>
              </a:rPr>
              <a:t>A</a:t>
            </a:r>
            <a:r>
              <a:rPr lang="en-US" altLang="en-US" sz="2800">
                <a:solidFill>
                  <a:srgbClr val="FF3300"/>
                </a:solidFill>
              </a:rPr>
              <a:t> + M</a:t>
            </a:r>
            <a:r>
              <a:rPr lang="en-US" altLang="en-US" sz="2800" baseline="-25000">
                <a:solidFill>
                  <a:srgbClr val="FF3300"/>
                </a:solidFill>
              </a:rPr>
              <a:t>B</a:t>
            </a:r>
            <a:r>
              <a:rPr lang="en-US" altLang="en-US" sz="2800">
                <a:solidFill>
                  <a:srgbClr val="FF3300"/>
                </a:solidFill>
              </a:rPr>
              <a:t> =          = 4 solar masses.</a:t>
            </a:r>
          </a:p>
        </p:txBody>
      </p:sp>
      <p:sp>
        <p:nvSpPr>
          <p:cNvPr id="158727" name="Text Box 7"/>
          <p:cNvSpPr txBox="1">
            <a:spLocks noChangeArrowheads="1"/>
          </p:cNvSpPr>
          <p:nvPr/>
        </p:nvSpPr>
        <p:spPr bwMode="auto">
          <a:xfrm>
            <a:off x="5715000" y="23622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3300"/>
                </a:solidFill>
              </a:rPr>
              <a:t>16</a:t>
            </a:r>
            <a:r>
              <a:rPr lang="en-US" altLang="en-US" sz="2400" baseline="30000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158728" name="Text Box 8"/>
          <p:cNvSpPr txBox="1">
            <a:spLocks noChangeArrowheads="1"/>
          </p:cNvSpPr>
          <p:nvPr/>
        </p:nvSpPr>
        <p:spPr bwMode="auto">
          <a:xfrm>
            <a:off x="5638800" y="24384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3300"/>
                </a:solidFill>
              </a:rPr>
              <a:t>____</a:t>
            </a:r>
            <a:endParaRPr lang="en-US" altLang="en-US" sz="2400" baseline="30000">
              <a:solidFill>
                <a:srgbClr val="FF3300"/>
              </a:solidFill>
            </a:endParaRPr>
          </a:p>
        </p:txBody>
      </p:sp>
      <p:sp>
        <p:nvSpPr>
          <p:cNvPr id="158729" name="Text Box 9"/>
          <p:cNvSpPr txBox="1">
            <a:spLocks noChangeArrowheads="1"/>
          </p:cNvSpPr>
          <p:nvPr/>
        </p:nvSpPr>
        <p:spPr bwMode="auto">
          <a:xfrm>
            <a:off x="5715000" y="28194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3300"/>
                </a:solidFill>
              </a:rPr>
              <a:t>32</a:t>
            </a:r>
            <a:r>
              <a:rPr lang="en-US" altLang="en-US" sz="2400" baseline="30000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158730" name="Text Box 10"/>
          <p:cNvSpPr txBox="1">
            <a:spLocks noChangeArrowheads="1"/>
          </p:cNvSpPr>
          <p:nvPr/>
        </p:nvSpPr>
        <p:spPr bwMode="auto">
          <a:xfrm>
            <a:off x="3352800" y="4343401"/>
            <a:ext cx="6553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</a:rPr>
              <a:t>b) Any binary system with a combination of period P and separation a that obeys Kepler’s 3. Law must have a total mass of 1 solar mass.</a:t>
            </a:r>
          </a:p>
        </p:txBody>
      </p:sp>
    </p:spTree>
    <p:extLst>
      <p:ext uri="{BB962C8B-B14F-4D97-AF65-F5344CB8AC3E}">
        <p14:creationId xmlns:p14="http://schemas.microsoft.com/office/powerpoint/2010/main" val="181824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5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8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8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58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58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58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5" grpId="0" autoUpdateAnimBg="0"/>
      <p:bldP spid="158726" grpId="0" autoUpdateAnimBg="0"/>
      <p:bldP spid="158727" grpId="0" autoUpdateAnimBg="0"/>
      <p:bldP spid="158728" grpId="0" autoUpdateAnimBg="0"/>
      <p:bldP spid="158729" grpId="0" autoUpdateAnimBg="0"/>
      <p:bldP spid="158730" grpId="0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76201"/>
            <a:ext cx="7772400" cy="7921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>
                <a:solidFill>
                  <a:srgbClr val="000099"/>
                </a:solidFill>
              </a:rPr>
              <a:t>Visual Binaries</a:t>
            </a:r>
          </a:p>
        </p:txBody>
      </p:sp>
      <p:sp>
        <p:nvSpPr>
          <p:cNvPr id="159747" name="Line 3"/>
          <p:cNvSpPr>
            <a:spLocks noChangeShapeType="1"/>
          </p:cNvSpPr>
          <p:nvPr/>
        </p:nvSpPr>
        <p:spPr bwMode="auto">
          <a:xfrm>
            <a:off x="2209800" y="838200"/>
            <a:ext cx="45720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597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19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749" name="Picture 5" descr="13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27926" y="838200"/>
            <a:ext cx="2911475" cy="6019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9750" name="Text Box 6"/>
          <p:cNvSpPr txBox="1">
            <a:spLocks noChangeArrowheads="1"/>
          </p:cNvSpPr>
          <p:nvPr/>
        </p:nvSpPr>
        <p:spPr bwMode="auto">
          <a:xfrm>
            <a:off x="3733800" y="1600200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</a:rPr>
              <a:t>The ideal case:</a:t>
            </a:r>
          </a:p>
        </p:txBody>
      </p:sp>
      <p:sp>
        <p:nvSpPr>
          <p:cNvPr id="159751" name="Text Box 7"/>
          <p:cNvSpPr txBox="1">
            <a:spLocks noChangeArrowheads="1"/>
          </p:cNvSpPr>
          <p:nvPr/>
        </p:nvSpPr>
        <p:spPr bwMode="auto">
          <a:xfrm>
            <a:off x="3200400" y="2971801"/>
            <a:ext cx="35814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333399"/>
                </a:solidFill>
              </a:rPr>
              <a:t>Both stars can be seen directly, and their separation and relative motion can be followed directly.</a:t>
            </a:r>
          </a:p>
        </p:txBody>
      </p:sp>
    </p:spTree>
    <p:extLst>
      <p:ext uri="{BB962C8B-B14F-4D97-AF65-F5344CB8AC3E}">
        <p14:creationId xmlns:p14="http://schemas.microsoft.com/office/powerpoint/2010/main" val="143576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9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9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50" grpId="0" autoUpdateAnimBg="0"/>
      <p:bldP spid="159751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6" name="Rectangle 8"/>
          <p:cNvSpPr>
            <a:spLocks noGrp="1" noChangeArrowheads="1"/>
          </p:cNvSpPr>
          <p:nvPr>
            <p:ph type="title"/>
          </p:nvPr>
        </p:nvSpPr>
        <p:spPr>
          <a:xfrm>
            <a:off x="2895600" y="76201"/>
            <a:ext cx="7772400" cy="7921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>
                <a:solidFill>
                  <a:srgbClr val="000099"/>
                </a:solidFill>
              </a:rPr>
              <a:t>The End of a Star’s Life</a:t>
            </a:r>
          </a:p>
        </p:txBody>
      </p:sp>
      <p:sp>
        <p:nvSpPr>
          <p:cNvPr id="73742" name="Line 14"/>
          <p:cNvSpPr>
            <a:spLocks noChangeShapeType="1"/>
          </p:cNvSpPr>
          <p:nvPr/>
        </p:nvSpPr>
        <p:spPr bwMode="auto">
          <a:xfrm>
            <a:off x="2209800" y="838200"/>
            <a:ext cx="67818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73761" name="Picture 33" descr="fig13-1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3962400"/>
            <a:ext cx="2671762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62" name="Picture 34" descr="fig13-1b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0" y="1755776"/>
            <a:ext cx="2971800" cy="24876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763" name="Picture 35" descr="fig13-1a"/>
          <p:cNvPicPr>
            <a:picLocks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2743200"/>
            <a:ext cx="40386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3764" name="Text Box 36"/>
          <p:cNvSpPr txBox="1">
            <a:spLocks noChangeArrowheads="1"/>
          </p:cNvSpPr>
          <p:nvPr/>
        </p:nvSpPr>
        <p:spPr bwMode="auto">
          <a:xfrm>
            <a:off x="3810000" y="974726"/>
            <a:ext cx="5943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333399"/>
                </a:solidFill>
              </a:rPr>
              <a:t>When all the nuclear fuel in a star is used up, gravity will win over pressure and the star will die.</a:t>
            </a:r>
          </a:p>
        </p:txBody>
      </p:sp>
      <p:sp>
        <p:nvSpPr>
          <p:cNvPr id="73765" name="Text Box 37"/>
          <p:cNvSpPr txBox="1">
            <a:spLocks noChangeArrowheads="1"/>
          </p:cNvSpPr>
          <p:nvPr/>
        </p:nvSpPr>
        <p:spPr bwMode="auto">
          <a:xfrm>
            <a:off x="2286000" y="1965326"/>
            <a:ext cx="5943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333399"/>
                </a:solidFill>
              </a:rPr>
              <a:t>High-mass stars will die first, in a gigantic explosion, called a </a:t>
            </a:r>
            <a:r>
              <a:rPr lang="en-US" altLang="en-US" sz="2000" b="1">
                <a:solidFill>
                  <a:srgbClr val="333399"/>
                </a:solidFill>
              </a:rPr>
              <a:t>supernova</a:t>
            </a:r>
            <a:r>
              <a:rPr lang="en-US" altLang="en-US" sz="2000">
                <a:solidFill>
                  <a:srgbClr val="333399"/>
                </a:solidFill>
              </a:rPr>
              <a:t>.</a:t>
            </a:r>
          </a:p>
        </p:txBody>
      </p:sp>
      <p:sp>
        <p:nvSpPr>
          <p:cNvPr id="73766" name="Text Box 38"/>
          <p:cNvSpPr txBox="1">
            <a:spLocks noChangeArrowheads="1"/>
          </p:cNvSpPr>
          <p:nvPr/>
        </p:nvSpPr>
        <p:spPr bwMode="auto">
          <a:xfrm>
            <a:off x="8829675" y="4572001"/>
            <a:ext cx="18288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333399"/>
                </a:solidFill>
              </a:rPr>
              <a:t>Less massive stars will die in a less dramatic event, called a </a:t>
            </a:r>
            <a:r>
              <a:rPr lang="en-US" altLang="en-US" sz="2000" b="1">
                <a:solidFill>
                  <a:srgbClr val="333399"/>
                </a:solidFill>
              </a:rPr>
              <a:t>nova</a:t>
            </a:r>
          </a:p>
        </p:txBody>
      </p:sp>
      <p:pic>
        <p:nvPicPr>
          <p:cNvPr id="73755" name="Picture 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95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250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3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3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3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3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3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3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3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3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3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3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64" grpId="0" autoUpdateAnimBg="0"/>
      <p:bldP spid="73765" grpId="0" autoUpdateAnimBg="0"/>
      <p:bldP spid="73766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76201"/>
            <a:ext cx="7772400" cy="7921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>
                <a:solidFill>
                  <a:srgbClr val="000099"/>
                </a:solidFill>
              </a:rPr>
              <a:t>Red Dwarfs</a:t>
            </a:r>
          </a:p>
        </p:txBody>
      </p:sp>
      <p:sp>
        <p:nvSpPr>
          <p:cNvPr id="136195" name="Line 3"/>
          <p:cNvSpPr>
            <a:spLocks noChangeShapeType="1"/>
          </p:cNvSpPr>
          <p:nvPr/>
        </p:nvSpPr>
        <p:spPr bwMode="auto">
          <a:xfrm>
            <a:off x="2209800" y="838200"/>
            <a:ext cx="38862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36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95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6197" name="Text Box 5"/>
          <p:cNvSpPr txBox="1">
            <a:spLocks noChangeArrowheads="1"/>
          </p:cNvSpPr>
          <p:nvPr/>
        </p:nvSpPr>
        <p:spPr bwMode="auto">
          <a:xfrm>
            <a:off x="8426450" y="2273300"/>
            <a:ext cx="22098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</a:rPr>
              <a:t>Stars with less than ~ 0.4 solar masses are completely convective.</a:t>
            </a:r>
          </a:p>
        </p:txBody>
      </p:sp>
      <p:sp>
        <p:nvSpPr>
          <p:cNvPr id="136198" name="Text Box 6"/>
          <p:cNvSpPr txBox="1">
            <a:spLocks noChangeArrowheads="1"/>
          </p:cNvSpPr>
          <p:nvPr/>
        </p:nvSpPr>
        <p:spPr bwMode="auto">
          <a:xfrm>
            <a:off x="2895600" y="4724401"/>
            <a:ext cx="7086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  <a:cs typeface="Arial" panose="020B0604020202020204" pitchFamily="34" charset="0"/>
                <a:sym typeface="Monotype Sorts" charset="2"/>
              </a:rPr>
              <a:t></a:t>
            </a:r>
            <a:r>
              <a:rPr lang="en-US" altLang="en-US" sz="2400">
                <a:solidFill>
                  <a:srgbClr val="333399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>
                <a:solidFill>
                  <a:srgbClr val="333399"/>
                </a:solidFill>
              </a:rPr>
              <a:t>Hydrogen and helium remain well mixed throughout the entire star.</a:t>
            </a:r>
          </a:p>
        </p:txBody>
      </p:sp>
      <p:sp>
        <p:nvSpPr>
          <p:cNvPr id="136199" name="Text Box 7"/>
          <p:cNvSpPr txBox="1">
            <a:spLocks noChangeArrowheads="1"/>
          </p:cNvSpPr>
          <p:nvPr/>
        </p:nvSpPr>
        <p:spPr bwMode="auto">
          <a:xfrm>
            <a:off x="2895600" y="56388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  <a:cs typeface="Arial" panose="020B0604020202020204" pitchFamily="34" charset="0"/>
                <a:sym typeface="Monotype Sorts" charset="2"/>
              </a:rPr>
              <a:t></a:t>
            </a:r>
            <a:r>
              <a:rPr lang="en-US" altLang="en-US" sz="2400">
                <a:solidFill>
                  <a:srgbClr val="333399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>
                <a:solidFill>
                  <a:srgbClr val="333399"/>
                </a:solidFill>
              </a:rPr>
              <a:t>No phase of shell “burning” with expansion to giant.</a:t>
            </a:r>
          </a:p>
        </p:txBody>
      </p:sp>
      <p:sp>
        <p:nvSpPr>
          <p:cNvPr id="136200" name="Text Box 8"/>
          <p:cNvSpPr txBox="1">
            <a:spLocks noChangeArrowheads="1"/>
          </p:cNvSpPr>
          <p:nvPr/>
        </p:nvSpPr>
        <p:spPr bwMode="auto">
          <a:xfrm>
            <a:off x="3200400" y="61722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  <a:cs typeface="Arial" panose="020B0604020202020204" pitchFamily="34" charset="0"/>
              </a:rPr>
              <a:t>Star not hot enough to ignite He burning.</a:t>
            </a:r>
            <a:endParaRPr lang="en-US" altLang="en-US" sz="2400">
              <a:solidFill>
                <a:srgbClr val="333399"/>
              </a:solidFill>
            </a:endParaRPr>
          </a:p>
        </p:txBody>
      </p:sp>
      <p:pic>
        <p:nvPicPr>
          <p:cNvPr id="136201" name="Picture 9" descr="14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1800" y="1219201"/>
            <a:ext cx="5424488" cy="33004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6202" name="Line 10"/>
          <p:cNvSpPr>
            <a:spLocks noChangeShapeType="1"/>
          </p:cNvSpPr>
          <p:nvPr/>
        </p:nvSpPr>
        <p:spPr bwMode="auto">
          <a:xfrm flipH="1">
            <a:off x="7710488" y="2827339"/>
            <a:ext cx="747712" cy="109378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6203" name="Line 11"/>
          <p:cNvSpPr>
            <a:spLocks noChangeShapeType="1"/>
          </p:cNvSpPr>
          <p:nvPr/>
        </p:nvSpPr>
        <p:spPr bwMode="auto">
          <a:xfrm flipH="1" flipV="1">
            <a:off x="4156076" y="2570164"/>
            <a:ext cx="3616325" cy="1736725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6204" name="Text Box 12"/>
          <p:cNvSpPr txBox="1">
            <a:spLocks noChangeArrowheads="1"/>
          </p:cNvSpPr>
          <p:nvPr/>
        </p:nvSpPr>
        <p:spPr bwMode="auto">
          <a:xfrm rot="1636606">
            <a:off x="4700588" y="3079750"/>
            <a:ext cx="1058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CC0000"/>
                </a:solidFill>
              </a:rPr>
              <a:t>Mass</a:t>
            </a:r>
          </a:p>
        </p:txBody>
      </p:sp>
      <p:sp>
        <p:nvSpPr>
          <p:cNvPr id="136205" name="Rectangle 13"/>
          <p:cNvSpPr>
            <a:spLocks noChangeArrowheads="1"/>
          </p:cNvSpPr>
          <p:nvPr/>
        </p:nvSpPr>
        <p:spPr bwMode="auto">
          <a:xfrm>
            <a:off x="7212014" y="3792539"/>
            <a:ext cx="1120775" cy="706437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39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6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6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36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6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3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36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36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7" grpId="0" autoUpdateAnimBg="0"/>
      <p:bldP spid="136198" grpId="0" autoUpdateAnimBg="0"/>
      <p:bldP spid="136199" grpId="0" autoUpdateAnimBg="0"/>
      <p:bldP spid="136200" grpId="0" autoUpdateAnimBg="0"/>
      <p:bldP spid="136202" grpId="0" animBg="1"/>
      <p:bldP spid="136203" grpId="0" animBg="1"/>
      <p:bldP spid="136204" grpId="0" autoUpdateAnimBg="0"/>
      <p:bldP spid="13620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76201"/>
            <a:ext cx="7772400" cy="7921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>
                <a:solidFill>
                  <a:srgbClr val="000099"/>
                </a:solidFill>
              </a:rPr>
              <a:t>Sunlike Stars</a:t>
            </a:r>
          </a:p>
        </p:txBody>
      </p:sp>
      <p:sp>
        <p:nvSpPr>
          <p:cNvPr id="137219" name="Line 3"/>
          <p:cNvSpPr>
            <a:spLocks noChangeShapeType="1"/>
          </p:cNvSpPr>
          <p:nvPr/>
        </p:nvSpPr>
        <p:spPr bwMode="auto">
          <a:xfrm>
            <a:off x="2209800" y="838200"/>
            <a:ext cx="41148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37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95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7221" name="Text Box 5"/>
          <p:cNvSpPr txBox="1">
            <a:spLocks noChangeArrowheads="1"/>
          </p:cNvSpPr>
          <p:nvPr/>
        </p:nvSpPr>
        <p:spPr bwMode="auto">
          <a:xfrm>
            <a:off x="8458200" y="1905000"/>
            <a:ext cx="22098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</a:rPr>
              <a:t>Sunlike stars (~ 0.4 – 4 solar masses) develop a helium core.</a:t>
            </a:r>
          </a:p>
        </p:txBody>
      </p:sp>
      <p:sp>
        <p:nvSpPr>
          <p:cNvPr id="137222" name="Text Box 6"/>
          <p:cNvSpPr txBox="1">
            <a:spLocks noChangeArrowheads="1"/>
          </p:cNvSpPr>
          <p:nvPr/>
        </p:nvSpPr>
        <p:spPr bwMode="auto">
          <a:xfrm>
            <a:off x="2949575" y="4953001"/>
            <a:ext cx="7620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  <a:cs typeface="Arial" panose="020B0604020202020204" pitchFamily="34" charset="0"/>
                <a:sym typeface="Monotype Sorts" charset="2"/>
              </a:rPr>
              <a:t></a:t>
            </a:r>
            <a:r>
              <a:rPr lang="en-US" altLang="en-US" sz="2400">
                <a:solidFill>
                  <a:srgbClr val="333399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>
                <a:solidFill>
                  <a:srgbClr val="333399"/>
                </a:solidFill>
              </a:rPr>
              <a:t>Expansion to red giant during H burning shell phase</a:t>
            </a:r>
          </a:p>
        </p:txBody>
      </p:sp>
      <p:sp>
        <p:nvSpPr>
          <p:cNvPr id="137223" name="Text Box 7"/>
          <p:cNvSpPr txBox="1">
            <a:spLocks noChangeArrowheads="1"/>
          </p:cNvSpPr>
          <p:nvPr/>
        </p:nvSpPr>
        <p:spPr bwMode="auto">
          <a:xfrm>
            <a:off x="2971800" y="55626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  <a:cs typeface="Arial" panose="020B0604020202020204" pitchFamily="34" charset="0"/>
                <a:sym typeface="Monotype Sorts" charset="2"/>
              </a:rPr>
              <a:t></a:t>
            </a:r>
            <a:r>
              <a:rPr lang="en-US" altLang="en-US" sz="2400">
                <a:solidFill>
                  <a:srgbClr val="333399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>
                <a:solidFill>
                  <a:srgbClr val="333399"/>
                </a:solidFill>
              </a:rPr>
              <a:t>Ignition of He burning in the He core</a:t>
            </a:r>
          </a:p>
        </p:txBody>
      </p:sp>
      <p:sp>
        <p:nvSpPr>
          <p:cNvPr id="137224" name="Text Box 8"/>
          <p:cNvSpPr txBox="1">
            <a:spLocks noChangeArrowheads="1"/>
          </p:cNvSpPr>
          <p:nvPr/>
        </p:nvSpPr>
        <p:spPr bwMode="auto">
          <a:xfrm>
            <a:off x="3276600" y="61722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  <a:cs typeface="Arial" panose="020B0604020202020204" pitchFamily="34" charset="0"/>
                <a:sym typeface="Monotype Sorts" charset="2"/>
              </a:rPr>
              <a:t></a:t>
            </a:r>
            <a:r>
              <a:rPr lang="en-US" altLang="en-US" sz="2400">
                <a:solidFill>
                  <a:srgbClr val="333399"/>
                </a:solidFill>
                <a:cs typeface="Arial" panose="020B0604020202020204" pitchFamily="34" charset="0"/>
              </a:rPr>
              <a:t> Formation of a degenerate C,O core</a:t>
            </a:r>
          </a:p>
        </p:txBody>
      </p:sp>
      <p:pic>
        <p:nvPicPr>
          <p:cNvPr id="137225" name="Picture 9" descr="14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1800" y="1219201"/>
            <a:ext cx="5424488" cy="35290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7226" name="Line 10"/>
          <p:cNvSpPr>
            <a:spLocks noChangeShapeType="1"/>
          </p:cNvSpPr>
          <p:nvPr/>
        </p:nvSpPr>
        <p:spPr bwMode="auto">
          <a:xfrm flipH="1">
            <a:off x="6650038" y="2938463"/>
            <a:ext cx="1808162" cy="550862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7227" name="Line 11"/>
          <p:cNvSpPr>
            <a:spLocks noChangeShapeType="1"/>
          </p:cNvSpPr>
          <p:nvPr/>
        </p:nvSpPr>
        <p:spPr bwMode="auto">
          <a:xfrm flipH="1" flipV="1">
            <a:off x="4156076" y="2663825"/>
            <a:ext cx="3616325" cy="1855788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7228" name="Text Box 12"/>
          <p:cNvSpPr txBox="1">
            <a:spLocks noChangeArrowheads="1"/>
          </p:cNvSpPr>
          <p:nvPr/>
        </p:nvSpPr>
        <p:spPr bwMode="auto">
          <a:xfrm rot="1636606">
            <a:off x="4703763" y="3209925"/>
            <a:ext cx="1060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CC0000"/>
                </a:solidFill>
              </a:rPr>
              <a:t>Mass</a:t>
            </a:r>
          </a:p>
        </p:txBody>
      </p:sp>
      <p:sp>
        <p:nvSpPr>
          <p:cNvPr id="137229" name="Rectangle 13"/>
          <p:cNvSpPr>
            <a:spLocks noChangeArrowheads="1"/>
          </p:cNvSpPr>
          <p:nvPr/>
        </p:nvSpPr>
        <p:spPr bwMode="auto">
          <a:xfrm>
            <a:off x="4718051" y="2319338"/>
            <a:ext cx="2555875" cy="2406650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72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7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7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37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37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1" grpId="0" autoUpdateAnimBg="0"/>
      <p:bldP spid="137222" grpId="0" autoUpdateAnimBg="0"/>
      <p:bldP spid="137223" grpId="0" autoUpdateAnimBg="0"/>
      <p:bldP spid="137224" grpId="0" autoUpdateAnimBg="0"/>
      <p:bldP spid="137226" grpId="0" animBg="1"/>
      <p:bldP spid="13722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7" name="Line 3"/>
          <p:cNvSpPr>
            <a:spLocks noChangeShapeType="1"/>
          </p:cNvSpPr>
          <p:nvPr/>
        </p:nvSpPr>
        <p:spPr bwMode="auto">
          <a:xfrm>
            <a:off x="2209800" y="838200"/>
            <a:ext cx="67818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title"/>
          </p:nvPr>
        </p:nvSpPr>
        <p:spPr>
          <a:xfrm>
            <a:off x="2895600" y="122238"/>
            <a:ext cx="7772400" cy="792162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>
                <a:solidFill>
                  <a:srgbClr val="000099"/>
                </a:solidFill>
              </a:rPr>
              <a:t>Inside Stars</a:t>
            </a:r>
          </a:p>
        </p:txBody>
      </p:sp>
      <p:pic>
        <p:nvPicPr>
          <p:cNvPr id="1904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95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0470" name="Picture 6" descr="playanimation.jpg                                              00117259smeagol                        BB150139: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051" y="6019800"/>
            <a:ext cx="976313" cy="4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0471" name="Picture 7" descr="19.jpg                                                         00117259smeagol                        BB150139:">
            <a:hlinkClick r:id="rId3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214" y="1346200"/>
            <a:ext cx="5487987" cy="416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472" name="Text Box 8"/>
          <p:cNvSpPr txBox="1">
            <a:spLocks noChangeArrowheads="1"/>
          </p:cNvSpPr>
          <p:nvPr/>
        </p:nvSpPr>
        <p:spPr bwMode="auto">
          <a:xfrm>
            <a:off x="4886326" y="6477000"/>
            <a:ext cx="2505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</a:rPr>
              <a:t>(SLIDESHOW MODE ONLY)</a:t>
            </a:r>
            <a:endParaRPr lang="en-US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32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76201"/>
            <a:ext cx="7772400" cy="7921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>
                <a:solidFill>
                  <a:srgbClr val="000099"/>
                </a:solidFill>
              </a:rPr>
              <a:t>Light and Matter</a:t>
            </a:r>
          </a:p>
        </p:txBody>
      </p:sp>
      <p:sp>
        <p:nvSpPr>
          <p:cNvPr id="173059" name="Line 3"/>
          <p:cNvSpPr>
            <a:spLocks noChangeShapeType="1"/>
          </p:cNvSpPr>
          <p:nvPr/>
        </p:nvSpPr>
        <p:spPr bwMode="auto">
          <a:xfrm>
            <a:off x="2209800" y="838200"/>
            <a:ext cx="49530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730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95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3061" name="Picture 5" descr="09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6400" y="3505200"/>
            <a:ext cx="5143500" cy="3316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3062" name="Picture 6" descr="15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14401"/>
            <a:ext cx="4343400" cy="323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063" name="Text Box 7"/>
          <p:cNvSpPr txBox="1">
            <a:spLocks noChangeArrowheads="1"/>
          </p:cNvSpPr>
          <p:nvPr/>
        </p:nvSpPr>
        <p:spPr bwMode="auto">
          <a:xfrm>
            <a:off x="2895600" y="882651"/>
            <a:ext cx="3581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</a:rPr>
              <a:t>Spectra of stars are more complicated than pure blackbody spectra.</a:t>
            </a:r>
          </a:p>
        </p:txBody>
      </p:sp>
      <p:sp>
        <p:nvSpPr>
          <p:cNvPr id="173064" name="Text Box 8"/>
          <p:cNvSpPr txBox="1">
            <a:spLocks noChangeArrowheads="1"/>
          </p:cNvSpPr>
          <p:nvPr/>
        </p:nvSpPr>
        <p:spPr bwMode="auto">
          <a:xfrm>
            <a:off x="2895600" y="2330451"/>
            <a:ext cx="3581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  <a:cs typeface="Arial" panose="020B0604020202020204" pitchFamily="34" charset="0"/>
                <a:sym typeface="Monotype Sorts" charset="2"/>
              </a:rPr>
              <a:t></a:t>
            </a:r>
            <a:r>
              <a:rPr lang="en-US" altLang="en-US" sz="2400">
                <a:solidFill>
                  <a:srgbClr val="333399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>
                <a:solidFill>
                  <a:srgbClr val="333399"/>
                </a:solidFill>
              </a:rPr>
              <a:t>characteristic lines, called absorption lines.</a:t>
            </a:r>
          </a:p>
        </p:txBody>
      </p:sp>
      <p:sp>
        <p:nvSpPr>
          <p:cNvPr id="173065" name="Text Box 9"/>
          <p:cNvSpPr txBox="1">
            <a:spLocks noChangeArrowheads="1"/>
          </p:cNvSpPr>
          <p:nvPr/>
        </p:nvSpPr>
        <p:spPr bwMode="auto">
          <a:xfrm>
            <a:off x="2895600" y="3505200"/>
            <a:ext cx="27432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</a:rPr>
              <a:t>To understand those lines, we need to understand atomic structure and the interactions between light and atoms.</a:t>
            </a:r>
          </a:p>
        </p:txBody>
      </p:sp>
    </p:spTree>
    <p:extLst>
      <p:ext uri="{BB962C8B-B14F-4D97-AF65-F5344CB8AC3E}">
        <p14:creationId xmlns:p14="http://schemas.microsoft.com/office/powerpoint/2010/main" val="235207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73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73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3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3" grpId="0" autoUpdateAnimBg="0"/>
      <p:bldP spid="173064" grpId="0" autoUpdateAnimBg="0"/>
      <p:bldP spid="173065" grpId="0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76201"/>
            <a:ext cx="7772400" cy="7921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>
                <a:solidFill>
                  <a:srgbClr val="000099"/>
                </a:solidFill>
              </a:rPr>
              <a:t>Mass Loss From Stars</a:t>
            </a:r>
          </a:p>
        </p:txBody>
      </p:sp>
      <p:sp>
        <p:nvSpPr>
          <p:cNvPr id="138243" name="Line 3"/>
          <p:cNvSpPr>
            <a:spLocks noChangeShapeType="1"/>
          </p:cNvSpPr>
          <p:nvPr/>
        </p:nvSpPr>
        <p:spPr bwMode="auto">
          <a:xfrm>
            <a:off x="2209800" y="838200"/>
            <a:ext cx="64770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38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95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8245" name="Text Box 5"/>
          <p:cNvSpPr txBox="1">
            <a:spLocks noChangeArrowheads="1"/>
          </p:cNvSpPr>
          <p:nvPr/>
        </p:nvSpPr>
        <p:spPr bwMode="auto">
          <a:xfrm>
            <a:off x="3025775" y="1028701"/>
            <a:ext cx="7315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</a:rPr>
              <a:t>Stars like our sun are constantly losing mass in a stellar wind (</a:t>
            </a:r>
            <a:r>
              <a:rPr lang="en-US" altLang="en-US" sz="2400">
                <a:solidFill>
                  <a:srgbClr val="333399"/>
                </a:solidFill>
                <a:cs typeface="Arial" panose="020B0604020202020204" pitchFamily="34" charset="0"/>
                <a:sym typeface="Monotype Sorts" charset="2"/>
              </a:rPr>
              <a:t></a:t>
            </a:r>
            <a:r>
              <a:rPr lang="en-US" altLang="en-US" sz="2400">
                <a:solidFill>
                  <a:srgbClr val="333399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>
                <a:solidFill>
                  <a:srgbClr val="333399"/>
                </a:solidFill>
              </a:rPr>
              <a:t>solar wind).</a:t>
            </a:r>
          </a:p>
        </p:txBody>
      </p:sp>
      <p:sp>
        <p:nvSpPr>
          <p:cNvPr id="138246" name="Text Box 6"/>
          <p:cNvSpPr txBox="1">
            <a:spLocks noChangeArrowheads="1"/>
          </p:cNvSpPr>
          <p:nvPr/>
        </p:nvSpPr>
        <p:spPr bwMode="auto">
          <a:xfrm>
            <a:off x="2873375" y="1984376"/>
            <a:ext cx="7772400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300">
                <a:solidFill>
                  <a:srgbClr val="333399"/>
                </a:solidFill>
              </a:rPr>
              <a:t>The more massive the star, the stronger its stellar wind.</a:t>
            </a:r>
          </a:p>
        </p:txBody>
      </p:sp>
      <p:pic>
        <p:nvPicPr>
          <p:cNvPr id="138247" name="Picture 7" descr="04a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1801" y="2819400"/>
            <a:ext cx="4162425" cy="3303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8248" name="Picture 8" descr="04b"/>
          <p:cNvPicPr>
            <a:picLocks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7200" y="2743200"/>
            <a:ext cx="3708400" cy="37861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8249" name="Text Box 9"/>
          <p:cNvSpPr txBox="1">
            <a:spLocks noChangeArrowheads="1"/>
          </p:cNvSpPr>
          <p:nvPr/>
        </p:nvSpPr>
        <p:spPr bwMode="auto">
          <a:xfrm>
            <a:off x="3036889" y="2944814"/>
            <a:ext cx="169068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FFFF"/>
                </a:solidFill>
              </a:rPr>
              <a:t>Far-infrared</a:t>
            </a:r>
          </a:p>
        </p:txBody>
      </p:sp>
      <p:sp>
        <p:nvSpPr>
          <p:cNvPr id="138250" name="Text Box 10"/>
          <p:cNvSpPr txBox="1">
            <a:spLocks noChangeArrowheads="1"/>
          </p:cNvSpPr>
          <p:nvPr/>
        </p:nvSpPr>
        <p:spPr bwMode="auto">
          <a:xfrm>
            <a:off x="8694739" y="6105525"/>
            <a:ext cx="1690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FFFF"/>
                </a:solidFill>
              </a:rPr>
              <a:t>WR 124</a:t>
            </a:r>
          </a:p>
        </p:txBody>
      </p:sp>
    </p:spTree>
    <p:extLst>
      <p:ext uri="{BB962C8B-B14F-4D97-AF65-F5344CB8AC3E}">
        <p14:creationId xmlns:p14="http://schemas.microsoft.com/office/powerpoint/2010/main" val="363168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5" grpId="0" autoUpdateAnimBg="0"/>
      <p:bldP spid="138246" grpId="0" autoUpdateAnimBg="0"/>
      <p:bldP spid="138249" grpId="0" autoUpdateAnimBg="0"/>
      <p:bldP spid="138250" grpId="0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122238"/>
            <a:ext cx="7772400" cy="79216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 sz="3300">
                <a:solidFill>
                  <a:srgbClr val="000099"/>
                </a:solidFill>
              </a:rPr>
              <a:t>The Final Breaths of Sun-Like Stars: Planetary Nebulae</a:t>
            </a:r>
          </a:p>
        </p:txBody>
      </p:sp>
      <p:sp>
        <p:nvSpPr>
          <p:cNvPr id="139267" name="Line 3"/>
          <p:cNvSpPr>
            <a:spLocks noChangeShapeType="1"/>
          </p:cNvSpPr>
          <p:nvPr/>
        </p:nvSpPr>
        <p:spPr bwMode="auto">
          <a:xfrm>
            <a:off x="2209800" y="1066800"/>
            <a:ext cx="74676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39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95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9269" name="Picture 5" descr="helix_nebula"/>
          <p:cNvPicPr>
            <a:picLocks noChangeAspect="1" noChangeArrowheads="1"/>
          </p:cNvPicPr>
          <p:nvPr>
            <p:ph idx="1"/>
          </p:nvPr>
        </p:nvPicPr>
        <p:blipFill>
          <a:blip r:embed="rId3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4" t="21251" r="4347" b="7265"/>
          <a:stretch>
            <a:fillRect/>
          </a:stretch>
        </p:blipFill>
        <p:spPr>
          <a:xfrm>
            <a:off x="2895600" y="1143000"/>
            <a:ext cx="7696200" cy="5638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9270" name="Text Box 6"/>
          <p:cNvSpPr txBox="1">
            <a:spLocks noChangeArrowheads="1"/>
          </p:cNvSpPr>
          <p:nvPr/>
        </p:nvSpPr>
        <p:spPr bwMode="auto">
          <a:xfrm>
            <a:off x="8305800" y="6156326"/>
            <a:ext cx="2362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FFFFFF"/>
                </a:solidFill>
              </a:rPr>
              <a:t>The Helix Nebula</a:t>
            </a:r>
          </a:p>
        </p:txBody>
      </p:sp>
      <p:sp>
        <p:nvSpPr>
          <p:cNvPr id="139271" name="Text Box 7"/>
          <p:cNvSpPr txBox="1">
            <a:spLocks noChangeArrowheads="1"/>
          </p:cNvSpPr>
          <p:nvPr/>
        </p:nvSpPr>
        <p:spPr bwMode="auto">
          <a:xfrm>
            <a:off x="3200400" y="2438400"/>
            <a:ext cx="624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FFFF"/>
                </a:solidFill>
              </a:rPr>
              <a:t>Remnants of stars with ~ 1 – a few M</a:t>
            </a:r>
            <a:r>
              <a:rPr lang="en-US" altLang="en-US" sz="2400" b="1" baseline="-25000">
                <a:solidFill>
                  <a:srgbClr val="FFFFFF"/>
                </a:solidFill>
              </a:rPr>
              <a:t>sun</a:t>
            </a:r>
          </a:p>
        </p:txBody>
      </p:sp>
      <p:sp>
        <p:nvSpPr>
          <p:cNvPr id="139272" name="Text Box 8"/>
          <p:cNvSpPr txBox="1">
            <a:spLocks noChangeArrowheads="1"/>
          </p:cNvSpPr>
          <p:nvPr/>
        </p:nvSpPr>
        <p:spPr bwMode="auto">
          <a:xfrm>
            <a:off x="3200400" y="3048000"/>
            <a:ext cx="624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FFFF"/>
                </a:solidFill>
              </a:rPr>
              <a:t>Radii: R ~ 0.2 - 3 light years</a:t>
            </a:r>
          </a:p>
        </p:txBody>
      </p:sp>
      <p:sp>
        <p:nvSpPr>
          <p:cNvPr id="139273" name="Text Box 9"/>
          <p:cNvSpPr txBox="1">
            <a:spLocks noChangeArrowheads="1"/>
          </p:cNvSpPr>
          <p:nvPr/>
        </p:nvSpPr>
        <p:spPr bwMode="auto">
          <a:xfrm>
            <a:off x="3200400" y="3733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FFFF"/>
                </a:solidFill>
              </a:rPr>
              <a:t>Expanding at ~10 – 20 km/s (</a:t>
            </a:r>
            <a:r>
              <a:rPr lang="en-US" altLang="en-US" sz="2400" b="1">
                <a:solidFill>
                  <a:srgbClr val="FFFFFF"/>
                </a:solidFill>
                <a:cs typeface="Arial" panose="020B0604020202020204" pitchFamily="34" charset="0"/>
              </a:rPr>
              <a:t>   Doppler shifts)</a:t>
            </a:r>
          </a:p>
        </p:txBody>
      </p:sp>
      <p:sp>
        <p:nvSpPr>
          <p:cNvPr id="139274" name="Text Box 10"/>
          <p:cNvSpPr txBox="1">
            <a:spLocks noChangeArrowheads="1"/>
          </p:cNvSpPr>
          <p:nvPr/>
        </p:nvSpPr>
        <p:spPr bwMode="auto">
          <a:xfrm>
            <a:off x="3200400" y="4343400"/>
            <a:ext cx="624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FFFF"/>
                </a:solidFill>
              </a:rPr>
              <a:t>Less than 10,000 years old</a:t>
            </a:r>
          </a:p>
        </p:txBody>
      </p:sp>
      <p:sp>
        <p:nvSpPr>
          <p:cNvPr id="139275" name="Text Box 11"/>
          <p:cNvSpPr txBox="1">
            <a:spLocks noChangeArrowheads="1"/>
          </p:cNvSpPr>
          <p:nvPr/>
        </p:nvSpPr>
        <p:spPr bwMode="auto">
          <a:xfrm>
            <a:off x="3200400" y="4953000"/>
            <a:ext cx="624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FFFF"/>
                </a:solidFill>
              </a:rPr>
              <a:t>Have nothing to do with planets!</a:t>
            </a:r>
          </a:p>
        </p:txBody>
      </p:sp>
      <p:sp>
        <p:nvSpPr>
          <p:cNvPr id="139276" name="Rectangle 12"/>
          <p:cNvSpPr>
            <a:spLocks noChangeArrowheads="1"/>
          </p:cNvSpPr>
          <p:nvPr/>
        </p:nvSpPr>
        <p:spPr bwMode="auto">
          <a:xfrm rot="10800000">
            <a:off x="7267037" y="3731569"/>
            <a:ext cx="5709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FFFF"/>
                </a:solidFill>
                <a:cs typeface="Arial" panose="020B0604020202020204" pitchFamily="34" charset="0"/>
                <a:sym typeface="Monotype Sorts" charset="2"/>
              </a:rPr>
              <a:t></a:t>
            </a:r>
          </a:p>
        </p:txBody>
      </p:sp>
    </p:spTree>
    <p:extLst>
      <p:ext uri="{BB962C8B-B14F-4D97-AF65-F5344CB8AC3E}">
        <p14:creationId xmlns:p14="http://schemas.microsoft.com/office/powerpoint/2010/main" val="223665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9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9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9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1" grpId="0" autoUpdateAnimBg="0"/>
      <p:bldP spid="139272" grpId="0" autoUpdateAnimBg="0"/>
      <p:bldP spid="139273" grpId="0" autoUpdateAnimBg="0"/>
      <p:bldP spid="139274" grpId="0" autoUpdateAnimBg="0"/>
      <p:bldP spid="139275" grpId="0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76201"/>
            <a:ext cx="7772400" cy="7921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 sz="3500">
                <a:solidFill>
                  <a:srgbClr val="000099"/>
                </a:solidFill>
              </a:rPr>
              <a:t>The Formation of Planetary Nebulae</a:t>
            </a:r>
          </a:p>
        </p:txBody>
      </p:sp>
      <p:sp>
        <p:nvSpPr>
          <p:cNvPr id="140291" name="Line 3"/>
          <p:cNvSpPr>
            <a:spLocks noChangeShapeType="1"/>
          </p:cNvSpPr>
          <p:nvPr/>
        </p:nvSpPr>
        <p:spPr bwMode="auto">
          <a:xfrm>
            <a:off x="2209800" y="914400"/>
            <a:ext cx="80010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40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95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0293" name="Picture 5" descr="ring_lyra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3" t="17474" r="2255" b="6796"/>
          <a:stretch>
            <a:fillRect/>
          </a:stretch>
        </p:blipFill>
        <p:spPr>
          <a:xfrm>
            <a:off x="2828925" y="990601"/>
            <a:ext cx="7772400" cy="5845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0294" name="Picture 6" descr="seedspn122"/>
          <p:cNvPicPr>
            <a:picLocks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72401" y="1600200"/>
            <a:ext cx="1782763" cy="2185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0295" name="Text Box 7"/>
          <p:cNvSpPr txBox="1">
            <a:spLocks noChangeArrowheads="1"/>
          </p:cNvSpPr>
          <p:nvPr/>
        </p:nvSpPr>
        <p:spPr bwMode="auto">
          <a:xfrm>
            <a:off x="2743200" y="4343401"/>
            <a:ext cx="2209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FFFFFF"/>
                </a:solidFill>
              </a:rPr>
              <a:t>The Ring Nebula in Lyra</a:t>
            </a:r>
          </a:p>
        </p:txBody>
      </p:sp>
      <p:sp>
        <p:nvSpPr>
          <p:cNvPr id="140296" name="Text Box 8"/>
          <p:cNvSpPr txBox="1">
            <a:spLocks noChangeArrowheads="1"/>
          </p:cNvSpPr>
          <p:nvPr/>
        </p:nvSpPr>
        <p:spPr bwMode="auto">
          <a:xfrm>
            <a:off x="7467600" y="1143001"/>
            <a:ext cx="2590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FFFFFF"/>
                </a:solidFill>
              </a:rPr>
              <a:t>Two-stage process:</a:t>
            </a:r>
          </a:p>
        </p:txBody>
      </p:sp>
      <p:sp>
        <p:nvSpPr>
          <p:cNvPr id="140297" name="Text Box 9"/>
          <p:cNvSpPr txBox="1">
            <a:spLocks noChangeArrowheads="1"/>
          </p:cNvSpPr>
          <p:nvPr/>
        </p:nvSpPr>
        <p:spPr bwMode="auto">
          <a:xfrm>
            <a:off x="6705600" y="3886200"/>
            <a:ext cx="396240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900">
                <a:solidFill>
                  <a:srgbClr val="FFFFFF"/>
                </a:solidFill>
              </a:rPr>
              <a:t>Slow wind from a red giant blows away cool, outer layers of the star</a:t>
            </a:r>
          </a:p>
        </p:txBody>
      </p:sp>
      <p:sp>
        <p:nvSpPr>
          <p:cNvPr id="140298" name="Text Box 10"/>
          <p:cNvSpPr txBox="1">
            <a:spLocks noChangeArrowheads="1"/>
          </p:cNvSpPr>
          <p:nvPr/>
        </p:nvSpPr>
        <p:spPr bwMode="auto">
          <a:xfrm>
            <a:off x="4953000" y="5334001"/>
            <a:ext cx="3429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FFFFFF"/>
                </a:solidFill>
              </a:rPr>
              <a:t>Fast wind from hot, inner layers of the star overtakes the slow wind and excites it =&gt; </a:t>
            </a:r>
            <a:r>
              <a:rPr lang="en-US" altLang="en-US" sz="2000" b="1">
                <a:solidFill>
                  <a:srgbClr val="FFFFFF"/>
                </a:solidFill>
              </a:rPr>
              <a:t>Planetary Nebula</a:t>
            </a:r>
          </a:p>
        </p:txBody>
      </p:sp>
      <p:pic>
        <p:nvPicPr>
          <p:cNvPr id="140299" name="Picture 11" descr="seedspn12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75" y="4670426"/>
            <a:ext cx="1758950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504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40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40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40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0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0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0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6" grpId="0" autoUpdateAnimBg="0"/>
      <p:bldP spid="140297" grpId="0" autoUpdateAnimBg="0"/>
      <p:bldP spid="140298" grpId="0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198438"/>
            <a:ext cx="7772400" cy="79216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 sz="3000">
                <a:solidFill>
                  <a:srgbClr val="000099"/>
                </a:solidFill>
              </a:rPr>
              <a:t>The Dumbbell Nebula in Hydrogen and Oxygen Line Emission</a:t>
            </a:r>
          </a:p>
        </p:txBody>
      </p:sp>
      <p:sp>
        <p:nvSpPr>
          <p:cNvPr id="141315" name="Line 3"/>
          <p:cNvSpPr>
            <a:spLocks noChangeShapeType="1"/>
          </p:cNvSpPr>
          <p:nvPr/>
        </p:nvSpPr>
        <p:spPr bwMode="auto">
          <a:xfrm>
            <a:off x="2209800" y="1165225"/>
            <a:ext cx="74676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41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95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1317" name="Picture 5" descr="dumbbellho_noao_big"/>
          <p:cNvPicPr>
            <a:picLocks noChangeAspect="1" noChangeArrowheads="1"/>
          </p:cNvPicPr>
          <p:nvPr/>
        </p:nvPicPr>
        <p:blipFill>
          <a:blip r:embed="rId3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295400"/>
            <a:ext cx="5867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799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76201"/>
            <a:ext cx="7772400" cy="7921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>
                <a:solidFill>
                  <a:srgbClr val="000099"/>
                </a:solidFill>
              </a:rPr>
              <a:t>Planetary Nebulae</a:t>
            </a:r>
          </a:p>
        </p:txBody>
      </p:sp>
      <p:sp>
        <p:nvSpPr>
          <p:cNvPr id="142339" name="Line 3"/>
          <p:cNvSpPr>
            <a:spLocks noChangeShapeType="1"/>
          </p:cNvSpPr>
          <p:nvPr/>
        </p:nvSpPr>
        <p:spPr bwMode="auto">
          <a:xfrm>
            <a:off x="2209800" y="838200"/>
            <a:ext cx="55626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42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95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2341" name="Text Box 5"/>
          <p:cNvSpPr txBox="1">
            <a:spLocks noChangeArrowheads="1"/>
          </p:cNvSpPr>
          <p:nvPr/>
        </p:nvSpPr>
        <p:spPr bwMode="auto">
          <a:xfrm>
            <a:off x="3962400" y="990600"/>
            <a:ext cx="502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</a:rPr>
              <a:t>Often asymmetric, possibly due to</a:t>
            </a:r>
          </a:p>
        </p:txBody>
      </p:sp>
      <p:sp>
        <p:nvSpPr>
          <p:cNvPr id="142342" name="Text Box 6"/>
          <p:cNvSpPr txBox="1">
            <a:spLocks noChangeArrowheads="1"/>
          </p:cNvSpPr>
          <p:nvPr/>
        </p:nvSpPr>
        <p:spPr bwMode="auto">
          <a:xfrm>
            <a:off x="4800600" y="1439863"/>
            <a:ext cx="3048000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300">
                <a:solidFill>
                  <a:srgbClr val="333399"/>
                </a:solidFill>
              </a:rPr>
              <a:t> Stellar rotation</a:t>
            </a:r>
          </a:p>
        </p:txBody>
      </p:sp>
      <p:sp>
        <p:nvSpPr>
          <p:cNvPr id="142343" name="Text Box 7"/>
          <p:cNvSpPr txBox="1">
            <a:spLocks noChangeArrowheads="1"/>
          </p:cNvSpPr>
          <p:nvPr/>
        </p:nvSpPr>
        <p:spPr bwMode="auto">
          <a:xfrm>
            <a:off x="4800600" y="1897063"/>
            <a:ext cx="3886200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300">
                <a:solidFill>
                  <a:srgbClr val="333399"/>
                </a:solidFill>
              </a:rPr>
              <a:t> Magnetic fields</a:t>
            </a:r>
          </a:p>
        </p:txBody>
      </p:sp>
      <p:sp>
        <p:nvSpPr>
          <p:cNvPr id="142344" name="Text Box 8"/>
          <p:cNvSpPr txBox="1">
            <a:spLocks noChangeArrowheads="1"/>
          </p:cNvSpPr>
          <p:nvPr/>
        </p:nvSpPr>
        <p:spPr bwMode="auto">
          <a:xfrm>
            <a:off x="4800600" y="2354263"/>
            <a:ext cx="4419600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300">
                <a:solidFill>
                  <a:srgbClr val="333399"/>
                </a:solidFill>
              </a:rPr>
              <a:t> Dust disks around the stars</a:t>
            </a:r>
          </a:p>
        </p:txBody>
      </p:sp>
      <p:pic>
        <p:nvPicPr>
          <p:cNvPr id="142345" name="Picture 9" descr="seedspn126"/>
          <p:cNvPicPr>
            <a:picLocks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1800" y="3076576"/>
            <a:ext cx="2871788" cy="34274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2346" name="Picture 10" descr="seedspn130"/>
          <p:cNvPicPr>
            <a:picLocks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27725" y="3540125"/>
            <a:ext cx="4598988" cy="22939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2347" name="Picture 11" descr="seedspn1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1" y="3076575"/>
            <a:ext cx="3146425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48" name="Text Box 12"/>
          <p:cNvSpPr txBox="1">
            <a:spLocks noChangeArrowheads="1"/>
          </p:cNvSpPr>
          <p:nvPr/>
        </p:nvSpPr>
        <p:spPr bwMode="auto">
          <a:xfrm>
            <a:off x="8226426" y="5927726"/>
            <a:ext cx="23653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333399"/>
                </a:solidFill>
              </a:rPr>
              <a:t>The Butterfly Nebula</a:t>
            </a:r>
          </a:p>
        </p:txBody>
      </p:sp>
      <p:pic>
        <p:nvPicPr>
          <p:cNvPr id="142349" name="Picture 13" descr="seedspn1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714" y="3106739"/>
            <a:ext cx="3481387" cy="339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50" name="Picture 14" descr="seedspn13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488" y="3009900"/>
            <a:ext cx="338455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351" name="Picture 15" descr="seedspn12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175" y="3009900"/>
            <a:ext cx="26924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72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2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2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4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4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42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2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2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2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2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2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2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2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2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2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1" grpId="0" autoUpdateAnimBg="0"/>
      <p:bldP spid="142342" grpId="0" autoUpdateAnimBg="0"/>
      <p:bldP spid="142343" grpId="0" autoUpdateAnimBg="0"/>
      <p:bldP spid="142344" grpId="0" autoUpdateAnimBg="0"/>
      <p:bldP spid="142348" grpId="0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228601"/>
            <a:ext cx="7772400" cy="7921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 sz="3700">
                <a:solidFill>
                  <a:srgbClr val="000099"/>
                </a:solidFill>
              </a:rPr>
              <a:t>The Remnants of Sun-Like Stars: White Dwarfs</a:t>
            </a:r>
          </a:p>
        </p:txBody>
      </p:sp>
      <p:sp>
        <p:nvSpPr>
          <p:cNvPr id="143363" name="Line 3"/>
          <p:cNvSpPr>
            <a:spLocks noChangeShapeType="1"/>
          </p:cNvSpPr>
          <p:nvPr/>
        </p:nvSpPr>
        <p:spPr bwMode="auto">
          <a:xfrm>
            <a:off x="2209800" y="1295400"/>
            <a:ext cx="78486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43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95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65" name="Text Box 5"/>
          <p:cNvSpPr txBox="1">
            <a:spLocks noChangeArrowheads="1"/>
          </p:cNvSpPr>
          <p:nvPr/>
        </p:nvSpPr>
        <p:spPr bwMode="auto">
          <a:xfrm>
            <a:off x="7673975" y="1295401"/>
            <a:ext cx="2895600" cy="184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300">
                <a:solidFill>
                  <a:srgbClr val="333399"/>
                </a:solidFill>
              </a:rPr>
              <a:t>Sunlike stars build up a Carbon-Oxygen (C,O) core, which does not ignite Carbon fusion.</a:t>
            </a:r>
          </a:p>
        </p:txBody>
      </p:sp>
      <p:sp>
        <p:nvSpPr>
          <p:cNvPr id="143366" name="Text Box 6"/>
          <p:cNvSpPr txBox="1">
            <a:spLocks noChangeArrowheads="1"/>
          </p:cNvSpPr>
          <p:nvPr/>
        </p:nvSpPr>
        <p:spPr bwMode="auto">
          <a:xfrm>
            <a:off x="7673975" y="3200400"/>
            <a:ext cx="2971800" cy="254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300">
                <a:solidFill>
                  <a:srgbClr val="333399"/>
                </a:solidFill>
              </a:rPr>
              <a:t>He-burning shell keeps dumping C and O onto the core. C,O core collapses and the matter becomes degenerate.</a:t>
            </a:r>
          </a:p>
        </p:txBody>
      </p:sp>
      <p:sp>
        <p:nvSpPr>
          <p:cNvPr id="143367" name="Text Box 7"/>
          <p:cNvSpPr txBox="1">
            <a:spLocks noChangeArrowheads="1"/>
          </p:cNvSpPr>
          <p:nvPr/>
        </p:nvSpPr>
        <p:spPr bwMode="auto">
          <a:xfrm>
            <a:off x="7673975" y="5837239"/>
            <a:ext cx="2819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  <a:cs typeface="Arial" panose="020B0604020202020204" pitchFamily="34" charset="0"/>
                <a:sym typeface="Monotype Sorts" charset="2"/>
              </a:rPr>
              <a:t></a:t>
            </a:r>
            <a:r>
              <a:rPr lang="en-US" altLang="en-US" sz="2400">
                <a:solidFill>
                  <a:srgbClr val="333399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>
                <a:solidFill>
                  <a:srgbClr val="333399"/>
                </a:solidFill>
              </a:rPr>
              <a:t>Formation of a </a:t>
            </a:r>
            <a:r>
              <a:rPr lang="en-US" altLang="en-US" sz="3200">
                <a:solidFill>
                  <a:srgbClr val="333399"/>
                </a:solidFill>
              </a:rPr>
              <a:t>White Dwarf</a:t>
            </a:r>
          </a:p>
        </p:txBody>
      </p:sp>
      <p:grpSp>
        <p:nvGrpSpPr>
          <p:cNvPr id="143368" name="Group 8"/>
          <p:cNvGrpSpPr>
            <a:grpSpLocks/>
          </p:cNvGrpSpPr>
          <p:nvPr/>
        </p:nvGrpSpPr>
        <p:grpSpPr bwMode="auto">
          <a:xfrm>
            <a:off x="2863850" y="1447801"/>
            <a:ext cx="4679950" cy="4525963"/>
            <a:chOff x="192" y="1344"/>
            <a:chExt cx="2948" cy="2851"/>
          </a:xfrm>
        </p:grpSpPr>
        <p:pic>
          <p:nvPicPr>
            <p:cNvPr id="143369" name="Picture 9" descr="seedspn1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344"/>
              <a:ext cx="2948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370" name="Oval 10"/>
            <p:cNvSpPr>
              <a:spLocks noChangeArrowheads="1"/>
            </p:cNvSpPr>
            <p:nvPr/>
          </p:nvSpPr>
          <p:spPr bwMode="auto">
            <a:xfrm rot="2689761">
              <a:off x="1536" y="2976"/>
              <a:ext cx="1248" cy="576"/>
            </a:xfrm>
            <a:prstGeom prst="ellips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365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4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4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5" grpId="0" autoUpdateAnimBg="0"/>
      <p:bldP spid="143366" grpId="0" autoUpdateAnimBg="0"/>
      <p:bldP spid="143367" grpId="0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76201"/>
            <a:ext cx="7772400" cy="7921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>
                <a:solidFill>
                  <a:srgbClr val="000099"/>
                </a:solidFill>
              </a:rPr>
              <a:t>White Dwarfs</a:t>
            </a:r>
          </a:p>
        </p:txBody>
      </p:sp>
      <p:sp>
        <p:nvSpPr>
          <p:cNvPr id="144387" name="Line 3"/>
          <p:cNvSpPr>
            <a:spLocks noChangeShapeType="1"/>
          </p:cNvSpPr>
          <p:nvPr/>
        </p:nvSpPr>
        <p:spPr bwMode="auto">
          <a:xfrm>
            <a:off x="2209800" y="838200"/>
            <a:ext cx="43434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44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95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4389" name="Text Box 5"/>
          <p:cNvSpPr txBox="1">
            <a:spLocks noChangeArrowheads="1"/>
          </p:cNvSpPr>
          <p:nvPr/>
        </p:nvSpPr>
        <p:spPr bwMode="auto">
          <a:xfrm>
            <a:off x="2819400" y="895351"/>
            <a:ext cx="7696200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300">
                <a:solidFill>
                  <a:srgbClr val="333399"/>
                </a:solidFill>
              </a:rPr>
              <a:t>Degenerate stellar remnant (C,O core)</a:t>
            </a:r>
          </a:p>
        </p:txBody>
      </p:sp>
      <p:sp>
        <p:nvSpPr>
          <p:cNvPr id="144390" name="Text Box 6"/>
          <p:cNvSpPr txBox="1">
            <a:spLocks noChangeArrowheads="1"/>
          </p:cNvSpPr>
          <p:nvPr/>
        </p:nvSpPr>
        <p:spPr bwMode="auto">
          <a:xfrm>
            <a:off x="3276600" y="1427163"/>
            <a:ext cx="6934200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300">
                <a:solidFill>
                  <a:srgbClr val="333399"/>
                </a:solidFill>
              </a:rPr>
              <a:t>Extremely dense:</a:t>
            </a:r>
            <a:br>
              <a:rPr lang="en-US" altLang="en-US" sz="2300">
                <a:solidFill>
                  <a:srgbClr val="333399"/>
                </a:solidFill>
              </a:rPr>
            </a:br>
            <a:r>
              <a:rPr lang="en-US" altLang="en-US" sz="2300">
                <a:solidFill>
                  <a:srgbClr val="333399"/>
                </a:solidFill>
              </a:rPr>
              <a:t>1 teaspoon of WD material: mass </a:t>
            </a:r>
            <a:r>
              <a:rPr lang="en-US" altLang="en-US" sz="2300">
                <a:solidFill>
                  <a:srgbClr val="333399"/>
                </a:solidFill>
                <a:cs typeface="Arial" panose="020B0604020202020204" pitchFamily="34" charset="0"/>
              </a:rPr>
              <a:t>≈ </a:t>
            </a:r>
            <a:r>
              <a:rPr lang="en-US" altLang="en-US" sz="2300">
                <a:solidFill>
                  <a:srgbClr val="333399"/>
                </a:solidFill>
              </a:rPr>
              <a:t>16 tons!!!</a:t>
            </a:r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6515101" y="3657601"/>
            <a:ext cx="4092575" cy="244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333399"/>
                </a:solidFill>
              </a:rPr>
              <a:t>White Dwarfs: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333399"/>
                </a:solidFill>
              </a:rPr>
              <a:t>Mass ~ M</a:t>
            </a:r>
            <a:r>
              <a:rPr lang="en-US" altLang="en-US" sz="2800" baseline="-25000">
                <a:solidFill>
                  <a:srgbClr val="333399"/>
                </a:solidFill>
              </a:rPr>
              <a:t>sun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333399"/>
                </a:solidFill>
              </a:rPr>
              <a:t>Temp. ~ 25,000 K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333399"/>
                </a:solidFill>
              </a:rPr>
              <a:t>Luminosity ~ 0.01 L</a:t>
            </a:r>
            <a:r>
              <a:rPr lang="en-US" altLang="en-US" sz="2800" baseline="-25000">
                <a:solidFill>
                  <a:srgbClr val="333399"/>
                </a:solidFill>
              </a:rPr>
              <a:t>sun</a:t>
            </a:r>
          </a:p>
        </p:txBody>
      </p:sp>
      <p:pic>
        <p:nvPicPr>
          <p:cNvPr id="144392" name="Picture 8" descr="02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1801" y="3279776"/>
            <a:ext cx="3590925" cy="3425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4393" name="Text Box 9"/>
          <p:cNvSpPr txBox="1">
            <a:spLocks noChangeArrowheads="1"/>
          </p:cNvSpPr>
          <p:nvPr/>
        </p:nvSpPr>
        <p:spPr bwMode="auto">
          <a:xfrm>
            <a:off x="3340100" y="2371725"/>
            <a:ext cx="6934200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300">
                <a:solidFill>
                  <a:srgbClr val="333399"/>
                </a:solidFill>
              </a:rPr>
              <a:t>Chunk of WD material the size of a beach ball would outweigh an ocean liner!</a:t>
            </a:r>
          </a:p>
        </p:txBody>
      </p:sp>
    </p:spTree>
    <p:extLst>
      <p:ext uri="{BB962C8B-B14F-4D97-AF65-F5344CB8AC3E}">
        <p14:creationId xmlns:p14="http://schemas.microsoft.com/office/powerpoint/2010/main" val="201942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4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4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4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4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9" grpId="0" autoUpdateAnimBg="0"/>
      <p:bldP spid="144390" grpId="0" autoUpdateAnimBg="0"/>
      <p:bldP spid="144391" grpId="0" autoUpdateAnimBg="0"/>
      <p:bldP spid="144393" grpId="0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76201"/>
            <a:ext cx="7772400" cy="7921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>
                <a:solidFill>
                  <a:srgbClr val="000099"/>
                </a:solidFill>
              </a:rPr>
              <a:t>White Dwarfs (2)</a:t>
            </a:r>
          </a:p>
        </p:txBody>
      </p:sp>
      <p:sp>
        <p:nvSpPr>
          <p:cNvPr id="145411" name="Line 3"/>
          <p:cNvSpPr>
            <a:spLocks noChangeShapeType="1"/>
          </p:cNvSpPr>
          <p:nvPr/>
        </p:nvSpPr>
        <p:spPr bwMode="auto">
          <a:xfrm>
            <a:off x="2209800" y="838200"/>
            <a:ext cx="51054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45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95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5413" name="Picture 5" descr="07"/>
          <p:cNvPicPr>
            <a:picLocks noChangeAspect="1" noChangeArrowheads="1"/>
          </p:cNvPicPr>
          <p:nvPr/>
        </p:nvPicPr>
        <p:blipFill>
          <a:blip r:embed="rId3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838200"/>
            <a:ext cx="60198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4" name="Oval 6"/>
          <p:cNvSpPr>
            <a:spLocks noChangeArrowheads="1"/>
          </p:cNvSpPr>
          <p:nvPr/>
        </p:nvSpPr>
        <p:spPr bwMode="auto">
          <a:xfrm rot="1277992">
            <a:off x="4654551" y="3675063"/>
            <a:ext cx="2625725" cy="1052512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5415" name="Text Box 7"/>
          <p:cNvSpPr txBox="1">
            <a:spLocks noChangeArrowheads="1"/>
          </p:cNvSpPr>
          <p:nvPr/>
        </p:nvSpPr>
        <p:spPr bwMode="auto">
          <a:xfrm>
            <a:off x="4038600" y="5638800"/>
            <a:ext cx="579120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100">
                <a:solidFill>
                  <a:srgbClr val="333399"/>
                </a:solidFill>
              </a:rPr>
              <a:t>Low  luminosity; high temperature =&gt; White dwarfs are found in the lower left corner of the Hertzsprung-Russell diagram.</a:t>
            </a:r>
          </a:p>
        </p:txBody>
      </p:sp>
    </p:spTree>
    <p:extLst>
      <p:ext uri="{BB962C8B-B14F-4D97-AF65-F5344CB8AC3E}">
        <p14:creationId xmlns:p14="http://schemas.microsoft.com/office/powerpoint/2010/main" val="24331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4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4" grpId="0" animBg="1"/>
      <p:bldP spid="145415" grpId="0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76201"/>
            <a:ext cx="7772400" cy="7921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>
                <a:solidFill>
                  <a:srgbClr val="000099"/>
                </a:solidFill>
              </a:rPr>
              <a:t>The Chandrasekhar Limit</a:t>
            </a:r>
          </a:p>
        </p:txBody>
      </p:sp>
      <p:sp>
        <p:nvSpPr>
          <p:cNvPr id="146435" name="Line 3"/>
          <p:cNvSpPr>
            <a:spLocks noChangeShapeType="1"/>
          </p:cNvSpPr>
          <p:nvPr/>
        </p:nvSpPr>
        <p:spPr bwMode="auto">
          <a:xfrm>
            <a:off x="2209800" y="838200"/>
            <a:ext cx="71628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46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95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6437" name="Text Box 5"/>
          <p:cNvSpPr txBox="1">
            <a:spLocks noChangeArrowheads="1"/>
          </p:cNvSpPr>
          <p:nvPr/>
        </p:nvSpPr>
        <p:spPr bwMode="auto">
          <a:xfrm>
            <a:off x="4038600" y="990601"/>
            <a:ext cx="6248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333399"/>
                </a:solidFill>
              </a:rPr>
              <a:t>The more massive a white dwarf, the smaller it is.</a:t>
            </a:r>
          </a:p>
        </p:txBody>
      </p:sp>
      <p:sp>
        <p:nvSpPr>
          <p:cNvPr id="146438" name="Text Box 6"/>
          <p:cNvSpPr txBox="1">
            <a:spLocks noChangeArrowheads="1"/>
          </p:cNvSpPr>
          <p:nvPr/>
        </p:nvSpPr>
        <p:spPr bwMode="auto">
          <a:xfrm>
            <a:off x="3657600" y="1425575"/>
            <a:ext cx="6553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  <a:cs typeface="Arial" panose="020B0604020202020204" pitchFamily="34" charset="0"/>
                <a:sym typeface="Monotype Sorts" charset="2"/>
              </a:rPr>
              <a:t></a:t>
            </a:r>
            <a:r>
              <a:rPr lang="en-US" altLang="en-US" sz="2000">
                <a:solidFill>
                  <a:srgbClr val="333399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>
                <a:solidFill>
                  <a:srgbClr val="333399"/>
                </a:solidFill>
              </a:rPr>
              <a:t>Pressure becomes larger, until electron degeneracy pressure can no longer hold up against gravity.</a:t>
            </a:r>
          </a:p>
        </p:txBody>
      </p:sp>
      <p:pic>
        <p:nvPicPr>
          <p:cNvPr id="146439" name="Picture 7" descr="03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0" y="2438400"/>
            <a:ext cx="7239000" cy="419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6440" name="Text Box 8"/>
          <p:cNvSpPr txBox="1">
            <a:spLocks noChangeArrowheads="1"/>
          </p:cNvSpPr>
          <p:nvPr/>
        </p:nvSpPr>
        <p:spPr bwMode="auto">
          <a:xfrm>
            <a:off x="5351463" y="2747964"/>
            <a:ext cx="43799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333399"/>
                </a:solidFill>
              </a:rPr>
              <a:t>WDs with more than</a:t>
            </a:r>
            <a:r>
              <a:rPr lang="en-US" altLang="en-US" sz="2000">
                <a:solidFill>
                  <a:srgbClr val="FF3300"/>
                </a:solidFill>
              </a:rPr>
              <a:t> ~ 1.4 solar masses </a:t>
            </a:r>
            <a:r>
              <a:rPr lang="en-US" altLang="en-US" sz="2000">
                <a:solidFill>
                  <a:srgbClr val="333399"/>
                </a:solidFill>
              </a:rPr>
              <a:t>can not exist!</a:t>
            </a:r>
          </a:p>
        </p:txBody>
      </p:sp>
      <p:sp>
        <p:nvSpPr>
          <p:cNvPr id="146441" name="Line 9"/>
          <p:cNvSpPr>
            <a:spLocks noChangeShapeType="1"/>
          </p:cNvSpPr>
          <p:nvPr/>
        </p:nvSpPr>
        <p:spPr bwMode="auto">
          <a:xfrm flipH="1">
            <a:off x="7645400" y="3101975"/>
            <a:ext cx="1112838" cy="84613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6442" name="Rectangle 10"/>
          <p:cNvSpPr>
            <a:spLocks noChangeArrowheads="1"/>
          </p:cNvSpPr>
          <p:nvPr/>
        </p:nvSpPr>
        <p:spPr bwMode="auto">
          <a:xfrm>
            <a:off x="5768975" y="4017963"/>
            <a:ext cx="2363788" cy="423862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90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46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6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6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6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7" grpId="0" autoUpdateAnimBg="0"/>
      <p:bldP spid="146438" grpId="0" autoUpdateAnimBg="0"/>
      <p:bldP spid="146440" grpId="0" autoUpdateAnimBg="0"/>
      <p:bldP spid="146441" grpId="0" animBg="1"/>
      <p:bldP spid="146442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76201"/>
            <a:ext cx="7772400" cy="7921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 sz="4300">
                <a:solidFill>
                  <a:srgbClr val="000099"/>
                </a:solidFill>
              </a:rPr>
              <a:t>Mass Transfer in Binary Stars</a:t>
            </a:r>
          </a:p>
        </p:txBody>
      </p:sp>
      <p:sp>
        <p:nvSpPr>
          <p:cNvPr id="147459" name="Line 3"/>
          <p:cNvSpPr>
            <a:spLocks noChangeShapeType="1"/>
          </p:cNvSpPr>
          <p:nvPr/>
        </p:nvSpPr>
        <p:spPr bwMode="auto">
          <a:xfrm>
            <a:off x="2209800" y="838200"/>
            <a:ext cx="80772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47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95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7461" name="Text Box 5"/>
          <p:cNvSpPr txBox="1">
            <a:spLocks noChangeArrowheads="1"/>
          </p:cNvSpPr>
          <p:nvPr/>
        </p:nvSpPr>
        <p:spPr bwMode="auto">
          <a:xfrm>
            <a:off x="2819400" y="838201"/>
            <a:ext cx="7848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333399"/>
                </a:solidFill>
              </a:rPr>
              <a:t>In a binary system, each star controls a finite region of space, bounded by the </a:t>
            </a:r>
            <a:r>
              <a:rPr lang="en-US" altLang="en-US" sz="2000" b="1">
                <a:solidFill>
                  <a:srgbClr val="333399"/>
                </a:solidFill>
              </a:rPr>
              <a:t>Roche Lobes</a:t>
            </a:r>
            <a:r>
              <a:rPr lang="en-US" altLang="en-US" sz="2000">
                <a:solidFill>
                  <a:srgbClr val="333399"/>
                </a:solidFill>
              </a:rPr>
              <a:t> (or </a:t>
            </a:r>
            <a:r>
              <a:rPr lang="en-US" altLang="en-US" sz="2000" b="1">
                <a:solidFill>
                  <a:srgbClr val="333399"/>
                </a:solidFill>
              </a:rPr>
              <a:t>Roche surfaces</a:t>
            </a:r>
            <a:r>
              <a:rPr lang="en-US" altLang="en-US" sz="2000">
                <a:solidFill>
                  <a:srgbClr val="333399"/>
                </a:solidFill>
              </a:rPr>
              <a:t>).</a:t>
            </a:r>
          </a:p>
        </p:txBody>
      </p:sp>
      <p:pic>
        <p:nvPicPr>
          <p:cNvPr id="147462" name="Picture 6" descr="05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0" y="1560513"/>
            <a:ext cx="7227888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7463" name="Line 7"/>
          <p:cNvSpPr>
            <a:spLocks noChangeShapeType="1"/>
          </p:cNvSpPr>
          <p:nvPr/>
        </p:nvSpPr>
        <p:spPr bwMode="auto">
          <a:xfrm flipV="1">
            <a:off x="7329488" y="3876675"/>
            <a:ext cx="0" cy="7620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7464" name="Line 8"/>
          <p:cNvSpPr>
            <a:spLocks noChangeShapeType="1"/>
          </p:cNvSpPr>
          <p:nvPr/>
        </p:nvSpPr>
        <p:spPr bwMode="auto">
          <a:xfrm flipH="1">
            <a:off x="7053264" y="4714875"/>
            <a:ext cx="276225" cy="457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7465" name="Line 9"/>
          <p:cNvSpPr>
            <a:spLocks noChangeShapeType="1"/>
          </p:cNvSpPr>
          <p:nvPr/>
        </p:nvSpPr>
        <p:spPr bwMode="auto">
          <a:xfrm flipH="1" flipV="1">
            <a:off x="9121776" y="3876675"/>
            <a:ext cx="479425" cy="533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7466" name="Line 10"/>
          <p:cNvSpPr>
            <a:spLocks noChangeShapeType="1"/>
          </p:cNvSpPr>
          <p:nvPr/>
        </p:nvSpPr>
        <p:spPr bwMode="auto">
          <a:xfrm flipH="1" flipV="1">
            <a:off x="4572000" y="3800475"/>
            <a:ext cx="2687638" cy="838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7467" name="Line 11"/>
          <p:cNvSpPr>
            <a:spLocks noChangeShapeType="1"/>
          </p:cNvSpPr>
          <p:nvPr/>
        </p:nvSpPr>
        <p:spPr bwMode="auto">
          <a:xfrm flipV="1">
            <a:off x="7329489" y="2581275"/>
            <a:ext cx="344487" cy="2057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7468" name="Text Box 12"/>
          <p:cNvSpPr txBox="1">
            <a:spLocks noChangeArrowheads="1"/>
          </p:cNvSpPr>
          <p:nvPr/>
        </p:nvSpPr>
        <p:spPr bwMode="auto">
          <a:xfrm>
            <a:off x="3200400" y="6096001"/>
            <a:ext cx="7086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333399"/>
                </a:solidFill>
              </a:rPr>
              <a:t>Matter can flow over from one star to another through the Inner Lagrange Point L1.</a:t>
            </a:r>
          </a:p>
        </p:txBody>
      </p:sp>
      <p:sp>
        <p:nvSpPr>
          <p:cNvPr id="147470" name="Text Box 14"/>
          <p:cNvSpPr txBox="1">
            <a:spLocks noChangeArrowheads="1"/>
          </p:cNvSpPr>
          <p:nvPr/>
        </p:nvSpPr>
        <p:spPr bwMode="auto">
          <a:xfrm>
            <a:off x="7239001" y="4457700"/>
            <a:ext cx="3267075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900">
                <a:solidFill>
                  <a:srgbClr val="FFFF00"/>
                </a:solidFill>
              </a:rPr>
              <a:t>Lagrange points = points of stability, where matter can remain without being pulled towards one of the stars.</a:t>
            </a:r>
            <a:endParaRPr lang="en-US" altLang="en-US" sz="190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53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4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47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47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7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47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47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47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47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1" grpId="0" autoUpdateAnimBg="0"/>
      <p:bldP spid="147463" grpId="0" animBg="1"/>
      <p:bldP spid="147464" grpId="0" animBg="1"/>
      <p:bldP spid="147465" grpId="0" animBg="1"/>
      <p:bldP spid="147466" grpId="0" animBg="1"/>
      <p:bldP spid="147467" grpId="0" animBg="1"/>
      <p:bldP spid="147468" grpId="0" autoUpdateAnimBg="0"/>
      <p:bldP spid="147470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76201"/>
            <a:ext cx="7772400" cy="7921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>
                <a:solidFill>
                  <a:srgbClr val="000099"/>
                </a:solidFill>
              </a:rPr>
              <a:t>Atomic Structure</a:t>
            </a:r>
          </a:p>
        </p:txBody>
      </p:sp>
      <p:sp>
        <p:nvSpPr>
          <p:cNvPr id="174083" name="Line 3"/>
          <p:cNvSpPr>
            <a:spLocks noChangeShapeType="1"/>
          </p:cNvSpPr>
          <p:nvPr/>
        </p:nvSpPr>
        <p:spPr bwMode="auto">
          <a:xfrm>
            <a:off x="2209800" y="838200"/>
            <a:ext cx="49530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740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95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085" name="Rectangle 5"/>
          <p:cNvSpPr>
            <a:spLocks noChangeArrowheads="1"/>
          </p:cNvSpPr>
          <p:nvPr/>
        </p:nvSpPr>
        <p:spPr bwMode="auto">
          <a:xfrm>
            <a:off x="2819400" y="1143000"/>
            <a:ext cx="3429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>
                <a:solidFill>
                  <a:srgbClr val="333399"/>
                </a:solidFill>
              </a:rPr>
              <a:t>An atom consists of an </a:t>
            </a:r>
            <a:r>
              <a:rPr lang="en-US" altLang="en-US" sz="2400" i="1">
                <a:solidFill>
                  <a:srgbClr val="333399"/>
                </a:solidFill>
              </a:rPr>
              <a:t>atomic nucleus</a:t>
            </a:r>
            <a:r>
              <a:rPr lang="en-US" altLang="en-US" sz="2400">
                <a:solidFill>
                  <a:srgbClr val="333399"/>
                </a:solidFill>
              </a:rPr>
              <a:t> (protons and neutrons) and a cloud of electrons surrounding it.</a:t>
            </a:r>
          </a:p>
        </p:txBody>
      </p:sp>
      <p:pic>
        <p:nvPicPr>
          <p:cNvPr id="174086" name="Picture 6" descr="03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1" y="1676400"/>
            <a:ext cx="4308475" cy="4343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087" name="Rectangle 7"/>
          <p:cNvSpPr>
            <a:spLocks noChangeArrowheads="1"/>
          </p:cNvSpPr>
          <p:nvPr/>
        </p:nvSpPr>
        <p:spPr bwMode="auto">
          <a:xfrm>
            <a:off x="2819400" y="3733800"/>
            <a:ext cx="32004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</a:rPr>
              <a:t>Almost all of the mass is contained in the nucleus, while almost all of the space is occupied by the electron cloud.</a:t>
            </a:r>
          </a:p>
        </p:txBody>
      </p:sp>
    </p:spTree>
    <p:extLst>
      <p:ext uri="{BB962C8B-B14F-4D97-AF65-F5344CB8AC3E}">
        <p14:creationId xmlns:p14="http://schemas.microsoft.com/office/powerpoint/2010/main" val="180129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74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74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5" grpId="0" autoUpdateAnimBg="0"/>
      <p:bldP spid="174087" grpId="0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76201"/>
            <a:ext cx="7772400" cy="7921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>
                <a:solidFill>
                  <a:srgbClr val="000099"/>
                </a:solidFill>
              </a:rPr>
              <a:t>Recycled Stellar Evolution</a:t>
            </a:r>
          </a:p>
        </p:txBody>
      </p:sp>
      <p:sp>
        <p:nvSpPr>
          <p:cNvPr id="148483" name="Line 3"/>
          <p:cNvSpPr>
            <a:spLocks noChangeShapeType="1"/>
          </p:cNvSpPr>
          <p:nvPr/>
        </p:nvSpPr>
        <p:spPr bwMode="auto">
          <a:xfrm>
            <a:off x="2209800" y="838200"/>
            <a:ext cx="74676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95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8485" name="Picture 5" descr="06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93026" y="990600"/>
            <a:ext cx="2822575" cy="5715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8486" name="Text Box 6"/>
          <p:cNvSpPr txBox="1">
            <a:spLocks noChangeArrowheads="1"/>
          </p:cNvSpPr>
          <p:nvPr/>
        </p:nvSpPr>
        <p:spPr bwMode="auto">
          <a:xfrm>
            <a:off x="2971800" y="1066801"/>
            <a:ext cx="45720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333399"/>
                </a:solidFill>
              </a:rPr>
              <a:t>Mass transfer in a binary system can significantly alter the stars’ masses and affect their stellar evolution.</a:t>
            </a:r>
          </a:p>
        </p:txBody>
      </p:sp>
    </p:spTree>
    <p:extLst>
      <p:ext uri="{BB962C8B-B14F-4D97-AF65-F5344CB8AC3E}">
        <p14:creationId xmlns:p14="http://schemas.microsoft.com/office/powerpoint/2010/main" val="399950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48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6" grpId="0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76201"/>
            <a:ext cx="7772400" cy="7921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 sz="4100">
                <a:solidFill>
                  <a:srgbClr val="000099"/>
                </a:solidFill>
              </a:rPr>
              <a:t>White Dwarfs in Binary Systems</a:t>
            </a:r>
          </a:p>
        </p:txBody>
      </p:sp>
      <p:sp>
        <p:nvSpPr>
          <p:cNvPr id="149507" name="Line 3"/>
          <p:cNvSpPr>
            <a:spLocks noChangeShapeType="1"/>
          </p:cNvSpPr>
          <p:nvPr/>
        </p:nvSpPr>
        <p:spPr bwMode="auto">
          <a:xfrm>
            <a:off x="2187575" y="838200"/>
            <a:ext cx="84582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49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95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9509" name="Text Box 5"/>
          <p:cNvSpPr txBox="1">
            <a:spLocks noChangeArrowheads="1"/>
          </p:cNvSpPr>
          <p:nvPr/>
        </p:nvSpPr>
        <p:spPr bwMode="auto">
          <a:xfrm>
            <a:off x="4038600" y="4479926"/>
            <a:ext cx="5638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333399"/>
                </a:solidFill>
              </a:rPr>
              <a:t>Binary consisting of WD + MS or Red Giant star =&gt; WD accretes matter from the companion</a:t>
            </a:r>
          </a:p>
        </p:txBody>
      </p:sp>
      <p:sp>
        <p:nvSpPr>
          <p:cNvPr id="149510" name="Text Box 6"/>
          <p:cNvSpPr txBox="1">
            <a:spLocks noChangeArrowheads="1"/>
          </p:cNvSpPr>
          <p:nvPr/>
        </p:nvSpPr>
        <p:spPr bwMode="auto">
          <a:xfrm>
            <a:off x="4038600" y="5257801"/>
            <a:ext cx="5638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333399"/>
                </a:solidFill>
              </a:rPr>
              <a:t>Angular momentum conservation  =&gt; accreted matter forms a disk, called </a:t>
            </a:r>
            <a:r>
              <a:rPr lang="en-US" altLang="en-US" sz="2000" b="1">
                <a:solidFill>
                  <a:srgbClr val="333399"/>
                </a:solidFill>
              </a:rPr>
              <a:t>accretion disk.</a:t>
            </a:r>
          </a:p>
        </p:txBody>
      </p:sp>
      <p:sp>
        <p:nvSpPr>
          <p:cNvPr id="149511" name="Text Box 7"/>
          <p:cNvSpPr txBox="1">
            <a:spLocks noChangeArrowheads="1"/>
          </p:cNvSpPr>
          <p:nvPr/>
        </p:nvSpPr>
        <p:spPr bwMode="auto">
          <a:xfrm>
            <a:off x="3832225" y="6019801"/>
            <a:ext cx="6096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333399"/>
                </a:solidFill>
              </a:rPr>
              <a:t>Matter in the accretion disk heats up to ~ 1 million K =&gt; X-ray emission =&gt; “X-ray binary”.</a:t>
            </a:r>
          </a:p>
        </p:txBody>
      </p:sp>
      <p:pic>
        <p:nvPicPr>
          <p:cNvPr id="149512" name="Picture 8" descr="07"/>
          <p:cNvPicPr>
            <a:picLocks noChangeAspect="1" noChangeArrowheads="1"/>
          </p:cNvPicPr>
          <p:nvPr>
            <p:ph idx="1"/>
          </p:nvPr>
        </p:nvPicPr>
        <p:blipFill>
          <a:blip r:embed="rId3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8601" y="990600"/>
            <a:ext cx="5491163" cy="3429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9513" name="Text Box 9"/>
          <p:cNvSpPr txBox="1">
            <a:spLocks noChangeArrowheads="1"/>
          </p:cNvSpPr>
          <p:nvPr/>
        </p:nvSpPr>
        <p:spPr bwMode="auto">
          <a:xfrm>
            <a:off x="6107114" y="3898901"/>
            <a:ext cx="1997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FFFFFF"/>
                </a:solidFill>
              </a:rPr>
              <a:t>T ~ 10</a:t>
            </a:r>
            <a:r>
              <a:rPr lang="en-US" altLang="en-US" sz="2000" baseline="30000">
                <a:solidFill>
                  <a:srgbClr val="FFFFFF"/>
                </a:solidFill>
              </a:rPr>
              <a:t>6</a:t>
            </a:r>
            <a:r>
              <a:rPr lang="en-US" altLang="en-US" sz="2000">
                <a:solidFill>
                  <a:srgbClr val="FFFFFF"/>
                </a:solidFill>
              </a:rPr>
              <a:t> K</a:t>
            </a:r>
          </a:p>
        </p:txBody>
      </p:sp>
      <p:sp>
        <p:nvSpPr>
          <p:cNvPr id="149514" name="Line 10"/>
          <p:cNvSpPr>
            <a:spLocks noChangeShapeType="1"/>
          </p:cNvSpPr>
          <p:nvPr/>
        </p:nvSpPr>
        <p:spPr bwMode="auto">
          <a:xfrm flipV="1">
            <a:off x="7248525" y="3454401"/>
            <a:ext cx="641350" cy="59372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9515" name="Line 11"/>
          <p:cNvSpPr>
            <a:spLocks noChangeShapeType="1"/>
          </p:cNvSpPr>
          <p:nvPr/>
        </p:nvSpPr>
        <p:spPr bwMode="auto">
          <a:xfrm flipV="1">
            <a:off x="7961313" y="3230564"/>
            <a:ext cx="641350" cy="371475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9516" name="Text Box 12"/>
          <p:cNvSpPr txBox="1">
            <a:spLocks noChangeArrowheads="1"/>
          </p:cNvSpPr>
          <p:nvPr/>
        </p:nvSpPr>
        <p:spPr bwMode="auto">
          <a:xfrm>
            <a:off x="8388350" y="2919414"/>
            <a:ext cx="12128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BBE0E3"/>
                </a:solidFill>
              </a:rPr>
              <a:t>X-ray emission</a:t>
            </a:r>
          </a:p>
        </p:txBody>
      </p:sp>
    </p:spTree>
    <p:extLst>
      <p:ext uri="{BB962C8B-B14F-4D97-AF65-F5344CB8AC3E}">
        <p14:creationId xmlns:p14="http://schemas.microsoft.com/office/powerpoint/2010/main" val="298051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9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9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49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9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9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9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9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49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49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49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49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9" grpId="0" autoUpdateAnimBg="0"/>
      <p:bldP spid="149510" grpId="0" autoUpdateAnimBg="0"/>
      <p:bldP spid="149511" grpId="0" autoUpdateAnimBg="0"/>
      <p:bldP spid="149513" grpId="0" autoUpdateAnimBg="0"/>
      <p:bldP spid="149514" grpId="0" animBg="1"/>
      <p:bldP spid="149515" grpId="0" animBg="1"/>
      <p:bldP spid="149516" grpId="0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76201"/>
            <a:ext cx="7772400" cy="7921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>
                <a:solidFill>
                  <a:srgbClr val="000099"/>
                </a:solidFill>
              </a:rPr>
              <a:t>Nova Explosions</a:t>
            </a:r>
          </a:p>
        </p:txBody>
      </p:sp>
      <p:sp>
        <p:nvSpPr>
          <p:cNvPr id="150531" name="Line 3"/>
          <p:cNvSpPr>
            <a:spLocks noChangeShapeType="1"/>
          </p:cNvSpPr>
          <p:nvPr/>
        </p:nvSpPr>
        <p:spPr bwMode="auto">
          <a:xfrm>
            <a:off x="2209800" y="838200"/>
            <a:ext cx="51054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50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95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0533" name="Picture 5" descr="08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14664" y="1066800"/>
            <a:ext cx="4300537" cy="5486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0534" name="Text Box 6"/>
          <p:cNvSpPr txBox="1">
            <a:spLocks noChangeArrowheads="1"/>
          </p:cNvSpPr>
          <p:nvPr/>
        </p:nvSpPr>
        <p:spPr bwMode="auto">
          <a:xfrm>
            <a:off x="3044825" y="3200401"/>
            <a:ext cx="2590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FFFF00"/>
                </a:solidFill>
              </a:rPr>
              <a:t>Nova Cygni 1975</a:t>
            </a:r>
          </a:p>
        </p:txBody>
      </p:sp>
      <p:sp>
        <p:nvSpPr>
          <p:cNvPr id="150535" name="Line 7"/>
          <p:cNvSpPr>
            <a:spLocks noChangeShapeType="1"/>
          </p:cNvSpPr>
          <p:nvPr/>
        </p:nvSpPr>
        <p:spPr bwMode="auto">
          <a:xfrm flipV="1">
            <a:off x="4492625" y="2590800"/>
            <a:ext cx="533400" cy="6096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0536" name="Line 8"/>
          <p:cNvSpPr>
            <a:spLocks noChangeShapeType="1"/>
          </p:cNvSpPr>
          <p:nvPr/>
        </p:nvSpPr>
        <p:spPr bwMode="auto">
          <a:xfrm>
            <a:off x="4492625" y="3657600"/>
            <a:ext cx="609600" cy="1447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0537" name="Text Box 9"/>
          <p:cNvSpPr txBox="1">
            <a:spLocks noChangeArrowheads="1"/>
          </p:cNvSpPr>
          <p:nvPr/>
        </p:nvSpPr>
        <p:spPr bwMode="auto">
          <a:xfrm>
            <a:off x="7467600" y="1355726"/>
            <a:ext cx="2971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333399"/>
                </a:solidFill>
              </a:rPr>
              <a:t>Hydrogen accreted through the accretion disk accumulates on the surface of the WD</a:t>
            </a:r>
          </a:p>
        </p:txBody>
      </p:sp>
      <p:sp>
        <p:nvSpPr>
          <p:cNvPr id="150538" name="Text Box 10"/>
          <p:cNvSpPr txBox="1">
            <a:spLocks noChangeArrowheads="1"/>
          </p:cNvSpPr>
          <p:nvPr/>
        </p:nvSpPr>
        <p:spPr bwMode="auto">
          <a:xfrm>
            <a:off x="7391400" y="2955926"/>
            <a:ext cx="3124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Symbol" panose="05050102010706020507" pitchFamily="18" charset="2"/>
              <a:buChar char="Þ"/>
            </a:pPr>
            <a:r>
              <a:rPr lang="en-US" altLang="en-US" sz="2000">
                <a:solidFill>
                  <a:srgbClr val="333399"/>
                </a:solidFill>
              </a:rPr>
              <a:t> Very hot, dense layer of non-fusing hydrogen on the WD surface</a:t>
            </a:r>
          </a:p>
        </p:txBody>
      </p:sp>
      <p:sp>
        <p:nvSpPr>
          <p:cNvPr id="150539" name="Text Box 11"/>
          <p:cNvSpPr txBox="1">
            <a:spLocks noChangeArrowheads="1"/>
          </p:cNvSpPr>
          <p:nvPr/>
        </p:nvSpPr>
        <p:spPr bwMode="auto">
          <a:xfrm>
            <a:off x="7423150" y="4403726"/>
            <a:ext cx="3124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Symbol" panose="05050102010706020507" pitchFamily="18" charset="2"/>
              <a:buChar char="Þ"/>
            </a:pPr>
            <a:r>
              <a:rPr lang="en-US" altLang="en-US" sz="2000">
                <a:solidFill>
                  <a:srgbClr val="333399"/>
                </a:solidFill>
              </a:rPr>
              <a:t> Explosive onset of H fusion</a:t>
            </a:r>
          </a:p>
        </p:txBody>
      </p:sp>
      <p:sp>
        <p:nvSpPr>
          <p:cNvPr id="150540" name="Text Box 12"/>
          <p:cNvSpPr txBox="1">
            <a:spLocks noChangeArrowheads="1"/>
          </p:cNvSpPr>
          <p:nvPr/>
        </p:nvSpPr>
        <p:spPr bwMode="auto">
          <a:xfrm>
            <a:off x="7315200" y="5470526"/>
            <a:ext cx="3124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Symbol" panose="05050102010706020507" pitchFamily="18" charset="2"/>
              <a:buChar char="Þ"/>
            </a:pPr>
            <a:r>
              <a:rPr lang="en-US" altLang="en-US" sz="2000">
                <a:solidFill>
                  <a:srgbClr val="333399"/>
                </a:solidFill>
              </a:rPr>
              <a:t> Nova explosion</a:t>
            </a:r>
          </a:p>
        </p:txBody>
      </p:sp>
    </p:spTree>
    <p:extLst>
      <p:ext uri="{BB962C8B-B14F-4D97-AF65-F5344CB8AC3E}">
        <p14:creationId xmlns:p14="http://schemas.microsoft.com/office/powerpoint/2010/main" val="131606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50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0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0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0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0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0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0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7" grpId="0" autoUpdateAnimBg="0"/>
      <p:bldP spid="150538" grpId="0" autoUpdateAnimBg="0"/>
      <p:bldP spid="150539" grpId="0" autoUpdateAnimBg="0"/>
      <p:bldP spid="150540" grpId="0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76201"/>
            <a:ext cx="7772400" cy="7921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>
                <a:solidFill>
                  <a:srgbClr val="000099"/>
                </a:solidFill>
              </a:rPr>
              <a:t>Recurrent Novae</a:t>
            </a:r>
          </a:p>
        </p:txBody>
      </p:sp>
      <p:sp>
        <p:nvSpPr>
          <p:cNvPr id="151555" name="Line 3"/>
          <p:cNvSpPr>
            <a:spLocks noChangeShapeType="1"/>
          </p:cNvSpPr>
          <p:nvPr/>
        </p:nvSpPr>
        <p:spPr bwMode="auto">
          <a:xfrm>
            <a:off x="2209800" y="838200"/>
            <a:ext cx="51054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51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95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1557" name="Text Box 5"/>
          <p:cNvSpPr txBox="1">
            <a:spLocks noChangeArrowheads="1"/>
          </p:cNvSpPr>
          <p:nvPr/>
        </p:nvSpPr>
        <p:spPr bwMode="auto">
          <a:xfrm>
            <a:off x="8686800" y="1752601"/>
            <a:ext cx="17526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333399"/>
                </a:solidFill>
              </a:rPr>
              <a:t>In many cases, the mass transfer cycle resumes after a nova explosion. </a:t>
            </a:r>
          </a:p>
        </p:txBody>
      </p:sp>
      <p:sp>
        <p:nvSpPr>
          <p:cNvPr id="151558" name="Text Box 6"/>
          <p:cNvSpPr txBox="1">
            <a:spLocks noChangeArrowheads="1"/>
          </p:cNvSpPr>
          <p:nvPr/>
        </p:nvSpPr>
        <p:spPr bwMode="auto">
          <a:xfrm>
            <a:off x="8686800" y="4343400"/>
            <a:ext cx="17526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  <a:cs typeface="Arial" panose="020B0604020202020204" pitchFamily="34" charset="0"/>
                <a:sym typeface="Monotype Sorts" charset="2"/>
              </a:rPr>
              <a:t></a:t>
            </a:r>
            <a:r>
              <a:rPr lang="en-US" altLang="en-US" sz="2000">
                <a:solidFill>
                  <a:srgbClr val="333399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>
                <a:solidFill>
                  <a:srgbClr val="333399"/>
                </a:solidFill>
              </a:rPr>
              <a:t>Cycle of repeating explosions every few years – decades.</a:t>
            </a:r>
          </a:p>
        </p:txBody>
      </p:sp>
      <p:pic>
        <p:nvPicPr>
          <p:cNvPr id="151559" name="Picture 7" descr="09a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86088" y="1066801"/>
            <a:ext cx="3695700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1560" name="Text Box 8"/>
          <p:cNvSpPr txBox="1">
            <a:spLocks noChangeArrowheads="1"/>
          </p:cNvSpPr>
          <p:nvPr/>
        </p:nvSpPr>
        <p:spPr bwMode="auto">
          <a:xfrm>
            <a:off x="3024188" y="1066801"/>
            <a:ext cx="1752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FFFFFF"/>
                </a:solidFill>
              </a:rPr>
              <a:t>T Pyxidis</a:t>
            </a:r>
          </a:p>
        </p:txBody>
      </p:sp>
      <p:pic>
        <p:nvPicPr>
          <p:cNvPr id="151561" name="Picture 9" descr="09b"/>
          <p:cNvPicPr>
            <a:picLocks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48388" y="2179638"/>
            <a:ext cx="2386012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1562" name="Text Box 10"/>
          <p:cNvSpPr txBox="1">
            <a:spLocks noChangeArrowheads="1"/>
          </p:cNvSpPr>
          <p:nvPr/>
        </p:nvSpPr>
        <p:spPr bwMode="auto">
          <a:xfrm>
            <a:off x="6148388" y="2179639"/>
            <a:ext cx="1752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FFFFFF"/>
                </a:solidFill>
              </a:rPr>
              <a:t>R Aquarii</a:t>
            </a:r>
          </a:p>
        </p:txBody>
      </p:sp>
    </p:spTree>
    <p:extLst>
      <p:ext uri="{BB962C8B-B14F-4D97-AF65-F5344CB8AC3E}">
        <p14:creationId xmlns:p14="http://schemas.microsoft.com/office/powerpoint/2010/main" val="39171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51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1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7" grpId="0" autoUpdateAnimBg="0"/>
      <p:bldP spid="151558" grpId="0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Line 2"/>
          <p:cNvSpPr>
            <a:spLocks noChangeShapeType="1"/>
          </p:cNvSpPr>
          <p:nvPr/>
        </p:nvSpPr>
        <p:spPr bwMode="auto">
          <a:xfrm>
            <a:off x="2209800" y="838200"/>
            <a:ext cx="67818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title"/>
          </p:nvPr>
        </p:nvSpPr>
        <p:spPr>
          <a:xfrm>
            <a:off x="2895600" y="122238"/>
            <a:ext cx="7772400" cy="792162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>
                <a:solidFill>
                  <a:srgbClr val="000099"/>
                </a:solidFill>
              </a:rPr>
              <a:t>Future of the Sun</a:t>
            </a:r>
          </a:p>
        </p:txBody>
      </p:sp>
      <p:pic>
        <p:nvPicPr>
          <p:cNvPr id="1925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95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2517" name="Picture 5" descr="playanimation.jpg                                              00117259smeagol                        BB150139: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051" y="6019800"/>
            <a:ext cx="976313" cy="4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2519" name="Text Box 7"/>
          <p:cNvSpPr txBox="1">
            <a:spLocks noChangeArrowheads="1"/>
          </p:cNvSpPr>
          <p:nvPr/>
        </p:nvSpPr>
        <p:spPr bwMode="auto">
          <a:xfrm>
            <a:off x="4886326" y="6477000"/>
            <a:ext cx="2505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</a:rPr>
              <a:t>(SLIDESHOW MODE ONLY)</a:t>
            </a:r>
            <a:endParaRPr lang="en-US" altLang="en-US" sz="1400">
              <a:solidFill>
                <a:srgbClr val="000000"/>
              </a:solidFill>
            </a:endParaRPr>
          </a:p>
        </p:txBody>
      </p:sp>
      <p:pic>
        <p:nvPicPr>
          <p:cNvPr id="192520" name="Picture 8" descr="&#10;Picture 1.pdf                                                  00026ED5Cesare                         BA94C69E:">
            <a:hlinkClick r:id="rId3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371600"/>
            <a:ext cx="5562600" cy="421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27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198438"/>
            <a:ext cx="7772400" cy="79216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 sz="3500">
                <a:solidFill>
                  <a:srgbClr val="000099"/>
                </a:solidFill>
              </a:rPr>
              <a:t>The Fate of Our Sun and the </a:t>
            </a:r>
            <a:br>
              <a:rPr lang="en-US" altLang="en-US" sz="3500">
                <a:solidFill>
                  <a:srgbClr val="000099"/>
                </a:solidFill>
              </a:rPr>
            </a:br>
            <a:r>
              <a:rPr lang="en-US" altLang="en-US" sz="3500">
                <a:solidFill>
                  <a:srgbClr val="000099"/>
                </a:solidFill>
              </a:rPr>
              <a:t>End of Earth</a:t>
            </a:r>
          </a:p>
        </p:txBody>
      </p:sp>
      <p:sp>
        <p:nvSpPr>
          <p:cNvPr id="152579" name="Line 3"/>
          <p:cNvSpPr>
            <a:spLocks noChangeShapeType="1"/>
          </p:cNvSpPr>
          <p:nvPr/>
        </p:nvSpPr>
        <p:spPr bwMode="auto">
          <a:xfrm>
            <a:off x="2209800" y="1143000"/>
            <a:ext cx="66294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52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95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2581" name="Rectangle 5"/>
          <p:cNvSpPr>
            <a:spLocks noChangeArrowheads="1"/>
          </p:cNvSpPr>
          <p:nvPr/>
        </p:nvSpPr>
        <p:spPr bwMode="auto">
          <a:xfrm>
            <a:off x="2895600" y="1295400"/>
            <a:ext cx="3810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500">
                <a:solidFill>
                  <a:srgbClr val="333399"/>
                </a:solidFill>
              </a:rPr>
              <a:t>Sun will expand to a </a:t>
            </a:r>
            <a:r>
              <a:rPr lang="en-US" altLang="en-US" sz="2500" i="1">
                <a:solidFill>
                  <a:srgbClr val="333399"/>
                </a:solidFill>
              </a:rPr>
              <a:t>Red giant</a:t>
            </a:r>
            <a:r>
              <a:rPr lang="en-US" altLang="en-US" sz="2500">
                <a:solidFill>
                  <a:srgbClr val="333399"/>
                </a:solidFill>
              </a:rPr>
              <a:t> in ~ 5 billion years</a:t>
            </a:r>
          </a:p>
          <a:p>
            <a:pPr fontAlgn="base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500">
                <a:solidFill>
                  <a:srgbClr val="333399"/>
                </a:solidFill>
              </a:rPr>
              <a:t>Expands to ~ Earth’s radius</a:t>
            </a:r>
          </a:p>
          <a:p>
            <a:pPr fontAlgn="base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500">
                <a:solidFill>
                  <a:srgbClr val="333399"/>
                </a:solidFill>
              </a:rPr>
              <a:t>Earth will then be incinerated!</a:t>
            </a:r>
          </a:p>
          <a:p>
            <a:pPr fontAlgn="base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500">
                <a:solidFill>
                  <a:srgbClr val="333399"/>
                </a:solidFill>
              </a:rPr>
              <a:t>Sun may form a planetary nebula (but uncertain)</a:t>
            </a:r>
          </a:p>
          <a:p>
            <a:pPr fontAlgn="base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500">
                <a:solidFill>
                  <a:srgbClr val="333399"/>
                </a:solidFill>
              </a:rPr>
              <a:t>Sun’s C,O core will become a white dwarf</a:t>
            </a:r>
          </a:p>
        </p:txBody>
      </p:sp>
      <p:pic>
        <p:nvPicPr>
          <p:cNvPr id="152582" name="Picture 6" descr="ring_lyra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29414" y="1327150"/>
            <a:ext cx="3862387" cy="5149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488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52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1" grpId="0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198438"/>
            <a:ext cx="7772400" cy="79216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 sz="3700">
                <a:solidFill>
                  <a:srgbClr val="000099"/>
                </a:solidFill>
              </a:rPr>
              <a:t>The Deaths of Massive Stars: Supernovae</a:t>
            </a:r>
          </a:p>
        </p:txBody>
      </p:sp>
      <p:sp>
        <p:nvSpPr>
          <p:cNvPr id="153603" name="Line 3"/>
          <p:cNvSpPr>
            <a:spLocks noChangeShapeType="1"/>
          </p:cNvSpPr>
          <p:nvPr/>
        </p:nvSpPr>
        <p:spPr bwMode="auto">
          <a:xfrm>
            <a:off x="2209800" y="1196975"/>
            <a:ext cx="71628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53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95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05" name="Text Box 5"/>
          <p:cNvSpPr txBox="1">
            <a:spLocks noChangeArrowheads="1"/>
          </p:cNvSpPr>
          <p:nvPr/>
        </p:nvSpPr>
        <p:spPr bwMode="auto">
          <a:xfrm>
            <a:off x="2994025" y="1673226"/>
            <a:ext cx="3886200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100" b="1">
                <a:solidFill>
                  <a:srgbClr val="333399"/>
                </a:solidFill>
              </a:rPr>
              <a:t>Final stages of fusion in high-mass stars (&gt; 8 M</a:t>
            </a:r>
            <a:r>
              <a:rPr lang="en-US" altLang="en-US" sz="2100" b="1" baseline="-25000">
                <a:solidFill>
                  <a:srgbClr val="333399"/>
                </a:solidFill>
              </a:rPr>
              <a:t>sun</a:t>
            </a:r>
            <a:r>
              <a:rPr lang="en-US" altLang="en-US" sz="2100" b="1">
                <a:solidFill>
                  <a:srgbClr val="333399"/>
                </a:solidFill>
              </a:rPr>
              <a:t>), leading to the formation of an iron core, happen extremely rapidly: Si burning lasts only for ~ 1 day.</a:t>
            </a:r>
          </a:p>
        </p:txBody>
      </p:sp>
      <p:sp>
        <p:nvSpPr>
          <p:cNvPr id="153606" name="Text Box 6"/>
          <p:cNvSpPr txBox="1">
            <a:spLocks noChangeArrowheads="1"/>
          </p:cNvSpPr>
          <p:nvPr/>
        </p:nvSpPr>
        <p:spPr bwMode="auto">
          <a:xfrm>
            <a:off x="6997701" y="4789488"/>
            <a:ext cx="3514725" cy="199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100" b="1">
                <a:solidFill>
                  <a:srgbClr val="333399"/>
                </a:solidFill>
              </a:rPr>
              <a:t>Iron core ultimately collapses, triggering an explosion that destroys the star: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>
                <a:solidFill>
                  <a:srgbClr val="333399"/>
                </a:solidFill>
              </a:rPr>
              <a:t>A Supernova</a:t>
            </a:r>
          </a:p>
        </p:txBody>
      </p:sp>
      <p:pic>
        <p:nvPicPr>
          <p:cNvPr id="153607" name="Picture 7" descr="11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34200" y="1292226"/>
            <a:ext cx="3505200" cy="3421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08" name="Picture 8" descr="10"/>
          <p:cNvPicPr>
            <a:picLocks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0" y="3959226"/>
            <a:ext cx="3810000" cy="2720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790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5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3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5" grpId="0" autoUpdateAnimBg="0"/>
      <p:bldP spid="153606" grpId="0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76201"/>
            <a:ext cx="7772400" cy="7921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>
                <a:solidFill>
                  <a:srgbClr val="000099"/>
                </a:solidFill>
              </a:rPr>
              <a:t>Observations of Supernovae</a:t>
            </a:r>
          </a:p>
        </p:txBody>
      </p:sp>
      <p:sp>
        <p:nvSpPr>
          <p:cNvPr id="154627" name="Line 3"/>
          <p:cNvSpPr>
            <a:spLocks noChangeShapeType="1"/>
          </p:cNvSpPr>
          <p:nvPr/>
        </p:nvSpPr>
        <p:spPr bwMode="auto">
          <a:xfrm>
            <a:off x="2209800" y="838200"/>
            <a:ext cx="80010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54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95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4629" name="Picture 5" descr="12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6963" y="1143001"/>
            <a:ext cx="6246812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4630" name="Text Box 6"/>
          <p:cNvSpPr txBox="1">
            <a:spLocks noChangeArrowheads="1"/>
          </p:cNvSpPr>
          <p:nvPr/>
        </p:nvSpPr>
        <p:spPr bwMode="auto">
          <a:xfrm>
            <a:off x="3276600" y="5867400"/>
            <a:ext cx="731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</a:rPr>
              <a:t>Supernovae can easily be seen in distant galaxies.</a:t>
            </a:r>
          </a:p>
        </p:txBody>
      </p:sp>
    </p:spTree>
    <p:extLst>
      <p:ext uri="{BB962C8B-B14F-4D97-AF65-F5344CB8AC3E}">
        <p14:creationId xmlns:p14="http://schemas.microsoft.com/office/powerpoint/2010/main" val="119023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54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30" grpId="0" autoUpdateAnimBg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3" name="Picture 5" descr="13"/>
          <p:cNvPicPr>
            <a:picLocks noChangeAspect="1" noChangeArrowheads="1"/>
          </p:cNvPicPr>
          <p:nvPr>
            <p:ph idx="1"/>
          </p:nvPr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0" y="1274764"/>
            <a:ext cx="7696200" cy="45164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76201"/>
            <a:ext cx="7772400" cy="7921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>
                <a:solidFill>
                  <a:srgbClr val="000099"/>
                </a:solidFill>
              </a:rPr>
              <a:t>Type I and II Supernovae</a:t>
            </a:r>
          </a:p>
        </p:txBody>
      </p:sp>
      <p:sp>
        <p:nvSpPr>
          <p:cNvPr id="155651" name="Line 3"/>
          <p:cNvSpPr>
            <a:spLocks noChangeShapeType="1"/>
          </p:cNvSpPr>
          <p:nvPr/>
        </p:nvSpPr>
        <p:spPr bwMode="auto">
          <a:xfrm>
            <a:off x="2209800" y="838200"/>
            <a:ext cx="73152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556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95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5654" name="Text Box 6"/>
          <p:cNvSpPr txBox="1">
            <a:spLocks noChangeArrowheads="1"/>
          </p:cNvSpPr>
          <p:nvPr/>
        </p:nvSpPr>
        <p:spPr bwMode="auto">
          <a:xfrm>
            <a:off x="6096000" y="893764"/>
            <a:ext cx="3886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333399"/>
                </a:solidFill>
              </a:rPr>
              <a:t>Core collapse of a massive star: Type II Supernova</a:t>
            </a:r>
          </a:p>
        </p:txBody>
      </p:sp>
      <p:sp>
        <p:nvSpPr>
          <p:cNvPr id="155655" name="Line 7"/>
          <p:cNvSpPr>
            <a:spLocks noChangeShapeType="1"/>
          </p:cNvSpPr>
          <p:nvPr/>
        </p:nvSpPr>
        <p:spPr bwMode="auto">
          <a:xfrm flipH="1">
            <a:off x="6553200" y="1579563"/>
            <a:ext cx="1219200" cy="1066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5656" name="Text Box 8"/>
          <p:cNvSpPr txBox="1">
            <a:spLocks noChangeArrowheads="1"/>
          </p:cNvSpPr>
          <p:nvPr/>
        </p:nvSpPr>
        <p:spPr bwMode="auto">
          <a:xfrm>
            <a:off x="3810000" y="3697289"/>
            <a:ext cx="4953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333399"/>
                </a:solidFill>
              </a:rPr>
              <a:t>If an accreting White Dwarf exceeds the Chandrasekhar mass limit, it collapses, triggering a Type Ia Supernova.</a:t>
            </a:r>
          </a:p>
        </p:txBody>
      </p:sp>
      <p:sp>
        <p:nvSpPr>
          <p:cNvPr id="155657" name="Line 9"/>
          <p:cNvSpPr>
            <a:spLocks noChangeShapeType="1"/>
          </p:cNvSpPr>
          <p:nvPr/>
        </p:nvSpPr>
        <p:spPr bwMode="auto">
          <a:xfrm flipV="1">
            <a:off x="5562600" y="3179763"/>
            <a:ext cx="762000" cy="457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5658" name="Text Box 10"/>
          <p:cNvSpPr txBox="1">
            <a:spLocks noChangeArrowheads="1"/>
          </p:cNvSpPr>
          <p:nvPr/>
        </p:nvSpPr>
        <p:spPr bwMode="auto">
          <a:xfrm>
            <a:off x="4267200" y="5867401"/>
            <a:ext cx="53340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333399"/>
                </a:solidFill>
              </a:rPr>
              <a:t>Type I: No hydrogen lines in the spectrum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CC0000"/>
                </a:solidFill>
              </a:rPr>
              <a:t>Type II: Hydrogen lines in the spectrum</a:t>
            </a:r>
          </a:p>
        </p:txBody>
      </p:sp>
    </p:spTree>
    <p:extLst>
      <p:ext uri="{BB962C8B-B14F-4D97-AF65-F5344CB8AC3E}">
        <p14:creationId xmlns:p14="http://schemas.microsoft.com/office/powerpoint/2010/main" val="331236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55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5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5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55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55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4" grpId="0" autoUpdateAnimBg="0"/>
      <p:bldP spid="155655" grpId="0" animBg="1"/>
      <p:bldP spid="155656" grpId="0" autoUpdateAnimBg="0"/>
      <p:bldP spid="155657" grpId="0" animBg="1"/>
      <p:bldP spid="155658" grpId="0" autoUpdateAnimBg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76201"/>
            <a:ext cx="7772400" cy="7921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>
                <a:solidFill>
                  <a:srgbClr val="000099"/>
                </a:solidFill>
              </a:rPr>
              <a:t>Supernova Remnants</a:t>
            </a:r>
          </a:p>
        </p:txBody>
      </p:sp>
      <p:sp>
        <p:nvSpPr>
          <p:cNvPr id="156675" name="Line 3"/>
          <p:cNvSpPr>
            <a:spLocks noChangeShapeType="1"/>
          </p:cNvSpPr>
          <p:nvPr/>
        </p:nvSpPr>
        <p:spPr bwMode="auto">
          <a:xfrm>
            <a:off x="2209800" y="838200"/>
            <a:ext cx="62484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566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95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6677" name="Picture 5" descr="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1" y="1371600"/>
            <a:ext cx="4678363" cy="488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678" name="Picture 6" descr="15a"/>
          <p:cNvPicPr>
            <a:picLocks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90863" y="1574800"/>
            <a:ext cx="3143250" cy="4749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6679" name="Picture 7" descr="veil_lodriguss_big"/>
          <p:cNvPicPr>
            <a:picLocks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51589" y="2703514"/>
            <a:ext cx="4238625" cy="2943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6680" name="Text Box 8"/>
          <p:cNvSpPr txBox="1">
            <a:spLocks noChangeArrowheads="1"/>
          </p:cNvSpPr>
          <p:nvPr/>
        </p:nvSpPr>
        <p:spPr bwMode="auto">
          <a:xfrm>
            <a:off x="4038601" y="5918201"/>
            <a:ext cx="23479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FFFFFF"/>
                </a:solidFill>
              </a:rPr>
              <a:t>The Cygnus Loop</a:t>
            </a:r>
          </a:p>
        </p:txBody>
      </p:sp>
      <p:sp>
        <p:nvSpPr>
          <p:cNvPr id="156681" name="Text Box 9"/>
          <p:cNvSpPr txBox="1">
            <a:spLocks noChangeArrowheads="1"/>
          </p:cNvSpPr>
          <p:nvPr/>
        </p:nvSpPr>
        <p:spPr bwMode="auto">
          <a:xfrm>
            <a:off x="7396163" y="5307014"/>
            <a:ext cx="23479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FFFFFF"/>
                </a:solidFill>
              </a:rPr>
              <a:t>The Veil Nebula</a:t>
            </a:r>
          </a:p>
        </p:txBody>
      </p:sp>
      <p:sp>
        <p:nvSpPr>
          <p:cNvPr id="156682" name="Text Box 10"/>
          <p:cNvSpPr txBox="1">
            <a:spLocks noChangeArrowheads="1"/>
          </p:cNvSpPr>
          <p:nvPr/>
        </p:nvSpPr>
        <p:spPr bwMode="auto">
          <a:xfrm>
            <a:off x="8243888" y="2932114"/>
            <a:ext cx="2347912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FFFFFF"/>
                </a:solidFill>
              </a:rPr>
              <a:t>The Crab Nebula: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FFFFFF"/>
                </a:solidFill>
              </a:rPr>
              <a:t>Remnant of a supernova observed in a.d. 1054</a:t>
            </a:r>
          </a:p>
        </p:txBody>
      </p:sp>
      <p:pic>
        <p:nvPicPr>
          <p:cNvPr id="156683" name="Picture 11" descr="15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185988"/>
            <a:ext cx="3455988" cy="356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684" name="Picture 12" descr="19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263" y="2185989"/>
            <a:ext cx="4108450" cy="306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685" name="Text Box 13"/>
          <p:cNvSpPr txBox="1">
            <a:spLocks noChangeArrowheads="1"/>
          </p:cNvSpPr>
          <p:nvPr/>
        </p:nvSpPr>
        <p:spPr bwMode="auto">
          <a:xfrm>
            <a:off x="7004051" y="4800601"/>
            <a:ext cx="23479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FFFFFF"/>
                </a:solidFill>
              </a:rPr>
              <a:t>Cassiopeia A</a:t>
            </a:r>
          </a:p>
        </p:txBody>
      </p:sp>
      <p:sp>
        <p:nvSpPr>
          <p:cNvPr id="156686" name="Text Box 14"/>
          <p:cNvSpPr txBox="1">
            <a:spLocks noChangeArrowheads="1"/>
          </p:cNvSpPr>
          <p:nvPr/>
        </p:nvSpPr>
        <p:spPr bwMode="auto">
          <a:xfrm>
            <a:off x="5438775" y="5360989"/>
            <a:ext cx="9794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FFFFFF"/>
                </a:solidFill>
              </a:rPr>
              <a:t>Optical</a:t>
            </a:r>
          </a:p>
        </p:txBody>
      </p:sp>
      <p:sp>
        <p:nvSpPr>
          <p:cNvPr id="156687" name="Text Box 15"/>
          <p:cNvSpPr txBox="1">
            <a:spLocks noChangeArrowheads="1"/>
          </p:cNvSpPr>
          <p:nvPr/>
        </p:nvSpPr>
        <p:spPr bwMode="auto">
          <a:xfrm>
            <a:off x="9548813" y="2320926"/>
            <a:ext cx="9128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FFFFFF"/>
                </a:solidFill>
              </a:rPr>
              <a:t>X-rays</a:t>
            </a:r>
          </a:p>
        </p:txBody>
      </p:sp>
    </p:spTree>
    <p:extLst>
      <p:ext uri="{BB962C8B-B14F-4D97-AF65-F5344CB8AC3E}">
        <p14:creationId xmlns:p14="http://schemas.microsoft.com/office/powerpoint/2010/main" val="107709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6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6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6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6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6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6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6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6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80" grpId="0" autoUpdateAnimBg="0"/>
      <p:bldP spid="156681" grpId="0" autoUpdateAnimBg="0"/>
      <p:bldP spid="156685" grpId="0" autoUpdateAnimBg="0"/>
      <p:bldP spid="156686" grpId="0" autoUpdateAnimBg="0"/>
      <p:bldP spid="15668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76201"/>
            <a:ext cx="7772400" cy="7921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>
                <a:solidFill>
                  <a:srgbClr val="000099"/>
                </a:solidFill>
              </a:rPr>
              <a:t>Atomic Density</a:t>
            </a:r>
          </a:p>
        </p:txBody>
      </p:sp>
      <p:sp>
        <p:nvSpPr>
          <p:cNvPr id="175107" name="Line 3"/>
          <p:cNvSpPr>
            <a:spLocks noChangeShapeType="1"/>
          </p:cNvSpPr>
          <p:nvPr/>
        </p:nvSpPr>
        <p:spPr bwMode="auto">
          <a:xfrm>
            <a:off x="2209800" y="838200"/>
            <a:ext cx="45720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751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95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5109" name="Text Box 5"/>
          <p:cNvSpPr txBox="1">
            <a:spLocks noChangeArrowheads="1"/>
          </p:cNvSpPr>
          <p:nvPr/>
        </p:nvSpPr>
        <p:spPr bwMode="auto">
          <a:xfrm>
            <a:off x="3733800" y="1828800"/>
            <a:ext cx="62484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333399"/>
                </a:solidFill>
              </a:rPr>
              <a:t>If you could fill a teaspoon just with material as dense as the matter in an atomic nucleus, it would weigh </a:t>
            </a:r>
            <a:br>
              <a:rPr lang="en-US" altLang="en-US" sz="3600">
                <a:solidFill>
                  <a:srgbClr val="333399"/>
                </a:solidFill>
              </a:rPr>
            </a:br>
            <a:r>
              <a:rPr lang="en-US" altLang="en-US" sz="3600">
                <a:solidFill>
                  <a:srgbClr val="333399"/>
                </a:solidFill>
              </a:rPr>
              <a:t>~ 2 billion tons!!</a:t>
            </a:r>
          </a:p>
        </p:txBody>
      </p:sp>
    </p:spTree>
    <p:extLst>
      <p:ext uri="{BB962C8B-B14F-4D97-AF65-F5344CB8AC3E}">
        <p14:creationId xmlns:p14="http://schemas.microsoft.com/office/powerpoint/2010/main" val="56114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75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9" grpId="0" autoUpdateAnimBg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198438"/>
            <a:ext cx="7772400" cy="79216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 sz="3300">
                <a:solidFill>
                  <a:srgbClr val="000099"/>
                </a:solidFill>
              </a:rPr>
              <a:t>Synchrotron Emission and Cosmic-Ray Acceleration</a:t>
            </a:r>
          </a:p>
        </p:txBody>
      </p:sp>
      <p:sp>
        <p:nvSpPr>
          <p:cNvPr id="157699" name="Line 3"/>
          <p:cNvSpPr>
            <a:spLocks noChangeShapeType="1"/>
          </p:cNvSpPr>
          <p:nvPr/>
        </p:nvSpPr>
        <p:spPr bwMode="auto">
          <a:xfrm>
            <a:off x="2209800" y="1196975"/>
            <a:ext cx="80772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577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95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7701" name="Text Box 5"/>
          <p:cNvSpPr txBox="1">
            <a:spLocks noChangeArrowheads="1"/>
          </p:cNvSpPr>
          <p:nvPr/>
        </p:nvSpPr>
        <p:spPr bwMode="auto">
          <a:xfrm>
            <a:off x="7848600" y="1447801"/>
            <a:ext cx="28194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333399"/>
                </a:solidFill>
              </a:rPr>
              <a:t>The shocks of supernova remnants accelerate protons and electrons to extremely high, relativistic energies</a:t>
            </a:r>
            <a:r>
              <a:rPr lang="en-US" altLang="en-US">
                <a:solidFill>
                  <a:srgbClr val="333399"/>
                </a:solidFill>
              </a:rPr>
              <a:t>. </a:t>
            </a:r>
          </a:p>
        </p:txBody>
      </p:sp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7778750" y="3429001"/>
            <a:ext cx="288925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  <a:cs typeface="Arial" panose="020B0604020202020204" pitchFamily="34" charset="0"/>
                <a:sym typeface="Monotype Sorts" charset="2"/>
              </a:rPr>
              <a:t></a:t>
            </a:r>
            <a:r>
              <a:rPr lang="en-US" altLang="en-US" sz="2800">
                <a:solidFill>
                  <a:srgbClr val="333399"/>
                </a:solidFill>
              </a:rPr>
              <a:t>“Cosmic Rays”</a:t>
            </a:r>
          </a:p>
        </p:txBody>
      </p:sp>
      <p:sp>
        <p:nvSpPr>
          <p:cNvPr id="157703" name="Text Box 7"/>
          <p:cNvSpPr txBox="1">
            <a:spLocks noChangeArrowheads="1"/>
          </p:cNvSpPr>
          <p:nvPr/>
        </p:nvSpPr>
        <p:spPr bwMode="auto">
          <a:xfrm>
            <a:off x="8201025" y="4251326"/>
            <a:ext cx="21844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333399"/>
                </a:solidFill>
              </a:rPr>
              <a:t>In magnetic fields, these relativistic electrons emit</a:t>
            </a:r>
          </a:p>
        </p:txBody>
      </p:sp>
      <p:sp>
        <p:nvSpPr>
          <p:cNvPr id="157704" name="Text Box 8"/>
          <p:cNvSpPr txBox="1">
            <a:spLocks noChangeArrowheads="1"/>
          </p:cNvSpPr>
          <p:nvPr/>
        </p:nvSpPr>
        <p:spPr bwMode="auto">
          <a:xfrm>
            <a:off x="6858000" y="5729288"/>
            <a:ext cx="3810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333399"/>
                </a:solidFill>
              </a:rPr>
              <a:t>Synchrotron Radiation.</a:t>
            </a:r>
          </a:p>
        </p:txBody>
      </p:sp>
      <p:grpSp>
        <p:nvGrpSpPr>
          <p:cNvPr id="157705" name="Group 9"/>
          <p:cNvGrpSpPr>
            <a:grpSpLocks/>
          </p:cNvGrpSpPr>
          <p:nvPr/>
        </p:nvGrpSpPr>
        <p:grpSpPr bwMode="auto">
          <a:xfrm>
            <a:off x="2895600" y="2133600"/>
            <a:ext cx="5715000" cy="3657600"/>
            <a:chOff x="192" y="1248"/>
            <a:chExt cx="3984" cy="2688"/>
          </a:xfrm>
        </p:grpSpPr>
        <p:pic>
          <p:nvPicPr>
            <p:cNvPr id="157706" name="Picture 10" descr="18"/>
            <p:cNvPicPr>
              <a:picLocks noChangeAspect="1" noChangeArrowheads="1"/>
            </p:cNvPicPr>
            <p:nvPr/>
          </p:nvPicPr>
          <p:blipFill>
            <a:blip r:embed="rId3">
              <a:lum brigh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248"/>
              <a:ext cx="3408" cy="2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7707" name="Line 11"/>
            <p:cNvSpPr>
              <a:spLocks noChangeShapeType="1"/>
            </p:cNvSpPr>
            <p:nvPr/>
          </p:nvSpPr>
          <p:spPr bwMode="auto">
            <a:xfrm flipH="1" flipV="1">
              <a:off x="1968" y="3360"/>
              <a:ext cx="2208" cy="57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099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57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7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7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7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7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1" grpId="0" autoUpdateAnimBg="0"/>
      <p:bldP spid="157702" grpId="0" autoUpdateAnimBg="0"/>
      <p:bldP spid="157703" grpId="0" autoUpdateAnimBg="0"/>
      <p:bldP spid="157704" grpId="0" autoUpdateAnimBg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122238"/>
            <a:ext cx="7772400" cy="79216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 sz="3300">
                <a:solidFill>
                  <a:srgbClr val="000099"/>
                </a:solidFill>
              </a:rPr>
              <a:t>The Famous Supernova of 1987: </a:t>
            </a:r>
            <a:br>
              <a:rPr lang="en-US" altLang="en-US" sz="3300">
                <a:solidFill>
                  <a:srgbClr val="000099"/>
                </a:solidFill>
              </a:rPr>
            </a:br>
            <a:r>
              <a:rPr lang="en-US" altLang="en-US" sz="3300">
                <a:solidFill>
                  <a:srgbClr val="000099"/>
                </a:solidFill>
              </a:rPr>
              <a:t>SN 1987A</a:t>
            </a:r>
          </a:p>
        </p:txBody>
      </p:sp>
      <p:sp>
        <p:nvSpPr>
          <p:cNvPr id="158723" name="Line 3"/>
          <p:cNvSpPr>
            <a:spLocks noChangeShapeType="1"/>
          </p:cNvSpPr>
          <p:nvPr/>
        </p:nvSpPr>
        <p:spPr bwMode="auto">
          <a:xfrm>
            <a:off x="2209800" y="1066800"/>
            <a:ext cx="71628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587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95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8725" name="Picture 5" descr="16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0" y="1219201"/>
            <a:ext cx="6400800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8726" name="Text Box 6"/>
          <p:cNvSpPr txBox="1">
            <a:spLocks noChangeArrowheads="1"/>
          </p:cNvSpPr>
          <p:nvPr/>
        </p:nvSpPr>
        <p:spPr bwMode="auto">
          <a:xfrm>
            <a:off x="3657600" y="1279526"/>
            <a:ext cx="137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FFFFFF"/>
                </a:solidFill>
              </a:rPr>
              <a:t>Before</a:t>
            </a:r>
          </a:p>
        </p:txBody>
      </p:sp>
      <p:sp>
        <p:nvSpPr>
          <p:cNvPr id="158727" name="Text Box 7"/>
          <p:cNvSpPr txBox="1">
            <a:spLocks noChangeArrowheads="1"/>
          </p:cNvSpPr>
          <p:nvPr/>
        </p:nvSpPr>
        <p:spPr bwMode="auto">
          <a:xfrm>
            <a:off x="8350250" y="1279526"/>
            <a:ext cx="190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FFFFFF"/>
                </a:solidFill>
              </a:rPr>
              <a:t>At maximum</a:t>
            </a:r>
          </a:p>
        </p:txBody>
      </p:sp>
      <p:sp>
        <p:nvSpPr>
          <p:cNvPr id="158728" name="Text Box 8"/>
          <p:cNvSpPr txBox="1">
            <a:spLocks noChangeArrowheads="1"/>
          </p:cNvSpPr>
          <p:nvPr/>
        </p:nvSpPr>
        <p:spPr bwMode="auto">
          <a:xfrm>
            <a:off x="4267200" y="5830889"/>
            <a:ext cx="5257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</a:rPr>
              <a:t>Unusual type II Supernova in the Large Magellanic Cloud in Feb. 1987</a:t>
            </a:r>
          </a:p>
        </p:txBody>
      </p:sp>
    </p:spTree>
    <p:extLst>
      <p:ext uri="{BB962C8B-B14F-4D97-AF65-F5344CB8AC3E}">
        <p14:creationId xmlns:p14="http://schemas.microsoft.com/office/powerpoint/2010/main" val="243017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58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8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8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6" grpId="0" autoUpdateAnimBg="0"/>
      <p:bldP spid="158727" grpId="0" autoUpdateAnimBg="0"/>
      <p:bldP spid="158728" grpId="0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76201"/>
            <a:ext cx="7772400" cy="7921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>
                <a:solidFill>
                  <a:srgbClr val="000099"/>
                </a:solidFill>
              </a:rPr>
              <a:t>The Remnant of SN 1987A</a:t>
            </a:r>
          </a:p>
        </p:txBody>
      </p:sp>
      <p:sp>
        <p:nvSpPr>
          <p:cNvPr id="159747" name="Line 3"/>
          <p:cNvSpPr>
            <a:spLocks noChangeShapeType="1"/>
          </p:cNvSpPr>
          <p:nvPr/>
        </p:nvSpPr>
        <p:spPr bwMode="auto">
          <a:xfrm>
            <a:off x="2209800" y="838200"/>
            <a:ext cx="76200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597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95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749" name="Picture 5" descr="17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41838" y="1036638"/>
            <a:ext cx="4525962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9750" name="Text Box 6"/>
          <p:cNvSpPr txBox="1">
            <a:spLocks noChangeArrowheads="1"/>
          </p:cNvSpPr>
          <p:nvPr/>
        </p:nvSpPr>
        <p:spPr bwMode="auto">
          <a:xfrm>
            <a:off x="3581400" y="5730876"/>
            <a:ext cx="6477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99"/>
                </a:solidFill>
              </a:rPr>
              <a:t>Ring due to SN ejecta catching up with pre-SN stellar wind; also observable in X-rays.</a:t>
            </a:r>
          </a:p>
        </p:txBody>
      </p:sp>
    </p:spTree>
    <p:extLst>
      <p:ext uri="{BB962C8B-B14F-4D97-AF65-F5344CB8AC3E}">
        <p14:creationId xmlns:p14="http://schemas.microsoft.com/office/powerpoint/2010/main" val="245669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59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5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76201"/>
            <a:ext cx="7772400" cy="7921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>
                <a:solidFill>
                  <a:srgbClr val="000099"/>
                </a:solidFill>
              </a:rPr>
              <a:t>Different Kinds of Atoms</a:t>
            </a:r>
          </a:p>
        </p:txBody>
      </p:sp>
      <p:sp>
        <p:nvSpPr>
          <p:cNvPr id="176131" name="Line 3"/>
          <p:cNvSpPr>
            <a:spLocks noChangeShapeType="1"/>
          </p:cNvSpPr>
          <p:nvPr/>
        </p:nvSpPr>
        <p:spPr bwMode="auto">
          <a:xfrm>
            <a:off x="2209800" y="838200"/>
            <a:ext cx="68580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761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95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6133" name="Rectangle 5"/>
          <p:cNvSpPr>
            <a:spLocks noChangeArrowheads="1"/>
          </p:cNvSpPr>
          <p:nvPr/>
        </p:nvSpPr>
        <p:spPr bwMode="auto">
          <a:xfrm>
            <a:off x="2841625" y="904875"/>
            <a:ext cx="3352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600">
                <a:solidFill>
                  <a:srgbClr val="333399"/>
                </a:solidFill>
              </a:rPr>
              <a:t>The kind of atom depends on the number of protons in the nucleus.</a:t>
            </a:r>
          </a:p>
        </p:txBody>
      </p:sp>
      <p:pic>
        <p:nvPicPr>
          <p:cNvPr id="176134" name="Picture 6" descr="04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1447800"/>
            <a:ext cx="4046538" cy="5257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6135" name="Oval 7"/>
          <p:cNvSpPr>
            <a:spLocks noChangeArrowheads="1"/>
          </p:cNvSpPr>
          <p:nvPr/>
        </p:nvSpPr>
        <p:spPr bwMode="auto">
          <a:xfrm>
            <a:off x="2971800" y="59436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76136" name="Oval 8"/>
          <p:cNvSpPr>
            <a:spLocks noChangeArrowheads="1"/>
          </p:cNvSpPr>
          <p:nvPr/>
        </p:nvSpPr>
        <p:spPr bwMode="auto">
          <a:xfrm>
            <a:off x="3048000" y="6172200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76137" name="Oval 9"/>
          <p:cNvSpPr>
            <a:spLocks noChangeArrowheads="1"/>
          </p:cNvSpPr>
          <p:nvPr/>
        </p:nvSpPr>
        <p:spPr bwMode="auto">
          <a:xfrm>
            <a:off x="3276600" y="5867400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76138" name="Oval 10"/>
          <p:cNvSpPr>
            <a:spLocks noChangeArrowheads="1"/>
          </p:cNvSpPr>
          <p:nvPr/>
        </p:nvSpPr>
        <p:spPr bwMode="auto">
          <a:xfrm>
            <a:off x="3429000" y="61722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76139" name="Text Box 11"/>
          <p:cNvSpPr txBox="1">
            <a:spLocks noChangeArrowheads="1"/>
          </p:cNvSpPr>
          <p:nvPr/>
        </p:nvSpPr>
        <p:spPr bwMode="auto">
          <a:xfrm>
            <a:off x="4114800" y="6172201"/>
            <a:ext cx="1447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333399"/>
                </a:solidFill>
              </a:rPr>
              <a:t>Helium 4</a:t>
            </a:r>
          </a:p>
        </p:txBody>
      </p:sp>
      <p:sp>
        <p:nvSpPr>
          <p:cNvPr id="176140" name="Text Box 12"/>
          <p:cNvSpPr txBox="1">
            <a:spLocks noChangeArrowheads="1"/>
          </p:cNvSpPr>
          <p:nvPr/>
        </p:nvSpPr>
        <p:spPr bwMode="auto">
          <a:xfrm>
            <a:off x="7467600" y="1981201"/>
            <a:ext cx="16002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Different numbers of </a:t>
            </a:r>
            <a:r>
              <a:rPr lang="en-US" altLang="en-US" sz="2000">
                <a:solidFill>
                  <a:srgbClr val="FF0000"/>
                </a:solidFill>
              </a:rPr>
              <a:t>neutrons</a:t>
            </a:r>
            <a:r>
              <a:rPr lang="en-US" altLang="en-US" sz="2000">
                <a:solidFill>
                  <a:srgbClr val="000000"/>
                </a:solidFill>
              </a:rPr>
              <a:t> </a:t>
            </a:r>
            <a:r>
              <a:rPr lang="en-US" altLang="en-US" sz="2000">
                <a:solidFill>
                  <a:srgbClr val="000000"/>
                </a:solidFill>
                <a:cs typeface="Arial" panose="020B0604020202020204" pitchFamily="34" charset="0"/>
              </a:rPr>
              <a:t>↔ different </a:t>
            </a:r>
            <a:r>
              <a:rPr lang="en-US" altLang="en-US" sz="2000">
                <a:solidFill>
                  <a:srgbClr val="FF0000"/>
                </a:solidFill>
                <a:cs typeface="Arial" panose="020B0604020202020204" pitchFamily="34" charset="0"/>
              </a:rPr>
              <a:t>isotopes</a:t>
            </a:r>
          </a:p>
        </p:txBody>
      </p:sp>
      <p:sp>
        <p:nvSpPr>
          <p:cNvPr id="176141" name="Line 13"/>
          <p:cNvSpPr>
            <a:spLocks noChangeShapeType="1"/>
          </p:cNvSpPr>
          <p:nvPr/>
        </p:nvSpPr>
        <p:spPr bwMode="auto">
          <a:xfrm flipH="1">
            <a:off x="7315200" y="3581400"/>
            <a:ext cx="762000" cy="457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76142" name="Line 14"/>
          <p:cNvSpPr>
            <a:spLocks noChangeShapeType="1"/>
          </p:cNvSpPr>
          <p:nvPr/>
        </p:nvSpPr>
        <p:spPr bwMode="auto">
          <a:xfrm>
            <a:off x="8153400" y="3581400"/>
            <a:ext cx="609600" cy="457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76143" name="Line 15"/>
          <p:cNvSpPr>
            <a:spLocks noChangeShapeType="1"/>
          </p:cNvSpPr>
          <p:nvPr/>
        </p:nvSpPr>
        <p:spPr bwMode="auto">
          <a:xfrm flipV="1">
            <a:off x="8077200" y="1905000"/>
            <a:ext cx="914400" cy="152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76144" name="Line 16"/>
          <p:cNvSpPr>
            <a:spLocks noChangeShapeType="1"/>
          </p:cNvSpPr>
          <p:nvPr/>
        </p:nvSpPr>
        <p:spPr bwMode="auto">
          <a:xfrm flipH="1" flipV="1">
            <a:off x="7239000" y="1905000"/>
            <a:ext cx="838200" cy="152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76145" name="Rectangle 17"/>
          <p:cNvSpPr>
            <a:spLocks noChangeArrowheads="1"/>
          </p:cNvSpPr>
          <p:nvPr/>
        </p:nvSpPr>
        <p:spPr bwMode="auto">
          <a:xfrm>
            <a:off x="2841625" y="2657475"/>
            <a:ext cx="3048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 sz="2600">
                <a:solidFill>
                  <a:srgbClr val="333399"/>
                </a:solidFill>
              </a:rPr>
              <a:t>Most abundant: Hydrogen (H), with one proton (+ 1 electron).</a:t>
            </a:r>
          </a:p>
        </p:txBody>
      </p:sp>
      <p:sp>
        <p:nvSpPr>
          <p:cNvPr id="176146" name="Rectangle 18"/>
          <p:cNvSpPr>
            <a:spLocks noChangeArrowheads="1"/>
          </p:cNvSpPr>
          <p:nvPr/>
        </p:nvSpPr>
        <p:spPr bwMode="auto">
          <a:xfrm>
            <a:off x="2841625" y="4410075"/>
            <a:ext cx="35052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 sz="2600">
                <a:solidFill>
                  <a:srgbClr val="333399"/>
                </a:solidFill>
              </a:rPr>
              <a:t>Next: Helium (He), with 2 protons (and 2 neutrons + 2 el.).</a:t>
            </a:r>
          </a:p>
        </p:txBody>
      </p:sp>
    </p:spTree>
    <p:extLst>
      <p:ext uri="{BB962C8B-B14F-4D97-AF65-F5344CB8AC3E}">
        <p14:creationId xmlns:p14="http://schemas.microsoft.com/office/powerpoint/2010/main" val="120604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76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7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7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7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6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6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6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6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6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6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6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6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76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76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76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76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76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76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6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6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6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6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3" grpId="0" autoUpdateAnimBg="0"/>
      <p:bldP spid="176135" grpId="0" animBg="1"/>
      <p:bldP spid="176136" grpId="0" animBg="1"/>
      <p:bldP spid="176137" grpId="0" animBg="1"/>
      <p:bldP spid="176138" grpId="0" animBg="1"/>
      <p:bldP spid="176139" grpId="0" autoUpdateAnimBg="0"/>
      <p:bldP spid="176140" grpId="0" autoUpdateAnimBg="0"/>
      <p:bldP spid="176141" grpId="0" animBg="1"/>
      <p:bldP spid="176142" grpId="0" animBg="1"/>
      <p:bldP spid="176143" grpId="0" animBg="1"/>
      <p:bldP spid="176144" grpId="0" animBg="1"/>
      <p:bldP spid="176145" grpId="0" autoUpdateAnimBg="0"/>
      <p:bldP spid="176146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3282</Words>
  <Application>Microsoft Office PowerPoint</Application>
  <PresentationFormat>Widescreen</PresentationFormat>
  <Paragraphs>480</Paragraphs>
  <Slides>82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82</vt:i4>
      </vt:variant>
    </vt:vector>
  </HeadingPairs>
  <TitlesOfParts>
    <vt:vector size="92" baseType="lpstr">
      <vt:lpstr>Arial</vt:lpstr>
      <vt:lpstr>Calibri</vt:lpstr>
      <vt:lpstr>Calibri Light</vt:lpstr>
      <vt:lpstr>Monotype Sorts</vt:lpstr>
      <vt:lpstr>Symbol</vt:lpstr>
      <vt:lpstr>Wingdings</vt:lpstr>
      <vt:lpstr>Office Theme</vt:lpstr>
      <vt:lpstr>Default Design</vt:lpstr>
      <vt:lpstr>1_Default Design</vt:lpstr>
      <vt:lpstr>2_Default Design</vt:lpstr>
      <vt:lpstr> Unit 6:Life, Death and Characteristics of Stars</vt:lpstr>
      <vt:lpstr>The Amazing Power of Starlight</vt:lpstr>
      <vt:lpstr>Black Body Radiation (1)</vt:lpstr>
      <vt:lpstr>The Color Index (1)</vt:lpstr>
      <vt:lpstr>The Color Index (2)</vt:lpstr>
      <vt:lpstr>Light and Matter</vt:lpstr>
      <vt:lpstr>Atomic Structure</vt:lpstr>
      <vt:lpstr>Atomic Density</vt:lpstr>
      <vt:lpstr>Different Kinds of Atoms</vt:lpstr>
      <vt:lpstr>Electron Orbits</vt:lpstr>
      <vt:lpstr>Atomic Transitions</vt:lpstr>
      <vt:lpstr>Kirchhoff’s Laws of Radiation (1)</vt:lpstr>
      <vt:lpstr>Kirchhoff’s Laws of Radiation (2)</vt:lpstr>
      <vt:lpstr>Kirchhoff’s Laws of Radiation (3)</vt:lpstr>
      <vt:lpstr>The Spectra of Stars</vt:lpstr>
      <vt:lpstr>Analyzing Absorption Spectra</vt:lpstr>
      <vt:lpstr>Lines of Hydrogen</vt:lpstr>
      <vt:lpstr>The Balmer Lines</vt:lpstr>
      <vt:lpstr>Observations of the H-Alpha Line</vt:lpstr>
      <vt:lpstr>Absorption Spectrum Dominated by Balmer Lines</vt:lpstr>
      <vt:lpstr>The Balmer Thermometer</vt:lpstr>
      <vt:lpstr>Measuring the Temperatures of Stars</vt:lpstr>
      <vt:lpstr>Spectral Classification of Stars (1)</vt:lpstr>
      <vt:lpstr>Spectral Classification of Stars (2)</vt:lpstr>
      <vt:lpstr>Stellar Spectra</vt:lpstr>
      <vt:lpstr>The Composition of Stars</vt:lpstr>
      <vt:lpstr>The Doppler Effect</vt:lpstr>
      <vt:lpstr>The Doppler Effect (2)</vt:lpstr>
      <vt:lpstr>The Doppler Effect (3)</vt:lpstr>
      <vt:lpstr>Doppler Broadening</vt:lpstr>
      <vt:lpstr>Line Broadening</vt:lpstr>
      <vt:lpstr>Distances to Stars</vt:lpstr>
      <vt:lpstr>The Trigonometric Parallax</vt:lpstr>
      <vt:lpstr>Proper Motion</vt:lpstr>
      <vt:lpstr>Intrinsic Brightness/  Absolute Magnitude</vt:lpstr>
      <vt:lpstr>Intrinsic Brightness / Absolute Magnitude (2)</vt:lpstr>
      <vt:lpstr>Distance and Intrinsic Brightness</vt:lpstr>
      <vt:lpstr>Distance and Intrinsic Brightness (2)</vt:lpstr>
      <vt:lpstr>Absolute Magnitude</vt:lpstr>
      <vt:lpstr>Absolute Magnitude (2)</vt:lpstr>
      <vt:lpstr>The Distance Modulus</vt:lpstr>
      <vt:lpstr>The Size (Radius) of a Star</vt:lpstr>
      <vt:lpstr>Example: Star Radii</vt:lpstr>
      <vt:lpstr>Organizing the Family of Stars:  The Hertzsprung-Russell Diagram</vt:lpstr>
      <vt:lpstr>The Hertzsprung-Russell Diagram</vt:lpstr>
      <vt:lpstr>The Hertzsprung-Russell Diagram (2)</vt:lpstr>
      <vt:lpstr>The Radii of Stars in the  Hertzsprung-Russell Diagram</vt:lpstr>
      <vt:lpstr>Luminosity Classes</vt:lpstr>
      <vt:lpstr>Example Luminosity Classes</vt:lpstr>
      <vt:lpstr>Spectral Lines of Giants</vt:lpstr>
      <vt:lpstr>Binary Stars</vt:lpstr>
      <vt:lpstr>The Center of Mass</vt:lpstr>
      <vt:lpstr>Estimating Stellar Masses</vt:lpstr>
      <vt:lpstr>Examples: Estimating Mass</vt:lpstr>
      <vt:lpstr>Visual Binaries</vt:lpstr>
      <vt:lpstr>The End of a Star’s Life</vt:lpstr>
      <vt:lpstr>Red Dwarfs</vt:lpstr>
      <vt:lpstr>Sunlike Stars</vt:lpstr>
      <vt:lpstr>Inside Stars</vt:lpstr>
      <vt:lpstr>Mass Loss From Stars</vt:lpstr>
      <vt:lpstr>The Final Breaths of Sun-Like Stars: Planetary Nebulae</vt:lpstr>
      <vt:lpstr>The Formation of Planetary Nebulae</vt:lpstr>
      <vt:lpstr>The Dumbbell Nebula in Hydrogen and Oxygen Line Emission</vt:lpstr>
      <vt:lpstr>Planetary Nebulae</vt:lpstr>
      <vt:lpstr>The Remnants of Sun-Like Stars: White Dwarfs</vt:lpstr>
      <vt:lpstr>White Dwarfs</vt:lpstr>
      <vt:lpstr>White Dwarfs (2)</vt:lpstr>
      <vt:lpstr>The Chandrasekhar Limit</vt:lpstr>
      <vt:lpstr>Mass Transfer in Binary Stars</vt:lpstr>
      <vt:lpstr>Recycled Stellar Evolution</vt:lpstr>
      <vt:lpstr>White Dwarfs in Binary Systems</vt:lpstr>
      <vt:lpstr>Nova Explosions</vt:lpstr>
      <vt:lpstr>Recurrent Novae</vt:lpstr>
      <vt:lpstr>Future of the Sun</vt:lpstr>
      <vt:lpstr>The Fate of Our Sun and the  End of Earth</vt:lpstr>
      <vt:lpstr>The Deaths of Massive Stars: Supernovae</vt:lpstr>
      <vt:lpstr>Observations of Supernovae</vt:lpstr>
      <vt:lpstr>Type I and II Supernovae</vt:lpstr>
      <vt:lpstr>Supernova Remnants</vt:lpstr>
      <vt:lpstr>Synchrotron Emission and Cosmic-Ray Acceleration</vt:lpstr>
      <vt:lpstr>The Famous Supernova of 1987:  SN 1987A</vt:lpstr>
      <vt:lpstr>The Remnant of SN 1987A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owen</dc:creator>
  <cp:lastModifiedBy>kim owen</cp:lastModifiedBy>
  <cp:revision>4</cp:revision>
  <dcterms:created xsi:type="dcterms:W3CDTF">2014-07-29T21:49:03Z</dcterms:created>
  <dcterms:modified xsi:type="dcterms:W3CDTF">2014-07-29T22:15:56Z</dcterms:modified>
</cp:coreProperties>
</file>