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av" ContentType="audio/x-wav"/>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Lst>
  <p:sldIdLst>
    <p:sldId id="330"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5" r:id="rId19"/>
    <p:sldId id="276" r:id="rId20"/>
    <p:sldId id="277" r:id="rId21"/>
    <p:sldId id="278" r:id="rId22"/>
    <p:sldId id="279" r:id="rId23"/>
    <p:sldId id="280" r:id="rId24"/>
    <p:sldId id="281" r:id="rId25"/>
    <p:sldId id="282" r:id="rId26"/>
    <p:sldId id="283" r:id="rId27"/>
    <p:sldId id="284" r:id="rId28"/>
    <p:sldId id="285" r:id="rId29"/>
    <p:sldId id="286" r:id="rId30"/>
    <p:sldId id="287" r:id="rId31"/>
    <p:sldId id="288" r:id="rId32"/>
    <p:sldId id="289" r:id="rId33"/>
    <p:sldId id="291" r:id="rId34"/>
    <p:sldId id="292" r:id="rId35"/>
    <p:sldId id="293" r:id="rId36"/>
    <p:sldId id="312" r:id="rId37"/>
    <p:sldId id="313" r:id="rId38"/>
    <p:sldId id="314" r:id="rId39"/>
    <p:sldId id="315" r:id="rId40"/>
    <p:sldId id="316" r:id="rId41"/>
    <p:sldId id="317" r:id="rId42"/>
    <p:sldId id="318" r:id="rId43"/>
    <p:sldId id="319" r:id="rId44"/>
    <p:sldId id="320" r:id="rId45"/>
    <p:sldId id="321" r:id="rId46"/>
    <p:sldId id="322" r:id="rId47"/>
    <p:sldId id="323" r:id="rId48"/>
    <p:sldId id="324" r:id="rId49"/>
    <p:sldId id="325" r:id="rId50"/>
    <p:sldId id="326" r:id="rId51"/>
    <p:sldId id="327" r:id="rId52"/>
    <p:sldId id="328" r:id="rId53"/>
    <p:sldId id="329" r:id="rId54"/>
    <p:sldId id="294" r:id="rId55"/>
    <p:sldId id="295" r:id="rId56"/>
    <p:sldId id="296" r:id="rId57"/>
    <p:sldId id="297" r:id="rId58"/>
    <p:sldId id="298" r:id="rId59"/>
    <p:sldId id="300" r:id="rId60"/>
    <p:sldId id="301" r:id="rId61"/>
    <p:sldId id="302" r:id="rId62"/>
    <p:sldId id="303" r:id="rId63"/>
    <p:sldId id="304" r:id="rId64"/>
    <p:sldId id="305" r:id="rId65"/>
    <p:sldId id="306" r:id="rId66"/>
    <p:sldId id="307" r:id="rId67"/>
    <p:sldId id="308" r:id="rId68"/>
    <p:sldId id="309" r:id="rId69"/>
    <p:sldId id="310" r:id="rId70"/>
    <p:sldId id="311" r:id="rId7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5000" autoAdjust="0"/>
    <p:restoredTop sz="94660"/>
  </p:normalViewPr>
  <p:slideViewPr>
    <p:cSldViewPr snapToGrid="0">
      <p:cViewPr varScale="1">
        <p:scale>
          <a:sx n="74" d="100"/>
          <a:sy n="74" d="100"/>
        </p:scale>
        <p:origin x="576" y="78"/>
      </p:cViewPr>
      <p:guideLst/>
    </p:cSldViewPr>
  </p:slideViewPr>
  <p:notesTextViewPr>
    <p:cViewPr>
      <p:scale>
        <a:sx n="1" d="1"/>
        <a:sy n="1" d="1"/>
      </p:scale>
      <p:origin x="0" y="0"/>
    </p:cViewPr>
  </p:notesTextViewPr>
  <p:sorterViewPr>
    <p:cViewPr>
      <p:scale>
        <a:sx n="100" d="100"/>
        <a:sy n="100" d="100"/>
      </p:scale>
      <p:origin x="0" y="-550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37890" name="Group 2"/>
          <p:cNvGrpSpPr>
            <a:grpSpLocks/>
          </p:cNvGrpSpPr>
          <p:nvPr/>
        </p:nvGrpSpPr>
        <p:grpSpPr bwMode="auto">
          <a:xfrm>
            <a:off x="1" y="1"/>
            <a:ext cx="12187767" cy="6850063"/>
            <a:chOff x="0" y="0"/>
            <a:chExt cx="5758" cy="4315"/>
          </a:xfrm>
        </p:grpSpPr>
        <p:grpSp>
          <p:nvGrpSpPr>
            <p:cNvPr id="37891" name="Group 3"/>
            <p:cNvGrpSpPr>
              <a:grpSpLocks/>
            </p:cNvGrpSpPr>
            <p:nvPr userDrawn="1"/>
          </p:nvGrpSpPr>
          <p:grpSpPr bwMode="auto">
            <a:xfrm>
              <a:off x="1728" y="2230"/>
              <a:ext cx="4027" cy="2085"/>
              <a:chOff x="1728" y="2230"/>
              <a:chExt cx="4027" cy="2085"/>
            </a:xfrm>
          </p:grpSpPr>
          <p:sp>
            <p:nvSpPr>
              <p:cNvPr id="37892" name="Freeform 4"/>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800">
                  <a:solidFill>
                    <a:srgbClr val="FFFFFF"/>
                  </a:solidFill>
                </a:endParaRPr>
              </a:p>
            </p:txBody>
          </p:sp>
          <p:sp>
            <p:nvSpPr>
              <p:cNvPr id="37893" name="Freeform 5"/>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800">
                  <a:solidFill>
                    <a:srgbClr val="FFFFFF"/>
                  </a:solidFill>
                </a:endParaRPr>
              </a:p>
            </p:txBody>
          </p:sp>
          <p:sp>
            <p:nvSpPr>
              <p:cNvPr id="37894" name="Freeform 6"/>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800">
                  <a:solidFill>
                    <a:srgbClr val="FFFFFF"/>
                  </a:solidFill>
                </a:endParaRPr>
              </a:p>
            </p:txBody>
          </p:sp>
          <p:sp>
            <p:nvSpPr>
              <p:cNvPr id="37895"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800">
                  <a:solidFill>
                    <a:srgbClr val="FFFFFF"/>
                  </a:solidFill>
                </a:endParaRPr>
              </a:p>
            </p:txBody>
          </p:sp>
          <p:sp>
            <p:nvSpPr>
              <p:cNvPr id="37896" name="Freeform 8"/>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800">
                  <a:solidFill>
                    <a:srgbClr val="FFFFFF"/>
                  </a:solidFill>
                </a:endParaRPr>
              </a:p>
            </p:txBody>
          </p:sp>
        </p:grpSp>
        <p:sp>
          <p:nvSpPr>
            <p:cNvPr id="37897" name="Freeform 9"/>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800">
                <a:solidFill>
                  <a:srgbClr val="FFFFFF"/>
                </a:solidFill>
              </a:endParaRPr>
            </a:p>
          </p:txBody>
        </p:sp>
        <p:sp>
          <p:nvSpPr>
            <p:cNvPr id="37898" name="Freeform 10"/>
            <p:cNvSpPr>
              <a:spLocks/>
            </p:cNvSpPr>
            <p:nvPr/>
          </p:nvSpPr>
          <p:spPr bwMode="hidden">
            <a:xfrm>
              <a:off x="0" y="0"/>
              <a:ext cx="5758" cy="1776"/>
            </a:xfrm>
            <a:custGeom>
              <a:avLst/>
              <a:gdLst>
                <a:gd name="T0" fmla="*/ 0 w 5740"/>
                <a:gd name="T1" fmla="*/ 0 h 1906"/>
                <a:gd name="T2" fmla="*/ 0 w 5740"/>
                <a:gd name="T3" fmla="*/ 1906 h 1906"/>
                <a:gd name="T4" fmla="*/ 5740 w 5740"/>
                <a:gd name="T5" fmla="*/ 1906 h 1906"/>
                <a:gd name="T6" fmla="*/ 5740 w 5740"/>
                <a:gd name="T7" fmla="*/ 0 h 1906"/>
                <a:gd name="T8" fmla="*/ 0 w 5740"/>
                <a:gd name="T9" fmla="*/ 0 h 1906"/>
                <a:gd name="T10" fmla="*/ 0 w 5740"/>
                <a:gd name="T11" fmla="*/ 0 h 1906"/>
              </a:gdLst>
              <a:ahLst/>
              <a:cxnLst>
                <a:cxn ang="0">
                  <a:pos x="T0" y="T1"/>
                </a:cxn>
                <a:cxn ang="0">
                  <a:pos x="T2" y="T3"/>
                </a:cxn>
                <a:cxn ang="0">
                  <a:pos x="T4" y="T5"/>
                </a:cxn>
                <a:cxn ang="0">
                  <a:pos x="T6" y="T7"/>
                </a:cxn>
                <a:cxn ang="0">
                  <a:pos x="T8" y="T9"/>
                </a:cxn>
                <a:cxn ang="0">
                  <a:pos x="T10" y="T11"/>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800">
                <a:solidFill>
                  <a:srgbClr val="FFFFFF"/>
                </a:solidFill>
              </a:endParaRPr>
            </a:p>
          </p:txBody>
        </p:sp>
      </p:grpSp>
      <p:sp>
        <p:nvSpPr>
          <p:cNvPr id="37899" name="Rectangle 11"/>
          <p:cNvSpPr>
            <a:spLocks noGrp="1" noChangeArrowheads="1"/>
          </p:cNvSpPr>
          <p:nvPr>
            <p:ph type="ctrTitle" sz="quarter"/>
          </p:nvPr>
        </p:nvSpPr>
        <p:spPr>
          <a:xfrm>
            <a:off x="914400" y="1736726"/>
            <a:ext cx="10363200" cy="1920875"/>
          </a:xfrm>
        </p:spPr>
        <p:txBody>
          <a:bodyPr/>
          <a:lstStyle>
            <a:lvl1pPr>
              <a:defRPr sz="6000"/>
            </a:lvl1pPr>
          </a:lstStyle>
          <a:p>
            <a:pPr lvl="0"/>
            <a:r>
              <a:rPr lang="en-US" altLang="en-US" noProof="0" smtClean="0"/>
              <a:t>Click to edit Master title style</a:t>
            </a:r>
          </a:p>
        </p:txBody>
      </p:sp>
      <p:sp>
        <p:nvSpPr>
          <p:cNvPr id="37900" name="Rectangle 12"/>
          <p:cNvSpPr>
            <a:spLocks noGrp="1" noChangeArrowheads="1"/>
          </p:cNvSpPr>
          <p:nvPr>
            <p:ph type="subTitle" sz="quarter" idx="1"/>
          </p:nvPr>
        </p:nvSpPr>
        <p:spPr>
          <a:xfrm>
            <a:off x="1828800" y="3886200"/>
            <a:ext cx="8534400" cy="1752600"/>
          </a:xfrm>
        </p:spPr>
        <p:txBody>
          <a:bodyPr/>
          <a:lstStyle>
            <a:lvl1pPr marL="0" indent="0" algn="ctr">
              <a:buFont typeface="Wingdings" panose="05000000000000000000" pitchFamily="2" charset="2"/>
              <a:buNone/>
              <a:defRPr/>
            </a:lvl1pPr>
          </a:lstStyle>
          <a:p>
            <a:pPr lvl="0"/>
            <a:r>
              <a:rPr lang="en-US" altLang="en-US" noProof="0" smtClean="0"/>
              <a:t>Click to edit Master subtitle style</a:t>
            </a:r>
          </a:p>
        </p:txBody>
      </p:sp>
      <p:sp>
        <p:nvSpPr>
          <p:cNvPr id="37901" name="Rectangle 13"/>
          <p:cNvSpPr>
            <a:spLocks noGrp="1" noChangeArrowheads="1"/>
          </p:cNvSpPr>
          <p:nvPr>
            <p:ph type="dt" sz="quarter" idx="2"/>
          </p:nvPr>
        </p:nvSpPr>
        <p:spPr>
          <a:xfrm>
            <a:off x="609600" y="6248400"/>
            <a:ext cx="2844800" cy="476250"/>
          </a:xfrm>
        </p:spPr>
        <p:txBody>
          <a:bodyPr/>
          <a:lstStyle>
            <a:lvl1pPr>
              <a:defRPr/>
            </a:lvl1pPr>
          </a:lstStyle>
          <a:p>
            <a:endParaRPr lang="en-US" altLang="en-US">
              <a:solidFill>
                <a:srgbClr val="FFFFFF"/>
              </a:solidFill>
            </a:endParaRPr>
          </a:p>
        </p:txBody>
      </p:sp>
      <p:sp>
        <p:nvSpPr>
          <p:cNvPr id="37902" name="Rectangle 14"/>
          <p:cNvSpPr>
            <a:spLocks noGrp="1" noChangeArrowheads="1"/>
          </p:cNvSpPr>
          <p:nvPr>
            <p:ph type="ftr" sz="quarter" idx="3"/>
          </p:nvPr>
        </p:nvSpPr>
        <p:spPr>
          <a:xfrm>
            <a:off x="4165600" y="6251575"/>
            <a:ext cx="3860800" cy="476250"/>
          </a:xfrm>
        </p:spPr>
        <p:txBody>
          <a:bodyPr/>
          <a:lstStyle>
            <a:lvl1pPr>
              <a:defRPr/>
            </a:lvl1pPr>
          </a:lstStyle>
          <a:p>
            <a:endParaRPr lang="en-US" altLang="en-US">
              <a:solidFill>
                <a:srgbClr val="FFFFFF"/>
              </a:solidFill>
            </a:endParaRPr>
          </a:p>
        </p:txBody>
      </p:sp>
      <p:sp>
        <p:nvSpPr>
          <p:cNvPr id="37903" name="Rectangle 15"/>
          <p:cNvSpPr>
            <a:spLocks noGrp="1" noChangeArrowheads="1"/>
          </p:cNvSpPr>
          <p:nvPr>
            <p:ph type="sldNum" sz="quarter" idx="4"/>
          </p:nvPr>
        </p:nvSpPr>
        <p:spPr>
          <a:xfrm>
            <a:off x="8737600" y="6254750"/>
            <a:ext cx="2844800" cy="476250"/>
          </a:xfrm>
        </p:spPr>
        <p:txBody>
          <a:bodyPr/>
          <a:lstStyle>
            <a:lvl1pPr>
              <a:defRPr/>
            </a:lvl1pPr>
          </a:lstStyle>
          <a:p>
            <a:fld id="{91CC0A20-F4DE-408B-9510-83E74BF2B0CB}"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702658131"/>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FFFFFF"/>
              </a:solidFill>
            </a:endParaRPr>
          </a:p>
        </p:txBody>
      </p:sp>
      <p:sp>
        <p:nvSpPr>
          <p:cNvPr id="5" name="Slide Number Placeholder 4"/>
          <p:cNvSpPr>
            <a:spLocks noGrp="1"/>
          </p:cNvSpPr>
          <p:nvPr>
            <p:ph type="sldNum" sz="quarter" idx="11"/>
          </p:nvPr>
        </p:nvSpPr>
        <p:spPr/>
        <p:txBody>
          <a:bodyPr/>
          <a:lstStyle>
            <a:lvl1pPr>
              <a:defRPr/>
            </a:lvl1pPr>
          </a:lstStyle>
          <a:p>
            <a:fld id="{FB49EFCD-A61A-460F-9EA7-C27992E9D681}" type="slidenum">
              <a:rPr lang="en-US" altLang="en-US">
                <a:solidFill>
                  <a:srgbClr val="FFFFFF"/>
                </a:solidFill>
              </a:rPr>
              <a:pPr/>
              <a:t>‹#›</a:t>
            </a:fld>
            <a:endParaRPr lang="en-US" altLang="en-US">
              <a:solidFill>
                <a:srgbClr val="FFFFFF"/>
              </a:solidFill>
            </a:endParaRPr>
          </a:p>
        </p:txBody>
      </p:sp>
      <p:sp>
        <p:nvSpPr>
          <p:cNvPr id="6" name="Footer Placeholder 5"/>
          <p:cNvSpPr>
            <a:spLocks noGrp="1"/>
          </p:cNvSpPr>
          <p:nvPr>
            <p:ph type="ftr" sz="quarter" idx="12"/>
          </p:nvPr>
        </p:nvSpPr>
        <p:spPr/>
        <p:txBody>
          <a:bodyPr/>
          <a:lstStyle>
            <a:lvl1pPr>
              <a:defRPr/>
            </a:lvl1pPr>
          </a:lstStyle>
          <a:p>
            <a:endParaRPr lang="en-US" altLang="en-US">
              <a:solidFill>
                <a:srgbClr val="FFFFFF"/>
              </a:solidFill>
            </a:endParaRPr>
          </a:p>
        </p:txBody>
      </p:sp>
    </p:spTree>
    <p:extLst>
      <p:ext uri="{BB962C8B-B14F-4D97-AF65-F5344CB8AC3E}">
        <p14:creationId xmlns:p14="http://schemas.microsoft.com/office/powerpoint/2010/main" val="13033278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FFFFFF"/>
              </a:solidFill>
            </a:endParaRPr>
          </a:p>
        </p:txBody>
      </p:sp>
      <p:sp>
        <p:nvSpPr>
          <p:cNvPr id="5" name="Slide Number Placeholder 4"/>
          <p:cNvSpPr>
            <a:spLocks noGrp="1"/>
          </p:cNvSpPr>
          <p:nvPr>
            <p:ph type="sldNum" sz="quarter" idx="11"/>
          </p:nvPr>
        </p:nvSpPr>
        <p:spPr/>
        <p:txBody>
          <a:bodyPr/>
          <a:lstStyle>
            <a:lvl1pPr>
              <a:defRPr/>
            </a:lvl1pPr>
          </a:lstStyle>
          <a:p>
            <a:fld id="{16FDBC84-5CB8-43C2-A8D7-D178672E6700}" type="slidenum">
              <a:rPr lang="en-US" altLang="en-US">
                <a:solidFill>
                  <a:srgbClr val="FFFFFF"/>
                </a:solidFill>
              </a:rPr>
              <a:pPr/>
              <a:t>‹#›</a:t>
            </a:fld>
            <a:endParaRPr lang="en-US" altLang="en-US">
              <a:solidFill>
                <a:srgbClr val="FFFFFF"/>
              </a:solidFill>
            </a:endParaRPr>
          </a:p>
        </p:txBody>
      </p:sp>
      <p:sp>
        <p:nvSpPr>
          <p:cNvPr id="6" name="Footer Placeholder 5"/>
          <p:cNvSpPr>
            <a:spLocks noGrp="1"/>
          </p:cNvSpPr>
          <p:nvPr>
            <p:ph type="ftr" sz="quarter" idx="12"/>
          </p:nvPr>
        </p:nvSpPr>
        <p:spPr/>
        <p:txBody>
          <a:bodyPr/>
          <a:lstStyle>
            <a:lvl1pPr>
              <a:defRPr/>
            </a:lvl1pPr>
          </a:lstStyle>
          <a:p>
            <a:endParaRPr lang="en-US" altLang="en-US">
              <a:solidFill>
                <a:srgbClr val="FFFFFF"/>
              </a:solidFill>
            </a:endParaRPr>
          </a:p>
        </p:txBody>
      </p:sp>
    </p:spTree>
    <p:extLst>
      <p:ext uri="{BB962C8B-B14F-4D97-AF65-F5344CB8AC3E}">
        <p14:creationId xmlns:p14="http://schemas.microsoft.com/office/powerpoint/2010/main" val="32087411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5404C3A-8448-4E75-9FA6-BF58349FDB0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812800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FD6A4B4-3A6D-4B2A-A279-F8F92D3D068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759962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8953809-5D03-4F12-9FEA-0856F24DA4D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44611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9B84B615-4F89-4DB1-9DD7-1FB046DF344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940247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1ECA2ADA-FACB-4B0F-BD96-5F0CE486FBA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758132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9F9CEAF9-FAD2-4510-B175-193FE413CE7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814659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C8E3AD42-1302-42C2-B4D8-920125B9479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547800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EA5BDC05-C16D-4B7B-B841-6CFDAF549FC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977228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FFFFFF"/>
              </a:solidFill>
            </a:endParaRPr>
          </a:p>
        </p:txBody>
      </p:sp>
      <p:sp>
        <p:nvSpPr>
          <p:cNvPr id="5" name="Slide Number Placeholder 4"/>
          <p:cNvSpPr>
            <a:spLocks noGrp="1"/>
          </p:cNvSpPr>
          <p:nvPr>
            <p:ph type="sldNum" sz="quarter" idx="11"/>
          </p:nvPr>
        </p:nvSpPr>
        <p:spPr/>
        <p:txBody>
          <a:bodyPr/>
          <a:lstStyle>
            <a:lvl1pPr>
              <a:defRPr/>
            </a:lvl1pPr>
          </a:lstStyle>
          <a:p>
            <a:fld id="{5199BD41-195E-4640-9321-B25229A51A48}" type="slidenum">
              <a:rPr lang="en-US" altLang="en-US">
                <a:solidFill>
                  <a:srgbClr val="FFFFFF"/>
                </a:solidFill>
              </a:rPr>
              <a:pPr/>
              <a:t>‹#›</a:t>
            </a:fld>
            <a:endParaRPr lang="en-US" altLang="en-US">
              <a:solidFill>
                <a:srgbClr val="FFFFFF"/>
              </a:solidFill>
            </a:endParaRPr>
          </a:p>
        </p:txBody>
      </p:sp>
      <p:sp>
        <p:nvSpPr>
          <p:cNvPr id="6" name="Footer Placeholder 5"/>
          <p:cNvSpPr>
            <a:spLocks noGrp="1"/>
          </p:cNvSpPr>
          <p:nvPr>
            <p:ph type="ftr" sz="quarter" idx="12"/>
          </p:nvPr>
        </p:nvSpPr>
        <p:spPr/>
        <p:txBody>
          <a:bodyPr/>
          <a:lstStyle>
            <a:lvl1pPr>
              <a:defRPr/>
            </a:lvl1pPr>
          </a:lstStyle>
          <a:p>
            <a:endParaRPr lang="en-US" altLang="en-US">
              <a:solidFill>
                <a:srgbClr val="FFFFFF"/>
              </a:solidFill>
            </a:endParaRPr>
          </a:p>
        </p:txBody>
      </p:sp>
    </p:spTree>
    <p:extLst>
      <p:ext uri="{BB962C8B-B14F-4D97-AF65-F5344CB8AC3E}">
        <p14:creationId xmlns:p14="http://schemas.microsoft.com/office/powerpoint/2010/main" val="245827764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91CCF70E-B198-417F-A730-4EC558B69A9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390628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A7C438D-DB75-4A46-9255-1B6AAA6FA8D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611490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A644B1F-8914-4634-9BFD-443CC93B5FF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652420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A3A61FF-3CD3-4261-BB5A-A1B4DD53E9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1475566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940A8C2-EFE4-468D-A016-303ED9D9489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9804594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4B9FE0A-F3E9-425B-ADE7-A88237E49C7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2885189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F43B4BC4-469D-4B0A-8D63-544BAB67622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3319051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EF8DEF8A-4179-414A-A07F-58AB50DEF5E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7393584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96DC115F-5868-4490-9F24-B86DE75BAD5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6779542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FC1D0B4A-44D5-4948-AF8D-EEF8E5550DB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540976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FFFFFF"/>
              </a:solidFill>
            </a:endParaRPr>
          </a:p>
        </p:txBody>
      </p:sp>
      <p:sp>
        <p:nvSpPr>
          <p:cNvPr id="5" name="Slide Number Placeholder 4"/>
          <p:cNvSpPr>
            <a:spLocks noGrp="1"/>
          </p:cNvSpPr>
          <p:nvPr>
            <p:ph type="sldNum" sz="quarter" idx="11"/>
          </p:nvPr>
        </p:nvSpPr>
        <p:spPr/>
        <p:txBody>
          <a:bodyPr/>
          <a:lstStyle>
            <a:lvl1pPr>
              <a:defRPr/>
            </a:lvl1pPr>
          </a:lstStyle>
          <a:p>
            <a:fld id="{2322C0E6-83C3-4553-A022-108E48B23156}" type="slidenum">
              <a:rPr lang="en-US" altLang="en-US">
                <a:solidFill>
                  <a:srgbClr val="FFFFFF"/>
                </a:solidFill>
              </a:rPr>
              <a:pPr/>
              <a:t>‹#›</a:t>
            </a:fld>
            <a:endParaRPr lang="en-US" altLang="en-US">
              <a:solidFill>
                <a:srgbClr val="FFFFFF"/>
              </a:solidFill>
            </a:endParaRPr>
          </a:p>
        </p:txBody>
      </p:sp>
      <p:sp>
        <p:nvSpPr>
          <p:cNvPr id="6" name="Footer Placeholder 5"/>
          <p:cNvSpPr>
            <a:spLocks noGrp="1"/>
          </p:cNvSpPr>
          <p:nvPr>
            <p:ph type="ftr" sz="quarter" idx="12"/>
          </p:nvPr>
        </p:nvSpPr>
        <p:spPr/>
        <p:txBody>
          <a:bodyPr/>
          <a:lstStyle>
            <a:lvl1pPr>
              <a:defRPr/>
            </a:lvl1pPr>
          </a:lstStyle>
          <a:p>
            <a:endParaRPr lang="en-US" altLang="en-US">
              <a:solidFill>
                <a:srgbClr val="FFFFFF"/>
              </a:solidFill>
            </a:endParaRPr>
          </a:p>
        </p:txBody>
      </p:sp>
    </p:spTree>
    <p:extLst>
      <p:ext uri="{BB962C8B-B14F-4D97-AF65-F5344CB8AC3E}">
        <p14:creationId xmlns:p14="http://schemas.microsoft.com/office/powerpoint/2010/main" val="383349626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9E359838-2521-4367-871E-5ABD76218B9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127170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CAD75447-5C1F-488D-828A-D102FFA0DC7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0376169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2696A49-7D6D-4259-B6DD-FB610B9C644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7483505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10A5B76-CFA3-4C94-A675-C03DB6B6744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3962165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9218" name="Group 2"/>
          <p:cNvGrpSpPr>
            <a:grpSpLocks/>
          </p:cNvGrpSpPr>
          <p:nvPr/>
        </p:nvGrpSpPr>
        <p:grpSpPr bwMode="auto">
          <a:xfrm>
            <a:off x="-8467" y="20638"/>
            <a:ext cx="12192000" cy="6858000"/>
            <a:chOff x="0" y="0"/>
            <a:chExt cx="5760" cy="4320"/>
          </a:xfrm>
        </p:grpSpPr>
        <p:sp>
          <p:nvSpPr>
            <p:cNvPr id="9219" name="Freeform 3"/>
            <p:cNvSpPr>
              <a:spLocks/>
            </p:cNvSpPr>
            <p:nvPr/>
          </p:nvSpPr>
          <p:spPr bwMode="hidden">
            <a:xfrm>
              <a:off x="0" y="3072"/>
              <a:ext cx="5760" cy="1248"/>
            </a:xfrm>
            <a:custGeom>
              <a:avLst/>
              <a:gdLst>
                <a:gd name="T0" fmla="*/ 6027 w 6027"/>
                <a:gd name="T1" fmla="*/ 2296 h 2296"/>
                <a:gd name="T2" fmla="*/ 0 w 6027"/>
                <a:gd name="T3" fmla="*/ 2296 h 2296"/>
                <a:gd name="T4" fmla="*/ 0 w 6027"/>
                <a:gd name="T5" fmla="*/ 0 h 2296"/>
                <a:gd name="T6" fmla="*/ 6027 w 6027"/>
                <a:gd name="T7" fmla="*/ 0 h 2296"/>
                <a:gd name="T8" fmla="*/ 6027 w 6027"/>
                <a:gd name="T9" fmla="*/ 2296 h 2296"/>
                <a:gd name="T10" fmla="*/ 6027 w 6027"/>
                <a:gd name="T11" fmla="*/ 2296 h 2296"/>
              </a:gdLst>
              <a:ahLst/>
              <a:cxnLst>
                <a:cxn ang="0">
                  <a:pos x="T0" y="T1"/>
                </a:cxn>
                <a:cxn ang="0">
                  <a:pos x="T2" y="T3"/>
                </a:cxn>
                <a:cxn ang="0">
                  <a:pos x="T4" y="T5"/>
                </a:cxn>
                <a:cxn ang="0">
                  <a:pos x="T6" y="T7"/>
                </a:cxn>
                <a:cxn ang="0">
                  <a:pos x="T8" y="T9"/>
                </a:cxn>
                <a:cxn ang="0">
                  <a:pos x="T10" y="T11"/>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800">
                <a:solidFill>
                  <a:srgbClr val="FFFFFF"/>
                </a:solidFill>
              </a:endParaRPr>
            </a:p>
          </p:txBody>
        </p:sp>
        <p:sp>
          <p:nvSpPr>
            <p:cNvPr id="9220" name="Freeform 4"/>
            <p:cNvSpPr>
              <a:spLocks/>
            </p:cNvSpPr>
            <p:nvPr/>
          </p:nvSpPr>
          <p:spPr bwMode="hidden">
            <a:xfrm>
              <a:off x="0" y="0"/>
              <a:ext cx="5760" cy="3072"/>
            </a:xfrm>
            <a:custGeom>
              <a:avLst/>
              <a:gdLst>
                <a:gd name="T0" fmla="*/ 6027 w 6027"/>
                <a:gd name="T1" fmla="*/ 2296 h 2296"/>
                <a:gd name="T2" fmla="*/ 0 w 6027"/>
                <a:gd name="T3" fmla="*/ 2296 h 2296"/>
                <a:gd name="T4" fmla="*/ 0 w 6027"/>
                <a:gd name="T5" fmla="*/ 0 h 2296"/>
                <a:gd name="T6" fmla="*/ 6027 w 6027"/>
                <a:gd name="T7" fmla="*/ 0 h 2296"/>
                <a:gd name="T8" fmla="*/ 6027 w 6027"/>
                <a:gd name="T9" fmla="*/ 2296 h 2296"/>
                <a:gd name="T10" fmla="*/ 6027 w 6027"/>
                <a:gd name="T11" fmla="*/ 2296 h 2296"/>
              </a:gdLst>
              <a:ahLst/>
              <a:cxnLst>
                <a:cxn ang="0">
                  <a:pos x="T0" y="T1"/>
                </a:cxn>
                <a:cxn ang="0">
                  <a:pos x="T2" y="T3"/>
                </a:cxn>
                <a:cxn ang="0">
                  <a:pos x="T4" y="T5"/>
                </a:cxn>
                <a:cxn ang="0">
                  <a:pos x="T6" y="T7"/>
                </a:cxn>
                <a:cxn ang="0">
                  <a:pos x="T8" y="T9"/>
                </a:cxn>
                <a:cxn ang="0">
                  <a:pos x="T10" y="T11"/>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amma/>
                    <a:shade val="46275"/>
                    <a:invGamma/>
                  </a:schemeClr>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800">
                <a:solidFill>
                  <a:srgbClr val="FFFFFF"/>
                </a:solidFill>
              </a:endParaRPr>
            </a:p>
          </p:txBody>
        </p:sp>
      </p:grpSp>
      <p:sp>
        <p:nvSpPr>
          <p:cNvPr id="9221" name="Freeform 5"/>
          <p:cNvSpPr>
            <a:spLocks/>
          </p:cNvSpPr>
          <p:nvPr/>
        </p:nvSpPr>
        <p:spPr bwMode="hidden">
          <a:xfrm>
            <a:off x="8322733" y="6269038"/>
            <a:ext cx="3860800" cy="609600"/>
          </a:xfrm>
          <a:custGeom>
            <a:avLst/>
            <a:gdLst>
              <a:gd name="T0" fmla="*/ 5748 w 5748"/>
              <a:gd name="T1" fmla="*/ 246 h 246"/>
              <a:gd name="T2" fmla="*/ 0 w 5748"/>
              <a:gd name="T3" fmla="*/ 246 h 246"/>
              <a:gd name="T4" fmla="*/ 0 w 5748"/>
              <a:gd name="T5" fmla="*/ 0 h 246"/>
              <a:gd name="T6" fmla="*/ 5748 w 5748"/>
              <a:gd name="T7" fmla="*/ 0 h 246"/>
              <a:gd name="T8" fmla="*/ 5748 w 5748"/>
              <a:gd name="T9" fmla="*/ 246 h 246"/>
              <a:gd name="T10" fmla="*/ 5748 w 5748"/>
              <a:gd name="T11" fmla="*/ 246 h 246"/>
            </a:gdLst>
            <a:ahLst/>
            <a:cxnLst>
              <a:cxn ang="0">
                <a:pos x="T0" y="T1"/>
              </a:cxn>
              <a:cxn ang="0">
                <a:pos x="T2" y="T3"/>
              </a:cxn>
              <a:cxn ang="0">
                <a:pos x="T4" y="T5"/>
              </a:cxn>
              <a:cxn ang="0">
                <a:pos x="T6" y="T7"/>
              </a:cxn>
              <a:cxn ang="0">
                <a:pos x="T8" y="T9"/>
              </a:cxn>
              <a:cxn ang="0">
                <a:pos x="T10" y="T11"/>
              </a:cxn>
            </a:cxnLst>
            <a:rect l="0" t="0" r="r" b="b"/>
            <a:pathLst>
              <a:path w="5748" h="246">
                <a:moveTo>
                  <a:pt x="5748" y="246"/>
                </a:moveTo>
                <a:lnTo>
                  <a:pt x="0" y="246"/>
                </a:lnTo>
                <a:lnTo>
                  <a:pt x="0" y="0"/>
                </a:lnTo>
                <a:lnTo>
                  <a:pt x="5748" y="0"/>
                </a:lnTo>
                <a:lnTo>
                  <a:pt x="5748" y="246"/>
                </a:lnTo>
                <a:lnTo>
                  <a:pt x="5748" y="246"/>
                </a:lnTo>
                <a:close/>
              </a:path>
            </a:pathLst>
          </a:custGeom>
          <a:gradFill rotWithShape="0">
            <a:gsLst>
              <a:gs pos="0">
                <a:schemeClr val="bg1"/>
              </a:gs>
              <a:gs pos="100000">
                <a:schemeClr val="hlink"/>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800">
              <a:solidFill>
                <a:srgbClr val="FFFFFF"/>
              </a:solidFill>
            </a:endParaRPr>
          </a:p>
        </p:txBody>
      </p:sp>
      <p:grpSp>
        <p:nvGrpSpPr>
          <p:cNvPr id="9222" name="Group 6"/>
          <p:cNvGrpSpPr>
            <a:grpSpLocks/>
          </p:cNvGrpSpPr>
          <p:nvPr/>
        </p:nvGrpSpPr>
        <p:grpSpPr bwMode="auto">
          <a:xfrm>
            <a:off x="-2117" y="6034088"/>
            <a:ext cx="10460568" cy="850900"/>
            <a:chOff x="0" y="3792"/>
            <a:chExt cx="4942" cy="536"/>
          </a:xfrm>
        </p:grpSpPr>
        <p:sp>
          <p:nvSpPr>
            <p:cNvPr id="9223" name="Freeform 7"/>
            <p:cNvSpPr>
              <a:spLocks/>
            </p:cNvSpPr>
            <p:nvPr userDrawn="1"/>
          </p:nvSpPr>
          <p:spPr bwMode="ltGray">
            <a:xfrm>
              <a:off x="1488" y="3792"/>
              <a:ext cx="3240" cy="536"/>
            </a:xfrm>
            <a:custGeom>
              <a:avLst/>
              <a:gdLst>
                <a:gd name="T0" fmla="*/ 3132 w 3240"/>
                <a:gd name="T1" fmla="*/ 469 h 536"/>
                <a:gd name="T2" fmla="*/ 2995 w 3240"/>
                <a:gd name="T3" fmla="*/ 395 h 536"/>
                <a:gd name="T4" fmla="*/ 2911 w 3240"/>
                <a:gd name="T5" fmla="*/ 375 h 536"/>
                <a:gd name="T6" fmla="*/ 2678 w 3240"/>
                <a:gd name="T7" fmla="*/ 228 h 536"/>
                <a:gd name="T8" fmla="*/ 2553 w 3240"/>
                <a:gd name="T9" fmla="*/ 74 h 536"/>
                <a:gd name="T10" fmla="*/ 2457 w 3240"/>
                <a:gd name="T11" fmla="*/ 7 h 536"/>
                <a:gd name="T12" fmla="*/ 2403 w 3240"/>
                <a:gd name="T13" fmla="*/ 47 h 536"/>
                <a:gd name="T14" fmla="*/ 2289 w 3240"/>
                <a:gd name="T15" fmla="*/ 74 h 536"/>
                <a:gd name="T16" fmla="*/ 2134 w 3240"/>
                <a:gd name="T17" fmla="*/ 74 h 536"/>
                <a:gd name="T18" fmla="*/ 2044 w 3240"/>
                <a:gd name="T19" fmla="*/ 128 h 536"/>
                <a:gd name="T20" fmla="*/ 1775 w 3240"/>
                <a:gd name="T21" fmla="*/ 222 h 536"/>
                <a:gd name="T22" fmla="*/ 1602 w 3240"/>
                <a:gd name="T23" fmla="*/ 181 h 536"/>
                <a:gd name="T24" fmla="*/ 1560 w 3240"/>
                <a:gd name="T25" fmla="*/ 101 h 536"/>
                <a:gd name="T26" fmla="*/ 1542 w 3240"/>
                <a:gd name="T27" fmla="*/ 87 h 536"/>
                <a:gd name="T28" fmla="*/ 1446 w 3240"/>
                <a:gd name="T29" fmla="*/ 60 h 536"/>
                <a:gd name="T30" fmla="*/ 1375 w 3240"/>
                <a:gd name="T31" fmla="*/ 74 h 536"/>
                <a:gd name="T32" fmla="*/ 1309 w 3240"/>
                <a:gd name="T33" fmla="*/ 87 h 536"/>
                <a:gd name="T34" fmla="*/ 1243 w 3240"/>
                <a:gd name="T35" fmla="*/ 13 h 536"/>
                <a:gd name="T36" fmla="*/ 1225 w 3240"/>
                <a:gd name="T37" fmla="*/ 0 h 536"/>
                <a:gd name="T38" fmla="*/ 1189 w 3240"/>
                <a:gd name="T39" fmla="*/ 0 h 536"/>
                <a:gd name="T40" fmla="*/ 1106 w 3240"/>
                <a:gd name="T41" fmla="*/ 34 h 536"/>
                <a:gd name="T42" fmla="*/ 1106 w 3240"/>
                <a:gd name="T43" fmla="*/ 34 h 536"/>
                <a:gd name="T44" fmla="*/ 1094 w 3240"/>
                <a:gd name="T45" fmla="*/ 40 h 536"/>
                <a:gd name="T46" fmla="*/ 1070 w 3240"/>
                <a:gd name="T47" fmla="*/ 54 h 536"/>
                <a:gd name="T48" fmla="*/ 1034 w 3240"/>
                <a:gd name="T49" fmla="*/ 74 h 536"/>
                <a:gd name="T50" fmla="*/ 1004 w 3240"/>
                <a:gd name="T51" fmla="*/ 74 h 536"/>
                <a:gd name="T52" fmla="*/ 986 w 3240"/>
                <a:gd name="T53" fmla="*/ 74 h 536"/>
                <a:gd name="T54" fmla="*/ 956 w 3240"/>
                <a:gd name="T55" fmla="*/ 81 h 536"/>
                <a:gd name="T56" fmla="*/ 920 w 3240"/>
                <a:gd name="T57" fmla="*/ 94 h 536"/>
                <a:gd name="T58" fmla="*/ 884 w 3240"/>
                <a:gd name="T59" fmla="*/ 107 h 536"/>
                <a:gd name="T60" fmla="*/ 843 w 3240"/>
                <a:gd name="T61" fmla="*/ 128 h 536"/>
                <a:gd name="T62" fmla="*/ 813 w 3240"/>
                <a:gd name="T63" fmla="*/ 141 h 536"/>
                <a:gd name="T64" fmla="*/ 789 w 3240"/>
                <a:gd name="T65" fmla="*/ 148 h 536"/>
                <a:gd name="T66" fmla="*/ 783 w 3240"/>
                <a:gd name="T67" fmla="*/ 154 h 536"/>
                <a:gd name="T68" fmla="*/ 556 w 3240"/>
                <a:gd name="T69" fmla="*/ 228 h 536"/>
                <a:gd name="T70" fmla="*/ 394 w 3240"/>
                <a:gd name="T71" fmla="*/ 294 h 536"/>
                <a:gd name="T72" fmla="*/ 107 w 3240"/>
                <a:gd name="T73" fmla="*/ 462 h 536"/>
                <a:gd name="T74" fmla="*/ 0 w 3240"/>
                <a:gd name="T75" fmla="*/ 536 h 536"/>
                <a:gd name="T76" fmla="*/ 3240 w 3240"/>
                <a:gd name="T77" fmla="*/ 536 h 536"/>
                <a:gd name="T78" fmla="*/ 3132 w 3240"/>
                <a:gd name="T79" fmla="*/ 469 h 536"/>
                <a:gd name="T80" fmla="*/ 3132 w 3240"/>
                <a:gd name="T81" fmla="*/ 469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240" h="536">
                  <a:moveTo>
                    <a:pt x="3132" y="469"/>
                  </a:moveTo>
                  <a:lnTo>
                    <a:pt x="2995" y="395"/>
                  </a:lnTo>
                  <a:lnTo>
                    <a:pt x="2911" y="375"/>
                  </a:lnTo>
                  <a:lnTo>
                    <a:pt x="2678" y="228"/>
                  </a:lnTo>
                  <a:lnTo>
                    <a:pt x="2553" y="74"/>
                  </a:lnTo>
                  <a:lnTo>
                    <a:pt x="2457" y="7"/>
                  </a:lnTo>
                  <a:lnTo>
                    <a:pt x="2403" y="47"/>
                  </a:lnTo>
                  <a:lnTo>
                    <a:pt x="2289" y="74"/>
                  </a:lnTo>
                  <a:lnTo>
                    <a:pt x="2134" y="74"/>
                  </a:lnTo>
                  <a:lnTo>
                    <a:pt x="2044" y="128"/>
                  </a:lnTo>
                  <a:lnTo>
                    <a:pt x="1775" y="222"/>
                  </a:lnTo>
                  <a:lnTo>
                    <a:pt x="1602" y="181"/>
                  </a:lnTo>
                  <a:lnTo>
                    <a:pt x="1560" y="101"/>
                  </a:lnTo>
                  <a:lnTo>
                    <a:pt x="1542" y="87"/>
                  </a:lnTo>
                  <a:lnTo>
                    <a:pt x="1446" y="60"/>
                  </a:lnTo>
                  <a:lnTo>
                    <a:pt x="1375" y="74"/>
                  </a:lnTo>
                  <a:lnTo>
                    <a:pt x="1309" y="87"/>
                  </a:lnTo>
                  <a:lnTo>
                    <a:pt x="1243" y="13"/>
                  </a:lnTo>
                  <a:lnTo>
                    <a:pt x="1225" y="0"/>
                  </a:lnTo>
                  <a:lnTo>
                    <a:pt x="1189" y="0"/>
                  </a:lnTo>
                  <a:lnTo>
                    <a:pt x="1106" y="34"/>
                  </a:lnTo>
                  <a:lnTo>
                    <a:pt x="1106" y="34"/>
                  </a:lnTo>
                  <a:lnTo>
                    <a:pt x="1094" y="40"/>
                  </a:lnTo>
                  <a:lnTo>
                    <a:pt x="1070" y="54"/>
                  </a:lnTo>
                  <a:lnTo>
                    <a:pt x="1034" y="74"/>
                  </a:lnTo>
                  <a:lnTo>
                    <a:pt x="1004" y="74"/>
                  </a:lnTo>
                  <a:lnTo>
                    <a:pt x="986" y="74"/>
                  </a:lnTo>
                  <a:lnTo>
                    <a:pt x="956" y="81"/>
                  </a:lnTo>
                  <a:lnTo>
                    <a:pt x="920" y="94"/>
                  </a:lnTo>
                  <a:lnTo>
                    <a:pt x="884" y="107"/>
                  </a:lnTo>
                  <a:lnTo>
                    <a:pt x="843" y="128"/>
                  </a:lnTo>
                  <a:lnTo>
                    <a:pt x="813" y="141"/>
                  </a:lnTo>
                  <a:lnTo>
                    <a:pt x="789" y="148"/>
                  </a:lnTo>
                  <a:lnTo>
                    <a:pt x="783" y="154"/>
                  </a:lnTo>
                  <a:lnTo>
                    <a:pt x="556" y="228"/>
                  </a:lnTo>
                  <a:lnTo>
                    <a:pt x="394" y="294"/>
                  </a:lnTo>
                  <a:lnTo>
                    <a:pt x="107" y="462"/>
                  </a:lnTo>
                  <a:lnTo>
                    <a:pt x="0" y="536"/>
                  </a:lnTo>
                  <a:lnTo>
                    <a:pt x="3240" y="536"/>
                  </a:lnTo>
                  <a:lnTo>
                    <a:pt x="3132" y="469"/>
                  </a:lnTo>
                  <a:lnTo>
                    <a:pt x="3132" y="469"/>
                  </a:lnTo>
                  <a:close/>
                </a:path>
              </a:pathLst>
            </a:custGeom>
            <a:gradFill rotWithShape="0">
              <a:gsLst>
                <a:gs pos="0">
                  <a:schemeClr val="bg2">
                    <a:gamma/>
                    <a:tint val="66667"/>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800">
                <a:solidFill>
                  <a:srgbClr val="FFFFFF"/>
                </a:solidFill>
              </a:endParaRPr>
            </a:p>
          </p:txBody>
        </p:sp>
        <p:grpSp>
          <p:nvGrpSpPr>
            <p:cNvPr id="9224" name="Group 8"/>
            <p:cNvGrpSpPr>
              <a:grpSpLocks/>
            </p:cNvGrpSpPr>
            <p:nvPr userDrawn="1"/>
          </p:nvGrpSpPr>
          <p:grpSpPr bwMode="auto">
            <a:xfrm>
              <a:off x="2486" y="3792"/>
              <a:ext cx="2456" cy="536"/>
              <a:chOff x="2486" y="3792"/>
              <a:chExt cx="2456" cy="536"/>
            </a:xfrm>
          </p:grpSpPr>
          <p:sp>
            <p:nvSpPr>
              <p:cNvPr id="9225" name="Freeform 9"/>
              <p:cNvSpPr>
                <a:spLocks/>
              </p:cNvSpPr>
              <p:nvPr userDrawn="1"/>
            </p:nvSpPr>
            <p:spPr bwMode="ltGray">
              <a:xfrm>
                <a:off x="3948" y="3799"/>
                <a:ext cx="994" cy="529"/>
              </a:xfrm>
              <a:custGeom>
                <a:avLst/>
                <a:gdLst>
                  <a:gd name="T0" fmla="*/ 636 w 994"/>
                  <a:gd name="T1" fmla="*/ 373 h 529"/>
                  <a:gd name="T2" fmla="*/ 495 w 994"/>
                  <a:gd name="T3" fmla="*/ 370 h 529"/>
                  <a:gd name="T4" fmla="*/ 280 w 994"/>
                  <a:gd name="T5" fmla="*/ 249 h 529"/>
                  <a:gd name="T6" fmla="*/ 127 w 994"/>
                  <a:gd name="T7" fmla="*/ 66 h 529"/>
                  <a:gd name="T8" fmla="*/ 0 w 994"/>
                  <a:gd name="T9" fmla="*/ 0 h 529"/>
                  <a:gd name="T10" fmla="*/ 22 w 994"/>
                  <a:gd name="T11" fmla="*/ 26 h 529"/>
                  <a:gd name="T12" fmla="*/ 0 w 994"/>
                  <a:gd name="T13" fmla="*/ 65 h 529"/>
                  <a:gd name="T14" fmla="*/ 30 w 994"/>
                  <a:gd name="T15" fmla="*/ 119 h 529"/>
                  <a:gd name="T16" fmla="*/ 75 w 994"/>
                  <a:gd name="T17" fmla="*/ 243 h 529"/>
                  <a:gd name="T18" fmla="*/ 45 w 994"/>
                  <a:gd name="T19" fmla="*/ 422 h 529"/>
                  <a:gd name="T20" fmla="*/ 200 w 994"/>
                  <a:gd name="T21" fmla="*/ 329 h 529"/>
                  <a:gd name="T22" fmla="*/ 592 w 994"/>
                  <a:gd name="T23" fmla="*/ 527 h 529"/>
                  <a:gd name="T24" fmla="*/ 994 w 994"/>
                  <a:gd name="T25" fmla="*/ 529 h 529"/>
                  <a:gd name="T26" fmla="*/ 828 w 994"/>
                  <a:gd name="T27" fmla="*/ 473 h 529"/>
                  <a:gd name="T28" fmla="*/ 636 w 994"/>
                  <a:gd name="T29" fmla="*/ 373 h 5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94" h="529">
                    <a:moveTo>
                      <a:pt x="636" y="373"/>
                    </a:moveTo>
                    <a:lnTo>
                      <a:pt x="495" y="370"/>
                    </a:lnTo>
                    <a:lnTo>
                      <a:pt x="280" y="249"/>
                    </a:lnTo>
                    <a:lnTo>
                      <a:pt x="127" y="66"/>
                    </a:lnTo>
                    <a:lnTo>
                      <a:pt x="0" y="0"/>
                    </a:lnTo>
                    <a:lnTo>
                      <a:pt x="22" y="26"/>
                    </a:lnTo>
                    <a:lnTo>
                      <a:pt x="0" y="65"/>
                    </a:lnTo>
                    <a:lnTo>
                      <a:pt x="30" y="119"/>
                    </a:lnTo>
                    <a:lnTo>
                      <a:pt x="75" y="243"/>
                    </a:lnTo>
                    <a:lnTo>
                      <a:pt x="45" y="422"/>
                    </a:lnTo>
                    <a:lnTo>
                      <a:pt x="200" y="329"/>
                    </a:lnTo>
                    <a:lnTo>
                      <a:pt x="592" y="527"/>
                    </a:lnTo>
                    <a:lnTo>
                      <a:pt x="994" y="529"/>
                    </a:lnTo>
                    <a:lnTo>
                      <a:pt x="828" y="473"/>
                    </a:lnTo>
                    <a:lnTo>
                      <a:pt x="636" y="373"/>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800">
                  <a:solidFill>
                    <a:srgbClr val="FFFFFF"/>
                  </a:solidFill>
                </a:endParaRPr>
              </a:p>
            </p:txBody>
          </p:sp>
          <p:sp>
            <p:nvSpPr>
              <p:cNvPr id="9226" name="Freeform 10"/>
              <p:cNvSpPr>
                <a:spLocks/>
              </p:cNvSpPr>
              <p:nvPr userDrawn="1"/>
            </p:nvSpPr>
            <p:spPr bwMode="ltGray">
              <a:xfrm>
                <a:off x="2677" y="3792"/>
                <a:ext cx="186" cy="395"/>
              </a:xfrm>
              <a:custGeom>
                <a:avLst/>
                <a:gdLst>
                  <a:gd name="T0" fmla="*/ 36 w 186"/>
                  <a:gd name="T1" fmla="*/ 0 h 353"/>
                  <a:gd name="T2" fmla="*/ 54 w 186"/>
                  <a:gd name="T3" fmla="*/ 18 h 353"/>
                  <a:gd name="T4" fmla="*/ 24 w 186"/>
                  <a:gd name="T5" fmla="*/ 30 h 353"/>
                  <a:gd name="T6" fmla="*/ 18 w 186"/>
                  <a:gd name="T7" fmla="*/ 66 h 353"/>
                  <a:gd name="T8" fmla="*/ 42 w 186"/>
                  <a:gd name="T9" fmla="*/ 114 h 353"/>
                  <a:gd name="T10" fmla="*/ 48 w 186"/>
                  <a:gd name="T11" fmla="*/ 162 h 353"/>
                  <a:gd name="T12" fmla="*/ 0 w 186"/>
                  <a:gd name="T13" fmla="*/ 353 h 353"/>
                  <a:gd name="T14" fmla="*/ 54 w 186"/>
                  <a:gd name="T15" fmla="*/ 233 h 353"/>
                  <a:gd name="T16" fmla="*/ 84 w 186"/>
                  <a:gd name="T17" fmla="*/ 216 h 353"/>
                  <a:gd name="T18" fmla="*/ 126 w 186"/>
                  <a:gd name="T19" fmla="*/ 126 h 353"/>
                  <a:gd name="T20" fmla="*/ 144 w 186"/>
                  <a:gd name="T21" fmla="*/ 120 h 353"/>
                  <a:gd name="T22" fmla="*/ 144 w 186"/>
                  <a:gd name="T23" fmla="*/ 90 h 353"/>
                  <a:gd name="T24" fmla="*/ 186 w 186"/>
                  <a:gd name="T25" fmla="*/ 66 h 353"/>
                  <a:gd name="T26" fmla="*/ 162 w 186"/>
                  <a:gd name="T27" fmla="*/ 60 h 353"/>
                  <a:gd name="T28" fmla="*/ 36 w 186"/>
                  <a:gd name="T29" fmla="*/ 0 h 353"/>
                  <a:gd name="T30" fmla="*/ 36 w 186"/>
                  <a:gd name="T31" fmla="*/ 0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6" h="353">
                    <a:moveTo>
                      <a:pt x="36" y="0"/>
                    </a:moveTo>
                    <a:lnTo>
                      <a:pt x="54" y="18"/>
                    </a:lnTo>
                    <a:lnTo>
                      <a:pt x="24" y="30"/>
                    </a:lnTo>
                    <a:lnTo>
                      <a:pt x="18" y="66"/>
                    </a:lnTo>
                    <a:lnTo>
                      <a:pt x="42" y="114"/>
                    </a:lnTo>
                    <a:lnTo>
                      <a:pt x="48" y="162"/>
                    </a:lnTo>
                    <a:lnTo>
                      <a:pt x="0" y="353"/>
                    </a:lnTo>
                    <a:lnTo>
                      <a:pt x="54" y="233"/>
                    </a:lnTo>
                    <a:lnTo>
                      <a:pt x="84" y="216"/>
                    </a:lnTo>
                    <a:lnTo>
                      <a:pt x="126" y="126"/>
                    </a:lnTo>
                    <a:lnTo>
                      <a:pt x="144" y="120"/>
                    </a:lnTo>
                    <a:lnTo>
                      <a:pt x="144" y="90"/>
                    </a:lnTo>
                    <a:lnTo>
                      <a:pt x="186" y="66"/>
                    </a:lnTo>
                    <a:lnTo>
                      <a:pt x="162" y="60"/>
                    </a:lnTo>
                    <a:lnTo>
                      <a:pt x="36" y="0"/>
                    </a:lnTo>
                    <a:lnTo>
                      <a:pt x="36"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800">
                  <a:solidFill>
                    <a:srgbClr val="FFFFFF"/>
                  </a:solidFill>
                </a:endParaRPr>
              </a:p>
            </p:txBody>
          </p:sp>
          <p:sp>
            <p:nvSpPr>
              <p:cNvPr id="9227" name="Freeform 11"/>
              <p:cNvSpPr>
                <a:spLocks/>
              </p:cNvSpPr>
              <p:nvPr userDrawn="1"/>
            </p:nvSpPr>
            <p:spPr bwMode="ltGray">
              <a:xfrm>
                <a:off x="3030" y="3893"/>
                <a:ext cx="378" cy="271"/>
              </a:xfrm>
              <a:custGeom>
                <a:avLst/>
                <a:gdLst>
                  <a:gd name="T0" fmla="*/ 18 w 378"/>
                  <a:gd name="T1" fmla="*/ 0 h 271"/>
                  <a:gd name="T2" fmla="*/ 12 w 378"/>
                  <a:gd name="T3" fmla="*/ 13 h 271"/>
                  <a:gd name="T4" fmla="*/ 0 w 378"/>
                  <a:gd name="T5" fmla="*/ 40 h 271"/>
                  <a:gd name="T6" fmla="*/ 60 w 378"/>
                  <a:gd name="T7" fmla="*/ 121 h 271"/>
                  <a:gd name="T8" fmla="*/ 310 w 378"/>
                  <a:gd name="T9" fmla="*/ 271 h 271"/>
                  <a:gd name="T10" fmla="*/ 290 w 378"/>
                  <a:gd name="T11" fmla="*/ 139 h 271"/>
                  <a:gd name="T12" fmla="*/ 378 w 378"/>
                  <a:gd name="T13" fmla="*/ 76 h 271"/>
                  <a:gd name="T14" fmla="*/ 251 w 378"/>
                  <a:gd name="T15" fmla="*/ 94 h 271"/>
                  <a:gd name="T16" fmla="*/ 90 w 378"/>
                  <a:gd name="T17" fmla="*/ 54 h 271"/>
                  <a:gd name="T18" fmla="*/ 18 w 378"/>
                  <a:gd name="T19" fmla="*/ 0 h 271"/>
                  <a:gd name="T20" fmla="*/ 18 w 378"/>
                  <a:gd name="T21" fmla="*/ 0 h 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8" h="271">
                    <a:moveTo>
                      <a:pt x="18" y="0"/>
                    </a:moveTo>
                    <a:lnTo>
                      <a:pt x="12" y="13"/>
                    </a:lnTo>
                    <a:lnTo>
                      <a:pt x="0" y="40"/>
                    </a:lnTo>
                    <a:lnTo>
                      <a:pt x="60" y="121"/>
                    </a:lnTo>
                    <a:lnTo>
                      <a:pt x="310" y="271"/>
                    </a:lnTo>
                    <a:lnTo>
                      <a:pt x="290" y="139"/>
                    </a:lnTo>
                    <a:lnTo>
                      <a:pt x="378" y="76"/>
                    </a:lnTo>
                    <a:lnTo>
                      <a:pt x="251" y="94"/>
                    </a:lnTo>
                    <a:lnTo>
                      <a:pt x="90" y="54"/>
                    </a:lnTo>
                    <a:lnTo>
                      <a:pt x="18" y="0"/>
                    </a:lnTo>
                    <a:lnTo>
                      <a:pt x="18"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800">
                  <a:solidFill>
                    <a:srgbClr val="FFFFFF"/>
                  </a:solidFill>
                </a:endParaRPr>
              </a:p>
            </p:txBody>
          </p:sp>
          <p:sp>
            <p:nvSpPr>
              <p:cNvPr id="9228" name="Freeform 12"/>
              <p:cNvSpPr>
                <a:spLocks/>
              </p:cNvSpPr>
              <p:nvPr userDrawn="1"/>
            </p:nvSpPr>
            <p:spPr bwMode="ltGray">
              <a:xfrm>
                <a:off x="3628" y="3866"/>
                <a:ext cx="155" cy="74"/>
              </a:xfrm>
              <a:custGeom>
                <a:avLst/>
                <a:gdLst>
                  <a:gd name="T0" fmla="*/ 114 w 155"/>
                  <a:gd name="T1" fmla="*/ 0 h 66"/>
                  <a:gd name="T2" fmla="*/ 0 w 155"/>
                  <a:gd name="T3" fmla="*/ 0 h 66"/>
                  <a:gd name="T4" fmla="*/ 0 w 155"/>
                  <a:gd name="T5" fmla="*/ 0 h 66"/>
                  <a:gd name="T6" fmla="*/ 6 w 155"/>
                  <a:gd name="T7" fmla="*/ 6 h 66"/>
                  <a:gd name="T8" fmla="*/ 6 w 155"/>
                  <a:gd name="T9" fmla="*/ 18 h 66"/>
                  <a:gd name="T10" fmla="*/ 0 w 155"/>
                  <a:gd name="T11" fmla="*/ 24 h 66"/>
                  <a:gd name="T12" fmla="*/ 78 w 155"/>
                  <a:gd name="T13" fmla="*/ 60 h 66"/>
                  <a:gd name="T14" fmla="*/ 96 w 155"/>
                  <a:gd name="T15" fmla="*/ 42 h 66"/>
                  <a:gd name="T16" fmla="*/ 155 w 155"/>
                  <a:gd name="T17" fmla="*/ 66 h 66"/>
                  <a:gd name="T18" fmla="*/ 126 w 155"/>
                  <a:gd name="T19" fmla="*/ 24 h 66"/>
                  <a:gd name="T20" fmla="*/ 149 w 155"/>
                  <a:gd name="T21" fmla="*/ 0 h 66"/>
                  <a:gd name="T22" fmla="*/ 114 w 155"/>
                  <a:gd name="T23" fmla="*/ 0 h 66"/>
                  <a:gd name="T24" fmla="*/ 114 w 155"/>
                  <a:gd name="T25"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5" h="66">
                    <a:moveTo>
                      <a:pt x="114" y="0"/>
                    </a:moveTo>
                    <a:lnTo>
                      <a:pt x="0" y="0"/>
                    </a:lnTo>
                    <a:lnTo>
                      <a:pt x="0" y="0"/>
                    </a:lnTo>
                    <a:lnTo>
                      <a:pt x="6" y="6"/>
                    </a:lnTo>
                    <a:lnTo>
                      <a:pt x="6" y="18"/>
                    </a:lnTo>
                    <a:lnTo>
                      <a:pt x="0" y="24"/>
                    </a:lnTo>
                    <a:lnTo>
                      <a:pt x="78" y="60"/>
                    </a:lnTo>
                    <a:lnTo>
                      <a:pt x="96" y="42"/>
                    </a:lnTo>
                    <a:lnTo>
                      <a:pt x="155" y="66"/>
                    </a:lnTo>
                    <a:lnTo>
                      <a:pt x="126" y="24"/>
                    </a:lnTo>
                    <a:lnTo>
                      <a:pt x="149" y="0"/>
                    </a:lnTo>
                    <a:lnTo>
                      <a:pt x="114" y="0"/>
                    </a:lnTo>
                    <a:lnTo>
                      <a:pt x="114"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800">
                  <a:solidFill>
                    <a:srgbClr val="FFFFFF"/>
                  </a:solidFill>
                </a:endParaRPr>
              </a:p>
            </p:txBody>
          </p:sp>
          <p:sp>
            <p:nvSpPr>
              <p:cNvPr id="9229" name="Freeform 13"/>
              <p:cNvSpPr>
                <a:spLocks/>
              </p:cNvSpPr>
              <p:nvPr userDrawn="1"/>
            </p:nvSpPr>
            <p:spPr bwMode="ltGray">
              <a:xfrm>
                <a:off x="2486" y="3859"/>
                <a:ext cx="42" cy="81"/>
              </a:xfrm>
              <a:custGeom>
                <a:avLst/>
                <a:gdLst>
                  <a:gd name="T0" fmla="*/ 6 w 42"/>
                  <a:gd name="T1" fmla="*/ 36 h 72"/>
                  <a:gd name="T2" fmla="*/ 0 w 42"/>
                  <a:gd name="T3" fmla="*/ 18 h 72"/>
                  <a:gd name="T4" fmla="*/ 12 w 42"/>
                  <a:gd name="T5" fmla="*/ 6 h 72"/>
                  <a:gd name="T6" fmla="*/ 0 w 42"/>
                  <a:gd name="T7" fmla="*/ 6 h 72"/>
                  <a:gd name="T8" fmla="*/ 12 w 42"/>
                  <a:gd name="T9" fmla="*/ 6 h 72"/>
                  <a:gd name="T10" fmla="*/ 24 w 42"/>
                  <a:gd name="T11" fmla="*/ 6 h 72"/>
                  <a:gd name="T12" fmla="*/ 36 w 42"/>
                  <a:gd name="T13" fmla="*/ 6 h 72"/>
                  <a:gd name="T14" fmla="*/ 42 w 42"/>
                  <a:gd name="T15" fmla="*/ 0 h 72"/>
                  <a:gd name="T16" fmla="*/ 30 w 42"/>
                  <a:gd name="T17" fmla="*/ 18 h 72"/>
                  <a:gd name="T18" fmla="*/ 42 w 42"/>
                  <a:gd name="T19" fmla="*/ 48 h 72"/>
                  <a:gd name="T20" fmla="*/ 12 w 42"/>
                  <a:gd name="T21" fmla="*/ 72 h 72"/>
                  <a:gd name="T22" fmla="*/ 6 w 42"/>
                  <a:gd name="T23" fmla="*/ 36 h 72"/>
                  <a:gd name="T24" fmla="*/ 6 w 42"/>
                  <a:gd name="T25" fmla="*/ 36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 h="72">
                    <a:moveTo>
                      <a:pt x="6" y="36"/>
                    </a:moveTo>
                    <a:lnTo>
                      <a:pt x="0" y="18"/>
                    </a:lnTo>
                    <a:lnTo>
                      <a:pt x="12" y="6"/>
                    </a:lnTo>
                    <a:lnTo>
                      <a:pt x="0" y="6"/>
                    </a:lnTo>
                    <a:lnTo>
                      <a:pt x="12" y="6"/>
                    </a:lnTo>
                    <a:lnTo>
                      <a:pt x="24" y="6"/>
                    </a:lnTo>
                    <a:lnTo>
                      <a:pt x="36" y="6"/>
                    </a:lnTo>
                    <a:lnTo>
                      <a:pt x="42" y="0"/>
                    </a:lnTo>
                    <a:lnTo>
                      <a:pt x="30" y="18"/>
                    </a:lnTo>
                    <a:lnTo>
                      <a:pt x="42" y="48"/>
                    </a:lnTo>
                    <a:lnTo>
                      <a:pt x="12" y="72"/>
                    </a:lnTo>
                    <a:lnTo>
                      <a:pt x="6" y="36"/>
                    </a:lnTo>
                    <a:lnTo>
                      <a:pt x="6" y="3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800">
                  <a:solidFill>
                    <a:srgbClr val="FFFFFF"/>
                  </a:solidFill>
                </a:endParaRPr>
              </a:p>
            </p:txBody>
          </p:sp>
        </p:grpSp>
        <p:sp>
          <p:nvSpPr>
            <p:cNvPr id="9230" name="Freeform 14"/>
            <p:cNvSpPr>
              <a:spLocks/>
            </p:cNvSpPr>
            <p:nvPr userDrawn="1"/>
          </p:nvSpPr>
          <p:spPr bwMode="ltGray">
            <a:xfrm>
              <a:off x="0" y="3792"/>
              <a:ext cx="3976" cy="535"/>
            </a:xfrm>
            <a:custGeom>
              <a:avLst/>
              <a:gdLst>
                <a:gd name="T0" fmla="*/ 3976 w 3976"/>
                <a:gd name="T1" fmla="*/ 527 h 527"/>
                <a:gd name="T2" fmla="*/ 3970 w 3976"/>
                <a:gd name="T3" fmla="*/ 527 h 527"/>
                <a:gd name="T4" fmla="*/ 3844 w 3976"/>
                <a:gd name="T5" fmla="*/ 509 h 527"/>
                <a:gd name="T6" fmla="*/ 2487 w 3976"/>
                <a:gd name="T7" fmla="*/ 305 h 527"/>
                <a:gd name="T8" fmla="*/ 2039 w 3976"/>
                <a:gd name="T9" fmla="*/ 36 h 527"/>
                <a:gd name="T10" fmla="*/ 1907 w 3976"/>
                <a:gd name="T11" fmla="*/ 24 h 527"/>
                <a:gd name="T12" fmla="*/ 1883 w 3976"/>
                <a:gd name="T13" fmla="*/ 54 h 527"/>
                <a:gd name="T14" fmla="*/ 1859 w 3976"/>
                <a:gd name="T15" fmla="*/ 54 h 527"/>
                <a:gd name="T16" fmla="*/ 1830 w 3976"/>
                <a:gd name="T17" fmla="*/ 30 h 527"/>
                <a:gd name="T18" fmla="*/ 1704 w 3976"/>
                <a:gd name="T19" fmla="*/ 102 h 527"/>
                <a:gd name="T20" fmla="*/ 1608 w 3976"/>
                <a:gd name="T21" fmla="*/ 126 h 527"/>
                <a:gd name="T22" fmla="*/ 1561 w 3976"/>
                <a:gd name="T23" fmla="*/ 132 h 527"/>
                <a:gd name="T24" fmla="*/ 1495 w 3976"/>
                <a:gd name="T25" fmla="*/ 102 h 527"/>
                <a:gd name="T26" fmla="*/ 1357 w 3976"/>
                <a:gd name="T27" fmla="*/ 126 h 527"/>
                <a:gd name="T28" fmla="*/ 1285 w 3976"/>
                <a:gd name="T29" fmla="*/ 24 h 527"/>
                <a:gd name="T30" fmla="*/ 1280 w 3976"/>
                <a:gd name="T31" fmla="*/ 18 h 527"/>
                <a:gd name="T32" fmla="*/ 1262 w 3976"/>
                <a:gd name="T33" fmla="*/ 12 h 527"/>
                <a:gd name="T34" fmla="*/ 1238 w 3976"/>
                <a:gd name="T35" fmla="*/ 6 h 527"/>
                <a:gd name="T36" fmla="*/ 1220 w 3976"/>
                <a:gd name="T37" fmla="*/ 0 h 527"/>
                <a:gd name="T38" fmla="*/ 1196 w 3976"/>
                <a:gd name="T39" fmla="*/ 0 h 527"/>
                <a:gd name="T40" fmla="*/ 1166 w 3976"/>
                <a:gd name="T41" fmla="*/ 0 h 527"/>
                <a:gd name="T42" fmla="*/ 1142 w 3976"/>
                <a:gd name="T43" fmla="*/ 0 h 527"/>
                <a:gd name="T44" fmla="*/ 1136 w 3976"/>
                <a:gd name="T45" fmla="*/ 0 h 527"/>
                <a:gd name="T46" fmla="*/ 1130 w 3976"/>
                <a:gd name="T47" fmla="*/ 0 h 527"/>
                <a:gd name="T48" fmla="*/ 1124 w 3976"/>
                <a:gd name="T49" fmla="*/ 6 h 527"/>
                <a:gd name="T50" fmla="*/ 1118 w 3976"/>
                <a:gd name="T51" fmla="*/ 12 h 527"/>
                <a:gd name="T52" fmla="*/ 1100 w 3976"/>
                <a:gd name="T53" fmla="*/ 18 h 527"/>
                <a:gd name="T54" fmla="*/ 1088 w 3976"/>
                <a:gd name="T55" fmla="*/ 18 h 527"/>
                <a:gd name="T56" fmla="*/ 1070 w 3976"/>
                <a:gd name="T57" fmla="*/ 24 h 527"/>
                <a:gd name="T58" fmla="*/ 1052 w 3976"/>
                <a:gd name="T59" fmla="*/ 30 h 527"/>
                <a:gd name="T60" fmla="*/ 1034 w 3976"/>
                <a:gd name="T61" fmla="*/ 36 h 527"/>
                <a:gd name="T62" fmla="*/ 1028 w 3976"/>
                <a:gd name="T63" fmla="*/ 42 h 527"/>
                <a:gd name="T64" fmla="*/ 969 w 3976"/>
                <a:gd name="T65" fmla="*/ 60 h 527"/>
                <a:gd name="T66" fmla="*/ 921 w 3976"/>
                <a:gd name="T67" fmla="*/ 72 h 527"/>
                <a:gd name="T68" fmla="*/ 855 w 3976"/>
                <a:gd name="T69" fmla="*/ 48 h 527"/>
                <a:gd name="T70" fmla="*/ 825 w 3976"/>
                <a:gd name="T71" fmla="*/ 48 h 527"/>
                <a:gd name="T72" fmla="*/ 759 w 3976"/>
                <a:gd name="T73" fmla="*/ 72 h 527"/>
                <a:gd name="T74" fmla="*/ 735 w 3976"/>
                <a:gd name="T75" fmla="*/ 72 h 527"/>
                <a:gd name="T76" fmla="*/ 706 w 3976"/>
                <a:gd name="T77" fmla="*/ 60 h 527"/>
                <a:gd name="T78" fmla="*/ 640 w 3976"/>
                <a:gd name="T79" fmla="*/ 60 h 527"/>
                <a:gd name="T80" fmla="*/ 544 w 3976"/>
                <a:gd name="T81" fmla="*/ 72 h 527"/>
                <a:gd name="T82" fmla="*/ 389 w 3976"/>
                <a:gd name="T83" fmla="*/ 18 h 527"/>
                <a:gd name="T84" fmla="*/ 323 w 3976"/>
                <a:gd name="T85" fmla="*/ 60 h 527"/>
                <a:gd name="T86" fmla="*/ 317 w 3976"/>
                <a:gd name="T87" fmla="*/ 60 h 527"/>
                <a:gd name="T88" fmla="*/ 305 w 3976"/>
                <a:gd name="T89" fmla="*/ 72 h 527"/>
                <a:gd name="T90" fmla="*/ 287 w 3976"/>
                <a:gd name="T91" fmla="*/ 78 h 527"/>
                <a:gd name="T92" fmla="*/ 263 w 3976"/>
                <a:gd name="T93" fmla="*/ 90 h 527"/>
                <a:gd name="T94" fmla="*/ 203 w 3976"/>
                <a:gd name="T95" fmla="*/ 120 h 527"/>
                <a:gd name="T96" fmla="*/ 149 w 3976"/>
                <a:gd name="T97" fmla="*/ 150 h 527"/>
                <a:gd name="T98" fmla="*/ 78 w 3976"/>
                <a:gd name="T99" fmla="*/ 168 h 527"/>
                <a:gd name="T100" fmla="*/ 0 w 3976"/>
                <a:gd name="T101" fmla="*/ 180 h 527"/>
                <a:gd name="T102" fmla="*/ 0 w 3976"/>
                <a:gd name="T103" fmla="*/ 527 h 527"/>
                <a:gd name="T104" fmla="*/ 1010 w 3976"/>
                <a:gd name="T105" fmla="*/ 527 h 527"/>
                <a:gd name="T106" fmla="*/ 3725 w 3976"/>
                <a:gd name="T107" fmla="*/ 527 h 527"/>
                <a:gd name="T108" fmla="*/ 3976 w 3976"/>
                <a:gd name="T109" fmla="*/ 527 h 527"/>
                <a:gd name="T110" fmla="*/ 3976 w 3976"/>
                <a:gd name="T111" fmla="*/ 527 h 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976" h="527">
                  <a:moveTo>
                    <a:pt x="3976" y="527"/>
                  </a:moveTo>
                  <a:lnTo>
                    <a:pt x="3970" y="527"/>
                  </a:lnTo>
                  <a:lnTo>
                    <a:pt x="3844" y="509"/>
                  </a:lnTo>
                  <a:lnTo>
                    <a:pt x="2487" y="305"/>
                  </a:lnTo>
                  <a:lnTo>
                    <a:pt x="2039" y="36"/>
                  </a:lnTo>
                  <a:lnTo>
                    <a:pt x="1907" y="24"/>
                  </a:lnTo>
                  <a:lnTo>
                    <a:pt x="1883" y="54"/>
                  </a:lnTo>
                  <a:lnTo>
                    <a:pt x="1859" y="54"/>
                  </a:lnTo>
                  <a:lnTo>
                    <a:pt x="1830" y="30"/>
                  </a:lnTo>
                  <a:lnTo>
                    <a:pt x="1704" y="102"/>
                  </a:lnTo>
                  <a:lnTo>
                    <a:pt x="1608" y="126"/>
                  </a:lnTo>
                  <a:lnTo>
                    <a:pt x="1561" y="132"/>
                  </a:lnTo>
                  <a:lnTo>
                    <a:pt x="1495" y="102"/>
                  </a:lnTo>
                  <a:lnTo>
                    <a:pt x="1357" y="126"/>
                  </a:lnTo>
                  <a:lnTo>
                    <a:pt x="1285" y="24"/>
                  </a:lnTo>
                  <a:lnTo>
                    <a:pt x="1280" y="18"/>
                  </a:lnTo>
                  <a:lnTo>
                    <a:pt x="1262" y="12"/>
                  </a:lnTo>
                  <a:lnTo>
                    <a:pt x="1238" y="6"/>
                  </a:lnTo>
                  <a:lnTo>
                    <a:pt x="1220" y="0"/>
                  </a:lnTo>
                  <a:lnTo>
                    <a:pt x="1196" y="0"/>
                  </a:lnTo>
                  <a:lnTo>
                    <a:pt x="1166" y="0"/>
                  </a:lnTo>
                  <a:lnTo>
                    <a:pt x="1142" y="0"/>
                  </a:lnTo>
                  <a:lnTo>
                    <a:pt x="1136" y="0"/>
                  </a:lnTo>
                  <a:lnTo>
                    <a:pt x="1130" y="0"/>
                  </a:lnTo>
                  <a:lnTo>
                    <a:pt x="1124" y="6"/>
                  </a:lnTo>
                  <a:lnTo>
                    <a:pt x="1118" y="12"/>
                  </a:lnTo>
                  <a:lnTo>
                    <a:pt x="1100" y="18"/>
                  </a:lnTo>
                  <a:lnTo>
                    <a:pt x="1088" y="18"/>
                  </a:lnTo>
                  <a:lnTo>
                    <a:pt x="1070" y="24"/>
                  </a:lnTo>
                  <a:lnTo>
                    <a:pt x="1052" y="30"/>
                  </a:lnTo>
                  <a:lnTo>
                    <a:pt x="1034" y="36"/>
                  </a:lnTo>
                  <a:lnTo>
                    <a:pt x="1028" y="42"/>
                  </a:lnTo>
                  <a:lnTo>
                    <a:pt x="969" y="60"/>
                  </a:lnTo>
                  <a:lnTo>
                    <a:pt x="921" y="72"/>
                  </a:lnTo>
                  <a:lnTo>
                    <a:pt x="855" y="48"/>
                  </a:lnTo>
                  <a:lnTo>
                    <a:pt x="825" y="48"/>
                  </a:lnTo>
                  <a:lnTo>
                    <a:pt x="759" y="72"/>
                  </a:lnTo>
                  <a:lnTo>
                    <a:pt x="735" y="72"/>
                  </a:lnTo>
                  <a:lnTo>
                    <a:pt x="706" y="60"/>
                  </a:lnTo>
                  <a:lnTo>
                    <a:pt x="640" y="60"/>
                  </a:lnTo>
                  <a:lnTo>
                    <a:pt x="544" y="72"/>
                  </a:lnTo>
                  <a:lnTo>
                    <a:pt x="389" y="18"/>
                  </a:lnTo>
                  <a:lnTo>
                    <a:pt x="323" y="60"/>
                  </a:lnTo>
                  <a:lnTo>
                    <a:pt x="317" y="60"/>
                  </a:lnTo>
                  <a:lnTo>
                    <a:pt x="305" y="72"/>
                  </a:lnTo>
                  <a:lnTo>
                    <a:pt x="287" y="78"/>
                  </a:lnTo>
                  <a:lnTo>
                    <a:pt x="263" y="90"/>
                  </a:lnTo>
                  <a:lnTo>
                    <a:pt x="203" y="120"/>
                  </a:lnTo>
                  <a:lnTo>
                    <a:pt x="149" y="150"/>
                  </a:lnTo>
                  <a:lnTo>
                    <a:pt x="78" y="168"/>
                  </a:lnTo>
                  <a:lnTo>
                    <a:pt x="0" y="180"/>
                  </a:lnTo>
                  <a:lnTo>
                    <a:pt x="0" y="527"/>
                  </a:lnTo>
                  <a:lnTo>
                    <a:pt x="1010" y="527"/>
                  </a:lnTo>
                  <a:lnTo>
                    <a:pt x="3725" y="527"/>
                  </a:lnTo>
                  <a:lnTo>
                    <a:pt x="3976" y="527"/>
                  </a:lnTo>
                  <a:lnTo>
                    <a:pt x="3976" y="527"/>
                  </a:lnTo>
                  <a:close/>
                </a:path>
              </a:pathLst>
            </a:custGeom>
            <a:gradFill rotWithShape="0">
              <a:gsLst>
                <a:gs pos="0">
                  <a:schemeClr val="bg2">
                    <a:gamma/>
                    <a:tint val="75686"/>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800">
                <a:solidFill>
                  <a:srgbClr val="FFFFFF"/>
                </a:solidFill>
              </a:endParaRPr>
            </a:p>
          </p:txBody>
        </p:sp>
      </p:grpSp>
      <p:grpSp>
        <p:nvGrpSpPr>
          <p:cNvPr id="9231" name="Group 15"/>
          <p:cNvGrpSpPr>
            <a:grpSpLocks/>
          </p:cNvGrpSpPr>
          <p:nvPr/>
        </p:nvGrpSpPr>
        <p:grpSpPr bwMode="auto">
          <a:xfrm>
            <a:off x="836085" y="6021388"/>
            <a:ext cx="7579783" cy="849312"/>
            <a:chOff x="395" y="3793"/>
            <a:chExt cx="3581" cy="535"/>
          </a:xfrm>
        </p:grpSpPr>
        <p:sp>
          <p:nvSpPr>
            <p:cNvPr id="9232" name="Freeform 16"/>
            <p:cNvSpPr>
              <a:spLocks/>
            </p:cNvSpPr>
            <p:nvPr userDrawn="1"/>
          </p:nvSpPr>
          <p:spPr bwMode="auto">
            <a:xfrm>
              <a:off x="1196" y="3793"/>
              <a:ext cx="365" cy="291"/>
            </a:xfrm>
            <a:custGeom>
              <a:avLst/>
              <a:gdLst>
                <a:gd name="T0" fmla="*/ 24 w 365"/>
                <a:gd name="T1" fmla="*/ 24 h 287"/>
                <a:gd name="T2" fmla="*/ 0 w 365"/>
                <a:gd name="T3" fmla="*/ 60 h 287"/>
                <a:gd name="T4" fmla="*/ 66 w 365"/>
                <a:gd name="T5" fmla="*/ 108 h 287"/>
                <a:gd name="T6" fmla="*/ 143 w 365"/>
                <a:gd name="T7" fmla="*/ 180 h 287"/>
                <a:gd name="T8" fmla="*/ 191 w 365"/>
                <a:gd name="T9" fmla="*/ 168 h 287"/>
                <a:gd name="T10" fmla="*/ 341 w 365"/>
                <a:gd name="T11" fmla="*/ 287 h 287"/>
                <a:gd name="T12" fmla="*/ 305 w 365"/>
                <a:gd name="T13" fmla="*/ 174 h 287"/>
                <a:gd name="T14" fmla="*/ 365 w 365"/>
                <a:gd name="T15" fmla="*/ 132 h 287"/>
                <a:gd name="T16" fmla="*/ 359 w 365"/>
                <a:gd name="T17" fmla="*/ 126 h 287"/>
                <a:gd name="T18" fmla="*/ 335 w 365"/>
                <a:gd name="T19" fmla="*/ 114 h 287"/>
                <a:gd name="T20" fmla="*/ 299 w 365"/>
                <a:gd name="T21" fmla="*/ 90 h 287"/>
                <a:gd name="T22" fmla="*/ 257 w 365"/>
                <a:gd name="T23" fmla="*/ 72 h 287"/>
                <a:gd name="T24" fmla="*/ 215 w 365"/>
                <a:gd name="T25" fmla="*/ 54 h 287"/>
                <a:gd name="T26" fmla="*/ 173 w 365"/>
                <a:gd name="T27" fmla="*/ 36 h 287"/>
                <a:gd name="T28" fmla="*/ 143 w 365"/>
                <a:gd name="T29" fmla="*/ 24 h 287"/>
                <a:gd name="T30" fmla="*/ 131 w 365"/>
                <a:gd name="T31" fmla="*/ 18 h 287"/>
                <a:gd name="T32" fmla="*/ 107 w 365"/>
                <a:gd name="T33" fmla="*/ 18 h 287"/>
                <a:gd name="T34" fmla="*/ 95 w 365"/>
                <a:gd name="T35" fmla="*/ 18 h 287"/>
                <a:gd name="T36" fmla="*/ 72 w 365"/>
                <a:gd name="T37" fmla="*/ 12 h 287"/>
                <a:gd name="T38" fmla="*/ 66 w 365"/>
                <a:gd name="T39" fmla="*/ 12 h 287"/>
                <a:gd name="T40" fmla="*/ 54 w 365"/>
                <a:gd name="T41" fmla="*/ 6 h 287"/>
                <a:gd name="T42" fmla="*/ 42 w 365"/>
                <a:gd name="T43" fmla="*/ 0 h 287"/>
                <a:gd name="T44" fmla="*/ 30 w 365"/>
                <a:gd name="T45" fmla="*/ 0 h 287"/>
                <a:gd name="T46" fmla="*/ 24 w 365"/>
                <a:gd name="T47" fmla="*/ 24 h 287"/>
                <a:gd name="T48" fmla="*/ 24 w 365"/>
                <a:gd name="T49" fmla="*/ 24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65" h="287">
                  <a:moveTo>
                    <a:pt x="24" y="24"/>
                  </a:moveTo>
                  <a:lnTo>
                    <a:pt x="0" y="60"/>
                  </a:lnTo>
                  <a:lnTo>
                    <a:pt x="66" y="108"/>
                  </a:lnTo>
                  <a:lnTo>
                    <a:pt x="143" y="180"/>
                  </a:lnTo>
                  <a:lnTo>
                    <a:pt x="191" y="168"/>
                  </a:lnTo>
                  <a:lnTo>
                    <a:pt x="341" y="287"/>
                  </a:lnTo>
                  <a:lnTo>
                    <a:pt x="305" y="174"/>
                  </a:lnTo>
                  <a:lnTo>
                    <a:pt x="365" y="132"/>
                  </a:lnTo>
                  <a:lnTo>
                    <a:pt x="359" y="126"/>
                  </a:lnTo>
                  <a:lnTo>
                    <a:pt x="335" y="114"/>
                  </a:lnTo>
                  <a:lnTo>
                    <a:pt x="299" y="90"/>
                  </a:lnTo>
                  <a:lnTo>
                    <a:pt x="257" y="72"/>
                  </a:lnTo>
                  <a:lnTo>
                    <a:pt x="215" y="54"/>
                  </a:lnTo>
                  <a:lnTo>
                    <a:pt x="173" y="36"/>
                  </a:lnTo>
                  <a:lnTo>
                    <a:pt x="143" y="24"/>
                  </a:lnTo>
                  <a:lnTo>
                    <a:pt x="131" y="18"/>
                  </a:lnTo>
                  <a:lnTo>
                    <a:pt x="107" y="18"/>
                  </a:lnTo>
                  <a:lnTo>
                    <a:pt x="95" y="18"/>
                  </a:lnTo>
                  <a:lnTo>
                    <a:pt x="72" y="12"/>
                  </a:lnTo>
                  <a:lnTo>
                    <a:pt x="66" y="12"/>
                  </a:lnTo>
                  <a:lnTo>
                    <a:pt x="54" y="6"/>
                  </a:lnTo>
                  <a:lnTo>
                    <a:pt x="42" y="0"/>
                  </a:lnTo>
                  <a:lnTo>
                    <a:pt x="30" y="0"/>
                  </a:lnTo>
                  <a:lnTo>
                    <a:pt x="24" y="24"/>
                  </a:lnTo>
                  <a:lnTo>
                    <a:pt x="24" y="2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800">
                <a:solidFill>
                  <a:srgbClr val="FFFFFF"/>
                </a:solidFill>
              </a:endParaRPr>
            </a:p>
          </p:txBody>
        </p:sp>
        <p:sp>
          <p:nvSpPr>
            <p:cNvPr id="9233" name="Freeform 17"/>
            <p:cNvSpPr>
              <a:spLocks/>
            </p:cNvSpPr>
            <p:nvPr userDrawn="1"/>
          </p:nvSpPr>
          <p:spPr bwMode="auto">
            <a:xfrm>
              <a:off x="1943" y="3829"/>
              <a:ext cx="2033" cy="499"/>
            </a:xfrm>
            <a:custGeom>
              <a:avLst/>
              <a:gdLst>
                <a:gd name="T0" fmla="*/ 186 w 2033"/>
                <a:gd name="T1" fmla="*/ 18 h 499"/>
                <a:gd name="T2" fmla="*/ 138 w 2033"/>
                <a:gd name="T3" fmla="*/ 6 h 499"/>
                <a:gd name="T4" fmla="*/ 96 w 2033"/>
                <a:gd name="T5" fmla="*/ 0 h 499"/>
                <a:gd name="T6" fmla="*/ 36 w 2033"/>
                <a:gd name="T7" fmla="*/ 0 h 499"/>
                <a:gd name="T8" fmla="*/ 12 w 2033"/>
                <a:gd name="T9" fmla="*/ 25 h 499"/>
                <a:gd name="T10" fmla="*/ 0 w 2033"/>
                <a:gd name="T11" fmla="*/ 128 h 499"/>
                <a:gd name="T12" fmla="*/ 60 w 2033"/>
                <a:gd name="T13" fmla="*/ 104 h 499"/>
                <a:gd name="T14" fmla="*/ 90 w 2033"/>
                <a:gd name="T15" fmla="*/ 134 h 499"/>
                <a:gd name="T16" fmla="*/ 150 w 2033"/>
                <a:gd name="T17" fmla="*/ 153 h 499"/>
                <a:gd name="T18" fmla="*/ 209 w 2033"/>
                <a:gd name="T19" fmla="*/ 273 h 499"/>
                <a:gd name="T20" fmla="*/ 401 w 2033"/>
                <a:gd name="T21" fmla="*/ 359 h 499"/>
                <a:gd name="T22" fmla="*/ 777 w 2033"/>
                <a:gd name="T23" fmla="*/ 359 h 499"/>
                <a:gd name="T24" fmla="*/ 2033 w 2033"/>
                <a:gd name="T25" fmla="*/ 499 h 499"/>
                <a:gd name="T26" fmla="*/ 2033 w 2033"/>
                <a:gd name="T27" fmla="*/ 499 h 499"/>
                <a:gd name="T28" fmla="*/ 1991 w 2033"/>
                <a:gd name="T29" fmla="*/ 493 h 499"/>
                <a:gd name="T30" fmla="*/ 676 w 2033"/>
                <a:gd name="T31" fmla="*/ 243 h 499"/>
                <a:gd name="T32" fmla="*/ 514 w 2033"/>
                <a:gd name="T33" fmla="*/ 159 h 499"/>
                <a:gd name="T34" fmla="*/ 425 w 2033"/>
                <a:gd name="T35" fmla="*/ 110 h 499"/>
                <a:gd name="T36" fmla="*/ 365 w 2033"/>
                <a:gd name="T37" fmla="*/ 92 h 499"/>
                <a:gd name="T38" fmla="*/ 281 w 2033"/>
                <a:gd name="T39" fmla="*/ 61 h 499"/>
                <a:gd name="T40" fmla="*/ 186 w 2033"/>
                <a:gd name="T41" fmla="*/ 18 h 499"/>
                <a:gd name="T42" fmla="*/ 186 w 2033"/>
                <a:gd name="T43" fmla="*/ 18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33" h="499">
                  <a:moveTo>
                    <a:pt x="186" y="18"/>
                  </a:moveTo>
                  <a:lnTo>
                    <a:pt x="138" y="6"/>
                  </a:lnTo>
                  <a:lnTo>
                    <a:pt x="96" y="0"/>
                  </a:lnTo>
                  <a:lnTo>
                    <a:pt x="36" y="0"/>
                  </a:lnTo>
                  <a:lnTo>
                    <a:pt x="12" y="25"/>
                  </a:lnTo>
                  <a:lnTo>
                    <a:pt x="0" y="128"/>
                  </a:lnTo>
                  <a:lnTo>
                    <a:pt x="60" y="104"/>
                  </a:lnTo>
                  <a:lnTo>
                    <a:pt x="90" y="134"/>
                  </a:lnTo>
                  <a:lnTo>
                    <a:pt x="150" y="153"/>
                  </a:lnTo>
                  <a:lnTo>
                    <a:pt x="209" y="273"/>
                  </a:lnTo>
                  <a:lnTo>
                    <a:pt x="401" y="359"/>
                  </a:lnTo>
                  <a:lnTo>
                    <a:pt x="777" y="359"/>
                  </a:lnTo>
                  <a:lnTo>
                    <a:pt x="2033" y="499"/>
                  </a:lnTo>
                  <a:lnTo>
                    <a:pt x="2033" y="499"/>
                  </a:lnTo>
                  <a:lnTo>
                    <a:pt x="1991" y="493"/>
                  </a:lnTo>
                  <a:lnTo>
                    <a:pt x="676" y="243"/>
                  </a:lnTo>
                  <a:lnTo>
                    <a:pt x="514" y="159"/>
                  </a:lnTo>
                  <a:lnTo>
                    <a:pt x="425" y="110"/>
                  </a:lnTo>
                  <a:lnTo>
                    <a:pt x="365" y="92"/>
                  </a:lnTo>
                  <a:lnTo>
                    <a:pt x="281" y="61"/>
                  </a:lnTo>
                  <a:lnTo>
                    <a:pt x="186" y="18"/>
                  </a:lnTo>
                  <a:lnTo>
                    <a:pt x="186" y="1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800">
                <a:solidFill>
                  <a:srgbClr val="FFFFFF"/>
                </a:solidFill>
              </a:endParaRPr>
            </a:p>
          </p:txBody>
        </p:sp>
        <p:sp>
          <p:nvSpPr>
            <p:cNvPr id="9234" name="Freeform 18"/>
            <p:cNvSpPr>
              <a:spLocks/>
            </p:cNvSpPr>
            <p:nvPr userDrawn="1"/>
          </p:nvSpPr>
          <p:spPr bwMode="auto">
            <a:xfrm>
              <a:off x="1830" y="3823"/>
              <a:ext cx="71" cy="61"/>
            </a:xfrm>
            <a:custGeom>
              <a:avLst/>
              <a:gdLst>
                <a:gd name="T0" fmla="*/ 0 w 71"/>
                <a:gd name="T1" fmla="*/ 18 h 60"/>
                <a:gd name="T2" fmla="*/ 6 w 71"/>
                <a:gd name="T3" fmla="*/ 18 h 60"/>
                <a:gd name="T4" fmla="*/ 12 w 71"/>
                <a:gd name="T5" fmla="*/ 12 h 60"/>
                <a:gd name="T6" fmla="*/ 6 w 71"/>
                <a:gd name="T7" fmla="*/ 6 h 60"/>
                <a:gd name="T8" fmla="*/ 0 w 71"/>
                <a:gd name="T9" fmla="*/ 0 h 60"/>
                <a:gd name="T10" fmla="*/ 29 w 71"/>
                <a:gd name="T11" fmla="*/ 18 h 60"/>
                <a:gd name="T12" fmla="*/ 53 w 71"/>
                <a:gd name="T13" fmla="*/ 18 h 60"/>
                <a:gd name="T14" fmla="*/ 59 w 71"/>
                <a:gd name="T15" fmla="*/ 30 h 60"/>
                <a:gd name="T16" fmla="*/ 65 w 71"/>
                <a:gd name="T17" fmla="*/ 42 h 60"/>
                <a:gd name="T18" fmla="*/ 71 w 71"/>
                <a:gd name="T19" fmla="*/ 54 h 60"/>
                <a:gd name="T20" fmla="*/ 71 w 71"/>
                <a:gd name="T21" fmla="*/ 60 h 60"/>
                <a:gd name="T22" fmla="*/ 59 w 71"/>
                <a:gd name="T23" fmla="*/ 54 h 60"/>
                <a:gd name="T24" fmla="*/ 47 w 71"/>
                <a:gd name="T25" fmla="*/ 42 h 60"/>
                <a:gd name="T26" fmla="*/ 23 w 71"/>
                <a:gd name="T27" fmla="*/ 30 h 60"/>
                <a:gd name="T28" fmla="*/ 23 w 71"/>
                <a:gd name="T29" fmla="*/ 36 h 60"/>
                <a:gd name="T30" fmla="*/ 18 w 71"/>
                <a:gd name="T31" fmla="*/ 42 h 60"/>
                <a:gd name="T32" fmla="*/ 12 w 71"/>
                <a:gd name="T33" fmla="*/ 48 h 60"/>
                <a:gd name="T34" fmla="*/ 6 w 71"/>
                <a:gd name="T35" fmla="*/ 48 h 60"/>
                <a:gd name="T36" fmla="*/ 6 w 71"/>
                <a:gd name="T37" fmla="*/ 48 h 60"/>
                <a:gd name="T38" fmla="*/ 6 w 71"/>
                <a:gd name="T39" fmla="*/ 36 h 60"/>
                <a:gd name="T40" fmla="*/ 0 w 71"/>
                <a:gd name="T41" fmla="*/ 18 h 60"/>
                <a:gd name="T42" fmla="*/ 0 w 71"/>
                <a:gd name="T43" fmla="*/ 18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1" h="60">
                  <a:moveTo>
                    <a:pt x="0" y="18"/>
                  </a:moveTo>
                  <a:lnTo>
                    <a:pt x="6" y="18"/>
                  </a:lnTo>
                  <a:lnTo>
                    <a:pt x="12" y="12"/>
                  </a:lnTo>
                  <a:lnTo>
                    <a:pt x="6" y="6"/>
                  </a:lnTo>
                  <a:lnTo>
                    <a:pt x="0" y="0"/>
                  </a:lnTo>
                  <a:lnTo>
                    <a:pt x="29" y="18"/>
                  </a:lnTo>
                  <a:lnTo>
                    <a:pt x="53" y="18"/>
                  </a:lnTo>
                  <a:lnTo>
                    <a:pt x="59" y="30"/>
                  </a:lnTo>
                  <a:lnTo>
                    <a:pt x="65" y="42"/>
                  </a:lnTo>
                  <a:lnTo>
                    <a:pt x="71" y="54"/>
                  </a:lnTo>
                  <a:lnTo>
                    <a:pt x="71" y="60"/>
                  </a:lnTo>
                  <a:lnTo>
                    <a:pt x="59" y="54"/>
                  </a:lnTo>
                  <a:lnTo>
                    <a:pt x="47" y="42"/>
                  </a:lnTo>
                  <a:lnTo>
                    <a:pt x="23" y="30"/>
                  </a:lnTo>
                  <a:lnTo>
                    <a:pt x="23" y="36"/>
                  </a:lnTo>
                  <a:lnTo>
                    <a:pt x="18" y="42"/>
                  </a:lnTo>
                  <a:lnTo>
                    <a:pt x="12" y="48"/>
                  </a:lnTo>
                  <a:lnTo>
                    <a:pt x="6" y="48"/>
                  </a:lnTo>
                  <a:lnTo>
                    <a:pt x="6" y="48"/>
                  </a:lnTo>
                  <a:lnTo>
                    <a:pt x="6" y="36"/>
                  </a:lnTo>
                  <a:lnTo>
                    <a:pt x="0" y="18"/>
                  </a:lnTo>
                  <a:lnTo>
                    <a:pt x="0" y="1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800">
                <a:solidFill>
                  <a:srgbClr val="FFFFFF"/>
                </a:solidFill>
              </a:endParaRPr>
            </a:p>
          </p:txBody>
        </p:sp>
        <p:sp>
          <p:nvSpPr>
            <p:cNvPr id="9235" name="Freeform 19"/>
            <p:cNvSpPr>
              <a:spLocks/>
            </p:cNvSpPr>
            <p:nvPr userDrawn="1"/>
          </p:nvSpPr>
          <p:spPr bwMode="auto">
            <a:xfrm>
              <a:off x="855" y="3842"/>
              <a:ext cx="161" cy="164"/>
            </a:xfrm>
            <a:custGeom>
              <a:avLst/>
              <a:gdLst>
                <a:gd name="T0" fmla="*/ 30 w 161"/>
                <a:gd name="T1" fmla="*/ 0 h 162"/>
                <a:gd name="T2" fmla="*/ 48 w 161"/>
                <a:gd name="T3" fmla="*/ 6 h 162"/>
                <a:gd name="T4" fmla="*/ 72 w 161"/>
                <a:gd name="T5" fmla="*/ 6 h 162"/>
                <a:gd name="T6" fmla="*/ 114 w 161"/>
                <a:gd name="T7" fmla="*/ 12 h 162"/>
                <a:gd name="T8" fmla="*/ 96 w 161"/>
                <a:gd name="T9" fmla="*/ 54 h 162"/>
                <a:gd name="T10" fmla="*/ 96 w 161"/>
                <a:gd name="T11" fmla="*/ 60 h 162"/>
                <a:gd name="T12" fmla="*/ 102 w 161"/>
                <a:gd name="T13" fmla="*/ 72 h 162"/>
                <a:gd name="T14" fmla="*/ 108 w 161"/>
                <a:gd name="T15" fmla="*/ 84 h 162"/>
                <a:gd name="T16" fmla="*/ 120 w 161"/>
                <a:gd name="T17" fmla="*/ 96 h 162"/>
                <a:gd name="T18" fmla="*/ 143 w 161"/>
                <a:gd name="T19" fmla="*/ 114 h 162"/>
                <a:gd name="T20" fmla="*/ 155 w 161"/>
                <a:gd name="T21" fmla="*/ 138 h 162"/>
                <a:gd name="T22" fmla="*/ 161 w 161"/>
                <a:gd name="T23" fmla="*/ 156 h 162"/>
                <a:gd name="T24" fmla="*/ 161 w 161"/>
                <a:gd name="T25" fmla="*/ 162 h 162"/>
                <a:gd name="T26" fmla="*/ 96 w 161"/>
                <a:gd name="T27" fmla="*/ 102 h 162"/>
                <a:gd name="T28" fmla="*/ 30 w 161"/>
                <a:gd name="T29" fmla="*/ 54 h 162"/>
                <a:gd name="T30" fmla="*/ 0 w 161"/>
                <a:gd name="T31" fmla="*/ 0 h 162"/>
                <a:gd name="T32" fmla="*/ 30 w 161"/>
                <a:gd name="T33" fmla="*/ 0 h 162"/>
                <a:gd name="T34" fmla="*/ 30 w 161"/>
                <a:gd name="T35" fmla="*/ 0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61" h="162">
                  <a:moveTo>
                    <a:pt x="30" y="0"/>
                  </a:moveTo>
                  <a:lnTo>
                    <a:pt x="48" y="6"/>
                  </a:lnTo>
                  <a:lnTo>
                    <a:pt x="72" y="6"/>
                  </a:lnTo>
                  <a:lnTo>
                    <a:pt x="114" y="12"/>
                  </a:lnTo>
                  <a:lnTo>
                    <a:pt x="96" y="54"/>
                  </a:lnTo>
                  <a:lnTo>
                    <a:pt x="96" y="60"/>
                  </a:lnTo>
                  <a:lnTo>
                    <a:pt x="102" y="72"/>
                  </a:lnTo>
                  <a:lnTo>
                    <a:pt x="108" y="84"/>
                  </a:lnTo>
                  <a:lnTo>
                    <a:pt x="120" y="96"/>
                  </a:lnTo>
                  <a:lnTo>
                    <a:pt x="143" y="114"/>
                  </a:lnTo>
                  <a:lnTo>
                    <a:pt x="155" y="138"/>
                  </a:lnTo>
                  <a:lnTo>
                    <a:pt x="161" y="156"/>
                  </a:lnTo>
                  <a:lnTo>
                    <a:pt x="161" y="162"/>
                  </a:lnTo>
                  <a:lnTo>
                    <a:pt x="96" y="102"/>
                  </a:lnTo>
                  <a:lnTo>
                    <a:pt x="30" y="54"/>
                  </a:lnTo>
                  <a:lnTo>
                    <a:pt x="0" y="0"/>
                  </a:lnTo>
                  <a:lnTo>
                    <a:pt x="30" y="0"/>
                  </a:lnTo>
                  <a:lnTo>
                    <a:pt x="30"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800">
                <a:solidFill>
                  <a:srgbClr val="FFFFFF"/>
                </a:solidFill>
              </a:endParaRPr>
            </a:p>
          </p:txBody>
        </p:sp>
        <p:sp>
          <p:nvSpPr>
            <p:cNvPr id="9236" name="Freeform 20"/>
            <p:cNvSpPr>
              <a:spLocks/>
            </p:cNvSpPr>
            <p:nvPr userDrawn="1"/>
          </p:nvSpPr>
          <p:spPr bwMode="auto">
            <a:xfrm>
              <a:off x="706" y="3854"/>
              <a:ext cx="59" cy="61"/>
            </a:xfrm>
            <a:custGeom>
              <a:avLst/>
              <a:gdLst>
                <a:gd name="T0" fmla="*/ 59 w 59"/>
                <a:gd name="T1" fmla="*/ 6 h 60"/>
                <a:gd name="T2" fmla="*/ 41 w 59"/>
                <a:gd name="T3" fmla="*/ 30 h 60"/>
                <a:gd name="T4" fmla="*/ 41 w 59"/>
                <a:gd name="T5" fmla="*/ 36 h 60"/>
                <a:gd name="T6" fmla="*/ 47 w 59"/>
                <a:gd name="T7" fmla="*/ 42 h 60"/>
                <a:gd name="T8" fmla="*/ 53 w 59"/>
                <a:gd name="T9" fmla="*/ 54 h 60"/>
                <a:gd name="T10" fmla="*/ 53 w 59"/>
                <a:gd name="T11" fmla="*/ 60 h 60"/>
                <a:gd name="T12" fmla="*/ 47 w 59"/>
                <a:gd name="T13" fmla="*/ 54 h 60"/>
                <a:gd name="T14" fmla="*/ 35 w 59"/>
                <a:gd name="T15" fmla="*/ 48 h 60"/>
                <a:gd name="T16" fmla="*/ 23 w 59"/>
                <a:gd name="T17" fmla="*/ 36 h 60"/>
                <a:gd name="T18" fmla="*/ 17 w 59"/>
                <a:gd name="T19" fmla="*/ 30 h 60"/>
                <a:gd name="T20" fmla="*/ 0 w 59"/>
                <a:gd name="T21" fmla="*/ 0 h 60"/>
                <a:gd name="T22" fmla="*/ 59 w 59"/>
                <a:gd name="T23" fmla="*/ 6 h 60"/>
                <a:gd name="T24" fmla="*/ 59 w 59"/>
                <a:gd name="T25" fmla="*/ 6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 h="60">
                  <a:moveTo>
                    <a:pt x="59" y="6"/>
                  </a:moveTo>
                  <a:lnTo>
                    <a:pt x="41" y="30"/>
                  </a:lnTo>
                  <a:lnTo>
                    <a:pt x="41" y="36"/>
                  </a:lnTo>
                  <a:lnTo>
                    <a:pt x="47" y="42"/>
                  </a:lnTo>
                  <a:lnTo>
                    <a:pt x="53" y="54"/>
                  </a:lnTo>
                  <a:lnTo>
                    <a:pt x="53" y="60"/>
                  </a:lnTo>
                  <a:lnTo>
                    <a:pt x="47" y="54"/>
                  </a:lnTo>
                  <a:lnTo>
                    <a:pt x="35" y="48"/>
                  </a:lnTo>
                  <a:lnTo>
                    <a:pt x="23" y="36"/>
                  </a:lnTo>
                  <a:lnTo>
                    <a:pt x="17" y="30"/>
                  </a:lnTo>
                  <a:lnTo>
                    <a:pt x="0" y="0"/>
                  </a:lnTo>
                  <a:lnTo>
                    <a:pt x="59" y="6"/>
                  </a:lnTo>
                  <a:lnTo>
                    <a:pt x="59" y="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800">
                <a:solidFill>
                  <a:srgbClr val="FFFFFF"/>
                </a:solidFill>
              </a:endParaRPr>
            </a:p>
          </p:txBody>
        </p:sp>
        <p:sp>
          <p:nvSpPr>
            <p:cNvPr id="9237" name="Freeform 21"/>
            <p:cNvSpPr>
              <a:spLocks/>
            </p:cNvSpPr>
            <p:nvPr userDrawn="1"/>
          </p:nvSpPr>
          <p:spPr bwMode="auto">
            <a:xfrm>
              <a:off x="395" y="3811"/>
              <a:ext cx="245" cy="207"/>
            </a:xfrm>
            <a:custGeom>
              <a:avLst/>
              <a:gdLst>
                <a:gd name="T0" fmla="*/ 233 w 245"/>
                <a:gd name="T1" fmla="*/ 36 h 204"/>
                <a:gd name="T2" fmla="*/ 245 w 245"/>
                <a:gd name="T3" fmla="*/ 42 h 204"/>
                <a:gd name="T4" fmla="*/ 209 w 245"/>
                <a:gd name="T5" fmla="*/ 84 h 204"/>
                <a:gd name="T6" fmla="*/ 143 w 245"/>
                <a:gd name="T7" fmla="*/ 132 h 204"/>
                <a:gd name="T8" fmla="*/ 167 w 245"/>
                <a:gd name="T9" fmla="*/ 156 h 204"/>
                <a:gd name="T10" fmla="*/ 179 w 245"/>
                <a:gd name="T11" fmla="*/ 204 h 204"/>
                <a:gd name="T12" fmla="*/ 77 w 245"/>
                <a:gd name="T13" fmla="*/ 132 h 204"/>
                <a:gd name="T14" fmla="*/ 47 w 245"/>
                <a:gd name="T15" fmla="*/ 84 h 204"/>
                <a:gd name="T16" fmla="*/ 89 w 245"/>
                <a:gd name="T17" fmla="*/ 66 h 204"/>
                <a:gd name="T18" fmla="*/ 59 w 245"/>
                <a:gd name="T19" fmla="*/ 36 h 204"/>
                <a:gd name="T20" fmla="*/ 0 w 245"/>
                <a:gd name="T21" fmla="*/ 12 h 204"/>
                <a:gd name="T22" fmla="*/ 0 w 245"/>
                <a:gd name="T23" fmla="*/ 0 h 204"/>
                <a:gd name="T24" fmla="*/ 6 w 245"/>
                <a:gd name="T25" fmla="*/ 0 h 204"/>
                <a:gd name="T26" fmla="*/ 12 w 245"/>
                <a:gd name="T27" fmla="*/ 0 h 204"/>
                <a:gd name="T28" fmla="*/ 47 w 245"/>
                <a:gd name="T29" fmla="*/ 6 h 204"/>
                <a:gd name="T30" fmla="*/ 77 w 245"/>
                <a:gd name="T31" fmla="*/ 6 h 204"/>
                <a:gd name="T32" fmla="*/ 83 w 245"/>
                <a:gd name="T33" fmla="*/ 6 h 204"/>
                <a:gd name="T34" fmla="*/ 89 w 245"/>
                <a:gd name="T35" fmla="*/ 6 h 204"/>
                <a:gd name="T36" fmla="*/ 101 w 245"/>
                <a:gd name="T37" fmla="*/ 12 h 204"/>
                <a:gd name="T38" fmla="*/ 125 w 245"/>
                <a:gd name="T39" fmla="*/ 12 h 204"/>
                <a:gd name="T40" fmla="*/ 143 w 245"/>
                <a:gd name="T41" fmla="*/ 18 h 204"/>
                <a:gd name="T42" fmla="*/ 149 w 245"/>
                <a:gd name="T43" fmla="*/ 18 h 204"/>
                <a:gd name="T44" fmla="*/ 149 w 245"/>
                <a:gd name="T45" fmla="*/ 18 h 204"/>
                <a:gd name="T46" fmla="*/ 203 w 245"/>
                <a:gd name="T47" fmla="*/ 24 h 204"/>
                <a:gd name="T48" fmla="*/ 233 w 245"/>
                <a:gd name="T49" fmla="*/ 36 h 204"/>
                <a:gd name="T50" fmla="*/ 233 w 245"/>
                <a:gd name="T51" fmla="*/ 36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45" h="204">
                  <a:moveTo>
                    <a:pt x="233" y="36"/>
                  </a:moveTo>
                  <a:lnTo>
                    <a:pt x="245" y="42"/>
                  </a:lnTo>
                  <a:lnTo>
                    <a:pt x="209" y="84"/>
                  </a:lnTo>
                  <a:lnTo>
                    <a:pt x="143" y="132"/>
                  </a:lnTo>
                  <a:lnTo>
                    <a:pt x="167" y="156"/>
                  </a:lnTo>
                  <a:lnTo>
                    <a:pt x="179" y="204"/>
                  </a:lnTo>
                  <a:lnTo>
                    <a:pt x="77" y="132"/>
                  </a:lnTo>
                  <a:lnTo>
                    <a:pt x="47" y="84"/>
                  </a:lnTo>
                  <a:lnTo>
                    <a:pt x="89" y="66"/>
                  </a:lnTo>
                  <a:lnTo>
                    <a:pt x="59" y="36"/>
                  </a:lnTo>
                  <a:lnTo>
                    <a:pt x="0" y="12"/>
                  </a:lnTo>
                  <a:lnTo>
                    <a:pt x="0" y="0"/>
                  </a:lnTo>
                  <a:lnTo>
                    <a:pt x="6" y="0"/>
                  </a:lnTo>
                  <a:lnTo>
                    <a:pt x="12" y="0"/>
                  </a:lnTo>
                  <a:lnTo>
                    <a:pt x="47" y="6"/>
                  </a:lnTo>
                  <a:lnTo>
                    <a:pt x="77" y="6"/>
                  </a:lnTo>
                  <a:lnTo>
                    <a:pt x="83" y="6"/>
                  </a:lnTo>
                  <a:lnTo>
                    <a:pt x="89" y="6"/>
                  </a:lnTo>
                  <a:lnTo>
                    <a:pt x="101" y="12"/>
                  </a:lnTo>
                  <a:lnTo>
                    <a:pt x="125" y="12"/>
                  </a:lnTo>
                  <a:lnTo>
                    <a:pt x="143" y="18"/>
                  </a:lnTo>
                  <a:lnTo>
                    <a:pt x="149" y="18"/>
                  </a:lnTo>
                  <a:lnTo>
                    <a:pt x="149" y="18"/>
                  </a:lnTo>
                  <a:lnTo>
                    <a:pt x="203" y="24"/>
                  </a:lnTo>
                  <a:lnTo>
                    <a:pt x="233" y="36"/>
                  </a:lnTo>
                  <a:lnTo>
                    <a:pt x="233" y="3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800">
                <a:solidFill>
                  <a:srgbClr val="FFFFFF"/>
                </a:solidFill>
              </a:endParaRPr>
            </a:p>
          </p:txBody>
        </p:sp>
      </p:grpSp>
      <p:sp>
        <p:nvSpPr>
          <p:cNvPr id="9238" name="Rectangle 22"/>
          <p:cNvSpPr>
            <a:spLocks noGrp="1" noChangeArrowheads="1"/>
          </p:cNvSpPr>
          <p:nvPr>
            <p:ph type="ctrTitle" sz="quarter"/>
          </p:nvPr>
        </p:nvSpPr>
        <p:spPr>
          <a:xfrm>
            <a:off x="609600" y="1447801"/>
            <a:ext cx="10972800" cy="1736725"/>
          </a:xfrm>
        </p:spPr>
        <p:txBody>
          <a:bodyPr/>
          <a:lstStyle>
            <a:lvl1pPr>
              <a:defRPr sz="5400"/>
            </a:lvl1pPr>
          </a:lstStyle>
          <a:p>
            <a:pPr lvl="0"/>
            <a:r>
              <a:rPr lang="en-US" altLang="en-US" noProof="0" smtClean="0"/>
              <a:t>Click to edit Master title style</a:t>
            </a:r>
          </a:p>
        </p:txBody>
      </p:sp>
      <p:sp>
        <p:nvSpPr>
          <p:cNvPr id="9239" name="Rectangle 23"/>
          <p:cNvSpPr>
            <a:spLocks noGrp="1" noChangeArrowheads="1"/>
          </p:cNvSpPr>
          <p:nvPr>
            <p:ph type="subTitle" sz="quarter" idx="1"/>
          </p:nvPr>
        </p:nvSpPr>
        <p:spPr>
          <a:xfrm>
            <a:off x="1828800" y="3429000"/>
            <a:ext cx="8534400" cy="1752600"/>
          </a:xfrm>
        </p:spPr>
        <p:txBody>
          <a:bodyPr/>
          <a:lstStyle>
            <a:lvl1pPr marL="0" indent="0" algn="ctr">
              <a:buFontTx/>
              <a:buNone/>
              <a:defRPr>
                <a:effectLst>
                  <a:outerShdw blurRad="38100" dist="38100" dir="2700000" algn="tl">
                    <a:srgbClr val="000000"/>
                  </a:outerShdw>
                </a:effectLst>
              </a:defRPr>
            </a:lvl1pPr>
          </a:lstStyle>
          <a:p>
            <a:pPr lvl="0"/>
            <a:r>
              <a:rPr lang="en-US" altLang="en-US" noProof="0" smtClean="0"/>
              <a:t>Click to edit Master subtitle style</a:t>
            </a:r>
          </a:p>
        </p:txBody>
      </p:sp>
      <p:sp>
        <p:nvSpPr>
          <p:cNvPr id="9240" name="Rectangle 24"/>
          <p:cNvSpPr>
            <a:spLocks noGrp="1" noChangeArrowheads="1"/>
          </p:cNvSpPr>
          <p:nvPr>
            <p:ph type="dt" sz="quarter" idx="2"/>
          </p:nvPr>
        </p:nvSpPr>
        <p:spPr/>
        <p:txBody>
          <a:bodyPr/>
          <a:lstStyle>
            <a:lvl1pPr>
              <a:defRPr/>
            </a:lvl1pPr>
          </a:lstStyle>
          <a:p>
            <a:endParaRPr lang="en-US" altLang="en-US">
              <a:solidFill>
                <a:srgbClr val="FFFFFF"/>
              </a:solidFill>
            </a:endParaRPr>
          </a:p>
        </p:txBody>
      </p:sp>
      <p:sp>
        <p:nvSpPr>
          <p:cNvPr id="9241" name="Rectangle 25"/>
          <p:cNvSpPr>
            <a:spLocks noGrp="1" noChangeArrowheads="1"/>
          </p:cNvSpPr>
          <p:nvPr>
            <p:ph type="sldNum" sz="quarter" idx="4"/>
          </p:nvPr>
        </p:nvSpPr>
        <p:spPr/>
        <p:txBody>
          <a:bodyPr/>
          <a:lstStyle>
            <a:lvl1pPr>
              <a:defRPr/>
            </a:lvl1pPr>
          </a:lstStyle>
          <a:p>
            <a:fld id="{4AB30368-03AE-4EBC-AFAF-F3E11C3ED350}" type="slidenum">
              <a:rPr lang="en-US" altLang="en-US">
                <a:solidFill>
                  <a:srgbClr val="FFFFFF"/>
                </a:solidFill>
              </a:rPr>
              <a:pPr/>
              <a:t>‹#›</a:t>
            </a:fld>
            <a:endParaRPr lang="en-US" altLang="en-US">
              <a:solidFill>
                <a:srgbClr val="FFFFFF"/>
              </a:solidFill>
            </a:endParaRPr>
          </a:p>
        </p:txBody>
      </p:sp>
      <p:sp>
        <p:nvSpPr>
          <p:cNvPr id="9242" name="Rectangle 26"/>
          <p:cNvSpPr>
            <a:spLocks noGrp="1" noChangeArrowheads="1"/>
          </p:cNvSpPr>
          <p:nvPr>
            <p:ph type="ftr" sz="quarter" idx="3"/>
          </p:nvPr>
        </p:nvSpPr>
        <p:spPr/>
        <p:txBody>
          <a:bodyPr/>
          <a:lstStyle>
            <a:lvl1pPr>
              <a:defRPr/>
            </a:lvl1pPr>
          </a:lstStyle>
          <a:p>
            <a:endParaRPr lang="en-US" altLang="en-US">
              <a:solidFill>
                <a:srgbClr val="FFFFFF"/>
              </a:solidFill>
            </a:endParaRPr>
          </a:p>
        </p:txBody>
      </p:sp>
    </p:spTree>
    <p:extLst>
      <p:ext uri="{BB962C8B-B14F-4D97-AF65-F5344CB8AC3E}">
        <p14:creationId xmlns:p14="http://schemas.microsoft.com/office/powerpoint/2010/main" val="3740929000"/>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6A3627B0-9707-45BB-9538-4B39A0426D4E}"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420334890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C46B63FA-B632-4A41-89BF-5D289616CA16}"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62327242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0"/>
            <a:ext cx="53848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0"/>
            <a:ext cx="53848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413D3890-2AEB-4DC4-A74E-A11A0062A7C1}"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15891632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solidFill>
                <a:srgbClr val="FFFFFF"/>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FFFFFF"/>
              </a:solidFill>
            </a:endParaRPr>
          </a:p>
        </p:txBody>
      </p:sp>
      <p:sp>
        <p:nvSpPr>
          <p:cNvPr id="9" name="Slide Number Placeholder 8"/>
          <p:cNvSpPr>
            <a:spLocks noGrp="1"/>
          </p:cNvSpPr>
          <p:nvPr>
            <p:ph type="sldNum" sz="quarter" idx="12"/>
          </p:nvPr>
        </p:nvSpPr>
        <p:spPr/>
        <p:txBody>
          <a:bodyPr/>
          <a:lstStyle>
            <a:lvl1pPr>
              <a:defRPr/>
            </a:lvl1pPr>
          </a:lstStyle>
          <a:p>
            <a:fld id="{99BF37AA-0E2F-494D-B022-022E87BB6563}"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27288317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solidFill>
                <a:srgbClr val="FFFFFF"/>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FFFFFF"/>
              </a:solidFill>
            </a:endParaRPr>
          </a:p>
        </p:txBody>
      </p:sp>
      <p:sp>
        <p:nvSpPr>
          <p:cNvPr id="5" name="Slide Number Placeholder 4"/>
          <p:cNvSpPr>
            <a:spLocks noGrp="1"/>
          </p:cNvSpPr>
          <p:nvPr>
            <p:ph type="sldNum" sz="quarter" idx="12"/>
          </p:nvPr>
        </p:nvSpPr>
        <p:spPr/>
        <p:txBody>
          <a:bodyPr/>
          <a:lstStyle>
            <a:lvl1pPr>
              <a:defRPr/>
            </a:lvl1pPr>
          </a:lstStyle>
          <a:p>
            <a:fld id="{76492658-6CED-4388-A77F-2DAB568EA82E}"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2129971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solidFill>
                <a:srgbClr val="FFFFFF"/>
              </a:solidFill>
            </a:endParaRPr>
          </a:p>
        </p:txBody>
      </p:sp>
      <p:sp>
        <p:nvSpPr>
          <p:cNvPr id="6" name="Slide Number Placeholder 5"/>
          <p:cNvSpPr>
            <a:spLocks noGrp="1"/>
          </p:cNvSpPr>
          <p:nvPr>
            <p:ph type="sldNum" sz="quarter" idx="11"/>
          </p:nvPr>
        </p:nvSpPr>
        <p:spPr/>
        <p:txBody>
          <a:bodyPr/>
          <a:lstStyle>
            <a:lvl1pPr>
              <a:defRPr/>
            </a:lvl1pPr>
          </a:lstStyle>
          <a:p>
            <a:fld id="{1A0536D9-2BAE-42EC-A55A-C0349E473F1E}" type="slidenum">
              <a:rPr lang="en-US" altLang="en-US">
                <a:solidFill>
                  <a:srgbClr val="FFFFFF"/>
                </a:solidFill>
              </a:rPr>
              <a:pPr/>
              <a:t>‹#›</a:t>
            </a:fld>
            <a:endParaRPr lang="en-US" altLang="en-US">
              <a:solidFill>
                <a:srgbClr val="FFFFFF"/>
              </a:solidFill>
            </a:endParaRPr>
          </a:p>
        </p:txBody>
      </p:sp>
      <p:sp>
        <p:nvSpPr>
          <p:cNvPr id="7" name="Footer Placeholder 6"/>
          <p:cNvSpPr>
            <a:spLocks noGrp="1"/>
          </p:cNvSpPr>
          <p:nvPr>
            <p:ph type="ftr" sz="quarter" idx="12"/>
          </p:nvPr>
        </p:nvSpPr>
        <p:spPr/>
        <p:txBody>
          <a:bodyPr/>
          <a:lstStyle>
            <a:lvl1pPr>
              <a:defRPr/>
            </a:lvl1pPr>
          </a:lstStyle>
          <a:p>
            <a:endParaRPr lang="en-US" altLang="en-US">
              <a:solidFill>
                <a:srgbClr val="FFFFFF"/>
              </a:solidFill>
            </a:endParaRPr>
          </a:p>
        </p:txBody>
      </p:sp>
    </p:spTree>
    <p:extLst>
      <p:ext uri="{BB962C8B-B14F-4D97-AF65-F5344CB8AC3E}">
        <p14:creationId xmlns:p14="http://schemas.microsoft.com/office/powerpoint/2010/main" val="166832473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FFFFFF"/>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FFFFFF"/>
              </a:solidFill>
            </a:endParaRPr>
          </a:p>
        </p:txBody>
      </p:sp>
      <p:sp>
        <p:nvSpPr>
          <p:cNvPr id="4" name="Slide Number Placeholder 3"/>
          <p:cNvSpPr>
            <a:spLocks noGrp="1"/>
          </p:cNvSpPr>
          <p:nvPr>
            <p:ph type="sldNum" sz="quarter" idx="12"/>
          </p:nvPr>
        </p:nvSpPr>
        <p:spPr/>
        <p:txBody>
          <a:bodyPr/>
          <a:lstStyle>
            <a:lvl1pPr>
              <a:defRPr/>
            </a:lvl1pPr>
          </a:lstStyle>
          <a:p>
            <a:fld id="{4849C808-FF20-4754-A3B8-5B08AADEC9DE}"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25628413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659559F9-E9E6-4E08-8183-76C79F83F1E7}"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97991292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97D1FAAA-857D-4CEA-9716-01B9E198DB97}"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85684255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6BAB5145-F9EB-4452-B402-D8227C470E1C}"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7859628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28600"/>
            <a:ext cx="2743200" cy="5867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28600"/>
            <a:ext cx="802640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AEEF6E99-5692-4322-8405-BB580C94F1A9}"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6620570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solidFill>
                <a:srgbClr val="FFFFFF"/>
              </a:solidFill>
            </a:endParaRPr>
          </a:p>
        </p:txBody>
      </p:sp>
      <p:sp>
        <p:nvSpPr>
          <p:cNvPr id="8" name="Slide Number Placeholder 7"/>
          <p:cNvSpPr>
            <a:spLocks noGrp="1"/>
          </p:cNvSpPr>
          <p:nvPr>
            <p:ph type="sldNum" sz="quarter" idx="11"/>
          </p:nvPr>
        </p:nvSpPr>
        <p:spPr/>
        <p:txBody>
          <a:bodyPr/>
          <a:lstStyle>
            <a:lvl1pPr>
              <a:defRPr/>
            </a:lvl1pPr>
          </a:lstStyle>
          <a:p>
            <a:fld id="{A936D596-8A22-464A-99C7-15CACFA252A9}" type="slidenum">
              <a:rPr lang="en-US" altLang="en-US">
                <a:solidFill>
                  <a:srgbClr val="FFFFFF"/>
                </a:solidFill>
              </a:rPr>
              <a:pPr/>
              <a:t>‹#›</a:t>
            </a:fld>
            <a:endParaRPr lang="en-US" altLang="en-US">
              <a:solidFill>
                <a:srgbClr val="FFFFFF"/>
              </a:solidFill>
            </a:endParaRPr>
          </a:p>
        </p:txBody>
      </p:sp>
      <p:sp>
        <p:nvSpPr>
          <p:cNvPr id="9" name="Footer Placeholder 8"/>
          <p:cNvSpPr>
            <a:spLocks noGrp="1"/>
          </p:cNvSpPr>
          <p:nvPr>
            <p:ph type="ftr" sz="quarter" idx="12"/>
          </p:nvPr>
        </p:nvSpPr>
        <p:spPr/>
        <p:txBody>
          <a:bodyPr/>
          <a:lstStyle>
            <a:lvl1pPr>
              <a:defRPr/>
            </a:lvl1pPr>
          </a:lstStyle>
          <a:p>
            <a:endParaRPr lang="en-US" altLang="en-US">
              <a:solidFill>
                <a:srgbClr val="FFFFFF"/>
              </a:solidFill>
            </a:endParaRPr>
          </a:p>
        </p:txBody>
      </p:sp>
    </p:spTree>
    <p:extLst>
      <p:ext uri="{BB962C8B-B14F-4D97-AF65-F5344CB8AC3E}">
        <p14:creationId xmlns:p14="http://schemas.microsoft.com/office/powerpoint/2010/main" val="27913913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solidFill>
                <a:srgbClr val="FFFFFF"/>
              </a:solidFill>
            </a:endParaRPr>
          </a:p>
        </p:txBody>
      </p:sp>
      <p:sp>
        <p:nvSpPr>
          <p:cNvPr id="4" name="Slide Number Placeholder 3"/>
          <p:cNvSpPr>
            <a:spLocks noGrp="1"/>
          </p:cNvSpPr>
          <p:nvPr>
            <p:ph type="sldNum" sz="quarter" idx="11"/>
          </p:nvPr>
        </p:nvSpPr>
        <p:spPr/>
        <p:txBody>
          <a:bodyPr/>
          <a:lstStyle>
            <a:lvl1pPr>
              <a:defRPr/>
            </a:lvl1pPr>
          </a:lstStyle>
          <a:p>
            <a:fld id="{A3475487-1BE3-4C37-838B-7BB2941D77AD}" type="slidenum">
              <a:rPr lang="en-US" altLang="en-US">
                <a:solidFill>
                  <a:srgbClr val="FFFFFF"/>
                </a:solidFill>
              </a:rPr>
              <a:pPr/>
              <a:t>‹#›</a:t>
            </a:fld>
            <a:endParaRPr lang="en-US" altLang="en-US">
              <a:solidFill>
                <a:srgbClr val="FFFFFF"/>
              </a:solidFill>
            </a:endParaRPr>
          </a:p>
        </p:txBody>
      </p:sp>
      <p:sp>
        <p:nvSpPr>
          <p:cNvPr id="5" name="Footer Placeholder 4"/>
          <p:cNvSpPr>
            <a:spLocks noGrp="1"/>
          </p:cNvSpPr>
          <p:nvPr>
            <p:ph type="ftr" sz="quarter" idx="12"/>
          </p:nvPr>
        </p:nvSpPr>
        <p:spPr/>
        <p:txBody>
          <a:bodyPr/>
          <a:lstStyle>
            <a:lvl1pPr>
              <a:defRPr/>
            </a:lvl1pPr>
          </a:lstStyle>
          <a:p>
            <a:endParaRPr lang="en-US" altLang="en-US">
              <a:solidFill>
                <a:srgbClr val="FFFFFF"/>
              </a:solidFill>
            </a:endParaRPr>
          </a:p>
        </p:txBody>
      </p:sp>
    </p:spTree>
    <p:extLst>
      <p:ext uri="{BB962C8B-B14F-4D97-AF65-F5344CB8AC3E}">
        <p14:creationId xmlns:p14="http://schemas.microsoft.com/office/powerpoint/2010/main" val="36101226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FFFFFF"/>
              </a:solidFill>
            </a:endParaRPr>
          </a:p>
        </p:txBody>
      </p:sp>
      <p:sp>
        <p:nvSpPr>
          <p:cNvPr id="3" name="Slide Number Placeholder 2"/>
          <p:cNvSpPr>
            <a:spLocks noGrp="1"/>
          </p:cNvSpPr>
          <p:nvPr>
            <p:ph type="sldNum" sz="quarter" idx="11"/>
          </p:nvPr>
        </p:nvSpPr>
        <p:spPr/>
        <p:txBody>
          <a:bodyPr/>
          <a:lstStyle>
            <a:lvl1pPr>
              <a:defRPr/>
            </a:lvl1pPr>
          </a:lstStyle>
          <a:p>
            <a:fld id="{673C4706-6C87-455D-B52E-468FEC6CD8B4}" type="slidenum">
              <a:rPr lang="en-US" altLang="en-US">
                <a:solidFill>
                  <a:srgbClr val="FFFFFF"/>
                </a:solidFill>
              </a:rPr>
              <a:pPr/>
              <a:t>‹#›</a:t>
            </a:fld>
            <a:endParaRPr lang="en-US" altLang="en-US">
              <a:solidFill>
                <a:srgbClr val="FFFFFF"/>
              </a:solidFill>
            </a:endParaRPr>
          </a:p>
        </p:txBody>
      </p:sp>
      <p:sp>
        <p:nvSpPr>
          <p:cNvPr id="4" name="Footer Placeholder 3"/>
          <p:cNvSpPr>
            <a:spLocks noGrp="1"/>
          </p:cNvSpPr>
          <p:nvPr>
            <p:ph type="ftr" sz="quarter" idx="12"/>
          </p:nvPr>
        </p:nvSpPr>
        <p:spPr/>
        <p:txBody>
          <a:bodyPr/>
          <a:lstStyle>
            <a:lvl1pPr>
              <a:defRPr/>
            </a:lvl1pPr>
          </a:lstStyle>
          <a:p>
            <a:endParaRPr lang="en-US" altLang="en-US">
              <a:solidFill>
                <a:srgbClr val="FFFFFF"/>
              </a:solidFill>
            </a:endParaRPr>
          </a:p>
        </p:txBody>
      </p:sp>
    </p:spTree>
    <p:extLst>
      <p:ext uri="{BB962C8B-B14F-4D97-AF65-F5344CB8AC3E}">
        <p14:creationId xmlns:p14="http://schemas.microsoft.com/office/powerpoint/2010/main" val="14922346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FFFFFF"/>
              </a:solidFill>
            </a:endParaRPr>
          </a:p>
        </p:txBody>
      </p:sp>
      <p:sp>
        <p:nvSpPr>
          <p:cNvPr id="6" name="Slide Number Placeholder 5"/>
          <p:cNvSpPr>
            <a:spLocks noGrp="1"/>
          </p:cNvSpPr>
          <p:nvPr>
            <p:ph type="sldNum" sz="quarter" idx="11"/>
          </p:nvPr>
        </p:nvSpPr>
        <p:spPr/>
        <p:txBody>
          <a:bodyPr/>
          <a:lstStyle>
            <a:lvl1pPr>
              <a:defRPr/>
            </a:lvl1pPr>
          </a:lstStyle>
          <a:p>
            <a:fld id="{939E995E-16F4-4012-B1BB-BD386F54739D}" type="slidenum">
              <a:rPr lang="en-US" altLang="en-US">
                <a:solidFill>
                  <a:srgbClr val="FFFFFF"/>
                </a:solidFill>
              </a:rPr>
              <a:pPr/>
              <a:t>‹#›</a:t>
            </a:fld>
            <a:endParaRPr lang="en-US" altLang="en-US">
              <a:solidFill>
                <a:srgbClr val="FFFFFF"/>
              </a:solidFill>
            </a:endParaRPr>
          </a:p>
        </p:txBody>
      </p:sp>
      <p:sp>
        <p:nvSpPr>
          <p:cNvPr id="7" name="Footer Placeholder 6"/>
          <p:cNvSpPr>
            <a:spLocks noGrp="1"/>
          </p:cNvSpPr>
          <p:nvPr>
            <p:ph type="ftr" sz="quarter" idx="12"/>
          </p:nvPr>
        </p:nvSpPr>
        <p:spPr/>
        <p:txBody>
          <a:bodyPr/>
          <a:lstStyle>
            <a:lvl1pPr>
              <a:defRPr/>
            </a:lvl1pPr>
          </a:lstStyle>
          <a:p>
            <a:endParaRPr lang="en-US" altLang="en-US">
              <a:solidFill>
                <a:srgbClr val="FFFFFF"/>
              </a:solidFill>
            </a:endParaRPr>
          </a:p>
        </p:txBody>
      </p:sp>
    </p:spTree>
    <p:extLst>
      <p:ext uri="{BB962C8B-B14F-4D97-AF65-F5344CB8AC3E}">
        <p14:creationId xmlns:p14="http://schemas.microsoft.com/office/powerpoint/2010/main" val="14588862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FFFFFF"/>
              </a:solidFill>
            </a:endParaRPr>
          </a:p>
        </p:txBody>
      </p:sp>
      <p:sp>
        <p:nvSpPr>
          <p:cNvPr id="6" name="Slide Number Placeholder 5"/>
          <p:cNvSpPr>
            <a:spLocks noGrp="1"/>
          </p:cNvSpPr>
          <p:nvPr>
            <p:ph type="sldNum" sz="quarter" idx="11"/>
          </p:nvPr>
        </p:nvSpPr>
        <p:spPr/>
        <p:txBody>
          <a:bodyPr/>
          <a:lstStyle>
            <a:lvl1pPr>
              <a:defRPr/>
            </a:lvl1pPr>
          </a:lstStyle>
          <a:p>
            <a:fld id="{556B94B5-8A32-44E3-92EC-9749F6B85684}" type="slidenum">
              <a:rPr lang="en-US" altLang="en-US">
                <a:solidFill>
                  <a:srgbClr val="FFFFFF"/>
                </a:solidFill>
              </a:rPr>
              <a:pPr/>
              <a:t>‹#›</a:t>
            </a:fld>
            <a:endParaRPr lang="en-US" altLang="en-US">
              <a:solidFill>
                <a:srgbClr val="FFFFFF"/>
              </a:solidFill>
            </a:endParaRPr>
          </a:p>
        </p:txBody>
      </p:sp>
      <p:sp>
        <p:nvSpPr>
          <p:cNvPr id="7" name="Footer Placeholder 6"/>
          <p:cNvSpPr>
            <a:spLocks noGrp="1"/>
          </p:cNvSpPr>
          <p:nvPr>
            <p:ph type="ftr" sz="quarter" idx="12"/>
          </p:nvPr>
        </p:nvSpPr>
        <p:spPr/>
        <p:txBody>
          <a:bodyPr/>
          <a:lstStyle>
            <a:lvl1pPr>
              <a:defRPr/>
            </a:lvl1pPr>
          </a:lstStyle>
          <a:p>
            <a:endParaRPr lang="en-US" altLang="en-US">
              <a:solidFill>
                <a:srgbClr val="FFFFFF"/>
              </a:solidFill>
            </a:endParaRPr>
          </a:p>
        </p:txBody>
      </p:sp>
    </p:spTree>
    <p:extLst>
      <p:ext uri="{BB962C8B-B14F-4D97-AF65-F5344CB8AC3E}">
        <p14:creationId xmlns:p14="http://schemas.microsoft.com/office/powerpoint/2010/main" val="23347507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dt" sz="half" idx="2"/>
          </p:nvPr>
        </p:nvSpPr>
        <p:spPr bwMode="auto">
          <a:xfrm>
            <a:off x="609600" y="625157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rial" panose="020B0604020202020204" pitchFamily="34" charset="0"/>
              </a:defRPr>
            </a:lvl1pPr>
          </a:lstStyle>
          <a:p>
            <a:pPr fontAlgn="base">
              <a:spcBef>
                <a:spcPct val="0"/>
              </a:spcBef>
              <a:spcAft>
                <a:spcPct val="0"/>
              </a:spcAft>
            </a:pPr>
            <a:endParaRPr lang="en-US" altLang="en-US">
              <a:solidFill>
                <a:srgbClr val="FFFFFF"/>
              </a:solidFill>
            </a:endParaRPr>
          </a:p>
        </p:txBody>
      </p:sp>
      <p:sp>
        <p:nvSpPr>
          <p:cNvPr id="36867" name="Rectangle 3"/>
          <p:cNvSpPr>
            <a:spLocks noGrp="1" noChangeArrowheads="1"/>
          </p:cNvSpPr>
          <p:nvPr>
            <p:ph type="sldNum" sz="quarter" idx="4"/>
          </p:nvPr>
        </p:nvSpPr>
        <p:spPr bwMode="auto">
          <a:xfrm>
            <a:off x="8737600" y="6248400"/>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atin typeface="Arial" panose="020B0604020202020204" pitchFamily="34" charset="0"/>
              </a:defRPr>
            </a:lvl1pPr>
          </a:lstStyle>
          <a:p>
            <a:pPr fontAlgn="base">
              <a:spcBef>
                <a:spcPct val="0"/>
              </a:spcBef>
              <a:spcAft>
                <a:spcPct val="0"/>
              </a:spcAft>
            </a:pPr>
            <a:fld id="{671842EC-634E-42DB-BF4D-B895A286EAF5}" type="slidenum">
              <a:rPr lang="en-US" altLang="en-US">
                <a:solidFill>
                  <a:srgbClr val="FFFFFF"/>
                </a:solidFill>
              </a:rPr>
              <a:pPr fontAlgn="base">
                <a:spcBef>
                  <a:spcPct val="0"/>
                </a:spcBef>
                <a:spcAft>
                  <a:spcPct val="0"/>
                </a:spcAft>
              </a:pPr>
              <a:t>‹#›</a:t>
            </a:fld>
            <a:endParaRPr lang="en-US" altLang="en-US">
              <a:solidFill>
                <a:srgbClr val="FFFFFF"/>
              </a:solidFill>
            </a:endParaRPr>
          </a:p>
        </p:txBody>
      </p:sp>
      <p:grpSp>
        <p:nvGrpSpPr>
          <p:cNvPr id="36868" name="Group 4"/>
          <p:cNvGrpSpPr>
            <a:grpSpLocks/>
          </p:cNvGrpSpPr>
          <p:nvPr/>
        </p:nvGrpSpPr>
        <p:grpSpPr bwMode="auto">
          <a:xfrm>
            <a:off x="1" y="1"/>
            <a:ext cx="12187767" cy="6850063"/>
            <a:chOff x="0" y="0"/>
            <a:chExt cx="5758" cy="4315"/>
          </a:xfrm>
        </p:grpSpPr>
        <p:grpSp>
          <p:nvGrpSpPr>
            <p:cNvPr id="36869" name="Group 5"/>
            <p:cNvGrpSpPr>
              <a:grpSpLocks/>
            </p:cNvGrpSpPr>
            <p:nvPr userDrawn="1"/>
          </p:nvGrpSpPr>
          <p:grpSpPr bwMode="auto">
            <a:xfrm>
              <a:off x="1728" y="2230"/>
              <a:ext cx="4027" cy="2085"/>
              <a:chOff x="1728" y="2230"/>
              <a:chExt cx="4027" cy="2085"/>
            </a:xfrm>
          </p:grpSpPr>
          <p:sp>
            <p:nvSpPr>
              <p:cNvPr id="36870" name="Freeform 6"/>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800">
                  <a:solidFill>
                    <a:srgbClr val="FFFFFF"/>
                  </a:solidFill>
                </a:endParaRPr>
              </a:p>
            </p:txBody>
          </p:sp>
          <p:sp>
            <p:nvSpPr>
              <p:cNvPr id="36871" name="Freeform 7"/>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800">
                  <a:solidFill>
                    <a:srgbClr val="FFFFFF"/>
                  </a:solidFill>
                </a:endParaRPr>
              </a:p>
            </p:txBody>
          </p:sp>
          <p:sp>
            <p:nvSpPr>
              <p:cNvPr id="36872" name="Freeform 8"/>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800">
                  <a:solidFill>
                    <a:srgbClr val="FFFFFF"/>
                  </a:solidFill>
                </a:endParaRPr>
              </a:p>
            </p:txBody>
          </p:sp>
          <p:sp>
            <p:nvSpPr>
              <p:cNvPr id="36873"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800">
                  <a:solidFill>
                    <a:srgbClr val="FFFFFF"/>
                  </a:solidFill>
                </a:endParaRPr>
              </a:p>
            </p:txBody>
          </p:sp>
          <p:sp>
            <p:nvSpPr>
              <p:cNvPr id="36874" name="Freeform 10"/>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800">
                  <a:solidFill>
                    <a:srgbClr val="FFFFFF"/>
                  </a:solidFill>
                </a:endParaRPr>
              </a:p>
            </p:txBody>
          </p:sp>
        </p:grpSp>
        <p:sp>
          <p:nvSpPr>
            <p:cNvPr id="36875" name="Freeform 11"/>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800">
                <a:solidFill>
                  <a:srgbClr val="FFFFFF"/>
                </a:solidFill>
              </a:endParaRPr>
            </a:p>
          </p:txBody>
        </p:sp>
        <p:sp>
          <p:nvSpPr>
            <p:cNvPr id="36876" name="Freeform 12"/>
            <p:cNvSpPr>
              <a:spLocks/>
            </p:cNvSpPr>
            <p:nvPr/>
          </p:nvSpPr>
          <p:spPr bwMode="hidden">
            <a:xfrm>
              <a:off x="0" y="0"/>
              <a:ext cx="5758" cy="1776"/>
            </a:xfrm>
            <a:custGeom>
              <a:avLst/>
              <a:gdLst>
                <a:gd name="T0" fmla="*/ 0 w 5740"/>
                <a:gd name="T1" fmla="*/ 0 h 1906"/>
                <a:gd name="T2" fmla="*/ 0 w 5740"/>
                <a:gd name="T3" fmla="*/ 1906 h 1906"/>
                <a:gd name="T4" fmla="*/ 5740 w 5740"/>
                <a:gd name="T5" fmla="*/ 1906 h 1906"/>
                <a:gd name="T6" fmla="*/ 5740 w 5740"/>
                <a:gd name="T7" fmla="*/ 0 h 1906"/>
                <a:gd name="T8" fmla="*/ 0 w 5740"/>
                <a:gd name="T9" fmla="*/ 0 h 1906"/>
                <a:gd name="T10" fmla="*/ 0 w 5740"/>
                <a:gd name="T11" fmla="*/ 0 h 1906"/>
              </a:gdLst>
              <a:ahLst/>
              <a:cxnLst>
                <a:cxn ang="0">
                  <a:pos x="T0" y="T1"/>
                </a:cxn>
                <a:cxn ang="0">
                  <a:pos x="T2" y="T3"/>
                </a:cxn>
                <a:cxn ang="0">
                  <a:pos x="T4" y="T5"/>
                </a:cxn>
                <a:cxn ang="0">
                  <a:pos x="T6" y="T7"/>
                </a:cxn>
                <a:cxn ang="0">
                  <a:pos x="T8" y="T9"/>
                </a:cxn>
                <a:cxn ang="0">
                  <a:pos x="T10" y="T11"/>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800">
                <a:solidFill>
                  <a:srgbClr val="FFFFFF"/>
                </a:solidFill>
              </a:endParaRPr>
            </a:p>
          </p:txBody>
        </p:sp>
      </p:grpSp>
      <p:sp>
        <p:nvSpPr>
          <p:cNvPr id="36877" name="Rectangle 13"/>
          <p:cNvSpPr>
            <a:spLocks noGrp="1" noRot="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36878" name="Rectangle 14"/>
          <p:cNvSpPr>
            <a:spLocks noGrp="1" noChangeArrowheads="1"/>
          </p:cNvSpPr>
          <p:nvPr>
            <p:ph type="ftr" sz="quarter" idx="3"/>
          </p:nvPr>
        </p:nvSpPr>
        <p:spPr bwMode="auto">
          <a:xfrm>
            <a:off x="4165600" y="6248400"/>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200">
                <a:latin typeface="Arial" panose="020B0604020202020204" pitchFamily="34" charset="0"/>
              </a:defRPr>
            </a:lvl1pPr>
          </a:lstStyle>
          <a:p>
            <a:pPr fontAlgn="base">
              <a:spcBef>
                <a:spcPct val="0"/>
              </a:spcBef>
              <a:spcAft>
                <a:spcPct val="0"/>
              </a:spcAft>
            </a:pPr>
            <a:endParaRPr lang="en-US" altLang="en-US">
              <a:solidFill>
                <a:srgbClr val="FFFFFF"/>
              </a:solidFill>
            </a:endParaRPr>
          </a:p>
        </p:txBody>
      </p:sp>
      <p:sp>
        <p:nvSpPr>
          <p:cNvPr id="36879" name="Rectangle 15"/>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extLst>
      <p:ext uri="{BB962C8B-B14F-4D97-AF65-F5344CB8AC3E}">
        <p14:creationId xmlns:p14="http://schemas.microsoft.com/office/powerpoint/2010/main" val="653873877"/>
      </p:ext>
    </p:extLst>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txStyles>
    <p:titleStyle>
      <a:lvl1pPr algn="ctr" rtl="0" fontAlgn="base">
        <a:spcBef>
          <a:spcPct val="0"/>
        </a:spcBef>
        <a:spcAft>
          <a:spcPct val="0"/>
        </a:spcAft>
        <a:defRPr sz="4400" b="1" kern="12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defRPr>
      </a:lvl2pPr>
      <a:lvl3pPr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defRPr>
      </a:lvl3pPr>
      <a:lvl4pPr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defRPr>
      </a:lvl4pPr>
      <a:lvl5pPr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defRPr>
      </a:lvl9pPr>
    </p:titleStyle>
    <p:bodyStyle>
      <a:lvl1pPr marL="342900" indent="-342900" algn="l" rtl="0" fontAlgn="base">
        <a:spcBef>
          <a:spcPct val="20000"/>
        </a:spcBef>
        <a:spcAft>
          <a:spcPct val="0"/>
        </a:spcAft>
        <a:buClr>
          <a:schemeClr val="hlink"/>
        </a:buClr>
        <a:buSzPct val="70000"/>
        <a:buFont typeface="Wingdings" panose="05000000000000000000" pitchFamily="2" charset="2"/>
        <a:buChar char="n"/>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accent2"/>
        </a:buClr>
        <a:buSzPct val="70000"/>
        <a:buFont typeface="Wingdings" panose="05000000000000000000" pitchFamily="2" charset="2"/>
        <a:buChar char="n"/>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fontAlgn="base">
        <a:spcBef>
          <a:spcPct val="20000"/>
        </a:spcBef>
        <a:spcAft>
          <a:spcPct val="0"/>
        </a:spcAft>
        <a:buClr>
          <a:schemeClr val="tx2"/>
        </a:buClr>
        <a:buSzPct val="70000"/>
        <a:buFont typeface="Wingdings" panose="05000000000000000000" pitchFamily="2" charset="2"/>
        <a:buChar char="n"/>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fontAlgn="base">
        <a:spcBef>
          <a:spcPct val="20000"/>
        </a:spcBef>
        <a:spcAft>
          <a:spcPct val="0"/>
        </a:spcAft>
        <a:buClr>
          <a:schemeClr val="accent2"/>
        </a:buClr>
        <a:buSzPct val="70000"/>
        <a:buFont typeface="Wingdings" panose="05000000000000000000" pitchFamily="2" charset="2"/>
        <a:buChar char="n"/>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fontAlgn="base">
        <a:spcBef>
          <a:spcPct val="20000"/>
        </a:spcBef>
        <a:spcAft>
          <a:spcPct val="0"/>
        </a:spcAft>
        <a:buClr>
          <a:schemeClr val="hlink"/>
        </a:buClr>
        <a:buSzPct val="70000"/>
        <a:buFont typeface="Wingdings" panose="05000000000000000000" pitchFamily="2" charset="2"/>
        <a:buChar char="n"/>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altLang="en-U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674D8007-4CD4-4F68-9D3D-CD5658870AD8}" type="slidenum">
              <a:rPr lang="en-US" altLang="en-US">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241282263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altLang="en-U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960DD1F7-EE96-4C1E-8D15-7C64758B1736}" type="slidenum">
              <a:rPr lang="en-US" altLang="en-US">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145177429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46275"/>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8194" name="Group 2"/>
          <p:cNvGrpSpPr>
            <a:grpSpLocks/>
          </p:cNvGrpSpPr>
          <p:nvPr/>
        </p:nvGrpSpPr>
        <p:grpSpPr bwMode="auto">
          <a:xfrm>
            <a:off x="0" y="0"/>
            <a:ext cx="12192000" cy="6858000"/>
            <a:chOff x="0" y="0"/>
            <a:chExt cx="5760" cy="4320"/>
          </a:xfrm>
        </p:grpSpPr>
        <p:sp>
          <p:nvSpPr>
            <p:cNvPr id="8195" name="Freeform 3"/>
            <p:cNvSpPr>
              <a:spLocks/>
            </p:cNvSpPr>
            <p:nvPr/>
          </p:nvSpPr>
          <p:spPr bwMode="hidden">
            <a:xfrm>
              <a:off x="0" y="3072"/>
              <a:ext cx="5760" cy="1248"/>
            </a:xfrm>
            <a:custGeom>
              <a:avLst/>
              <a:gdLst>
                <a:gd name="T0" fmla="*/ 6027 w 6027"/>
                <a:gd name="T1" fmla="*/ 2296 h 2296"/>
                <a:gd name="T2" fmla="*/ 0 w 6027"/>
                <a:gd name="T3" fmla="*/ 2296 h 2296"/>
                <a:gd name="T4" fmla="*/ 0 w 6027"/>
                <a:gd name="T5" fmla="*/ 0 h 2296"/>
                <a:gd name="T6" fmla="*/ 6027 w 6027"/>
                <a:gd name="T7" fmla="*/ 0 h 2296"/>
                <a:gd name="T8" fmla="*/ 6027 w 6027"/>
                <a:gd name="T9" fmla="*/ 2296 h 2296"/>
                <a:gd name="T10" fmla="*/ 6027 w 6027"/>
                <a:gd name="T11" fmla="*/ 2296 h 2296"/>
              </a:gdLst>
              <a:ahLst/>
              <a:cxnLst>
                <a:cxn ang="0">
                  <a:pos x="T0" y="T1"/>
                </a:cxn>
                <a:cxn ang="0">
                  <a:pos x="T2" y="T3"/>
                </a:cxn>
                <a:cxn ang="0">
                  <a:pos x="T4" y="T5"/>
                </a:cxn>
                <a:cxn ang="0">
                  <a:pos x="T6" y="T7"/>
                </a:cxn>
                <a:cxn ang="0">
                  <a:pos x="T8" y="T9"/>
                </a:cxn>
                <a:cxn ang="0">
                  <a:pos x="T10" y="T11"/>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800">
                <a:solidFill>
                  <a:srgbClr val="FFFFFF"/>
                </a:solidFill>
              </a:endParaRPr>
            </a:p>
          </p:txBody>
        </p:sp>
        <p:sp>
          <p:nvSpPr>
            <p:cNvPr id="8196" name="Freeform 4"/>
            <p:cNvSpPr>
              <a:spLocks/>
            </p:cNvSpPr>
            <p:nvPr/>
          </p:nvSpPr>
          <p:spPr bwMode="hidden">
            <a:xfrm>
              <a:off x="0" y="0"/>
              <a:ext cx="5760" cy="3072"/>
            </a:xfrm>
            <a:custGeom>
              <a:avLst/>
              <a:gdLst>
                <a:gd name="T0" fmla="*/ 6027 w 6027"/>
                <a:gd name="T1" fmla="*/ 2296 h 2296"/>
                <a:gd name="T2" fmla="*/ 0 w 6027"/>
                <a:gd name="T3" fmla="*/ 2296 h 2296"/>
                <a:gd name="T4" fmla="*/ 0 w 6027"/>
                <a:gd name="T5" fmla="*/ 0 h 2296"/>
                <a:gd name="T6" fmla="*/ 6027 w 6027"/>
                <a:gd name="T7" fmla="*/ 0 h 2296"/>
                <a:gd name="T8" fmla="*/ 6027 w 6027"/>
                <a:gd name="T9" fmla="*/ 2296 h 2296"/>
                <a:gd name="T10" fmla="*/ 6027 w 6027"/>
                <a:gd name="T11" fmla="*/ 2296 h 2296"/>
              </a:gdLst>
              <a:ahLst/>
              <a:cxnLst>
                <a:cxn ang="0">
                  <a:pos x="T0" y="T1"/>
                </a:cxn>
                <a:cxn ang="0">
                  <a:pos x="T2" y="T3"/>
                </a:cxn>
                <a:cxn ang="0">
                  <a:pos x="T4" y="T5"/>
                </a:cxn>
                <a:cxn ang="0">
                  <a:pos x="T6" y="T7"/>
                </a:cxn>
                <a:cxn ang="0">
                  <a:pos x="T8" y="T9"/>
                </a:cxn>
                <a:cxn ang="0">
                  <a:pos x="T10" y="T11"/>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amma/>
                    <a:shade val="46275"/>
                    <a:invGamma/>
                  </a:schemeClr>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800">
                <a:solidFill>
                  <a:srgbClr val="FFFFFF"/>
                </a:solidFill>
              </a:endParaRPr>
            </a:p>
          </p:txBody>
        </p:sp>
      </p:grpSp>
      <p:sp>
        <p:nvSpPr>
          <p:cNvPr id="8197" name="Freeform 5"/>
          <p:cNvSpPr>
            <a:spLocks/>
          </p:cNvSpPr>
          <p:nvPr/>
        </p:nvSpPr>
        <p:spPr bwMode="hidden">
          <a:xfrm>
            <a:off x="8331200" y="6262688"/>
            <a:ext cx="3860800" cy="609600"/>
          </a:xfrm>
          <a:custGeom>
            <a:avLst/>
            <a:gdLst>
              <a:gd name="T0" fmla="*/ 5748 w 5748"/>
              <a:gd name="T1" fmla="*/ 246 h 246"/>
              <a:gd name="T2" fmla="*/ 0 w 5748"/>
              <a:gd name="T3" fmla="*/ 246 h 246"/>
              <a:gd name="T4" fmla="*/ 0 w 5748"/>
              <a:gd name="T5" fmla="*/ 0 h 246"/>
              <a:gd name="T6" fmla="*/ 5748 w 5748"/>
              <a:gd name="T7" fmla="*/ 0 h 246"/>
              <a:gd name="T8" fmla="*/ 5748 w 5748"/>
              <a:gd name="T9" fmla="*/ 246 h 246"/>
              <a:gd name="T10" fmla="*/ 5748 w 5748"/>
              <a:gd name="T11" fmla="*/ 246 h 246"/>
            </a:gdLst>
            <a:ahLst/>
            <a:cxnLst>
              <a:cxn ang="0">
                <a:pos x="T0" y="T1"/>
              </a:cxn>
              <a:cxn ang="0">
                <a:pos x="T2" y="T3"/>
              </a:cxn>
              <a:cxn ang="0">
                <a:pos x="T4" y="T5"/>
              </a:cxn>
              <a:cxn ang="0">
                <a:pos x="T6" y="T7"/>
              </a:cxn>
              <a:cxn ang="0">
                <a:pos x="T8" y="T9"/>
              </a:cxn>
              <a:cxn ang="0">
                <a:pos x="T10" y="T11"/>
              </a:cxn>
            </a:cxnLst>
            <a:rect l="0" t="0" r="r" b="b"/>
            <a:pathLst>
              <a:path w="5748" h="246">
                <a:moveTo>
                  <a:pt x="5748" y="246"/>
                </a:moveTo>
                <a:lnTo>
                  <a:pt x="0" y="246"/>
                </a:lnTo>
                <a:lnTo>
                  <a:pt x="0" y="0"/>
                </a:lnTo>
                <a:lnTo>
                  <a:pt x="5748" y="0"/>
                </a:lnTo>
                <a:lnTo>
                  <a:pt x="5748" y="246"/>
                </a:lnTo>
                <a:lnTo>
                  <a:pt x="5748" y="246"/>
                </a:lnTo>
                <a:close/>
              </a:path>
            </a:pathLst>
          </a:custGeom>
          <a:gradFill rotWithShape="0">
            <a:gsLst>
              <a:gs pos="0">
                <a:schemeClr val="bg1"/>
              </a:gs>
              <a:gs pos="100000">
                <a:schemeClr val="hlink"/>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800">
              <a:solidFill>
                <a:srgbClr val="FFFFFF"/>
              </a:solidFill>
            </a:endParaRPr>
          </a:p>
        </p:txBody>
      </p:sp>
      <p:grpSp>
        <p:nvGrpSpPr>
          <p:cNvPr id="8198" name="Group 6"/>
          <p:cNvGrpSpPr>
            <a:grpSpLocks/>
          </p:cNvGrpSpPr>
          <p:nvPr/>
        </p:nvGrpSpPr>
        <p:grpSpPr bwMode="auto">
          <a:xfrm>
            <a:off x="0" y="6019800"/>
            <a:ext cx="10464800" cy="857250"/>
            <a:chOff x="0" y="3792"/>
            <a:chExt cx="4944" cy="540"/>
          </a:xfrm>
        </p:grpSpPr>
        <p:sp>
          <p:nvSpPr>
            <p:cNvPr id="8199" name="Freeform 7"/>
            <p:cNvSpPr>
              <a:spLocks/>
            </p:cNvSpPr>
            <p:nvPr userDrawn="1"/>
          </p:nvSpPr>
          <p:spPr bwMode="ltGray">
            <a:xfrm>
              <a:off x="1488" y="3792"/>
              <a:ext cx="3240" cy="536"/>
            </a:xfrm>
            <a:custGeom>
              <a:avLst/>
              <a:gdLst>
                <a:gd name="T0" fmla="*/ 3132 w 3240"/>
                <a:gd name="T1" fmla="*/ 469 h 536"/>
                <a:gd name="T2" fmla="*/ 2995 w 3240"/>
                <a:gd name="T3" fmla="*/ 395 h 536"/>
                <a:gd name="T4" fmla="*/ 2911 w 3240"/>
                <a:gd name="T5" fmla="*/ 375 h 536"/>
                <a:gd name="T6" fmla="*/ 2678 w 3240"/>
                <a:gd name="T7" fmla="*/ 228 h 536"/>
                <a:gd name="T8" fmla="*/ 2553 w 3240"/>
                <a:gd name="T9" fmla="*/ 74 h 536"/>
                <a:gd name="T10" fmla="*/ 2457 w 3240"/>
                <a:gd name="T11" fmla="*/ 7 h 536"/>
                <a:gd name="T12" fmla="*/ 2403 w 3240"/>
                <a:gd name="T13" fmla="*/ 47 h 536"/>
                <a:gd name="T14" fmla="*/ 2289 w 3240"/>
                <a:gd name="T15" fmla="*/ 74 h 536"/>
                <a:gd name="T16" fmla="*/ 2134 w 3240"/>
                <a:gd name="T17" fmla="*/ 74 h 536"/>
                <a:gd name="T18" fmla="*/ 2044 w 3240"/>
                <a:gd name="T19" fmla="*/ 128 h 536"/>
                <a:gd name="T20" fmla="*/ 1775 w 3240"/>
                <a:gd name="T21" fmla="*/ 222 h 536"/>
                <a:gd name="T22" fmla="*/ 1602 w 3240"/>
                <a:gd name="T23" fmla="*/ 181 h 536"/>
                <a:gd name="T24" fmla="*/ 1560 w 3240"/>
                <a:gd name="T25" fmla="*/ 101 h 536"/>
                <a:gd name="T26" fmla="*/ 1542 w 3240"/>
                <a:gd name="T27" fmla="*/ 87 h 536"/>
                <a:gd name="T28" fmla="*/ 1446 w 3240"/>
                <a:gd name="T29" fmla="*/ 60 h 536"/>
                <a:gd name="T30" fmla="*/ 1375 w 3240"/>
                <a:gd name="T31" fmla="*/ 74 h 536"/>
                <a:gd name="T32" fmla="*/ 1309 w 3240"/>
                <a:gd name="T33" fmla="*/ 87 h 536"/>
                <a:gd name="T34" fmla="*/ 1243 w 3240"/>
                <a:gd name="T35" fmla="*/ 13 h 536"/>
                <a:gd name="T36" fmla="*/ 1225 w 3240"/>
                <a:gd name="T37" fmla="*/ 0 h 536"/>
                <a:gd name="T38" fmla="*/ 1189 w 3240"/>
                <a:gd name="T39" fmla="*/ 0 h 536"/>
                <a:gd name="T40" fmla="*/ 1106 w 3240"/>
                <a:gd name="T41" fmla="*/ 34 h 536"/>
                <a:gd name="T42" fmla="*/ 1106 w 3240"/>
                <a:gd name="T43" fmla="*/ 34 h 536"/>
                <a:gd name="T44" fmla="*/ 1094 w 3240"/>
                <a:gd name="T45" fmla="*/ 40 h 536"/>
                <a:gd name="T46" fmla="*/ 1070 w 3240"/>
                <a:gd name="T47" fmla="*/ 54 h 536"/>
                <a:gd name="T48" fmla="*/ 1034 w 3240"/>
                <a:gd name="T49" fmla="*/ 74 h 536"/>
                <a:gd name="T50" fmla="*/ 1004 w 3240"/>
                <a:gd name="T51" fmla="*/ 74 h 536"/>
                <a:gd name="T52" fmla="*/ 986 w 3240"/>
                <a:gd name="T53" fmla="*/ 74 h 536"/>
                <a:gd name="T54" fmla="*/ 956 w 3240"/>
                <a:gd name="T55" fmla="*/ 81 h 536"/>
                <a:gd name="T56" fmla="*/ 920 w 3240"/>
                <a:gd name="T57" fmla="*/ 94 h 536"/>
                <a:gd name="T58" fmla="*/ 884 w 3240"/>
                <a:gd name="T59" fmla="*/ 107 h 536"/>
                <a:gd name="T60" fmla="*/ 843 w 3240"/>
                <a:gd name="T61" fmla="*/ 128 h 536"/>
                <a:gd name="T62" fmla="*/ 813 w 3240"/>
                <a:gd name="T63" fmla="*/ 141 h 536"/>
                <a:gd name="T64" fmla="*/ 789 w 3240"/>
                <a:gd name="T65" fmla="*/ 148 h 536"/>
                <a:gd name="T66" fmla="*/ 783 w 3240"/>
                <a:gd name="T67" fmla="*/ 154 h 536"/>
                <a:gd name="T68" fmla="*/ 556 w 3240"/>
                <a:gd name="T69" fmla="*/ 228 h 536"/>
                <a:gd name="T70" fmla="*/ 394 w 3240"/>
                <a:gd name="T71" fmla="*/ 294 h 536"/>
                <a:gd name="T72" fmla="*/ 107 w 3240"/>
                <a:gd name="T73" fmla="*/ 462 h 536"/>
                <a:gd name="T74" fmla="*/ 0 w 3240"/>
                <a:gd name="T75" fmla="*/ 536 h 536"/>
                <a:gd name="T76" fmla="*/ 3240 w 3240"/>
                <a:gd name="T77" fmla="*/ 536 h 536"/>
                <a:gd name="T78" fmla="*/ 3132 w 3240"/>
                <a:gd name="T79" fmla="*/ 469 h 536"/>
                <a:gd name="T80" fmla="*/ 3132 w 3240"/>
                <a:gd name="T81" fmla="*/ 469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240" h="536">
                  <a:moveTo>
                    <a:pt x="3132" y="469"/>
                  </a:moveTo>
                  <a:lnTo>
                    <a:pt x="2995" y="395"/>
                  </a:lnTo>
                  <a:lnTo>
                    <a:pt x="2911" y="375"/>
                  </a:lnTo>
                  <a:lnTo>
                    <a:pt x="2678" y="228"/>
                  </a:lnTo>
                  <a:lnTo>
                    <a:pt x="2553" y="74"/>
                  </a:lnTo>
                  <a:lnTo>
                    <a:pt x="2457" y="7"/>
                  </a:lnTo>
                  <a:lnTo>
                    <a:pt x="2403" y="47"/>
                  </a:lnTo>
                  <a:lnTo>
                    <a:pt x="2289" y="74"/>
                  </a:lnTo>
                  <a:lnTo>
                    <a:pt x="2134" y="74"/>
                  </a:lnTo>
                  <a:lnTo>
                    <a:pt x="2044" y="128"/>
                  </a:lnTo>
                  <a:lnTo>
                    <a:pt x="1775" y="222"/>
                  </a:lnTo>
                  <a:lnTo>
                    <a:pt x="1602" y="181"/>
                  </a:lnTo>
                  <a:lnTo>
                    <a:pt x="1560" y="101"/>
                  </a:lnTo>
                  <a:lnTo>
                    <a:pt x="1542" y="87"/>
                  </a:lnTo>
                  <a:lnTo>
                    <a:pt x="1446" y="60"/>
                  </a:lnTo>
                  <a:lnTo>
                    <a:pt x="1375" y="74"/>
                  </a:lnTo>
                  <a:lnTo>
                    <a:pt x="1309" y="87"/>
                  </a:lnTo>
                  <a:lnTo>
                    <a:pt x="1243" y="13"/>
                  </a:lnTo>
                  <a:lnTo>
                    <a:pt x="1225" y="0"/>
                  </a:lnTo>
                  <a:lnTo>
                    <a:pt x="1189" y="0"/>
                  </a:lnTo>
                  <a:lnTo>
                    <a:pt x="1106" y="34"/>
                  </a:lnTo>
                  <a:lnTo>
                    <a:pt x="1106" y="34"/>
                  </a:lnTo>
                  <a:lnTo>
                    <a:pt x="1094" y="40"/>
                  </a:lnTo>
                  <a:lnTo>
                    <a:pt x="1070" y="54"/>
                  </a:lnTo>
                  <a:lnTo>
                    <a:pt x="1034" y="74"/>
                  </a:lnTo>
                  <a:lnTo>
                    <a:pt x="1004" y="74"/>
                  </a:lnTo>
                  <a:lnTo>
                    <a:pt x="986" y="74"/>
                  </a:lnTo>
                  <a:lnTo>
                    <a:pt x="956" y="81"/>
                  </a:lnTo>
                  <a:lnTo>
                    <a:pt x="920" y="94"/>
                  </a:lnTo>
                  <a:lnTo>
                    <a:pt x="884" y="107"/>
                  </a:lnTo>
                  <a:lnTo>
                    <a:pt x="843" y="128"/>
                  </a:lnTo>
                  <a:lnTo>
                    <a:pt x="813" y="141"/>
                  </a:lnTo>
                  <a:lnTo>
                    <a:pt x="789" y="148"/>
                  </a:lnTo>
                  <a:lnTo>
                    <a:pt x="783" y="154"/>
                  </a:lnTo>
                  <a:lnTo>
                    <a:pt x="556" y="228"/>
                  </a:lnTo>
                  <a:lnTo>
                    <a:pt x="394" y="294"/>
                  </a:lnTo>
                  <a:lnTo>
                    <a:pt x="107" y="462"/>
                  </a:lnTo>
                  <a:lnTo>
                    <a:pt x="0" y="536"/>
                  </a:lnTo>
                  <a:lnTo>
                    <a:pt x="3240" y="536"/>
                  </a:lnTo>
                  <a:lnTo>
                    <a:pt x="3132" y="469"/>
                  </a:lnTo>
                  <a:lnTo>
                    <a:pt x="3132" y="469"/>
                  </a:lnTo>
                  <a:close/>
                </a:path>
              </a:pathLst>
            </a:custGeom>
            <a:gradFill rotWithShape="0">
              <a:gsLst>
                <a:gs pos="0">
                  <a:schemeClr val="bg2">
                    <a:gamma/>
                    <a:tint val="66667"/>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800">
                <a:solidFill>
                  <a:srgbClr val="FFFFFF"/>
                </a:solidFill>
              </a:endParaRPr>
            </a:p>
          </p:txBody>
        </p:sp>
        <p:grpSp>
          <p:nvGrpSpPr>
            <p:cNvPr id="8200" name="Group 8"/>
            <p:cNvGrpSpPr>
              <a:grpSpLocks/>
            </p:cNvGrpSpPr>
            <p:nvPr userDrawn="1"/>
          </p:nvGrpSpPr>
          <p:grpSpPr bwMode="auto">
            <a:xfrm>
              <a:off x="2486" y="3792"/>
              <a:ext cx="2458" cy="540"/>
              <a:chOff x="2486" y="3792"/>
              <a:chExt cx="2458" cy="540"/>
            </a:xfrm>
          </p:grpSpPr>
          <p:sp>
            <p:nvSpPr>
              <p:cNvPr id="8201" name="Freeform 9"/>
              <p:cNvSpPr>
                <a:spLocks/>
              </p:cNvSpPr>
              <p:nvPr userDrawn="1"/>
            </p:nvSpPr>
            <p:spPr bwMode="ltGray">
              <a:xfrm>
                <a:off x="3948" y="3799"/>
                <a:ext cx="996" cy="533"/>
              </a:xfrm>
              <a:custGeom>
                <a:avLst/>
                <a:gdLst>
                  <a:gd name="T0" fmla="*/ 636 w 996"/>
                  <a:gd name="T1" fmla="*/ 373 h 533"/>
                  <a:gd name="T2" fmla="*/ 495 w 996"/>
                  <a:gd name="T3" fmla="*/ 370 h 533"/>
                  <a:gd name="T4" fmla="*/ 280 w 996"/>
                  <a:gd name="T5" fmla="*/ 249 h 533"/>
                  <a:gd name="T6" fmla="*/ 127 w 996"/>
                  <a:gd name="T7" fmla="*/ 66 h 533"/>
                  <a:gd name="T8" fmla="*/ 0 w 996"/>
                  <a:gd name="T9" fmla="*/ 0 h 533"/>
                  <a:gd name="T10" fmla="*/ 22 w 996"/>
                  <a:gd name="T11" fmla="*/ 26 h 533"/>
                  <a:gd name="T12" fmla="*/ 0 w 996"/>
                  <a:gd name="T13" fmla="*/ 65 h 533"/>
                  <a:gd name="T14" fmla="*/ 30 w 996"/>
                  <a:gd name="T15" fmla="*/ 119 h 533"/>
                  <a:gd name="T16" fmla="*/ 75 w 996"/>
                  <a:gd name="T17" fmla="*/ 243 h 533"/>
                  <a:gd name="T18" fmla="*/ 45 w 996"/>
                  <a:gd name="T19" fmla="*/ 422 h 533"/>
                  <a:gd name="T20" fmla="*/ 200 w 996"/>
                  <a:gd name="T21" fmla="*/ 329 h 533"/>
                  <a:gd name="T22" fmla="*/ 612 w 996"/>
                  <a:gd name="T23" fmla="*/ 533 h 533"/>
                  <a:gd name="T24" fmla="*/ 996 w 996"/>
                  <a:gd name="T25" fmla="*/ 529 h 533"/>
                  <a:gd name="T26" fmla="*/ 828 w 996"/>
                  <a:gd name="T27" fmla="*/ 473 h 533"/>
                  <a:gd name="T28" fmla="*/ 636 w 996"/>
                  <a:gd name="T29" fmla="*/ 373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96" h="533">
                    <a:moveTo>
                      <a:pt x="636" y="373"/>
                    </a:moveTo>
                    <a:lnTo>
                      <a:pt x="495" y="370"/>
                    </a:lnTo>
                    <a:lnTo>
                      <a:pt x="280" y="249"/>
                    </a:lnTo>
                    <a:lnTo>
                      <a:pt x="127" y="66"/>
                    </a:lnTo>
                    <a:lnTo>
                      <a:pt x="0" y="0"/>
                    </a:lnTo>
                    <a:lnTo>
                      <a:pt x="22" y="26"/>
                    </a:lnTo>
                    <a:lnTo>
                      <a:pt x="0" y="65"/>
                    </a:lnTo>
                    <a:lnTo>
                      <a:pt x="30" y="119"/>
                    </a:lnTo>
                    <a:lnTo>
                      <a:pt x="75" y="243"/>
                    </a:lnTo>
                    <a:lnTo>
                      <a:pt x="45" y="422"/>
                    </a:lnTo>
                    <a:lnTo>
                      <a:pt x="200" y="329"/>
                    </a:lnTo>
                    <a:lnTo>
                      <a:pt x="612" y="533"/>
                    </a:lnTo>
                    <a:lnTo>
                      <a:pt x="996" y="529"/>
                    </a:lnTo>
                    <a:lnTo>
                      <a:pt x="828" y="473"/>
                    </a:lnTo>
                    <a:lnTo>
                      <a:pt x="636" y="373"/>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800">
                  <a:solidFill>
                    <a:srgbClr val="FFFFFF"/>
                  </a:solidFill>
                </a:endParaRPr>
              </a:p>
            </p:txBody>
          </p:sp>
          <p:sp>
            <p:nvSpPr>
              <p:cNvPr id="8202" name="Freeform 10"/>
              <p:cNvSpPr>
                <a:spLocks/>
              </p:cNvSpPr>
              <p:nvPr userDrawn="1"/>
            </p:nvSpPr>
            <p:spPr bwMode="ltGray">
              <a:xfrm>
                <a:off x="2677" y="3792"/>
                <a:ext cx="186" cy="395"/>
              </a:xfrm>
              <a:custGeom>
                <a:avLst/>
                <a:gdLst>
                  <a:gd name="T0" fmla="*/ 36 w 186"/>
                  <a:gd name="T1" fmla="*/ 0 h 353"/>
                  <a:gd name="T2" fmla="*/ 54 w 186"/>
                  <a:gd name="T3" fmla="*/ 18 h 353"/>
                  <a:gd name="T4" fmla="*/ 24 w 186"/>
                  <a:gd name="T5" fmla="*/ 30 h 353"/>
                  <a:gd name="T6" fmla="*/ 18 w 186"/>
                  <a:gd name="T7" fmla="*/ 66 h 353"/>
                  <a:gd name="T8" fmla="*/ 42 w 186"/>
                  <a:gd name="T9" fmla="*/ 114 h 353"/>
                  <a:gd name="T10" fmla="*/ 48 w 186"/>
                  <a:gd name="T11" fmla="*/ 162 h 353"/>
                  <a:gd name="T12" fmla="*/ 0 w 186"/>
                  <a:gd name="T13" fmla="*/ 353 h 353"/>
                  <a:gd name="T14" fmla="*/ 54 w 186"/>
                  <a:gd name="T15" fmla="*/ 233 h 353"/>
                  <a:gd name="T16" fmla="*/ 84 w 186"/>
                  <a:gd name="T17" fmla="*/ 216 h 353"/>
                  <a:gd name="T18" fmla="*/ 126 w 186"/>
                  <a:gd name="T19" fmla="*/ 126 h 353"/>
                  <a:gd name="T20" fmla="*/ 144 w 186"/>
                  <a:gd name="T21" fmla="*/ 120 h 353"/>
                  <a:gd name="T22" fmla="*/ 144 w 186"/>
                  <a:gd name="T23" fmla="*/ 90 h 353"/>
                  <a:gd name="T24" fmla="*/ 186 w 186"/>
                  <a:gd name="T25" fmla="*/ 66 h 353"/>
                  <a:gd name="T26" fmla="*/ 162 w 186"/>
                  <a:gd name="T27" fmla="*/ 60 h 353"/>
                  <a:gd name="T28" fmla="*/ 36 w 186"/>
                  <a:gd name="T29" fmla="*/ 0 h 353"/>
                  <a:gd name="T30" fmla="*/ 36 w 186"/>
                  <a:gd name="T31" fmla="*/ 0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6" h="353">
                    <a:moveTo>
                      <a:pt x="36" y="0"/>
                    </a:moveTo>
                    <a:lnTo>
                      <a:pt x="54" y="18"/>
                    </a:lnTo>
                    <a:lnTo>
                      <a:pt x="24" y="30"/>
                    </a:lnTo>
                    <a:lnTo>
                      <a:pt x="18" y="66"/>
                    </a:lnTo>
                    <a:lnTo>
                      <a:pt x="42" y="114"/>
                    </a:lnTo>
                    <a:lnTo>
                      <a:pt x="48" y="162"/>
                    </a:lnTo>
                    <a:lnTo>
                      <a:pt x="0" y="353"/>
                    </a:lnTo>
                    <a:lnTo>
                      <a:pt x="54" y="233"/>
                    </a:lnTo>
                    <a:lnTo>
                      <a:pt x="84" y="216"/>
                    </a:lnTo>
                    <a:lnTo>
                      <a:pt x="126" y="126"/>
                    </a:lnTo>
                    <a:lnTo>
                      <a:pt x="144" y="120"/>
                    </a:lnTo>
                    <a:lnTo>
                      <a:pt x="144" y="90"/>
                    </a:lnTo>
                    <a:lnTo>
                      <a:pt x="186" y="66"/>
                    </a:lnTo>
                    <a:lnTo>
                      <a:pt x="162" y="60"/>
                    </a:lnTo>
                    <a:lnTo>
                      <a:pt x="36" y="0"/>
                    </a:lnTo>
                    <a:lnTo>
                      <a:pt x="36"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800">
                  <a:solidFill>
                    <a:srgbClr val="FFFFFF"/>
                  </a:solidFill>
                </a:endParaRPr>
              </a:p>
            </p:txBody>
          </p:sp>
          <p:sp>
            <p:nvSpPr>
              <p:cNvPr id="8203" name="Freeform 11"/>
              <p:cNvSpPr>
                <a:spLocks/>
              </p:cNvSpPr>
              <p:nvPr userDrawn="1"/>
            </p:nvSpPr>
            <p:spPr bwMode="ltGray">
              <a:xfrm>
                <a:off x="3030" y="3893"/>
                <a:ext cx="378" cy="271"/>
              </a:xfrm>
              <a:custGeom>
                <a:avLst/>
                <a:gdLst>
                  <a:gd name="T0" fmla="*/ 18 w 378"/>
                  <a:gd name="T1" fmla="*/ 0 h 271"/>
                  <a:gd name="T2" fmla="*/ 12 w 378"/>
                  <a:gd name="T3" fmla="*/ 13 h 271"/>
                  <a:gd name="T4" fmla="*/ 0 w 378"/>
                  <a:gd name="T5" fmla="*/ 40 h 271"/>
                  <a:gd name="T6" fmla="*/ 60 w 378"/>
                  <a:gd name="T7" fmla="*/ 121 h 271"/>
                  <a:gd name="T8" fmla="*/ 310 w 378"/>
                  <a:gd name="T9" fmla="*/ 271 h 271"/>
                  <a:gd name="T10" fmla="*/ 290 w 378"/>
                  <a:gd name="T11" fmla="*/ 139 h 271"/>
                  <a:gd name="T12" fmla="*/ 378 w 378"/>
                  <a:gd name="T13" fmla="*/ 76 h 271"/>
                  <a:gd name="T14" fmla="*/ 251 w 378"/>
                  <a:gd name="T15" fmla="*/ 94 h 271"/>
                  <a:gd name="T16" fmla="*/ 90 w 378"/>
                  <a:gd name="T17" fmla="*/ 54 h 271"/>
                  <a:gd name="T18" fmla="*/ 18 w 378"/>
                  <a:gd name="T19" fmla="*/ 0 h 271"/>
                  <a:gd name="T20" fmla="*/ 18 w 378"/>
                  <a:gd name="T21" fmla="*/ 0 h 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8" h="271">
                    <a:moveTo>
                      <a:pt x="18" y="0"/>
                    </a:moveTo>
                    <a:lnTo>
                      <a:pt x="12" y="13"/>
                    </a:lnTo>
                    <a:lnTo>
                      <a:pt x="0" y="40"/>
                    </a:lnTo>
                    <a:lnTo>
                      <a:pt x="60" y="121"/>
                    </a:lnTo>
                    <a:lnTo>
                      <a:pt x="310" y="271"/>
                    </a:lnTo>
                    <a:lnTo>
                      <a:pt x="290" y="139"/>
                    </a:lnTo>
                    <a:lnTo>
                      <a:pt x="378" y="76"/>
                    </a:lnTo>
                    <a:lnTo>
                      <a:pt x="251" y="94"/>
                    </a:lnTo>
                    <a:lnTo>
                      <a:pt x="90" y="54"/>
                    </a:lnTo>
                    <a:lnTo>
                      <a:pt x="18" y="0"/>
                    </a:lnTo>
                    <a:lnTo>
                      <a:pt x="18"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800">
                  <a:solidFill>
                    <a:srgbClr val="FFFFFF"/>
                  </a:solidFill>
                </a:endParaRPr>
              </a:p>
            </p:txBody>
          </p:sp>
          <p:sp>
            <p:nvSpPr>
              <p:cNvPr id="8204" name="Freeform 12"/>
              <p:cNvSpPr>
                <a:spLocks/>
              </p:cNvSpPr>
              <p:nvPr userDrawn="1"/>
            </p:nvSpPr>
            <p:spPr bwMode="ltGray">
              <a:xfrm>
                <a:off x="3628" y="3866"/>
                <a:ext cx="155" cy="74"/>
              </a:xfrm>
              <a:custGeom>
                <a:avLst/>
                <a:gdLst>
                  <a:gd name="T0" fmla="*/ 114 w 155"/>
                  <a:gd name="T1" fmla="*/ 0 h 66"/>
                  <a:gd name="T2" fmla="*/ 0 w 155"/>
                  <a:gd name="T3" fmla="*/ 0 h 66"/>
                  <a:gd name="T4" fmla="*/ 0 w 155"/>
                  <a:gd name="T5" fmla="*/ 0 h 66"/>
                  <a:gd name="T6" fmla="*/ 6 w 155"/>
                  <a:gd name="T7" fmla="*/ 6 h 66"/>
                  <a:gd name="T8" fmla="*/ 6 w 155"/>
                  <a:gd name="T9" fmla="*/ 18 h 66"/>
                  <a:gd name="T10" fmla="*/ 0 w 155"/>
                  <a:gd name="T11" fmla="*/ 24 h 66"/>
                  <a:gd name="T12" fmla="*/ 78 w 155"/>
                  <a:gd name="T13" fmla="*/ 60 h 66"/>
                  <a:gd name="T14" fmla="*/ 96 w 155"/>
                  <a:gd name="T15" fmla="*/ 42 h 66"/>
                  <a:gd name="T16" fmla="*/ 155 w 155"/>
                  <a:gd name="T17" fmla="*/ 66 h 66"/>
                  <a:gd name="T18" fmla="*/ 126 w 155"/>
                  <a:gd name="T19" fmla="*/ 24 h 66"/>
                  <a:gd name="T20" fmla="*/ 149 w 155"/>
                  <a:gd name="T21" fmla="*/ 0 h 66"/>
                  <a:gd name="T22" fmla="*/ 114 w 155"/>
                  <a:gd name="T23" fmla="*/ 0 h 66"/>
                  <a:gd name="T24" fmla="*/ 114 w 155"/>
                  <a:gd name="T25"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5" h="66">
                    <a:moveTo>
                      <a:pt x="114" y="0"/>
                    </a:moveTo>
                    <a:lnTo>
                      <a:pt x="0" y="0"/>
                    </a:lnTo>
                    <a:lnTo>
                      <a:pt x="0" y="0"/>
                    </a:lnTo>
                    <a:lnTo>
                      <a:pt x="6" y="6"/>
                    </a:lnTo>
                    <a:lnTo>
                      <a:pt x="6" y="18"/>
                    </a:lnTo>
                    <a:lnTo>
                      <a:pt x="0" y="24"/>
                    </a:lnTo>
                    <a:lnTo>
                      <a:pt x="78" y="60"/>
                    </a:lnTo>
                    <a:lnTo>
                      <a:pt x="96" y="42"/>
                    </a:lnTo>
                    <a:lnTo>
                      <a:pt x="155" y="66"/>
                    </a:lnTo>
                    <a:lnTo>
                      <a:pt x="126" y="24"/>
                    </a:lnTo>
                    <a:lnTo>
                      <a:pt x="149" y="0"/>
                    </a:lnTo>
                    <a:lnTo>
                      <a:pt x="114" y="0"/>
                    </a:lnTo>
                    <a:lnTo>
                      <a:pt x="114"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800">
                  <a:solidFill>
                    <a:srgbClr val="FFFFFF"/>
                  </a:solidFill>
                </a:endParaRPr>
              </a:p>
            </p:txBody>
          </p:sp>
          <p:sp>
            <p:nvSpPr>
              <p:cNvPr id="8205" name="Freeform 13"/>
              <p:cNvSpPr>
                <a:spLocks/>
              </p:cNvSpPr>
              <p:nvPr userDrawn="1"/>
            </p:nvSpPr>
            <p:spPr bwMode="ltGray">
              <a:xfrm>
                <a:off x="2486" y="3859"/>
                <a:ext cx="42" cy="81"/>
              </a:xfrm>
              <a:custGeom>
                <a:avLst/>
                <a:gdLst>
                  <a:gd name="T0" fmla="*/ 6 w 42"/>
                  <a:gd name="T1" fmla="*/ 36 h 72"/>
                  <a:gd name="T2" fmla="*/ 0 w 42"/>
                  <a:gd name="T3" fmla="*/ 18 h 72"/>
                  <a:gd name="T4" fmla="*/ 12 w 42"/>
                  <a:gd name="T5" fmla="*/ 6 h 72"/>
                  <a:gd name="T6" fmla="*/ 0 w 42"/>
                  <a:gd name="T7" fmla="*/ 6 h 72"/>
                  <a:gd name="T8" fmla="*/ 12 w 42"/>
                  <a:gd name="T9" fmla="*/ 6 h 72"/>
                  <a:gd name="T10" fmla="*/ 24 w 42"/>
                  <a:gd name="T11" fmla="*/ 6 h 72"/>
                  <a:gd name="T12" fmla="*/ 36 w 42"/>
                  <a:gd name="T13" fmla="*/ 6 h 72"/>
                  <a:gd name="T14" fmla="*/ 42 w 42"/>
                  <a:gd name="T15" fmla="*/ 0 h 72"/>
                  <a:gd name="T16" fmla="*/ 30 w 42"/>
                  <a:gd name="T17" fmla="*/ 18 h 72"/>
                  <a:gd name="T18" fmla="*/ 42 w 42"/>
                  <a:gd name="T19" fmla="*/ 48 h 72"/>
                  <a:gd name="T20" fmla="*/ 12 w 42"/>
                  <a:gd name="T21" fmla="*/ 72 h 72"/>
                  <a:gd name="T22" fmla="*/ 6 w 42"/>
                  <a:gd name="T23" fmla="*/ 36 h 72"/>
                  <a:gd name="T24" fmla="*/ 6 w 42"/>
                  <a:gd name="T25" fmla="*/ 36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 h="72">
                    <a:moveTo>
                      <a:pt x="6" y="36"/>
                    </a:moveTo>
                    <a:lnTo>
                      <a:pt x="0" y="18"/>
                    </a:lnTo>
                    <a:lnTo>
                      <a:pt x="12" y="6"/>
                    </a:lnTo>
                    <a:lnTo>
                      <a:pt x="0" y="6"/>
                    </a:lnTo>
                    <a:lnTo>
                      <a:pt x="12" y="6"/>
                    </a:lnTo>
                    <a:lnTo>
                      <a:pt x="24" y="6"/>
                    </a:lnTo>
                    <a:lnTo>
                      <a:pt x="36" y="6"/>
                    </a:lnTo>
                    <a:lnTo>
                      <a:pt x="42" y="0"/>
                    </a:lnTo>
                    <a:lnTo>
                      <a:pt x="30" y="18"/>
                    </a:lnTo>
                    <a:lnTo>
                      <a:pt x="42" y="48"/>
                    </a:lnTo>
                    <a:lnTo>
                      <a:pt x="12" y="72"/>
                    </a:lnTo>
                    <a:lnTo>
                      <a:pt x="6" y="36"/>
                    </a:lnTo>
                    <a:lnTo>
                      <a:pt x="6" y="3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800">
                  <a:solidFill>
                    <a:srgbClr val="FFFFFF"/>
                  </a:solidFill>
                </a:endParaRPr>
              </a:p>
            </p:txBody>
          </p:sp>
        </p:grpSp>
        <p:sp>
          <p:nvSpPr>
            <p:cNvPr id="8206" name="Freeform 14"/>
            <p:cNvSpPr>
              <a:spLocks/>
            </p:cNvSpPr>
            <p:nvPr userDrawn="1"/>
          </p:nvSpPr>
          <p:spPr bwMode="ltGray">
            <a:xfrm>
              <a:off x="0" y="3792"/>
              <a:ext cx="3976" cy="535"/>
            </a:xfrm>
            <a:custGeom>
              <a:avLst/>
              <a:gdLst>
                <a:gd name="T0" fmla="*/ 3976 w 3976"/>
                <a:gd name="T1" fmla="*/ 527 h 527"/>
                <a:gd name="T2" fmla="*/ 3970 w 3976"/>
                <a:gd name="T3" fmla="*/ 527 h 527"/>
                <a:gd name="T4" fmla="*/ 3844 w 3976"/>
                <a:gd name="T5" fmla="*/ 509 h 527"/>
                <a:gd name="T6" fmla="*/ 2487 w 3976"/>
                <a:gd name="T7" fmla="*/ 305 h 527"/>
                <a:gd name="T8" fmla="*/ 2039 w 3976"/>
                <a:gd name="T9" fmla="*/ 36 h 527"/>
                <a:gd name="T10" fmla="*/ 1907 w 3976"/>
                <a:gd name="T11" fmla="*/ 24 h 527"/>
                <a:gd name="T12" fmla="*/ 1883 w 3976"/>
                <a:gd name="T13" fmla="*/ 54 h 527"/>
                <a:gd name="T14" fmla="*/ 1859 w 3976"/>
                <a:gd name="T15" fmla="*/ 54 h 527"/>
                <a:gd name="T16" fmla="*/ 1830 w 3976"/>
                <a:gd name="T17" fmla="*/ 30 h 527"/>
                <a:gd name="T18" fmla="*/ 1704 w 3976"/>
                <a:gd name="T19" fmla="*/ 102 h 527"/>
                <a:gd name="T20" fmla="*/ 1608 w 3976"/>
                <a:gd name="T21" fmla="*/ 126 h 527"/>
                <a:gd name="T22" fmla="*/ 1561 w 3976"/>
                <a:gd name="T23" fmla="*/ 132 h 527"/>
                <a:gd name="T24" fmla="*/ 1495 w 3976"/>
                <a:gd name="T25" fmla="*/ 102 h 527"/>
                <a:gd name="T26" fmla="*/ 1357 w 3976"/>
                <a:gd name="T27" fmla="*/ 126 h 527"/>
                <a:gd name="T28" fmla="*/ 1285 w 3976"/>
                <a:gd name="T29" fmla="*/ 24 h 527"/>
                <a:gd name="T30" fmla="*/ 1280 w 3976"/>
                <a:gd name="T31" fmla="*/ 18 h 527"/>
                <a:gd name="T32" fmla="*/ 1262 w 3976"/>
                <a:gd name="T33" fmla="*/ 12 h 527"/>
                <a:gd name="T34" fmla="*/ 1238 w 3976"/>
                <a:gd name="T35" fmla="*/ 6 h 527"/>
                <a:gd name="T36" fmla="*/ 1220 w 3976"/>
                <a:gd name="T37" fmla="*/ 0 h 527"/>
                <a:gd name="T38" fmla="*/ 1196 w 3976"/>
                <a:gd name="T39" fmla="*/ 0 h 527"/>
                <a:gd name="T40" fmla="*/ 1166 w 3976"/>
                <a:gd name="T41" fmla="*/ 0 h 527"/>
                <a:gd name="T42" fmla="*/ 1142 w 3976"/>
                <a:gd name="T43" fmla="*/ 0 h 527"/>
                <a:gd name="T44" fmla="*/ 1136 w 3976"/>
                <a:gd name="T45" fmla="*/ 0 h 527"/>
                <a:gd name="T46" fmla="*/ 1130 w 3976"/>
                <a:gd name="T47" fmla="*/ 0 h 527"/>
                <a:gd name="T48" fmla="*/ 1124 w 3976"/>
                <a:gd name="T49" fmla="*/ 6 h 527"/>
                <a:gd name="T50" fmla="*/ 1118 w 3976"/>
                <a:gd name="T51" fmla="*/ 12 h 527"/>
                <a:gd name="T52" fmla="*/ 1100 w 3976"/>
                <a:gd name="T53" fmla="*/ 18 h 527"/>
                <a:gd name="T54" fmla="*/ 1088 w 3976"/>
                <a:gd name="T55" fmla="*/ 18 h 527"/>
                <a:gd name="T56" fmla="*/ 1070 w 3976"/>
                <a:gd name="T57" fmla="*/ 24 h 527"/>
                <a:gd name="T58" fmla="*/ 1052 w 3976"/>
                <a:gd name="T59" fmla="*/ 30 h 527"/>
                <a:gd name="T60" fmla="*/ 1034 w 3976"/>
                <a:gd name="T61" fmla="*/ 36 h 527"/>
                <a:gd name="T62" fmla="*/ 1028 w 3976"/>
                <a:gd name="T63" fmla="*/ 42 h 527"/>
                <a:gd name="T64" fmla="*/ 969 w 3976"/>
                <a:gd name="T65" fmla="*/ 60 h 527"/>
                <a:gd name="T66" fmla="*/ 921 w 3976"/>
                <a:gd name="T67" fmla="*/ 72 h 527"/>
                <a:gd name="T68" fmla="*/ 855 w 3976"/>
                <a:gd name="T69" fmla="*/ 48 h 527"/>
                <a:gd name="T70" fmla="*/ 825 w 3976"/>
                <a:gd name="T71" fmla="*/ 48 h 527"/>
                <a:gd name="T72" fmla="*/ 759 w 3976"/>
                <a:gd name="T73" fmla="*/ 72 h 527"/>
                <a:gd name="T74" fmla="*/ 735 w 3976"/>
                <a:gd name="T75" fmla="*/ 72 h 527"/>
                <a:gd name="T76" fmla="*/ 706 w 3976"/>
                <a:gd name="T77" fmla="*/ 60 h 527"/>
                <a:gd name="T78" fmla="*/ 640 w 3976"/>
                <a:gd name="T79" fmla="*/ 60 h 527"/>
                <a:gd name="T80" fmla="*/ 544 w 3976"/>
                <a:gd name="T81" fmla="*/ 72 h 527"/>
                <a:gd name="T82" fmla="*/ 389 w 3976"/>
                <a:gd name="T83" fmla="*/ 18 h 527"/>
                <a:gd name="T84" fmla="*/ 323 w 3976"/>
                <a:gd name="T85" fmla="*/ 60 h 527"/>
                <a:gd name="T86" fmla="*/ 317 w 3976"/>
                <a:gd name="T87" fmla="*/ 60 h 527"/>
                <a:gd name="T88" fmla="*/ 305 w 3976"/>
                <a:gd name="T89" fmla="*/ 72 h 527"/>
                <a:gd name="T90" fmla="*/ 287 w 3976"/>
                <a:gd name="T91" fmla="*/ 78 h 527"/>
                <a:gd name="T92" fmla="*/ 263 w 3976"/>
                <a:gd name="T93" fmla="*/ 90 h 527"/>
                <a:gd name="T94" fmla="*/ 203 w 3976"/>
                <a:gd name="T95" fmla="*/ 120 h 527"/>
                <a:gd name="T96" fmla="*/ 149 w 3976"/>
                <a:gd name="T97" fmla="*/ 150 h 527"/>
                <a:gd name="T98" fmla="*/ 78 w 3976"/>
                <a:gd name="T99" fmla="*/ 168 h 527"/>
                <a:gd name="T100" fmla="*/ 0 w 3976"/>
                <a:gd name="T101" fmla="*/ 180 h 527"/>
                <a:gd name="T102" fmla="*/ 0 w 3976"/>
                <a:gd name="T103" fmla="*/ 527 h 527"/>
                <a:gd name="T104" fmla="*/ 1010 w 3976"/>
                <a:gd name="T105" fmla="*/ 527 h 527"/>
                <a:gd name="T106" fmla="*/ 3725 w 3976"/>
                <a:gd name="T107" fmla="*/ 527 h 527"/>
                <a:gd name="T108" fmla="*/ 3976 w 3976"/>
                <a:gd name="T109" fmla="*/ 527 h 527"/>
                <a:gd name="T110" fmla="*/ 3976 w 3976"/>
                <a:gd name="T111" fmla="*/ 527 h 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976" h="527">
                  <a:moveTo>
                    <a:pt x="3976" y="527"/>
                  </a:moveTo>
                  <a:lnTo>
                    <a:pt x="3970" y="527"/>
                  </a:lnTo>
                  <a:lnTo>
                    <a:pt x="3844" y="509"/>
                  </a:lnTo>
                  <a:lnTo>
                    <a:pt x="2487" y="305"/>
                  </a:lnTo>
                  <a:lnTo>
                    <a:pt x="2039" y="36"/>
                  </a:lnTo>
                  <a:lnTo>
                    <a:pt x="1907" y="24"/>
                  </a:lnTo>
                  <a:lnTo>
                    <a:pt x="1883" y="54"/>
                  </a:lnTo>
                  <a:lnTo>
                    <a:pt x="1859" y="54"/>
                  </a:lnTo>
                  <a:lnTo>
                    <a:pt x="1830" y="30"/>
                  </a:lnTo>
                  <a:lnTo>
                    <a:pt x="1704" y="102"/>
                  </a:lnTo>
                  <a:lnTo>
                    <a:pt x="1608" y="126"/>
                  </a:lnTo>
                  <a:lnTo>
                    <a:pt x="1561" y="132"/>
                  </a:lnTo>
                  <a:lnTo>
                    <a:pt x="1495" y="102"/>
                  </a:lnTo>
                  <a:lnTo>
                    <a:pt x="1357" y="126"/>
                  </a:lnTo>
                  <a:lnTo>
                    <a:pt x="1285" y="24"/>
                  </a:lnTo>
                  <a:lnTo>
                    <a:pt x="1280" y="18"/>
                  </a:lnTo>
                  <a:lnTo>
                    <a:pt x="1262" y="12"/>
                  </a:lnTo>
                  <a:lnTo>
                    <a:pt x="1238" y="6"/>
                  </a:lnTo>
                  <a:lnTo>
                    <a:pt x="1220" y="0"/>
                  </a:lnTo>
                  <a:lnTo>
                    <a:pt x="1196" y="0"/>
                  </a:lnTo>
                  <a:lnTo>
                    <a:pt x="1166" y="0"/>
                  </a:lnTo>
                  <a:lnTo>
                    <a:pt x="1142" y="0"/>
                  </a:lnTo>
                  <a:lnTo>
                    <a:pt x="1136" y="0"/>
                  </a:lnTo>
                  <a:lnTo>
                    <a:pt x="1130" y="0"/>
                  </a:lnTo>
                  <a:lnTo>
                    <a:pt x="1124" y="6"/>
                  </a:lnTo>
                  <a:lnTo>
                    <a:pt x="1118" y="12"/>
                  </a:lnTo>
                  <a:lnTo>
                    <a:pt x="1100" y="18"/>
                  </a:lnTo>
                  <a:lnTo>
                    <a:pt x="1088" y="18"/>
                  </a:lnTo>
                  <a:lnTo>
                    <a:pt x="1070" y="24"/>
                  </a:lnTo>
                  <a:lnTo>
                    <a:pt x="1052" y="30"/>
                  </a:lnTo>
                  <a:lnTo>
                    <a:pt x="1034" y="36"/>
                  </a:lnTo>
                  <a:lnTo>
                    <a:pt x="1028" y="42"/>
                  </a:lnTo>
                  <a:lnTo>
                    <a:pt x="969" y="60"/>
                  </a:lnTo>
                  <a:lnTo>
                    <a:pt x="921" y="72"/>
                  </a:lnTo>
                  <a:lnTo>
                    <a:pt x="855" y="48"/>
                  </a:lnTo>
                  <a:lnTo>
                    <a:pt x="825" y="48"/>
                  </a:lnTo>
                  <a:lnTo>
                    <a:pt x="759" y="72"/>
                  </a:lnTo>
                  <a:lnTo>
                    <a:pt x="735" y="72"/>
                  </a:lnTo>
                  <a:lnTo>
                    <a:pt x="706" y="60"/>
                  </a:lnTo>
                  <a:lnTo>
                    <a:pt x="640" y="60"/>
                  </a:lnTo>
                  <a:lnTo>
                    <a:pt x="544" y="72"/>
                  </a:lnTo>
                  <a:lnTo>
                    <a:pt x="389" y="18"/>
                  </a:lnTo>
                  <a:lnTo>
                    <a:pt x="323" y="60"/>
                  </a:lnTo>
                  <a:lnTo>
                    <a:pt x="317" y="60"/>
                  </a:lnTo>
                  <a:lnTo>
                    <a:pt x="305" y="72"/>
                  </a:lnTo>
                  <a:lnTo>
                    <a:pt x="287" y="78"/>
                  </a:lnTo>
                  <a:lnTo>
                    <a:pt x="263" y="90"/>
                  </a:lnTo>
                  <a:lnTo>
                    <a:pt x="203" y="120"/>
                  </a:lnTo>
                  <a:lnTo>
                    <a:pt x="149" y="150"/>
                  </a:lnTo>
                  <a:lnTo>
                    <a:pt x="78" y="168"/>
                  </a:lnTo>
                  <a:lnTo>
                    <a:pt x="0" y="180"/>
                  </a:lnTo>
                  <a:lnTo>
                    <a:pt x="0" y="527"/>
                  </a:lnTo>
                  <a:lnTo>
                    <a:pt x="1010" y="527"/>
                  </a:lnTo>
                  <a:lnTo>
                    <a:pt x="3725" y="527"/>
                  </a:lnTo>
                  <a:lnTo>
                    <a:pt x="3976" y="527"/>
                  </a:lnTo>
                  <a:lnTo>
                    <a:pt x="3976" y="527"/>
                  </a:lnTo>
                  <a:close/>
                </a:path>
              </a:pathLst>
            </a:custGeom>
            <a:gradFill rotWithShape="0">
              <a:gsLst>
                <a:gs pos="0">
                  <a:schemeClr val="bg2">
                    <a:gamma/>
                    <a:tint val="75686"/>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800">
                <a:solidFill>
                  <a:srgbClr val="FFFFFF"/>
                </a:solidFill>
              </a:endParaRPr>
            </a:p>
          </p:txBody>
        </p:sp>
      </p:grpSp>
      <p:grpSp>
        <p:nvGrpSpPr>
          <p:cNvPr id="8207" name="Group 15"/>
          <p:cNvGrpSpPr>
            <a:grpSpLocks/>
          </p:cNvGrpSpPr>
          <p:nvPr/>
        </p:nvGrpSpPr>
        <p:grpSpPr bwMode="auto">
          <a:xfrm>
            <a:off x="836085" y="6021388"/>
            <a:ext cx="7579783" cy="849312"/>
            <a:chOff x="395" y="3793"/>
            <a:chExt cx="3581" cy="535"/>
          </a:xfrm>
        </p:grpSpPr>
        <p:sp>
          <p:nvSpPr>
            <p:cNvPr id="8208" name="Freeform 16"/>
            <p:cNvSpPr>
              <a:spLocks/>
            </p:cNvSpPr>
            <p:nvPr/>
          </p:nvSpPr>
          <p:spPr bwMode="auto">
            <a:xfrm>
              <a:off x="1196" y="3793"/>
              <a:ext cx="365" cy="291"/>
            </a:xfrm>
            <a:custGeom>
              <a:avLst/>
              <a:gdLst>
                <a:gd name="T0" fmla="*/ 24 w 365"/>
                <a:gd name="T1" fmla="*/ 24 h 287"/>
                <a:gd name="T2" fmla="*/ 0 w 365"/>
                <a:gd name="T3" fmla="*/ 60 h 287"/>
                <a:gd name="T4" fmla="*/ 66 w 365"/>
                <a:gd name="T5" fmla="*/ 108 h 287"/>
                <a:gd name="T6" fmla="*/ 143 w 365"/>
                <a:gd name="T7" fmla="*/ 180 h 287"/>
                <a:gd name="T8" fmla="*/ 191 w 365"/>
                <a:gd name="T9" fmla="*/ 168 h 287"/>
                <a:gd name="T10" fmla="*/ 341 w 365"/>
                <a:gd name="T11" fmla="*/ 287 h 287"/>
                <a:gd name="T12" fmla="*/ 305 w 365"/>
                <a:gd name="T13" fmla="*/ 174 h 287"/>
                <a:gd name="T14" fmla="*/ 365 w 365"/>
                <a:gd name="T15" fmla="*/ 132 h 287"/>
                <a:gd name="T16" fmla="*/ 359 w 365"/>
                <a:gd name="T17" fmla="*/ 126 h 287"/>
                <a:gd name="T18" fmla="*/ 335 w 365"/>
                <a:gd name="T19" fmla="*/ 114 h 287"/>
                <a:gd name="T20" fmla="*/ 299 w 365"/>
                <a:gd name="T21" fmla="*/ 90 h 287"/>
                <a:gd name="T22" fmla="*/ 257 w 365"/>
                <a:gd name="T23" fmla="*/ 72 h 287"/>
                <a:gd name="T24" fmla="*/ 215 w 365"/>
                <a:gd name="T25" fmla="*/ 54 h 287"/>
                <a:gd name="T26" fmla="*/ 173 w 365"/>
                <a:gd name="T27" fmla="*/ 36 h 287"/>
                <a:gd name="T28" fmla="*/ 143 w 365"/>
                <a:gd name="T29" fmla="*/ 24 h 287"/>
                <a:gd name="T30" fmla="*/ 131 w 365"/>
                <a:gd name="T31" fmla="*/ 18 h 287"/>
                <a:gd name="T32" fmla="*/ 107 w 365"/>
                <a:gd name="T33" fmla="*/ 18 h 287"/>
                <a:gd name="T34" fmla="*/ 95 w 365"/>
                <a:gd name="T35" fmla="*/ 18 h 287"/>
                <a:gd name="T36" fmla="*/ 72 w 365"/>
                <a:gd name="T37" fmla="*/ 12 h 287"/>
                <a:gd name="T38" fmla="*/ 66 w 365"/>
                <a:gd name="T39" fmla="*/ 12 h 287"/>
                <a:gd name="T40" fmla="*/ 54 w 365"/>
                <a:gd name="T41" fmla="*/ 6 h 287"/>
                <a:gd name="T42" fmla="*/ 42 w 365"/>
                <a:gd name="T43" fmla="*/ 0 h 287"/>
                <a:gd name="T44" fmla="*/ 30 w 365"/>
                <a:gd name="T45" fmla="*/ 0 h 287"/>
                <a:gd name="T46" fmla="*/ 24 w 365"/>
                <a:gd name="T47" fmla="*/ 24 h 287"/>
                <a:gd name="T48" fmla="*/ 24 w 365"/>
                <a:gd name="T49" fmla="*/ 24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65" h="287">
                  <a:moveTo>
                    <a:pt x="24" y="24"/>
                  </a:moveTo>
                  <a:lnTo>
                    <a:pt x="0" y="60"/>
                  </a:lnTo>
                  <a:lnTo>
                    <a:pt x="66" y="108"/>
                  </a:lnTo>
                  <a:lnTo>
                    <a:pt x="143" y="180"/>
                  </a:lnTo>
                  <a:lnTo>
                    <a:pt x="191" y="168"/>
                  </a:lnTo>
                  <a:lnTo>
                    <a:pt x="341" y="287"/>
                  </a:lnTo>
                  <a:lnTo>
                    <a:pt x="305" y="174"/>
                  </a:lnTo>
                  <a:lnTo>
                    <a:pt x="365" y="132"/>
                  </a:lnTo>
                  <a:lnTo>
                    <a:pt x="359" y="126"/>
                  </a:lnTo>
                  <a:lnTo>
                    <a:pt x="335" y="114"/>
                  </a:lnTo>
                  <a:lnTo>
                    <a:pt x="299" y="90"/>
                  </a:lnTo>
                  <a:lnTo>
                    <a:pt x="257" y="72"/>
                  </a:lnTo>
                  <a:lnTo>
                    <a:pt x="215" y="54"/>
                  </a:lnTo>
                  <a:lnTo>
                    <a:pt x="173" y="36"/>
                  </a:lnTo>
                  <a:lnTo>
                    <a:pt x="143" y="24"/>
                  </a:lnTo>
                  <a:lnTo>
                    <a:pt x="131" y="18"/>
                  </a:lnTo>
                  <a:lnTo>
                    <a:pt x="107" y="18"/>
                  </a:lnTo>
                  <a:lnTo>
                    <a:pt x="95" y="18"/>
                  </a:lnTo>
                  <a:lnTo>
                    <a:pt x="72" y="12"/>
                  </a:lnTo>
                  <a:lnTo>
                    <a:pt x="66" y="12"/>
                  </a:lnTo>
                  <a:lnTo>
                    <a:pt x="54" y="6"/>
                  </a:lnTo>
                  <a:lnTo>
                    <a:pt x="42" y="0"/>
                  </a:lnTo>
                  <a:lnTo>
                    <a:pt x="30" y="0"/>
                  </a:lnTo>
                  <a:lnTo>
                    <a:pt x="24" y="24"/>
                  </a:lnTo>
                  <a:lnTo>
                    <a:pt x="24" y="2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800">
                <a:solidFill>
                  <a:srgbClr val="FFFFFF"/>
                </a:solidFill>
              </a:endParaRPr>
            </a:p>
          </p:txBody>
        </p:sp>
        <p:sp>
          <p:nvSpPr>
            <p:cNvPr id="8209" name="Freeform 17"/>
            <p:cNvSpPr>
              <a:spLocks/>
            </p:cNvSpPr>
            <p:nvPr/>
          </p:nvSpPr>
          <p:spPr bwMode="auto">
            <a:xfrm>
              <a:off x="1943" y="3829"/>
              <a:ext cx="2033" cy="499"/>
            </a:xfrm>
            <a:custGeom>
              <a:avLst/>
              <a:gdLst>
                <a:gd name="T0" fmla="*/ 186 w 2033"/>
                <a:gd name="T1" fmla="*/ 18 h 499"/>
                <a:gd name="T2" fmla="*/ 138 w 2033"/>
                <a:gd name="T3" fmla="*/ 6 h 499"/>
                <a:gd name="T4" fmla="*/ 96 w 2033"/>
                <a:gd name="T5" fmla="*/ 0 h 499"/>
                <a:gd name="T6" fmla="*/ 36 w 2033"/>
                <a:gd name="T7" fmla="*/ 0 h 499"/>
                <a:gd name="T8" fmla="*/ 12 w 2033"/>
                <a:gd name="T9" fmla="*/ 25 h 499"/>
                <a:gd name="T10" fmla="*/ 0 w 2033"/>
                <a:gd name="T11" fmla="*/ 128 h 499"/>
                <a:gd name="T12" fmla="*/ 60 w 2033"/>
                <a:gd name="T13" fmla="*/ 104 h 499"/>
                <a:gd name="T14" fmla="*/ 90 w 2033"/>
                <a:gd name="T15" fmla="*/ 134 h 499"/>
                <a:gd name="T16" fmla="*/ 150 w 2033"/>
                <a:gd name="T17" fmla="*/ 153 h 499"/>
                <a:gd name="T18" fmla="*/ 209 w 2033"/>
                <a:gd name="T19" fmla="*/ 273 h 499"/>
                <a:gd name="T20" fmla="*/ 401 w 2033"/>
                <a:gd name="T21" fmla="*/ 359 h 499"/>
                <a:gd name="T22" fmla="*/ 777 w 2033"/>
                <a:gd name="T23" fmla="*/ 359 h 499"/>
                <a:gd name="T24" fmla="*/ 2033 w 2033"/>
                <a:gd name="T25" fmla="*/ 499 h 499"/>
                <a:gd name="T26" fmla="*/ 2033 w 2033"/>
                <a:gd name="T27" fmla="*/ 499 h 499"/>
                <a:gd name="T28" fmla="*/ 1991 w 2033"/>
                <a:gd name="T29" fmla="*/ 493 h 499"/>
                <a:gd name="T30" fmla="*/ 676 w 2033"/>
                <a:gd name="T31" fmla="*/ 243 h 499"/>
                <a:gd name="T32" fmla="*/ 514 w 2033"/>
                <a:gd name="T33" fmla="*/ 159 h 499"/>
                <a:gd name="T34" fmla="*/ 425 w 2033"/>
                <a:gd name="T35" fmla="*/ 110 h 499"/>
                <a:gd name="T36" fmla="*/ 365 w 2033"/>
                <a:gd name="T37" fmla="*/ 92 h 499"/>
                <a:gd name="T38" fmla="*/ 281 w 2033"/>
                <a:gd name="T39" fmla="*/ 61 h 499"/>
                <a:gd name="T40" fmla="*/ 186 w 2033"/>
                <a:gd name="T41" fmla="*/ 18 h 499"/>
                <a:gd name="T42" fmla="*/ 186 w 2033"/>
                <a:gd name="T43" fmla="*/ 18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33" h="499">
                  <a:moveTo>
                    <a:pt x="186" y="18"/>
                  </a:moveTo>
                  <a:lnTo>
                    <a:pt x="138" y="6"/>
                  </a:lnTo>
                  <a:lnTo>
                    <a:pt x="96" y="0"/>
                  </a:lnTo>
                  <a:lnTo>
                    <a:pt x="36" y="0"/>
                  </a:lnTo>
                  <a:lnTo>
                    <a:pt x="12" y="25"/>
                  </a:lnTo>
                  <a:lnTo>
                    <a:pt x="0" y="128"/>
                  </a:lnTo>
                  <a:lnTo>
                    <a:pt x="60" y="104"/>
                  </a:lnTo>
                  <a:lnTo>
                    <a:pt x="90" y="134"/>
                  </a:lnTo>
                  <a:lnTo>
                    <a:pt x="150" y="153"/>
                  </a:lnTo>
                  <a:lnTo>
                    <a:pt x="209" y="273"/>
                  </a:lnTo>
                  <a:lnTo>
                    <a:pt x="401" y="359"/>
                  </a:lnTo>
                  <a:lnTo>
                    <a:pt x="777" y="359"/>
                  </a:lnTo>
                  <a:lnTo>
                    <a:pt x="2033" y="499"/>
                  </a:lnTo>
                  <a:lnTo>
                    <a:pt x="2033" y="499"/>
                  </a:lnTo>
                  <a:lnTo>
                    <a:pt x="1991" y="493"/>
                  </a:lnTo>
                  <a:lnTo>
                    <a:pt x="676" y="243"/>
                  </a:lnTo>
                  <a:lnTo>
                    <a:pt x="514" y="159"/>
                  </a:lnTo>
                  <a:lnTo>
                    <a:pt x="425" y="110"/>
                  </a:lnTo>
                  <a:lnTo>
                    <a:pt x="365" y="92"/>
                  </a:lnTo>
                  <a:lnTo>
                    <a:pt x="281" y="61"/>
                  </a:lnTo>
                  <a:lnTo>
                    <a:pt x="186" y="18"/>
                  </a:lnTo>
                  <a:lnTo>
                    <a:pt x="186" y="1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800">
                <a:solidFill>
                  <a:srgbClr val="FFFFFF"/>
                </a:solidFill>
              </a:endParaRPr>
            </a:p>
          </p:txBody>
        </p:sp>
        <p:sp>
          <p:nvSpPr>
            <p:cNvPr id="8210" name="Freeform 18"/>
            <p:cNvSpPr>
              <a:spLocks/>
            </p:cNvSpPr>
            <p:nvPr/>
          </p:nvSpPr>
          <p:spPr bwMode="auto">
            <a:xfrm>
              <a:off x="1830" y="3823"/>
              <a:ext cx="71" cy="61"/>
            </a:xfrm>
            <a:custGeom>
              <a:avLst/>
              <a:gdLst>
                <a:gd name="T0" fmla="*/ 0 w 71"/>
                <a:gd name="T1" fmla="*/ 18 h 60"/>
                <a:gd name="T2" fmla="*/ 6 w 71"/>
                <a:gd name="T3" fmla="*/ 18 h 60"/>
                <a:gd name="T4" fmla="*/ 12 w 71"/>
                <a:gd name="T5" fmla="*/ 12 h 60"/>
                <a:gd name="T6" fmla="*/ 6 w 71"/>
                <a:gd name="T7" fmla="*/ 6 h 60"/>
                <a:gd name="T8" fmla="*/ 0 w 71"/>
                <a:gd name="T9" fmla="*/ 0 h 60"/>
                <a:gd name="T10" fmla="*/ 29 w 71"/>
                <a:gd name="T11" fmla="*/ 18 h 60"/>
                <a:gd name="T12" fmla="*/ 53 w 71"/>
                <a:gd name="T13" fmla="*/ 18 h 60"/>
                <a:gd name="T14" fmla="*/ 59 w 71"/>
                <a:gd name="T15" fmla="*/ 30 h 60"/>
                <a:gd name="T16" fmla="*/ 65 w 71"/>
                <a:gd name="T17" fmla="*/ 42 h 60"/>
                <a:gd name="T18" fmla="*/ 71 w 71"/>
                <a:gd name="T19" fmla="*/ 54 h 60"/>
                <a:gd name="T20" fmla="*/ 71 w 71"/>
                <a:gd name="T21" fmla="*/ 60 h 60"/>
                <a:gd name="T22" fmla="*/ 59 w 71"/>
                <a:gd name="T23" fmla="*/ 54 h 60"/>
                <a:gd name="T24" fmla="*/ 47 w 71"/>
                <a:gd name="T25" fmla="*/ 42 h 60"/>
                <a:gd name="T26" fmla="*/ 23 w 71"/>
                <a:gd name="T27" fmla="*/ 30 h 60"/>
                <a:gd name="T28" fmla="*/ 23 w 71"/>
                <a:gd name="T29" fmla="*/ 36 h 60"/>
                <a:gd name="T30" fmla="*/ 18 w 71"/>
                <a:gd name="T31" fmla="*/ 42 h 60"/>
                <a:gd name="T32" fmla="*/ 12 w 71"/>
                <a:gd name="T33" fmla="*/ 48 h 60"/>
                <a:gd name="T34" fmla="*/ 6 w 71"/>
                <a:gd name="T35" fmla="*/ 48 h 60"/>
                <a:gd name="T36" fmla="*/ 6 w 71"/>
                <a:gd name="T37" fmla="*/ 48 h 60"/>
                <a:gd name="T38" fmla="*/ 6 w 71"/>
                <a:gd name="T39" fmla="*/ 36 h 60"/>
                <a:gd name="T40" fmla="*/ 0 w 71"/>
                <a:gd name="T41" fmla="*/ 18 h 60"/>
                <a:gd name="T42" fmla="*/ 0 w 71"/>
                <a:gd name="T43" fmla="*/ 18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1" h="60">
                  <a:moveTo>
                    <a:pt x="0" y="18"/>
                  </a:moveTo>
                  <a:lnTo>
                    <a:pt x="6" y="18"/>
                  </a:lnTo>
                  <a:lnTo>
                    <a:pt x="12" y="12"/>
                  </a:lnTo>
                  <a:lnTo>
                    <a:pt x="6" y="6"/>
                  </a:lnTo>
                  <a:lnTo>
                    <a:pt x="0" y="0"/>
                  </a:lnTo>
                  <a:lnTo>
                    <a:pt x="29" y="18"/>
                  </a:lnTo>
                  <a:lnTo>
                    <a:pt x="53" y="18"/>
                  </a:lnTo>
                  <a:lnTo>
                    <a:pt x="59" y="30"/>
                  </a:lnTo>
                  <a:lnTo>
                    <a:pt x="65" y="42"/>
                  </a:lnTo>
                  <a:lnTo>
                    <a:pt x="71" y="54"/>
                  </a:lnTo>
                  <a:lnTo>
                    <a:pt x="71" y="60"/>
                  </a:lnTo>
                  <a:lnTo>
                    <a:pt x="59" y="54"/>
                  </a:lnTo>
                  <a:lnTo>
                    <a:pt x="47" y="42"/>
                  </a:lnTo>
                  <a:lnTo>
                    <a:pt x="23" y="30"/>
                  </a:lnTo>
                  <a:lnTo>
                    <a:pt x="23" y="36"/>
                  </a:lnTo>
                  <a:lnTo>
                    <a:pt x="18" y="42"/>
                  </a:lnTo>
                  <a:lnTo>
                    <a:pt x="12" y="48"/>
                  </a:lnTo>
                  <a:lnTo>
                    <a:pt x="6" y="48"/>
                  </a:lnTo>
                  <a:lnTo>
                    <a:pt x="6" y="48"/>
                  </a:lnTo>
                  <a:lnTo>
                    <a:pt x="6" y="36"/>
                  </a:lnTo>
                  <a:lnTo>
                    <a:pt x="0" y="18"/>
                  </a:lnTo>
                  <a:lnTo>
                    <a:pt x="0" y="1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800">
                <a:solidFill>
                  <a:srgbClr val="FFFFFF"/>
                </a:solidFill>
              </a:endParaRPr>
            </a:p>
          </p:txBody>
        </p:sp>
        <p:sp>
          <p:nvSpPr>
            <p:cNvPr id="8211" name="Freeform 19"/>
            <p:cNvSpPr>
              <a:spLocks/>
            </p:cNvSpPr>
            <p:nvPr/>
          </p:nvSpPr>
          <p:spPr bwMode="auto">
            <a:xfrm>
              <a:off x="855" y="3842"/>
              <a:ext cx="161" cy="164"/>
            </a:xfrm>
            <a:custGeom>
              <a:avLst/>
              <a:gdLst>
                <a:gd name="T0" fmla="*/ 30 w 161"/>
                <a:gd name="T1" fmla="*/ 0 h 162"/>
                <a:gd name="T2" fmla="*/ 48 w 161"/>
                <a:gd name="T3" fmla="*/ 6 h 162"/>
                <a:gd name="T4" fmla="*/ 72 w 161"/>
                <a:gd name="T5" fmla="*/ 6 h 162"/>
                <a:gd name="T6" fmla="*/ 114 w 161"/>
                <a:gd name="T7" fmla="*/ 12 h 162"/>
                <a:gd name="T8" fmla="*/ 96 w 161"/>
                <a:gd name="T9" fmla="*/ 54 h 162"/>
                <a:gd name="T10" fmla="*/ 96 w 161"/>
                <a:gd name="T11" fmla="*/ 60 h 162"/>
                <a:gd name="T12" fmla="*/ 102 w 161"/>
                <a:gd name="T13" fmla="*/ 72 h 162"/>
                <a:gd name="T14" fmla="*/ 108 w 161"/>
                <a:gd name="T15" fmla="*/ 84 h 162"/>
                <a:gd name="T16" fmla="*/ 120 w 161"/>
                <a:gd name="T17" fmla="*/ 96 h 162"/>
                <a:gd name="T18" fmla="*/ 143 w 161"/>
                <a:gd name="T19" fmla="*/ 114 h 162"/>
                <a:gd name="T20" fmla="*/ 155 w 161"/>
                <a:gd name="T21" fmla="*/ 138 h 162"/>
                <a:gd name="T22" fmla="*/ 161 w 161"/>
                <a:gd name="T23" fmla="*/ 156 h 162"/>
                <a:gd name="T24" fmla="*/ 161 w 161"/>
                <a:gd name="T25" fmla="*/ 162 h 162"/>
                <a:gd name="T26" fmla="*/ 96 w 161"/>
                <a:gd name="T27" fmla="*/ 102 h 162"/>
                <a:gd name="T28" fmla="*/ 30 w 161"/>
                <a:gd name="T29" fmla="*/ 54 h 162"/>
                <a:gd name="T30" fmla="*/ 0 w 161"/>
                <a:gd name="T31" fmla="*/ 0 h 162"/>
                <a:gd name="T32" fmla="*/ 30 w 161"/>
                <a:gd name="T33" fmla="*/ 0 h 162"/>
                <a:gd name="T34" fmla="*/ 30 w 161"/>
                <a:gd name="T35" fmla="*/ 0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61" h="162">
                  <a:moveTo>
                    <a:pt x="30" y="0"/>
                  </a:moveTo>
                  <a:lnTo>
                    <a:pt x="48" y="6"/>
                  </a:lnTo>
                  <a:lnTo>
                    <a:pt x="72" y="6"/>
                  </a:lnTo>
                  <a:lnTo>
                    <a:pt x="114" y="12"/>
                  </a:lnTo>
                  <a:lnTo>
                    <a:pt x="96" y="54"/>
                  </a:lnTo>
                  <a:lnTo>
                    <a:pt x="96" y="60"/>
                  </a:lnTo>
                  <a:lnTo>
                    <a:pt x="102" y="72"/>
                  </a:lnTo>
                  <a:lnTo>
                    <a:pt x="108" y="84"/>
                  </a:lnTo>
                  <a:lnTo>
                    <a:pt x="120" y="96"/>
                  </a:lnTo>
                  <a:lnTo>
                    <a:pt x="143" y="114"/>
                  </a:lnTo>
                  <a:lnTo>
                    <a:pt x="155" y="138"/>
                  </a:lnTo>
                  <a:lnTo>
                    <a:pt x="161" y="156"/>
                  </a:lnTo>
                  <a:lnTo>
                    <a:pt x="161" y="162"/>
                  </a:lnTo>
                  <a:lnTo>
                    <a:pt x="96" y="102"/>
                  </a:lnTo>
                  <a:lnTo>
                    <a:pt x="30" y="54"/>
                  </a:lnTo>
                  <a:lnTo>
                    <a:pt x="0" y="0"/>
                  </a:lnTo>
                  <a:lnTo>
                    <a:pt x="30" y="0"/>
                  </a:lnTo>
                  <a:lnTo>
                    <a:pt x="30"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800">
                <a:solidFill>
                  <a:srgbClr val="FFFFFF"/>
                </a:solidFill>
              </a:endParaRPr>
            </a:p>
          </p:txBody>
        </p:sp>
        <p:sp>
          <p:nvSpPr>
            <p:cNvPr id="8212" name="Freeform 20"/>
            <p:cNvSpPr>
              <a:spLocks/>
            </p:cNvSpPr>
            <p:nvPr/>
          </p:nvSpPr>
          <p:spPr bwMode="auto">
            <a:xfrm>
              <a:off x="706" y="3854"/>
              <a:ext cx="59" cy="61"/>
            </a:xfrm>
            <a:custGeom>
              <a:avLst/>
              <a:gdLst>
                <a:gd name="T0" fmla="*/ 59 w 59"/>
                <a:gd name="T1" fmla="*/ 6 h 60"/>
                <a:gd name="T2" fmla="*/ 41 w 59"/>
                <a:gd name="T3" fmla="*/ 30 h 60"/>
                <a:gd name="T4" fmla="*/ 41 w 59"/>
                <a:gd name="T5" fmla="*/ 36 h 60"/>
                <a:gd name="T6" fmla="*/ 47 w 59"/>
                <a:gd name="T7" fmla="*/ 42 h 60"/>
                <a:gd name="T8" fmla="*/ 53 w 59"/>
                <a:gd name="T9" fmla="*/ 54 h 60"/>
                <a:gd name="T10" fmla="*/ 53 w 59"/>
                <a:gd name="T11" fmla="*/ 60 h 60"/>
                <a:gd name="T12" fmla="*/ 47 w 59"/>
                <a:gd name="T13" fmla="*/ 54 h 60"/>
                <a:gd name="T14" fmla="*/ 35 w 59"/>
                <a:gd name="T15" fmla="*/ 48 h 60"/>
                <a:gd name="T16" fmla="*/ 23 w 59"/>
                <a:gd name="T17" fmla="*/ 36 h 60"/>
                <a:gd name="T18" fmla="*/ 17 w 59"/>
                <a:gd name="T19" fmla="*/ 30 h 60"/>
                <a:gd name="T20" fmla="*/ 0 w 59"/>
                <a:gd name="T21" fmla="*/ 0 h 60"/>
                <a:gd name="T22" fmla="*/ 59 w 59"/>
                <a:gd name="T23" fmla="*/ 6 h 60"/>
                <a:gd name="T24" fmla="*/ 59 w 59"/>
                <a:gd name="T25" fmla="*/ 6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 h="60">
                  <a:moveTo>
                    <a:pt x="59" y="6"/>
                  </a:moveTo>
                  <a:lnTo>
                    <a:pt x="41" y="30"/>
                  </a:lnTo>
                  <a:lnTo>
                    <a:pt x="41" y="36"/>
                  </a:lnTo>
                  <a:lnTo>
                    <a:pt x="47" y="42"/>
                  </a:lnTo>
                  <a:lnTo>
                    <a:pt x="53" y="54"/>
                  </a:lnTo>
                  <a:lnTo>
                    <a:pt x="53" y="60"/>
                  </a:lnTo>
                  <a:lnTo>
                    <a:pt x="47" y="54"/>
                  </a:lnTo>
                  <a:lnTo>
                    <a:pt x="35" y="48"/>
                  </a:lnTo>
                  <a:lnTo>
                    <a:pt x="23" y="36"/>
                  </a:lnTo>
                  <a:lnTo>
                    <a:pt x="17" y="30"/>
                  </a:lnTo>
                  <a:lnTo>
                    <a:pt x="0" y="0"/>
                  </a:lnTo>
                  <a:lnTo>
                    <a:pt x="59" y="6"/>
                  </a:lnTo>
                  <a:lnTo>
                    <a:pt x="59" y="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800">
                <a:solidFill>
                  <a:srgbClr val="FFFFFF"/>
                </a:solidFill>
              </a:endParaRPr>
            </a:p>
          </p:txBody>
        </p:sp>
        <p:sp>
          <p:nvSpPr>
            <p:cNvPr id="8213" name="Freeform 21"/>
            <p:cNvSpPr>
              <a:spLocks/>
            </p:cNvSpPr>
            <p:nvPr/>
          </p:nvSpPr>
          <p:spPr bwMode="auto">
            <a:xfrm>
              <a:off x="395" y="3811"/>
              <a:ext cx="245" cy="207"/>
            </a:xfrm>
            <a:custGeom>
              <a:avLst/>
              <a:gdLst>
                <a:gd name="T0" fmla="*/ 233 w 245"/>
                <a:gd name="T1" fmla="*/ 36 h 204"/>
                <a:gd name="T2" fmla="*/ 245 w 245"/>
                <a:gd name="T3" fmla="*/ 42 h 204"/>
                <a:gd name="T4" fmla="*/ 209 w 245"/>
                <a:gd name="T5" fmla="*/ 84 h 204"/>
                <a:gd name="T6" fmla="*/ 143 w 245"/>
                <a:gd name="T7" fmla="*/ 132 h 204"/>
                <a:gd name="T8" fmla="*/ 167 w 245"/>
                <a:gd name="T9" fmla="*/ 156 h 204"/>
                <a:gd name="T10" fmla="*/ 179 w 245"/>
                <a:gd name="T11" fmla="*/ 204 h 204"/>
                <a:gd name="T12" fmla="*/ 77 w 245"/>
                <a:gd name="T13" fmla="*/ 132 h 204"/>
                <a:gd name="T14" fmla="*/ 47 w 245"/>
                <a:gd name="T15" fmla="*/ 84 h 204"/>
                <a:gd name="T16" fmla="*/ 89 w 245"/>
                <a:gd name="T17" fmla="*/ 66 h 204"/>
                <a:gd name="T18" fmla="*/ 59 w 245"/>
                <a:gd name="T19" fmla="*/ 36 h 204"/>
                <a:gd name="T20" fmla="*/ 0 w 245"/>
                <a:gd name="T21" fmla="*/ 12 h 204"/>
                <a:gd name="T22" fmla="*/ 0 w 245"/>
                <a:gd name="T23" fmla="*/ 0 h 204"/>
                <a:gd name="T24" fmla="*/ 6 w 245"/>
                <a:gd name="T25" fmla="*/ 0 h 204"/>
                <a:gd name="T26" fmla="*/ 12 w 245"/>
                <a:gd name="T27" fmla="*/ 0 h 204"/>
                <a:gd name="T28" fmla="*/ 47 w 245"/>
                <a:gd name="T29" fmla="*/ 6 h 204"/>
                <a:gd name="T30" fmla="*/ 77 w 245"/>
                <a:gd name="T31" fmla="*/ 6 h 204"/>
                <a:gd name="T32" fmla="*/ 83 w 245"/>
                <a:gd name="T33" fmla="*/ 6 h 204"/>
                <a:gd name="T34" fmla="*/ 89 w 245"/>
                <a:gd name="T35" fmla="*/ 6 h 204"/>
                <a:gd name="T36" fmla="*/ 101 w 245"/>
                <a:gd name="T37" fmla="*/ 12 h 204"/>
                <a:gd name="T38" fmla="*/ 125 w 245"/>
                <a:gd name="T39" fmla="*/ 12 h 204"/>
                <a:gd name="T40" fmla="*/ 143 w 245"/>
                <a:gd name="T41" fmla="*/ 18 h 204"/>
                <a:gd name="T42" fmla="*/ 149 w 245"/>
                <a:gd name="T43" fmla="*/ 18 h 204"/>
                <a:gd name="T44" fmla="*/ 149 w 245"/>
                <a:gd name="T45" fmla="*/ 18 h 204"/>
                <a:gd name="T46" fmla="*/ 203 w 245"/>
                <a:gd name="T47" fmla="*/ 24 h 204"/>
                <a:gd name="T48" fmla="*/ 233 w 245"/>
                <a:gd name="T49" fmla="*/ 36 h 204"/>
                <a:gd name="T50" fmla="*/ 233 w 245"/>
                <a:gd name="T51" fmla="*/ 36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45" h="204">
                  <a:moveTo>
                    <a:pt x="233" y="36"/>
                  </a:moveTo>
                  <a:lnTo>
                    <a:pt x="245" y="42"/>
                  </a:lnTo>
                  <a:lnTo>
                    <a:pt x="209" y="84"/>
                  </a:lnTo>
                  <a:lnTo>
                    <a:pt x="143" y="132"/>
                  </a:lnTo>
                  <a:lnTo>
                    <a:pt x="167" y="156"/>
                  </a:lnTo>
                  <a:lnTo>
                    <a:pt x="179" y="204"/>
                  </a:lnTo>
                  <a:lnTo>
                    <a:pt x="77" y="132"/>
                  </a:lnTo>
                  <a:lnTo>
                    <a:pt x="47" y="84"/>
                  </a:lnTo>
                  <a:lnTo>
                    <a:pt x="89" y="66"/>
                  </a:lnTo>
                  <a:lnTo>
                    <a:pt x="59" y="36"/>
                  </a:lnTo>
                  <a:lnTo>
                    <a:pt x="0" y="12"/>
                  </a:lnTo>
                  <a:lnTo>
                    <a:pt x="0" y="0"/>
                  </a:lnTo>
                  <a:lnTo>
                    <a:pt x="6" y="0"/>
                  </a:lnTo>
                  <a:lnTo>
                    <a:pt x="12" y="0"/>
                  </a:lnTo>
                  <a:lnTo>
                    <a:pt x="47" y="6"/>
                  </a:lnTo>
                  <a:lnTo>
                    <a:pt x="77" y="6"/>
                  </a:lnTo>
                  <a:lnTo>
                    <a:pt x="83" y="6"/>
                  </a:lnTo>
                  <a:lnTo>
                    <a:pt x="89" y="6"/>
                  </a:lnTo>
                  <a:lnTo>
                    <a:pt x="101" y="12"/>
                  </a:lnTo>
                  <a:lnTo>
                    <a:pt x="125" y="12"/>
                  </a:lnTo>
                  <a:lnTo>
                    <a:pt x="143" y="18"/>
                  </a:lnTo>
                  <a:lnTo>
                    <a:pt x="149" y="18"/>
                  </a:lnTo>
                  <a:lnTo>
                    <a:pt x="149" y="18"/>
                  </a:lnTo>
                  <a:lnTo>
                    <a:pt x="203" y="24"/>
                  </a:lnTo>
                  <a:lnTo>
                    <a:pt x="233" y="36"/>
                  </a:lnTo>
                  <a:lnTo>
                    <a:pt x="233" y="3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800">
                <a:solidFill>
                  <a:srgbClr val="FFFFFF"/>
                </a:solidFill>
              </a:endParaRPr>
            </a:p>
          </p:txBody>
        </p:sp>
      </p:grpSp>
      <p:sp>
        <p:nvSpPr>
          <p:cNvPr id="8214" name="Rectangle 22"/>
          <p:cNvSpPr>
            <a:spLocks noGrp="1" noChangeArrowheads="1"/>
          </p:cNvSpPr>
          <p:nvPr>
            <p:ph type="title"/>
          </p:nvPr>
        </p:nvSpPr>
        <p:spPr bwMode="auto">
          <a:xfrm>
            <a:off x="609600" y="228600"/>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8215" name="Rectangle 23"/>
          <p:cNvSpPr>
            <a:spLocks noGrp="1" noChangeArrowheads="1"/>
          </p:cNvSpPr>
          <p:nvPr>
            <p:ph type="body" idx="1"/>
          </p:nvPr>
        </p:nvSpPr>
        <p:spPr bwMode="auto">
          <a:xfrm>
            <a:off x="609600" y="1600200"/>
            <a:ext cx="10972800"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8216" name="Rectangle 24"/>
          <p:cNvSpPr>
            <a:spLocks noGrp="1" noChangeArrowheads="1"/>
          </p:cNvSpPr>
          <p:nvPr>
            <p:ph type="dt" sz="half" idx="2"/>
          </p:nvPr>
        </p:nvSpPr>
        <p:spPr bwMode="auto">
          <a:xfrm>
            <a:off x="609600" y="6248400"/>
            <a:ext cx="284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defRPr>
            </a:lvl1pPr>
          </a:lstStyle>
          <a:p>
            <a:pPr fontAlgn="base">
              <a:spcBef>
                <a:spcPct val="0"/>
              </a:spcBef>
              <a:spcAft>
                <a:spcPct val="0"/>
              </a:spcAft>
            </a:pPr>
            <a:endParaRPr lang="en-US" altLang="en-US">
              <a:solidFill>
                <a:srgbClr val="FFFFFF"/>
              </a:solidFill>
            </a:endParaRPr>
          </a:p>
        </p:txBody>
      </p:sp>
      <p:sp>
        <p:nvSpPr>
          <p:cNvPr id="8217" name="Rectangle 25"/>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defRPr>
            </a:lvl1pPr>
          </a:lstStyle>
          <a:p>
            <a:pPr fontAlgn="base">
              <a:spcBef>
                <a:spcPct val="0"/>
              </a:spcBef>
              <a:spcAft>
                <a:spcPct val="0"/>
              </a:spcAft>
            </a:pPr>
            <a:endParaRPr lang="en-US" altLang="en-US">
              <a:solidFill>
                <a:srgbClr val="FFFFFF"/>
              </a:solidFill>
            </a:endParaRPr>
          </a:p>
        </p:txBody>
      </p:sp>
      <p:sp>
        <p:nvSpPr>
          <p:cNvPr id="8218" name="Rectangle 26"/>
          <p:cNvSpPr>
            <a:spLocks noGrp="1" noChangeArrowheads="1"/>
          </p:cNvSpPr>
          <p:nvPr>
            <p:ph type="sldNum" sz="quarter" idx="4"/>
          </p:nvPr>
        </p:nvSpPr>
        <p:spPr bwMode="auto">
          <a:xfrm>
            <a:off x="8737600" y="6248400"/>
            <a:ext cx="284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pPr fontAlgn="base">
              <a:spcBef>
                <a:spcPct val="0"/>
              </a:spcBef>
              <a:spcAft>
                <a:spcPct val="0"/>
              </a:spcAft>
            </a:pPr>
            <a:fld id="{BD5A0C60-08E4-47C5-958C-CF1C3EF8EFD7}" type="slidenum">
              <a:rPr lang="en-US" altLang="en-US">
                <a:solidFill>
                  <a:srgbClr val="FFFFFF"/>
                </a:solidFill>
              </a:rPr>
              <a:pPr fontAlgn="base">
                <a:spcBef>
                  <a:spcPct val="0"/>
                </a:spcBef>
                <a:spcAft>
                  <a:spcPct val="0"/>
                </a:spcAft>
              </a:pPr>
              <a:t>‹#›</a:t>
            </a:fld>
            <a:endParaRPr lang="en-US" altLang="en-US">
              <a:solidFill>
                <a:srgbClr val="FFFFFF"/>
              </a:solidFill>
            </a:endParaRPr>
          </a:p>
        </p:txBody>
      </p:sp>
    </p:spTree>
    <p:extLst>
      <p:ext uri="{BB962C8B-B14F-4D97-AF65-F5344CB8AC3E}">
        <p14:creationId xmlns:p14="http://schemas.microsoft.com/office/powerpoint/2010/main" val="2560384082"/>
      </p:ext>
    </p:extLst>
  </p:cSld>
  <p:clrMap bg1="dk2" tx1="lt1" bg2="dk1"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iming>
    <p:tnLst>
      <p:par>
        <p:cTn id="1" dur="indefinite" restart="never" nodeType="tmRoot"/>
      </p:par>
    </p:tnLst>
  </p:timing>
  <p:txStyles>
    <p:titleStyle>
      <a:lvl1pPr algn="ctr" rtl="0" fontAlgn="base">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9pPr>
    </p:titleStyle>
    <p:bodyStyle>
      <a:lvl1pPr marL="342900" indent="-342900" algn="l" rtl="0" fontAlgn="base">
        <a:spcBef>
          <a:spcPct val="20000"/>
        </a:spcBef>
        <a:spcAft>
          <a:spcPct val="0"/>
        </a:spcAft>
        <a:buClr>
          <a:schemeClr val="tx2"/>
        </a:buClr>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lr>
          <a:schemeClr val="tx2"/>
        </a:buClr>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lr>
          <a:schemeClr val="tx2"/>
        </a:buClr>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audio" Target="../media/audio4.wav"/><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audio" Target="../media/audio5.wav"/><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audio" Target="../media/audio1.wav"/><Relationship Id="rId1" Type="http://schemas.openxmlformats.org/officeDocument/2006/relationships/slideLayout" Target="../slideLayouts/slideLayout4.xml"/><Relationship Id="rId5" Type="http://schemas.openxmlformats.org/officeDocument/2006/relationships/image" Target="../media/image8.gif"/><Relationship Id="rId4" Type="http://schemas.openxmlformats.org/officeDocument/2006/relationships/image" Target="../media/image7.wmf"/></Relationships>
</file>

<file path=ppt/slides/_rels/slide1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5.xml"/><Relationship Id="rId5" Type="http://schemas.openxmlformats.org/officeDocument/2006/relationships/image" Target="../media/image12.png"/><Relationship Id="rId4" Type="http://schemas.openxmlformats.org/officeDocument/2006/relationships/image" Target="../media/image11.jpeg"/></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hyperlink" Target="../../Animations/chapter28/34/index.html" TargetMode="External"/><Relationship Id="rId2" Type="http://schemas.openxmlformats.org/officeDocument/2006/relationships/image" Target="../media/image12.png"/><Relationship Id="rId1" Type="http://schemas.openxmlformats.org/officeDocument/2006/relationships/slideLayout" Target="../slideLayouts/slideLayout15.xml"/><Relationship Id="rId5" Type="http://schemas.openxmlformats.org/officeDocument/2006/relationships/image" Target="../media/image15.jpeg"/><Relationship Id="rId4" Type="http://schemas.openxmlformats.org/officeDocument/2006/relationships/image" Target="../media/image14.jpeg"/></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2.png"/><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2.png"/><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2.png"/><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2.png"/><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2.png"/><Relationship Id="rId1" Type="http://schemas.openxmlformats.org/officeDocument/2006/relationships/slideLayout" Target="../slideLayouts/slideLayout15.xml"/><Relationship Id="rId4" Type="http://schemas.openxmlformats.org/officeDocument/2006/relationships/image" Target="../media/image21.png"/></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2.png"/><Relationship Id="rId1" Type="http://schemas.openxmlformats.org/officeDocument/2006/relationships/slideLayout" Target="../slideLayouts/slideLayout15.xml"/><Relationship Id="rId4" Type="http://schemas.openxmlformats.org/officeDocument/2006/relationships/image" Target="../media/image23.png"/></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2.png"/><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2.png"/><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2.png"/><Relationship Id="rId1" Type="http://schemas.openxmlformats.org/officeDocument/2006/relationships/slideLayout" Target="../slideLayouts/slideLayout15.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2.png"/><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12.png"/><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2.jpeg"/><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2" Type="http://schemas.openxmlformats.org/officeDocument/2006/relationships/audio" Target="../media/audio2.wav"/><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12.png"/><Relationship Id="rId1" Type="http://schemas.openxmlformats.org/officeDocument/2006/relationships/slideLayout" Target="../slideLayouts/slideLayout15.xml"/><Relationship Id="rId5" Type="http://schemas.openxmlformats.org/officeDocument/2006/relationships/image" Target="../media/image35.jpeg"/><Relationship Id="rId4" Type="http://schemas.openxmlformats.org/officeDocument/2006/relationships/image" Target="../media/image34.jpeg"/></Relationships>
</file>

<file path=ppt/slides/_rels/slide3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15.xml"/><Relationship Id="rId4" Type="http://schemas.openxmlformats.org/officeDocument/2006/relationships/image" Target="../media/image12.png"/></Relationships>
</file>

<file path=ppt/slides/_rels/slide3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3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35.xml"/></Relationships>
</file>

<file path=ppt/slides/_rels/slide4.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4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5.xml"/></Relationships>
</file>

<file path=ppt/slides/_rels/slide4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35.xml"/></Relationships>
</file>

<file path=ppt/slides/_rels/slide4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5.xml"/></Relationships>
</file>

<file path=ppt/slides/_rels/slide4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35.xml"/></Relationships>
</file>

<file path=ppt/slides/_rels/slide4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5.xml"/></Relationships>
</file>

<file path=ppt/slides/_rels/slide4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35.xml"/></Relationships>
</file>

<file path=ppt/slides/_rels/slide4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35.xml"/></Relationships>
</file>

<file path=ppt/slides/_rels/slide4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35.xml"/></Relationships>
</file>

<file path=ppt/slides/_rels/slide4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5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png"/><Relationship Id="rId1" Type="http://schemas.openxmlformats.org/officeDocument/2006/relationships/slideLayout" Target="../slideLayouts/slideLayout26.xml"/></Relationships>
</file>

<file path=ppt/slides/_rels/slide5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png"/><Relationship Id="rId1" Type="http://schemas.openxmlformats.org/officeDocument/2006/relationships/slideLayout" Target="../slideLayouts/slideLayout26.xml"/></Relationships>
</file>

<file path=ppt/slides/_rels/slide5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8.png"/><Relationship Id="rId1" Type="http://schemas.openxmlformats.org/officeDocument/2006/relationships/slideLayout" Target="../slideLayouts/slideLayout26.xml"/><Relationship Id="rId4" Type="http://schemas.openxmlformats.org/officeDocument/2006/relationships/image" Target="../media/image51.jpeg"/></Relationships>
</file>

<file path=ppt/slides/_rels/slide5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48.png"/><Relationship Id="rId1" Type="http://schemas.openxmlformats.org/officeDocument/2006/relationships/slideLayout" Target="../slideLayouts/slideLayout26.xml"/><Relationship Id="rId4" Type="http://schemas.openxmlformats.org/officeDocument/2006/relationships/image" Target="../media/image53.jpeg"/></Relationships>
</file>

<file path=ppt/slides/_rels/slide5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eg"/><Relationship Id="rId1" Type="http://schemas.openxmlformats.org/officeDocument/2006/relationships/slideLayout" Target="../slideLayouts/slideLayout26.xml"/><Relationship Id="rId4" Type="http://schemas.openxmlformats.org/officeDocument/2006/relationships/image" Target="../media/image48.png"/></Relationships>
</file>

<file path=ppt/slides/_rels/slide5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48.png"/><Relationship Id="rId1" Type="http://schemas.openxmlformats.org/officeDocument/2006/relationships/slideLayout" Target="../slideLayouts/slideLayout26.xml"/></Relationships>
</file>

<file path=ppt/slides/_rels/slide5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48.png"/><Relationship Id="rId1" Type="http://schemas.openxmlformats.org/officeDocument/2006/relationships/slideLayout" Target="../slideLayouts/slideLayout26.xml"/></Relationships>
</file>

<file path=ppt/slides/_rels/slide5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48.png"/><Relationship Id="rId1" Type="http://schemas.openxmlformats.org/officeDocument/2006/relationships/slideLayout" Target="../slideLayouts/slideLayout26.xml"/></Relationships>
</file>

<file path=ppt/slides/_rels/slide5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48.png"/><Relationship Id="rId1" Type="http://schemas.openxmlformats.org/officeDocument/2006/relationships/slideLayout" Target="../slideLayouts/slideLayout26.xml"/><Relationship Id="rId4" Type="http://schemas.openxmlformats.org/officeDocument/2006/relationships/image" Target="../media/image60.jpeg"/></Relationships>
</file>

<file path=ppt/slides/_rels/slide6.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3.gif"/><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48.png"/><Relationship Id="rId1" Type="http://schemas.openxmlformats.org/officeDocument/2006/relationships/slideLayout" Target="../slideLayouts/slideLayout26.xml"/></Relationships>
</file>

<file path=ppt/slides/_rels/slide6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26.xml"/><Relationship Id="rId5" Type="http://schemas.openxmlformats.org/officeDocument/2006/relationships/image" Target="../media/image48.png"/><Relationship Id="rId4" Type="http://schemas.openxmlformats.org/officeDocument/2006/relationships/image" Target="../media/image64.jpeg"/></Relationships>
</file>

<file path=ppt/slides/_rels/slide6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48.png"/><Relationship Id="rId1" Type="http://schemas.openxmlformats.org/officeDocument/2006/relationships/slideLayout" Target="../slideLayouts/slideLayout26.xml"/></Relationships>
</file>

<file path=ppt/slides/_rels/slide63.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48.png"/><Relationship Id="rId1" Type="http://schemas.openxmlformats.org/officeDocument/2006/relationships/slideLayout" Target="../slideLayouts/slideLayout26.xml"/><Relationship Id="rId4" Type="http://schemas.openxmlformats.org/officeDocument/2006/relationships/image" Target="../media/image67.jpeg"/></Relationships>
</file>

<file path=ppt/slides/_rels/slide64.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48.png"/><Relationship Id="rId1" Type="http://schemas.openxmlformats.org/officeDocument/2006/relationships/slideLayout" Target="../slideLayouts/slideLayout26.xml"/></Relationships>
</file>

<file path=ppt/slides/_rels/slide6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69.jpeg"/><Relationship Id="rId1" Type="http://schemas.openxmlformats.org/officeDocument/2006/relationships/slideLayout" Target="../slideLayouts/slideLayout26.xml"/><Relationship Id="rId4" Type="http://schemas.openxmlformats.org/officeDocument/2006/relationships/image" Target="../media/image48.png"/></Relationships>
</file>

<file path=ppt/slides/_rels/slide66.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26.xml"/><Relationship Id="rId5" Type="http://schemas.openxmlformats.org/officeDocument/2006/relationships/image" Target="../media/image48.png"/><Relationship Id="rId4" Type="http://schemas.openxmlformats.org/officeDocument/2006/relationships/image" Target="../media/image72.jpeg"/></Relationships>
</file>

<file path=ppt/slides/_rels/slide67.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48.png"/><Relationship Id="rId1" Type="http://schemas.openxmlformats.org/officeDocument/2006/relationships/slideLayout" Target="../slideLayouts/slideLayout26.xml"/></Relationships>
</file>

<file path=ppt/slides/_rels/slide7.xml.rels><?xml version="1.0" encoding="UTF-8" standalone="yes"?>
<Relationships xmlns="http://schemas.openxmlformats.org/package/2006/relationships"><Relationship Id="rId2" Type="http://schemas.openxmlformats.org/officeDocument/2006/relationships/audio" Target="../media/audio3.wav"/><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audio" Target="../media/audio4.wav"/><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audio" Target="../media/audio4.wav"/><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Unit 3: Earth and Moon</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78691" y="1613079"/>
            <a:ext cx="6034617" cy="4525963"/>
          </a:xfrm>
        </p:spPr>
      </p:pic>
    </p:spTree>
    <p:extLst>
      <p:ext uri="{BB962C8B-B14F-4D97-AF65-F5344CB8AC3E}">
        <p14:creationId xmlns:p14="http://schemas.microsoft.com/office/powerpoint/2010/main" val="226838984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4579" name="Rectangle 3"/>
          <p:cNvSpPr>
            <a:spLocks noGrp="1" noChangeArrowheads="1"/>
          </p:cNvSpPr>
          <p:nvPr>
            <p:ph type="body" idx="1"/>
          </p:nvPr>
        </p:nvSpPr>
        <p:spPr>
          <a:xfrm>
            <a:off x="1828800" y="685800"/>
            <a:ext cx="8458200" cy="5486400"/>
          </a:xfrm>
        </p:spPr>
        <p:txBody>
          <a:bodyPr/>
          <a:lstStyle/>
          <a:p>
            <a:endParaRPr lang="en-US" altLang="en-US"/>
          </a:p>
          <a:p>
            <a:r>
              <a:rPr lang="en-US" altLang="en-US" sz="4400"/>
              <a:t>The </a:t>
            </a:r>
            <a:r>
              <a:rPr lang="en-US" altLang="en-US" sz="4400" b="1">
                <a:solidFill>
                  <a:srgbClr val="FFFF00"/>
                </a:solidFill>
                <a:latin typeface="Allegro BT" pitchFamily="82" charset="0"/>
              </a:rPr>
              <a:t>Stratosphere</a:t>
            </a:r>
            <a:r>
              <a:rPr lang="en-US" altLang="en-US" sz="4400"/>
              <a:t> is the next layer, and this is the area where high–flying aircraft can fly well, due to horizontal winds.  The Ozone layer is also contained in this layer.  Let this layer be </a:t>
            </a:r>
            <a:r>
              <a:rPr lang="en-US" altLang="en-US" sz="4400" b="1">
                <a:solidFill>
                  <a:srgbClr val="FFFF00"/>
                </a:solidFill>
              </a:rPr>
              <a:t>yellow</a:t>
            </a:r>
            <a:r>
              <a:rPr lang="en-US" altLang="en-US" sz="4400"/>
              <a:t>.</a:t>
            </a:r>
          </a:p>
        </p:txBody>
      </p:sp>
    </p:spTree>
    <p:extLst>
      <p:ext uri="{BB962C8B-B14F-4D97-AF65-F5344CB8AC3E}">
        <p14:creationId xmlns:p14="http://schemas.microsoft.com/office/powerpoint/2010/main" val="2575983969"/>
      </p:ext>
    </p:extLst>
  </p:cSld>
  <p:clrMapOvr>
    <a:masterClrMapping/>
  </p:clrMapOvr>
  <p:transition spd="slow">
    <p:zoom dir="in"/>
    <p:sndAc>
      <p:stSnd>
        <p:snd r:embed="rId2" name="push.wav"/>
      </p:stSnd>
    </p:sndAc>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819" name="Rectangle 3"/>
          <p:cNvSpPr>
            <a:spLocks noGrp="1" noChangeArrowheads="1"/>
          </p:cNvSpPr>
          <p:nvPr>
            <p:ph type="body" idx="1"/>
          </p:nvPr>
        </p:nvSpPr>
        <p:spPr>
          <a:xfrm>
            <a:off x="1981200" y="457200"/>
            <a:ext cx="7924800" cy="6096000"/>
          </a:xfrm>
        </p:spPr>
        <p:txBody>
          <a:bodyPr/>
          <a:lstStyle/>
          <a:p>
            <a:r>
              <a:rPr lang="en-US" altLang="en-US" sz="4000"/>
              <a:t>The layer of the atmosphere that we live in is the </a:t>
            </a:r>
            <a:r>
              <a:rPr lang="en-US" altLang="en-US" sz="4000" b="1">
                <a:solidFill>
                  <a:srgbClr val="CC3399"/>
                </a:solidFill>
                <a:latin typeface="Allegro BT" pitchFamily="82" charset="0"/>
              </a:rPr>
              <a:t>Troposphere</a:t>
            </a:r>
            <a:r>
              <a:rPr lang="en-US" altLang="en-US" sz="4000"/>
              <a:t>.  Almost all of the Earth’s atmospheric gases (75% to be exact) are found in this layer.  It runs from sea level to 7 miles up, which means that Mount Everest is even in this layer of the atmosphere.  </a:t>
            </a:r>
            <a:r>
              <a:rPr lang="en-US" altLang="en-US" sz="4000" b="1">
                <a:solidFill>
                  <a:srgbClr val="CC3399"/>
                </a:solidFill>
              </a:rPr>
              <a:t>Purple</a:t>
            </a:r>
            <a:r>
              <a:rPr lang="en-US" altLang="en-US" sz="4000"/>
              <a:t> is a nice color to use now.</a:t>
            </a:r>
          </a:p>
        </p:txBody>
      </p:sp>
    </p:spTree>
    <p:extLst>
      <p:ext uri="{BB962C8B-B14F-4D97-AF65-F5344CB8AC3E}">
        <p14:creationId xmlns:p14="http://schemas.microsoft.com/office/powerpoint/2010/main" val="1487762951"/>
      </p:ext>
    </p:extLst>
  </p:cSld>
  <p:clrMapOvr>
    <a:masterClrMapping/>
  </p:clrMapOvr>
  <p:transition spd="med">
    <p:dissolv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6628" name="Picture 4" descr="j028919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6629" name="Text Box 5"/>
          <p:cNvSpPr txBox="1">
            <a:spLocks noChangeArrowheads="1"/>
          </p:cNvSpPr>
          <p:nvPr/>
        </p:nvSpPr>
        <p:spPr bwMode="auto">
          <a:xfrm>
            <a:off x="1905000" y="685800"/>
            <a:ext cx="2667000" cy="167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50000"/>
              </a:spcBef>
              <a:spcAft>
                <a:spcPct val="0"/>
              </a:spcAft>
            </a:pPr>
            <a:r>
              <a:rPr lang="en-US" altLang="en-US" sz="3600">
                <a:solidFill>
                  <a:srgbClr val="FFFFFF"/>
                </a:solidFill>
                <a:latin typeface="Algerian" panose="04020705040A02060702" pitchFamily="82" charset="0"/>
              </a:rPr>
              <a:t>Diameter:</a:t>
            </a:r>
            <a:r>
              <a:rPr lang="en-US" altLang="en-US" sz="2400">
                <a:solidFill>
                  <a:srgbClr val="FFFFFF"/>
                </a:solidFill>
                <a:latin typeface="Arial" panose="020B0604020202020204" pitchFamily="34" charset="0"/>
              </a:rPr>
              <a:t>  </a:t>
            </a:r>
            <a:r>
              <a:rPr lang="en-US" altLang="en-US" sz="3200">
                <a:solidFill>
                  <a:srgbClr val="FFFFFF"/>
                </a:solidFill>
                <a:latin typeface="Arial" panose="020B0604020202020204" pitchFamily="34" charset="0"/>
              </a:rPr>
              <a:t>12.756.3 km</a:t>
            </a:r>
          </a:p>
          <a:p>
            <a:pPr eaLnBrk="0" fontAlgn="base" hangingPunct="0">
              <a:spcBef>
                <a:spcPct val="50000"/>
              </a:spcBef>
              <a:spcAft>
                <a:spcPct val="0"/>
              </a:spcAft>
            </a:pPr>
            <a:endParaRPr lang="en-US" altLang="en-US" sz="2400">
              <a:solidFill>
                <a:srgbClr val="FFFFFF"/>
              </a:solidFill>
              <a:latin typeface="Arial" panose="020B0604020202020204" pitchFamily="34" charset="0"/>
            </a:endParaRPr>
          </a:p>
        </p:txBody>
      </p:sp>
      <p:sp>
        <p:nvSpPr>
          <p:cNvPr id="26630" name="Text Box 6"/>
          <p:cNvSpPr txBox="1">
            <a:spLocks noChangeArrowheads="1"/>
          </p:cNvSpPr>
          <p:nvPr/>
        </p:nvSpPr>
        <p:spPr bwMode="auto">
          <a:xfrm>
            <a:off x="2057400" y="5105400"/>
            <a:ext cx="3200400" cy="1373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50000"/>
              </a:spcBef>
              <a:spcAft>
                <a:spcPct val="0"/>
              </a:spcAft>
            </a:pPr>
            <a:r>
              <a:rPr lang="en-US" altLang="en-US" sz="3600">
                <a:solidFill>
                  <a:srgbClr val="FFFFFF"/>
                </a:solidFill>
                <a:latin typeface="Algerian" panose="04020705040A02060702" pitchFamily="82" charset="0"/>
              </a:rPr>
              <a:t>Mass:</a:t>
            </a:r>
          </a:p>
          <a:p>
            <a:pPr eaLnBrk="0" fontAlgn="base" hangingPunct="0">
              <a:spcBef>
                <a:spcPct val="50000"/>
              </a:spcBef>
              <a:spcAft>
                <a:spcPct val="0"/>
              </a:spcAft>
            </a:pPr>
            <a:r>
              <a:rPr lang="en-US" altLang="en-US" sz="3200">
                <a:solidFill>
                  <a:srgbClr val="FFFFFF"/>
                </a:solidFill>
                <a:latin typeface="Arial" panose="020B0604020202020204" pitchFamily="34" charset="0"/>
              </a:rPr>
              <a:t>5.976 x 10</a:t>
            </a:r>
            <a:r>
              <a:rPr lang="en-US" altLang="en-US" sz="3200" baseline="30000">
                <a:solidFill>
                  <a:srgbClr val="FFFFFF"/>
                </a:solidFill>
                <a:latin typeface="Arial" panose="020B0604020202020204" pitchFamily="34" charset="0"/>
              </a:rPr>
              <a:t>24</a:t>
            </a:r>
            <a:r>
              <a:rPr lang="en-US" altLang="en-US" sz="3200">
                <a:solidFill>
                  <a:srgbClr val="FFFFFF"/>
                </a:solidFill>
                <a:latin typeface="Arial" panose="020B0604020202020204" pitchFamily="34" charset="0"/>
              </a:rPr>
              <a:t> kg</a:t>
            </a:r>
          </a:p>
        </p:txBody>
      </p:sp>
    </p:spTree>
    <p:extLst>
      <p:ext uri="{BB962C8B-B14F-4D97-AF65-F5344CB8AC3E}">
        <p14:creationId xmlns:p14="http://schemas.microsoft.com/office/powerpoint/2010/main" val="3116557241"/>
      </p:ext>
    </p:extLst>
  </p:cSld>
  <p:clrMapOvr>
    <a:masterClrMapping/>
  </p:clrMapOvr>
  <p:transition spd="slow">
    <p:pull dir="d"/>
    <p:sndAc>
      <p:stSnd>
        <p:snd r:embed="rId2" name="explode.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nodeType="clickEffect">
                                  <p:stCondLst>
                                    <p:cond delay="0"/>
                                  </p:stCondLst>
                                  <p:childTnLst>
                                    <p:set>
                                      <p:cBhvr>
                                        <p:cTn id="6" dur="1" fill="hold">
                                          <p:stCondLst>
                                            <p:cond delay="0"/>
                                          </p:stCondLst>
                                        </p:cTn>
                                        <p:tgtEl>
                                          <p:spTgt spid="26628"/>
                                        </p:tgtEl>
                                        <p:attrNameLst>
                                          <p:attrName>style.visibility</p:attrName>
                                        </p:attrNameLst>
                                      </p:cBhvr>
                                      <p:to>
                                        <p:strVal val="visible"/>
                                      </p:to>
                                    </p:set>
                                    <p:animEffect transition="in" filter="wedge">
                                      <p:cBhvr>
                                        <p:cTn id="7" dur="2000"/>
                                        <p:tgtEl>
                                          <p:spTgt spid="2662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mph" presetSubtype="0" fill="hold" nodeType="clickEffect">
                                  <p:stCondLst>
                                    <p:cond delay="0"/>
                                  </p:stCondLst>
                                  <p:childTnLst>
                                    <p:animScale>
                                      <p:cBhvr>
                                        <p:cTn id="11" dur="5000" fill="hold"/>
                                        <p:tgtEl>
                                          <p:spTgt spid="26628"/>
                                        </p:tgtEl>
                                      </p:cBhvr>
                                      <p:by x="400000" y="4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Rot="1" noChangeArrowheads="1"/>
          </p:cNvSpPr>
          <p:nvPr>
            <p:ph type="title"/>
          </p:nvPr>
        </p:nvSpPr>
        <p:spPr/>
        <p:txBody>
          <a:bodyPr/>
          <a:lstStyle/>
          <a:p>
            <a:r>
              <a:rPr lang="en-US" altLang="en-US" sz="5400">
                <a:latin typeface="Algerian" panose="04020705040A02060702" pitchFamily="82" charset="0"/>
              </a:rPr>
              <a:t>More Factoids…</a:t>
            </a:r>
          </a:p>
        </p:txBody>
      </p:sp>
      <p:sp>
        <p:nvSpPr>
          <p:cNvPr id="28675" name="Rectangle 3"/>
          <p:cNvSpPr>
            <a:spLocks noGrp="1" noChangeArrowheads="1"/>
          </p:cNvSpPr>
          <p:nvPr>
            <p:ph type="body" sz="half" idx="1"/>
          </p:nvPr>
        </p:nvSpPr>
        <p:spPr>
          <a:xfrm>
            <a:off x="1981200" y="1371600"/>
            <a:ext cx="4038600" cy="5105400"/>
          </a:xfrm>
        </p:spPr>
        <p:txBody>
          <a:bodyPr/>
          <a:lstStyle/>
          <a:p>
            <a:pPr>
              <a:lnSpc>
                <a:spcPct val="90000"/>
              </a:lnSpc>
            </a:pPr>
            <a:r>
              <a:rPr lang="en-US" altLang="en-US" sz="2800"/>
              <a:t>Gravity: 1 g</a:t>
            </a:r>
          </a:p>
          <a:p>
            <a:pPr>
              <a:lnSpc>
                <a:spcPct val="90000"/>
              </a:lnSpc>
            </a:pPr>
            <a:r>
              <a:rPr lang="en-US" altLang="en-US" sz="2800"/>
              <a:t>Avg. Temps.:</a:t>
            </a:r>
          </a:p>
          <a:p>
            <a:pPr>
              <a:lnSpc>
                <a:spcPct val="90000"/>
              </a:lnSpc>
              <a:buFont typeface="Wingdings" panose="05000000000000000000" pitchFamily="2" charset="2"/>
              <a:buNone/>
            </a:pPr>
            <a:r>
              <a:rPr lang="en-US" altLang="en-US" sz="3600"/>
              <a:t>     </a:t>
            </a:r>
            <a:r>
              <a:rPr lang="en-US" altLang="en-US" sz="2800"/>
              <a:t>0</a:t>
            </a:r>
            <a:r>
              <a:rPr lang="en-US" altLang="en-US" sz="2800" baseline="30000"/>
              <a:t>o</a:t>
            </a:r>
            <a:r>
              <a:rPr lang="en-US" altLang="en-US" sz="2800"/>
              <a:t>F – 100</a:t>
            </a:r>
            <a:r>
              <a:rPr lang="en-US" altLang="en-US" sz="2800" baseline="30000"/>
              <a:t>o</a:t>
            </a:r>
            <a:r>
              <a:rPr lang="en-US" altLang="en-US" sz="2800"/>
              <a:t>F</a:t>
            </a:r>
          </a:p>
          <a:p>
            <a:pPr>
              <a:lnSpc>
                <a:spcPct val="90000"/>
              </a:lnSpc>
            </a:pPr>
            <a:r>
              <a:rPr lang="en-US" altLang="en-US" sz="2800"/>
              <a:t>Pressure: 1 atm</a:t>
            </a:r>
          </a:p>
          <a:p>
            <a:pPr>
              <a:lnSpc>
                <a:spcPct val="90000"/>
              </a:lnSpc>
            </a:pPr>
            <a:r>
              <a:rPr lang="en-US" altLang="en-US" sz="2800"/>
              <a:t>Atmosphere make-up:  </a:t>
            </a:r>
          </a:p>
          <a:p>
            <a:pPr>
              <a:lnSpc>
                <a:spcPct val="90000"/>
              </a:lnSpc>
              <a:buFont typeface="Wingdings" panose="05000000000000000000" pitchFamily="2" charset="2"/>
              <a:buNone/>
            </a:pPr>
            <a:r>
              <a:rPr lang="en-US" altLang="en-US" sz="2800"/>
              <a:t>        77% N</a:t>
            </a:r>
            <a:r>
              <a:rPr lang="en-US" altLang="en-US" sz="2800" baseline="-25000"/>
              <a:t>2</a:t>
            </a:r>
            <a:r>
              <a:rPr lang="en-US" altLang="en-US" sz="2800"/>
              <a:t>,</a:t>
            </a:r>
          </a:p>
          <a:p>
            <a:pPr>
              <a:lnSpc>
                <a:spcPct val="90000"/>
              </a:lnSpc>
              <a:buFont typeface="Wingdings" panose="05000000000000000000" pitchFamily="2" charset="2"/>
              <a:buNone/>
            </a:pPr>
            <a:r>
              <a:rPr lang="en-US" altLang="en-US" sz="2800"/>
              <a:t>        21% O</a:t>
            </a:r>
            <a:r>
              <a:rPr lang="en-US" altLang="en-US" sz="2800" baseline="-25000"/>
              <a:t>2</a:t>
            </a:r>
            <a:r>
              <a:rPr lang="en-US" altLang="en-US" sz="2800"/>
              <a:t>, and </a:t>
            </a:r>
          </a:p>
          <a:p>
            <a:pPr>
              <a:lnSpc>
                <a:spcPct val="90000"/>
              </a:lnSpc>
              <a:buFont typeface="Wingdings" panose="05000000000000000000" pitchFamily="2" charset="2"/>
              <a:buNone/>
            </a:pPr>
            <a:r>
              <a:rPr lang="en-US" altLang="en-US" sz="2800"/>
              <a:t>        2% traces of Ar,         	     CO</a:t>
            </a:r>
            <a:r>
              <a:rPr lang="en-US" altLang="en-US" sz="2800" baseline="-25000"/>
              <a:t>2</a:t>
            </a:r>
            <a:r>
              <a:rPr lang="en-US" altLang="en-US" sz="2800"/>
              <a:t>, and    		     H</a:t>
            </a:r>
            <a:r>
              <a:rPr lang="en-US" altLang="en-US" sz="2800" baseline="-25000"/>
              <a:t>2</a:t>
            </a:r>
            <a:r>
              <a:rPr lang="en-US" altLang="en-US" sz="2800"/>
              <a:t>O vapor</a:t>
            </a:r>
          </a:p>
          <a:p>
            <a:pPr lvl="2">
              <a:lnSpc>
                <a:spcPct val="90000"/>
              </a:lnSpc>
              <a:buFont typeface="Wingdings" panose="05000000000000000000" pitchFamily="2" charset="2"/>
              <a:buNone/>
            </a:pPr>
            <a:endParaRPr lang="en-US" altLang="en-US" sz="2800"/>
          </a:p>
        </p:txBody>
      </p:sp>
      <p:sp>
        <p:nvSpPr>
          <p:cNvPr id="28676" name="Rectangle 4"/>
          <p:cNvSpPr>
            <a:spLocks noGrp="1" noChangeArrowheads="1"/>
          </p:cNvSpPr>
          <p:nvPr>
            <p:ph type="body" sz="half" idx="2"/>
          </p:nvPr>
        </p:nvSpPr>
        <p:spPr>
          <a:xfrm>
            <a:off x="6400800" y="1905000"/>
            <a:ext cx="4038600" cy="4953000"/>
          </a:xfrm>
        </p:spPr>
        <p:txBody>
          <a:bodyPr/>
          <a:lstStyle/>
          <a:p>
            <a:pPr>
              <a:lnSpc>
                <a:spcPct val="90000"/>
              </a:lnSpc>
            </a:pPr>
            <a:r>
              <a:rPr lang="en-US" altLang="en-US" sz="2800"/>
              <a:t>Length of Day:  </a:t>
            </a:r>
          </a:p>
          <a:p>
            <a:pPr>
              <a:lnSpc>
                <a:spcPct val="90000"/>
              </a:lnSpc>
              <a:buFont typeface="Wingdings" panose="05000000000000000000" pitchFamily="2" charset="2"/>
              <a:buNone/>
            </a:pPr>
            <a:r>
              <a:rPr lang="en-US" altLang="en-US" sz="2800"/>
              <a:t>		24 hours (approx.)</a:t>
            </a:r>
          </a:p>
          <a:p>
            <a:pPr>
              <a:lnSpc>
                <a:spcPct val="90000"/>
              </a:lnSpc>
            </a:pPr>
            <a:r>
              <a:rPr lang="en-US" altLang="en-US" sz="2800"/>
              <a:t>Length of Year:  </a:t>
            </a:r>
          </a:p>
          <a:p>
            <a:pPr>
              <a:lnSpc>
                <a:spcPct val="90000"/>
              </a:lnSpc>
              <a:buFont typeface="Wingdings" panose="05000000000000000000" pitchFamily="2" charset="2"/>
              <a:buNone/>
            </a:pPr>
            <a:r>
              <a:rPr lang="en-US" altLang="en-US" sz="2800"/>
              <a:t>		365-366 days</a:t>
            </a:r>
          </a:p>
          <a:p>
            <a:pPr>
              <a:lnSpc>
                <a:spcPct val="90000"/>
              </a:lnSpc>
            </a:pPr>
            <a:r>
              <a:rPr lang="en-US" altLang="en-US" sz="2800"/>
              <a:t>Soil (if any):  firm, 	good for crops</a:t>
            </a:r>
          </a:p>
          <a:p>
            <a:pPr>
              <a:lnSpc>
                <a:spcPct val="90000"/>
              </a:lnSpc>
            </a:pPr>
            <a:r>
              <a:rPr lang="en-US" altLang="en-US" sz="2800"/>
              <a:t>Wind speed: </a:t>
            </a:r>
          </a:p>
          <a:p>
            <a:pPr>
              <a:lnSpc>
                <a:spcPct val="90000"/>
              </a:lnSpc>
              <a:buFont typeface="Wingdings" panose="05000000000000000000" pitchFamily="2" charset="2"/>
              <a:buNone/>
            </a:pPr>
            <a:r>
              <a:rPr lang="en-US" altLang="en-US" sz="2800"/>
              <a:t>		0-50 mph, some 		storms</a:t>
            </a:r>
          </a:p>
          <a:p>
            <a:pPr>
              <a:lnSpc>
                <a:spcPct val="90000"/>
              </a:lnSpc>
            </a:pPr>
            <a:endParaRPr lang="en-US" altLang="en-US" sz="2800"/>
          </a:p>
        </p:txBody>
      </p:sp>
    </p:spTree>
    <p:extLst>
      <p:ext uri="{BB962C8B-B14F-4D97-AF65-F5344CB8AC3E}">
        <p14:creationId xmlns:p14="http://schemas.microsoft.com/office/powerpoint/2010/main" val="3037315809"/>
      </p:ext>
    </p:extLst>
  </p:cSld>
  <p:clrMapOvr>
    <a:masterClrMapping/>
  </p:clrMapOvr>
  <p:transition spd="slow">
    <p:cover dir="rd"/>
    <p:sndAc>
      <p:endSnd/>
    </p:sndAc>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1749" name="Rectangle 5"/>
          <p:cNvSpPr>
            <a:spLocks noGrp="1" noChangeArrowheads="1"/>
          </p:cNvSpPr>
          <p:nvPr>
            <p:ph type="body" sz="half" idx="1"/>
          </p:nvPr>
        </p:nvSpPr>
        <p:spPr>
          <a:xfrm>
            <a:off x="1828800" y="0"/>
            <a:ext cx="4038600" cy="4191000"/>
          </a:xfrm>
        </p:spPr>
        <p:txBody>
          <a:bodyPr/>
          <a:lstStyle/>
          <a:p>
            <a:r>
              <a:rPr lang="en-US" altLang="en-US" sz="2800"/>
              <a:t>Features:</a:t>
            </a:r>
          </a:p>
          <a:p>
            <a:pPr>
              <a:buFont typeface="Wingdings" panose="05000000000000000000" pitchFamily="2" charset="2"/>
              <a:buNone/>
            </a:pPr>
            <a:r>
              <a:rPr lang="en-US" altLang="en-US" sz="2800"/>
              <a:t>	polar ice caps, oceans and lakes of liquid water, trees mountains, plants, volcanoes, humans, animals, and natural resources (oil, coal, metals, etc.)</a:t>
            </a:r>
          </a:p>
        </p:txBody>
      </p:sp>
      <p:sp>
        <p:nvSpPr>
          <p:cNvPr id="31750" name="Rectangle 6"/>
          <p:cNvSpPr>
            <a:spLocks noGrp="1" noChangeArrowheads="1"/>
          </p:cNvSpPr>
          <p:nvPr>
            <p:ph type="body" sz="half" idx="2"/>
          </p:nvPr>
        </p:nvSpPr>
        <p:spPr>
          <a:xfrm>
            <a:off x="6248400" y="3276600"/>
            <a:ext cx="4038600" cy="3581400"/>
          </a:xfrm>
        </p:spPr>
        <p:txBody>
          <a:bodyPr/>
          <a:lstStyle/>
          <a:p>
            <a:r>
              <a:rPr lang="en-US" altLang="en-US" sz="2800"/>
              <a:t>Hazards:  </a:t>
            </a:r>
          </a:p>
          <a:p>
            <a:pPr>
              <a:buFont typeface="Wingdings" panose="05000000000000000000" pitchFamily="2" charset="2"/>
              <a:buNone/>
            </a:pPr>
            <a:r>
              <a:rPr lang="en-US" altLang="en-US" sz="2800"/>
              <a:t>   Earthquakes, volcanic eruptions, hurricanes, tsunamis, typhoons, mudslides, tornadoes, avalanches, electrical storms</a:t>
            </a:r>
          </a:p>
        </p:txBody>
      </p:sp>
      <p:pic>
        <p:nvPicPr>
          <p:cNvPr id="31753" name="Picture 9" descr="j0189255"/>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304800"/>
            <a:ext cx="2286000" cy="2590800"/>
          </a:xfrm>
          <a:prstGeom prst="rect">
            <a:avLst/>
          </a:prstGeom>
          <a:noFill/>
          <a:extLst>
            <a:ext uri="{909E8E84-426E-40DD-AFC4-6F175D3DCCD1}">
              <a14:hiddenFill xmlns:a14="http://schemas.microsoft.com/office/drawing/2010/main">
                <a:solidFill>
                  <a:srgbClr val="FFFFFF"/>
                </a:solidFill>
              </a14:hiddenFill>
            </a:ext>
          </a:extLst>
        </p:spPr>
      </p:pic>
      <p:pic>
        <p:nvPicPr>
          <p:cNvPr id="31755" name="Picture 11" descr="j016863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05000" y="4114800"/>
            <a:ext cx="4419600" cy="2514600"/>
          </a:xfrm>
          <a:prstGeom prst="rect">
            <a:avLst/>
          </a:prstGeom>
          <a:noFill/>
          <a:extLst>
            <a:ext uri="{909E8E84-426E-40DD-AFC4-6F175D3DCCD1}">
              <a14:hiddenFill xmlns:a14="http://schemas.microsoft.com/office/drawing/2010/main">
                <a:solidFill>
                  <a:srgbClr val="FFFFFF"/>
                </a:solidFill>
              </a14:hiddenFill>
            </a:ext>
          </a:extLst>
        </p:spPr>
      </p:pic>
      <p:pic>
        <p:nvPicPr>
          <p:cNvPr id="31760" name="Picture 16" descr="Changing_weathe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8153400" y="304800"/>
            <a:ext cx="2286000" cy="2590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4775955"/>
      </p:ext>
    </p:extLst>
  </p:cSld>
  <p:clrMapOvr>
    <a:masterClrMapping/>
  </p:clrMapOvr>
  <p:transition spd="slow">
    <p:fade/>
    <p:sndAc>
      <p:stSnd>
        <p:snd r:embed="rId2" name="chimes.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nodeType="clickEffect">
                                  <p:stCondLst>
                                    <p:cond delay="0"/>
                                  </p:stCondLst>
                                  <p:childTnLst>
                                    <p:set>
                                      <p:cBhvr>
                                        <p:cTn id="6" dur="1" fill="hold">
                                          <p:stCondLst>
                                            <p:cond delay="0"/>
                                          </p:stCondLst>
                                        </p:cTn>
                                        <p:tgtEl>
                                          <p:spTgt spid="31755"/>
                                        </p:tgtEl>
                                        <p:attrNameLst>
                                          <p:attrName>style.visibility</p:attrName>
                                        </p:attrNameLst>
                                      </p:cBhvr>
                                      <p:to>
                                        <p:strVal val="visible"/>
                                      </p:to>
                                    </p:set>
                                    <p:animEffect transition="in" filter="fade">
                                      <p:cBhvr>
                                        <p:cTn id="7" dur="770" decel="100000"/>
                                        <p:tgtEl>
                                          <p:spTgt spid="31755"/>
                                        </p:tgtEl>
                                      </p:cBhvr>
                                    </p:animEffect>
                                    <p:animScale>
                                      <p:cBhvr>
                                        <p:cTn id="8" dur="770" decel="100000"/>
                                        <p:tgtEl>
                                          <p:spTgt spid="31755"/>
                                        </p:tgtEl>
                                      </p:cBhvr>
                                      <p:from x="10000" y="10000"/>
                                      <p:to x="200000" y="450000"/>
                                    </p:animScale>
                                    <p:animScale>
                                      <p:cBhvr>
                                        <p:cTn id="9" dur="1230" accel="100000" fill="hold">
                                          <p:stCondLst>
                                            <p:cond delay="770"/>
                                          </p:stCondLst>
                                        </p:cTn>
                                        <p:tgtEl>
                                          <p:spTgt spid="31755"/>
                                        </p:tgtEl>
                                      </p:cBhvr>
                                      <p:from x="200000" y="450000"/>
                                      <p:to x="100000" y="100000"/>
                                    </p:animScale>
                                    <p:set>
                                      <p:cBhvr>
                                        <p:cTn id="10" dur="770" fill="hold"/>
                                        <p:tgtEl>
                                          <p:spTgt spid="31755"/>
                                        </p:tgtEl>
                                        <p:attrNameLst>
                                          <p:attrName>ppt_x</p:attrName>
                                        </p:attrNameLst>
                                      </p:cBhvr>
                                      <p:to>
                                        <p:strVal val="(0.5)"/>
                                      </p:to>
                                    </p:set>
                                    <p:anim from="(0.5)" to="(#ppt_x)" calcmode="lin" valueType="num">
                                      <p:cBhvr>
                                        <p:cTn id="11" dur="1230" accel="100000" fill="hold">
                                          <p:stCondLst>
                                            <p:cond delay="770"/>
                                          </p:stCondLst>
                                        </p:cTn>
                                        <p:tgtEl>
                                          <p:spTgt spid="31755"/>
                                        </p:tgtEl>
                                        <p:attrNameLst>
                                          <p:attrName>ppt_x</p:attrName>
                                        </p:attrNameLst>
                                      </p:cBhvr>
                                    </p:anim>
                                    <p:set>
                                      <p:cBhvr>
                                        <p:cTn id="12" dur="770" fill="hold"/>
                                        <p:tgtEl>
                                          <p:spTgt spid="31755"/>
                                        </p:tgtEl>
                                        <p:attrNameLst>
                                          <p:attrName>ppt_y</p:attrName>
                                        </p:attrNameLst>
                                      </p:cBhvr>
                                      <p:to>
                                        <p:strVal val="(#ppt_y+0.4)"/>
                                      </p:to>
                                    </p:set>
                                    <p:anim from="(#ppt_y+0.4)" to="(#ppt_y)" calcmode="lin" valueType="num">
                                      <p:cBhvr>
                                        <p:cTn id="13" dur="1230" accel="100000" fill="hold">
                                          <p:stCondLst>
                                            <p:cond delay="770"/>
                                          </p:stCondLst>
                                        </p:cTn>
                                        <p:tgtEl>
                                          <p:spTgt spid="31755"/>
                                        </p:tgtEl>
                                        <p:attrNameLst>
                                          <p:attrName>ppt_y</p:attrName>
                                        </p:attrNameLst>
                                      </p:cBhvr>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19" presetClass="entr" presetSubtype="10" fill="hold" nodeType="clickEffect">
                                  <p:stCondLst>
                                    <p:cond delay="0"/>
                                  </p:stCondLst>
                                  <p:childTnLst>
                                    <p:set>
                                      <p:cBhvr>
                                        <p:cTn id="17" dur="1" fill="hold">
                                          <p:stCondLst>
                                            <p:cond delay="0"/>
                                          </p:stCondLst>
                                        </p:cTn>
                                        <p:tgtEl>
                                          <p:spTgt spid="31753"/>
                                        </p:tgtEl>
                                        <p:attrNameLst>
                                          <p:attrName>style.visibility</p:attrName>
                                        </p:attrNameLst>
                                      </p:cBhvr>
                                      <p:to>
                                        <p:strVal val="visible"/>
                                      </p:to>
                                    </p:set>
                                    <p:anim calcmode="lin" valueType="num">
                                      <p:cBhvr>
                                        <p:cTn id="18" dur="5000" fill="hold"/>
                                        <p:tgtEl>
                                          <p:spTgt spid="31753"/>
                                        </p:tgtEl>
                                        <p:attrNameLst>
                                          <p:attrName>ppt_w</p:attrName>
                                        </p:attrNameLst>
                                      </p:cBhvr>
                                      <p:tavLst>
                                        <p:tav tm="0" fmla="#ppt_w*sin(2.5*pi*$)">
                                          <p:val>
                                            <p:fltVal val="0"/>
                                          </p:val>
                                        </p:tav>
                                        <p:tav tm="100000">
                                          <p:val>
                                            <p:fltVal val="1"/>
                                          </p:val>
                                        </p:tav>
                                      </p:tavLst>
                                    </p:anim>
                                    <p:anim calcmode="lin" valueType="num">
                                      <p:cBhvr>
                                        <p:cTn id="19" dur="5000" fill="hold"/>
                                        <p:tgtEl>
                                          <p:spTgt spid="31753"/>
                                        </p:tgtEl>
                                        <p:attrNameLst>
                                          <p:attrName>ppt_h</p:attrName>
                                        </p:attrNameLst>
                                      </p:cBhvr>
                                      <p:tavLst>
                                        <p:tav tm="0">
                                          <p:val>
                                            <p:strVal val="#ppt_h"/>
                                          </p:val>
                                        </p:tav>
                                        <p:tav tm="100000">
                                          <p:val>
                                            <p:strVal val="#ppt_h"/>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12" presetClass="entr" presetSubtype="4" fill="hold" nodeType="clickEffect">
                                  <p:stCondLst>
                                    <p:cond delay="0"/>
                                  </p:stCondLst>
                                  <p:childTnLst>
                                    <p:set>
                                      <p:cBhvr>
                                        <p:cTn id="23" dur="1" fill="hold">
                                          <p:stCondLst>
                                            <p:cond delay="0"/>
                                          </p:stCondLst>
                                        </p:cTn>
                                        <p:tgtEl>
                                          <p:spTgt spid="31760"/>
                                        </p:tgtEl>
                                        <p:attrNameLst>
                                          <p:attrName>style.visibility</p:attrName>
                                        </p:attrNameLst>
                                      </p:cBhvr>
                                      <p:to>
                                        <p:strVal val="visible"/>
                                      </p:to>
                                    </p:set>
                                    <p:animEffect transition="in" filter="slide(fromBottom)">
                                      <p:cBhvr>
                                        <p:cTn id="24" dur="500"/>
                                        <p:tgtEl>
                                          <p:spTgt spid="317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171010" name="Rectangle 2"/>
          <p:cNvSpPr>
            <a:spLocks noGrp="1" noChangeArrowheads="1"/>
          </p:cNvSpPr>
          <p:nvPr>
            <p:ph type="title"/>
          </p:nvPr>
        </p:nvSpPr>
        <p:spPr>
          <a:xfrm>
            <a:off x="2895600" y="76201"/>
            <a:ext cx="7772400" cy="792163"/>
          </a:xfrm>
          <a:ln/>
          <a:extLst>
            <a:ext uri="{91240B29-F687-4F45-9708-019B960494DF}">
              <a14:hiddenLine xmlns:a14="http://schemas.microsoft.com/office/drawing/2010/main" w="9525">
                <a:solidFill>
                  <a:srgbClr val="FF3300"/>
                </a:solidFill>
                <a:miter lim="800000"/>
                <a:headEnd/>
                <a:tailEnd/>
              </a14:hiddenLine>
            </a:ext>
          </a:extLst>
        </p:spPr>
        <p:txBody>
          <a:bodyPr/>
          <a:lstStyle/>
          <a:p>
            <a:pPr algn="l"/>
            <a:r>
              <a:rPr lang="en-US" altLang="en-US">
                <a:solidFill>
                  <a:srgbClr val="000099"/>
                </a:solidFill>
              </a:rPr>
              <a:t>Earth’s Interior</a:t>
            </a:r>
          </a:p>
        </p:txBody>
      </p:sp>
      <p:sp>
        <p:nvSpPr>
          <p:cNvPr id="171011" name="Line 3"/>
          <p:cNvSpPr>
            <a:spLocks noChangeShapeType="1"/>
          </p:cNvSpPr>
          <p:nvPr/>
        </p:nvSpPr>
        <p:spPr bwMode="auto">
          <a:xfrm>
            <a:off x="2209800" y="838200"/>
            <a:ext cx="4648200" cy="0"/>
          </a:xfrm>
          <a:prstGeom prst="line">
            <a:avLst/>
          </a:prstGeom>
          <a:noFill/>
          <a:ln w="19050">
            <a:solidFill>
              <a:srgbClr val="00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pic>
        <p:nvPicPr>
          <p:cNvPr id="171013" name="Picture 5" descr="03a"/>
          <p:cNvPicPr>
            <a:picLocks noChangeAspect="1" noChangeArrowheads="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a:xfrm>
            <a:off x="2362200" y="4587875"/>
            <a:ext cx="3124200" cy="20970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71014" name="Picture 6" descr="02"/>
          <p:cNvPicPr>
            <a:picLocks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4495800" y="2084388"/>
            <a:ext cx="4648200" cy="18018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71015" name="Picture 7" descr="03b"/>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72400" y="4587876"/>
            <a:ext cx="2743200" cy="211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1016" name="Text Box 8"/>
          <p:cNvSpPr txBox="1">
            <a:spLocks noChangeArrowheads="1"/>
          </p:cNvSpPr>
          <p:nvPr/>
        </p:nvSpPr>
        <p:spPr bwMode="auto">
          <a:xfrm>
            <a:off x="2971800" y="898526"/>
            <a:ext cx="7696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2000">
                <a:solidFill>
                  <a:srgbClr val="333399"/>
                </a:solidFill>
              </a:rPr>
              <a:t>Direct exploration of Earth’s interior (e.g. drilling) is impossible. </a:t>
            </a:r>
          </a:p>
        </p:txBody>
      </p:sp>
      <p:sp>
        <p:nvSpPr>
          <p:cNvPr id="171017" name="Text Box 9"/>
          <p:cNvSpPr txBox="1">
            <a:spLocks noChangeArrowheads="1"/>
          </p:cNvSpPr>
          <p:nvPr/>
        </p:nvSpPr>
        <p:spPr bwMode="auto">
          <a:xfrm>
            <a:off x="2971800" y="1279526"/>
            <a:ext cx="76279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2000">
                <a:solidFill>
                  <a:srgbClr val="333399"/>
                </a:solidFill>
              </a:rPr>
              <a:t>Earth’s interior can be explored through </a:t>
            </a:r>
            <a:r>
              <a:rPr lang="en-US" altLang="en-US" sz="2000" b="1">
                <a:solidFill>
                  <a:srgbClr val="333399"/>
                </a:solidFill>
              </a:rPr>
              <a:t>seismology:</a:t>
            </a:r>
            <a:r>
              <a:rPr lang="en-US" altLang="en-US" sz="2000" i="1">
                <a:solidFill>
                  <a:srgbClr val="333399"/>
                </a:solidFill>
              </a:rPr>
              <a:t> </a:t>
            </a:r>
          </a:p>
        </p:txBody>
      </p:sp>
      <p:sp>
        <p:nvSpPr>
          <p:cNvPr id="171018" name="Text Box 10"/>
          <p:cNvSpPr txBox="1">
            <a:spLocks noChangeArrowheads="1"/>
          </p:cNvSpPr>
          <p:nvPr/>
        </p:nvSpPr>
        <p:spPr bwMode="auto">
          <a:xfrm>
            <a:off x="3124200" y="1660526"/>
            <a:ext cx="741838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2000">
                <a:solidFill>
                  <a:srgbClr val="333399"/>
                </a:solidFill>
              </a:rPr>
              <a:t>earthquakes produce </a:t>
            </a:r>
            <a:r>
              <a:rPr lang="en-US" altLang="en-US" sz="2000" i="1">
                <a:solidFill>
                  <a:srgbClr val="333399"/>
                </a:solidFill>
              </a:rPr>
              <a:t>seismic waves</a:t>
            </a:r>
            <a:r>
              <a:rPr lang="en-US" altLang="en-US" sz="2000">
                <a:solidFill>
                  <a:srgbClr val="333399"/>
                </a:solidFill>
              </a:rPr>
              <a:t>. </a:t>
            </a:r>
          </a:p>
        </p:txBody>
      </p:sp>
      <p:sp>
        <p:nvSpPr>
          <p:cNvPr id="171019" name="Text Box 11"/>
          <p:cNvSpPr txBox="1">
            <a:spLocks noChangeArrowheads="1"/>
          </p:cNvSpPr>
          <p:nvPr/>
        </p:nvSpPr>
        <p:spPr bwMode="auto">
          <a:xfrm>
            <a:off x="3124200" y="3802063"/>
            <a:ext cx="7467600" cy="442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2300">
                <a:solidFill>
                  <a:srgbClr val="333399"/>
                </a:solidFill>
              </a:rPr>
              <a:t>Two types of seismic waves:</a:t>
            </a:r>
          </a:p>
        </p:txBody>
      </p:sp>
      <p:sp>
        <p:nvSpPr>
          <p:cNvPr id="171020" name="Text Box 12"/>
          <p:cNvSpPr txBox="1">
            <a:spLocks noChangeArrowheads="1"/>
          </p:cNvSpPr>
          <p:nvPr/>
        </p:nvSpPr>
        <p:spPr bwMode="auto">
          <a:xfrm>
            <a:off x="2895600" y="4191001"/>
            <a:ext cx="2438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2000" i="1">
                <a:solidFill>
                  <a:srgbClr val="333399"/>
                </a:solidFill>
              </a:rPr>
              <a:t>P</a:t>
            </a:r>
            <a:r>
              <a:rPr lang="en-US" altLang="en-US" sz="2000">
                <a:solidFill>
                  <a:srgbClr val="333399"/>
                </a:solidFill>
              </a:rPr>
              <a:t>ressure </a:t>
            </a:r>
            <a:r>
              <a:rPr lang="en-US" altLang="en-US" sz="2000" i="1">
                <a:solidFill>
                  <a:srgbClr val="333399"/>
                </a:solidFill>
              </a:rPr>
              <a:t>waves:</a:t>
            </a:r>
          </a:p>
        </p:txBody>
      </p:sp>
      <p:sp>
        <p:nvSpPr>
          <p:cNvPr id="171021" name="Text Box 13"/>
          <p:cNvSpPr txBox="1">
            <a:spLocks noChangeArrowheads="1"/>
          </p:cNvSpPr>
          <p:nvPr/>
        </p:nvSpPr>
        <p:spPr bwMode="auto">
          <a:xfrm>
            <a:off x="5410200" y="4495801"/>
            <a:ext cx="16002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000">
                <a:solidFill>
                  <a:srgbClr val="333399"/>
                </a:solidFill>
              </a:rPr>
              <a:t>Particles vibrate back and forth</a:t>
            </a:r>
          </a:p>
        </p:txBody>
      </p:sp>
      <p:sp>
        <p:nvSpPr>
          <p:cNvPr id="171022" name="Text Box 14"/>
          <p:cNvSpPr txBox="1">
            <a:spLocks noChangeArrowheads="1"/>
          </p:cNvSpPr>
          <p:nvPr/>
        </p:nvSpPr>
        <p:spPr bwMode="auto">
          <a:xfrm>
            <a:off x="7772400" y="4206876"/>
            <a:ext cx="2895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2000" i="1">
                <a:solidFill>
                  <a:srgbClr val="333399"/>
                </a:solidFill>
              </a:rPr>
              <a:t>S</a:t>
            </a:r>
            <a:r>
              <a:rPr lang="en-US" altLang="en-US" sz="2000">
                <a:solidFill>
                  <a:srgbClr val="333399"/>
                </a:solidFill>
              </a:rPr>
              <a:t>hear </a:t>
            </a:r>
            <a:r>
              <a:rPr lang="en-US" altLang="en-US" sz="2000" i="1">
                <a:solidFill>
                  <a:srgbClr val="333399"/>
                </a:solidFill>
              </a:rPr>
              <a:t>waves:</a:t>
            </a:r>
          </a:p>
        </p:txBody>
      </p:sp>
      <p:sp>
        <p:nvSpPr>
          <p:cNvPr id="171023" name="Text Box 15"/>
          <p:cNvSpPr txBox="1">
            <a:spLocks noChangeArrowheads="1"/>
          </p:cNvSpPr>
          <p:nvPr/>
        </p:nvSpPr>
        <p:spPr bwMode="auto">
          <a:xfrm>
            <a:off x="6216650" y="5775326"/>
            <a:ext cx="16002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fontAlgn="base">
              <a:spcBef>
                <a:spcPct val="50000"/>
              </a:spcBef>
              <a:spcAft>
                <a:spcPct val="0"/>
              </a:spcAft>
            </a:pPr>
            <a:r>
              <a:rPr lang="en-US" altLang="en-US" sz="2000">
                <a:solidFill>
                  <a:srgbClr val="333399"/>
                </a:solidFill>
              </a:rPr>
              <a:t>Particles vibrate up and down</a:t>
            </a:r>
          </a:p>
        </p:txBody>
      </p:sp>
      <p:sp>
        <p:nvSpPr>
          <p:cNvPr id="171024" name="Line 16"/>
          <p:cNvSpPr>
            <a:spLocks noChangeShapeType="1"/>
          </p:cNvSpPr>
          <p:nvPr/>
        </p:nvSpPr>
        <p:spPr bwMode="auto">
          <a:xfrm flipH="1">
            <a:off x="4419600" y="5486400"/>
            <a:ext cx="990600" cy="381000"/>
          </a:xfrm>
          <a:prstGeom prst="line">
            <a:avLst/>
          </a:prstGeom>
          <a:noFill/>
          <a:ln w="381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71025" name="Line 17"/>
          <p:cNvSpPr>
            <a:spLocks noChangeShapeType="1"/>
          </p:cNvSpPr>
          <p:nvPr/>
        </p:nvSpPr>
        <p:spPr bwMode="auto">
          <a:xfrm>
            <a:off x="7848600" y="6248400"/>
            <a:ext cx="1447800" cy="228600"/>
          </a:xfrm>
          <a:prstGeom prst="line">
            <a:avLst/>
          </a:prstGeom>
          <a:noFill/>
          <a:ln w="381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pic>
        <p:nvPicPr>
          <p:cNvPr id="17101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0"/>
            <a:ext cx="12954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939212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71016"/>
                                        </p:tgtEl>
                                        <p:attrNameLst>
                                          <p:attrName>style.visibility</p:attrName>
                                        </p:attrNameLst>
                                      </p:cBhvr>
                                      <p:to>
                                        <p:strVal val="visible"/>
                                      </p:to>
                                    </p:set>
                                    <p:animEffect transition="in" filter="slide(fromBottom)">
                                      <p:cBhvr>
                                        <p:cTn id="7" dur="500"/>
                                        <p:tgtEl>
                                          <p:spTgt spid="17101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171017"/>
                                        </p:tgtEl>
                                        <p:attrNameLst>
                                          <p:attrName>style.visibility</p:attrName>
                                        </p:attrNameLst>
                                      </p:cBhvr>
                                      <p:to>
                                        <p:strVal val="visible"/>
                                      </p:to>
                                    </p:set>
                                    <p:animEffect transition="in" filter="slide(fromBottom)">
                                      <p:cBhvr>
                                        <p:cTn id="12" dur="500"/>
                                        <p:tgtEl>
                                          <p:spTgt spid="17101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2" presetClass="entr" presetSubtype="4" fill="hold" grpId="0" nodeType="clickEffect">
                                  <p:stCondLst>
                                    <p:cond delay="0"/>
                                  </p:stCondLst>
                                  <p:childTnLst>
                                    <p:set>
                                      <p:cBhvr>
                                        <p:cTn id="16" dur="1" fill="hold">
                                          <p:stCondLst>
                                            <p:cond delay="0"/>
                                          </p:stCondLst>
                                        </p:cTn>
                                        <p:tgtEl>
                                          <p:spTgt spid="171018"/>
                                        </p:tgtEl>
                                        <p:attrNameLst>
                                          <p:attrName>style.visibility</p:attrName>
                                        </p:attrNameLst>
                                      </p:cBhvr>
                                      <p:to>
                                        <p:strVal val="visible"/>
                                      </p:to>
                                    </p:set>
                                    <p:animEffect transition="in" filter="slide(fromBottom)">
                                      <p:cBhvr>
                                        <p:cTn id="17" dur="500"/>
                                        <p:tgtEl>
                                          <p:spTgt spid="17101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 presetClass="entr" presetSubtype="2" fill="hold" nodeType="clickEffect">
                                  <p:stCondLst>
                                    <p:cond delay="0"/>
                                  </p:stCondLst>
                                  <p:childTnLst>
                                    <p:set>
                                      <p:cBhvr>
                                        <p:cTn id="21" dur="1" fill="hold">
                                          <p:stCondLst>
                                            <p:cond delay="0"/>
                                          </p:stCondLst>
                                        </p:cTn>
                                        <p:tgtEl>
                                          <p:spTgt spid="171014"/>
                                        </p:tgtEl>
                                        <p:attrNameLst>
                                          <p:attrName>style.visibility</p:attrName>
                                        </p:attrNameLst>
                                      </p:cBhvr>
                                      <p:to>
                                        <p:strVal val="visible"/>
                                      </p:to>
                                    </p:set>
                                    <p:anim calcmode="lin" valueType="num">
                                      <p:cBhvr additive="base">
                                        <p:cTn id="22" dur="500" fill="hold"/>
                                        <p:tgtEl>
                                          <p:spTgt spid="171014"/>
                                        </p:tgtEl>
                                        <p:attrNameLst>
                                          <p:attrName>ppt_x</p:attrName>
                                        </p:attrNameLst>
                                      </p:cBhvr>
                                      <p:tavLst>
                                        <p:tav tm="0">
                                          <p:val>
                                            <p:strVal val="1+#ppt_w/2"/>
                                          </p:val>
                                        </p:tav>
                                        <p:tav tm="100000">
                                          <p:val>
                                            <p:strVal val="#ppt_x"/>
                                          </p:val>
                                        </p:tav>
                                      </p:tavLst>
                                    </p:anim>
                                    <p:anim calcmode="lin" valueType="num">
                                      <p:cBhvr additive="base">
                                        <p:cTn id="23" dur="500" fill="hold"/>
                                        <p:tgtEl>
                                          <p:spTgt spid="171014"/>
                                        </p:tgtEl>
                                        <p:attrNameLst>
                                          <p:attrName>ppt_y</p:attrName>
                                        </p:attrNameLst>
                                      </p:cBhvr>
                                      <p:tavLst>
                                        <p:tav tm="0">
                                          <p:val>
                                            <p:strVal val="#ppt_y"/>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12" presetClass="entr" presetSubtype="4" fill="hold" grpId="0" nodeType="clickEffect">
                                  <p:stCondLst>
                                    <p:cond delay="0"/>
                                  </p:stCondLst>
                                  <p:childTnLst>
                                    <p:set>
                                      <p:cBhvr>
                                        <p:cTn id="27" dur="1" fill="hold">
                                          <p:stCondLst>
                                            <p:cond delay="0"/>
                                          </p:stCondLst>
                                        </p:cTn>
                                        <p:tgtEl>
                                          <p:spTgt spid="171019"/>
                                        </p:tgtEl>
                                        <p:attrNameLst>
                                          <p:attrName>style.visibility</p:attrName>
                                        </p:attrNameLst>
                                      </p:cBhvr>
                                      <p:to>
                                        <p:strVal val="visible"/>
                                      </p:to>
                                    </p:set>
                                    <p:animEffect transition="in" filter="slide(fromBottom)">
                                      <p:cBhvr>
                                        <p:cTn id="28" dur="500"/>
                                        <p:tgtEl>
                                          <p:spTgt spid="171019"/>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2" presetClass="entr" presetSubtype="4" fill="hold" grpId="0" nodeType="clickEffect">
                                  <p:stCondLst>
                                    <p:cond delay="0"/>
                                  </p:stCondLst>
                                  <p:childTnLst>
                                    <p:set>
                                      <p:cBhvr>
                                        <p:cTn id="32" dur="1" fill="hold">
                                          <p:stCondLst>
                                            <p:cond delay="0"/>
                                          </p:stCondLst>
                                        </p:cTn>
                                        <p:tgtEl>
                                          <p:spTgt spid="171020"/>
                                        </p:tgtEl>
                                        <p:attrNameLst>
                                          <p:attrName>style.visibility</p:attrName>
                                        </p:attrNameLst>
                                      </p:cBhvr>
                                      <p:to>
                                        <p:strVal val="visible"/>
                                      </p:to>
                                    </p:set>
                                    <p:animEffect transition="in" filter="slide(fromBottom)">
                                      <p:cBhvr>
                                        <p:cTn id="33" dur="500"/>
                                        <p:tgtEl>
                                          <p:spTgt spid="171020"/>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2" presetClass="entr" presetSubtype="8" fill="hold" nodeType="clickEffect">
                                  <p:stCondLst>
                                    <p:cond delay="0"/>
                                  </p:stCondLst>
                                  <p:childTnLst>
                                    <p:set>
                                      <p:cBhvr>
                                        <p:cTn id="37" dur="1" fill="hold">
                                          <p:stCondLst>
                                            <p:cond delay="0"/>
                                          </p:stCondLst>
                                        </p:cTn>
                                        <p:tgtEl>
                                          <p:spTgt spid="171013"/>
                                        </p:tgtEl>
                                        <p:attrNameLst>
                                          <p:attrName>style.visibility</p:attrName>
                                        </p:attrNameLst>
                                      </p:cBhvr>
                                      <p:to>
                                        <p:strVal val="visible"/>
                                      </p:to>
                                    </p:set>
                                    <p:anim calcmode="lin" valueType="num">
                                      <p:cBhvr additive="base">
                                        <p:cTn id="38" dur="500" fill="hold"/>
                                        <p:tgtEl>
                                          <p:spTgt spid="171013"/>
                                        </p:tgtEl>
                                        <p:attrNameLst>
                                          <p:attrName>ppt_x</p:attrName>
                                        </p:attrNameLst>
                                      </p:cBhvr>
                                      <p:tavLst>
                                        <p:tav tm="0">
                                          <p:val>
                                            <p:strVal val="0-#ppt_w/2"/>
                                          </p:val>
                                        </p:tav>
                                        <p:tav tm="100000">
                                          <p:val>
                                            <p:strVal val="#ppt_x"/>
                                          </p:val>
                                        </p:tav>
                                      </p:tavLst>
                                    </p:anim>
                                    <p:anim calcmode="lin" valueType="num">
                                      <p:cBhvr additive="base">
                                        <p:cTn id="39" dur="500" fill="hold"/>
                                        <p:tgtEl>
                                          <p:spTgt spid="171013"/>
                                        </p:tgtEl>
                                        <p:attrNameLst>
                                          <p:attrName>ppt_y</p:attrName>
                                        </p:attrNameLst>
                                      </p:cBhvr>
                                      <p:tavLst>
                                        <p:tav tm="0">
                                          <p:val>
                                            <p:strVal val="#ppt_y"/>
                                          </p:val>
                                        </p:tav>
                                        <p:tav tm="100000">
                                          <p:val>
                                            <p:strVal val="#ppt_y"/>
                                          </p:val>
                                        </p:tav>
                                      </p:tavLst>
                                    </p:anim>
                                  </p:childTnLst>
                                </p:cTn>
                              </p:par>
                            </p:childTnLst>
                          </p:cTn>
                        </p:par>
                      </p:childTnLst>
                    </p:cTn>
                  </p:par>
                  <p:par>
                    <p:cTn id="40" fill="hold" nodeType="clickPar">
                      <p:stCondLst>
                        <p:cond delay="indefinite"/>
                      </p:stCondLst>
                      <p:childTnLst>
                        <p:par>
                          <p:cTn id="41" fill="hold" nodeType="withGroup">
                            <p:stCondLst>
                              <p:cond delay="0"/>
                            </p:stCondLst>
                            <p:childTnLst>
                              <p:par>
                                <p:cTn id="42" presetID="12" presetClass="entr" presetSubtype="4" fill="hold" grpId="0" nodeType="clickEffect">
                                  <p:stCondLst>
                                    <p:cond delay="0"/>
                                  </p:stCondLst>
                                  <p:childTnLst>
                                    <p:set>
                                      <p:cBhvr>
                                        <p:cTn id="43" dur="1" fill="hold">
                                          <p:stCondLst>
                                            <p:cond delay="0"/>
                                          </p:stCondLst>
                                        </p:cTn>
                                        <p:tgtEl>
                                          <p:spTgt spid="171021"/>
                                        </p:tgtEl>
                                        <p:attrNameLst>
                                          <p:attrName>style.visibility</p:attrName>
                                        </p:attrNameLst>
                                      </p:cBhvr>
                                      <p:to>
                                        <p:strVal val="visible"/>
                                      </p:to>
                                    </p:set>
                                    <p:animEffect transition="in" filter="slide(fromBottom)">
                                      <p:cBhvr>
                                        <p:cTn id="44" dur="500"/>
                                        <p:tgtEl>
                                          <p:spTgt spid="171021"/>
                                        </p:tgtEl>
                                      </p:cBhvr>
                                    </p:animEffect>
                                  </p:childTnLst>
                                </p:cTn>
                              </p:par>
                            </p:childTnLst>
                          </p:cTn>
                        </p:par>
                        <p:par>
                          <p:cTn id="45" fill="hold" nodeType="afterGroup">
                            <p:stCondLst>
                              <p:cond delay="500"/>
                            </p:stCondLst>
                            <p:childTnLst>
                              <p:par>
                                <p:cTn id="46" presetID="12" presetClass="entr" presetSubtype="2" fill="hold" grpId="0" nodeType="afterEffect">
                                  <p:stCondLst>
                                    <p:cond delay="0"/>
                                  </p:stCondLst>
                                  <p:childTnLst>
                                    <p:set>
                                      <p:cBhvr>
                                        <p:cTn id="47" dur="1" fill="hold">
                                          <p:stCondLst>
                                            <p:cond delay="0"/>
                                          </p:stCondLst>
                                        </p:cTn>
                                        <p:tgtEl>
                                          <p:spTgt spid="171024"/>
                                        </p:tgtEl>
                                        <p:attrNameLst>
                                          <p:attrName>style.visibility</p:attrName>
                                        </p:attrNameLst>
                                      </p:cBhvr>
                                      <p:to>
                                        <p:strVal val="visible"/>
                                      </p:to>
                                    </p:set>
                                    <p:animEffect transition="in" filter="slide(fromRight)">
                                      <p:cBhvr>
                                        <p:cTn id="48" dur="500"/>
                                        <p:tgtEl>
                                          <p:spTgt spid="171024"/>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12" presetClass="entr" presetSubtype="4" fill="hold" grpId="0" nodeType="clickEffect">
                                  <p:stCondLst>
                                    <p:cond delay="0"/>
                                  </p:stCondLst>
                                  <p:childTnLst>
                                    <p:set>
                                      <p:cBhvr>
                                        <p:cTn id="52" dur="1" fill="hold">
                                          <p:stCondLst>
                                            <p:cond delay="0"/>
                                          </p:stCondLst>
                                        </p:cTn>
                                        <p:tgtEl>
                                          <p:spTgt spid="171022"/>
                                        </p:tgtEl>
                                        <p:attrNameLst>
                                          <p:attrName>style.visibility</p:attrName>
                                        </p:attrNameLst>
                                      </p:cBhvr>
                                      <p:to>
                                        <p:strVal val="visible"/>
                                      </p:to>
                                    </p:set>
                                    <p:animEffect transition="in" filter="slide(fromBottom)">
                                      <p:cBhvr>
                                        <p:cTn id="53" dur="500"/>
                                        <p:tgtEl>
                                          <p:spTgt spid="171022"/>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2" presetClass="entr" presetSubtype="2" fill="hold" nodeType="clickEffect">
                                  <p:stCondLst>
                                    <p:cond delay="0"/>
                                  </p:stCondLst>
                                  <p:childTnLst>
                                    <p:set>
                                      <p:cBhvr>
                                        <p:cTn id="57" dur="1" fill="hold">
                                          <p:stCondLst>
                                            <p:cond delay="0"/>
                                          </p:stCondLst>
                                        </p:cTn>
                                        <p:tgtEl>
                                          <p:spTgt spid="171015"/>
                                        </p:tgtEl>
                                        <p:attrNameLst>
                                          <p:attrName>style.visibility</p:attrName>
                                        </p:attrNameLst>
                                      </p:cBhvr>
                                      <p:to>
                                        <p:strVal val="visible"/>
                                      </p:to>
                                    </p:set>
                                    <p:anim calcmode="lin" valueType="num">
                                      <p:cBhvr additive="base">
                                        <p:cTn id="58" dur="500" fill="hold"/>
                                        <p:tgtEl>
                                          <p:spTgt spid="171015"/>
                                        </p:tgtEl>
                                        <p:attrNameLst>
                                          <p:attrName>ppt_x</p:attrName>
                                        </p:attrNameLst>
                                      </p:cBhvr>
                                      <p:tavLst>
                                        <p:tav tm="0">
                                          <p:val>
                                            <p:strVal val="1+#ppt_w/2"/>
                                          </p:val>
                                        </p:tav>
                                        <p:tav tm="100000">
                                          <p:val>
                                            <p:strVal val="#ppt_x"/>
                                          </p:val>
                                        </p:tav>
                                      </p:tavLst>
                                    </p:anim>
                                    <p:anim calcmode="lin" valueType="num">
                                      <p:cBhvr additive="base">
                                        <p:cTn id="59" dur="500" fill="hold"/>
                                        <p:tgtEl>
                                          <p:spTgt spid="171015"/>
                                        </p:tgtEl>
                                        <p:attrNameLst>
                                          <p:attrName>ppt_y</p:attrName>
                                        </p:attrNameLst>
                                      </p:cBhvr>
                                      <p:tavLst>
                                        <p:tav tm="0">
                                          <p:val>
                                            <p:strVal val="#ppt_y"/>
                                          </p:val>
                                        </p:tav>
                                        <p:tav tm="100000">
                                          <p:val>
                                            <p:strVal val="#ppt_y"/>
                                          </p:val>
                                        </p:tav>
                                      </p:tavLst>
                                    </p:anim>
                                  </p:childTnLst>
                                </p:cTn>
                              </p:par>
                            </p:childTnLst>
                          </p:cTn>
                        </p:par>
                      </p:childTnLst>
                    </p:cTn>
                  </p:par>
                  <p:par>
                    <p:cTn id="60" fill="hold" nodeType="clickPar">
                      <p:stCondLst>
                        <p:cond delay="indefinite"/>
                      </p:stCondLst>
                      <p:childTnLst>
                        <p:par>
                          <p:cTn id="61" fill="hold" nodeType="withGroup">
                            <p:stCondLst>
                              <p:cond delay="0"/>
                            </p:stCondLst>
                            <p:childTnLst>
                              <p:par>
                                <p:cTn id="62" presetID="12" presetClass="entr" presetSubtype="4" fill="hold" grpId="0" nodeType="clickEffect">
                                  <p:stCondLst>
                                    <p:cond delay="0"/>
                                  </p:stCondLst>
                                  <p:childTnLst>
                                    <p:set>
                                      <p:cBhvr>
                                        <p:cTn id="63" dur="1" fill="hold">
                                          <p:stCondLst>
                                            <p:cond delay="0"/>
                                          </p:stCondLst>
                                        </p:cTn>
                                        <p:tgtEl>
                                          <p:spTgt spid="171023"/>
                                        </p:tgtEl>
                                        <p:attrNameLst>
                                          <p:attrName>style.visibility</p:attrName>
                                        </p:attrNameLst>
                                      </p:cBhvr>
                                      <p:to>
                                        <p:strVal val="visible"/>
                                      </p:to>
                                    </p:set>
                                    <p:animEffect transition="in" filter="slide(fromBottom)">
                                      <p:cBhvr>
                                        <p:cTn id="64" dur="500"/>
                                        <p:tgtEl>
                                          <p:spTgt spid="171023"/>
                                        </p:tgtEl>
                                      </p:cBhvr>
                                    </p:animEffect>
                                  </p:childTnLst>
                                </p:cTn>
                              </p:par>
                            </p:childTnLst>
                          </p:cTn>
                        </p:par>
                        <p:par>
                          <p:cTn id="65" fill="hold" nodeType="afterGroup">
                            <p:stCondLst>
                              <p:cond delay="500"/>
                            </p:stCondLst>
                            <p:childTnLst>
                              <p:par>
                                <p:cTn id="66" presetID="12" presetClass="entr" presetSubtype="2" fill="hold" grpId="0" nodeType="afterEffect">
                                  <p:stCondLst>
                                    <p:cond delay="0"/>
                                  </p:stCondLst>
                                  <p:childTnLst>
                                    <p:set>
                                      <p:cBhvr>
                                        <p:cTn id="67" dur="1" fill="hold">
                                          <p:stCondLst>
                                            <p:cond delay="0"/>
                                          </p:stCondLst>
                                        </p:cTn>
                                        <p:tgtEl>
                                          <p:spTgt spid="171025"/>
                                        </p:tgtEl>
                                        <p:attrNameLst>
                                          <p:attrName>style.visibility</p:attrName>
                                        </p:attrNameLst>
                                      </p:cBhvr>
                                      <p:to>
                                        <p:strVal val="visible"/>
                                      </p:to>
                                    </p:set>
                                    <p:animEffect transition="in" filter="slide(fromRight)">
                                      <p:cBhvr>
                                        <p:cTn id="68" dur="500"/>
                                        <p:tgtEl>
                                          <p:spTgt spid="1710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1016" grpId="0" autoUpdateAnimBg="0"/>
      <p:bldP spid="171017" grpId="0" autoUpdateAnimBg="0"/>
      <p:bldP spid="171018" grpId="0" autoUpdateAnimBg="0"/>
      <p:bldP spid="171019" grpId="0" autoUpdateAnimBg="0"/>
      <p:bldP spid="171020" grpId="0" autoUpdateAnimBg="0"/>
      <p:bldP spid="171021" grpId="0" autoUpdateAnimBg="0"/>
      <p:bldP spid="171022" grpId="0" autoUpdateAnimBg="0"/>
      <p:bldP spid="171023" grpId="0" autoUpdateAnimBg="0"/>
      <p:bldP spid="171024" grpId="0" animBg="1"/>
      <p:bldP spid="171025"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172034" name="Rectangle 2"/>
          <p:cNvSpPr>
            <a:spLocks noGrp="1" noChangeArrowheads="1"/>
          </p:cNvSpPr>
          <p:nvPr>
            <p:ph type="title"/>
          </p:nvPr>
        </p:nvSpPr>
        <p:spPr>
          <a:xfrm>
            <a:off x="2895600" y="76201"/>
            <a:ext cx="7772400" cy="792163"/>
          </a:xfrm>
          <a:ln/>
          <a:extLst>
            <a:ext uri="{91240B29-F687-4F45-9708-019B960494DF}">
              <a14:hiddenLine xmlns:a14="http://schemas.microsoft.com/office/drawing/2010/main" w="9525">
                <a:solidFill>
                  <a:srgbClr val="FF3300"/>
                </a:solidFill>
                <a:miter lim="800000"/>
                <a:headEnd/>
                <a:tailEnd/>
              </a14:hiddenLine>
            </a:ext>
          </a:extLst>
        </p:spPr>
        <p:txBody>
          <a:bodyPr/>
          <a:lstStyle/>
          <a:p>
            <a:pPr algn="l"/>
            <a:r>
              <a:rPr lang="en-US" altLang="en-US">
                <a:solidFill>
                  <a:srgbClr val="000099"/>
                </a:solidFill>
              </a:rPr>
              <a:t>Seismology</a:t>
            </a:r>
          </a:p>
        </p:txBody>
      </p:sp>
      <p:sp>
        <p:nvSpPr>
          <p:cNvPr id="172035" name="Line 3"/>
          <p:cNvSpPr>
            <a:spLocks noChangeShapeType="1"/>
          </p:cNvSpPr>
          <p:nvPr/>
        </p:nvSpPr>
        <p:spPr bwMode="auto">
          <a:xfrm>
            <a:off x="2209800" y="838200"/>
            <a:ext cx="3886200" cy="0"/>
          </a:xfrm>
          <a:prstGeom prst="line">
            <a:avLst/>
          </a:prstGeom>
          <a:noFill/>
          <a:ln w="19050">
            <a:solidFill>
              <a:srgbClr val="00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pic>
        <p:nvPicPr>
          <p:cNvPr id="17203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12954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2037" name="Picture 5" descr="04"/>
          <p:cNvPicPr>
            <a:picLocks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5715001" y="1600201"/>
            <a:ext cx="4678363" cy="46783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72038" name="Text Box 6"/>
          <p:cNvSpPr txBox="1">
            <a:spLocks noChangeArrowheads="1"/>
          </p:cNvSpPr>
          <p:nvPr/>
        </p:nvSpPr>
        <p:spPr bwMode="auto">
          <a:xfrm>
            <a:off x="2819400" y="1295401"/>
            <a:ext cx="29718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000">
                <a:solidFill>
                  <a:srgbClr val="333399"/>
                </a:solidFill>
              </a:rPr>
              <a:t>Seismic waves do not travel through Earth in straight lines or at constant speed.</a:t>
            </a:r>
          </a:p>
        </p:txBody>
      </p:sp>
      <p:sp>
        <p:nvSpPr>
          <p:cNvPr id="172039" name="Text Box 7"/>
          <p:cNvSpPr txBox="1">
            <a:spLocks noChangeArrowheads="1"/>
          </p:cNvSpPr>
          <p:nvPr/>
        </p:nvSpPr>
        <p:spPr bwMode="auto">
          <a:xfrm>
            <a:off x="2819400" y="2895601"/>
            <a:ext cx="2895600" cy="192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000">
                <a:solidFill>
                  <a:srgbClr val="333399"/>
                </a:solidFill>
              </a:rPr>
              <a:t>They are bent by or bounce off transitions between different materials or different densities or temperatures.</a:t>
            </a:r>
          </a:p>
        </p:txBody>
      </p:sp>
      <p:sp>
        <p:nvSpPr>
          <p:cNvPr id="172040" name="Text Box 8"/>
          <p:cNvSpPr txBox="1">
            <a:spLocks noChangeArrowheads="1"/>
          </p:cNvSpPr>
          <p:nvPr/>
        </p:nvSpPr>
        <p:spPr bwMode="auto">
          <a:xfrm>
            <a:off x="2819400" y="5165726"/>
            <a:ext cx="25908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000">
                <a:solidFill>
                  <a:srgbClr val="333399"/>
                </a:solidFill>
              </a:rPr>
              <a:t>Such information can be analyzed to infer the structure of Earth’s interior.</a:t>
            </a:r>
          </a:p>
        </p:txBody>
      </p:sp>
    </p:spTree>
    <p:extLst>
      <p:ext uri="{BB962C8B-B14F-4D97-AF65-F5344CB8AC3E}">
        <p14:creationId xmlns:p14="http://schemas.microsoft.com/office/powerpoint/2010/main" val="10919623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72038"/>
                                        </p:tgtEl>
                                        <p:attrNameLst>
                                          <p:attrName>style.visibility</p:attrName>
                                        </p:attrNameLst>
                                      </p:cBhvr>
                                      <p:to>
                                        <p:strVal val="visible"/>
                                      </p:to>
                                    </p:set>
                                    <p:animEffect transition="in" filter="slide(fromBottom)">
                                      <p:cBhvr>
                                        <p:cTn id="7" dur="500"/>
                                        <p:tgtEl>
                                          <p:spTgt spid="17203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2" fill="hold" nodeType="clickEffect">
                                  <p:stCondLst>
                                    <p:cond delay="0"/>
                                  </p:stCondLst>
                                  <p:childTnLst>
                                    <p:set>
                                      <p:cBhvr>
                                        <p:cTn id="11" dur="1" fill="hold">
                                          <p:stCondLst>
                                            <p:cond delay="0"/>
                                          </p:stCondLst>
                                        </p:cTn>
                                        <p:tgtEl>
                                          <p:spTgt spid="172037"/>
                                        </p:tgtEl>
                                        <p:attrNameLst>
                                          <p:attrName>style.visibility</p:attrName>
                                        </p:attrNameLst>
                                      </p:cBhvr>
                                      <p:to>
                                        <p:strVal val="visible"/>
                                      </p:to>
                                    </p:set>
                                    <p:anim calcmode="lin" valueType="num">
                                      <p:cBhvr additive="base">
                                        <p:cTn id="12" dur="500" fill="hold"/>
                                        <p:tgtEl>
                                          <p:spTgt spid="172037"/>
                                        </p:tgtEl>
                                        <p:attrNameLst>
                                          <p:attrName>ppt_x</p:attrName>
                                        </p:attrNameLst>
                                      </p:cBhvr>
                                      <p:tavLst>
                                        <p:tav tm="0">
                                          <p:val>
                                            <p:strVal val="1+#ppt_w/2"/>
                                          </p:val>
                                        </p:tav>
                                        <p:tav tm="100000">
                                          <p:val>
                                            <p:strVal val="#ppt_x"/>
                                          </p:val>
                                        </p:tav>
                                      </p:tavLst>
                                    </p:anim>
                                    <p:anim calcmode="lin" valueType="num">
                                      <p:cBhvr additive="base">
                                        <p:cTn id="13" dur="500" fill="hold"/>
                                        <p:tgtEl>
                                          <p:spTgt spid="172037"/>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12" presetClass="entr" presetSubtype="4" fill="hold" grpId="0" nodeType="clickEffect">
                                  <p:stCondLst>
                                    <p:cond delay="0"/>
                                  </p:stCondLst>
                                  <p:childTnLst>
                                    <p:set>
                                      <p:cBhvr>
                                        <p:cTn id="17" dur="1" fill="hold">
                                          <p:stCondLst>
                                            <p:cond delay="0"/>
                                          </p:stCondLst>
                                        </p:cTn>
                                        <p:tgtEl>
                                          <p:spTgt spid="172039"/>
                                        </p:tgtEl>
                                        <p:attrNameLst>
                                          <p:attrName>style.visibility</p:attrName>
                                        </p:attrNameLst>
                                      </p:cBhvr>
                                      <p:to>
                                        <p:strVal val="visible"/>
                                      </p:to>
                                    </p:set>
                                    <p:animEffect transition="in" filter="slide(fromBottom)">
                                      <p:cBhvr>
                                        <p:cTn id="18" dur="500"/>
                                        <p:tgtEl>
                                          <p:spTgt spid="172039"/>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2" presetClass="entr" presetSubtype="4" fill="hold" grpId="0" nodeType="clickEffect">
                                  <p:stCondLst>
                                    <p:cond delay="0"/>
                                  </p:stCondLst>
                                  <p:childTnLst>
                                    <p:set>
                                      <p:cBhvr>
                                        <p:cTn id="22" dur="1" fill="hold">
                                          <p:stCondLst>
                                            <p:cond delay="0"/>
                                          </p:stCondLst>
                                        </p:cTn>
                                        <p:tgtEl>
                                          <p:spTgt spid="172040"/>
                                        </p:tgtEl>
                                        <p:attrNameLst>
                                          <p:attrName>style.visibility</p:attrName>
                                        </p:attrNameLst>
                                      </p:cBhvr>
                                      <p:to>
                                        <p:strVal val="visible"/>
                                      </p:to>
                                    </p:set>
                                    <p:animEffect transition="in" filter="slide(fromBottom)">
                                      <p:cBhvr>
                                        <p:cTn id="23" dur="500"/>
                                        <p:tgtEl>
                                          <p:spTgt spid="1720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038" grpId="0" autoUpdateAnimBg="0"/>
      <p:bldP spid="172039" grpId="0" autoUpdateAnimBg="0"/>
      <p:bldP spid="172040" grpId="0"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8114" name="Rectangle 2"/>
          <p:cNvSpPr>
            <a:spLocks noGrp="1" noChangeArrowheads="1"/>
          </p:cNvSpPr>
          <p:nvPr>
            <p:ph type="title"/>
          </p:nvPr>
        </p:nvSpPr>
        <p:spPr>
          <a:xfrm>
            <a:off x="2895600" y="76201"/>
            <a:ext cx="7772400" cy="792163"/>
          </a:xfrm>
          <a:ln/>
          <a:extLst>
            <a:ext uri="{91240B29-F687-4F45-9708-019B960494DF}">
              <a14:hiddenLine xmlns:a14="http://schemas.microsoft.com/office/drawing/2010/main" w="9525">
                <a:solidFill>
                  <a:srgbClr val="FF3300"/>
                </a:solidFill>
                <a:miter lim="800000"/>
                <a:headEnd/>
                <a:tailEnd/>
              </a14:hiddenLine>
            </a:ext>
          </a:extLst>
        </p:spPr>
        <p:txBody>
          <a:bodyPr/>
          <a:lstStyle/>
          <a:p>
            <a:pPr algn="l"/>
            <a:r>
              <a:rPr lang="en-US" altLang="en-US">
                <a:solidFill>
                  <a:srgbClr val="000099"/>
                </a:solidFill>
              </a:rPr>
              <a:t>Seismic Waves</a:t>
            </a:r>
          </a:p>
        </p:txBody>
      </p:sp>
      <p:sp>
        <p:nvSpPr>
          <p:cNvPr id="218115" name="Line 3"/>
          <p:cNvSpPr>
            <a:spLocks noChangeShapeType="1"/>
          </p:cNvSpPr>
          <p:nvPr/>
        </p:nvSpPr>
        <p:spPr bwMode="auto">
          <a:xfrm>
            <a:off x="2209800" y="838200"/>
            <a:ext cx="6858000" cy="0"/>
          </a:xfrm>
          <a:prstGeom prst="line">
            <a:avLst/>
          </a:prstGeom>
          <a:noFill/>
          <a:ln w="19050">
            <a:solidFill>
              <a:srgbClr val="00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pic>
        <p:nvPicPr>
          <p:cNvPr id="21811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12954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8117" name="Picture 5" descr="playanimation.jpg                                              00117259smeagol                        BB150139:">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07051" y="6019800"/>
            <a:ext cx="976313" cy="420688"/>
          </a:xfrm>
          <a:prstGeom prst="rect">
            <a:avLst/>
          </a:prstGeom>
          <a:noFill/>
          <a:extLst>
            <a:ext uri="{909E8E84-426E-40DD-AFC4-6F175D3DCCD1}">
              <a14:hiddenFill xmlns:a14="http://schemas.microsoft.com/office/drawing/2010/main">
                <a:solidFill>
                  <a:srgbClr val="FFFFFF"/>
                </a:solidFill>
              </a14:hiddenFill>
            </a:ext>
          </a:extLst>
        </p:spPr>
      </p:pic>
      <p:pic>
        <p:nvPicPr>
          <p:cNvPr id="218118" name="Picture 6" descr="34.jpg                                                         00117259smeagol                        BB150139:">
            <a:hlinkClick r:id="rId3"/>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51214" y="1377950"/>
            <a:ext cx="5487987" cy="4102100"/>
          </a:xfrm>
          <a:prstGeom prst="rect">
            <a:avLst/>
          </a:prstGeom>
          <a:noFill/>
          <a:extLst>
            <a:ext uri="{909E8E84-426E-40DD-AFC4-6F175D3DCCD1}">
              <a14:hiddenFill xmlns:a14="http://schemas.microsoft.com/office/drawing/2010/main">
                <a:solidFill>
                  <a:srgbClr val="FFFFFF"/>
                </a:solidFill>
              </a14:hiddenFill>
            </a:ext>
          </a:extLst>
        </p:spPr>
      </p:pic>
      <p:sp>
        <p:nvSpPr>
          <p:cNvPr id="218119" name="Text Box 7"/>
          <p:cNvSpPr txBox="1">
            <a:spLocks noChangeArrowheads="1"/>
          </p:cNvSpPr>
          <p:nvPr/>
        </p:nvSpPr>
        <p:spPr bwMode="auto">
          <a:xfrm>
            <a:off x="4876801" y="6477000"/>
            <a:ext cx="25050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1400" b="1">
                <a:solidFill>
                  <a:srgbClr val="000000"/>
                </a:solidFill>
              </a:rPr>
              <a:t>(SLIDESHOW MODE ONLY)</a:t>
            </a:r>
            <a:endParaRPr lang="en-US" altLang="en-US" sz="1400">
              <a:solidFill>
                <a:srgbClr val="000000"/>
              </a:solidFill>
            </a:endParaRPr>
          </a:p>
        </p:txBody>
      </p:sp>
    </p:spTree>
    <p:extLst>
      <p:ext uri="{BB962C8B-B14F-4D97-AF65-F5344CB8AC3E}">
        <p14:creationId xmlns:p14="http://schemas.microsoft.com/office/powerpoint/2010/main" val="18382364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173058" name="Rectangle 2"/>
          <p:cNvSpPr>
            <a:spLocks noGrp="1" noChangeArrowheads="1"/>
          </p:cNvSpPr>
          <p:nvPr>
            <p:ph type="title"/>
          </p:nvPr>
        </p:nvSpPr>
        <p:spPr>
          <a:xfrm>
            <a:off x="2895600" y="76201"/>
            <a:ext cx="7772400" cy="792163"/>
          </a:xfrm>
          <a:ln/>
          <a:extLst>
            <a:ext uri="{91240B29-F687-4F45-9708-019B960494DF}">
              <a14:hiddenLine xmlns:a14="http://schemas.microsoft.com/office/drawing/2010/main" w="9525">
                <a:solidFill>
                  <a:srgbClr val="FF3300"/>
                </a:solidFill>
                <a:miter lim="800000"/>
                <a:headEnd/>
                <a:tailEnd/>
              </a14:hiddenLine>
            </a:ext>
          </a:extLst>
        </p:spPr>
        <p:txBody>
          <a:bodyPr/>
          <a:lstStyle/>
          <a:p>
            <a:pPr algn="l"/>
            <a:r>
              <a:rPr lang="en-US" altLang="en-US">
                <a:solidFill>
                  <a:srgbClr val="000099"/>
                </a:solidFill>
              </a:rPr>
              <a:t>Earth’s Interior (2)</a:t>
            </a:r>
          </a:p>
        </p:txBody>
      </p:sp>
      <p:sp>
        <p:nvSpPr>
          <p:cNvPr id="173059" name="Line 3"/>
          <p:cNvSpPr>
            <a:spLocks noChangeShapeType="1"/>
          </p:cNvSpPr>
          <p:nvPr/>
        </p:nvSpPr>
        <p:spPr bwMode="auto">
          <a:xfrm>
            <a:off x="2209800" y="838200"/>
            <a:ext cx="5334000" cy="0"/>
          </a:xfrm>
          <a:prstGeom prst="line">
            <a:avLst/>
          </a:prstGeom>
          <a:noFill/>
          <a:ln w="19050">
            <a:solidFill>
              <a:srgbClr val="00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pic>
        <p:nvPicPr>
          <p:cNvPr id="17306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12954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3061" name="Text Box 5"/>
          <p:cNvSpPr txBox="1">
            <a:spLocks noChangeArrowheads="1"/>
          </p:cNvSpPr>
          <p:nvPr/>
        </p:nvSpPr>
        <p:spPr bwMode="auto">
          <a:xfrm>
            <a:off x="3505200" y="1508125"/>
            <a:ext cx="2590800"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600">
                <a:solidFill>
                  <a:srgbClr val="333399"/>
                </a:solidFill>
              </a:rPr>
              <a:t>Basic structure:</a:t>
            </a:r>
          </a:p>
        </p:txBody>
      </p:sp>
      <p:grpSp>
        <p:nvGrpSpPr>
          <p:cNvPr id="173062" name="Group 6"/>
          <p:cNvGrpSpPr>
            <a:grpSpLocks/>
          </p:cNvGrpSpPr>
          <p:nvPr/>
        </p:nvGrpSpPr>
        <p:grpSpPr bwMode="auto">
          <a:xfrm>
            <a:off x="6629400" y="609600"/>
            <a:ext cx="3733800" cy="1905000"/>
            <a:chOff x="3216" y="192"/>
            <a:chExt cx="2352" cy="1200"/>
          </a:xfrm>
        </p:grpSpPr>
        <p:sp>
          <p:nvSpPr>
            <p:cNvPr id="173063" name="Oval 7"/>
            <p:cNvSpPr>
              <a:spLocks noChangeArrowheads="1"/>
            </p:cNvSpPr>
            <p:nvPr/>
          </p:nvSpPr>
          <p:spPr bwMode="auto">
            <a:xfrm>
              <a:off x="4368" y="192"/>
              <a:ext cx="1200" cy="1200"/>
            </a:xfrm>
            <a:prstGeom prst="ellipse">
              <a:avLst/>
            </a:prstGeom>
            <a:solidFill>
              <a:srgbClr val="303327"/>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3064" name="Oval 8"/>
            <p:cNvSpPr>
              <a:spLocks noChangeArrowheads="1"/>
            </p:cNvSpPr>
            <p:nvPr/>
          </p:nvSpPr>
          <p:spPr bwMode="auto">
            <a:xfrm>
              <a:off x="4416" y="240"/>
              <a:ext cx="1104" cy="1104"/>
            </a:xfrm>
            <a:prstGeom prst="ellipse">
              <a:avLst/>
            </a:prstGeom>
            <a:solidFill>
              <a:schemeClr val="accent2"/>
            </a:solidFill>
            <a:ln w="9525">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3065" name="Oval 9"/>
            <p:cNvSpPr>
              <a:spLocks noChangeArrowheads="1"/>
            </p:cNvSpPr>
            <p:nvPr/>
          </p:nvSpPr>
          <p:spPr bwMode="auto">
            <a:xfrm>
              <a:off x="4656" y="480"/>
              <a:ext cx="624" cy="624"/>
            </a:xfrm>
            <a:prstGeom prst="ellipse">
              <a:avLst/>
            </a:prstGeom>
            <a:solidFill>
              <a:srgbClr val="FF3300"/>
            </a:solidFill>
            <a:ln w="9525">
              <a:solidFill>
                <a:srgbClr val="FF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3066" name="Oval 10"/>
            <p:cNvSpPr>
              <a:spLocks noChangeArrowheads="1"/>
            </p:cNvSpPr>
            <p:nvPr/>
          </p:nvSpPr>
          <p:spPr bwMode="auto">
            <a:xfrm>
              <a:off x="4848" y="672"/>
              <a:ext cx="240" cy="240"/>
            </a:xfrm>
            <a:prstGeom prst="ellipse">
              <a:avLst/>
            </a:prstGeom>
            <a:solidFill>
              <a:schemeClr val="hlink"/>
            </a:solidFill>
            <a:ln w="9525">
              <a:solidFill>
                <a:schemeClr val="hlink"/>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3067" name="Text Box 11"/>
            <p:cNvSpPr txBox="1">
              <a:spLocks noChangeArrowheads="1"/>
            </p:cNvSpPr>
            <p:nvPr/>
          </p:nvSpPr>
          <p:spPr bwMode="auto">
            <a:xfrm>
              <a:off x="3216" y="432"/>
              <a:ext cx="1152"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000">
                  <a:solidFill>
                    <a:srgbClr val="303327"/>
                  </a:solidFill>
                </a:rPr>
                <a:t>Solid crust</a:t>
              </a:r>
            </a:p>
          </p:txBody>
        </p:sp>
        <p:sp>
          <p:nvSpPr>
            <p:cNvPr id="173068" name="Text Box 12"/>
            <p:cNvSpPr txBox="1">
              <a:spLocks noChangeArrowheads="1"/>
            </p:cNvSpPr>
            <p:nvPr/>
          </p:nvSpPr>
          <p:spPr bwMode="auto">
            <a:xfrm>
              <a:off x="3216" y="672"/>
              <a:ext cx="1152"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000">
                  <a:solidFill>
                    <a:srgbClr val="333399"/>
                  </a:solidFill>
                </a:rPr>
                <a:t>Solid mantle</a:t>
              </a:r>
            </a:p>
          </p:txBody>
        </p:sp>
        <p:sp>
          <p:nvSpPr>
            <p:cNvPr id="173069" name="Text Box 13"/>
            <p:cNvSpPr txBox="1">
              <a:spLocks noChangeArrowheads="1"/>
            </p:cNvSpPr>
            <p:nvPr/>
          </p:nvSpPr>
          <p:spPr bwMode="auto">
            <a:xfrm>
              <a:off x="3216" y="912"/>
              <a:ext cx="1152"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000">
                  <a:solidFill>
                    <a:srgbClr val="FF0000"/>
                  </a:solidFill>
                </a:rPr>
                <a:t>Liquid core</a:t>
              </a:r>
            </a:p>
          </p:txBody>
        </p:sp>
        <p:sp>
          <p:nvSpPr>
            <p:cNvPr id="173070" name="Text Box 14"/>
            <p:cNvSpPr txBox="1">
              <a:spLocks noChangeArrowheads="1"/>
            </p:cNvSpPr>
            <p:nvPr/>
          </p:nvSpPr>
          <p:spPr bwMode="auto">
            <a:xfrm>
              <a:off x="3216" y="1142"/>
              <a:ext cx="1296"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000">
                  <a:solidFill>
                    <a:srgbClr val="009999"/>
                  </a:solidFill>
                </a:rPr>
                <a:t>Solid inner core</a:t>
              </a:r>
            </a:p>
          </p:txBody>
        </p:sp>
        <p:sp>
          <p:nvSpPr>
            <p:cNvPr id="173071" name="Line 15"/>
            <p:cNvSpPr>
              <a:spLocks noChangeShapeType="1"/>
            </p:cNvSpPr>
            <p:nvPr/>
          </p:nvSpPr>
          <p:spPr bwMode="auto">
            <a:xfrm>
              <a:off x="4080" y="576"/>
              <a:ext cx="288" cy="48"/>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73072" name="Line 16"/>
            <p:cNvSpPr>
              <a:spLocks noChangeShapeType="1"/>
            </p:cNvSpPr>
            <p:nvPr/>
          </p:nvSpPr>
          <p:spPr bwMode="auto">
            <a:xfrm>
              <a:off x="4224" y="816"/>
              <a:ext cx="192" cy="0"/>
            </a:xfrm>
            <a:prstGeom prst="line">
              <a:avLst/>
            </a:prstGeom>
            <a:noFill/>
            <a:ln w="381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73073" name="Line 17"/>
            <p:cNvSpPr>
              <a:spLocks noChangeShapeType="1"/>
            </p:cNvSpPr>
            <p:nvPr/>
          </p:nvSpPr>
          <p:spPr bwMode="auto">
            <a:xfrm flipV="1">
              <a:off x="4128" y="912"/>
              <a:ext cx="528" cy="144"/>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73074" name="Line 18"/>
            <p:cNvSpPr>
              <a:spLocks noChangeShapeType="1"/>
            </p:cNvSpPr>
            <p:nvPr/>
          </p:nvSpPr>
          <p:spPr bwMode="auto">
            <a:xfrm flipV="1">
              <a:off x="4464" y="912"/>
              <a:ext cx="432" cy="336"/>
            </a:xfrm>
            <a:prstGeom prst="line">
              <a:avLst/>
            </a:prstGeom>
            <a:noFill/>
            <a:ln w="38100">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pic>
        <p:nvPicPr>
          <p:cNvPr id="173075" name="Picture 19" descr="05"/>
          <p:cNvPicPr>
            <a:picLocks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819400" y="3432176"/>
            <a:ext cx="7348538" cy="32734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73076" name="Text Box 20"/>
          <p:cNvSpPr txBox="1">
            <a:spLocks noChangeArrowheads="1"/>
          </p:cNvSpPr>
          <p:nvPr/>
        </p:nvSpPr>
        <p:spPr bwMode="auto">
          <a:xfrm>
            <a:off x="3492500" y="2590801"/>
            <a:ext cx="536098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000">
                <a:solidFill>
                  <a:srgbClr val="333399"/>
                </a:solidFill>
              </a:rPr>
              <a:t>Earth’s interior gets hotter towards the center.</a:t>
            </a:r>
          </a:p>
        </p:txBody>
      </p:sp>
      <p:sp>
        <p:nvSpPr>
          <p:cNvPr id="173077" name="Text Box 21"/>
          <p:cNvSpPr txBox="1">
            <a:spLocks noChangeArrowheads="1"/>
          </p:cNvSpPr>
          <p:nvPr/>
        </p:nvSpPr>
        <p:spPr bwMode="auto">
          <a:xfrm>
            <a:off x="3492500" y="2994026"/>
            <a:ext cx="71755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000">
                <a:solidFill>
                  <a:srgbClr val="333399"/>
                </a:solidFill>
              </a:rPr>
              <a:t>Earth’s core is as hot as the sun’s surface; metals are liquid.</a:t>
            </a:r>
          </a:p>
        </p:txBody>
      </p:sp>
      <p:sp>
        <p:nvSpPr>
          <p:cNvPr id="173078" name="Text Box 22"/>
          <p:cNvSpPr txBox="1">
            <a:spLocks noChangeArrowheads="1"/>
          </p:cNvSpPr>
          <p:nvPr/>
        </p:nvSpPr>
        <p:spPr bwMode="auto">
          <a:xfrm>
            <a:off x="5132388" y="4391025"/>
            <a:ext cx="3130550" cy="12618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1900">
                <a:solidFill>
                  <a:srgbClr val="333399"/>
                </a:solidFill>
              </a:rPr>
              <a:t>Melting point = temperature at which an element melts (transition from solid to liquid)</a:t>
            </a:r>
          </a:p>
        </p:txBody>
      </p:sp>
      <p:sp>
        <p:nvSpPr>
          <p:cNvPr id="173079" name="Text Box 23"/>
          <p:cNvSpPr txBox="1">
            <a:spLocks noChangeArrowheads="1"/>
          </p:cNvSpPr>
          <p:nvPr/>
        </p:nvSpPr>
        <p:spPr bwMode="auto">
          <a:xfrm>
            <a:off x="7924800" y="3776664"/>
            <a:ext cx="251460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a:solidFill>
                  <a:srgbClr val="333399"/>
                </a:solidFill>
              </a:rPr>
              <a:t>Melting point increases with increasing pressure towards the center</a:t>
            </a:r>
          </a:p>
        </p:txBody>
      </p:sp>
      <p:sp>
        <p:nvSpPr>
          <p:cNvPr id="173080" name="Text Box 24"/>
          <p:cNvSpPr txBox="1">
            <a:spLocks noChangeArrowheads="1"/>
          </p:cNvSpPr>
          <p:nvPr/>
        </p:nvSpPr>
        <p:spPr bwMode="auto">
          <a:xfrm>
            <a:off x="8262939" y="5156201"/>
            <a:ext cx="2039937"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2000">
                <a:solidFill>
                  <a:srgbClr val="333399"/>
                </a:solidFill>
              </a:rPr>
              <a:t>=&gt; Inner core becomes solid</a:t>
            </a:r>
          </a:p>
        </p:txBody>
      </p:sp>
    </p:spTree>
    <p:extLst>
      <p:ext uri="{BB962C8B-B14F-4D97-AF65-F5344CB8AC3E}">
        <p14:creationId xmlns:p14="http://schemas.microsoft.com/office/powerpoint/2010/main" val="180160184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73061"/>
                                        </p:tgtEl>
                                        <p:attrNameLst>
                                          <p:attrName>style.visibility</p:attrName>
                                        </p:attrNameLst>
                                      </p:cBhvr>
                                      <p:to>
                                        <p:strVal val="visible"/>
                                      </p:to>
                                    </p:set>
                                    <p:animEffect transition="in" filter="slide(fromBottom)">
                                      <p:cBhvr>
                                        <p:cTn id="7" dur="500"/>
                                        <p:tgtEl>
                                          <p:spTgt spid="17306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173076"/>
                                        </p:tgtEl>
                                        <p:attrNameLst>
                                          <p:attrName>style.visibility</p:attrName>
                                        </p:attrNameLst>
                                      </p:cBhvr>
                                      <p:to>
                                        <p:strVal val="visible"/>
                                      </p:to>
                                    </p:set>
                                    <p:animEffect transition="in" filter="slide(fromBottom)">
                                      <p:cBhvr>
                                        <p:cTn id="12" dur="500"/>
                                        <p:tgtEl>
                                          <p:spTgt spid="17307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173075"/>
                                        </p:tgtEl>
                                        <p:attrNameLst>
                                          <p:attrName>style.visibility</p:attrName>
                                        </p:attrNameLst>
                                      </p:cBhvr>
                                      <p:to>
                                        <p:strVal val="visible"/>
                                      </p:to>
                                    </p:set>
                                    <p:anim calcmode="lin" valueType="num">
                                      <p:cBhvr additive="base">
                                        <p:cTn id="17" dur="500" fill="hold"/>
                                        <p:tgtEl>
                                          <p:spTgt spid="173075"/>
                                        </p:tgtEl>
                                        <p:attrNameLst>
                                          <p:attrName>ppt_x</p:attrName>
                                        </p:attrNameLst>
                                      </p:cBhvr>
                                      <p:tavLst>
                                        <p:tav tm="0">
                                          <p:val>
                                            <p:strVal val="#ppt_x"/>
                                          </p:val>
                                        </p:tav>
                                        <p:tav tm="100000">
                                          <p:val>
                                            <p:strVal val="#ppt_x"/>
                                          </p:val>
                                        </p:tav>
                                      </p:tavLst>
                                    </p:anim>
                                    <p:anim calcmode="lin" valueType="num">
                                      <p:cBhvr additive="base">
                                        <p:cTn id="18" dur="500" fill="hold"/>
                                        <p:tgtEl>
                                          <p:spTgt spid="173075"/>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2" presetClass="entr" presetSubtype="4" fill="hold" grpId="0" nodeType="clickEffect">
                                  <p:stCondLst>
                                    <p:cond delay="0"/>
                                  </p:stCondLst>
                                  <p:childTnLst>
                                    <p:set>
                                      <p:cBhvr>
                                        <p:cTn id="22" dur="1" fill="hold">
                                          <p:stCondLst>
                                            <p:cond delay="0"/>
                                          </p:stCondLst>
                                        </p:cTn>
                                        <p:tgtEl>
                                          <p:spTgt spid="173077"/>
                                        </p:tgtEl>
                                        <p:attrNameLst>
                                          <p:attrName>style.visibility</p:attrName>
                                        </p:attrNameLst>
                                      </p:cBhvr>
                                      <p:to>
                                        <p:strVal val="visible"/>
                                      </p:to>
                                    </p:set>
                                    <p:animEffect transition="in" filter="slide(fromBottom)">
                                      <p:cBhvr>
                                        <p:cTn id="23" dur="500"/>
                                        <p:tgtEl>
                                          <p:spTgt spid="173077"/>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2" presetClass="entr" presetSubtype="4" fill="hold" grpId="0" nodeType="clickEffect">
                                  <p:stCondLst>
                                    <p:cond delay="0"/>
                                  </p:stCondLst>
                                  <p:childTnLst>
                                    <p:set>
                                      <p:cBhvr>
                                        <p:cTn id="27" dur="1" fill="hold">
                                          <p:stCondLst>
                                            <p:cond delay="0"/>
                                          </p:stCondLst>
                                        </p:cTn>
                                        <p:tgtEl>
                                          <p:spTgt spid="173078"/>
                                        </p:tgtEl>
                                        <p:attrNameLst>
                                          <p:attrName>style.visibility</p:attrName>
                                        </p:attrNameLst>
                                      </p:cBhvr>
                                      <p:to>
                                        <p:strVal val="visible"/>
                                      </p:to>
                                    </p:set>
                                    <p:animEffect transition="in" filter="slide(fromBottom)">
                                      <p:cBhvr>
                                        <p:cTn id="28" dur="500"/>
                                        <p:tgtEl>
                                          <p:spTgt spid="173078"/>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2" presetClass="entr" presetSubtype="4" fill="hold" grpId="0" nodeType="clickEffect">
                                  <p:stCondLst>
                                    <p:cond delay="0"/>
                                  </p:stCondLst>
                                  <p:childTnLst>
                                    <p:set>
                                      <p:cBhvr>
                                        <p:cTn id="32" dur="1" fill="hold">
                                          <p:stCondLst>
                                            <p:cond delay="0"/>
                                          </p:stCondLst>
                                        </p:cTn>
                                        <p:tgtEl>
                                          <p:spTgt spid="173079"/>
                                        </p:tgtEl>
                                        <p:attrNameLst>
                                          <p:attrName>style.visibility</p:attrName>
                                        </p:attrNameLst>
                                      </p:cBhvr>
                                      <p:to>
                                        <p:strVal val="visible"/>
                                      </p:to>
                                    </p:set>
                                    <p:animEffect transition="in" filter="slide(fromBottom)">
                                      <p:cBhvr>
                                        <p:cTn id="33" dur="500"/>
                                        <p:tgtEl>
                                          <p:spTgt spid="173079"/>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12" presetClass="entr" presetSubtype="4" fill="hold" grpId="0" nodeType="clickEffect">
                                  <p:stCondLst>
                                    <p:cond delay="0"/>
                                  </p:stCondLst>
                                  <p:childTnLst>
                                    <p:set>
                                      <p:cBhvr>
                                        <p:cTn id="37" dur="1" fill="hold">
                                          <p:stCondLst>
                                            <p:cond delay="0"/>
                                          </p:stCondLst>
                                        </p:cTn>
                                        <p:tgtEl>
                                          <p:spTgt spid="173080"/>
                                        </p:tgtEl>
                                        <p:attrNameLst>
                                          <p:attrName>style.visibility</p:attrName>
                                        </p:attrNameLst>
                                      </p:cBhvr>
                                      <p:to>
                                        <p:strVal val="visible"/>
                                      </p:to>
                                    </p:set>
                                    <p:animEffect transition="in" filter="slide(fromBottom)">
                                      <p:cBhvr>
                                        <p:cTn id="38" dur="500"/>
                                        <p:tgtEl>
                                          <p:spTgt spid="1730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3061" grpId="0" autoUpdateAnimBg="0"/>
      <p:bldP spid="173076" grpId="0" autoUpdateAnimBg="0"/>
      <p:bldP spid="173077" grpId="0" autoUpdateAnimBg="0"/>
      <p:bldP spid="173078" grpId="0" autoUpdateAnimBg="0"/>
      <p:bldP spid="173079" grpId="0" autoUpdateAnimBg="0"/>
      <p:bldP spid="173080" grpId="0"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174082" name="Rectangle 2"/>
          <p:cNvSpPr>
            <a:spLocks noGrp="1" noChangeArrowheads="1"/>
          </p:cNvSpPr>
          <p:nvPr>
            <p:ph type="title"/>
          </p:nvPr>
        </p:nvSpPr>
        <p:spPr>
          <a:xfrm>
            <a:off x="2895600" y="76201"/>
            <a:ext cx="7772400" cy="792163"/>
          </a:xfrm>
          <a:ln/>
          <a:extLst>
            <a:ext uri="{91240B29-F687-4F45-9708-019B960494DF}">
              <a14:hiddenLine xmlns:a14="http://schemas.microsoft.com/office/drawing/2010/main" w="9525">
                <a:solidFill>
                  <a:srgbClr val="FF3300"/>
                </a:solidFill>
                <a:miter lim="800000"/>
                <a:headEnd/>
                <a:tailEnd/>
              </a14:hiddenLine>
            </a:ext>
          </a:extLst>
        </p:spPr>
        <p:txBody>
          <a:bodyPr/>
          <a:lstStyle/>
          <a:p>
            <a:pPr algn="l"/>
            <a:r>
              <a:rPr lang="en-US" altLang="en-US">
                <a:solidFill>
                  <a:srgbClr val="000099"/>
                </a:solidFill>
              </a:rPr>
              <a:t>Earth’s Magnetic Field</a:t>
            </a:r>
          </a:p>
        </p:txBody>
      </p:sp>
      <p:sp>
        <p:nvSpPr>
          <p:cNvPr id="174083" name="Line 3"/>
          <p:cNvSpPr>
            <a:spLocks noChangeShapeType="1"/>
          </p:cNvSpPr>
          <p:nvPr/>
        </p:nvSpPr>
        <p:spPr bwMode="auto">
          <a:xfrm>
            <a:off x="2209800" y="838200"/>
            <a:ext cx="6553200" cy="0"/>
          </a:xfrm>
          <a:prstGeom prst="line">
            <a:avLst/>
          </a:prstGeom>
          <a:noFill/>
          <a:ln w="19050">
            <a:solidFill>
              <a:srgbClr val="00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pic>
        <p:nvPicPr>
          <p:cNvPr id="17408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12954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4085" name="Text Box 5"/>
          <p:cNvSpPr txBox="1">
            <a:spLocks noChangeArrowheads="1"/>
          </p:cNvSpPr>
          <p:nvPr/>
        </p:nvSpPr>
        <p:spPr bwMode="auto">
          <a:xfrm>
            <a:off x="3048000" y="4114800"/>
            <a:ext cx="30480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buFontTx/>
              <a:buChar char="•"/>
            </a:pPr>
            <a:r>
              <a:rPr lang="en-US" altLang="en-US" sz="2400">
                <a:solidFill>
                  <a:srgbClr val="333399"/>
                </a:solidFill>
              </a:rPr>
              <a:t> Convective motions and rotation of the core generate a dipole magnetic field</a:t>
            </a:r>
          </a:p>
        </p:txBody>
      </p:sp>
      <p:sp>
        <p:nvSpPr>
          <p:cNvPr id="174086" name="Text Box 6"/>
          <p:cNvSpPr txBox="1">
            <a:spLocks noChangeArrowheads="1"/>
          </p:cNvSpPr>
          <p:nvPr/>
        </p:nvSpPr>
        <p:spPr bwMode="auto">
          <a:xfrm>
            <a:off x="3048000" y="1752600"/>
            <a:ext cx="32004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buFontTx/>
              <a:buChar char="•"/>
            </a:pPr>
            <a:r>
              <a:rPr lang="en-US" altLang="en-US" sz="2400">
                <a:solidFill>
                  <a:srgbClr val="333399"/>
                </a:solidFill>
              </a:rPr>
              <a:t> Earth’s core consists mostly of iron + nickel: high electrical conductivity</a:t>
            </a:r>
          </a:p>
        </p:txBody>
      </p:sp>
      <p:pic>
        <p:nvPicPr>
          <p:cNvPr id="174087" name="Picture 7" descr="06"/>
          <p:cNvPicPr>
            <a:picLocks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6324601" y="1905000"/>
            <a:ext cx="4164013"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74088" name="Line 8"/>
          <p:cNvSpPr>
            <a:spLocks noChangeShapeType="1"/>
          </p:cNvSpPr>
          <p:nvPr/>
        </p:nvSpPr>
        <p:spPr bwMode="auto">
          <a:xfrm flipV="1">
            <a:off x="6096000" y="4419600"/>
            <a:ext cx="666750" cy="914400"/>
          </a:xfrm>
          <a:prstGeom prst="line">
            <a:avLst/>
          </a:prstGeom>
          <a:noFill/>
          <a:ln w="28575">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74089" name="Line 9"/>
          <p:cNvSpPr>
            <a:spLocks noChangeShapeType="1"/>
          </p:cNvSpPr>
          <p:nvPr/>
        </p:nvSpPr>
        <p:spPr bwMode="auto">
          <a:xfrm>
            <a:off x="6096001" y="5410200"/>
            <a:ext cx="1395413" cy="76200"/>
          </a:xfrm>
          <a:prstGeom prst="line">
            <a:avLst/>
          </a:prstGeom>
          <a:noFill/>
          <a:ln w="28575">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Tree>
    <p:extLst>
      <p:ext uri="{BB962C8B-B14F-4D97-AF65-F5344CB8AC3E}">
        <p14:creationId xmlns:p14="http://schemas.microsoft.com/office/powerpoint/2010/main" val="27885113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74086"/>
                                        </p:tgtEl>
                                        <p:attrNameLst>
                                          <p:attrName>style.visibility</p:attrName>
                                        </p:attrNameLst>
                                      </p:cBhvr>
                                      <p:to>
                                        <p:strVal val="visible"/>
                                      </p:to>
                                    </p:set>
                                    <p:animEffect transition="in" filter="slide(fromBottom)">
                                      <p:cBhvr>
                                        <p:cTn id="7" dur="500"/>
                                        <p:tgtEl>
                                          <p:spTgt spid="17408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2" fill="hold" nodeType="clickEffect">
                                  <p:stCondLst>
                                    <p:cond delay="0"/>
                                  </p:stCondLst>
                                  <p:childTnLst>
                                    <p:set>
                                      <p:cBhvr>
                                        <p:cTn id="11" dur="1" fill="hold">
                                          <p:stCondLst>
                                            <p:cond delay="0"/>
                                          </p:stCondLst>
                                        </p:cTn>
                                        <p:tgtEl>
                                          <p:spTgt spid="174087"/>
                                        </p:tgtEl>
                                        <p:attrNameLst>
                                          <p:attrName>style.visibility</p:attrName>
                                        </p:attrNameLst>
                                      </p:cBhvr>
                                      <p:to>
                                        <p:strVal val="visible"/>
                                      </p:to>
                                    </p:set>
                                    <p:anim calcmode="lin" valueType="num">
                                      <p:cBhvr additive="base">
                                        <p:cTn id="12" dur="500" fill="hold"/>
                                        <p:tgtEl>
                                          <p:spTgt spid="174087"/>
                                        </p:tgtEl>
                                        <p:attrNameLst>
                                          <p:attrName>ppt_x</p:attrName>
                                        </p:attrNameLst>
                                      </p:cBhvr>
                                      <p:tavLst>
                                        <p:tav tm="0">
                                          <p:val>
                                            <p:strVal val="1+#ppt_w/2"/>
                                          </p:val>
                                        </p:tav>
                                        <p:tav tm="100000">
                                          <p:val>
                                            <p:strVal val="#ppt_x"/>
                                          </p:val>
                                        </p:tav>
                                      </p:tavLst>
                                    </p:anim>
                                    <p:anim calcmode="lin" valueType="num">
                                      <p:cBhvr additive="base">
                                        <p:cTn id="13" dur="500" fill="hold"/>
                                        <p:tgtEl>
                                          <p:spTgt spid="174087"/>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12" presetClass="entr" presetSubtype="4" fill="hold" grpId="0" nodeType="clickEffect">
                                  <p:stCondLst>
                                    <p:cond delay="0"/>
                                  </p:stCondLst>
                                  <p:childTnLst>
                                    <p:set>
                                      <p:cBhvr>
                                        <p:cTn id="17" dur="1" fill="hold">
                                          <p:stCondLst>
                                            <p:cond delay="0"/>
                                          </p:stCondLst>
                                        </p:cTn>
                                        <p:tgtEl>
                                          <p:spTgt spid="174085"/>
                                        </p:tgtEl>
                                        <p:attrNameLst>
                                          <p:attrName>style.visibility</p:attrName>
                                        </p:attrNameLst>
                                      </p:cBhvr>
                                      <p:to>
                                        <p:strVal val="visible"/>
                                      </p:to>
                                    </p:set>
                                    <p:animEffect transition="in" filter="slide(fromBottom)">
                                      <p:cBhvr>
                                        <p:cTn id="18" dur="500"/>
                                        <p:tgtEl>
                                          <p:spTgt spid="174085"/>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2" presetClass="entr" presetSubtype="8" fill="hold" grpId="0" nodeType="clickEffect">
                                  <p:stCondLst>
                                    <p:cond delay="0"/>
                                  </p:stCondLst>
                                  <p:childTnLst>
                                    <p:set>
                                      <p:cBhvr>
                                        <p:cTn id="22" dur="1" fill="hold">
                                          <p:stCondLst>
                                            <p:cond delay="0"/>
                                          </p:stCondLst>
                                        </p:cTn>
                                        <p:tgtEl>
                                          <p:spTgt spid="174088"/>
                                        </p:tgtEl>
                                        <p:attrNameLst>
                                          <p:attrName>style.visibility</p:attrName>
                                        </p:attrNameLst>
                                      </p:cBhvr>
                                      <p:to>
                                        <p:strVal val="visible"/>
                                      </p:to>
                                    </p:set>
                                    <p:animEffect transition="in" filter="slide(fromLeft)">
                                      <p:cBhvr>
                                        <p:cTn id="23" dur="500"/>
                                        <p:tgtEl>
                                          <p:spTgt spid="174088"/>
                                        </p:tgtEl>
                                      </p:cBhvr>
                                    </p:animEffect>
                                  </p:childTnLst>
                                </p:cTn>
                              </p:par>
                            </p:childTnLst>
                          </p:cTn>
                        </p:par>
                        <p:par>
                          <p:cTn id="24" fill="hold" nodeType="afterGroup">
                            <p:stCondLst>
                              <p:cond delay="500"/>
                            </p:stCondLst>
                            <p:childTnLst>
                              <p:par>
                                <p:cTn id="25" presetID="12" presetClass="entr" presetSubtype="8" fill="hold" grpId="0" nodeType="afterEffect">
                                  <p:stCondLst>
                                    <p:cond delay="0"/>
                                  </p:stCondLst>
                                  <p:childTnLst>
                                    <p:set>
                                      <p:cBhvr>
                                        <p:cTn id="26" dur="1" fill="hold">
                                          <p:stCondLst>
                                            <p:cond delay="0"/>
                                          </p:stCondLst>
                                        </p:cTn>
                                        <p:tgtEl>
                                          <p:spTgt spid="174089"/>
                                        </p:tgtEl>
                                        <p:attrNameLst>
                                          <p:attrName>style.visibility</p:attrName>
                                        </p:attrNameLst>
                                      </p:cBhvr>
                                      <p:to>
                                        <p:strVal val="visible"/>
                                      </p:to>
                                    </p:set>
                                    <p:animEffect transition="in" filter="slide(fromLeft)">
                                      <p:cBhvr>
                                        <p:cTn id="27" dur="500"/>
                                        <p:tgtEl>
                                          <p:spTgt spid="1740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085" grpId="0" autoUpdateAnimBg="0"/>
      <p:bldP spid="174086" grpId="0" autoUpdateAnimBg="0"/>
      <p:bldP spid="174088" grpId="0" animBg="1"/>
      <p:bldP spid="17408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2209800" y="685800"/>
            <a:ext cx="7772400" cy="2133600"/>
          </a:xfrm>
        </p:spPr>
        <p:txBody>
          <a:bodyPr/>
          <a:lstStyle/>
          <a:p>
            <a:r>
              <a:rPr lang="en-US" altLang="en-US" sz="9600">
                <a:latin typeface="Allegro BT" pitchFamily="82" charset="0"/>
              </a:rPr>
              <a:t>The Earth as a Planet</a:t>
            </a:r>
          </a:p>
        </p:txBody>
      </p:sp>
      <p:sp>
        <p:nvSpPr>
          <p:cNvPr id="2051" name="Rectangle 3"/>
          <p:cNvSpPr>
            <a:spLocks noGrp="1" noChangeArrowheads="1"/>
          </p:cNvSpPr>
          <p:nvPr>
            <p:ph type="subTitle" idx="1"/>
          </p:nvPr>
        </p:nvSpPr>
        <p:spPr>
          <a:xfrm>
            <a:off x="2895600" y="3352800"/>
            <a:ext cx="6400800" cy="2362200"/>
          </a:xfrm>
        </p:spPr>
        <p:txBody>
          <a:bodyPr/>
          <a:lstStyle/>
          <a:p>
            <a:pPr>
              <a:lnSpc>
                <a:spcPct val="80000"/>
              </a:lnSpc>
            </a:pPr>
            <a:r>
              <a:rPr lang="en-US" altLang="en-US"/>
              <a:t>What makes Earth unique?</a:t>
            </a:r>
            <a:r>
              <a:rPr lang="en-US" altLang="en-US" sz="2800"/>
              <a:t> </a:t>
            </a:r>
          </a:p>
          <a:p>
            <a:pPr>
              <a:lnSpc>
                <a:spcPct val="80000"/>
              </a:lnSpc>
            </a:pPr>
            <a:endParaRPr lang="en-US" altLang="en-US" sz="2800"/>
          </a:p>
          <a:p>
            <a:pPr>
              <a:lnSpc>
                <a:spcPct val="80000"/>
              </a:lnSpc>
            </a:pPr>
            <a:r>
              <a:rPr lang="en-US" altLang="en-US"/>
              <a:t>What characteristics does Earth share with the other planets of the Solar System?</a:t>
            </a:r>
          </a:p>
        </p:txBody>
      </p:sp>
    </p:spTree>
    <p:extLst>
      <p:ext uri="{BB962C8B-B14F-4D97-AF65-F5344CB8AC3E}">
        <p14:creationId xmlns:p14="http://schemas.microsoft.com/office/powerpoint/2010/main" val="368024975"/>
      </p:ext>
    </p:extLst>
  </p:cSld>
  <p:clrMapOvr>
    <a:masterClrMapping/>
  </p:clrMapOvr>
  <p:transition spd="slow">
    <p:circle/>
    <p:sndAc>
      <p:stSnd>
        <p:snd r:embed="rId2" name="chimes.wav"/>
      </p:stSnd>
    </p:sndAc>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175106" name="Rectangle 2"/>
          <p:cNvSpPr>
            <a:spLocks noGrp="1" noChangeArrowheads="1"/>
          </p:cNvSpPr>
          <p:nvPr>
            <p:ph type="title"/>
          </p:nvPr>
        </p:nvSpPr>
        <p:spPr>
          <a:xfrm>
            <a:off x="2895600" y="76201"/>
            <a:ext cx="7772400" cy="792163"/>
          </a:xfrm>
          <a:ln/>
          <a:extLst>
            <a:ext uri="{91240B29-F687-4F45-9708-019B960494DF}">
              <a14:hiddenLine xmlns:a14="http://schemas.microsoft.com/office/drawing/2010/main" w="9525">
                <a:solidFill>
                  <a:srgbClr val="FF3300"/>
                </a:solidFill>
                <a:miter lim="800000"/>
                <a:headEnd/>
                <a:tailEnd/>
              </a14:hiddenLine>
            </a:ext>
          </a:extLst>
        </p:spPr>
        <p:txBody>
          <a:bodyPr/>
          <a:lstStyle/>
          <a:p>
            <a:pPr algn="l"/>
            <a:r>
              <a:rPr lang="en-US" altLang="en-US" sz="3700">
                <a:solidFill>
                  <a:srgbClr val="000099"/>
                </a:solidFill>
              </a:rPr>
              <a:t>The Role of Earth’s Magnetic Field</a:t>
            </a:r>
          </a:p>
        </p:txBody>
      </p:sp>
      <p:sp>
        <p:nvSpPr>
          <p:cNvPr id="175107" name="Line 3"/>
          <p:cNvSpPr>
            <a:spLocks noChangeShapeType="1"/>
          </p:cNvSpPr>
          <p:nvPr/>
        </p:nvSpPr>
        <p:spPr bwMode="auto">
          <a:xfrm>
            <a:off x="2209800" y="838200"/>
            <a:ext cx="8077200" cy="0"/>
          </a:xfrm>
          <a:prstGeom prst="line">
            <a:avLst/>
          </a:prstGeom>
          <a:noFill/>
          <a:ln w="19050">
            <a:solidFill>
              <a:srgbClr val="00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pic>
        <p:nvPicPr>
          <p:cNvPr id="17510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12954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5109" name="Text Box 5"/>
          <p:cNvSpPr txBox="1">
            <a:spLocks noChangeArrowheads="1"/>
          </p:cNvSpPr>
          <p:nvPr/>
        </p:nvSpPr>
        <p:spPr bwMode="auto">
          <a:xfrm>
            <a:off x="3810000" y="974726"/>
            <a:ext cx="67056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fontAlgn="base">
              <a:spcBef>
                <a:spcPct val="50000"/>
              </a:spcBef>
              <a:spcAft>
                <a:spcPct val="0"/>
              </a:spcAft>
            </a:pPr>
            <a:r>
              <a:rPr lang="en-US" altLang="en-US" sz="2000">
                <a:solidFill>
                  <a:srgbClr val="333399"/>
                </a:solidFill>
              </a:rPr>
              <a:t>Earth’s magnetic field protects Earth from high-energy particles coming from the sun (solar wind).</a:t>
            </a:r>
          </a:p>
        </p:txBody>
      </p:sp>
      <p:sp>
        <p:nvSpPr>
          <p:cNvPr id="175110" name="Text Box 6"/>
          <p:cNvSpPr txBox="1">
            <a:spLocks noChangeArrowheads="1"/>
          </p:cNvSpPr>
          <p:nvPr/>
        </p:nvSpPr>
        <p:spPr bwMode="auto">
          <a:xfrm>
            <a:off x="2743200" y="2041526"/>
            <a:ext cx="2286000" cy="161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000">
                <a:solidFill>
                  <a:srgbClr val="333399"/>
                </a:solidFill>
              </a:rPr>
              <a:t>Surface of first interaction of solar wind with Earth’s magnetic field = </a:t>
            </a:r>
            <a:r>
              <a:rPr lang="en-US" altLang="en-US" sz="2000" i="1">
                <a:solidFill>
                  <a:srgbClr val="333399"/>
                </a:solidFill>
              </a:rPr>
              <a:t>Bow shock</a:t>
            </a:r>
          </a:p>
        </p:txBody>
      </p:sp>
      <p:sp>
        <p:nvSpPr>
          <p:cNvPr id="175111" name="Text Box 7"/>
          <p:cNvSpPr txBox="1">
            <a:spLocks noChangeArrowheads="1"/>
          </p:cNvSpPr>
          <p:nvPr/>
        </p:nvSpPr>
        <p:spPr bwMode="auto">
          <a:xfrm>
            <a:off x="2832100" y="4175126"/>
            <a:ext cx="22860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000">
                <a:solidFill>
                  <a:srgbClr val="333399"/>
                </a:solidFill>
              </a:rPr>
              <a:t>Region where Earth’s magnetic field dominates = </a:t>
            </a:r>
            <a:r>
              <a:rPr lang="en-US" altLang="en-US" sz="2000" i="1">
                <a:solidFill>
                  <a:srgbClr val="333399"/>
                </a:solidFill>
              </a:rPr>
              <a:t>magnetosphere</a:t>
            </a:r>
          </a:p>
        </p:txBody>
      </p:sp>
      <p:sp>
        <p:nvSpPr>
          <p:cNvPr id="175112" name="Text Box 8"/>
          <p:cNvSpPr txBox="1">
            <a:spLocks noChangeArrowheads="1"/>
          </p:cNvSpPr>
          <p:nvPr/>
        </p:nvSpPr>
        <p:spPr bwMode="auto">
          <a:xfrm>
            <a:off x="2743201" y="6096000"/>
            <a:ext cx="8061325" cy="677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1900">
                <a:solidFill>
                  <a:srgbClr val="333399"/>
                </a:solidFill>
              </a:rPr>
              <a:t>Some high-energy particles leak through the magnetic field and produce a belt of high-energy particles around Earth: </a:t>
            </a:r>
            <a:r>
              <a:rPr lang="en-US" altLang="en-US" sz="1900" b="1">
                <a:solidFill>
                  <a:srgbClr val="333399"/>
                </a:solidFill>
              </a:rPr>
              <a:t>Van Allen belts</a:t>
            </a:r>
          </a:p>
        </p:txBody>
      </p:sp>
      <p:pic>
        <p:nvPicPr>
          <p:cNvPr id="175113" name="Picture 9" descr="07a"/>
          <p:cNvPicPr>
            <a:picLocks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4954589" y="1752600"/>
            <a:ext cx="5565775" cy="43116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75114" name="Line 10"/>
          <p:cNvSpPr>
            <a:spLocks noChangeShapeType="1"/>
          </p:cNvSpPr>
          <p:nvPr/>
        </p:nvSpPr>
        <p:spPr bwMode="auto">
          <a:xfrm flipV="1">
            <a:off x="4343401" y="3276600"/>
            <a:ext cx="1357313" cy="152400"/>
          </a:xfrm>
          <a:prstGeom prst="line">
            <a:avLst/>
          </a:prstGeom>
          <a:noFill/>
          <a:ln w="381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75115" name="Line 11"/>
          <p:cNvSpPr>
            <a:spLocks noChangeShapeType="1"/>
          </p:cNvSpPr>
          <p:nvPr/>
        </p:nvSpPr>
        <p:spPr bwMode="auto">
          <a:xfrm flipV="1">
            <a:off x="4876800" y="4572001"/>
            <a:ext cx="1365250" cy="574675"/>
          </a:xfrm>
          <a:prstGeom prst="line">
            <a:avLst/>
          </a:prstGeom>
          <a:noFill/>
          <a:ln w="28575">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75116" name="Line 12"/>
          <p:cNvSpPr>
            <a:spLocks noChangeShapeType="1"/>
          </p:cNvSpPr>
          <p:nvPr/>
        </p:nvSpPr>
        <p:spPr bwMode="auto">
          <a:xfrm flipH="1" flipV="1">
            <a:off x="6581775" y="4267200"/>
            <a:ext cx="1220788" cy="1828800"/>
          </a:xfrm>
          <a:prstGeom prst="line">
            <a:avLst/>
          </a:prstGeom>
          <a:noFill/>
          <a:ln w="28575">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75117" name="Line 13"/>
          <p:cNvSpPr>
            <a:spLocks noChangeShapeType="1"/>
          </p:cNvSpPr>
          <p:nvPr/>
        </p:nvSpPr>
        <p:spPr bwMode="auto">
          <a:xfrm flipH="1" flipV="1">
            <a:off x="6921501" y="4191000"/>
            <a:ext cx="881063" cy="1905000"/>
          </a:xfrm>
          <a:prstGeom prst="line">
            <a:avLst/>
          </a:prstGeom>
          <a:noFill/>
          <a:ln w="28575">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Tree>
    <p:extLst>
      <p:ext uri="{BB962C8B-B14F-4D97-AF65-F5344CB8AC3E}">
        <p14:creationId xmlns:p14="http://schemas.microsoft.com/office/powerpoint/2010/main" val="33658541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75109"/>
                                        </p:tgtEl>
                                        <p:attrNameLst>
                                          <p:attrName>style.visibility</p:attrName>
                                        </p:attrNameLst>
                                      </p:cBhvr>
                                      <p:to>
                                        <p:strVal val="visible"/>
                                      </p:to>
                                    </p:set>
                                    <p:animEffect transition="in" filter="slide(fromBottom)">
                                      <p:cBhvr>
                                        <p:cTn id="7" dur="500"/>
                                        <p:tgtEl>
                                          <p:spTgt spid="17510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2" fill="hold" nodeType="clickEffect">
                                  <p:stCondLst>
                                    <p:cond delay="0"/>
                                  </p:stCondLst>
                                  <p:childTnLst>
                                    <p:set>
                                      <p:cBhvr>
                                        <p:cTn id="11" dur="1" fill="hold">
                                          <p:stCondLst>
                                            <p:cond delay="0"/>
                                          </p:stCondLst>
                                        </p:cTn>
                                        <p:tgtEl>
                                          <p:spTgt spid="175113"/>
                                        </p:tgtEl>
                                        <p:attrNameLst>
                                          <p:attrName>style.visibility</p:attrName>
                                        </p:attrNameLst>
                                      </p:cBhvr>
                                      <p:to>
                                        <p:strVal val="visible"/>
                                      </p:to>
                                    </p:set>
                                    <p:anim calcmode="lin" valueType="num">
                                      <p:cBhvr additive="base">
                                        <p:cTn id="12" dur="500" fill="hold"/>
                                        <p:tgtEl>
                                          <p:spTgt spid="175113"/>
                                        </p:tgtEl>
                                        <p:attrNameLst>
                                          <p:attrName>ppt_x</p:attrName>
                                        </p:attrNameLst>
                                      </p:cBhvr>
                                      <p:tavLst>
                                        <p:tav tm="0">
                                          <p:val>
                                            <p:strVal val="1+#ppt_w/2"/>
                                          </p:val>
                                        </p:tav>
                                        <p:tav tm="100000">
                                          <p:val>
                                            <p:strVal val="#ppt_x"/>
                                          </p:val>
                                        </p:tav>
                                      </p:tavLst>
                                    </p:anim>
                                    <p:anim calcmode="lin" valueType="num">
                                      <p:cBhvr additive="base">
                                        <p:cTn id="13" dur="500" fill="hold"/>
                                        <p:tgtEl>
                                          <p:spTgt spid="175113"/>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12" presetClass="entr" presetSubtype="4" fill="hold" grpId="0" nodeType="clickEffect">
                                  <p:stCondLst>
                                    <p:cond delay="0"/>
                                  </p:stCondLst>
                                  <p:childTnLst>
                                    <p:set>
                                      <p:cBhvr>
                                        <p:cTn id="17" dur="1" fill="hold">
                                          <p:stCondLst>
                                            <p:cond delay="0"/>
                                          </p:stCondLst>
                                        </p:cTn>
                                        <p:tgtEl>
                                          <p:spTgt spid="175110"/>
                                        </p:tgtEl>
                                        <p:attrNameLst>
                                          <p:attrName>style.visibility</p:attrName>
                                        </p:attrNameLst>
                                      </p:cBhvr>
                                      <p:to>
                                        <p:strVal val="visible"/>
                                      </p:to>
                                    </p:set>
                                    <p:animEffect transition="in" filter="slide(fromBottom)">
                                      <p:cBhvr>
                                        <p:cTn id="18" dur="500"/>
                                        <p:tgtEl>
                                          <p:spTgt spid="175110"/>
                                        </p:tgtEl>
                                      </p:cBhvr>
                                    </p:animEffect>
                                  </p:childTnLst>
                                </p:cTn>
                              </p:par>
                            </p:childTnLst>
                          </p:cTn>
                        </p:par>
                        <p:par>
                          <p:cTn id="19" fill="hold" nodeType="afterGroup">
                            <p:stCondLst>
                              <p:cond delay="500"/>
                            </p:stCondLst>
                            <p:childTnLst>
                              <p:par>
                                <p:cTn id="20" presetID="12" presetClass="entr" presetSubtype="8" fill="hold" grpId="0" nodeType="afterEffect">
                                  <p:stCondLst>
                                    <p:cond delay="0"/>
                                  </p:stCondLst>
                                  <p:childTnLst>
                                    <p:set>
                                      <p:cBhvr>
                                        <p:cTn id="21" dur="1" fill="hold">
                                          <p:stCondLst>
                                            <p:cond delay="0"/>
                                          </p:stCondLst>
                                        </p:cTn>
                                        <p:tgtEl>
                                          <p:spTgt spid="175114"/>
                                        </p:tgtEl>
                                        <p:attrNameLst>
                                          <p:attrName>style.visibility</p:attrName>
                                        </p:attrNameLst>
                                      </p:cBhvr>
                                      <p:to>
                                        <p:strVal val="visible"/>
                                      </p:to>
                                    </p:set>
                                    <p:animEffect transition="in" filter="slide(fromLeft)">
                                      <p:cBhvr>
                                        <p:cTn id="22" dur="500"/>
                                        <p:tgtEl>
                                          <p:spTgt spid="175114"/>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2" presetClass="entr" presetSubtype="4" fill="hold" grpId="0" nodeType="clickEffect">
                                  <p:stCondLst>
                                    <p:cond delay="0"/>
                                  </p:stCondLst>
                                  <p:childTnLst>
                                    <p:set>
                                      <p:cBhvr>
                                        <p:cTn id="26" dur="1" fill="hold">
                                          <p:stCondLst>
                                            <p:cond delay="0"/>
                                          </p:stCondLst>
                                        </p:cTn>
                                        <p:tgtEl>
                                          <p:spTgt spid="175111"/>
                                        </p:tgtEl>
                                        <p:attrNameLst>
                                          <p:attrName>style.visibility</p:attrName>
                                        </p:attrNameLst>
                                      </p:cBhvr>
                                      <p:to>
                                        <p:strVal val="visible"/>
                                      </p:to>
                                    </p:set>
                                    <p:animEffect transition="in" filter="slide(fromBottom)">
                                      <p:cBhvr>
                                        <p:cTn id="27" dur="500"/>
                                        <p:tgtEl>
                                          <p:spTgt spid="175111"/>
                                        </p:tgtEl>
                                      </p:cBhvr>
                                    </p:animEffect>
                                  </p:childTnLst>
                                </p:cTn>
                              </p:par>
                            </p:childTnLst>
                          </p:cTn>
                        </p:par>
                        <p:par>
                          <p:cTn id="28" fill="hold" nodeType="afterGroup">
                            <p:stCondLst>
                              <p:cond delay="500"/>
                            </p:stCondLst>
                            <p:childTnLst>
                              <p:par>
                                <p:cTn id="29" presetID="12" presetClass="entr" presetSubtype="8" fill="hold" grpId="0" nodeType="afterEffect">
                                  <p:stCondLst>
                                    <p:cond delay="0"/>
                                  </p:stCondLst>
                                  <p:childTnLst>
                                    <p:set>
                                      <p:cBhvr>
                                        <p:cTn id="30" dur="1" fill="hold">
                                          <p:stCondLst>
                                            <p:cond delay="0"/>
                                          </p:stCondLst>
                                        </p:cTn>
                                        <p:tgtEl>
                                          <p:spTgt spid="175115"/>
                                        </p:tgtEl>
                                        <p:attrNameLst>
                                          <p:attrName>style.visibility</p:attrName>
                                        </p:attrNameLst>
                                      </p:cBhvr>
                                      <p:to>
                                        <p:strVal val="visible"/>
                                      </p:to>
                                    </p:set>
                                    <p:animEffect transition="in" filter="slide(fromLeft)">
                                      <p:cBhvr>
                                        <p:cTn id="31" dur="500"/>
                                        <p:tgtEl>
                                          <p:spTgt spid="175115"/>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2" presetClass="entr" presetSubtype="4" fill="hold" grpId="0" nodeType="clickEffect">
                                  <p:stCondLst>
                                    <p:cond delay="0"/>
                                  </p:stCondLst>
                                  <p:childTnLst>
                                    <p:set>
                                      <p:cBhvr>
                                        <p:cTn id="35" dur="1" fill="hold">
                                          <p:stCondLst>
                                            <p:cond delay="0"/>
                                          </p:stCondLst>
                                        </p:cTn>
                                        <p:tgtEl>
                                          <p:spTgt spid="175112"/>
                                        </p:tgtEl>
                                        <p:attrNameLst>
                                          <p:attrName>style.visibility</p:attrName>
                                        </p:attrNameLst>
                                      </p:cBhvr>
                                      <p:to>
                                        <p:strVal val="visible"/>
                                      </p:to>
                                    </p:set>
                                    <p:animEffect transition="in" filter="slide(fromBottom)">
                                      <p:cBhvr>
                                        <p:cTn id="36" dur="500"/>
                                        <p:tgtEl>
                                          <p:spTgt spid="175112"/>
                                        </p:tgtEl>
                                      </p:cBhvr>
                                    </p:animEffect>
                                  </p:childTnLst>
                                </p:cTn>
                              </p:par>
                            </p:childTnLst>
                          </p:cTn>
                        </p:par>
                        <p:par>
                          <p:cTn id="37" fill="hold" nodeType="afterGroup">
                            <p:stCondLst>
                              <p:cond delay="500"/>
                            </p:stCondLst>
                            <p:childTnLst>
                              <p:par>
                                <p:cTn id="38" presetID="12" presetClass="entr" presetSubtype="4" fill="hold" grpId="0" nodeType="afterEffect">
                                  <p:stCondLst>
                                    <p:cond delay="0"/>
                                  </p:stCondLst>
                                  <p:childTnLst>
                                    <p:set>
                                      <p:cBhvr>
                                        <p:cTn id="39" dur="1" fill="hold">
                                          <p:stCondLst>
                                            <p:cond delay="0"/>
                                          </p:stCondLst>
                                        </p:cTn>
                                        <p:tgtEl>
                                          <p:spTgt spid="175116"/>
                                        </p:tgtEl>
                                        <p:attrNameLst>
                                          <p:attrName>style.visibility</p:attrName>
                                        </p:attrNameLst>
                                      </p:cBhvr>
                                      <p:to>
                                        <p:strVal val="visible"/>
                                      </p:to>
                                    </p:set>
                                    <p:animEffect transition="in" filter="slide(fromBottom)">
                                      <p:cBhvr>
                                        <p:cTn id="40" dur="500"/>
                                        <p:tgtEl>
                                          <p:spTgt spid="175116"/>
                                        </p:tgtEl>
                                      </p:cBhvr>
                                    </p:animEffect>
                                  </p:childTnLst>
                                </p:cTn>
                              </p:par>
                            </p:childTnLst>
                          </p:cTn>
                        </p:par>
                        <p:par>
                          <p:cTn id="41" fill="hold" nodeType="afterGroup">
                            <p:stCondLst>
                              <p:cond delay="1000"/>
                            </p:stCondLst>
                            <p:childTnLst>
                              <p:par>
                                <p:cTn id="42" presetID="12" presetClass="entr" presetSubtype="4" fill="hold" grpId="0" nodeType="afterEffect">
                                  <p:stCondLst>
                                    <p:cond delay="0"/>
                                  </p:stCondLst>
                                  <p:childTnLst>
                                    <p:set>
                                      <p:cBhvr>
                                        <p:cTn id="43" dur="1" fill="hold">
                                          <p:stCondLst>
                                            <p:cond delay="0"/>
                                          </p:stCondLst>
                                        </p:cTn>
                                        <p:tgtEl>
                                          <p:spTgt spid="175117"/>
                                        </p:tgtEl>
                                        <p:attrNameLst>
                                          <p:attrName>style.visibility</p:attrName>
                                        </p:attrNameLst>
                                      </p:cBhvr>
                                      <p:to>
                                        <p:strVal val="visible"/>
                                      </p:to>
                                    </p:set>
                                    <p:animEffect transition="in" filter="slide(fromBottom)">
                                      <p:cBhvr>
                                        <p:cTn id="44" dur="500"/>
                                        <p:tgtEl>
                                          <p:spTgt spid="1751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5109" grpId="0" autoUpdateAnimBg="0"/>
      <p:bldP spid="175110" grpId="0" autoUpdateAnimBg="0"/>
      <p:bldP spid="175111" grpId="0" autoUpdateAnimBg="0"/>
      <p:bldP spid="175112" grpId="0" autoUpdateAnimBg="0"/>
      <p:bldP spid="175114" grpId="0" animBg="1"/>
      <p:bldP spid="175115" grpId="0" animBg="1"/>
      <p:bldP spid="175116" grpId="0" animBg="1"/>
      <p:bldP spid="17511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6130" name="Rectangle 2"/>
          <p:cNvSpPr>
            <a:spLocks noGrp="1" noChangeArrowheads="1"/>
          </p:cNvSpPr>
          <p:nvPr>
            <p:ph type="title"/>
          </p:nvPr>
        </p:nvSpPr>
        <p:spPr>
          <a:xfrm>
            <a:off x="2895600" y="76201"/>
            <a:ext cx="7772400" cy="792163"/>
          </a:xfrm>
          <a:ln/>
          <a:extLst>
            <a:ext uri="{91240B29-F687-4F45-9708-019B960494DF}">
              <a14:hiddenLine xmlns:a14="http://schemas.microsoft.com/office/drawing/2010/main" w="9525">
                <a:solidFill>
                  <a:srgbClr val="FF3300"/>
                </a:solidFill>
                <a:miter lim="800000"/>
                <a:headEnd/>
                <a:tailEnd/>
              </a14:hiddenLine>
            </a:ext>
          </a:extLst>
        </p:spPr>
        <p:txBody>
          <a:bodyPr/>
          <a:lstStyle/>
          <a:p>
            <a:pPr algn="l"/>
            <a:r>
              <a:rPr lang="en-US" altLang="en-US">
                <a:solidFill>
                  <a:srgbClr val="000099"/>
                </a:solidFill>
              </a:rPr>
              <a:t>The Aurora (Polar Light)</a:t>
            </a:r>
          </a:p>
        </p:txBody>
      </p:sp>
      <p:sp>
        <p:nvSpPr>
          <p:cNvPr id="176131" name="Line 3"/>
          <p:cNvSpPr>
            <a:spLocks noChangeShapeType="1"/>
          </p:cNvSpPr>
          <p:nvPr/>
        </p:nvSpPr>
        <p:spPr bwMode="auto">
          <a:xfrm>
            <a:off x="2209800" y="838200"/>
            <a:ext cx="6934200" cy="0"/>
          </a:xfrm>
          <a:prstGeom prst="line">
            <a:avLst/>
          </a:prstGeom>
          <a:noFill/>
          <a:ln w="19050">
            <a:solidFill>
              <a:srgbClr val="00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pic>
        <p:nvPicPr>
          <p:cNvPr id="17613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12954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6133" name="Picture 5" descr="07b"/>
          <p:cNvPicPr>
            <a:picLocks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947988" y="1036638"/>
            <a:ext cx="6805612" cy="45259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76134" name="Text Box 6"/>
          <p:cNvSpPr txBox="1">
            <a:spLocks noChangeArrowheads="1"/>
          </p:cNvSpPr>
          <p:nvPr/>
        </p:nvSpPr>
        <p:spPr bwMode="auto">
          <a:xfrm>
            <a:off x="2971800" y="5715001"/>
            <a:ext cx="71628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000">
                <a:solidFill>
                  <a:srgbClr val="333399"/>
                </a:solidFill>
              </a:rPr>
              <a:t>As high-energy particles leak into the lower magnetosphere, they excite molecules near the Earth’s magnetic poles, causing the </a:t>
            </a:r>
            <a:r>
              <a:rPr lang="en-US" altLang="en-US" sz="2000" b="1">
                <a:solidFill>
                  <a:srgbClr val="333399"/>
                </a:solidFill>
              </a:rPr>
              <a:t>aurora</a:t>
            </a:r>
          </a:p>
        </p:txBody>
      </p:sp>
    </p:spTree>
    <p:extLst>
      <p:ext uri="{BB962C8B-B14F-4D97-AF65-F5344CB8AC3E}">
        <p14:creationId xmlns:p14="http://schemas.microsoft.com/office/powerpoint/2010/main" val="2766867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76134"/>
                                        </p:tgtEl>
                                        <p:attrNameLst>
                                          <p:attrName>style.visibility</p:attrName>
                                        </p:attrNameLst>
                                      </p:cBhvr>
                                      <p:to>
                                        <p:strVal val="visible"/>
                                      </p:to>
                                    </p:set>
                                    <p:animEffect transition="in" filter="slide(fromBottom)">
                                      <p:cBhvr>
                                        <p:cTn id="7" dur="500"/>
                                        <p:tgtEl>
                                          <p:spTgt spid="1761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6134" grpId="0"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177154" name="Rectangle 2"/>
          <p:cNvSpPr>
            <a:spLocks noGrp="1" noChangeArrowheads="1"/>
          </p:cNvSpPr>
          <p:nvPr>
            <p:ph type="title"/>
          </p:nvPr>
        </p:nvSpPr>
        <p:spPr>
          <a:xfrm>
            <a:off x="2895600" y="76201"/>
            <a:ext cx="7772400" cy="792163"/>
          </a:xfrm>
          <a:ln/>
          <a:extLst>
            <a:ext uri="{91240B29-F687-4F45-9708-019B960494DF}">
              <a14:hiddenLine xmlns:a14="http://schemas.microsoft.com/office/drawing/2010/main" w="9525">
                <a:solidFill>
                  <a:srgbClr val="FF3300"/>
                </a:solidFill>
                <a:miter lim="800000"/>
                <a:headEnd/>
                <a:tailEnd/>
              </a14:hiddenLine>
            </a:ext>
          </a:extLst>
        </p:spPr>
        <p:txBody>
          <a:bodyPr/>
          <a:lstStyle/>
          <a:p>
            <a:pPr algn="l"/>
            <a:r>
              <a:rPr lang="en-US" altLang="en-US">
                <a:solidFill>
                  <a:srgbClr val="000099"/>
                </a:solidFill>
              </a:rPr>
              <a:t>The Active Earth</a:t>
            </a:r>
          </a:p>
        </p:txBody>
      </p:sp>
      <p:sp>
        <p:nvSpPr>
          <p:cNvPr id="177155" name="Line 3"/>
          <p:cNvSpPr>
            <a:spLocks noChangeShapeType="1"/>
          </p:cNvSpPr>
          <p:nvPr/>
        </p:nvSpPr>
        <p:spPr bwMode="auto">
          <a:xfrm>
            <a:off x="2209800" y="838200"/>
            <a:ext cx="5029200" cy="0"/>
          </a:xfrm>
          <a:prstGeom prst="line">
            <a:avLst/>
          </a:prstGeom>
          <a:noFill/>
          <a:ln w="19050">
            <a:solidFill>
              <a:srgbClr val="00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pic>
        <p:nvPicPr>
          <p:cNvPr id="17715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12954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7157" name="Picture 5" descr="earth2"/>
          <p:cNvPicPr>
            <a:picLocks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6477000" y="1066800"/>
            <a:ext cx="3962400" cy="2565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77158" name="Picture 6" descr="earth1"/>
          <p:cNvPicPr>
            <a:picLocks noChangeAspect="1" noChangeArrowheads="1"/>
          </p:cNvPicPr>
          <p:nvPr>
            <p:ph sz="half" idx="2"/>
          </p:nvPr>
        </p:nvPicPr>
        <p:blipFill>
          <a:blip r:embed="rId4" cstate="print">
            <a:extLst>
              <a:ext uri="{28A0092B-C50C-407E-A947-70E740481C1C}">
                <a14:useLocalDpi xmlns:a14="http://schemas.microsoft.com/office/drawing/2010/main" val="0"/>
              </a:ext>
            </a:extLst>
          </a:blip>
          <a:srcRect/>
          <a:stretch>
            <a:fillRect/>
          </a:stretch>
        </p:blipFill>
        <p:spPr>
          <a:xfrm>
            <a:off x="6477000" y="3746501"/>
            <a:ext cx="3962400" cy="30765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77159" name="Text Box 7"/>
          <p:cNvSpPr txBox="1">
            <a:spLocks noChangeArrowheads="1"/>
          </p:cNvSpPr>
          <p:nvPr/>
        </p:nvSpPr>
        <p:spPr bwMode="auto">
          <a:xfrm>
            <a:off x="3200400" y="1905001"/>
            <a:ext cx="28956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400">
                <a:solidFill>
                  <a:srgbClr val="333399"/>
                </a:solidFill>
              </a:rPr>
              <a:t>About 2/3 of Earth’s surface is covered by water.</a:t>
            </a:r>
          </a:p>
        </p:txBody>
      </p:sp>
      <p:sp>
        <p:nvSpPr>
          <p:cNvPr id="177160" name="Text Box 8"/>
          <p:cNvSpPr txBox="1">
            <a:spLocks noChangeArrowheads="1"/>
          </p:cNvSpPr>
          <p:nvPr/>
        </p:nvSpPr>
        <p:spPr bwMode="auto">
          <a:xfrm>
            <a:off x="3124200" y="4206875"/>
            <a:ext cx="29718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400">
                <a:solidFill>
                  <a:srgbClr val="333399"/>
                </a:solidFill>
              </a:rPr>
              <a:t>Mountains are relatively rapidly eroded away by the forces of water.</a:t>
            </a:r>
          </a:p>
        </p:txBody>
      </p:sp>
    </p:spTree>
    <p:extLst>
      <p:ext uri="{BB962C8B-B14F-4D97-AF65-F5344CB8AC3E}">
        <p14:creationId xmlns:p14="http://schemas.microsoft.com/office/powerpoint/2010/main" val="41264649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nodeType="clickEffect">
                                  <p:stCondLst>
                                    <p:cond delay="0"/>
                                  </p:stCondLst>
                                  <p:childTnLst>
                                    <p:set>
                                      <p:cBhvr>
                                        <p:cTn id="6" dur="1" fill="hold">
                                          <p:stCondLst>
                                            <p:cond delay="0"/>
                                          </p:stCondLst>
                                        </p:cTn>
                                        <p:tgtEl>
                                          <p:spTgt spid="177157"/>
                                        </p:tgtEl>
                                        <p:attrNameLst>
                                          <p:attrName>style.visibility</p:attrName>
                                        </p:attrNameLst>
                                      </p:cBhvr>
                                      <p:to>
                                        <p:strVal val="visible"/>
                                      </p:to>
                                    </p:set>
                                    <p:anim calcmode="lin" valueType="num">
                                      <p:cBhvr additive="base">
                                        <p:cTn id="7" dur="500" fill="hold"/>
                                        <p:tgtEl>
                                          <p:spTgt spid="177157"/>
                                        </p:tgtEl>
                                        <p:attrNameLst>
                                          <p:attrName>ppt_x</p:attrName>
                                        </p:attrNameLst>
                                      </p:cBhvr>
                                      <p:tavLst>
                                        <p:tav tm="0">
                                          <p:val>
                                            <p:strVal val="1+#ppt_w/2"/>
                                          </p:val>
                                        </p:tav>
                                        <p:tav tm="100000">
                                          <p:val>
                                            <p:strVal val="#ppt_x"/>
                                          </p:val>
                                        </p:tav>
                                      </p:tavLst>
                                    </p:anim>
                                    <p:anim calcmode="lin" valueType="num">
                                      <p:cBhvr additive="base">
                                        <p:cTn id="8" dur="500" fill="hold"/>
                                        <p:tgtEl>
                                          <p:spTgt spid="177157"/>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177159"/>
                                        </p:tgtEl>
                                        <p:attrNameLst>
                                          <p:attrName>style.visibility</p:attrName>
                                        </p:attrNameLst>
                                      </p:cBhvr>
                                      <p:to>
                                        <p:strVal val="visible"/>
                                      </p:to>
                                    </p:set>
                                    <p:animEffect transition="in" filter="slide(fromBottom)">
                                      <p:cBhvr>
                                        <p:cTn id="13" dur="500"/>
                                        <p:tgtEl>
                                          <p:spTgt spid="177159"/>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2" fill="hold" nodeType="clickEffect">
                                  <p:stCondLst>
                                    <p:cond delay="0"/>
                                  </p:stCondLst>
                                  <p:childTnLst>
                                    <p:set>
                                      <p:cBhvr>
                                        <p:cTn id="17" dur="1" fill="hold">
                                          <p:stCondLst>
                                            <p:cond delay="0"/>
                                          </p:stCondLst>
                                        </p:cTn>
                                        <p:tgtEl>
                                          <p:spTgt spid="177158"/>
                                        </p:tgtEl>
                                        <p:attrNameLst>
                                          <p:attrName>style.visibility</p:attrName>
                                        </p:attrNameLst>
                                      </p:cBhvr>
                                      <p:to>
                                        <p:strVal val="visible"/>
                                      </p:to>
                                    </p:set>
                                    <p:anim calcmode="lin" valueType="num">
                                      <p:cBhvr additive="base">
                                        <p:cTn id="18" dur="500" fill="hold"/>
                                        <p:tgtEl>
                                          <p:spTgt spid="177158"/>
                                        </p:tgtEl>
                                        <p:attrNameLst>
                                          <p:attrName>ppt_x</p:attrName>
                                        </p:attrNameLst>
                                      </p:cBhvr>
                                      <p:tavLst>
                                        <p:tav tm="0">
                                          <p:val>
                                            <p:strVal val="1+#ppt_w/2"/>
                                          </p:val>
                                        </p:tav>
                                        <p:tav tm="100000">
                                          <p:val>
                                            <p:strVal val="#ppt_x"/>
                                          </p:val>
                                        </p:tav>
                                      </p:tavLst>
                                    </p:anim>
                                    <p:anim calcmode="lin" valueType="num">
                                      <p:cBhvr additive="base">
                                        <p:cTn id="19" dur="500" fill="hold"/>
                                        <p:tgtEl>
                                          <p:spTgt spid="177158"/>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12" presetClass="entr" presetSubtype="4" fill="hold" grpId="0" nodeType="clickEffect">
                                  <p:stCondLst>
                                    <p:cond delay="0"/>
                                  </p:stCondLst>
                                  <p:childTnLst>
                                    <p:set>
                                      <p:cBhvr>
                                        <p:cTn id="23" dur="1" fill="hold">
                                          <p:stCondLst>
                                            <p:cond delay="0"/>
                                          </p:stCondLst>
                                        </p:cTn>
                                        <p:tgtEl>
                                          <p:spTgt spid="177160"/>
                                        </p:tgtEl>
                                        <p:attrNameLst>
                                          <p:attrName>style.visibility</p:attrName>
                                        </p:attrNameLst>
                                      </p:cBhvr>
                                      <p:to>
                                        <p:strVal val="visible"/>
                                      </p:to>
                                    </p:set>
                                    <p:animEffect transition="in" filter="slide(fromBottom)">
                                      <p:cBhvr>
                                        <p:cTn id="24" dur="500"/>
                                        <p:tgtEl>
                                          <p:spTgt spid="1771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7159" grpId="0" autoUpdateAnimBg="0"/>
      <p:bldP spid="177160" grpId="0"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178178" name="Rectangle 2"/>
          <p:cNvSpPr>
            <a:spLocks noGrp="1" noChangeArrowheads="1"/>
          </p:cNvSpPr>
          <p:nvPr>
            <p:ph type="title"/>
          </p:nvPr>
        </p:nvSpPr>
        <p:spPr>
          <a:xfrm>
            <a:off x="2895600" y="76201"/>
            <a:ext cx="7772400" cy="792163"/>
          </a:xfrm>
          <a:ln/>
          <a:extLst>
            <a:ext uri="{91240B29-F687-4F45-9708-019B960494DF}">
              <a14:hiddenLine xmlns:a14="http://schemas.microsoft.com/office/drawing/2010/main" w="9525">
                <a:solidFill>
                  <a:srgbClr val="FF3300"/>
                </a:solidFill>
                <a:miter lim="800000"/>
                <a:headEnd/>
                <a:tailEnd/>
              </a14:hiddenLine>
            </a:ext>
          </a:extLst>
        </p:spPr>
        <p:txBody>
          <a:bodyPr/>
          <a:lstStyle/>
          <a:p>
            <a:pPr algn="l"/>
            <a:r>
              <a:rPr lang="en-US" altLang="en-US">
                <a:solidFill>
                  <a:srgbClr val="000099"/>
                </a:solidFill>
              </a:rPr>
              <a:t>Tectonic Plates</a:t>
            </a:r>
          </a:p>
        </p:txBody>
      </p:sp>
      <p:sp>
        <p:nvSpPr>
          <p:cNvPr id="178179" name="Line 3"/>
          <p:cNvSpPr>
            <a:spLocks noChangeShapeType="1"/>
          </p:cNvSpPr>
          <p:nvPr/>
        </p:nvSpPr>
        <p:spPr bwMode="auto">
          <a:xfrm>
            <a:off x="2209800" y="838200"/>
            <a:ext cx="4800600" cy="0"/>
          </a:xfrm>
          <a:prstGeom prst="line">
            <a:avLst/>
          </a:prstGeom>
          <a:noFill/>
          <a:ln w="19050">
            <a:solidFill>
              <a:srgbClr val="00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pic>
        <p:nvPicPr>
          <p:cNvPr id="17818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12954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8181" name="Text Box 5"/>
          <p:cNvSpPr txBox="1">
            <a:spLocks noChangeArrowheads="1"/>
          </p:cNvSpPr>
          <p:nvPr/>
        </p:nvSpPr>
        <p:spPr bwMode="auto">
          <a:xfrm>
            <a:off x="2851150" y="860426"/>
            <a:ext cx="77724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000">
                <a:solidFill>
                  <a:srgbClr val="333399"/>
                </a:solidFill>
              </a:rPr>
              <a:t>Earth’s crust is composed of several distinct tectonic plates, which are in constant motion with respect to each other </a:t>
            </a:r>
            <a:r>
              <a:rPr lang="en-US" altLang="en-US">
                <a:solidFill>
                  <a:srgbClr val="333399"/>
                </a:solidFill>
                <a:sym typeface="Symbol" panose="05050102010706020507" pitchFamily="18" charset="2"/>
              </a:rPr>
              <a:t></a:t>
            </a:r>
            <a:r>
              <a:rPr lang="en-US" altLang="en-US">
                <a:solidFill>
                  <a:srgbClr val="000000"/>
                </a:solidFill>
              </a:rPr>
              <a:t> </a:t>
            </a:r>
            <a:r>
              <a:rPr lang="en-US" altLang="en-US" sz="1900" b="1">
                <a:solidFill>
                  <a:srgbClr val="333399"/>
                </a:solidFill>
                <a:cs typeface="Arial" panose="020B0604020202020204" pitchFamily="34" charset="0"/>
              </a:rPr>
              <a:t>Plate tectonics</a:t>
            </a:r>
          </a:p>
        </p:txBody>
      </p:sp>
      <p:sp>
        <p:nvSpPr>
          <p:cNvPr id="178182" name="Text Box 6"/>
          <p:cNvSpPr txBox="1">
            <a:spLocks noChangeArrowheads="1"/>
          </p:cNvSpPr>
          <p:nvPr/>
        </p:nvSpPr>
        <p:spPr bwMode="auto">
          <a:xfrm>
            <a:off x="2819400" y="5715001"/>
            <a:ext cx="40386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000">
                <a:solidFill>
                  <a:srgbClr val="333399"/>
                </a:solidFill>
              </a:rPr>
              <a:t>Evidence for plate tectonics can be found on the ocean floor</a:t>
            </a:r>
          </a:p>
        </p:txBody>
      </p:sp>
      <p:sp>
        <p:nvSpPr>
          <p:cNvPr id="178183" name="Text Box 7"/>
          <p:cNvSpPr txBox="1">
            <a:spLocks noChangeArrowheads="1"/>
          </p:cNvSpPr>
          <p:nvPr/>
        </p:nvSpPr>
        <p:spPr bwMode="auto">
          <a:xfrm>
            <a:off x="6629400" y="5715001"/>
            <a:ext cx="40386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fontAlgn="base">
              <a:spcBef>
                <a:spcPct val="50000"/>
              </a:spcBef>
              <a:spcAft>
                <a:spcPct val="0"/>
              </a:spcAft>
            </a:pPr>
            <a:r>
              <a:rPr lang="en-US" altLang="en-US" sz="2000">
                <a:solidFill>
                  <a:srgbClr val="333399"/>
                </a:solidFill>
              </a:rPr>
              <a:t>… and in geologically active regions all around the Pacific</a:t>
            </a:r>
          </a:p>
        </p:txBody>
      </p:sp>
      <p:pic>
        <p:nvPicPr>
          <p:cNvPr id="178185" name="Picture 9" descr="earth3"/>
          <p:cNvPicPr>
            <a:picLocks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2841626" y="1638301"/>
            <a:ext cx="3781425" cy="36941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8186" name="Picture 10" descr="earth6"/>
          <p:cNvPicPr>
            <a:picLocks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6754813" y="1641476"/>
            <a:ext cx="3859212" cy="36925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8187" name="Line 11"/>
          <p:cNvSpPr>
            <a:spLocks noChangeShapeType="1"/>
          </p:cNvSpPr>
          <p:nvPr/>
        </p:nvSpPr>
        <p:spPr bwMode="auto">
          <a:xfrm flipH="1" flipV="1">
            <a:off x="4268788" y="4419600"/>
            <a:ext cx="608012" cy="1143000"/>
          </a:xfrm>
          <a:prstGeom prst="line">
            <a:avLst/>
          </a:prstGeom>
          <a:noFill/>
          <a:ln w="381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78188" name="Line 12"/>
          <p:cNvSpPr>
            <a:spLocks noChangeShapeType="1"/>
          </p:cNvSpPr>
          <p:nvPr/>
        </p:nvSpPr>
        <p:spPr bwMode="auto">
          <a:xfrm flipH="1" flipV="1">
            <a:off x="3886200" y="2438400"/>
            <a:ext cx="1143000" cy="3124200"/>
          </a:xfrm>
          <a:prstGeom prst="line">
            <a:avLst/>
          </a:prstGeom>
          <a:noFill/>
          <a:ln w="381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Tree>
    <p:extLst>
      <p:ext uri="{BB962C8B-B14F-4D97-AF65-F5344CB8AC3E}">
        <p14:creationId xmlns:p14="http://schemas.microsoft.com/office/powerpoint/2010/main" val="38408181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78181"/>
                                        </p:tgtEl>
                                        <p:attrNameLst>
                                          <p:attrName>style.visibility</p:attrName>
                                        </p:attrNameLst>
                                      </p:cBhvr>
                                      <p:to>
                                        <p:strVal val="visible"/>
                                      </p:to>
                                    </p:set>
                                    <p:animEffect transition="in" filter="slide(fromBottom)">
                                      <p:cBhvr>
                                        <p:cTn id="7" dur="500"/>
                                        <p:tgtEl>
                                          <p:spTgt spid="17818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fill="hold" nodeType="clickEffect">
                                  <p:stCondLst>
                                    <p:cond delay="0"/>
                                  </p:stCondLst>
                                  <p:childTnLst>
                                    <p:set>
                                      <p:cBhvr>
                                        <p:cTn id="11" dur="1" fill="hold">
                                          <p:stCondLst>
                                            <p:cond delay="0"/>
                                          </p:stCondLst>
                                        </p:cTn>
                                        <p:tgtEl>
                                          <p:spTgt spid="178185"/>
                                        </p:tgtEl>
                                        <p:attrNameLst>
                                          <p:attrName>style.visibility</p:attrName>
                                        </p:attrNameLst>
                                      </p:cBhvr>
                                      <p:to>
                                        <p:strVal val="visible"/>
                                      </p:to>
                                    </p:set>
                                    <p:anim calcmode="lin" valueType="num">
                                      <p:cBhvr additive="base">
                                        <p:cTn id="12" dur="500" fill="hold"/>
                                        <p:tgtEl>
                                          <p:spTgt spid="178185"/>
                                        </p:tgtEl>
                                        <p:attrNameLst>
                                          <p:attrName>ppt_x</p:attrName>
                                        </p:attrNameLst>
                                      </p:cBhvr>
                                      <p:tavLst>
                                        <p:tav tm="0">
                                          <p:val>
                                            <p:strVal val="0-#ppt_w/2"/>
                                          </p:val>
                                        </p:tav>
                                        <p:tav tm="100000">
                                          <p:val>
                                            <p:strVal val="#ppt_x"/>
                                          </p:val>
                                        </p:tav>
                                      </p:tavLst>
                                    </p:anim>
                                    <p:anim calcmode="lin" valueType="num">
                                      <p:cBhvr additive="base">
                                        <p:cTn id="13" dur="500" fill="hold"/>
                                        <p:tgtEl>
                                          <p:spTgt spid="178185"/>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12" presetClass="entr" presetSubtype="4" fill="hold" grpId="0" nodeType="clickEffect">
                                  <p:stCondLst>
                                    <p:cond delay="0"/>
                                  </p:stCondLst>
                                  <p:childTnLst>
                                    <p:set>
                                      <p:cBhvr>
                                        <p:cTn id="17" dur="1" fill="hold">
                                          <p:stCondLst>
                                            <p:cond delay="0"/>
                                          </p:stCondLst>
                                        </p:cTn>
                                        <p:tgtEl>
                                          <p:spTgt spid="178182"/>
                                        </p:tgtEl>
                                        <p:attrNameLst>
                                          <p:attrName>style.visibility</p:attrName>
                                        </p:attrNameLst>
                                      </p:cBhvr>
                                      <p:to>
                                        <p:strVal val="visible"/>
                                      </p:to>
                                    </p:set>
                                    <p:animEffect transition="in" filter="slide(fromBottom)">
                                      <p:cBhvr>
                                        <p:cTn id="18" dur="500"/>
                                        <p:tgtEl>
                                          <p:spTgt spid="178182"/>
                                        </p:tgtEl>
                                      </p:cBhvr>
                                    </p:animEffect>
                                  </p:childTnLst>
                                </p:cTn>
                              </p:par>
                            </p:childTnLst>
                          </p:cTn>
                        </p:par>
                        <p:par>
                          <p:cTn id="19" fill="hold" nodeType="afterGroup">
                            <p:stCondLst>
                              <p:cond delay="500"/>
                            </p:stCondLst>
                            <p:childTnLst>
                              <p:par>
                                <p:cTn id="20" presetID="12" presetClass="entr" presetSubtype="4" fill="hold" grpId="0" nodeType="afterEffect">
                                  <p:stCondLst>
                                    <p:cond delay="0"/>
                                  </p:stCondLst>
                                  <p:childTnLst>
                                    <p:set>
                                      <p:cBhvr>
                                        <p:cTn id="21" dur="1" fill="hold">
                                          <p:stCondLst>
                                            <p:cond delay="0"/>
                                          </p:stCondLst>
                                        </p:cTn>
                                        <p:tgtEl>
                                          <p:spTgt spid="178187"/>
                                        </p:tgtEl>
                                        <p:attrNameLst>
                                          <p:attrName>style.visibility</p:attrName>
                                        </p:attrNameLst>
                                      </p:cBhvr>
                                      <p:to>
                                        <p:strVal val="visible"/>
                                      </p:to>
                                    </p:set>
                                    <p:animEffect transition="in" filter="slide(fromBottom)">
                                      <p:cBhvr>
                                        <p:cTn id="22" dur="500"/>
                                        <p:tgtEl>
                                          <p:spTgt spid="178187"/>
                                        </p:tgtEl>
                                      </p:cBhvr>
                                    </p:animEffect>
                                  </p:childTnLst>
                                </p:cTn>
                              </p:par>
                            </p:childTnLst>
                          </p:cTn>
                        </p:par>
                        <p:par>
                          <p:cTn id="23" fill="hold" nodeType="afterGroup">
                            <p:stCondLst>
                              <p:cond delay="1000"/>
                            </p:stCondLst>
                            <p:childTnLst>
                              <p:par>
                                <p:cTn id="24" presetID="12" presetClass="entr" presetSubtype="4" fill="hold" grpId="0" nodeType="afterEffect">
                                  <p:stCondLst>
                                    <p:cond delay="0"/>
                                  </p:stCondLst>
                                  <p:childTnLst>
                                    <p:set>
                                      <p:cBhvr>
                                        <p:cTn id="25" dur="1" fill="hold">
                                          <p:stCondLst>
                                            <p:cond delay="0"/>
                                          </p:stCondLst>
                                        </p:cTn>
                                        <p:tgtEl>
                                          <p:spTgt spid="178188"/>
                                        </p:tgtEl>
                                        <p:attrNameLst>
                                          <p:attrName>style.visibility</p:attrName>
                                        </p:attrNameLst>
                                      </p:cBhvr>
                                      <p:to>
                                        <p:strVal val="visible"/>
                                      </p:to>
                                    </p:set>
                                    <p:animEffect transition="in" filter="slide(fromBottom)">
                                      <p:cBhvr>
                                        <p:cTn id="26" dur="500"/>
                                        <p:tgtEl>
                                          <p:spTgt spid="178188"/>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2" fill="hold" nodeType="clickEffect">
                                  <p:stCondLst>
                                    <p:cond delay="0"/>
                                  </p:stCondLst>
                                  <p:childTnLst>
                                    <p:set>
                                      <p:cBhvr>
                                        <p:cTn id="30" dur="1" fill="hold">
                                          <p:stCondLst>
                                            <p:cond delay="0"/>
                                          </p:stCondLst>
                                        </p:cTn>
                                        <p:tgtEl>
                                          <p:spTgt spid="178186"/>
                                        </p:tgtEl>
                                        <p:attrNameLst>
                                          <p:attrName>style.visibility</p:attrName>
                                        </p:attrNameLst>
                                      </p:cBhvr>
                                      <p:to>
                                        <p:strVal val="visible"/>
                                      </p:to>
                                    </p:set>
                                    <p:anim calcmode="lin" valueType="num">
                                      <p:cBhvr additive="base">
                                        <p:cTn id="31" dur="500" fill="hold"/>
                                        <p:tgtEl>
                                          <p:spTgt spid="178186"/>
                                        </p:tgtEl>
                                        <p:attrNameLst>
                                          <p:attrName>ppt_x</p:attrName>
                                        </p:attrNameLst>
                                      </p:cBhvr>
                                      <p:tavLst>
                                        <p:tav tm="0">
                                          <p:val>
                                            <p:strVal val="1+#ppt_w/2"/>
                                          </p:val>
                                        </p:tav>
                                        <p:tav tm="100000">
                                          <p:val>
                                            <p:strVal val="#ppt_x"/>
                                          </p:val>
                                        </p:tav>
                                      </p:tavLst>
                                    </p:anim>
                                    <p:anim calcmode="lin" valueType="num">
                                      <p:cBhvr additive="base">
                                        <p:cTn id="32" dur="500" fill="hold"/>
                                        <p:tgtEl>
                                          <p:spTgt spid="178186"/>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12" presetClass="entr" presetSubtype="4" fill="hold" grpId="0" nodeType="clickEffect">
                                  <p:stCondLst>
                                    <p:cond delay="0"/>
                                  </p:stCondLst>
                                  <p:childTnLst>
                                    <p:set>
                                      <p:cBhvr>
                                        <p:cTn id="36" dur="1" fill="hold">
                                          <p:stCondLst>
                                            <p:cond delay="0"/>
                                          </p:stCondLst>
                                        </p:cTn>
                                        <p:tgtEl>
                                          <p:spTgt spid="178183"/>
                                        </p:tgtEl>
                                        <p:attrNameLst>
                                          <p:attrName>style.visibility</p:attrName>
                                        </p:attrNameLst>
                                      </p:cBhvr>
                                      <p:to>
                                        <p:strVal val="visible"/>
                                      </p:to>
                                    </p:set>
                                    <p:animEffect transition="in" filter="slide(fromBottom)">
                                      <p:cBhvr>
                                        <p:cTn id="37" dur="500"/>
                                        <p:tgtEl>
                                          <p:spTgt spid="1781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8181" grpId="0" autoUpdateAnimBg="0"/>
      <p:bldP spid="178182" grpId="0" autoUpdateAnimBg="0"/>
      <p:bldP spid="178183" grpId="0" autoUpdateAnimBg="0"/>
      <p:bldP spid="178187" grpId="0" animBg="1"/>
      <p:bldP spid="178188" grpId="0" animBg="1"/>
    </p:bld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179202" name="Rectangle 2"/>
          <p:cNvSpPr>
            <a:spLocks noGrp="1" noChangeArrowheads="1"/>
          </p:cNvSpPr>
          <p:nvPr>
            <p:ph type="title"/>
          </p:nvPr>
        </p:nvSpPr>
        <p:spPr>
          <a:xfrm>
            <a:off x="2895600" y="76201"/>
            <a:ext cx="7772400" cy="792163"/>
          </a:xfrm>
          <a:ln/>
          <a:extLst>
            <a:ext uri="{91240B29-F687-4F45-9708-019B960494DF}">
              <a14:hiddenLine xmlns:a14="http://schemas.microsoft.com/office/drawing/2010/main" w="9525">
                <a:solidFill>
                  <a:srgbClr val="FF3300"/>
                </a:solidFill>
                <a:miter lim="800000"/>
                <a:headEnd/>
                <a:tailEnd/>
              </a14:hiddenLine>
            </a:ext>
          </a:extLst>
        </p:spPr>
        <p:txBody>
          <a:bodyPr/>
          <a:lstStyle/>
          <a:p>
            <a:pPr algn="l"/>
            <a:r>
              <a:rPr lang="en-US" altLang="en-US">
                <a:solidFill>
                  <a:srgbClr val="000099"/>
                </a:solidFill>
              </a:rPr>
              <a:t>Plate Tectonics</a:t>
            </a:r>
          </a:p>
        </p:txBody>
      </p:sp>
      <p:sp>
        <p:nvSpPr>
          <p:cNvPr id="179203" name="Line 3"/>
          <p:cNvSpPr>
            <a:spLocks noChangeShapeType="1"/>
          </p:cNvSpPr>
          <p:nvPr/>
        </p:nvSpPr>
        <p:spPr bwMode="auto">
          <a:xfrm>
            <a:off x="2209800" y="838200"/>
            <a:ext cx="4800600" cy="0"/>
          </a:xfrm>
          <a:prstGeom prst="line">
            <a:avLst/>
          </a:prstGeom>
          <a:noFill/>
          <a:ln w="19050">
            <a:solidFill>
              <a:srgbClr val="00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pic>
        <p:nvPicPr>
          <p:cNvPr id="17920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12954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9205" name="Text Box 5"/>
          <p:cNvSpPr txBox="1">
            <a:spLocks noChangeArrowheads="1"/>
          </p:cNvSpPr>
          <p:nvPr/>
        </p:nvSpPr>
        <p:spPr bwMode="auto">
          <a:xfrm>
            <a:off x="2895600" y="1066800"/>
            <a:ext cx="7772400"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600">
                <a:solidFill>
                  <a:srgbClr val="333399"/>
                </a:solidFill>
              </a:rPr>
              <a:t>Tectonic plates move with respect to each other.</a:t>
            </a:r>
          </a:p>
        </p:txBody>
      </p:sp>
      <p:sp>
        <p:nvSpPr>
          <p:cNvPr id="179206" name="Text Box 6"/>
          <p:cNvSpPr txBox="1">
            <a:spLocks noChangeArrowheads="1"/>
          </p:cNvSpPr>
          <p:nvPr/>
        </p:nvSpPr>
        <p:spPr bwMode="auto">
          <a:xfrm>
            <a:off x="2819400" y="4572000"/>
            <a:ext cx="4343400" cy="2197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300">
                <a:solidFill>
                  <a:srgbClr val="333399"/>
                </a:solidFill>
              </a:rPr>
              <a:t>Where plates move toward each other, plates can be pushed upward and downward </a:t>
            </a:r>
            <a:r>
              <a:rPr lang="en-US" altLang="en-US">
                <a:solidFill>
                  <a:srgbClr val="333399"/>
                </a:solidFill>
                <a:sym typeface="Symbol" panose="05050102010706020507" pitchFamily="18" charset="2"/>
              </a:rPr>
              <a:t></a:t>
            </a:r>
            <a:r>
              <a:rPr lang="en-US" altLang="en-US">
                <a:solidFill>
                  <a:srgbClr val="000000"/>
                </a:solidFill>
              </a:rPr>
              <a:t> </a:t>
            </a:r>
            <a:r>
              <a:rPr lang="en-US" altLang="en-US" sz="2300">
                <a:solidFill>
                  <a:srgbClr val="333399"/>
                </a:solidFill>
                <a:cs typeface="Arial" panose="020B0604020202020204" pitchFamily="34" charset="0"/>
              </a:rPr>
              <a:t>formation of mountain ranges, some with volcanic activity, earthquakes</a:t>
            </a:r>
          </a:p>
        </p:txBody>
      </p:sp>
      <p:sp>
        <p:nvSpPr>
          <p:cNvPr id="179207" name="Text Box 7"/>
          <p:cNvSpPr txBox="1">
            <a:spLocks noChangeArrowheads="1"/>
          </p:cNvSpPr>
          <p:nvPr/>
        </p:nvSpPr>
        <p:spPr bwMode="auto">
          <a:xfrm>
            <a:off x="6781800" y="5229225"/>
            <a:ext cx="38100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fontAlgn="base">
              <a:spcBef>
                <a:spcPct val="50000"/>
              </a:spcBef>
              <a:spcAft>
                <a:spcPct val="0"/>
              </a:spcAft>
            </a:pPr>
            <a:r>
              <a:rPr lang="en-US" altLang="en-US" sz="2400">
                <a:solidFill>
                  <a:srgbClr val="333399"/>
                </a:solidFill>
              </a:rPr>
              <a:t>Where plates move away from each other, molten lava can rise up from below </a:t>
            </a:r>
            <a:r>
              <a:rPr lang="en-US" altLang="en-US">
                <a:solidFill>
                  <a:srgbClr val="333399"/>
                </a:solidFill>
                <a:sym typeface="Symbol" panose="05050102010706020507" pitchFamily="18" charset="2"/>
              </a:rPr>
              <a:t></a:t>
            </a:r>
            <a:r>
              <a:rPr lang="en-US" altLang="en-US">
                <a:solidFill>
                  <a:srgbClr val="000000"/>
                </a:solidFill>
              </a:rPr>
              <a:t> </a:t>
            </a:r>
            <a:r>
              <a:rPr lang="en-US" altLang="en-US" sz="2400">
                <a:solidFill>
                  <a:srgbClr val="333399"/>
                </a:solidFill>
                <a:cs typeface="Arial" panose="020B0604020202020204" pitchFamily="34" charset="0"/>
              </a:rPr>
              <a:t>volcanic activity</a:t>
            </a:r>
          </a:p>
        </p:txBody>
      </p:sp>
      <p:pic>
        <p:nvPicPr>
          <p:cNvPr id="179208" name="Picture 8" descr="earth4"/>
          <p:cNvPicPr>
            <a:picLocks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2886075" y="1671638"/>
            <a:ext cx="7696200" cy="27479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79209" name="Line 9"/>
          <p:cNvSpPr>
            <a:spLocks noChangeShapeType="1"/>
          </p:cNvSpPr>
          <p:nvPr/>
        </p:nvSpPr>
        <p:spPr bwMode="auto">
          <a:xfrm flipV="1">
            <a:off x="4611688" y="2971800"/>
            <a:ext cx="728662" cy="1600200"/>
          </a:xfrm>
          <a:prstGeom prst="line">
            <a:avLst/>
          </a:prstGeom>
          <a:noFill/>
          <a:ln w="28575">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79210" name="Line 10"/>
          <p:cNvSpPr>
            <a:spLocks noChangeShapeType="1"/>
          </p:cNvSpPr>
          <p:nvPr/>
        </p:nvSpPr>
        <p:spPr bwMode="auto">
          <a:xfrm flipV="1">
            <a:off x="4743451" y="3048000"/>
            <a:ext cx="4645025" cy="1524000"/>
          </a:xfrm>
          <a:prstGeom prst="line">
            <a:avLst/>
          </a:prstGeom>
          <a:noFill/>
          <a:ln w="28575">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79211" name="Line 11"/>
          <p:cNvSpPr>
            <a:spLocks noChangeShapeType="1"/>
          </p:cNvSpPr>
          <p:nvPr/>
        </p:nvSpPr>
        <p:spPr bwMode="auto">
          <a:xfrm flipH="1" flipV="1">
            <a:off x="8128000" y="3124200"/>
            <a:ext cx="814388" cy="2057400"/>
          </a:xfrm>
          <a:prstGeom prst="line">
            <a:avLst/>
          </a:prstGeom>
          <a:noFill/>
          <a:ln w="28575">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Tree>
    <p:extLst>
      <p:ext uri="{BB962C8B-B14F-4D97-AF65-F5344CB8AC3E}">
        <p14:creationId xmlns:p14="http://schemas.microsoft.com/office/powerpoint/2010/main" val="7481665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79205"/>
                                        </p:tgtEl>
                                        <p:attrNameLst>
                                          <p:attrName>style.visibility</p:attrName>
                                        </p:attrNameLst>
                                      </p:cBhvr>
                                      <p:to>
                                        <p:strVal val="visible"/>
                                      </p:to>
                                    </p:set>
                                    <p:animEffect transition="in" filter="slide(fromBottom)">
                                      <p:cBhvr>
                                        <p:cTn id="7" dur="500"/>
                                        <p:tgtEl>
                                          <p:spTgt spid="17920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2" fill="hold" nodeType="clickEffect">
                                  <p:stCondLst>
                                    <p:cond delay="0"/>
                                  </p:stCondLst>
                                  <p:childTnLst>
                                    <p:set>
                                      <p:cBhvr>
                                        <p:cTn id="11" dur="1" fill="hold">
                                          <p:stCondLst>
                                            <p:cond delay="0"/>
                                          </p:stCondLst>
                                        </p:cTn>
                                        <p:tgtEl>
                                          <p:spTgt spid="179208"/>
                                        </p:tgtEl>
                                        <p:attrNameLst>
                                          <p:attrName>style.visibility</p:attrName>
                                        </p:attrNameLst>
                                      </p:cBhvr>
                                      <p:to>
                                        <p:strVal val="visible"/>
                                      </p:to>
                                    </p:set>
                                    <p:anim calcmode="lin" valueType="num">
                                      <p:cBhvr additive="base">
                                        <p:cTn id="12" dur="500" fill="hold"/>
                                        <p:tgtEl>
                                          <p:spTgt spid="179208"/>
                                        </p:tgtEl>
                                        <p:attrNameLst>
                                          <p:attrName>ppt_x</p:attrName>
                                        </p:attrNameLst>
                                      </p:cBhvr>
                                      <p:tavLst>
                                        <p:tav tm="0">
                                          <p:val>
                                            <p:strVal val="1+#ppt_w/2"/>
                                          </p:val>
                                        </p:tav>
                                        <p:tav tm="100000">
                                          <p:val>
                                            <p:strVal val="#ppt_x"/>
                                          </p:val>
                                        </p:tav>
                                      </p:tavLst>
                                    </p:anim>
                                    <p:anim calcmode="lin" valueType="num">
                                      <p:cBhvr additive="base">
                                        <p:cTn id="13" dur="500" fill="hold"/>
                                        <p:tgtEl>
                                          <p:spTgt spid="179208"/>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12" presetClass="entr" presetSubtype="4" fill="hold" grpId="0" nodeType="clickEffect">
                                  <p:stCondLst>
                                    <p:cond delay="0"/>
                                  </p:stCondLst>
                                  <p:childTnLst>
                                    <p:set>
                                      <p:cBhvr>
                                        <p:cTn id="17" dur="1" fill="hold">
                                          <p:stCondLst>
                                            <p:cond delay="0"/>
                                          </p:stCondLst>
                                        </p:cTn>
                                        <p:tgtEl>
                                          <p:spTgt spid="179206"/>
                                        </p:tgtEl>
                                        <p:attrNameLst>
                                          <p:attrName>style.visibility</p:attrName>
                                        </p:attrNameLst>
                                      </p:cBhvr>
                                      <p:to>
                                        <p:strVal val="visible"/>
                                      </p:to>
                                    </p:set>
                                    <p:animEffect transition="in" filter="slide(fromBottom)">
                                      <p:cBhvr>
                                        <p:cTn id="18" dur="500"/>
                                        <p:tgtEl>
                                          <p:spTgt spid="179206"/>
                                        </p:tgtEl>
                                      </p:cBhvr>
                                    </p:animEffect>
                                  </p:childTnLst>
                                </p:cTn>
                              </p:par>
                            </p:childTnLst>
                          </p:cTn>
                        </p:par>
                        <p:par>
                          <p:cTn id="19" fill="hold" nodeType="afterGroup">
                            <p:stCondLst>
                              <p:cond delay="500"/>
                            </p:stCondLst>
                            <p:childTnLst>
                              <p:par>
                                <p:cTn id="20" presetID="12" presetClass="entr" presetSubtype="4" fill="hold" grpId="0" nodeType="afterEffect">
                                  <p:stCondLst>
                                    <p:cond delay="0"/>
                                  </p:stCondLst>
                                  <p:childTnLst>
                                    <p:set>
                                      <p:cBhvr>
                                        <p:cTn id="21" dur="1" fill="hold">
                                          <p:stCondLst>
                                            <p:cond delay="0"/>
                                          </p:stCondLst>
                                        </p:cTn>
                                        <p:tgtEl>
                                          <p:spTgt spid="179209"/>
                                        </p:tgtEl>
                                        <p:attrNameLst>
                                          <p:attrName>style.visibility</p:attrName>
                                        </p:attrNameLst>
                                      </p:cBhvr>
                                      <p:to>
                                        <p:strVal val="visible"/>
                                      </p:to>
                                    </p:set>
                                    <p:animEffect transition="in" filter="slide(fromBottom)">
                                      <p:cBhvr>
                                        <p:cTn id="22" dur="500"/>
                                        <p:tgtEl>
                                          <p:spTgt spid="179209"/>
                                        </p:tgtEl>
                                      </p:cBhvr>
                                    </p:animEffect>
                                  </p:childTnLst>
                                </p:cTn>
                              </p:par>
                            </p:childTnLst>
                          </p:cTn>
                        </p:par>
                        <p:par>
                          <p:cTn id="23" fill="hold" nodeType="afterGroup">
                            <p:stCondLst>
                              <p:cond delay="1000"/>
                            </p:stCondLst>
                            <p:childTnLst>
                              <p:par>
                                <p:cTn id="24" presetID="12" presetClass="entr" presetSubtype="4" fill="hold" grpId="0" nodeType="afterEffect">
                                  <p:stCondLst>
                                    <p:cond delay="0"/>
                                  </p:stCondLst>
                                  <p:childTnLst>
                                    <p:set>
                                      <p:cBhvr>
                                        <p:cTn id="25" dur="1" fill="hold">
                                          <p:stCondLst>
                                            <p:cond delay="0"/>
                                          </p:stCondLst>
                                        </p:cTn>
                                        <p:tgtEl>
                                          <p:spTgt spid="179210"/>
                                        </p:tgtEl>
                                        <p:attrNameLst>
                                          <p:attrName>style.visibility</p:attrName>
                                        </p:attrNameLst>
                                      </p:cBhvr>
                                      <p:to>
                                        <p:strVal val="visible"/>
                                      </p:to>
                                    </p:set>
                                    <p:animEffect transition="in" filter="slide(fromBottom)">
                                      <p:cBhvr>
                                        <p:cTn id="26" dur="500"/>
                                        <p:tgtEl>
                                          <p:spTgt spid="179210"/>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2" presetClass="entr" presetSubtype="4" fill="hold" grpId="0" nodeType="clickEffect">
                                  <p:stCondLst>
                                    <p:cond delay="0"/>
                                  </p:stCondLst>
                                  <p:childTnLst>
                                    <p:set>
                                      <p:cBhvr>
                                        <p:cTn id="30" dur="1" fill="hold">
                                          <p:stCondLst>
                                            <p:cond delay="0"/>
                                          </p:stCondLst>
                                        </p:cTn>
                                        <p:tgtEl>
                                          <p:spTgt spid="179207"/>
                                        </p:tgtEl>
                                        <p:attrNameLst>
                                          <p:attrName>style.visibility</p:attrName>
                                        </p:attrNameLst>
                                      </p:cBhvr>
                                      <p:to>
                                        <p:strVal val="visible"/>
                                      </p:to>
                                    </p:set>
                                    <p:animEffect transition="in" filter="slide(fromBottom)">
                                      <p:cBhvr>
                                        <p:cTn id="31" dur="500"/>
                                        <p:tgtEl>
                                          <p:spTgt spid="179207"/>
                                        </p:tgtEl>
                                      </p:cBhvr>
                                    </p:animEffect>
                                  </p:childTnLst>
                                </p:cTn>
                              </p:par>
                            </p:childTnLst>
                          </p:cTn>
                        </p:par>
                        <p:par>
                          <p:cTn id="32" fill="hold" nodeType="afterGroup">
                            <p:stCondLst>
                              <p:cond delay="500"/>
                            </p:stCondLst>
                            <p:childTnLst>
                              <p:par>
                                <p:cTn id="33" presetID="12" presetClass="entr" presetSubtype="4" fill="hold" grpId="0" nodeType="afterEffect">
                                  <p:stCondLst>
                                    <p:cond delay="0"/>
                                  </p:stCondLst>
                                  <p:childTnLst>
                                    <p:set>
                                      <p:cBhvr>
                                        <p:cTn id="34" dur="1" fill="hold">
                                          <p:stCondLst>
                                            <p:cond delay="0"/>
                                          </p:stCondLst>
                                        </p:cTn>
                                        <p:tgtEl>
                                          <p:spTgt spid="179211"/>
                                        </p:tgtEl>
                                        <p:attrNameLst>
                                          <p:attrName>style.visibility</p:attrName>
                                        </p:attrNameLst>
                                      </p:cBhvr>
                                      <p:to>
                                        <p:strVal val="visible"/>
                                      </p:to>
                                    </p:set>
                                    <p:animEffect transition="in" filter="slide(fromBottom)">
                                      <p:cBhvr>
                                        <p:cTn id="35" dur="500"/>
                                        <p:tgtEl>
                                          <p:spTgt spid="1792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9205" grpId="0" autoUpdateAnimBg="0"/>
      <p:bldP spid="179206" grpId="0" autoUpdateAnimBg="0"/>
      <p:bldP spid="179207" grpId="0" autoUpdateAnimBg="0"/>
      <p:bldP spid="179209" grpId="0" animBg="1"/>
      <p:bldP spid="179210" grpId="0" animBg="1"/>
      <p:bldP spid="17921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895600" y="252413"/>
            <a:ext cx="7772400" cy="792162"/>
          </a:xfrm>
          <a:ln/>
          <a:extLst>
            <a:ext uri="{91240B29-F687-4F45-9708-019B960494DF}">
              <a14:hiddenLine xmlns:a14="http://schemas.microsoft.com/office/drawing/2010/main" w="9525">
                <a:solidFill>
                  <a:srgbClr val="FF3300"/>
                </a:solidFill>
                <a:miter lim="800000"/>
                <a:headEnd/>
                <a:tailEnd/>
              </a14:hiddenLine>
            </a:ext>
          </a:extLst>
        </p:spPr>
        <p:txBody>
          <a:bodyPr/>
          <a:lstStyle/>
          <a:p>
            <a:pPr algn="l"/>
            <a:r>
              <a:rPr lang="en-US" altLang="en-US" sz="3700">
                <a:solidFill>
                  <a:srgbClr val="000099"/>
                </a:solidFill>
              </a:rPr>
              <a:t>Active Zones Resulting from Plate Tectonics</a:t>
            </a:r>
          </a:p>
        </p:txBody>
      </p:sp>
      <p:sp>
        <p:nvSpPr>
          <p:cNvPr id="180227" name="Line 3"/>
          <p:cNvSpPr>
            <a:spLocks noChangeShapeType="1"/>
          </p:cNvSpPr>
          <p:nvPr/>
        </p:nvSpPr>
        <p:spPr bwMode="auto">
          <a:xfrm>
            <a:off x="2209800" y="1295400"/>
            <a:ext cx="8077200" cy="0"/>
          </a:xfrm>
          <a:prstGeom prst="line">
            <a:avLst/>
          </a:prstGeom>
          <a:noFill/>
          <a:ln w="19050">
            <a:solidFill>
              <a:srgbClr val="00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pic>
        <p:nvPicPr>
          <p:cNvPr id="1802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12954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0229" name="Picture 5" descr="earth5"/>
          <p:cNvPicPr>
            <a:picLocks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971800" y="1600200"/>
            <a:ext cx="7543800" cy="50244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80230" name="Text Box 6"/>
          <p:cNvSpPr txBox="1">
            <a:spLocks noChangeArrowheads="1"/>
          </p:cNvSpPr>
          <p:nvPr/>
        </p:nvSpPr>
        <p:spPr bwMode="auto">
          <a:xfrm>
            <a:off x="3254375" y="4953001"/>
            <a:ext cx="3735388"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000">
                <a:solidFill>
                  <a:srgbClr val="FFFFFF"/>
                </a:solidFill>
                <a:effectLst>
                  <a:outerShdw blurRad="38100" dist="38100" dir="2700000" algn="tl">
                    <a:srgbClr val="C0C0C0"/>
                  </a:outerShdw>
                </a:effectLst>
              </a:rPr>
              <a:t>Volcanic hot spots due to molten lava rising up at plate boundaries or through holes in tectonic plates</a:t>
            </a:r>
          </a:p>
        </p:txBody>
      </p:sp>
      <p:sp>
        <p:nvSpPr>
          <p:cNvPr id="180231" name="Line 7"/>
          <p:cNvSpPr>
            <a:spLocks noChangeShapeType="1"/>
          </p:cNvSpPr>
          <p:nvPr/>
        </p:nvSpPr>
        <p:spPr bwMode="auto">
          <a:xfrm flipV="1">
            <a:off x="5118100" y="3429000"/>
            <a:ext cx="0" cy="1524000"/>
          </a:xfrm>
          <a:prstGeom prst="line">
            <a:avLst/>
          </a:prstGeom>
          <a:noFill/>
          <a:ln w="28575">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80232" name="Line 8"/>
          <p:cNvSpPr>
            <a:spLocks noChangeShapeType="1"/>
          </p:cNvSpPr>
          <p:nvPr/>
        </p:nvSpPr>
        <p:spPr bwMode="auto">
          <a:xfrm flipV="1">
            <a:off x="9410700" y="2438400"/>
            <a:ext cx="65088" cy="1981200"/>
          </a:xfrm>
          <a:prstGeom prst="line">
            <a:avLst/>
          </a:prstGeom>
          <a:noFill/>
          <a:ln w="28575">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80233" name="Line 9"/>
          <p:cNvSpPr>
            <a:spLocks noChangeShapeType="1"/>
          </p:cNvSpPr>
          <p:nvPr/>
        </p:nvSpPr>
        <p:spPr bwMode="auto">
          <a:xfrm flipV="1">
            <a:off x="9475788" y="3048000"/>
            <a:ext cx="584200" cy="1371600"/>
          </a:xfrm>
          <a:prstGeom prst="line">
            <a:avLst/>
          </a:prstGeom>
          <a:noFill/>
          <a:ln w="28575">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Tree>
    <p:extLst>
      <p:ext uri="{BB962C8B-B14F-4D97-AF65-F5344CB8AC3E}">
        <p14:creationId xmlns:p14="http://schemas.microsoft.com/office/powerpoint/2010/main" val="7210014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80232"/>
                                        </p:tgtEl>
                                        <p:attrNameLst>
                                          <p:attrName>style.visibility</p:attrName>
                                        </p:attrNameLst>
                                      </p:cBhvr>
                                      <p:to>
                                        <p:strVal val="visible"/>
                                      </p:to>
                                    </p:set>
                                    <p:animEffect transition="in" filter="slide(fromBottom)">
                                      <p:cBhvr>
                                        <p:cTn id="7" dur="500"/>
                                        <p:tgtEl>
                                          <p:spTgt spid="180232"/>
                                        </p:tgtEl>
                                      </p:cBhvr>
                                    </p:animEffect>
                                  </p:childTnLst>
                                </p:cTn>
                              </p:par>
                            </p:childTnLst>
                          </p:cTn>
                        </p:par>
                        <p:par>
                          <p:cTn id="8" fill="hold" nodeType="afterGroup">
                            <p:stCondLst>
                              <p:cond delay="500"/>
                            </p:stCondLst>
                            <p:childTnLst>
                              <p:par>
                                <p:cTn id="9" presetID="12" presetClass="entr" presetSubtype="4" fill="hold" grpId="0" nodeType="afterEffect">
                                  <p:stCondLst>
                                    <p:cond delay="0"/>
                                  </p:stCondLst>
                                  <p:childTnLst>
                                    <p:set>
                                      <p:cBhvr>
                                        <p:cTn id="10" dur="1" fill="hold">
                                          <p:stCondLst>
                                            <p:cond delay="0"/>
                                          </p:stCondLst>
                                        </p:cTn>
                                        <p:tgtEl>
                                          <p:spTgt spid="180233"/>
                                        </p:tgtEl>
                                        <p:attrNameLst>
                                          <p:attrName>style.visibility</p:attrName>
                                        </p:attrNameLst>
                                      </p:cBhvr>
                                      <p:to>
                                        <p:strVal val="visible"/>
                                      </p:to>
                                    </p:set>
                                    <p:animEffect transition="in" filter="slide(fromBottom)">
                                      <p:cBhvr>
                                        <p:cTn id="11" dur="500"/>
                                        <p:tgtEl>
                                          <p:spTgt spid="180233"/>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2" presetClass="entr" presetSubtype="4" fill="hold" grpId="0" nodeType="clickEffect">
                                  <p:stCondLst>
                                    <p:cond delay="0"/>
                                  </p:stCondLst>
                                  <p:childTnLst>
                                    <p:set>
                                      <p:cBhvr>
                                        <p:cTn id="15" dur="1" fill="hold">
                                          <p:stCondLst>
                                            <p:cond delay="0"/>
                                          </p:stCondLst>
                                        </p:cTn>
                                        <p:tgtEl>
                                          <p:spTgt spid="180230"/>
                                        </p:tgtEl>
                                        <p:attrNameLst>
                                          <p:attrName>style.visibility</p:attrName>
                                        </p:attrNameLst>
                                      </p:cBhvr>
                                      <p:to>
                                        <p:strVal val="visible"/>
                                      </p:to>
                                    </p:set>
                                    <p:animEffect transition="in" filter="slide(fromBottom)">
                                      <p:cBhvr>
                                        <p:cTn id="16" dur="500"/>
                                        <p:tgtEl>
                                          <p:spTgt spid="180230"/>
                                        </p:tgtEl>
                                      </p:cBhvr>
                                    </p:animEffect>
                                  </p:childTnLst>
                                </p:cTn>
                              </p:par>
                            </p:childTnLst>
                          </p:cTn>
                        </p:par>
                        <p:par>
                          <p:cTn id="17" fill="hold" nodeType="afterGroup">
                            <p:stCondLst>
                              <p:cond delay="500"/>
                            </p:stCondLst>
                            <p:childTnLst>
                              <p:par>
                                <p:cTn id="18" presetID="12" presetClass="entr" presetSubtype="4" fill="hold" grpId="0" nodeType="afterEffect">
                                  <p:stCondLst>
                                    <p:cond delay="0"/>
                                  </p:stCondLst>
                                  <p:childTnLst>
                                    <p:set>
                                      <p:cBhvr>
                                        <p:cTn id="19" dur="1" fill="hold">
                                          <p:stCondLst>
                                            <p:cond delay="0"/>
                                          </p:stCondLst>
                                        </p:cTn>
                                        <p:tgtEl>
                                          <p:spTgt spid="180231"/>
                                        </p:tgtEl>
                                        <p:attrNameLst>
                                          <p:attrName>style.visibility</p:attrName>
                                        </p:attrNameLst>
                                      </p:cBhvr>
                                      <p:to>
                                        <p:strVal val="visible"/>
                                      </p:to>
                                    </p:set>
                                    <p:animEffect transition="in" filter="slide(fromBottom)">
                                      <p:cBhvr>
                                        <p:cTn id="20" dur="500"/>
                                        <p:tgtEl>
                                          <p:spTgt spid="1802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0230" grpId="0" autoUpdateAnimBg="0"/>
      <p:bldP spid="180231" grpId="0" animBg="1"/>
      <p:bldP spid="180232" grpId="0" animBg="1"/>
      <p:bldP spid="180233" grpId="0" animBg="1"/>
    </p:bld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181250" name="Rectangle 2"/>
          <p:cNvSpPr>
            <a:spLocks noGrp="1" noChangeArrowheads="1"/>
          </p:cNvSpPr>
          <p:nvPr>
            <p:ph type="title"/>
          </p:nvPr>
        </p:nvSpPr>
        <p:spPr>
          <a:xfrm>
            <a:off x="2895600" y="76201"/>
            <a:ext cx="7772400" cy="792163"/>
          </a:xfrm>
          <a:ln/>
          <a:extLst>
            <a:ext uri="{91240B29-F687-4F45-9708-019B960494DF}">
              <a14:hiddenLine xmlns:a14="http://schemas.microsoft.com/office/drawing/2010/main" w="9525">
                <a:solidFill>
                  <a:srgbClr val="FF3300"/>
                </a:solidFill>
                <a:miter lim="800000"/>
                <a:headEnd/>
                <a:tailEnd/>
              </a14:hiddenLine>
            </a:ext>
          </a:extLst>
        </p:spPr>
        <p:txBody>
          <a:bodyPr/>
          <a:lstStyle/>
          <a:p>
            <a:pPr algn="l"/>
            <a:r>
              <a:rPr lang="en-US" altLang="en-US">
                <a:solidFill>
                  <a:srgbClr val="000099"/>
                </a:solidFill>
              </a:rPr>
              <a:t>Earth’s Tectonic History</a:t>
            </a:r>
          </a:p>
        </p:txBody>
      </p:sp>
      <p:sp>
        <p:nvSpPr>
          <p:cNvPr id="181251" name="Line 3"/>
          <p:cNvSpPr>
            <a:spLocks noChangeShapeType="1"/>
          </p:cNvSpPr>
          <p:nvPr/>
        </p:nvSpPr>
        <p:spPr bwMode="auto">
          <a:xfrm>
            <a:off x="2209800" y="838200"/>
            <a:ext cx="6858000" cy="0"/>
          </a:xfrm>
          <a:prstGeom prst="line">
            <a:avLst/>
          </a:prstGeom>
          <a:noFill/>
          <a:ln w="19050">
            <a:solidFill>
              <a:srgbClr val="00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pic>
        <p:nvPicPr>
          <p:cNvPr id="18125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12954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1253" name="Picture 5" descr="earth7"/>
          <p:cNvPicPr>
            <a:picLocks noChangeAspect="1" noChangeArrowheads="1"/>
          </p:cNvPicPr>
          <p:nvPr>
            <p:ph sz="quarter" idx="1"/>
          </p:nvPr>
        </p:nvPicPr>
        <p:blipFill>
          <a:blip r:embed="rId3">
            <a:extLst>
              <a:ext uri="{28A0092B-C50C-407E-A947-70E740481C1C}">
                <a14:useLocalDpi xmlns:a14="http://schemas.microsoft.com/office/drawing/2010/main" val="0"/>
              </a:ext>
            </a:extLst>
          </a:blip>
          <a:srcRect/>
          <a:stretch>
            <a:fillRect/>
          </a:stretch>
        </p:blipFill>
        <p:spPr>
          <a:xfrm>
            <a:off x="2971800" y="4025900"/>
            <a:ext cx="3875088" cy="19177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81254" name="Picture 6" descr="earth8"/>
          <p:cNvPicPr>
            <a:picLocks noChangeAspect="1" noChangeArrowheads="1"/>
          </p:cNvPicPr>
          <p:nvPr>
            <p:ph sz="quarter" idx="2"/>
          </p:nvPr>
        </p:nvPicPr>
        <p:blipFill>
          <a:blip r:embed="rId4">
            <a:extLst>
              <a:ext uri="{28A0092B-C50C-407E-A947-70E740481C1C}">
                <a14:useLocalDpi xmlns:a14="http://schemas.microsoft.com/office/drawing/2010/main" val="0"/>
              </a:ext>
            </a:extLst>
          </a:blip>
          <a:srcRect/>
          <a:stretch>
            <a:fillRect/>
          </a:stretch>
        </p:blipFill>
        <p:spPr>
          <a:xfrm>
            <a:off x="6913564" y="4075113"/>
            <a:ext cx="3678237" cy="1847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81255" name="Picture 7" descr="eaerth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71800" y="1524000"/>
            <a:ext cx="3810000" cy="196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56" name="Picture 8" descr="earth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46888" y="1603376"/>
            <a:ext cx="3744912" cy="184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5256910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181255"/>
                                        </p:tgtEl>
                                        <p:attrNameLst>
                                          <p:attrName>style.visibility</p:attrName>
                                        </p:attrNameLst>
                                      </p:cBhvr>
                                      <p:to>
                                        <p:strVal val="visible"/>
                                      </p:to>
                                    </p:set>
                                    <p:anim calcmode="lin" valueType="num">
                                      <p:cBhvr additive="base">
                                        <p:cTn id="7" dur="500" fill="hold"/>
                                        <p:tgtEl>
                                          <p:spTgt spid="181255"/>
                                        </p:tgtEl>
                                        <p:attrNameLst>
                                          <p:attrName>ppt_x</p:attrName>
                                        </p:attrNameLst>
                                      </p:cBhvr>
                                      <p:tavLst>
                                        <p:tav tm="0">
                                          <p:val>
                                            <p:strVal val="0-#ppt_w/2"/>
                                          </p:val>
                                        </p:tav>
                                        <p:tav tm="100000">
                                          <p:val>
                                            <p:strVal val="#ppt_x"/>
                                          </p:val>
                                        </p:tav>
                                      </p:tavLst>
                                    </p:anim>
                                    <p:anim calcmode="lin" valueType="num">
                                      <p:cBhvr additive="base">
                                        <p:cTn id="8" dur="500" fill="hold"/>
                                        <p:tgtEl>
                                          <p:spTgt spid="181255"/>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nodeType="clickEffect">
                                  <p:stCondLst>
                                    <p:cond delay="0"/>
                                  </p:stCondLst>
                                  <p:childTnLst>
                                    <p:set>
                                      <p:cBhvr>
                                        <p:cTn id="12" dur="1" fill="hold">
                                          <p:stCondLst>
                                            <p:cond delay="0"/>
                                          </p:stCondLst>
                                        </p:cTn>
                                        <p:tgtEl>
                                          <p:spTgt spid="181256"/>
                                        </p:tgtEl>
                                        <p:attrNameLst>
                                          <p:attrName>style.visibility</p:attrName>
                                        </p:attrNameLst>
                                      </p:cBhvr>
                                      <p:to>
                                        <p:strVal val="visible"/>
                                      </p:to>
                                    </p:set>
                                    <p:anim calcmode="lin" valueType="num">
                                      <p:cBhvr additive="base">
                                        <p:cTn id="13" dur="500" fill="hold"/>
                                        <p:tgtEl>
                                          <p:spTgt spid="181256"/>
                                        </p:tgtEl>
                                        <p:attrNameLst>
                                          <p:attrName>ppt_x</p:attrName>
                                        </p:attrNameLst>
                                      </p:cBhvr>
                                      <p:tavLst>
                                        <p:tav tm="0">
                                          <p:val>
                                            <p:strVal val="1+#ppt_w/2"/>
                                          </p:val>
                                        </p:tav>
                                        <p:tav tm="100000">
                                          <p:val>
                                            <p:strVal val="#ppt_x"/>
                                          </p:val>
                                        </p:tav>
                                      </p:tavLst>
                                    </p:anim>
                                    <p:anim calcmode="lin" valueType="num">
                                      <p:cBhvr additive="base">
                                        <p:cTn id="14" dur="500" fill="hold"/>
                                        <p:tgtEl>
                                          <p:spTgt spid="181256"/>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nodeType="clickEffect">
                                  <p:stCondLst>
                                    <p:cond delay="0"/>
                                  </p:stCondLst>
                                  <p:childTnLst>
                                    <p:set>
                                      <p:cBhvr>
                                        <p:cTn id="18" dur="1" fill="hold">
                                          <p:stCondLst>
                                            <p:cond delay="0"/>
                                          </p:stCondLst>
                                        </p:cTn>
                                        <p:tgtEl>
                                          <p:spTgt spid="181253"/>
                                        </p:tgtEl>
                                        <p:attrNameLst>
                                          <p:attrName>style.visibility</p:attrName>
                                        </p:attrNameLst>
                                      </p:cBhvr>
                                      <p:to>
                                        <p:strVal val="visible"/>
                                      </p:to>
                                    </p:set>
                                    <p:anim calcmode="lin" valueType="num">
                                      <p:cBhvr additive="base">
                                        <p:cTn id="19" dur="500" fill="hold"/>
                                        <p:tgtEl>
                                          <p:spTgt spid="181253"/>
                                        </p:tgtEl>
                                        <p:attrNameLst>
                                          <p:attrName>ppt_x</p:attrName>
                                        </p:attrNameLst>
                                      </p:cBhvr>
                                      <p:tavLst>
                                        <p:tav tm="0">
                                          <p:val>
                                            <p:strVal val="0-#ppt_w/2"/>
                                          </p:val>
                                        </p:tav>
                                        <p:tav tm="100000">
                                          <p:val>
                                            <p:strVal val="#ppt_x"/>
                                          </p:val>
                                        </p:tav>
                                      </p:tavLst>
                                    </p:anim>
                                    <p:anim calcmode="lin" valueType="num">
                                      <p:cBhvr additive="base">
                                        <p:cTn id="20" dur="500" fill="hold"/>
                                        <p:tgtEl>
                                          <p:spTgt spid="181253"/>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2" fill="hold" nodeType="clickEffect">
                                  <p:stCondLst>
                                    <p:cond delay="0"/>
                                  </p:stCondLst>
                                  <p:childTnLst>
                                    <p:set>
                                      <p:cBhvr>
                                        <p:cTn id="24" dur="1" fill="hold">
                                          <p:stCondLst>
                                            <p:cond delay="0"/>
                                          </p:stCondLst>
                                        </p:cTn>
                                        <p:tgtEl>
                                          <p:spTgt spid="181254"/>
                                        </p:tgtEl>
                                        <p:attrNameLst>
                                          <p:attrName>style.visibility</p:attrName>
                                        </p:attrNameLst>
                                      </p:cBhvr>
                                      <p:to>
                                        <p:strVal val="visible"/>
                                      </p:to>
                                    </p:set>
                                    <p:anim calcmode="lin" valueType="num">
                                      <p:cBhvr additive="base">
                                        <p:cTn id="25" dur="500" fill="hold"/>
                                        <p:tgtEl>
                                          <p:spTgt spid="181254"/>
                                        </p:tgtEl>
                                        <p:attrNameLst>
                                          <p:attrName>ppt_x</p:attrName>
                                        </p:attrNameLst>
                                      </p:cBhvr>
                                      <p:tavLst>
                                        <p:tav tm="0">
                                          <p:val>
                                            <p:strVal val="1+#ppt_w/2"/>
                                          </p:val>
                                        </p:tav>
                                        <p:tav tm="100000">
                                          <p:val>
                                            <p:strVal val="#ppt_x"/>
                                          </p:val>
                                        </p:tav>
                                      </p:tavLst>
                                    </p:anim>
                                    <p:anim calcmode="lin" valueType="num">
                                      <p:cBhvr additive="base">
                                        <p:cTn id="26" dur="500" fill="hold"/>
                                        <p:tgtEl>
                                          <p:spTgt spid="18125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2274" name="Rectangle 2"/>
          <p:cNvSpPr>
            <a:spLocks noGrp="1" noChangeArrowheads="1"/>
          </p:cNvSpPr>
          <p:nvPr>
            <p:ph type="title"/>
          </p:nvPr>
        </p:nvSpPr>
        <p:spPr>
          <a:xfrm>
            <a:off x="2895600" y="76201"/>
            <a:ext cx="7772400" cy="792163"/>
          </a:xfrm>
          <a:ln/>
          <a:extLst>
            <a:ext uri="{91240B29-F687-4F45-9708-019B960494DF}">
              <a14:hiddenLine xmlns:a14="http://schemas.microsoft.com/office/drawing/2010/main" w="9525">
                <a:solidFill>
                  <a:srgbClr val="FF3300"/>
                </a:solidFill>
                <a:miter lim="800000"/>
                <a:headEnd/>
                <a:tailEnd/>
              </a14:hiddenLine>
            </a:ext>
          </a:extLst>
        </p:spPr>
        <p:txBody>
          <a:bodyPr/>
          <a:lstStyle/>
          <a:p>
            <a:pPr algn="l"/>
            <a:r>
              <a:rPr lang="en-US" altLang="en-US">
                <a:solidFill>
                  <a:srgbClr val="000099"/>
                </a:solidFill>
              </a:rPr>
              <a:t>History of Geological Activity</a:t>
            </a:r>
          </a:p>
        </p:txBody>
      </p:sp>
      <p:sp>
        <p:nvSpPr>
          <p:cNvPr id="182275" name="Line 3"/>
          <p:cNvSpPr>
            <a:spLocks noChangeShapeType="1"/>
          </p:cNvSpPr>
          <p:nvPr/>
        </p:nvSpPr>
        <p:spPr bwMode="auto">
          <a:xfrm>
            <a:off x="2209800" y="838200"/>
            <a:ext cx="7924800" cy="0"/>
          </a:xfrm>
          <a:prstGeom prst="line">
            <a:avLst/>
          </a:prstGeom>
          <a:noFill/>
          <a:ln w="19050">
            <a:solidFill>
              <a:srgbClr val="00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pic>
        <p:nvPicPr>
          <p:cNvPr id="18227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12954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2277" name="Picture 5" descr="earth11"/>
          <p:cNvPicPr>
            <a:picLocks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3005138" y="1112838"/>
            <a:ext cx="7434262" cy="45259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82278" name="Text Box 6"/>
          <p:cNvSpPr txBox="1">
            <a:spLocks noChangeArrowheads="1"/>
          </p:cNvSpPr>
          <p:nvPr/>
        </p:nvSpPr>
        <p:spPr bwMode="auto">
          <a:xfrm>
            <a:off x="3048000" y="5791201"/>
            <a:ext cx="7010400" cy="85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500">
                <a:solidFill>
                  <a:srgbClr val="333399"/>
                </a:solidFill>
              </a:rPr>
              <a:t>Surface formations visible today have emerged only very recently compared to the age of Earth.</a:t>
            </a:r>
          </a:p>
        </p:txBody>
      </p:sp>
    </p:spTree>
    <p:extLst>
      <p:ext uri="{BB962C8B-B14F-4D97-AF65-F5344CB8AC3E}">
        <p14:creationId xmlns:p14="http://schemas.microsoft.com/office/powerpoint/2010/main" val="378727522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82278"/>
                                        </p:tgtEl>
                                        <p:attrNameLst>
                                          <p:attrName>style.visibility</p:attrName>
                                        </p:attrNameLst>
                                      </p:cBhvr>
                                      <p:to>
                                        <p:strVal val="visible"/>
                                      </p:to>
                                    </p:set>
                                    <p:animEffect transition="in" filter="slide(fromBottom)">
                                      <p:cBhvr>
                                        <p:cTn id="7" dur="500"/>
                                        <p:tgtEl>
                                          <p:spTgt spid="1822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2278" grpId="0"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3298" name="Rectangle 2"/>
          <p:cNvSpPr>
            <a:spLocks noGrp="1" noChangeArrowheads="1"/>
          </p:cNvSpPr>
          <p:nvPr>
            <p:ph type="title"/>
          </p:nvPr>
        </p:nvSpPr>
        <p:spPr>
          <a:xfrm>
            <a:off x="2895600" y="76201"/>
            <a:ext cx="7772400" cy="792163"/>
          </a:xfrm>
          <a:ln/>
          <a:extLst>
            <a:ext uri="{91240B29-F687-4F45-9708-019B960494DF}">
              <a14:hiddenLine xmlns:a14="http://schemas.microsoft.com/office/drawing/2010/main" w="9525">
                <a:solidFill>
                  <a:srgbClr val="FF3300"/>
                </a:solidFill>
                <a:miter lim="800000"/>
                <a:headEnd/>
                <a:tailEnd/>
              </a14:hiddenLine>
            </a:ext>
          </a:extLst>
        </p:spPr>
        <p:txBody>
          <a:bodyPr/>
          <a:lstStyle/>
          <a:p>
            <a:pPr algn="l"/>
            <a:r>
              <a:rPr lang="en-US" altLang="en-US">
                <a:solidFill>
                  <a:srgbClr val="000099"/>
                </a:solidFill>
              </a:rPr>
              <a:t>The Atmosphere</a:t>
            </a:r>
          </a:p>
        </p:txBody>
      </p:sp>
      <p:sp>
        <p:nvSpPr>
          <p:cNvPr id="183299" name="Line 3"/>
          <p:cNvSpPr>
            <a:spLocks noChangeShapeType="1"/>
          </p:cNvSpPr>
          <p:nvPr/>
        </p:nvSpPr>
        <p:spPr bwMode="auto">
          <a:xfrm>
            <a:off x="2209800" y="838200"/>
            <a:ext cx="5029200" cy="0"/>
          </a:xfrm>
          <a:prstGeom prst="line">
            <a:avLst/>
          </a:prstGeom>
          <a:noFill/>
          <a:ln w="19050">
            <a:solidFill>
              <a:srgbClr val="00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pic>
        <p:nvPicPr>
          <p:cNvPr id="18330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12954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3302" name="Text Box 6"/>
          <p:cNvSpPr txBox="1">
            <a:spLocks noChangeArrowheads="1"/>
          </p:cNvSpPr>
          <p:nvPr/>
        </p:nvSpPr>
        <p:spPr bwMode="auto">
          <a:xfrm>
            <a:off x="2981326" y="1851025"/>
            <a:ext cx="2047875" cy="2978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100">
                <a:solidFill>
                  <a:srgbClr val="333399"/>
                </a:solidFill>
              </a:rPr>
              <a:t>Atmospheric composition severely altered (</a:t>
            </a:r>
            <a:r>
              <a:rPr lang="en-US" altLang="en-US">
                <a:solidFill>
                  <a:srgbClr val="333399"/>
                </a:solidFill>
                <a:sym typeface="Symbol" panose="05050102010706020507" pitchFamily="18" charset="2"/>
              </a:rPr>
              <a:t></a:t>
            </a:r>
            <a:r>
              <a:rPr lang="en-US" altLang="en-US">
                <a:solidFill>
                  <a:srgbClr val="000000"/>
                </a:solidFill>
              </a:rPr>
              <a:t> </a:t>
            </a:r>
            <a:r>
              <a:rPr lang="en-US" altLang="en-US" sz="2100">
                <a:solidFill>
                  <a:srgbClr val="333399"/>
                </a:solidFill>
                <a:cs typeface="Arial" panose="020B0604020202020204" pitchFamily="34" charset="0"/>
              </a:rPr>
              <a:t>secondary atmosphere)</a:t>
            </a:r>
            <a:r>
              <a:rPr lang="en-US" altLang="en-US" sz="2100">
                <a:solidFill>
                  <a:srgbClr val="333399"/>
                </a:solidFill>
              </a:rPr>
              <a:t> through a combination of two processes:</a:t>
            </a:r>
          </a:p>
        </p:txBody>
      </p:sp>
      <p:sp>
        <p:nvSpPr>
          <p:cNvPr id="183303" name="Text Box 7"/>
          <p:cNvSpPr txBox="1">
            <a:spLocks noChangeArrowheads="1"/>
          </p:cNvSpPr>
          <p:nvPr/>
        </p:nvSpPr>
        <p:spPr bwMode="auto">
          <a:xfrm>
            <a:off x="2971800" y="5486401"/>
            <a:ext cx="37338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000">
                <a:solidFill>
                  <a:srgbClr val="333399"/>
                </a:solidFill>
              </a:rPr>
              <a:t>1) Outgassing: Release of gasses bound in compounds in the Earth’s interior through volcanic activity</a:t>
            </a:r>
          </a:p>
        </p:txBody>
      </p:sp>
      <p:sp>
        <p:nvSpPr>
          <p:cNvPr id="183304" name="Text Box 8"/>
          <p:cNvSpPr txBox="1">
            <a:spLocks noChangeArrowheads="1"/>
          </p:cNvSpPr>
          <p:nvPr/>
        </p:nvSpPr>
        <p:spPr bwMode="auto">
          <a:xfrm>
            <a:off x="2971800" y="974725"/>
            <a:ext cx="7162800" cy="793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300">
                <a:solidFill>
                  <a:srgbClr val="333399"/>
                </a:solidFill>
              </a:rPr>
              <a:t>Earth had a primeval atmosphere from remaining gasses captured during formation of Earth</a:t>
            </a:r>
          </a:p>
        </p:txBody>
      </p:sp>
      <p:sp>
        <p:nvSpPr>
          <p:cNvPr id="183305" name="Text Box 9"/>
          <p:cNvSpPr txBox="1">
            <a:spLocks noChangeArrowheads="1"/>
          </p:cNvSpPr>
          <p:nvPr/>
        </p:nvSpPr>
        <p:spPr bwMode="auto">
          <a:xfrm>
            <a:off x="6781800" y="5486401"/>
            <a:ext cx="37338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000">
                <a:solidFill>
                  <a:srgbClr val="333399"/>
                </a:solidFill>
              </a:rPr>
              <a:t>2) Later bombardment with icy meteoroids and comets</a:t>
            </a:r>
          </a:p>
        </p:txBody>
      </p:sp>
      <p:pic>
        <p:nvPicPr>
          <p:cNvPr id="183306" name="Picture 10" descr=" 20T01.jpg                                                      0017B42BCesare                         BA94C69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1500" y="1752600"/>
            <a:ext cx="5016500" cy="38369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535768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83304"/>
                                        </p:tgtEl>
                                        <p:attrNameLst>
                                          <p:attrName>style.visibility</p:attrName>
                                        </p:attrNameLst>
                                      </p:cBhvr>
                                      <p:to>
                                        <p:strVal val="visible"/>
                                      </p:to>
                                    </p:set>
                                    <p:anim calcmode="lin" valueType="num">
                                      <p:cBhvr additive="base">
                                        <p:cTn id="7" dur="500"/>
                                        <p:tgtEl>
                                          <p:spTgt spid="183304"/>
                                        </p:tgtEl>
                                        <p:attrNameLst>
                                          <p:attrName>ppt_y</p:attrName>
                                        </p:attrNameLst>
                                      </p:cBhvr>
                                      <p:tavLst>
                                        <p:tav tm="0">
                                          <p:val>
                                            <p:strVal val="#ppt_y+#ppt_h*1.125000"/>
                                          </p:val>
                                        </p:tav>
                                        <p:tav tm="100000">
                                          <p:val>
                                            <p:strVal val="#ppt_y"/>
                                          </p:val>
                                        </p:tav>
                                      </p:tavLst>
                                    </p:anim>
                                    <p:animEffect transition="in" filter="wipe(up)">
                                      <p:cBhvr>
                                        <p:cTn id="8" dur="500"/>
                                        <p:tgtEl>
                                          <p:spTgt spid="183304"/>
                                        </p:tgtEl>
                                      </p:cBhvr>
                                    </p:animEffect>
                                  </p:childTnLst>
                                </p:cTn>
                              </p:par>
                            </p:childTnLst>
                          </p:cTn>
                        </p:par>
                      </p:childTnLst>
                    </p:cTn>
                  </p:par>
                  <p:par>
                    <p:cTn id="9" fill="hold" nodeType="clickPar">
                      <p:stCondLst>
                        <p:cond delay="indefinite"/>
                      </p:stCondLst>
                      <p:childTnLst>
                        <p:par>
                          <p:cTn id="10" fill="hold" nodeType="withGroup">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183302"/>
                                        </p:tgtEl>
                                        <p:attrNameLst>
                                          <p:attrName>style.visibility</p:attrName>
                                        </p:attrNameLst>
                                      </p:cBhvr>
                                      <p:to>
                                        <p:strVal val="visible"/>
                                      </p:to>
                                    </p:set>
                                    <p:anim calcmode="lin" valueType="num">
                                      <p:cBhvr additive="base">
                                        <p:cTn id="13" dur="500"/>
                                        <p:tgtEl>
                                          <p:spTgt spid="183302"/>
                                        </p:tgtEl>
                                        <p:attrNameLst>
                                          <p:attrName>ppt_y</p:attrName>
                                        </p:attrNameLst>
                                      </p:cBhvr>
                                      <p:tavLst>
                                        <p:tav tm="0">
                                          <p:val>
                                            <p:strVal val="#ppt_y+#ppt_h*1.125000"/>
                                          </p:val>
                                        </p:tav>
                                        <p:tav tm="100000">
                                          <p:val>
                                            <p:strVal val="#ppt_y"/>
                                          </p:val>
                                        </p:tav>
                                      </p:tavLst>
                                    </p:anim>
                                    <p:animEffect transition="in" filter="wipe(up)">
                                      <p:cBhvr>
                                        <p:cTn id="14" dur="500"/>
                                        <p:tgtEl>
                                          <p:spTgt spid="183302"/>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12" presetClass="entr" presetSubtype="4" fill="hold" grpId="0" nodeType="clickEffect">
                                  <p:stCondLst>
                                    <p:cond delay="0"/>
                                  </p:stCondLst>
                                  <p:childTnLst>
                                    <p:set>
                                      <p:cBhvr>
                                        <p:cTn id="18" dur="1" fill="hold">
                                          <p:stCondLst>
                                            <p:cond delay="0"/>
                                          </p:stCondLst>
                                        </p:cTn>
                                        <p:tgtEl>
                                          <p:spTgt spid="183303"/>
                                        </p:tgtEl>
                                        <p:attrNameLst>
                                          <p:attrName>style.visibility</p:attrName>
                                        </p:attrNameLst>
                                      </p:cBhvr>
                                      <p:to>
                                        <p:strVal val="visible"/>
                                      </p:to>
                                    </p:set>
                                    <p:anim calcmode="lin" valueType="num">
                                      <p:cBhvr additive="base">
                                        <p:cTn id="19" dur="500"/>
                                        <p:tgtEl>
                                          <p:spTgt spid="183303"/>
                                        </p:tgtEl>
                                        <p:attrNameLst>
                                          <p:attrName>ppt_y</p:attrName>
                                        </p:attrNameLst>
                                      </p:cBhvr>
                                      <p:tavLst>
                                        <p:tav tm="0">
                                          <p:val>
                                            <p:strVal val="#ppt_y+#ppt_h*1.125000"/>
                                          </p:val>
                                        </p:tav>
                                        <p:tav tm="100000">
                                          <p:val>
                                            <p:strVal val="#ppt_y"/>
                                          </p:val>
                                        </p:tav>
                                      </p:tavLst>
                                    </p:anim>
                                    <p:animEffect transition="in" filter="wipe(up)">
                                      <p:cBhvr>
                                        <p:cTn id="20" dur="500"/>
                                        <p:tgtEl>
                                          <p:spTgt spid="183303"/>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2" presetClass="entr" presetSubtype="4" fill="hold" grpId="0" nodeType="clickEffect">
                                  <p:stCondLst>
                                    <p:cond delay="0"/>
                                  </p:stCondLst>
                                  <p:childTnLst>
                                    <p:set>
                                      <p:cBhvr>
                                        <p:cTn id="24" dur="1" fill="hold">
                                          <p:stCondLst>
                                            <p:cond delay="0"/>
                                          </p:stCondLst>
                                        </p:cTn>
                                        <p:tgtEl>
                                          <p:spTgt spid="183305"/>
                                        </p:tgtEl>
                                        <p:attrNameLst>
                                          <p:attrName>style.visibility</p:attrName>
                                        </p:attrNameLst>
                                      </p:cBhvr>
                                      <p:to>
                                        <p:strVal val="visible"/>
                                      </p:to>
                                    </p:set>
                                    <p:anim calcmode="lin" valueType="num">
                                      <p:cBhvr additive="base">
                                        <p:cTn id="25" dur="500"/>
                                        <p:tgtEl>
                                          <p:spTgt spid="183305"/>
                                        </p:tgtEl>
                                        <p:attrNameLst>
                                          <p:attrName>ppt_y</p:attrName>
                                        </p:attrNameLst>
                                      </p:cBhvr>
                                      <p:tavLst>
                                        <p:tav tm="0">
                                          <p:val>
                                            <p:strVal val="#ppt_y+#ppt_h*1.125000"/>
                                          </p:val>
                                        </p:tav>
                                        <p:tav tm="100000">
                                          <p:val>
                                            <p:strVal val="#ppt_y"/>
                                          </p:val>
                                        </p:tav>
                                      </p:tavLst>
                                    </p:anim>
                                    <p:animEffect transition="in" filter="wipe(up)">
                                      <p:cBhvr>
                                        <p:cTn id="26" dur="500"/>
                                        <p:tgtEl>
                                          <p:spTgt spid="1833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3302" grpId="0" autoUpdateAnimBg="0"/>
      <p:bldP spid="183303" grpId="0" autoUpdateAnimBg="0"/>
      <p:bldP spid="183304" grpId="0" autoUpdateAnimBg="0"/>
      <p:bldP spid="183305" grpId="0"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pic>
        <p:nvPicPr>
          <p:cNvPr id="184325" name="Picture 5" descr="08"/>
          <p:cNvPicPr>
            <a:picLocks noChangeAspect="1" noChangeArrowheads="1"/>
          </p:cNvPicPr>
          <p:nvPr>
            <p:ph idx="1"/>
          </p:nvPr>
        </p:nvPicPr>
        <p:blipFill>
          <a:blip r:embed="rId2">
            <a:extLst>
              <a:ext uri="{28A0092B-C50C-407E-A947-70E740481C1C}">
                <a14:useLocalDpi xmlns:a14="http://schemas.microsoft.com/office/drawing/2010/main" val="0"/>
              </a:ext>
            </a:extLst>
          </a:blip>
          <a:srcRect b="5051"/>
          <a:stretch>
            <a:fillRect/>
          </a:stretch>
        </p:blipFill>
        <p:spPr>
          <a:xfrm>
            <a:off x="5638800" y="808038"/>
            <a:ext cx="4953000" cy="42973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84322" name="Rectangle 2"/>
          <p:cNvSpPr>
            <a:spLocks noGrp="1" noChangeArrowheads="1"/>
          </p:cNvSpPr>
          <p:nvPr>
            <p:ph type="title"/>
          </p:nvPr>
        </p:nvSpPr>
        <p:spPr>
          <a:xfrm>
            <a:off x="2895600" y="76201"/>
            <a:ext cx="7772400" cy="792163"/>
          </a:xfrm>
          <a:ln/>
          <a:extLst>
            <a:ext uri="{91240B29-F687-4F45-9708-019B960494DF}">
              <a14:hiddenLine xmlns:a14="http://schemas.microsoft.com/office/drawing/2010/main" w="9525">
                <a:solidFill>
                  <a:srgbClr val="FF3300"/>
                </a:solidFill>
                <a:miter lim="800000"/>
                <a:headEnd/>
                <a:tailEnd/>
              </a14:hiddenLine>
            </a:ext>
          </a:extLst>
        </p:spPr>
        <p:txBody>
          <a:bodyPr/>
          <a:lstStyle/>
          <a:p>
            <a:pPr algn="l"/>
            <a:r>
              <a:rPr lang="en-US" altLang="en-US" sz="3500">
                <a:solidFill>
                  <a:srgbClr val="000099"/>
                </a:solidFill>
              </a:rPr>
              <a:t>The Structure of Earth’s Atmosphere</a:t>
            </a:r>
          </a:p>
        </p:txBody>
      </p:sp>
      <p:sp>
        <p:nvSpPr>
          <p:cNvPr id="184323" name="Line 3"/>
          <p:cNvSpPr>
            <a:spLocks noChangeShapeType="1"/>
          </p:cNvSpPr>
          <p:nvPr/>
        </p:nvSpPr>
        <p:spPr bwMode="auto">
          <a:xfrm>
            <a:off x="2187576" y="838200"/>
            <a:ext cx="8099425" cy="0"/>
          </a:xfrm>
          <a:prstGeom prst="line">
            <a:avLst/>
          </a:prstGeom>
          <a:noFill/>
          <a:ln w="19050">
            <a:solidFill>
              <a:srgbClr val="00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pic>
        <p:nvPicPr>
          <p:cNvPr id="18432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12954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4326" name="Text Box 6"/>
          <p:cNvSpPr txBox="1">
            <a:spLocks noChangeArrowheads="1"/>
          </p:cNvSpPr>
          <p:nvPr/>
        </p:nvSpPr>
        <p:spPr bwMode="auto">
          <a:xfrm>
            <a:off x="6381751" y="1397001"/>
            <a:ext cx="1901825" cy="24314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1900">
                <a:solidFill>
                  <a:srgbClr val="FFFFFF"/>
                </a:solidFill>
              </a:rPr>
              <a:t>The ozone layer is essential for life on Earth since it protects the atmosphere from UV radiation</a:t>
            </a:r>
          </a:p>
        </p:txBody>
      </p:sp>
      <p:sp>
        <p:nvSpPr>
          <p:cNvPr id="184327" name="Text Box 7"/>
          <p:cNvSpPr txBox="1">
            <a:spLocks noChangeArrowheads="1"/>
          </p:cNvSpPr>
          <p:nvPr/>
        </p:nvSpPr>
        <p:spPr bwMode="auto">
          <a:xfrm>
            <a:off x="2971800" y="1371600"/>
            <a:ext cx="2895600" cy="1054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100">
                <a:solidFill>
                  <a:srgbClr val="333399"/>
                </a:solidFill>
              </a:rPr>
              <a:t>Composition of Earth’s atmosphere is further influenced by:</a:t>
            </a:r>
          </a:p>
        </p:txBody>
      </p:sp>
      <p:sp>
        <p:nvSpPr>
          <p:cNvPr id="184328" name="Text Box 8"/>
          <p:cNvSpPr txBox="1">
            <a:spLocks noChangeArrowheads="1"/>
          </p:cNvSpPr>
          <p:nvPr/>
        </p:nvSpPr>
        <p:spPr bwMode="auto">
          <a:xfrm>
            <a:off x="3101975" y="2508251"/>
            <a:ext cx="25908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buFontTx/>
              <a:buChar char="•"/>
            </a:pPr>
            <a:r>
              <a:rPr lang="en-US" altLang="en-US" sz="2000">
                <a:solidFill>
                  <a:srgbClr val="333399"/>
                </a:solidFill>
              </a:rPr>
              <a:t> Chemical reactions in the oceans,</a:t>
            </a:r>
          </a:p>
        </p:txBody>
      </p:sp>
      <p:sp>
        <p:nvSpPr>
          <p:cNvPr id="184329" name="Text Box 9"/>
          <p:cNvSpPr txBox="1">
            <a:spLocks noChangeArrowheads="1"/>
          </p:cNvSpPr>
          <p:nvPr/>
        </p:nvSpPr>
        <p:spPr bwMode="auto">
          <a:xfrm>
            <a:off x="3101975" y="3194051"/>
            <a:ext cx="25908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buFontTx/>
              <a:buChar char="•"/>
            </a:pPr>
            <a:r>
              <a:rPr lang="en-US" altLang="en-US" sz="2000">
                <a:solidFill>
                  <a:srgbClr val="333399"/>
                </a:solidFill>
              </a:rPr>
              <a:t> Energetic radiation from space (in particular, UV)</a:t>
            </a:r>
          </a:p>
        </p:txBody>
      </p:sp>
      <p:sp>
        <p:nvSpPr>
          <p:cNvPr id="184330" name="Text Box 10"/>
          <p:cNvSpPr txBox="1">
            <a:spLocks noChangeArrowheads="1"/>
          </p:cNvSpPr>
          <p:nvPr/>
        </p:nvSpPr>
        <p:spPr bwMode="auto">
          <a:xfrm>
            <a:off x="2971800" y="4267201"/>
            <a:ext cx="3352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buFontTx/>
              <a:buChar char="•"/>
            </a:pPr>
            <a:r>
              <a:rPr lang="en-US" altLang="en-US" sz="2000">
                <a:solidFill>
                  <a:srgbClr val="333399"/>
                </a:solidFill>
              </a:rPr>
              <a:t> Presence of life on Earth</a:t>
            </a:r>
          </a:p>
        </p:txBody>
      </p:sp>
      <p:sp>
        <p:nvSpPr>
          <p:cNvPr id="184331" name="Text Box 11"/>
          <p:cNvSpPr txBox="1">
            <a:spLocks noChangeArrowheads="1"/>
          </p:cNvSpPr>
          <p:nvPr/>
        </p:nvSpPr>
        <p:spPr bwMode="auto">
          <a:xfrm>
            <a:off x="2940050" y="5105401"/>
            <a:ext cx="7727950" cy="733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100">
                <a:solidFill>
                  <a:srgbClr val="333399"/>
                </a:solidFill>
              </a:rPr>
              <a:t>The temperature of the atmosphere depends critically on its albedo = percentage of sun light that it reflects back into space</a:t>
            </a:r>
          </a:p>
        </p:txBody>
      </p:sp>
      <p:sp>
        <p:nvSpPr>
          <p:cNvPr id="184332" name="Text Box 12"/>
          <p:cNvSpPr txBox="1">
            <a:spLocks noChangeArrowheads="1"/>
          </p:cNvSpPr>
          <p:nvPr/>
        </p:nvSpPr>
        <p:spPr bwMode="auto">
          <a:xfrm>
            <a:off x="2940050" y="5927726"/>
            <a:ext cx="7620000" cy="733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100">
                <a:solidFill>
                  <a:srgbClr val="333399"/>
                </a:solidFill>
              </a:rPr>
              <a:t>Depends on many factors, e.g., abundance of water vapor in the atmosphere</a:t>
            </a:r>
          </a:p>
        </p:txBody>
      </p:sp>
    </p:spTree>
    <p:extLst>
      <p:ext uri="{BB962C8B-B14F-4D97-AF65-F5344CB8AC3E}">
        <p14:creationId xmlns:p14="http://schemas.microsoft.com/office/powerpoint/2010/main" val="20331046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84327"/>
                                        </p:tgtEl>
                                        <p:attrNameLst>
                                          <p:attrName>style.visibility</p:attrName>
                                        </p:attrNameLst>
                                      </p:cBhvr>
                                      <p:to>
                                        <p:strVal val="visible"/>
                                      </p:to>
                                    </p:set>
                                    <p:animEffect transition="in" filter="slide(fromBottom)">
                                      <p:cBhvr>
                                        <p:cTn id="7" dur="500"/>
                                        <p:tgtEl>
                                          <p:spTgt spid="18432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184328"/>
                                        </p:tgtEl>
                                        <p:attrNameLst>
                                          <p:attrName>style.visibility</p:attrName>
                                        </p:attrNameLst>
                                      </p:cBhvr>
                                      <p:to>
                                        <p:strVal val="visible"/>
                                      </p:to>
                                    </p:set>
                                    <p:animEffect transition="in" filter="slide(fromBottom)">
                                      <p:cBhvr>
                                        <p:cTn id="12" dur="500"/>
                                        <p:tgtEl>
                                          <p:spTgt spid="18432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2" presetClass="entr" presetSubtype="4" fill="hold" grpId="0" nodeType="clickEffect">
                                  <p:stCondLst>
                                    <p:cond delay="0"/>
                                  </p:stCondLst>
                                  <p:childTnLst>
                                    <p:set>
                                      <p:cBhvr>
                                        <p:cTn id="16" dur="1" fill="hold">
                                          <p:stCondLst>
                                            <p:cond delay="0"/>
                                          </p:stCondLst>
                                        </p:cTn>
                                        <p:tgtEl>
                                          <p:spTgt spid="184329"/>
                                        </p:tgtEl>
                                        <p:attrNameLst>
                                          <p:attrName>style.visibility</p:attrName>
                                        </p:attrNameLst>
                                      </p:cBhvr>
                                      <p:to>
                                        <p:strVal val="visible"/>
                                      </p:to>
                                    </p:set>
                                    <p:animEffect transition="in" filter="slide(fromBottom)">
                                      <p:cBhvr>
                                        <p:cTn id="17" dur="500"/>
                                        <p:tgtEl>
                                          <p:spTgt spid="18432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2" presetClass="entr" presetSubtype="4" fill="hold" grpId="0" nodeType="clickEffect">
                                  <p:stCondLst>
                                    <p:cond delay="0"/>
                                  </p:stCondLst>
                                  <p:childTnLst>
                                    <p:set>
                                      <p:cBhvr>
                                        <p:cTn id="21" dur="1" fill="hold">
                                          <p:stCondLst>
                                            <p:cond delay="0"/>
                                          </p:stCondLst>
                                        </p:cTn>
                                        <p:tgtEl>
                                          <p:spTgt spid="184330"/>
                                        </p:tgtEl>
                                        <p:attrNameLst>
                                          <p:attrName>style.visibility</p:attrName>
                                        </p:attrNameLst>
                                      </p:cBhvr>
                                      <p:to>
                                        <p:strVal val="visible"/>
                                      </p:to>
                                    </p:set>
                                    <p:animEffect transition="in" filter="slide(fromBottom)">
                                      <p:cBhvr>
                                        <p:cTn id="22" dur="500"/>
                                        <p:tgtEl>
                                          <p:spTgt spid="184330"/>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2" fill="hold" nodeType="clickEffect">
                                  <p:stCondLst>
                                    <p:cond delay="0"/>
                                  </p:stCondLst>
                                  <p:childTnLst>
                                    <p:set>
                                      <p:cBhvr>
                                        <p:cTn id="26" dur="1" fill="hold">
                                          <p:stCondLst>
                                            <p:cond delay="0"/>
                                          </p:stCondLst>
                                        </p:cTn>
                                        <p:tgtEl>
                                          <p:spTgt spid="184325"/>
                                        </p:tgtEl>
                                        <p:attrNameLst>
                                          <p:attrName>style.visibility</p:attrName>
                                        </p:attrNameLst>
                                      </p:cBhvr>
                                      <p:to>
                                        <p:strVal val="visible"/>
                                      </p:to>
                                    </p:set>
                                    <p:anim calcmode="lin" valueType="num">
                                      <p:cBhvr additive="base">
                                        <p:cTn id="27" dur="500" fill="hold"/>
                                        <p:tgtEl>
                                          <p:spTgt spid="184325"/>
                                        </p:tgtEl>
                                        <p:attrNameLst>
                                          <p:attrName>ppt_x</p:attrName>
                                        </p:attrNameLst>
                                      </p:cBhvr>
                                      <p:tavLst>
                                        <p:tav tm="0">
                                          <p:val>
                                            <p:strVal val="1+#ppt_w/2"/>
                                          </p:val>
                                        </p:tav>
                                        <p:tav tm="100000">
                                          <p:val>
                                            <p:strVal val="#ppt_x"/>
                                          </p:val>
                                        </p:tav>
                                      </p:tavLst>
                                    </p:anim>
                                    <p:anim calcmode="lin" valueType="num">
                                      <p:cBhvr additive="base">
                                        <p:cTn id="28" dur="500" fill="hold"/>
                                        <p:tgtEl>
                                          <p:spTgt spid="184325"/>
                                        </p:tgtEl>
                                        <p:attrNameLst>
                                          <p:attrName>ppt_y</p:attrName>
                                        </p:attrNameLst>
                                      </p:cBhvr>
                                      <p:tavLst>
                                        <p:tav tm="0">
                                          <p:val>
                                            <p:strVal val="#ppt_y"/>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12" presetClass="entr" presetSubtype="4" fill="hold" grpId="0" nodeType="clickEffect">
                                  <p:stCondLst>
                                    <p:cond delay="0"/>
                                  </p:stCondLst>
                                  <p:childTnLst>
                                    <p:set>
                                      <p:cBhvr>
                                        <p:cTn id="32" dur="1" fill="hold">
                                          <p:stCondLst>
                                            <p:cond delay="0"/>
                                          </p:stCondLst>
                                        </p:cTn>
                                        <p:tgtEl>
                                          <p:spTgt spid="184326"/>
                                        </p:tgtEl>
                                        <p:attrNameLst>
                                          <p:attrName>style.visibility</p:attrName>
                                        </p:attrNameLst>
                                      </p:cBhvr>
                                      <p:to>
                                        <p:strVal val="visible"/>
                                      </p:to>
                                    </p:set>
                                    <p:animEffect transition="in" filter="slide(fromBottom)">
                                      <p:cBhvr>
                                        <p:cTn id="33" dur="500"/>
                                        <p:tgtEl>
                                          <p:spTgt spid="184326"/>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12" presetClass="entr" presetSubtype="4" fill="hold" grpId="0" nodeType="clickEffect">
                                  <p:stCondLst>
                                    <p:cond delay="0"/>
                                  </p:stCondLst>
                                  <p:childTnLst>
                                    <p:set>
                                      <p:cBhvr>
                                        <p:cTn id="37" dur="1" fill="hold">
                                          <p:stCondLst>
                                            <p:cond delay="0"/>
                                          </p:stCondLst>
                                        </p:cTn>
                                        <p:tgtEl>
                                          <p:spTgt spid="184331"/>
                                        </p:tgtEl>
                                        <p:attrNameLst>
                                          <p:attrName>style.visibility</p:attrName>
                                        </p:attrNameLst>
                                      </p:cBhvr>
                                      <p:to>
                                        <p:strVal val="visible"/>
                                      </p:to>
                                    </p:set>
                                    <p:animEffect transition="in" filter="slide(fromBottom)">
                                      <p:cBhvr>
                                        <p:cTn id="38" dur="500"/>
                                        <p:tgtEl>
                                          <p:spTgt spid="184331"/>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12" presetClass="entr" presetSubtype="4" fill="hold" grpId="0" nodeType="clickEffect">
                                  <p:stCondLst>
                                    <p:cond delay="0"/>
                                  </p:stCondLst>
                                  <p:childTnLst>
                                    <p:set>
                                      <p:cBhvr>
                                        <p:cTn id="42" dur="1" fill="hold">
                                          <p:stCondLst>
                                            <p:cond delay="0"/>
                                          </p:stCondLst>
                                        </p:cTn>
                                        <p:tgtEl>
                                          <p:spTgt spid="184332"/>
                                        </p:tgtEl>
                                        <p:attrNameLst>
                                          <p:attrName>style.visibility</p:attrName>
                                        </p:attrNameLst>
                                      </p:cBhvr>
                                      <p:to>
                                        <p:strVal val="visible"/>
                                      </p:to>
                                    </p:set>
                                    <p:animEffect transition="in" filter="slide(fromBottom)">
                                      <p:cBhvr>
                                        <p:cTn id="43" dur="500"/>
                                        <p:tgtEl>
                                          <p:spTgt spid="1843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26" grpId="0" autoUpdateAnimBg="0"/>
      <p:bldP spid="184327" grpId="0" autoUpdateAnimBg="0"/>
      <p:bldP spid="184328" grpId="0" autoUpdateAnimBg="0"/>
      <p:bldP spid="184329" grpId="0" autoUpdateAnimBg="0"/>
      <p:bldP spid="184330" grpId="0" autoUpdateAnimBg="0"/>
      <p:bldP spid="184331" grpId="0" autoUpdateAnimBg="0"/>
      <p:bldP spid="184332" grpId="0" autoUpdateAnimBg="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Rot="1" noChangeArrowheads="1"/>
          </p:cNvSpPr>
          <p:nvPr>
            <p:ph type="title"/>
          </p:nvPr>
        </p:nvSpPr>
        <p:spPr/>
        <p:txBody>
          <a:bodyPr/>
          <a:lstStyle/>
          <a:p>
            <a:r>
              <a:rPr lang="en-US" altLang="en-US" sz="4000"/>
              <a:t>“</a:t>
            </a:r>
            <a:r>
              <a:rPr lang="en-US" altLang="en-US" sz="4800"/>
              <a:t>There’s no place like home…”</a:t>
            </a:r>
          </a:p>
        </p:txBody>
      </p:sp>
      <p:sp>
        <p:nvSpPr>
          <p:cNvPr id="6147" name="Rectangle 3"/>
          <p:cNvSpPr>
            <a:spLocks noGrp="1" noChangeArrowheads="1"/>
          </p:cNvSpPr>
          <p:nvPr>
            <p:ph type="body" idx="1"/>
          </p:nvPr>
        </p:nvSpPr>
        <p:spPr>
          <a:xfrm>
            <a:off x="1981200" y="2057400"/>
            <a:ext cx="8229600" cy="4495800"/>
          </a:xfrm>
        </p:spPr>
        <p:txBody>
          <a:bodyPr/>
          <a:lstStyle/>
          <a:p>
            <a:r>
              <a:rPr lang="en-US" altLang="en-US"/>
              <a:t>Earth is the 3rd planet (i.e. “Rock”) from the Sun.</a:t>
            </a:r>
          </a:p>
          <a:p>
            <a:r>
              <a:rPr lang="en-US" altLang="en-US"/>
              <a:t>Earth is the 5th largest planet in the Solar System.</a:t>
            </a:r>
          </a:p>
          <a:p>
            <a:r>
              <a:rPr lang="en-US" altLang="en-US"/>
              <a:t>Earth has one satellite, The Moon.</a:t>
            </a:r>
          </a:p>
          <a:p>
            <a:r>
              <a:rPr lang="en-US" altLang="en-US"/>
              <a:t>Earth orbits the Sun every 365.245 days, which is why there is a Leap Year every fourth year.</a:t>
            </a:r>
          </a:p>
        </p:txBody>
      </p:sp>
    </p:spTree>
    <p:extLst>
      <p:ext uri="{BB962C8B-B14F-4D97-AF65-F5344CB8AC3E}">
        <p14:creationId xmlns:p14="http://schemas.microsoft.com/office/powerpoint/2010/main" val="1624966351"/>
      </p:ext>
    </p:extLst>
  </p:cSld>
  <p:clrMapOvr>
    <a:masterClrMapping/>
  </p:clrMapOvr>
  <p:transition spd="slow">
    <p:diamond/>
    <p:sndAc>
      <p:stSnd>
        <p:snd r:embed="rId2" name="noplacelikehome.wav"/>
      </p:stSnd>
    </p:sndAc>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185346" name="Rectangle 2"/>
          <p:cNvSpPr>
            <a:spLocks noGrp="1" noChangeArrowheads="1"/>
          </p:cNvSpPr>
          <p:nvPr>
            <p:ph type="title"/>
          </p:nvPr>
        </p:nvSpPr>
        <p:spPr>
          <a:xfrm>
            <a:off x="2895600" y="76201"/>
            <a:ext cx="7772400" cy="792163"/>
          </a:xfrm>
          <a:ln/>
          <a:extLst>
            <a:ext uri="{91240B29-F687-4F45-9708-019B960494DF}">
              <a14:hiddenLine xmlns:a14="http://schemas.microsoft.com/office/drawing/2010/main" w="9525">
                <a:solidFill>
                  <a:srgbClr val="FF3300"/>
                </a:solidFill>
                <a:miter lim="800000"/>
                <a:headEnd/>
                <a:tailEnd/>
              </a14:hiddenLine>
            </a:ext>
          </a:extLst>
        </p:spPr>
        <p:txBody>
          <a:bodyPr/>
          <a:lstStyle/>
          <a:p>
            <a:pPr algn="l"/>
            <a:r>
              <a:rPr lang="en-US" altLang="en-US" sz="3300">
                <a:solidFill>
                  <a:srgbClr val="000099"/>
                </a:solidFill>
              </a:rPr>
              <a:t>Human Effects on Earth’s Atmosphere</a:t>
            </a:r>
          </a:p>
        </p:txBody>
      </p:sp>
      <p:sp>
        <p:nvSpPr>
          <p:cNvPr id="185347" name="Line 3"/>
          <p:cNvSpPr>
            <a:spLocks noChangeShapeType="1"/>
          </p:cNvSpPr>
          <p:nvPr/>
        </p:nvSpPr>
        <p:spPr bwMode="auto">
          <a:xfrm>
            <a:off x="2209800" y="838200"/>
            <a:ext cx="8001000" cy="0"/>
          </a:xfrm>
          <a:prstGeom prst="line">
            <a:avLst/>
          </a:prstGeom>
          <a:noFill/>
          <a:ln w="19050">
            <a:solidFill>
              <a:srgbClr val="00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pic>
        <p:nvPicPr>
          <p:cNvPr id="18534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12954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5349" name="Picture 5" descr="09a"/>
          <p:cNvPicPr>
            <a:picLocks noChangeAspect="1" noChangeArrowheads="1"/>
          </p:cNvPicPr>
          <p:nvPr>
            <p:ph sz="half" idx="1"/>
          </p:nvPr>
        </p:nvPicPr>
        <p:blipFill>
          <a:blip r:embed="rId3" cstate="print">
            <a:extLst>
              <a:ext uri="{28A0092B-C50C-407E-A947-70E740481C1C}">
                <a14:useLocalDpi xmlns:a14="http://schemas.microsoft.com/office/drawing/2010/main" val="0"/>
              </a:ext>
            </a:extLst>
          </a:blip>
          <a:srcRect/>
          <a:stretch>
            <a:fillRect/>
          </a:stretch>
        </p:blipFill>
        <p:spPr>
          <a:xfrm>
            <a:off x="7086600" y="900113"/>
            <a:ext cx="3581400" cy="20494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85350" name="Picture 6" descr="09c"/>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19926" y="4846638"/>
            <a:ext cx="3648075" cy="201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5351" name="Text Box 7"/>
          <p:cNvSpPr txBox="1">
            <a:spLocks noChangeArrowheads="1"/>
          </p:cNvSpPr>
          <p:nvPr/>
        </p:nvSpPr>
        <p:spPr bwMode="auto">
          <a:xfrm>
            <a:off x="3200400" y="914400"/>
            <a:ext cx="41148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1900">
                <a:solidFill>
                  <a:srgbClr val="FF0000"/>
                </a:solidFill>
              </a:rPr>
              <a:t>1) The Greenhouse Effect</a:t>
            </a:r>
          </a:p>
        </p:txBody>
      </p:sp>
      <p:sp>
        <p:nvSpPr>
          <p:cNvPr id="185352" name="Text Box 8"/>
          <p:cNvSpPr txBox="1">
            <a:spLocks noChangeArrowheads="1"/>
          </p:cNvSpPr>
          <p:nvPr/>
        </p:nvSpPr>
        <p:spPr bwMode="auto">
          <a:xfrm>
            <a:off x="2943225" y="1263650"/>
            <a:ext cx="3975100" cy="677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1900">
                <a:solidFill>
                  <a:srgbClr val="333399"/>
                </a:solidFill>
              </a:rPr>
              <a:t>Earth’s surface is heated by the sun’s radiation.</a:t>
            </a:r>
          </a:p>
        </p:txBody>
      </p:sp>
      <p:sp>
        <p:nvSpPr>
          <p:cNvPr id="185353" name="Text Box 9"/>
          <p:cNvSpPr txBox="1">
            <a:spLocks noChangeArrowheads="1"/>
          </p:cNvSpPr>
          <p:nvPr/>
        </p:nvSpPr>
        <p:spPr bwMode="auto">
          <a:xfrm>
            <a:off x="2943225" y="1914525"/>
            <a:ext cx="40449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a:solidFill>
                  <a:srgbClr val="333399"/>
                </a:solidFill>
              </a:rPr>
              <a:t>Heat energy is re-radiated from Earth’s surface as infrared radiation.</a:t>
            </a:r>
          </a:p>
        </p:txBody>
      </p:sp>
      <p:sp>
        <p:nvSpPr>
          <p:cNvPr id="185354" name="Text Box 10"/>
          <p:cNvSpPr txBox="1">
            <a:spLocks noChangeArrowheads="1"/>
          </p:cNvSpPr>
          <p:nvPr/>
        </p:nvSpPr>
        <p:spPr bwMode="auto">
          <a:xfrm>
            <a:off x="2943225" y="2559050"/>
            <a:ext cx="3835400" cy="677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1900">
                <a:solidFill>
                  <a:srgbClr val="333399"/>
                </a:solidFill>
              </a:rPr>
              <a:t>CO</a:t>
            </a:r>
            <a:r>
              <a:rPr lang="en-US" altLang="en-US" sz="1900" baseline="-25000">
                <a:solidFill>
                  <a:srgbClr val="333399"/>
                </a:solidFill>
              </a:rPr>
              <a:t>2</a:t>
            </a:r>
            <a:r>
              <a:rPr lang="en-US" altLang="en-US" sz="1900">
                <a:solidFill>
                  <a:srgbClr val="333399"/>
                </a:solidFill>
              </a:rPr>
              <a:t>, but also other gases in the atmosphere, absorb infrared light </a:t>
            </a:r>
          </a:p>
        </p:txBody>
      </p:sp>
      <p:sp>
        <p:nvSpPr>
          <p:cNvPr id="185355" name="Text Box 11"/>
          <p:cNvSpPr txBox="1">
            <a:spLocks noChangeArrowheads="1"/>
          </p:cNvSpPr>
          <p:nvPr/>
        </p:nvSpPr>
        <p:spPr bwMode="auto">
          <a:xfrm>
            <a:off x="2667000" y="3228975"/>
            <a:ext cx="4114800" cy="677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a:solidFill>
                  <a:srgbClr val="333399"/>
                </a:solidFill>
                <a:sym typeface="Symbol" panose="05050102010706020507" pitchFamily="18" charset="2"/>
              </a:rPr>
              <a:t></a:t>
            </a:r>
            <a:r>
              <a:rPr lang="en-US" altLang="en-US">
                <a:solidFill>
                  <a:srgbClr val="000000"/>
                </a:solidFill>
              </a:rPr>
              <a:t> </a:t>
            </a:r>
            <a:r>
              <a:rPr lang="en-US" altLang="en-US" sz="1900">
                <a:solidFill>
                  <a:srgbClr val="333399"/>
                </a:solidFill>
              </a:rPr>
              <a:t>Heat is trapped in the atmosphere.</a:t>
            </a:r>
          </a:p>
        </p:txBody>
      </p:sp>
      <p:sp>
        <p:nvSpPr>
          <p:cNvPr id="185356" name="Text Box 12"/>
          <p:cNvSpPr txBox="1">
            <a:spLocks noChangeArrowheads="1"/>
          </p:cNvSpPr>
          <p:nvPr/>
        </p:nvSpPr>
        <p:spPr bwMode="auto">
          <a:xfrm>
            <a:off x="2895600" y="3902075"/>
            <a:ext cx="38354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1900">
                <a:solidFill>
                  <a:srgbClr val="333399"/>
                </a:solidFill>
              </a:rPr>
              <a:t>This is the Greenhouse Effect.</a:t>
            </a:r>
          </a:p>
        </p:txBody>
      </p:sp>
      <p:sp>
        <p:nvSpPr>
          <p:cNvPr id="185357" name="Text Box 13"/>
          <p:cNvSpPr txBox="1">
            <a:spLocks noChangeArrowheads="1"/>
          </p:cNvSpPr>
          <p:nvPr/>
        </p:nvSpPr>
        <p:spPr bwMode="auto">
          <a:xfrm>
            <a:off x="2908300" y="4341814"/>
            <a:ext cx="4254500" cy="91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a:solidFill>
                  <a:srgbClr val="333399"/>
                </a:solidFill>
              </a:rPr>
              <a:t>The Greenhouse Effect occurs naturally and is essential to maintain a comfortable temperature on Earth,</a:t>
            </a:r>
          </a:p>
        </p:txBody>
      </p:sp>
      <p:sp>
        <p:nvSpPr>
          <p:cNvPr id="185358" name="Text Box 14"/>
          <p:cNvSpPr txBox="1">
            <a:spLocks noChangeArrowheads="1"/>
          </p:cNvSpPr>
          <p:nvPr/>
        </p:nvSpPr>
        <p:spPr bwMode="auto">
          <a:xfrm>
            <a:off x="2917825" y="5184775"/>
            <a:ext cx="3873500" cy="1554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1900">
                <a:solidFill>
                  <a:srgbClr val="333399"/>
                </a:solidFill>
              </a:rPr>
              <a:t>but human activity, in particular CO</a:t>
            </a:r>
            <a:r>
              <a:rPr lang="en-US" altLang="en-US" sz="1900" baseline="-25000">
                <a:solidFill>
                  <a:srgbClr val="333399"/>
                </a:solidFill>
              </a:rPr>
              <a:t>2</a:t>
            </a:r>
            <a:r>
              <a:rPr lang="en-US" altLang="en-US" sz="1900">
                <a:solidFill>
                  <a:srgbClr val="333399"/>
                </a:solidFill>
              </a:rPr>
              <a:t> emissions from cars and industrial plants, is drastically increasing the concentration of greenhouse gases. </a:t>
            </a:r>
          </a:p>
        </p:txBody>
      </p:sp>
      <p:pic>
        <p:nvPicPr>
          <p:cNvPr id="185359" name="Picture 15" descr="09b"/>
          <p:cNvPicPr>
            <a:picLocks noChangeAspect="1" noChangeArrowheads="1"/>
          </p:cNvPicPr>
          <p:nvPr>
            <p:ph sz="quarter" idx="2"/>
          </p:nvPr>
        </p:nvPicPr>
        <p:blipFill>
          <a:blip r:embed="rId5" cstate="print">
            <a:extLst>
              <a:ext uri="{28A0092B-C50C-407E-A947-70E740481C1C}">
                <a14:useLocalDpi xmlns:a14="http://schemas.microsoft.com/office/drawing/2010/main" val="0"/>
              </a:ext>
            </a:extLst>
          </a:blip>
          <a:srcRect/>
          <a:stretch>
            <a:fillRect/>
          </a:stretch>
        </p:blipFill>
        <p:spPr>
          <a:xfrm>
            <a:off x="7051676" y="2981326"/>
            <a:ext cx="3616325" cy="18192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9698705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85351"/>
                                        </p:tgtEl>
                                        <p:attrNameLst>
                                          <p:attrName>style.visibility</p:attrName>
                                        </p:attrNameLst>
                                      </p:cBhvr>
                                      <p:to>
                                        <p:strVal val="visible"/>
                                      </p:to>
                                    </p:set>
                                    <p:animEffect transition="in" filter="slide(fromBottom)">
                                      <p:cBhvr>
                                        <p:cTn id="7" dur="500"/>
                                        <p:tgtEl>
                                          <p:spTgt spid="18535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185352"/>
                                        </p:tgtEl>
                                        <p:attrNameLst>
                                          <p:attrName>style.visibility</p:attrName>
                                        </p:attrNameLst>
                                      </p:cBhvr>
                                      <p:to>
                                        <p:strVal val="visible"/>
                                      </p:to>
                                    </p:set>
                                    <p:animEffect transition="in" filter="slide(fromBottom)">
                                      <p:cBhvr>
                                        <p:cTn id="12" dur="500"/>
                                        <p:tgtEl>
                                          <p:spTgt spid="18535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2" fill="hold" nodeType="clickEffect">
                                  <p:stCondLst>
                                    <p:cond delay="0"/>
                                  </p:stCondLst>
                                  <p:childTnLst>
                                    <p:set>
                                      <p:cBhvr>
                                        <p:cTn id="16" dur="1" fill="hold">
                                          <p:stCondLst>
                                            <p:cond delay="0"/>
                                          </p:stCondLst>
                                        </p:cTn>
                                        <p:tgtEl>
                                          <p:spTgt spid="185359"/>
                                        </p:tgtEl>
                                        <p:attrNameLst>
                                          <p:attrName>style.visibility</p:attrName>
                                        </p:attrNameLst>
                                      </p:cBhvr>
                                      <p:to>
                                        <p:strVal val="visible"/>
                                      </p:to>
                                    </p:set>
                                    <p:anim calcmode="lin" valueType="num">
                                      <p:cBhvr additive="base">
                                        <p:cTn id="17" dur="500" fill="hold"/>
                                        <p:tgtEl>
                                          <p:spTgt spid="185359"/>
                                        </p:tgtEl>
                                        <p:attrNameLst>
                                          <p:attrName>ppt_x</p:attrName>
                                        </p:attrNameLst>
                                      </p:cBhvr>
                                      <p:tavLst>
                                        <p:tav tm="0">
                                          <p:val>
                                            <p:strVal val="1+#ppt_w/2"/>
                                          </p:val>
                                        </p:tav>
                                        <p:tav tm="100000">
                                          <p:val>
                                            <p:strVal val="#ppt_x"/>
                                          </p:val>
                                        </p:tav>
                                      </p:tavLst>
                                    </p:anim>
                                    <p:anim calcmode="lin" valueType="num">
                                      <p:cBhvr additive="base">
                                        <p:cTn id="18" dur="500" fill="hold"/>
                                        <p:tgtEl>
                                          <p:spTgt spid="185359"/>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2" presetClass="entr" presetSubtype="4" fill="hold" grpId="0" nodeType="clickEffect">
                                  <p:stCondLst>
                                    <p:cond delay="0"/>
                                  </p:stCondLst>
                                  <p:childTnLst>
                                    <p:set>
                                      <p:cBhvr>
                                        <p:cTn id="22" dur="1" fill="hold">
                                          <p:stCondLst>
                                            <p:cond delay="0"/>
                                          </p:stCondLst>
                                        </p:cTn>
                                        <p:tgtEl>
                                          <p:spTgt spid="185353"/>
                                        </p:tgtEl>
                                        <p:attrNameLst>
                                          <p:attrName>style.visibility</p:attrName>
                                        </p:attrNameLst>
                                      </p:cBhvr>
                                      <p:to>
                                        <p:strVal val="visible"/>
                                      </p:to>
                                    </p:set>
                                    <p:animEffect transition="in" filter="slide(fromBottom)">
                                      <p:cBhvr>
                                        <p:cTn id="23" dur="500"/>
                                        <p:tgtEl>
                                          <p:spTgt spid="185353"/>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2" presetClass="entr" presetSubtype="4" fill="hold" grpId="0" nodeType="clickEffect">
                                  <p:stCondLst>
                                    <p:cond delay="0"/>
                                  </p:stCondLst>
                                  <p:childTnLst>
                                    <p:set>
                                      <p:cBhvr>
                                        <p:cTn id="27" dur="1" fill="hold">
                                          <p:stCondLst>
                                            <p:cond delay="0"/>
                                          </p:stCondLst>
                                        </p:cTn>
                                        <p:tgtEl>
                                          <p:spTgt spid="185354"/>
                                        </p:tgtEl>
                                        <p:attrNameLst>
                                          <p:attrName>style.visibility</p:attrName>
                                        </p:attrNameLst>
                                      </p:cBhvr>
                                      <p:to>
                                        <p:strVal val="visible"/>
                                      </p:to>
                                    </p:set>
                                    <p:animEffect transition="in" filter="slide(fromBottom)">
                                      <p:cBhvr>
                                        <p:cTn id="28" dur="500"/>
                                        <p:tgtEl>
                                          <p:spTgt spid="185354"/>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2" presetClass="entr" presetSubtype="4" fill="hold" grpId="0" nodeType="clickEffect">
                                  <p:stCondLst>
                                    <p:cond delay="0"/>
                                  </p:stCondLst>
                                  <p:childTnLst>
                                    <p:set>
                                      <p:cBhvr>
                                        <p:cTn id="32" dur="1" fill="hold">
                                          <p:stCondLst>
                                            <p:cond delay="0"/>
                                          </p:stCondLst>
                                        </p:cTn>
                                        <p:tgtEl>
                                          <p:spTgt spid="185355"/>
                                        </p:tgtEl>
                                        <p:attrNameLst>
                                          <p:attrName>style.visibility</p:attrName>
                                        </p:attrNameLst>
                                      </p:cBhvr>
                                      <p:to>
                                        <p:strVal val="visible"/>
                                      </p:to>
                                    </p:set>
                                    <p:animEffect transition="in" filter="slide(fromBottom)">
                                      <p:cBhvr>
                                        <p:cTn id="33" dur="500"/>
                                        <p:tgtEl>
                                          <p:spTgt spid="185355"/>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12" presetClass="entr" presetSubtype="4" fill="hold" grpId="0" nodeType="clickEffect">
                                  <p:stCondLst>
                                    <p:cond delay="0"/>
                                  </p:stCondLst>
                                  <p:childTnLst>
                                    <p:set>
                                      <p:cBhvr>
                                        <p:cTn id="37" dur="1" fill="hold">
                                          <p:stCondLst>
                                            <p:cond delay="0"/>
                                          </p:stCondLst>
                                        </p:cTn>
                                        <p:tgtEl>
                                          <p:spTgt spid="185356"/>
                                        </p:tgtEl>
                                        <p:attrNameLst>
                                          <p:attrName>style.visibility</p:attrName>
                                        </p:attrNameLst>
                                      </p:cBhvr>
                                      <p:to>
                                        <p:strVal val="visible"/>
                                      </p:to>
                                    </p:set>
                                    <p:animEffect transition="in" filter="slide(fromBottom)">
                                      <p:cBhvr>
                                        <p:cTn id="38" dur="500"/>
                                        <p:tgtEl>
                                          <p:spTgt spid="185356"/>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2" fill="hold" nodeType="clickEffect">
                                  <p:stCondLst>
                                    <p:cond delay="0"/>
                                  </p:stCondLst>
                                  <p:childTnLst>
                                    <p:set>
                                      <p:cBhvr>
                                        <p:cTn id="42" dur="1" fill="hold">
                                          <p:stCondLst>
                                            <p:cond delay="0"/>
                                          </p:stCondLst>
                                        </p:cTn>
                                        <p:tgtEl>
                                          <p:spTgt spid="185349"/>
                                        </p:tgtEl>
                                        <p:attrNameLst>
                                          <p:attrName>style.visibility</p:attrName>
                                        </p:attrNameLst>
                                      </p:cBhvr>
                                      <p:to>
                                        <p:strVal val="visible"/>
                                      </p:to>
                                    </p:set>
                                    <p:anim calcmode="lin" valueType="num">
                                      <p:cBhvr additive="base">
                                        <p:cTn id="43" dur="500" fill="hold"/>
                                        <p:tgtEl>
                                          <p:spTgt spid="185349"/>
                                        </p:tgtEl>
                                        <p:attrNameLst>
                                          <p:attrName>ppt_x</p:attrName>
                                        </p:attrNameLst>
                                      </p:cBhvr>
                                      <p:tavLst>
                                        <p:tav tm="0">
                                          <p:val>
                                            <p:strVal val="1+#ppt_w/2"/>
                                          </p:val>
                                        </p:tav>
                                        <p:tav tm="100000">
                                          <p:val>
                                            <p:strVal val="#ppt_x"/>
                                          </p:val>
                                        </p:tav>
                                      </p:tavLst>
                                    </p:anim>
                                    <p:anim calcmode="lin" valueType="num">
                                      <p:cBhvr additive="base">
                                        <p:cTn id="44" dur="500" fill="hold"/>
                                        <p:tgtEl>
                                          <p:spTgt spid="185349"/>
                                        </p:tgtEl>
                                        <p:attrNameLst>
                                          <p:attrName>ppt_y</p:attrName>
                                        </p:attrNameLst>
                                      </p:cBhvr>
                                      <p:tavLst>
                                        <p:tav tm="0">
                                          <p:val>
                                            <p:strVal val="#ppt_y"/>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12" presetClass="entr" presetSubtype="4" fill="hold" grpId="0" nodeType="clickEffect">
                                  <p:stCondLst>
                                    <p:cond delay="0"/>
                                  </p:stCondLst>
                                  <p:childTnLst>
                                    <p:set>
                                      <p:cBhvr>
                                        <p:cTn id="48" dur="1" fill="hold">
                                          <p:stCondLst>
                                            <p:cond delay="0"/>
                                          </p:stCondLst>
                                        </p:cTn>
                                        <p:tgtEl>
                                          <p:spTgt spid="185357"/>
                                        </p:tgtEl>
                                        <p:attrNameLst>
                                          <p:attrName>style.visibility</p:attrName>
                                        </p:attrNameLst>
                                      </p:cBhvr>
                                      <p:to>
                                        <p:strVal val="visible"/>
                                      </p:to>
                                    </p:set>
                                    <p:animEffect transition="in" filter="slide(fromBottom)">
                                      <p:cBhvr>
                                        <p:cTn id="49" dur="500"/>
                                        <p:tgtEl>
                                          <p:spTgt spid="185357"/>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2" presetClass="entr" presetSubtype="2" fill="hold" nodeType="clickEffect">
                                  <p:stCondLst>
                                    <p:cond delay="0"/>
                                  </p:stCondLst>
                                  <p:childTnLst>
                                    <p:set>
                                      <p:cBhvr>
                                        <p:cTn id="53" dur="1" fill="hold">
                                          <p:stCondLst>
                                            <p:cond delay="0"/>
                                          </p:stCondLst>
                                        </p:cTn>
                                        <p:tgtEl>
                                          <p:spTgt spid="185350"/>
                                        </p:tgtEl>
                                        <p:attrNameLst>
                                          <p:attrName>style.visibility</p:attrName>
                                        </p:attrNameLst>
                                      </p:cBhvr>
                                      <p:to>
                                        <p:strVal val="visible"/>
                                      </p:to>
                                    </p:set>
                                    <p:anim calcmode="lin" valueType="num">
                                      <p:cBhvr additive="base">
                                        <p:cTn id="54" dur="500" fill="hold"/>
                                        <p:tgtEl>
                                          <p:spTgt spid="185350"/>
                                        </p:tgtEl>
                                        <p:attrNameLst>
                                          <p:attrName>ppt_x</p:attrName>
                                        </p:attrNameLst>
                                      </p:cBhvr>
                                      <p:tavLst>
                                        <p:tav tm="0">
                                          <p:val>
                                            <p:strVal val="1+#ppt_w/2"/>
                                          </p:val>
                                        </p:tav>
                                        <p:tav tm="100000">
                                          <p:val>
                                            <p:strVal val="#ppt_x"/>
                                          </p:val>
                                        </p:tav>
                                      </p:tavLst>
                                    </p:anim>
                                    <p:anim calcmode="lin" valueType="num">
                                      <p:cBhvr additive="base">
                                        <p:cTn id="55" dur="500" fill="hold"/>
                                        <p:tgtEl>
                                          <p:spTgt spid="185350"/>
                                        </p:tgtEl>
                                        <p:attrNameLst>
                                          <p:attrName>ppt_y</p:attrName>
                                        </p:attrNameLst>
                                      </p:cBhvr>
                                      <p:tavLst>
                                        <p:tav tm="0">
                                          <p:val>
                                            <p:strVal val="#ppt_y"/>
                                          </p:val>
                                        </p:tav>
                                        <p:tav tm="100000">
                                          <p:val>
                                            <p:strVal val="#ppt_y"/>
                                          </p:val>
                                        </p:tav>
                                      </p:tavLst>
                                    </p:anim>
                                  </p:childTnLst>
                                </p:cTn>
                              </p:par>
                            </p:childTnLst>
                          </p:cTn>
                        </p:par>
                      </p:childTnLst>
                    </p:cTn>
                  </p:par>
                  <p:par>
                    <p:cTn id="56" fill="hold" nodeType="clickPar">
                      <p:stCondLst>
                        <p:cond delay="indefinite"/>
                      </p:stCondLst>
                      <p:childTnLst>
                        <p:par>
                          <p:cTn id="57" fill="hold" nodeType="withGroup">
                            <p:stCondLst>
                              <p:cond delay="0"/>
                            </p:stCondLst>
                            <p:childTnLst>
                              <p:par>
                                <p:cTn id="58" presetID="12" presetClass="entr" presetSubtype="4" fill="hold" grpId="0" nodeType="clickEffect">
                                  <p:stCondLst>
                                    <p:cond delay="0"/>
                                  </p:stCondLst>
                                  <p:childTnLst>
                                    <p:set>
                                      <p:cBhvr>
                                        <p:cTn id="59" dur="1" fill="hold">
                                          <p:stCondLst>
                                            <p:cond delay="0"/>
                                          </p:stCondLst>
                                        </p:cTn>
                                        <p:tgtEl>
                                          <p:spTgt spid="185358"/>
                                        </p:tgtEl>
                                        <p:attrNameLst>
                                          <p:attrName>style.visibility</p:attrName>
                                        </p:attrNameLst>
                                      </p:cBhvr>
                                      <p:to>
                                        <p:strVal val="visible"/>
                                      </p:to>
                                    </p:set>
                                    <p:animEffect transition="in" filter="slide(fromBottom)">
                                      <p:cBhvr>
                                        <p:cTn id="60" dur="500"/>
                                        <p:tgtEl>
                                          <p:spTgt spid="1853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5351" grpId="0" autoUpdateAnimBg="0"/>
      <p:bldP spid="185352" grpId="0" autoUpdateAnimBg="0"/>
      <p:bldP spid="185353" grpId="0" autoUpdateAnimBg="0"/>
      <p:bldP spid="185354" grpId="0" autoUpdateAnimBg="0"/>
      <p:bldP spid="185355" grpId="0" autoUpdateAnimBg="0"/>
      <p:bldP spid="185356" grpId="0" autoUpdateAnimBg="0"/>
      <p:bldP spid="185357" grpId="0" autoUpdateAnimBg="0"/>
      <p:bldP spid="185358" grpId="0"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6370" name="Rectangle 2"/>
          <p:cNvSpPr>
            <a:spLocks noGrp="1" noChangeArrowheads="1"/>
          </p:cNvSpPr>
          <p:nvPr>
            <p:ph type="title"/>
          </p:nvPr>
        </p:nvSpPr>
        <p:spPr>
          <a:xfrm>
            <a:off x="2895600" y="76201"/>
            <a:ext cx="7772400" cy="792163"/>
          </a:xfrm>
          <a:ln/>
          <a:extLst>
            <a:ext uri="{91240B29-F687-4F45-9708-019B960494DF}">
              <a14:hiddenLine xmlns:a14="http://schemas.microsoft.com/office/drawing/2010/main" w="9525">
                <a:solidFill>
                  <a:srgbClr val="FF3300"/>
                </a:solidFill>
                <a:miter lim="800000"/>
                <a:headEnd/>
                <a:tailEnd/>
              </a14:hiddenLine>
            </a:ext>
          </a:extLst>
        </p:spPr>
        <p:txBody>
          <a:bodyPr/>
          <a:lstStyle/>
          <a:p>
            <a:pPr algn="l"/>
            <a:r>
              <a:rPr lang="en-US" altLang="en-US">
                <a:solidFill>
                  <a:srgbClr val="000099"/>
                </a:solidFill>
              </a:rPr>
              <a:t>Global Warming</a:t>
            </a:r>
          </a:p>
        </p:txBody>
      </p:sp>
      <p:sp>
        <p:nvSpPr>
          <p:cNvPr id="186371" name="Line 3"/>
          <p:cNvSpPr>
            <a:spLocks noChangeShapeType="1"/>
          </p:cNvSpPr>
          <p:nvPr/>
        </p:nvSpPr>
        <p:spPr bwMode="auto">
          <a:xfrm>
            <a:off x="2209800" y="838200"/>
            <a:ext cx="4953000" cy="0"/>
          </a:xfrm>
          <a:prstGeom prst="line">
            <a:avLst/>
          </a:prstGeom>
          <a:noFill/>
          <a:ln w="19050">
            <a:solidFill>
              <a:srgbClr val="00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pic>
        <p:nvPicPr>
          <p:cNvPr id="18637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12954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6373" name="Rectangle 5"/>
          <p:cNvSpPr>
            <a:spLocks noChangeArrowheads="1"/>
          </p:cNvSpPr>
          <p:nvPr/>
        </p:nvSpPr>
        <p:spPr bwMode="auto">
          <a:xfrm>
            <a:off x="3048000" y="1295400"/>
            <a:ext cx="7620000"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20000"/>
              </a:spcBef>
              <a:spcAft>
                <a:spcPct val="0"/>
              </a:spcAft>
              <a:buFontTx/>
              <a:buChar char="•"/>
            </a:pPr>
            <a:r>
              <a:rPr lang="en-US" altLang="en-US" sz="2400">
                <a:solidFill>
                  <a:srgbClr val="333399"/>
                </a:solidFill>
              </a:rPr>
              <a:t>Human activity (CO</a:t>
            </a:r>
            <a:r>
              <a:rPr lang="en-US" altLang="en-US" sz="2400" baseline="-25000">
                <a:solidFill>
                  <a:srgbClr val="333399"/>
                </a:solidFill>
              </a:rPr>
              <a:t>2</a:t>
            </a:r>
            <a:r>
              <a:rPr lang="en-US" altLang="en-US" sz="2400">
                <a:solidFill>
                  <a:srgbClr val="333399"/>
                </a:solidFill>
              </a:rPr>
              <a:t> emissions + deforestation) is drastically increasing the concentration of greenhouse gases.</a:t>
            </a:r>
          </a:p>
        </p:txBody>
      </p:sp>
      <p:sp>
        <p:nvSpPr>
          <p:cNvPr id="186374" name="Rectangle 6"/>
          <p:cNvSpPr>
            <a:spLocks noChangeArrowheads="1"/>
          </p:cNvSpPr>
          <p:nvPr/>
        </p:nvSpPr>
        <p:spPr bwMode="auto">
          <a:xfrm>
            <a:off x="3048000" y="2667000"/>
            <a:ext cx="76200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defRPr>
            </a:lvl9pPr>
          </a:lstStyle>
          <a:p>
            <a:pPr fontAlgn="base">
              <a:spcAft>
                <a:spcPct val="0"/>
              </a:spcAft>
            </a:pPr>
            <a:r>
              <a:rPr lang="en-US" altLang="en-US" sz="2400">
                <a:solidFill>
                  <a:srgbClr val="333399"/>
                </a:solidFill>
              </a:rPr>
              <a:t>As a consequence, beyond any reasonable doubt, the average temperature on Earth is increasing. </a:t>
            </a:r>
          </a:p>
        </p:txBody>
      </p:sp>
      <p:sp>
        <p:nvSpPr>
          <p:cNvPr id="186375" name="Rectangle 7"/>
          <p:cNvSpPr>
            <a:spLocks noChangeArrowheads="1"/>
          </p:cNvSpPr>
          <p:nvPr/>
        </p:nvSpPr>
        <p:spPr bwMode="auto">
          <a:xfrm>
            <a:off x="3048000" y="3810000"/>
            <a:ext cx="58674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defRPr>
            </a:lvl9pPr>
          </a:lstStyle>
          <a:p>
            <a:pPr fontAlgn="base">
              <a:spcAft>
                <a:spcPct val="0"/>
              </a:spcAft>
            </a:pPr>
            <a:r>
              <a:rPr lang="en-US" altLang="en-US" sz="2400">
                <a:solidFill>
                  <a:srgbClr val="333399"/>
                </a:solidFill>
              </a:rPr>
              <a:t>This is called </a:t>
            </a:r>
            <a:r>
              <a:rPr lang="en-US" altLang="en-US" sz="2400" b="1">
                <a:solidFill>
                  <a:srgbClr val="333399"/>
                </a:solidFill>
              </a:rPr>
              <a:t>Global Warming</a:t>
            </a:r>
          </a:p>
        </p:txBody>
      </p:sp>
      <p:sp>
        <p:nvSpPr>
          <p:cNvPr id="186376" name="Rectangle 8"/>
          <p:cNvSpPr>
            <a:spLocks noChangeArrowheads="1"/>
          </p:cNvSpPr>
          <p:nvPr/>
        </p:nvSpPr>
        <p:spPr bwMode="auto">
          <a:xfrm>
            <a:off x="3048000" y="4648200"/>
            <a:ext cx="6858000"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defRPr>
            </a:lvl9pPr>
          </a:lstStyle>
          <a:p>
            <a:pPr fontAlgn="base">
              <a:spcAft>
                <a:spcPct val="0"/>
              </a:spcAft>
            </a:pPr>
            <a:r>
              <a:rPr lang="en-US" altLang="en-US" sz="2400">
                <a:solidFill>
                  <a:srgbClr val="333399"/>
                </a:solidFill>
              </a:rPr>
              <a:t>Leads to melting of glaciers and polar ice caps (</a:t>
            </a:r>
            <a:r>
              <a:rPr lang="en-US" altLang="en-US">
                <a:solidFill>
                  <a:srgbClr val="333399"/>
                </a:solidFill>
                <a:sym typeface="Symbol" panose="05050102010706020507" pitchFamily="18" charset="2"/>
              </a:rPr>
              <a:t></a:t>
            </a:r>
            <a:r>
              <a:rPr lang="en-US" altLang="en-US">
                <a:solidFill>
                  <a:srgbClr val="000000"/>
                </a:solidFill>
              </a:rPr>
              <a:t> </a:t>
            </a:r>
            <a:r>
              <a:rPr lang="en-US" altLang="en-US" sz="2400">
                <a:solidFill>
                  <a:srgbClr val="333399"/>
                </a:solidFill>
                <a:cs typeface="Arial" panose="020B0604020202020204" pitchFamily="34" charset="0"/>
              </a:rPr>
              <a:t>rising sea water levels) </a:t>
            </a:r>
            <a:r>
              <a:rPr lang="en-US" altLang="en-US" sz="2400">
                <a:solidFill>
                  <a:srgbClr val="333399"/>
                </a:solidFill>
              </a:rPr>
              <a:t>and global climate changes, which could ultimately make Earth unfit for human life!</a:t>
            </a:r>
          </a:p>
        </p:txBody>
      </p:sp>
    </p:spTree>
    <p:extLst>
      <p:ext uri="{BB962C8B-B14F-4D97-AF65-F5344CB8AC3E}">
        <p14:creationId xmlns:p14="http://schemas.microsoft.com/office/powerpoint/2010/main" val="229979902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86373">
                                            <p:txEl>
                                              <p:pRg st="0" end="0"/>
                                            </p:txEl>
                                          </p:spTgt>
                                        </p:tgtEl>
                                        <p:attrNameLst>
                                          <p:attrName>style.visibility</p:attrName>
                                        </p:attrNameLst>
                                      </p:cBhvr>
                                      <p:to>
                                        <p:strVal val="visible"/>
                                      </p:to>
                                    </p:set>
                                    <p:animEffect transition="in" filter="slide(fromBottom)">
                                      <p:cBhvr>
                                        <p:cTn id="7" dur="500"/>
                                        <p:tgtEl>
                                          <p:spTgt spid="18637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186374"/>
                                        </p:tgtEl>
                                        <p:attrNameLst>
                                          <p:attrName>style.visibility</p:attrName>
                                        </p:attrNameLst>
                                      </p:cBhvr>
                                      <p:to>
                                        <p:strVal val="visible"/>
                                      </p:to>
                                    </p:set>
                                    <p:animEffect transition="in" filter="slide(fromBottom)">
                                      <p:cBhvr>
                                        <p:cTn id="12" dur="500"/>
                                        <p:tgtEl>
                                          <p:spTgt spid="18637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2" presetClass="entr" presetSubtype="4" fill="hold" grpId="0" nodeType="clickEffect">
                                  <p:stCondLst>
                                    <p:cond delay="0"/>
                                  </p:stCondLst>
                                  <p:childTnLst>
                                    <p:set>
                                      <p:cBhvr>
                                        <p:cTn id="16" dur="1" fill="hold">
                                          <p:stCondLst>
                                            <p:cond delay="0"/>
                                          </p:stCondLst>
                                        </p:cTn>
                                        <p:tgtEl>
                                          <p:spTgt spid="186375"/>
                                        </p:tgtEl>
                                        <p:attrNameLst>
                                          <p:attrName>style.visibility</p:attrName>
                                        </p:attrNameLst>
                                      </p:cBhvr>
                                      <p:to>
                                        <p:strVal val="visible"/>
                                      </p:to>
                                    </p:set>
                                    <p:animEffect transition="in" filter="slide(fromBottom)">
                                      <p:cBhvr>
                                        <p:cTn id="17" dur="500"/>
                                        <p:tgtEl>
                                          <p:spTgt spid="18637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2" presetClass="entr" presetSubtype="4" fill="hold" grpId="0" nodeType="clickEffect">
                                  <p:stCondLst>
                                    <p:cond delay="0"/>
                                  </p:stCondLst>
                                  <p:childTnLst>
                                    <p:set>
                                      <p:cBhvr>
                                        <p:cTn id="21" dur="1" fill="hold">
                                          <p:stCondLst>
                                            <p:cond delay="0"/>
                                          </p:stCondLst>
                                        </p:cTn>
                                        <p:tgtEl>
                                          <p:spTgt spid="186376"/>
                                        </p:tgtEl>
                                        <p:attrNameLst>
                                          <p:attrName>style.visibility</p:attrName>
                                        </p:attrNameLst>
                                      </p:cBhvr>
                                      <p:to>
                                        <p:strVal val="visible"/>
                                      </p:to>
                                    </p:set>
                                    <p:animEffect transition="in" filter="slide(fromBottom)">
                                      <p:cBhvr>
                                        <p:cTn id="22" dur="500"/>
                                        <p:tgtEl>
                                          <p:spTgt spid="1863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373" grpId="0" build="p" autoUpdateAnimBg="0"/>
      <p:bldP spid="186374" grpId="0" autoUpdateAnimBg="0"/>
      <p:bldP spid="186375" grpId="0" autoUpdateAnimBg="0"/>
      <p:bldP spid="186376" grpId="0" autoUpdateAnimBg="0"/>
    </p:bldLst>
  </p:timing>
</p:sld>
</file>

<file path=ppt/slides/slide32.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187394" name="Rectangle 2"/>
          <p:cNvSpPr>
            <a:spLocks noGrp="1" noChangeArrowheads="1"/>
          </p:cNvSpPr>
          <p:nvPr>
            <p:ph type="title"/>
          </p:nvPr>
        </p:nvSpPr>
        <p:spPr>
          <a:xfrm>
            <a:off x="2895600" y="76201"/>
            <a:ext cx="7772400" cy="792163"/>
          </a:xfrm>
          <a:ln/>
          <a:extLst>
            <a:ext uri="{91240B29-F687-4F45-9708-019B960494DF}">
              <a14:hiddenLine xmlns:a14="http://schemas.microsoft.com/office/drawing/2010/main" w="9525">
                <a:solidFill>
                  <a:srgbClr val="FF3300"/>
                </a:solidFill>
                <a:miter lim="800000"/>
                <a:headEnd/>
                <a:tailEnd/>
              </a14:hiddenLine>
            </a:ext>
          </a:extLst>
        </p:spPr>
        <p:txBody>
          <a:bodyPr/>
          <a:lstStyle/>
          <a:p>
            <a:pPr algn="l"/>
            <a:r>
              <a:rPr lang="en-US" altLang="en-US" sz="3400">
                <a:solidFill>
                  <a:srgbClr val="000099"/>
                </a:solidFill>
              </a:rPr>
              <a:t>Human Effects on the Atmosphere (2)</a:t>
            </a:r>
          </a:p>
        </p:txBody>
      </p:sp>
      <p:sp>
        <p:nvSpPr>
          <p:cNvPr id="187395" name="Line 3"/>
          <p:cNvSpPr>
            <a:spLocks noChangeShapeType="1"/>
          </p:cNvSpPr>
          <p:nvPr/>
        </p:nvSpPr>
        <p:spPr bwMode="auto">
          <a:xfrm>
            <a:off x="2209800" y="838200"/>
            <a:ext cx="8153400" cy="0"/>
          </a:xfrm>
          <a:prstGeom prst="line">
            <a:avLst/>
          </a:prstGeom>
          <a:noFill/>
          <a:ln w="19050">
            <a:solidFill>
              <a:srgbClr val="00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pic>
        <p:nvPicPr>
          <p:cNvPr id="187397" name="Picture 5" descr="10a"/>
          <p:cNvPicPr>
            <a:picLocks noChangeAspect="1" noChangeArrowheads="1"/>
          </p:cNvPicPr>
          <p:nvPr>
            <p:ph sz="half" idx="1"/>
          </p:nvPr>
        </p:nvPicPr>
        <p:blipFill>
          <a:blip r:embed="rId2" cstate="print">
            <a:extLst>
              <a:ext uri="{28A0092B-C50C-407E-A947-70E740481C1C}">
                <a14:useLocalDpi xmlns:a14="http://schemas.microsoft.com/office/drawing/2010/main" val="0"/>
              </a:ext>
            </a:extLst>
          </a:blip>
          <a:srcRect r="9259"/>
          <a:stretch>
            <a:fillRect/>
          </a:stretch>
        </p:blipFill>
        <p:spPr>
          <a:xfrm>
            <a:off x="2514600" y="990600"/>
            <a:ext cx="3733800" cy="30686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87398" name="Picture 6" descr="10b"/>
          <p:cNvPicPr>
            <a:picLocks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6477000" y="4092575"/>
            <a:ext cx="4038600" cy="2743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87399" name="Text Box 7"/>
          <p:cNvSpPr txBox="1">
            <a:spLocks noChangeArrowheads="1"/>
          </p:cNvSpPr>
          <p:nvPr/>
        </p:nvSpPr>
        <p:spPr bwMode="auto">
          <a:xfrm>
            <a:off x="6324600" y="815975"/>
            <a:ext cx="41148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2800" b="1">
                <a:solidFill>
                  <a:srgbClr val="333399"/>
                </a:solidFill>
              </a:rPr>
              <a:t>2) Destruction of the Ozone Layer</a:t>
            </a:r>
          </a:p>
        </p:txBody>
      </p:sp>
      <p:sp>
        <p:nvSpPr>
          <p:cNvPr id="187400" name="Text Box 8"/>
          <p:cNvSpPr txBox="1">
            <a:spLocks noChangeArrowheads="1"/>
          </p:cNvSpPr>
          <p:nvPr/>
        </p:nvSpPr>
        <p:spPr bwMode="auto">
          <a:xfrm>
            <a:off x="6248400" y="1743076"/>
            <a:ext cx="44196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000">
                <a:solidFill>
                  <a:srgbClr val="333399"/>
                </a:solidFill>
              </a:rPr>
              <a:t>Ozone (= O</a:t>
            </a:r>
            <a:r>
              <a:rPr lang="en-US" altLang="en-US" sz="2000" baseline="-25000">
                <a:solidFill>
                  <a:srgbClr val="333399"/>
                </a:solidFill>
              </a:rPr>
              <a:t>3</a:t>
            </a:r>
            <a:r>
              <a:rPr lang="en-US" altLang="en-US" sz="2000">
                <a:solidFill>
                  <a:srgbClr val="333399"/>
                </a:solidFill>
              </a:rPr>
              <a:t>) absorbs UV radiation, (which has damaging effects on human and animal tissue).</a:t>
            </a:r>
          </a:p>
        </p:txBody>
      </p:sp>
      <p:sp>
        <p:nvSpPr>
          <p:cNvPr id="187401" name="Text Box 9"/>
          <p:cNvSpPr txBox="1">
            <a:spLocks noChangeArrowheads="1"/>
          </p:cNvSpPr>
          <p:nvPr/>
        </p:nvSpPr>
        <p:spPr bwMode="auto">
          <a:xfrm>
            <a:off x="6248400" y="2749551"/>
            <a:ext cx="44196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000">
                <a:solidFill>
                  <a:srgbClr val="333399"/>
                </a:solidFill>
              </a:rPr>
              <a:t>Chlorofluorocarbons (CFCs) (used, e.g., in industrial processes, refrigeration and air conditioning) destroy the Ozone layer.</a:t>
            </a:r>
          </a:p>
        </p:txBody>
      </p:sp>
      <p:sp>
        <p:nvSpPr>
          <p:cNvPr id="187402" name="Text Box 10"/>
          <p:cNvSpPr txBox="1">
            <a:spLocks noChangeArrowheads="1"/>
          </p:cNvSpPr>
          <p:nvPr/>
        </p:nvSpPr>
        <p:spPr bwMode="auto">
          <a:xfrm>
            <a:off x="2819400" y="4267201"/>
            <a:ext cx="44196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000">
                <a:solidFill>
                  <a:srgbClr val="333399"/>
                </a:solidFill>
              </a:rPr>
              <a:t>Destruction of the ozone layer as a consequence of human activity is proven (e.g., growing ozone hole above the Antarctic);</a:t>
            </a:r>
          </a:p>
        </p:txBody>
      </p:sp>
      <p:sp>
        <p:nvSpPr>
          <p:cNvPr id="187403" name="Text Box 11"/>
          <p:cNvSpPr txBox="1">
            <a:spLocks noChangeArrowheads="1"/>
          </p:cNvSpPr>
          <p:nvPr/>
        </p:nvSpPr>
        <p:spPr bwMode="auto">
          <a:xfrm>
            <a:off x="2819400" y="5638801"/>
            <a:ext cx="43434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000">
                <a:solidFill>
                  <a:srgbClr val="333399"/>
                </a:solidFill>
              </a:rPr>
              <a:t>Must be stopped and reversed by reducing CFC use, especially in developed countries!</a:t>
            </a:r>
          </a:p>
        </p:txBody>
      </p:sp>
      <p:pic>
        <p:nvPicPr>
          <p:cNvPr id="18739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0"/>
            <a:ext cx="12954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633771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87399"/>
                                        </p:tgtEl>
                                        <p:attrNameLst>
                                          <p:attrName>style.visibility</p:attrName>
                                        </p:attrNameLst>
                                      </p:cBhvr>
                                      <p:to>
                                        <p:strVal val="visible"/>
                                      </p:to>
                                    </p:set>
                                    <p:animEffect transition="in" filter="slide(fromBottom)">
                                      <p:cBhvr>
                                        <p:cTn id="7" dur="500"/>
                                        <p:tgtEl>
                                          <p:spTgt spid="18739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187400"/>
                                        </p:tgtEl>
                                        <p:attrNameLst>
                                          <p:attrName>style.visibility</p:attrName>
                                        </p:attrNameLst>
                                      </p:cBhvr>
                                      <p:to>
                                        <p:strVal val="visible"/>
                                      </p:to>
                                    </p:set>
                                    <p:animEffect transition="in" filter="slide(fromBottom)">
                                      <p:cBhvr>
                                        <p:cTn id="12" dur="500"/>
                                        <p:tgtEl>
                                          <p:spTgt spid="18740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2" presetClass="entr" presetSubtype="4" fill="hold" grpId="0" nodeType="clickEffect">
                                  <p:stCondLst>
                                    <p:cond delay="0"/>
                                  </p:stCondLst>
                                  <p:childTnLst>
                                    <p:set>
                                      <p:cBhvr>
                                        <p:cTn id="16" dur="1" fill="hold">
                                          <p:stCondLst>
                                            <p:cond delay="0"/>
                                          </p:stCondLst>
                                        </p:cTn>
                                        <p:tgtEl>
                                          <p:spTgt spid="187401"/>
                                        </p:tgtEl>
                                        <p:attrNameLst>
                                          <p:attrName>style.visibility</p:attrName>
                                        </p:attrNameLst>
                                      </p:cBhvr>
                                      <p:to>
                                        <p:strVal val="visible"/>
                                      </p:to>
                                    </p:set>
                                    <p:animEffect transition="in" filter="slide(fromBottom)">
                                      <p:cBhvr>
                                        <p:cTn id="17" dur="500"/>
                                        <p:tgtEl>
                                          <p:spTgt spid="18740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 presetClass="entr" presetSubtype="2" fill="hold" nodeType="clickEffect">
                                  <p:stCondLst>
                                    <p:cond delay="0"/>
                                  </p:stCondLst>
                                  <p:childTnLst>
                                    <p:set>
                                      <p:cBhvr>
                                        <p:cTn id="21" dur="1" fill="hold">
                                          <p:stCondLst>
                                            <p:cond delay="0"/>
                                          </p:stCondLst>
                                        </p:cTn>
                                        <p:tgtEl>
                                          <p:spTgt spid="187397"/>
                                        </p:tgtEl>
                                        <p:attrNameLst>
                                          <p:attrName>style.visibility</p:attrName>
                                        </p:attrNameLst>
                                      </p:cBhvr>
                                      <p:to>
                                        <p:strVal val="visible"/>
                                      </p:to>
                                    </p:set>
                                    <p:anim calcmode="lin" valueType="num">
                                      <p:cBhvr additive="base">
                                        <p:cTn id="22" dur="500" fill="hold"/>
                                        <p:tgtEl>
                                          <p:spTgt spid="187397"/>
                                        </p:tgtEl>
                                        <p:attrNameLst>
                                          <p:attrName>ppt_x</p:attrName>
                                        </p:attrNameLst>
                                      </p:cBhvr>
                                      <p:tavLst>
                                        <p:tav tm="0">
                                          <p:val>
                                            <p:strVal val="1+#ppt_w/2"/>
                                          </p:val>
                                        </p:tav>
                                        <p:tav tm="100000">
                                          <p:val>
                                            <p:strVal val="#ppt_x"/>
                                          </p:val>
                                        </p:tav>
                                      </p:tavLst>
                                    </p:anim>
                                    <p:anim calcmode="lin" valueType="num">
                                      <p:cBhvr additive="base">
                                        <p:cTn id="23" dur="500" fill="hold"/>
                                        <p:tgtEl>
                                          <p:spTgt spid="187397"/>
                                        </p:tgtEl>
                                        <p:attrNameLst>
                                          <p:attrName>ppt_y</p:attrName>
                                        </p:attrNameLst>
                                      </p:cBhvr>
                                      <p:tavLst>
                                        <p:tav tm="0">
                                          <p:val>
                                            <p:strVal val="#ppt_y"/>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 presetClass="entr" presetSubtype="2" fill="hold" nodeType="clickEffect">
                                  <p:stCondLst>
                                    <p:cond delay="0"/>
                                  </p:stCondLst>
                                  <p:childTnLst>
                                    <p:set>
                                      <p:cBhvr>
                                        <p:cTn id="27" dur="1" fill="hold">
                                          <p:stCondLst>
                                            <p:cond delay="0"/>
                                          </p:stCondLst>
                                        </p:cTn>
                                        <p:tgtEl>
                                          <p:spTgt spid="187398"/>
                                        </p:tgtEl>
                                        <p:attrNameLst>
                                          <p:attrName>style.visibility</p:attrName>
                                        </p:attrNameLst>
                                      </p:cBhvr>
                                      <p:to>
                                        <p:strVal val="visible"/>
                                      </p:to>
                                    </p:set>
                                    <p:anim calcmode="lin" valueType="num">
                                      <p:cBhvr additive="base">
                                        <p:cTn id="28" dur="500" fill="hold"/>
                                        <p:tgtEl>
                                          <p:spTgt spid="187398"/>
                                        </p:tgtEl>
                                        <p:attrNameLst>
                                          <p:attrName>ppt_x</p:attrName>
                                        </p:attrNameLst>
                                      </p:cBhvr>
                                      <p:tavLst>
                                        <p:tav tm="0">
                                          <p:val>
                                            <p:strVal val="1+#ppt_w/2"/>
                                          </p:val>
                                        </p:tav>
                                        <p:tav tm="100000">
                                          <p:val>
                                            <p:strVal val="#ppt_x"/>
                                          </p:val>
                                        </p:tav>
                                      </p:tavLst>
                                    </p:anim>
                                    <p:anim calcmode="lin" valueType="num">
                                      <p:cBhvr additive="base">
                                        <p:cTn id="29" dur="500" fill="hold"/>
                                        <p:tgtEl>
                                          <p:spTgt spid="187398"/>
                                        </p:tgtEl>
                                        <p:attrNameLst>
                                          <p:attrName>ppt_y</p:attrName>
                                        </p:attrNameLst>
                                      </p:cBhvr>
                                      <p:tavLst>
                                        <p:tav tm="0">
                                          <p:val>
                                            <p:strVal val="#ppt_y"/>
                                          </p:val>
                                        </p:tav>
                                        <p:tav tm="100000">
                                          <p:val>
                                            <p:strVal val="#ppt_y"/>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12" presetClass="entr" presetSubtype="4" fill="hold" grpId="0" nodeType="clickEffect">
                                  <p:stCondLst>
                                    <p:cond delay="0"/>
                                  </p:stCondLst>
                                  <p:childTnLst>
                                    <p:set>
                                      <p:cBhvr>
                                        <p:cTn id="33" dur="1" fill="hold">
                                          <p:stCondLst>
                                            <p:cond delay="0"/>
                                          </p:stCondLst>
                                        </p:cTn>
                                        <p:tgtEl>
                                          <p:spTgt spid="187402"/>
                                        </p:tgtEl>
                                        <p:attrNameLst>
                                          <p:attrName>style.visibility</p:attrName>
                                        </p:attrNameLst>
                                      </p:cBhvr>
                                      <p:to>
                                        <p:strVal val="visible"/>
                                      </p:to>
                                    </p:set>
                                    <p:animEffect transition="in" filter="slide(fromBottom)">
                                      <p:cBhvr>
                                        <p:cTn id="34" dur="500"/>
                                        <p:tgtEl>
                                          <p:spTgt spid="187402"/>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12" presetClass="entr" presetSubtype="4" fill="hold" grpId="0" nodeType="clickEffect">
                                  <p:stCondLst>
                                    <p:cond delay="0"/>
                                  </p:stCondLst>
                                  <p:childTnLst>
                                    <p:set>
                                      <p:cBhvr>
                                        <p:cTn id="38" dur="1" fill="hold">
                                          <p:stCondLst>
                                            <p:cond delay="0"/>
                                          </p:stCondLst>
                                        </p:cTn>
                                        <p:tgtEl>
                                          <p:spTgt spid="187403"/>
                                        </p:tgtEl>
                                        <p:attrNameLst>
                                          <p:attrName>style.visibility</p:attrName>
                                        </p:attrNameLst>
                                      </p:cBhvr>
                                      <p:to>
                                        <p:strVal val="visible"/>
                                      </p:to>
                                    </p:set>
                                    <p:animEffect transition="in" filter="slide(fromBottom)">
                                      <p:cBhvr>
                                        <p:cTn id="39" dur="500"/>
                                        <p:tgtEl>
                                          <p:spTgt spid="1874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7399" grpId="0" autoUpdateAnimBg="0"/>
      <p:bldP spid="187400" grpId="0" autoUpdateAnimBg="0"/>
      <p:bldP spid="187401" grpId="0" autoUpdateAnimBg="0"/>
      <p:bldP spid="187402" grpId="0" autoUpdateAnimBg="0"/>
      <p:bldP spid="187403" grpId="0"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p:txBody>
          <a:bodyPr/>
          <a:lstStyle/>
          <a:p>
            <a:endParaRPr lang="en-US" altLang="en-US"/>
          </a:p>
        </p:txBody>
      </p:sp>
      <p:sp>
        <p:nvSpPr>
          <p:cNvPr id="2051" name="Rectangle 3"/>
          <p:cNvSpPr>
            <a:spLocks noGrp="1" noChangeArrowheads="1"/>
          </p:cNvSpPr>
          <p:nvPr>
            <p:ph type="subTitle" idx="1"/>
          </p:nvPr>
        </p:nvSpPr>
        <p:spPr/>
        <p:txBody>
          <a:bodyPr/>
          <a:lstStyle/>
          <a:p>
            <a:endParaRPr lang="en-US" altLang="en-US"/>
          </a:p>
        </p:txBody>
      </p:sp>
      <p:pic>
        <p:nvPicPr>
          <p:cNvPr id="2055" name="Picture 7" descr="MPj040666000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056" name="Text Box 8"/>
          <p:cNvSpPr txBox="1">
            <a:spLocks noChangeArrowheads="1"/>
          </p:cNvSpPr>
          <p:nvPr/>
        </p:nvSpPr>
        <p:spPr bwMode="auto">
          <a:xfrm>
            <a:off x="4724400" y="838201"/>
            <a:ext cx="5562600" cy="30008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fontAlgn="base" hangingPunct="0">
              <a:spcBef>
                <a:spcPct val="50000"/>
              </a:spcBef>
              <a:spcAft>
                <a:spcPct val="0"/>
              </a:spcAft>
            </a:pPr>
            <a:r>
              <a:rPr lang="en-US" altLang="en-US" sz="5400" b="1">
                <a:solidFill>
                  <a:srgbClr val="FFFFFF"/>
                </a:solidFill>
              </a:rPr>
              <a:t>The Earth’s Lone Satellite: </a:t>
            </a:r>
          </a:p>
          <a:p>
            <a:pPr algn="ctr" eaLnBrk="0" fontAlgn="base" hangingPunct="0">
              <a:spcBef>
                <a:spcPct val="50000"/>
              </a:spcBef>
              <a:spcAft>
                <a:spcPct val="0"/>
              </a:spcAft>
            </a:pPr>
            <a:r>
              <a:rPr lang="en-US" altLang="en-US" sz="5400" b="1">
                <a:solidFill>
                  <a:srgbClr val="FFFFFF"/>
                </a:solidFill>
              </a:rPr>
              <a:t> The Moon</a:t>
            </a:r>
          </a:p>
        </p:txBody>
      </p:sp>
    </p:spTree>
    <p:extLst>
      <p:ext uri="{BB962C8B-B14F-4D97-AF65-F5344CB8AC3E}">
        <p14:creationId xmlns:p14="http://schemas.microsoft.com/office/powerpoint/2010/main" val="3338131860"/>
      </p:ext>
    </p:extLst>
  </p:cSld>
  <p:clrMapOvr>
    <a:masterClrMapping/>
  </p:clrMapOvr>
  <p:transition spd="slow">
    <p:pull dir="u"/>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r>
              <a:rPr lang="en-US" altLang="en-US"/>
              <a:t>Facts about the Moon</a:t>
            </a:r>
          </a:p>
        </p:txBody>
      </p:sp>
      <p:sp>
        <p:nvSpPr>
          <p:cNvPr id="11267" name="Rectangle 3"/>
          <p:cNvSpPr>
            <a:spLocks noGrp="1" noChangeArrowheads="1"/>
          </p:cNvSpPr>
          <p:nvPr>
            <p:ph type="body" idx="1"/>
          </p:nvPr>
        </p:nvSpPr>
        <p:spPr>
          <a:xfrm>
            <a:off x="1981200" y="1066800"/>
            <a:ext cx="8229600" cy="5257800"/>
          </a:xfrm>
        </p:spPr>
        <p:txBody>
          <a:bodyPr/>
          <a:lstStyle/>
          <a:p>
            <a:r>
              <a:rPr lang="en-US" altLang="en-US" b="1" dirty="0"/>
              <a:t>The Moon is a satellite and only reflects light from the Sun.  It does NOT provide any light on its own.</a:t>
            </a:r>
          </a:p>
          <a:p>
            <a:r>
              <a:rPr lang="en-US" altLang="en-US" b="1" dirty="0"/>
              <a:t>It is Earth’s closest neighbor in space, and it is roughly 240,000 miles from the Earth most of the time.</a:t>
            </a:r>
          </a:p>
          <a:p>
            <a:r>
              <a:rPr lang="en-US" altLang="en-US" b="1" dirty="0"/>
              <a:t>It has a Nickel-Core, and there are </a:t>
            </a:r>
            <a:r>
              <a:rPr lang="en-US" altLang="en-US" b="1" dirty="0" smtClean="0"/>
              <a:t>four </a:t>
            </a:r>
            <a:r>
              <a:rPr lang="en-US" altLang="en-US" b="1" dirty="0"/>
              <a:t>different theories that exist which try to explain the origin of Earth’s only satellite.</a:t>
            </a:r>
          </a:p>
        </p:txBody>
      </p:sp>
    </p:spTree>
    <p:extLst>
      <p:ext uri="{BB962C8B-B14F-4D97-AF65-F5344CB8AC3E}">
        <p14:creationId xmlns:p14="http://schemas.microsoft.com/office/powerpoint/2010/main" val="2598085243"/>
      </p:ext>
    </p:extLst>
  </p:cSld>
  <p:clrMapOvr>
    <a:masterClrMapping/>
  </p:clrMapOvr>
  <p:transition spd="slow">
    <p:zoom/>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r>
              <a:rPr lang="en-US" altLang="en-US"/>
              <a:t>Facts cont.</a:t>
            </a:r>
          </a:p>
        </p:txBody>
      </p:sp>
      <p:sp>
        <p:nvSpPr>
          <p:cNvPr id="15363" name="Rectangle 3"/>
          <p:cNvSpPr>
            <a:spLocks noGrp="1" noChangeArrowheads="1"/>
          </p:cNvSpPr>
          <p:nvPr>
            <p:ph type="body" idx="1"/>
          </p:nvPr>
        </p:nvSpPr>
        <p:spPr>
          <a:xfrm>
            <a:off x="1981200" y="1219200"/>
            <a:ext cx="8229600" cy="4876800"/>
          </a:xfrm>
        </p:spPr>
        <p:txBody>
          <a:bodyPr/>
          <a:lstStyle/>
          <a:p>
            <a:pPr>
              <a:lnSpc>
                <a:spcPct val="90000"/>
              </a:lnSpc>
            </a:pPr>
            <a:r>
              <a:rPr lang="en-US" altLang="en-US" sz="2800" b="1"/>
              <a:t>The Moon “wobbles,” a term called libration, which makes it possible for humans to see roughly 51% of the Moon’s surface.  However, the Moon does have a “Dark Side” so to speak.  There is a side of the Moon that we NEVER see without lunar visits or satellite mapping.</a:t>
            </a:r>
          </a:p>
          <a:p>
            <a:pPr>
              <a:lnSpc>
                <a:spcPct val="90000"/>
              </a:lnSpc>
            </a:pPr>
            <a:r>
              <a:rPr lang="en-US" altLang="en-US" sz="2800" b="1"/>
              <a:t>The Moon has many different features, including mare (“seas” or lava-formed plains), terra (highlands), craters (created from asteroid and meteorite impacts), and mons (mountains).</a:t>
            </a:r>
          </a:p>
        </p:txBody>
      </p:sp>
    </p:spTree>
    <p:extLst>
      <p:ext uri="{BB962C8B-B14F-4D97-AF65-F5344CB8AC3E}">
        <p14:creationId xmlns:p14="http://schemas.microsoft.com/office/powerpoint/2010/main" val="3428392042"/>
      </p:ext>
    </p:extLst>
  </p:cSld>
  <p:clrMapOvr>
    <a:masterClrMapping/>
  </p:clrMapOvr>
  <p:transition spd="slow">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1981200" y="0"/>
            <a:ext cx="8229600" cy="1143000"/>
          </a:xfrm>
        </p:spPr>
        <p:txBody>
          <a:bodyPr/>
          <a:lstStyle/>
          <a:p>
            <a:r>
              <a:rPr lang="en-US" altLang="en-US"/>
              <a:t>Examples of Features</a:t>
            </a:r>
          </a:p>
        </p:txBody>
      </p:sp>
      <p:sp>
        <p:nvSpPr>
          <p:cNvPr id="16387" name="Rectangle 3"/>
          <p:cNvSpPr>
            <a:spLocks noGrp="1" noChangeArrowheads="1"/>
          </p:cNvSpPr>
          <p:nvPr>
            <p:ph type="body" idx="1"/>
          </p:nvPr>
        </p:nvSpPr>
        <p:spPr>
          <a:xfrm>
            <a:off x="1981200" y="914400"/>
            <a:ext cx="8686800" cy="5638800"/>
          </a:xfrm>
        </p:spPr>
        <p:txBody>
          <a:bodyPr/>
          <a:lstStyle/>
          <a:p>
            <a:pPr>
              <a:lnSpc>
                <a:spcPct val="90000"/>
              </a:lnSpc>
            </a:pPr>
            <a:r>
              <a:rPr lang="en-US" altLang="en-US" sz="2800" b="1"/>
              <a:t>“Seas” –  Mare Tranquillitatis </a:t>
            </a:r>
          </a:p>
          <a:p>
            <a:pPr>
              <a:lnSpc>
                <a:spcPct val="90000"/>
              </a:lnSpc>
              <a:buFontTx/>
              <a:buNone/>
            </a:pPr>
            <a:r>
              <a:rPr lang="en-US" altLang="en-US" sz="2800" b="1"/>
              <a:t>			  “Sea of Tranquility” </a:t>
            </a:r>
          </a:p>
          <a:p>
            <a:pPr>
              <a:lnSpc>
                <a:spcPct val="90000"/>
              </a:lnSpc>
              <a:buFontTx/>
              <a:buNone/>
            </a:pPr>
            <a:r>
              <a:rPr lang="en-US" altLang="en-US" sz="2800" b="1"/>
              <a:t>			  (where Apollo XI landed)</a:t>
            </a:r>
          </a:p>
          <a:p>
            <a:pPr>
              <a:lnSpc>
                <a:spcPct val="90000"/>
              </a:lnSpc>
              <a:buFontTx/>
              <a:buNone/>
            </a:pPr>
            <a:r>
              <a:rPr lang="en-US" altLang="en-US" sz="2800" b="1"/>
              <a:t>			  Mare Serenitatis </a:t>
            </a:r>
          </a:p>
          <a:p>
            <a:pPr>
              <a:lnSpc>
                <a:spcPct val="90000"/>
              </a:lnSpc>
              <a:buFontTx/>
              <a:buNone/>
            </a:pPr>
            <a:r>
              <a:rPr lang="en-US" altLang="en-US" sz="2800" b="1"/>
              <a:t>			  “Sea of Serenity”</a:t>
            </a:r>
          </a:p>
          <a:p>
            <a:pPr>
              <a:lnSpc>
                <a:spcPct val="90000"/>
              </a:lnSpc>
            </a:pPr>
            <a:r>
              <a:rPr lang="en-US" altLang="en-US" sz="2800" b="1"/>
              <a:t>“Mons” – Montes Apenninus</a:t>
            </a:r>
          </a:p>
          <a:p>
            <a:pPr>
              <a:lnSpc>
                <a:spcPct val="90000"/>
              </a:lnSpc>
              <a:buFontTx/>
              <a:buNone/>
            </a:pPr>
            <a:r>
              <a:rPr lang="en-US" altLang="en-US" sz="2800" b="1"/>
              <a:t>			  “Apennine Mts.” like on Earth</a:t>
            </a:r>
          </a:p>
          <a:p>
            <a:pPr>
              <a:lnSpc>
                <a:spcPct val="90000"/>
              </a:lnSpc>
              <a:buFontTx/>
              <a:buNone/>
            </a:pPr>
            <a:r>
              <a:rPr lang="en-US" altLang="en-US" sz="2800" b="1"/>
              <a:t>			  Montes Alpes</a:t>
            </a:r>
          </a:p>
          <a:p>
            <a:pPr>
              <a:lnSpc>
                <a:spcPct val="90000"/>
              </a:lnSpc>
              <a:buFontTx/>
              <a:buNone/>
            </a:pPr>
            <a:r>
              <a:rPr lang="en-US" altLang="en-US" sz="2800" b="1"/>
              <a:t>			  “Alps Mts.” like on Earth</a:t>
            </a:r>
          </a:p>
          <a:p>
            <a:pPr>
              <a:lnSpc>
                <a:spcPct val="90000"/>
              </a:lnSpc>
            </a:pPr>
            <a:r>
              <a:rPr lang="en-US" altLang="en-US" sz="2800" b="1"/>
              <a:t>Craters –  Archimedes, Copernicus, and Tycho (All large ones are named after famous dead scientists, scholars and artists.  Small ones tend to have common first names.)</a:t>
            </a:r>
          </a:p>
        </p:txBody>
      </p:sp>
    </p:spTree>
    <p:extLst>
      <p:ext uri="{BB962C8B-B14F-4D97-AF65-F5344CB8AC3E}">
        <p14:creationId xmlns:p14="http://schemas.microsoft.com/office/powerpoint/2010/main" val="3934517703"/>
      </p:ext>
    </p:extLst>
  </p:cSld>
  <p:clrMapOvr>
    <a:masterClrMapping/>
  </p:clrMapOvr>
  <p:transition spd="slow">
    <p:dissolv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r>
              <a:rPr lang="en-US" altLang="en-US" sz="3600"/>
              <a:t>Four Theories about Moon’s Origin</a:t>
            </a:r>
          </a:p>
        </p:txBody>
      </p:sp>
      <p:sp>
        <p:nvSpPr>
          <p:cNvPr id="12291" name="Rectangle 3"/>
          <p:cNvSpPr>
            <a:spLocks noGrp="1" noChangeArrowheads="1"/>
          </p:cNvSpPr>
          <p:nvPr>
            <p:ph type="body" idx="1"/>
          </p:nvPr>
        </p:nvSpPr>
        <p:spPr>
          <a:xfrm>
            <a:off x="1981200" y="1219200"/>
            <a:ext cx="8229600" cy="5257800"/>
          </a:xfrm>
        </p:spPr>
        <p:txBody>
          <a:bodyPr/>
          <a:lstStyle/>
          <a:p>
            <a:pPr>
              <a:lnSpc>
                <a:spcPct val="90000"/>
              </a:lnSpc>
            </a:pPr>
            <a:r>
              <a:rPr lang="en-US" altLang="en-US" b="1" u="sng" dirty="0"/>
              <a:t>Theory One is Nebular Contraction or Condensation Theory </a:t>
            </a:r>
            <a:r>
              <a:rPr lang="en-US" altLang="en-US" b="1" dirty="0"/>
              <a:t>that says the Earth and Moon were produced or created at the same time in the same or close nebulas during the creation of the Solar System.</a:t>
            </a:r>
          </a:p>
          <a:p>
            <a:pPr>
              <a:lnSpc>
                <a:spcPct val="90000"/>
              </a:lnSpc>
              <a:buFontTx/>
              <a:buNone/>
            </a:pPr>
            <a:endParaRPr lang="en-US" altLang="en-US" sz="1800" b="1" dirty="0"/>
          </a:p>
          <a:p>
            <a:pPr>
              <a:lnSpc>
                <a:spcPct val="90000"/>
              </a:lnSpc>
            </a:pPr>
            <a:r>
              <a:rPr lang="en-US" altLang="en-US" b="1" u="sng" dirty="0"/>
              <a:t>Theory Two is the Capture Theory</a:t>
            </a:r>
            <a:r>
              <a:rPr lang="en-US" altLang="en-US" b="1" dirty="0"/>
              <a:t>, in which the Earth’s gravity pulled the Moon in while it was passing near Earth.</a:t>
            </a:r>
          </a:p>
        </p:txBody>
      </p:sp>
    </p:spTree>
    <p:extLst>
      <p:ext uri="{BB962C8B-B14F-4D97-AF65-F5344CB8AC3E}">
        <p14:creationId xmlns:p14="http://schemas.microsoft.com/office/powerpoint/2010/main" val="1126356564"/>
      </p:ext>
    </p:extLst>
  </p:cSld>
  <p:clrMapOvr>
    <a:masterClrMapping/>
  </p:clrMapOvr>
  <p:transition spd="slow">
    <p:wheel/>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r>
              <a:rPr lang="en-US" altLang="en-US"/>
              <a:t>Theories cont. </a:t>
            </a:r>
          </a:p>
        </p:txBody>
      </p:sp>
      <p:sp>
        <p:nvSpPr>
          <p:cNvPr id="14339" name="Rectangle 3"/>
          <p:cNvSpPr>
            <a:spLocks noGrp="1" noChangeArrowheads="1"/>
          </p:cNvSpPr>
          <p:nvPr>
            <p:ph type="body" idx="1"/>
          </p:nvPr>
        </p:nvSpPr>
        <p:spPr>
          <a:xfrm>
            <a:off x="1524000" y="1143000"/>
            <a:ext cx="9144000" cy="4495800"/>
          </a:xfrm>
        </p:spPr>
        <p:txBody>
          <a:bodyPr/>
          <a:lstStyle/>
          <a:p>
            <a:pPr>
              <a:lnSpc>
                <a:spcPct val="90000"/>
              </a:lnSpc>
            </a:pPr>
            <a:r>
              <a:rPr lang="en-US" altLang="en-US" b="1" u="sng" dirty="0"/>
              <a:t>Theory Three is the Fission Theory</a:t>
            </a:r>
            <a:r>
              <a:rPr lang="en-US" altLang="en-US" b="1" dirty="0"/>
              <a:t>, in which the Moon split apart of the primordial Earth while it was forming and stayed close by due to Earth’s gravity.</a:t>
            </a:r>
          </a:p>
          <a:p>
            <a:pPr>
              <a:lnSpc>
                <a:spcPct val="90000"/>
              </a:lnSpc>
              <a:buFontTx/>
              <a:buNone/>
            </a:pPr>
            <a:endParaRPr lang="en-US" altLang="en-US" sz="1800" b="1" dirty="0"/>
          </a:p>
          <a:p>
            <a:pPr>
              <a:lnSpc>
                <a:spcPct val="90000"/>
              </a:lnSpc>
            </a:pPr>
            <a:r>
              <a:rPr lang="en-US" altLang="en-US" b="1" u="sng" dirty="0"/>
              <a:t>Theory Four (the one scientists lean towards) is the Collision Theory </a:t>
            </a:r>
            <a:r>
              <a:rPr lang="en-US" altLang="en-US" b="1" dirty="0"/>
              <a:t>in which an asteroid or something large in size hit the primordial Earth forcing back of the remnants (orbiting clouds of debris) soon clustered together over time to become our Moon.</a:t>
            </a:r>
          </a:p>
          <a:p>
            <a:pPr>
              <a:lnSpc>
                <a:spcPct val="90000"/>
              </a:lnSpc>
            </a:pPr>
            <a:endParaRPr lang="en-US" altLang="en-US" b="1" dirty="0"/>
          </a:p>
        </p:txBody>
      </p:sp>
    </p:spTree>
    <p:extLst>
      <p:ext uri="{BB962C8B-B14F-4D97-AF65-F5344CB8AC3E}">
        <p14:creationId xmlns:p14="http://schemas.microsoft.com/office/powerpoint/2010/main" val="2635013776"/>
      </p:ext>
    </p:extLst>
  </p:cSld>
  <p:clrMapOvr>
    <a:masterClrMapping/>
  </p:clrMapOvr>
  <p:transition spd="slow">
    <p:wheel/>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1676400" y="0"/>
            <a:ext cx="8305800" cy="1143000"/>
          </a:xfrm>
        </p:spPr>
        <p:txBody>
          <a:bodyPr/>
          <a:lstStyle/>
          <a:p>
            <a:r>
              <a:rPr lang="en-US" altLang="en-US"/>
              <a:t>Spring and Neap Tides</a:t>
            </a:r>
          </a:p>
        </p:txBody>
      </p:sp>
      <p:pic>
        <p:nvPicPr>
          <p:cNvPr id="13316" name="Picture 4" descr="MPj04423140000[1]"/>
          <p:cNvPicPr>
            <a:picLocks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4343400" y="1371600"/>
            <a:ext cx="3162300" cy="4495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3319" name="Text Box 7"/>
          <p:cNvSpPr txBox="1">
            <a:spLocks noChangeArrowheads="1"/>
          </p:cNvSpPr>
          <p:nvPr/>
        </p:nvSpPr>
        <p:spPr bwMode="auto">
          <a:xfrm>
            <a:off x="1828800" y="838200"/>
            <a:ext cx="2362200" cy="579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50000"/>
              </a:spcBef>
              <a:spcAft>
                <a:spcPct val="0"/>
              </a:spcAft>
            </a:pPr>
            <a:r>
              <a:rPr lang="en-US" altLang="en-US" sz="2400" b="1">
                <a:solidFill>
                  <a:srgbClr val="FFFFFF"/>
                </a:solidFill>
              </a:rPr>
              <a:t>Spring Tides:</a:t>
            </a:r>
          </a:p>
          <a:p>
            <a:pPr eaLnBrk="0" fontAlgn="base" hangingPunct="0">
              <a:spcBef>
                <a:spcPct val="50000"/>
              </a:spcBef>
              <a:spcAft>
                <a:spcPct val="0"/>
              </a:spcAft>
            </a:pPr>
            <a:r>
              <a:rPr lang="en-US" altLang="en-US" sz="2000" b="1">
                <a:solidFill>
                  <a:srgbClr val="FFFFFF"/>
                </a:solidFill>
              </a:rPr>
              <a:t>These are the highest tides that occur on Earth.</a:t>
            </a:r>
          </a:p>
          <a:p>
            <a:pPr eaLnBrk="0" fontAlgn="base" hangingPunct="0">
              <a:spcBef>
                <a:spcPct val="50000"/>
              </a:spcBef>
              <a:spcAft>
                <a:spcPct val="0"/>
              </a:spcAft>
            </a:pPr>
            <a:r>
              <a:rPr lang="en-US" altLang="en-US" sz="2000" b="1">
                <a:solidFill>
                  <a:srgbClr val="FFFFFF"/>
                </a:solidFill>
              </a:rPr>
              <a:t>They occur during Full Moons and New Moons in the monthly Lunar Cycle.</a:t>
            </a:r>
          </a:p>
          <a:p>
            <a:pPr eaLnBrk="0" fontAlgn="base" hangingPunct="0">
              <a:spcBef>
                <a:spcPct val="50000"/>
              </a:spcBef>
              <a:spcAft>
                <a:spcPct val="0"/>
              </a:spcAft>
            </a:pPr>
            <a:r>
              <a:rPr lang="en-US" altLang="en-US" sz="2000" b="1">
                <a:solidFill>
                  <a:srgbClr val="FFFFFF"/>
                </a:solidFill>
              </a:rPr>
              <a:t>These tides are especially high whenever the Moon is at perigee in its annual rotation around the Earth.</a:t>
            </a:r>
          </a:p>
        </p:txBody>
      </p:sp>
      <p:sp>
        <p:nvSpPr>
          <p:cNvPr id="13320" name="Text Box 8"/>
          <p:cNvSpPr txBox="1">
            <a:spLocks noChangeArrowheads="1"/>
          </p:cNvSpPr>
          <p:nvPr/>
        </p:nvSpPr>
        <p:spPr bwMode="auto">
          <a:xfrm>
            <a:off x="7620000" y="838200"/>
            <a:ext cx="2819400" cy="518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50000"/>
              </a:spcBef>
              <a:spcAft>
                <a:spcPct val="0"/>
              </a:spcAft>
            </a:pPr>
            <a:r>
              <a:rPr lang="en-US" altLang="en-US" sz="2400" b="1">
                <a:solidFill>
                  <a:srgbClr val="FFFFFF"/>
                </a:solidFill>
              </a:rPr>
              <a:t>Neap Tides:</a:t>
            </a:r>
          </a:p>
          <a:p>
            <a:pPr eaLnBrk="0" fontAlgn="base" hangingPunct="0">
              <a:spcBef>
                <a:spcPct val="50000"/>
              </a:spcBef>
              <a:spcAft>
                <a:spcPct val="0"/>
              </a:spcAft>
            </a:pPr>
            <a:r>
              <a:rPr lang="en-US" altLang="en-US" sz="2000" b="1">
                <a:solidFill>
                  <a:srgbClr val="FFFFFF"/>
                </a:solidFill>
              </a:rPr>
              <a:t>These are the tides that occur which are lower than usual.</a:t>
            </a:r>
          </a:p>
          <a:p>
            <a:pPr eaLnBrk="0" fontAlgn="base" hangingPunct="0">
              <a:spcBef>
                <a:spcPct val="50000"/>
              </a:spcBef>
              <a:spcAft>
                <a:spcPct val="0"/>
              </a:spcAft>
            </a:pPr>
            <a:r>
              <a:rPr lang="en-US" altLang="en-US" sz="2000" b="1">
                <a:solidFill>
                  <a:srgbClr val="FFFFFF"/>
                </a:solidFill>
              </a:rPr>
              <a:t>They occur during the First Quarter Moon and Last Quarter Moon phases.</a:t>
            </a:r>
          </a:p>
          <a:p>
            <a:pPr eaLnBrk="0" fontAlgn="base" hangingPunct="0">
              <a:spcBef>
                <a:spcPct val="50000"/>
              </a:spcBef>
              <a:spcAft>
                <a:spcPct val="0"/>
              </a:spcAft>
            </a:pPr>
            <a:r>
              <a:rPr lang="en-US" altLang="en-US" sz="2000" b="1">
                <a:solidFill>
                  <a:srgbClr val="FFFFFF"/>
                </a:solidFill>
              </a:rPr>
              <a:t>These tides are especially LOW whenever the Moon is at apogee in its annual rotation around the Earth.</a:t>
            </a:r>
          </a:p>
        </p:txBody>
      </p:sp>
    </p:spTree>
    <p:extLst>
      <p:ext uri="{BB962C8B-B14F-4D97-AF65-F5344CB8AC3E}">
        <p14:creationId xmlns:p14="http://schemas.microsoft.com/office/powerpoint/2010/main" val="292392866"/>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7" presetClass="entr" presetSubtype="0" fill="hold" grpId="0" nodeType="withEffect">
                                  <p:stCondLst>
                                    <p:cond delay="0"/>
                                  </p:stCondLst>
                                  <p:childTnLst>
                                    <p:set>
                                      <p:cBhvr>
                                        <p:cTn id="6" dur="1" fill="hold">
                                          <p:stCondLst>
                                            <p:cond delay="0"/>
                                          </p:stCondLst>
                                        </p:cTn>
                                        <p:tgtEl>
                                          <p:spTgt spid="13314"/>
                                        </p:tgtEl>
                                        <p:attrNameLst>
                                          <p:attrName>style.visibility</p:attrName>
                                        </p:attrNameLst>
                                      </p:cBhvr>
                                      <p:to>
                                        <p:strVal val="visible"/>
                                      </p:to>
                                    </p:set>
                                    <p:animEffect transition="in" filter="fade">
                                      <p:cBhvr>
                                        <p:cTn id="7" dur="1000"/>
                                        <p:tgtEl>
                                          <p:spTgt spid="13314"/>
                                        </p:tgtEl>
                                      </p:cBhvr>
                                    </p:animEffect>
                                    <p:anim calcmode="lin" valueType="num">
                                      <p:cBhvr>
                                        <p:cTn id="8" dur="1000" fill="hold"/>
                                        <p:tgtEl>
                                          <p:spTgt spid="13314"/>
                                        </p:tgtEl>
                                        <p:attrNameLst>
                                          <p:attrName>ppt_x</p:attrName>
                                        </p:attrNameLst>
                                      </p:cBhvr>
                                      <p:tavLst>
                                        <p:tav tm="0">
                                          <p:val>
                                            <p:strVal val="#ppt_x"/>
                                          </p:val>
                                        </p:tav>
                                        <p:tav tm="100000">
                                          <p:val>
                                            <p:strVal val="#ppt_x"/>
                                          </p:val>
                                        </p:tav>
                                      </p:tavLst>
                                    </p:anim>
                                    <p:anim calcmode="lin" valueType="num">
                                      <p:cBhvr>
                                        <p:cTn id="9" dur="898" decel="100000" fill="hold"/>
                                        <p:tgtEl>
                                          <p:spTgt spid="13314"/>
                                        </p:tgtEl>
                                        <p:attrNameLst>
                                          <p:attrName>ppt_y</p:attrName>
                                        </p:attrNameLst>
                                      </p:cBhvr>
                                      <p:tavLst>
                                        <p:tav tm="0">
                                          <p:val>
                                            <p:strVal val="#ppt_y+1"/>
                                          </p:val>
                                        </p:tav>
                                        <p:tav tm="100000">
                                          <p:val>
                                            <p:strVal val="#ppt_y-.03"/>
                                          </p:val>
                                        </p:tav>
                                      </p:tavLst>
                                    </p:anim>
                                    <p:anim calcmode="lin" valueType="num">
                                      <p:cBhvr>
                                        <p:cTn id="10" dur="100" accel="100000" fill="hold">
                                          <p:stCondLst>
                                            <p:cond delay="898"/>
                                          </p:stCondLst>
                                        </p:cTn>
                                        <p:tgtEl>
                                          <p:spTgt spid="1331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4" grpId="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sp>
        <p:nvSpPr>
          <p:cNvPr id="11266" name="Rectangle 2"/>
          <p:cNvSpPr>
            <a:spLocks noGrp="1" noRot="1" noChangeArrowheads="1"/>
          </p:cNvSpPr>
          <p:nvPr>
            <p:ph type="title"/>
          </p:nvPr>
        </p:nvSpPr>
        <p:spPr/>
        <p:txBody>
          <a:bodyPr/>
          <a:lstStyle/>
          <a:p>
            <a:r>
              <a:rPr lang="en-US" altLang="en-US" sz="6000"/>
              <a:t>“As the World Turns…”</a:t>
            </a:r>
          </a:p>
        </p:txBody>
      </p:sp>
      <p:pic>
        <p:nvPicPr>
          <p:cNvPr id="11270" name="Picture 6" descr="j0174012"/>
          <p:cNvPicPr>
            <a:picLocks noChangeAspect="1" noChangeArrowheads="1" noCrop="1"/>
          </p:cNvPicPr>
          <p:nvPr>
            <p:ph idx="1"/>
          </p:nvPr>
        </p:nvPicPr>
        <p:blipFill>
          <a:blip r:embed="rId2">
            <a:extLst>
              <a:ext uri="{28A0092B-C50C-407E-A947-70E740481C1C}">
                <a14:useLocalDpi xmlns:a14="http://schemas.microsoft.com/office/drawing/2010/main" val="0"/>
              </a:ext>
            </a:extLst>
          </a:blip>
          <a:srcRect/>
          <a:stretch>
            <a:fillRect/>
          </a:stretch>
        </p:blipFill>
        <p:spPr>
          <a:xfrm>
            <a:off x="6629400" y="1600200"/>
            <a:ext cx="3429000" cy="4648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272" name="Text Box 8"/>
          <p:cNvSpPr txBox="1">
            <a:spLocks noChangeArrowheads="1"/>
          </p:cNvSpPr>
          <p:nvPr/>
        </p:nvSpPr>
        <p:spPr bwMode="auto">
          <a:xfrm>
            <a:off x="1981200" y="1981201"/>
            <a:ext cx="4038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50000"/>
              </a:spcBef>
              <a:spcAft>
                <a:spcPct val="0"/>
              </a:spcAft>
            </a:pPr>
            <a:endParaRPr lang="en-US" altLang="en-US">
              <a:solidFill>
                <a:srgbClr val="FFFFFF"/>
              </a:solidFill>
              <a:latin typeface="Arial" panose="020B0604020202020204" pitchFamily="34" charset="0"/>
            </a:endParaRPr>
          </a:p>
        </p:txBody>
      </p:sp>
      <p:sp>
        <p:nvSpPr>
          <p:cNvPr id="11273" name="Text Box 9"/>
          <p:cNvSpPr txBox="1">
            <a:spLocks noChangeArrowheads="1"/>
          </p:cNvSpPr>
          <p:nvPr/>
        </p:nvSpPr>
        <p:spPr bwMode="auto">
          <a:xfrm>
            <a:off x="1905000" y="1600200"/>
            <a:ext cx="4343400" cy="48013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0"/>
              </a:spcBef>
              <a:spcAft>
                <a:spcPct val="0"/>
              </a:spcAft>
            </a:pPr>
            <a:endParaRPr lang="en-US" altLang="en-US">
              <a:solidFill>
                <a:srgbClr val="FFFFFF"/>
              </a:solidFill>
              <a:latin typeface="Arial" panose="020B0604020202020204" pitchFamily="34" charset="0"/>
            </a:endParaRPr>
          </a:p>
          <a:p>
            <a:pPr eaLnBrk="0" fontAlgn="base" hangingPunct="0">
              <a:spcBef>
                <a:spcPct val="0"/>
              </a:spcBef>
              <a:spcAft>
                <a:spcPct val="0"/>
              </a:spcAft>
              <a:buFontTx/>
              <a:buChar char="•"/>
            </a:pPr>
            <a:r>
              <a:rPr lang="en-US" altLang="en-US">
                <a:solidFill>
                  <a:srgbClr val="FFFFFF"/>
                </a:solidFill>
                <a:latin typeface="Arial" panose="020B0604020202020204" pitchFamily="34" charset="0"/>
              </a:rPr>
              <a:t> </a:t>
            </a:r>
            <a:r>
              <a:rPr lang="en-US" altLang="en-US" sz="2400" b="1">
                <a:solidFill>
                  <a:srgbClr val="FFFFFF"/>
                </a:solidFill>
                <a:latin typeface="Arial" panose="020B0604020202020204" pitchFamily="34" charset="0"/>
              </a:rPr>
              <a:t>Earth is over 70% water.</a:t>
            </a:r>
          </a:p>
          <a:p>
            <a:pPr eaLnBrk="0" fontAlgn="base" hangingPunct="0">
              <a:spcBef>
                <a:spcPct val="0"/>
              </a:spcBef>
              <a:spcAft>
                <a:spcPct val="0"/>
              </a:spcAft>
            </a:pPr>
            <a:endParaRPr lang="en-US" altLang="en-US" sz="2400" b="1">
              <a:solidFill>
                <a:srgbClr val="FFFFFF"/>
              </a:solidFill>
              <a:latin typeface="Arial" panose="020B0604020202020204" pitchFamily="34" charset="0"/>
            </a:endParaRPr>
          </a:p>
          <a:p>
            <a:pPr eaLnBrk="0" fontAlgn="base" hangingPunct="0">
              <a:spcBef>
                <a:spcPct val="0"/>
              </a:spcBef>
              <a:spcAft>
                <a:spcPct val="0"/>
              </a:spcAft>
              <a:buFontTx/>
              <a:buChar char="•"/>
            </a:pPr>
            <a:r>
              <a:rPr lang="en-US" altLang="en-US" sz="2400" b="1">
                <a:solidFill>
                  <a:srgbClr val="FFFFFF"/>
                </a:solidFill>
                <a:latin typeface="Arial" panose="020B0604020202020204" pitchFamily="34" charset="0"/>
              </a:rPr>
              <a:t> Earth is the only planet that has all three phases of water…solid, liquid, and gas.</a:t>
            </a:r>
          </a:p>
          <a:p>
            <a:pPr eaLnBrk="0" fontAlgn="base" hangingPunct="0">
              <a:spcBef>
                <a:spcPct val="0"/>
              </a:spcBef>
              <a:spcAft>
                <a:spcPct val="0"/>
              </a:spcAft>
            </a:pPr>
            <a:endParaRPr lang="en-US" altLang="en-US" sz="2400" b="1">
              <a:solidFill>
                <a:srgbClr val="FFFFFF"/>
              </a:solidFill>
              <a:latin typeface="Arial" panose="020B0604020202020204" pitchFamily="34" charset="0"/>
            </a:endParaRPr>
          </a:p>
          <a:p>
            <a:pPr eaLnBrk="0" fontAlgn="base" hangingPunct="0">
              <a:spcBef>
                <a:spcPct val="0"/>
              </a:spcBef>
              <a:spcAft>
                <a:spcPct val="0"/>
              </a:spcAft>
              <a:buFontTx/>
              <a:buChar char="•"/>
            </a:pPr>
            <a:r>
              <a:rPr lang="en-US" altLang="en-US" sz="2400" b="1">
                <a:solidFill>
                  <a:srgbClr val="FFFFFF"/>
                </a:solidFill>
                <a:latin typeface="Arial" panose="020B0604020202020204" pitchFamily="34" charset="0"/>
              </a:rPr>
              <a:t> Earth has a Nickel-Iron core, which produces its magnetic field and affects compass directions.</a:t>
            </a:r>
          </a:p>
          <a:p>
            <a:pPr eaLnBrk="0" fontAlgn="base" hangingPunct="0">
              <a:spcBef>
                <a:spcPct val="0"/>
              </a:spcBef>
              <a:spcAft>
                <a:spcPct val="0"/>
              </a:spcAft>
              <a:buFontTx/>
              <a:buChar char="•"/>
            </a:pPr>
            <a:endParaRPr lang="en-US" altLang="en-US" sz="2400" b="1">
              <a:solidFill>
                <a:srgbClr val="FFFFFF"/>
              </a:solidFill>
              <a:latin typeface="Arial" panose="020B0604020202020204" pitchFamily="34" charset="0"/>
            </a:endParaRPr>
          </a:p>
        </p:txBody>
      </p:sp>
    </p:spTree>
    <p:extLst>
      <p:ext uri="{BB962C8B-B14F-4D97-AF65-F5344CB8AC3E}">
        <p14:creationId xmlns:p14="http://schemas.microsoft.com/office/powerpoint/2010/main" val="367765910"/>
      </p:ext>
    </p:extLst>
  </p:cSld>
  <p:clrMapOvr>
    <a:masterClrMapping/>
  </p:clrMapOvr>
  <p:transition spd="slow">
    <p:wheel spokes="2"/>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nodeType="clickEffect">
                                  <p:stCondLst>
                                    <p:cond delay="0"/>
                                  </p:stCondLst>
                                  <p:childTnLst>
                                    <p:set>
                                      <p:cBhvr>
                                        <p:cTn id="6" dur="1" fill="hold">
                                          <p:stCondLst>
                                            <p:cond delay="0"/>
                                          </p:stCondLst>
                                        </p:cTn>
                                        <p:tgtEl>
                                          <p:spTgt spid="11270"/>
                                        </p:tgtEl>
                                        <p:attrNameLst>
                                          <p:attrName>style.visibility</p:attrName>
                                        </p:attrNameLst>
                                      </p:cBhvr>
                                      <p:to>
                                        <p:strVal val="visible"/>
                                      </p:to>
                                    </p:set>
                                    <p:anim calcmode="lin" valueType="num">
                                      <p:cBhvr additive="base">
                                        <p:cTn id="7" dur="5000" fill="hold"/>
                                        <p:tgtEl>
                                          <p:spTgt spid="11270"/>
                                        </p:tgtEl>
                                        <p:attrNameLst>
                                          <p:attrName>ppt_x</p:attrName>
                                        </p:attrNameLst>
                                      </p:cBhvr>
                                      <p:tavLst>
                                        <p:tav tm="0">
                                          <p:val>
                                            <p:strVal val="1+#ppt_w/2"/>
                                          </p:val>
                                        </p:tav>
                                        <p:tav tm="100000">
                                          <p:val>
                                            <p:strVal val="#ppt_x"/>
                                          </p:val>
                                        </p:tav>
                                      </p:tavLst>
                                    </p:anim>
                                    <p:anim calcmode="lin" valueType="num">
                                      <p:cBhvr additive="base">
                                        <p:cTn id="8" dur="5000" fill="hold"/>
                                        <p:tgtEl>
                                          <p:spTgt spid="1127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r>
              <a:rPr lang="en-US" altLang="en-US"/>
              <a:t>The Moon Phases</a:t>
            </a:r>
          </a:p>
        </p:txBody>
      </p:sp>
      <p:sp>
        <p:nvSpPr>
          <p:cNvPr id="17411" name="Rectangle 3"/>
          <p:cNvSpPr>
            <a:spLocks noGrp="1" noChangeArrowheads="1"/>
          </p:cNvSpPr>
          <p:nvPr>
            <p:ph type="body" idx="1"/>
          </p:nvPr>
        </p:nvSpPr>
        <p:spPr>
          <a:xfrm>
            <a:off x="1981200" y="1600200"/>
            <a:ext cx="8229600" cy="4953000"/>
          </a:xfrm>
        </p:spPr>
        <p:txBody>
          <a:bodyPr/>
          <a:lstStyle/>
          <a:p>
            <a:r>
              <a:rPr lang="en-US" altLang="en-US" sz="3600" b="1"/>
              <a:t>Over the course a month, actually 29.5 days, the Moon goes through its different phases.</a:t>
            </a:r>
          </a:p>
          <a:p>
            <a:r>
              <a:rPr lang="en-US" altLang="en-US" sz="3600" b="1"/>
              <a:t>Each phase will be shown and the day in the cycle that it appears.  Please draw each phase, the day and name that is shown on the following slides.</a:t>
            </a:r>
          </a:p>
        </p:txBody>
      </p:sp>
    </p:spTree>
    <p:extLst>
      <p:ext uri="{BB962C8B-B14F-4D97-AF65-F5344CB8AC3E}">
        <p14:creationId xmlns:p14="http://schemas.microsoft.com/office/powerpoint/2010/main" val="5400289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r>
              <a:rPr lang="en-US" altLang="en-US"/>
              <a:t>Moon Phases</a:t>
            </a:r>
          </a:p>
        </p:txBody>
      </p:sp>
      <p:sp>
        <p:nvSpPr>
          <p:cNvPr id="18435" name="Rectangle 3"/>
          <p:cNvSpPr>
            <a:spLocks noGrp="1" noChangeArrowheads="1"/>
          </p:cNvSpPr>
          <p:nvPr>
            <p:ph type="body" idx="1"/>
          </p:nvPr>
        </p:nvSpPr>
        <p:spPr/>
        <p:txBody>
          <a:bodyPr/>
          <a:lstStyle/>
          <a:p>
            <a:r>
              <a:rPr lang="en-US" altLang="en-US" b="1"/>
              <a:t>New Moon</a:t>
            </a:r>
            <a:r>
              <a:rPr lang="en-US" altLang="en-US"/>
              <a:t>   </a:t>
            </a:r>
          </a:p>
        </p:txBody>
      </p:sp>
      <p:pic>
        <p:nvPicPr>
          <p:cNvPr id="18437" name="Picture 5" descr="ne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29400" y="1905000"/>
            <a:ext cx="2362200" cy="2514600"/>
          </a:xfrm>
          <a:prstGeom prst="rect">
            <a:avLst/>
          </a:prstGeom>
          <a:noFill/>
          <a:extLst>
            <a:ext uri="{909E8E84-426E-40DD-AFC4-6F175D3DCCD1}">
              <a14:hiddenFill xmlns:a14="http://schemas.microsoft.com/office/drawing/2010/main">
                <a:solidFill>
                  <a:srgbClr val="FFFFFF"/>
                </a:solidFill>
              </a14:hiddenFill>
            </a:ext>
          </a:extLst>
        </p:spPr>
      </p:pic>
      <p:sp>
        <p:nvSpPr>
          <p:cNvPr id="18438" name="Text Box 6"/>
          <p:cNvSpPr txBox="1">
            <a:spLocks noChangeArrowheads="1"/>
          </p:cNvSpPr>
          <p:nvPr/>
        </p:nvSpPr>
        <p:spPr bwMode="auto">
          <a:xfrm>
            <a:off x="2286000" y="2667001"/>
            <a:ext cx="2667000" cy="3139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50000"/>
              </a:spcBef>
              <a:spcAft>
                <a:spcPct val="0"/>
              </a:spcAft>
            </a:pPr>
            <a:r>
              <a:rPr lang="en-US" altLang="en-US" sz="2400" b="1">
                <a:solidFill>
                  <a:srgbClr val="FFFFFF"/>
                </a:solidFill>
              </a:rPr>
              <a:t>The Moon is in front of the Sun, and the “Dark Side of the Moon” receives the Sun’s light.</a:t>
            </a:r>
          </a:p>
          <a:p>
            <a:pPr eaLnBrk="0" fontAlgn="base" hangingPunct="0">
              <a:spcBef>
                <a:spcPct val="50000"/>
              </a:spcBef>
              <a:spcAft>
                <a:spcPct val="0"/>
              </a:spcAft>
            </a:pPr>
            <a:r>
              <a:rPr lang="en-US" altLang="en-US" sz="3600" b="1">
                <a:solidFill>
                  <a:srgbClr val="FFFFFF"/>
                </a:solidFill>
              </a:rPr>
              <a:t>Day 0-1 </a:t>
            </a:r>
          </a:p>
        </p:txBody>
      </p:sp>
    </p:spTree>
    <p:extLst>
      <p:ext uri="{BB962C8B-B14F-4D97-AF65-F5344CB8AC3E}">
        <p14:creationId xmlns:p14="http://schemas.microsoft.com/office/powerpoint/2010/main" val="152844020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3"/>
          <p:cNvSpPr>
            <a:spLocks noGrp="1" noChangeArrowheads="1"/>
          </p:cNvSpPr>
          <p:nvPr>
            <p:ph type="body" idx="1"/>
          </p:nvPr>
        </p:nvSpPr>
        <p:spPr/>
        <p:txBody>
          <a:bodyPr/>
          <a:lstStyle/>
          <a:p>
            <a:r>
              <a:rPr lang="en-US" altLang="en-US" b="1"/>
              <a:t>Waxing Crescent  </a:t>
            </a:r>
          </a:p>
        </p:txBody>
      </p:sp>
      <p:pic>
        <p:nvPicPr>
          <p:cNvPr id="19461" name="Picture 5" descr="waxing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10400" y="1905000"/>
            <a:ext cx="2133600" cy="2133600"/>
          </a:xfrm>
          <a:prstGeom prst="rect">
            <a:avLst/>
          </a:prstGeom>
          <a:noFill/>
          <a:extLst>
            <a:ext uri="{909E8E84-426E-40DD-AFC4-6F175D3DCCD1}">
              <a14:hiddenFill xmlns:a14="http://schemas.microsoft.com/office/drawing/2010/main">
                <a:solidFill>
                  <a:srgbClr val="FFFFFF"/>
                </a:solidFill>
              </a14:hiddenFill>
            </a:ext>
          </a:extLst>
        </p:spPr>
      </p:pic>
      <p:sp>
        <p:nvSpPr>
          <p:cNvPr id="19462" name="Text Box 6"/>
          <p:cNvSpPr txBox="1">
            <a:spLocks noChangeArrowheads="1"/>
          </p:cNvSpPr>
          <p:nvPr/>
        </p:nvSpPr>
        <p:spPr bwMode="auto">
          <a:xfrm>
            <a:off x="2133600" y="2286001"/>
            <a:ext cx="4114800" cy="32932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50000"/>
              </a:spcBef>
              <a:spcAft>
                <a:spcPct val="0"/>
              </a:spcAft>
            </a:pPr>
            <a:r>
              <a:rPr lang="en-US" altLang="en-US" sz="3200" b="1">
                <a:solidFill>
                  <a:srgbClr val="FFFFFF"/>
                </a:solidFill>
              </a:rPr>
              <a:t>The Moon is backlit by the Sun as it approaches one quarter of its cycle completion.</a:t>
            </a:r>
          </a:p>
          <a:p>
            <a:pPr eaLnBrk="0" fontAlgn="base" hangingPunct="0">
              <a:spcBef>
                <a:spcPct val="50000"/>
              </a:spcBef>
              <a:spcAft>
                <a:spcPct val="0"/>
              </a:spcAft>
            </a:pPr>
            <a:r>
              <a:rPr lang="en-US" altLang="en-US" sz="3200" b="1">
                <a:solidFill>
                  <a:srgbClr val="FFFFFF"/>
                </a:solidFill>
              </a:rPr>
              <a:t>Days 2-6</a:t>
            </a:r>
          </a:p>
        </p:txBody>
      </p:sp>
    </p:spTree>
    <p:extLst>
      <p:ext uri="{BB962C8B-B14F-4D97-AF65-F5344CB8AC3E}">
        <p14:creationId xmlns:p14="http://schemas.microsoft.com/office/powerpoint/2010/main" val="107562629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3"/>
          <p:cNvSpPr>
            <a:spLocks noGrp="1" noChangeArrowheads="1"/>
          </p:cNvSpPr>
          <p:nvPr>
            <p:ph type="body" idx="1"/>
          </p:nvPr>
        </p:nvSpPr>
        <p:spPr/>
        <p:txBody>
          <a:bodyPr/>
          <a:lstStyle/>
          <a:p>
            <a:r>
              <a:rPr lang="en-US" altLang="en-US" sz="3600" b="1"/>
              <a:t>First Quarter</a:t>
            </a:r>
          </a:p>
        </p:txBody>
      </p:sp>
      <p:pic>
        <p:nvPicPr>
          <p:cNvPr id="20485" name="Picture 5" descr="firs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05600" y="1828800"/>
            <a:ext cx="2514600" cy="2514600"/>
          </a:xfrm>
          <a:prstGeom prst="rect">
            <a:avLst/>
          </a:prstGeom>
          <a:noFill/>
          <a:extLst>
            <a:ext uri="{909E8E84-426E-40DD-AFC4-6F175D3DCCD1}">
              <a14:hiddenFill xmlns:a14="http://schemas.microsoft.com/office/drawing/2010/main">
                <a:solidFill>
                  <a:srgbClr val="FFFFFF"/>
                </a:solidFill>
              </a14:hiddenFill>
            </a:ext>
          </a:extLst>
        </p:spPr>
      </p:pic>
      <p:sp>
        <p:nvSpPr>
          <p:cNvPr id="20486" name="Text Box 6"/>
          <p:cNvSpPr txBox="1">
            <a:spLocks noChangeArrowheads="1"/>
          </p:cNvSpPr>
          <p:nvPr/>
        </p:nvSpPr>
        <p:spPr bwMode="auto">
          <a:xfrm>
            <a:off x="2133600" y="2514600"/>
            <a:ext cx="4114800" cy="304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50000"/>
              </a:spcBef>
              <a:spcAft>
                <a:spcPct val="0"/>
              </a:spcAft>
            </a:pPr>
            <a:r>
              <a:rPr lang="en-US" altLang="en-US" sz="2400" b="1">
                <a:solidFill>
                  <a:srgbClr val="FFFFFF"/>
                </a:solidFill>
              </a:rPr>
              <a:t>One quarter of the Lunar Cycle is complete, but only HALF of the Moon is lit. (Name indicates portion of cycle completed not amount of light shown!)</a:t>
            </a:r>
          </a:p>
          <a:p>
            <a:pPr eaLnBrk="0" fontAlgn="base" hangingPunct="0">
              <a:spcBef>
                <a:spcPct val="50000"/>
              </a:spcBef>
              <a:spcAft>
                <a:spcPct val="0"/>
              </a:spcAft>
            </a:pPr>
            <a:r>
              <a:rPr lang="en-US" altLang="en-US" sz="3200" b="1">
                <a:solidFill>
                  <a:srgbClr val="FFFFFF"/>
                </a:solidFill>
              </a:rPr>
              <a:t>Day 7.4</a:t>
            </a:r>
          </a:p>
        </p:txBody>
      </p:sp>
    </p:spTree>
    <p:extLst>
      <p:ext uri="{BB962C8B-B14F-4D97-AF65-F5344CB8AC3E}">
        <p14:creationId xmlns:p14="http://schemas.microsoft.com/office/powerpoint/2010/main" val="375647443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p:cNvSpPr>
            <a:spLocks noGrp="1" noChangeArrowheads="1"/>
          </p:cNvSpPr>
          <p:nvPr>
            <p:ph type="body" idx="1"/>
          </p:nvPr>
        </p:nvSpPr>
        <p:spPr>
          <a:xfrm>
            <a:off x="1981200" y="685800"/>
            <a:ext cx="8229600" cy="4495800"/>
          </a:xfrm>
        </p:spPr>
        <p:txBody>
          <a:bodyPr/>
          <a:lstStyle/>
          <a:p>
            <a:r>
              <a:rPr lang="en-US" altLang="en-US" b="1"/>
              <a:t>Waxing Gibbous</a:t>
            </a:r>
          </a:p>
          <a:p>
            <a:pPr>
              <a:buFontTx/>
              <a:buNone/>
            </a:pPr>
            <a:r>
              <a:rPr lang="en-US" altLang="en-US"/>
              <a:t> </a:t>
            </a:r>
          </a:p>
        </p:txBody>
      </p:sp>
      <p:sp>
        <p:nvSpPr>
          <p:cNvPr id="21509" name="Text Box 5"/>
          <p:cNvSpPr txBox="1">
            <a:spLocks noChangeArrowheads="1"/>
          </p:cNvSpPr>
          <p:nvPr/>
        </p:nvSpPr>
        <p:spPr bwMode="auto">
          <a:xfrm>
            <a:off x="1905000" y="1676401"/>
            <a:ext cx="4800600" cy="4119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50000"/>
              </a:spcBef>
              <a:spcAft>
                <a:spcPct val="0"/>
              </a:spcAft>
            </a:pPr>
            <a:r>
              <a:rPr lang="en-US" altLang="en-US" sz="2800" b="1">
                <a:solidFill>
                  <a:srgbClr val="FFFFFF"/>
                </a:solidFill>
              </a:rPr>
              <a:t>The Moon is getting brighter and brighter as it is approaching Full Moon and it is positioning itself across from the Sun with the Earth in the middle.</a:t>
            </a:r>
          </a:p>
          <a:p>
            <a:pPr eaLnBrk="0" fontAlgn="base" hangingPunct="0">
              <a:spcBef>
                <a:spcPct val="50000"/>
              </a:spcBef>
              <a:spcAft>
                <a:spcPct val="0"/>
              </a:spcAft>
            </a:pPr>
            <a:endParaRPr lang="en-US" altLang="en-US" sz="2800" b="1">
              <a:solidFill>
                <a:srgbClr val="FFFFFF"/>
              </a:solidFill>
            </a:endParaRPr>
          </a:p>
          <a:p>
            <a:pPr eaLnBrk="0" fontAlgn="base" hangingPunct="0">
              <a:spcBef>
                <a:spcPct val="50000"/>
              </a:spcBef>
              <a:spcAft>
                <a:spcPct val="0"/>
              </a:spcAft>
            </a:pPr>
            <a:r>
              <a:rPr lang="en-US" altLang="en-US" sz="3600" b="1">
                <a:solidFill>
                  <a:srgbClr val="FFFFFF"/>
                </a:solidFill>
              </a:rPr>
              <a:t>Days 8-13</a:t>
            </a:r>
          </a:p>
        </p:txBody>
      </p:sp>
      <p:pic>
        <p:nvPicPr>
          <p:cNvPr id="21511" name="Picture 7" descr="waxing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86600" y="2057400"/>
            <a:ext cx="2286000"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930771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Rectangle 3"/>
          <p:cNvSpPr>
            <a:spLocks noGrp="1" noChangeArrowheads="1"/>
          </p:cNvSpPr>
          <p:nvPr>
            <p:ph type="body" idx="1"/>
          </p:nvPr>
        </p:nvSpPr>
        <p:spPr>
          <a:xfrm>
            <a:off x="1981200" y="685800"/>
            <a:ext cx="8229600" cy="5410200"/>
          </a:xfrm>
        </p:spPr>
        <p:txBody>
          <a:bodyPr/>
          <a:lstStyle/>
          <a:p>
            <a:r>
              <a:rPr lang="en-US" altLang="en-US" b="1"/>
              <a:t>Full Moon</a:t>
            </a:r>
          </a:p>
        </p:txBody>
      </p:sp>
      <p:pic>
        <p:nvPicPr>
          <p:cNvPr id="22533" name="Picture 5" descr="ful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0" y="1905000"/>
            <a:ext cx="2743200" cy="2743200"/>
          </a:xfrm>
          <a:prstGeom prst="rect">
            <a:avLst/>
          </a:prstGeom>
          <a:noFill/>
          <a:extLst>
            <a:ext uri="{909E8E84-426E-40DD-AFC4-6F175D3DCCD1}">
              <a14:hiddenFill xmlns:a14="http://schemas.microsoft.com/office/drawing/2010/main">
                <a:solidFill>
                  <a:srgbClr val="FFFFFF"/>
                </a:solidFill>
              </a14:hiddenFill>
            </a:ext>
          </a:extLst>
        </p:spPr>
      </p:pic>
      <p:sp>
        <p:nvSpPr>
          <p:cNvPr id="22534" name="Text Box 6"/>
          <p:cNvSpPr txBox="1">
            <a:spLocks noChangeArrowheads="1"/>
          </p:cNvSpPr>
          <p:nvPr/>
        </p:nvSpPr>
        <p:spPr bwMode="auto">
          <a:xfrm>
            <a:off x="1905000" y="1981200"/>
            <a:ext cx="4419600" cy="3722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50000"/>
              </a:spcBef>
              <a:spcAft>
                <a:spcPct val="0"/>
              </a:spcAft>
            </a:pPr>
            <a:r>
              <a:rPr lang="en-US" altLang="en-US" sz="2800" b="1">
                <a:solidFill>
                  <a:srgbClr val="FFFFFF"/>
                </a:solidFill>
              </a:rPr>
              <a:t>The Moon is halfway through its cycle.  The Moon is fully-lit by the Sun, and it is directly across from the Sun with the Earth in the middle.</a:t>
            </a:r>
          </a:p>
          <a:p>
            <a:pPr eaLnBrk="0" fontAlgn="base" hangingPunct="0">
              <a:spcBef>
                <a:spcPct val="50000"/>
              </a:spcBef>
              <a:spcAft>
                <a:spcPct val="0"/>
              </a:spcAft>
            </a:pPr>
            <a:r>
              <a:rPr lang="en-US" altLang="en-US" sz="2800" b="1">
                <a:solidFill>
                  <a:srgbClr val="FFFFFF"/>
                </a:solidFill>
              </a:rPr>
              <a:t>Day 14.8</a:t>
            </a:r>
          </a:p>
        </p:txBody>
      </p:sp>
    </p:spTree>
    <p:extLst>
      <p:ext uri="{BB962C8B-B14F-4D97-AF65-F5344CB8AC3E}">
        <p14:creationId xmlns:p14="http://schemas.microsoft.com/office/powerpoint/2010/main" val="155347625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3"/>
          <p:cNvSpPr>
            <a:spLocks noGrp="1" noChangeArrowheads="1"/>
          </p:cNvSpPr>
          <p:nvPr>
            <p:ph type="body" idx="1"/>
          </p:nvPr>
        </p:nvSpPr>
        <p:spPr>
          <a:xfrm>
            <a:off x="1981200" y="685800"/>
            <a:ext cx="8229600" cy="5410200"/>
          </a:xfrm>
        </p:spPr>
        <p:txBody>
          <a:bodyPr/>
          <a:lstStyle/>
          <a:p>
            <a:r>
              <a:rPr lang="en-US" altLang="en-US" b="1"/>
              <a:t>Waning Gibbous</a:t>
            </a:r>
          </a:p>
        </p:txBody>
      </p:sp>
      <p:pic>
        <p:nvPicPr>
          <p:cNvPr id="23557" name="Picture 5" descr="waning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39000" y="914400"/>
            <a:ext cx="2667000" cy="2667000"/>
          </a:xfrm>
          <a:prstGeom prst="rect">
            <a:avLst/>
          </a:prstGeom>
          <a:noFill/>
          <a:extLst>
            <a:ext uri="{909E8E84-426E-40DD-AFC4-6F175D3DCCD1}">
              <a14:hiddenFill xmlns:a14="http://schemas.microsoft.com/office/drawing/2010/main">
                <a:solidFill>
                  <a:srgbClr val="FFFFFF"/>
                </a:solidFill>
              </a14:hiddenFill>
            </a:ext>
          </a:extLst>
        </p:spPr>
      </p:pic>
      <p:sp>
        <p:nvSpPr>
          <p:cNvPr id="23558" name="Text Box 6"/>
          <p:cNvSpPr txBox="1">
            <a:spLocks noChangeArrowheads="1"/>
          </p:cNvSpPr>
          <p:nvPr/>
        </p:nvSpPr>
        <p:spPr bwMode="auto">
          <a:xfrm>
            <a:off x="2438400" y="1676400"/>
            <a:ext cx="3048000" cy="393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50000"/>
              </a:spcBef>
              <a:spcAft>
                <a:spcPct val="0"/>
              </a:spcAft>
            </a:pPr>
            <a:r>
              <a:rPr lang="en-US" altLang="en-US" sz="2800" b="1">
                <a:solidFill>
                  <a:srgbClr val="FFFFFF"/>
                </a:solidFill>
              </a:rPr>
              <a:t>The Moon is starting to darken again.  It is over halfway through its cycle.</a:t>
            </a:r>
          </a:p>
          <a:p>
            <a:pPr eaLnBrk="0" fontAlgn="base" hangingPunct="0">
              <a:spcBef>
                <a:spcPct val="50000"/>
              </a:spcBef>
              <a:spcAft>
                <a:spcPct val="0"/>
              </a:spcAft>
            </a:pPr>
            <a:endParaRPr lang="en-US" altLang="en-US" sz="2800" b="1">
              <a:solidFill>
                <a:srgbClr val="FFFFFF"/>
              </a:solidFill>
            </a:endParaRPr>
          </a:p>
          <a:p>
            <a:pPr eaLnBrk="0" fontAlgn="base" hangingPunct="0">
              <a:spcBef>
                <a:spcPct val="50000"/>
              </a:spcBef>
              <a:spcAft>
                <a:spcPct val="0"/>
              </a:spcAft>
            </a:pPr>
            <a:r>
              <a:rPr lang="en-US" altLang="en-US" sz="2800" b="1">
                <a:solidFill>
                  <a:srgbClr val="FFFFFF"/>
                </a:solidFill>
              </a:rPr>
              <a:t>Days 15-21</a:t>
            </a:r>
          </a:p>
        </p:txBody>
      </p:sp>
    </p:spTree>
    <p:extLst>
      <p:ext uri="{BB962C8B-B14F-4D97-AF65-F5344CB8AC3E}">
        <p14:creationId xmlns:p14="http://schemas.microsoft.com/office/powerpoint/2010/main" val="268647108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3"/>
          <p:cNvSpPr>
            <a:spLocks noGrp="1" noChangeArrowheads="1"/>
          </p:cNvSpPr>
          <p:nvPr>
            <p:ph type="body" idx="1"/>
          </p:nvPr>
        </p:nvSpPr>
        <p:spPr>
          <a:xfrm>
            <a:off x="1981200" y="609600"/>
            <a:ext cx="8229600" cy="5486400"/>
          </a:xfrm>
        </p:spPr>
        <p:txBody>
          <a:bodyPr/>
          <a:lstStyle/>
          <a:p>
            <a:r>
              <a:rPr lang="en-US" altLang="en-US" b="1"/>
              <a:t>Last Quarter</a:t>
            </a:r>
            <a:r>
              <a:rPr lang="en-US" altLang="en-US"/>
              <a:t> </a:t>
            </a:r>
          </a:p>
        </p:txBody>
      </p:sp>
      <p:pic>
        <p:nvPicPr>
          <p:cNvPr id="24581" name="Picture 5" descr="las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4200" y="1066800"/>
            <a:ext cx="2743200" cy="2743200"/>
          </a:xfrm>
          <a:prstGeom prst="rect">
            <a:avLst/>
          </a:prstGeom>
          <a:noFill/>
          <a:extLst>
            <a:ext uri="{909E8E84-426E-40DD-AFC4-6F175D3DCCD1}">
              <a14:hiddenFill xmlns:a14="http://schemas.microsoft.com/office/drawing/2010/main">
                <a:solidFill>
                  <a:srgbClr val="FFFFFF"/>
                </a:solidFill>
              </a14:hiddenFill>
            </a:ext>
          </a:extLst>
        </p:spPr>
      </p:pic>
      <p:sp>
        <p:nvSpPr>
          <p:cNvPr id="24582" name="Text Box 6"/>
          <p:cNvSpPr txBox="1">
            <a:spLocks noChangeArrowheads="1"/>
          </p:cNvSpPr>
          <p:nvPr/>
        </p:nvSpPr>
        <p:spPr bwMode="auto">
          <a:xfrm>
            <a:off x="2743200" y="1676400"/>
            <a:ext cx="3962400" cy="393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50000"/>
              </a:spcBef>
              <a:spcAft>
                <a:spcPct val="0"/>
              </a:spcAft>
            </a:pPr>
            <a:r>
              <a:rPr lang="en-US" altLang="en-US" sz="2800" b="1">
                <a:solidFill>
                  <a:srgbClr val="FFFFFF"/>
                </a:solidFill>
              </a:rPr>
              <a:t>The Moon is now three-fourths, 75%, through its cycle.  It is in its “last quarter” before the New Moon repeats.</a:t>
            </a:r>
          </a:p>
          <a:p>
            <a:pPr eaLnBrk="0" fontAlgn="base" hangingPunct="0">
              <a:spcBef>
                <a:spcPct val="50000"/>
              </a:spcBef>
              <a:spcAft>
                <a:spcPct val="0"/>
              </a:spcAft>
            </a:pPr>
            <a:endParaRPr lang="en-US" altLang="en-US" sz="2800" b="1">
              <a:solidFill>
                <a:srgbClr val="FFFFFF"/>
              </a:solidFill>
            </a:endParaRPr>
          </a:p>
          <a:p>
            <a:pPr eaLnBrk="0" fontAlgn="base" hangingPunct="0">
              <a:spcBef>
                <a:spcPct val="50000"/>
              </a:spcBef>
              <a:spcAft>
                <a:spcPct val="0"/>
              </a:spcAft>
            </a:pPr>
            <a:r>
              <a:rPr lang="en-US" altLang="en-US" sz="2800" b="1">
                <a:solidFill>
                  <a:srgbClr val="FFFFFF"/>
                </a:solidFill>
              </a:rPr>
              <a:t>Day 22.1</a:t>
            </a:r>
          </a:p>
        </p:txBody>
      </p:sp>
    </p:spTree>
    <p:extLst>
      <p:ext uri="{BB962C8B-B14F-4D97-AF65-F5344CB8AC3E}">
        <p14:creationId xmlns:p14="http://schemas.microsoft.com/office/powerpoint/2010/main" val="142773651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Rectangle 3"/>
          <p:cNvSpPr>
            <a:spLocks noGrp="1" noChangeArrowheads="1"/>
          </p:cNvSpPr>
          <p:nvPr>
            <p:ph type="body" idx="1"/>
          </p:nvPr>
        </p:nvSpPr>
        <p:spPr>
          <a:xfrm>
            <a:off x="1981200" y="609600"/>
            <a:ext cx="8229600" cy="5486400"/>
          </a:xfrm>
        </p:spPr>
        <p:txBody>
          <a:bodyPr/>
          <a:lstStyle/>
          <a:p>
            <a:r>
              <a:rPr lang="en-US" altLang="en-US" b="1"/>
              <a:t>Waning Crescent</a:t>
            </a:r>
          </a:p>
        </p:txBody>
      </p:sp>
      <p:pic>
        <p:nvPicPr>
          <p:cNvPr id="25605" name="Picture 5" descr="waning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10400" y="990600"/>
            <a:ext cx="3124200" cy="3124200"/>
          </a:xfrm>
          <a:prstGeom prst="rect">
            <a:avLst/>
          </a:prstGeom>
          <a:noFill/>
          <a:extLst>
            <a:ext uri="{909E8E84-426E-40DD-AFC4-6F175D3DCCD1}">
              <a14:hiddenFill xmlns:a14="http://schemas.microsoft.com/office/drawing/2010/main">
                <a:solidFill>
                  <a:srgbClr val="FFFFFF"/>
                </a:solidFill>
              </a14:hiddenFill>
            </a:ext>
          </a:extLst>
        </p:spPr>
      </p:pic>
      <p:sp>
        <p:nvSpPr>
          <p:cNvPr id="25606" name="Text Box 6"/>
          <p:cNvSpPr txBox="1">
            <a:spLocks noChangeArrowheads="1"/>
          </p:cNvSpPr>
          <p:nvPr/>
        </p:nvSpPr>
        <p:spPr bwMode="auto">
          <a:xfrm>
            <a:off x="1828800" y="1676400"/>
            <a:ext cx="4800600" cy="3722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50000"/>
              </a:spcBef>
              <a:spcAft>
                <a:spcPct val="0"/>
              </a:spcAft>
            </a:pPr>
            <a:r>
              <a:rPr lang="en-US" altLang="en-US" sz="2800" b="1">
                <a:solidFill>
                  <a:srgbClr val="FFFFFF"/>
                </a:solidFill>
              </a:rPr>
              <a:t>The Moon is almost completely dark again.  Less and less light is being shown, and the Moon repositions itself between the Earth and the Sun.</a:t>
            </a:r>
          </a:p>
          <a:p>
            <a:pPr eaLnBrk="0" fontAlgn="base" hangingPunct="0">
              <a:spcBef>
                <a:spcPct val="50000"/>
              </a:spcBef>
              <a:spcAft>
                <a:spcPct val="0"/>
              </a:spcAft>
            </a:pPr>
            <a:r>
              <a:rPr lang="en-US" altLang="en-US" sz="2800" b="1">
                <a:solidFill>
                  <a:srgbClr val="FFFFFF"/>
                </a:solidFill>
              </a:rPr>
              <a:t>Days 23-28</a:t>
            </a:r>
          </a:p>
        </p:txBody>
      </p:sp>
    </p:spTree>
    <p:extLst>
      <p:ext uri="{BB962C8B-B14F-4D97-AF65-F5344CB8AC3E}">
        <p14:creationId xmlns:p14="http://schemas.microsoft.com/office/powerpoint/2010/main" val="156075495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Rectangle 3"/>
          <p:cNvSpPr>
            <a:spLocks noGrp="1" noChangeArrowheads="1"/>
          </p:cNvSpPr>
          <p:nvPr>
            <p:ph type="body" idx="1"/>
          </p:nvPr>
        </p:nvSpPr>
        <p:spPr>
          <a:xfrm>
            <a:off x="1981200" y="457200"/>
            <a:ext cx="8229600" cy="5638800"/>
          </a:xfrm>
        </p:spPr>
        <p:txBody>
          <a:bodyPr/>
          <a:lstStyle/>
          <a:p>
            <a:r>
              <a:rPr lang="en-US" altLang="en-US" b="1"/>
              <a:t>New Moon</a:t>
            </a:r>
          </a:p>
        </p:txBody>
      </p:sp>
      <p:pic>
        <p:nvPicPr>
          <p:cNvPr id="26629" name="Picture 5" descr="ne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8400" y="1066800"/>
            <a:ext cx="2971800" cy="3200400"/>
          </a:xfrm>
          <a:prstGeom prst="rect">
            <a:avLst/>
          </a:prstGeom>
          <a:noFill/>
          <a:extLst>
            <a:ext uri="{909E8E84-426E-40DD-AFC4-6F175D3DCCD1}">
              <a14:hiddenFill xmlns:a14="http://schemas.microsoft.com/office/drawing/2010/main">
                <a:solidFill>
                  <a:srgbClr val="FFFFFF"/>
                </a:solidFill>
              </a14:hiddenFill>
            </a:ext>
          </a:extLst>
        </p:spPr>
      </p:pic>
      <p:sp>
        <p:nvSpPr>
          <p:cNvPr id="26630" name="Text Box 6"/>
          <p:cNvSpPr txBox="1">
            <a:spLocks noChangeArrowheads="1"/>
          </p:cNvSpPr>
          <p:nvPr/>
        </p:nvSpPr>
        <p:spPr bwMode="auto">
          <a:xfrm>
            <a:off x="2057400" y="1371601"/>
            <a:ext cx="3048000" cy="4524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50000"/>
              </a:spcBef>
              <a:spcAft>
                <a:spcPct val="0"/>
              </a:spcAft>
            </a:pPr>
            <a:r>
              <a:rPr lang="en-US" altLang="en-US" sz="3200" b="1">
                <a:solidFill>
                  <a:srgbClr val="FFFFFF"/>
                </a:solidFill>
              </a:rPr>
              <a:t>It’s Day 29.5, and the New Moon reappears.  The Cycle has officially ended and officially begins again.</a:t>
            </a:r>
          </a:p>
        </p:txBody>
      </p:sp>
    </p:spTree>
    <p:extLst>
      <p:ext uri="{BB962C8B-B14F-4D97-AF65-F5344CB8AC3E}">
        <p14:creationId xmlns:p14="http://schemas.microsoft.com/office/powerpoint/2010/main" val="394499090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accent2"/>
        </a:solidFill>
        <a:effectLst/>
      </p:bgPr>
    </p:bg>
    <p:spTree>
      <p:nvGrpSpPr>
        <p:cNvPr id="1" name=""/>
        <p:cNvGrpSpPr/>
        <p:nvPr/>
      </p:nvGrpSpPr>
      <p:grpSpPr>
        <a:xfrm>
          <a:off x="0" y="0"/>
          <a:ext cx="0" cy="0"/>
          <a:chOff x="0" y="0"/>
          <a:chExt cx="0" cy="0"/>
        </a:xfrm>
      </p:grpSpPr>
      <p:sp>
        <p:nvSpPr>
          <p:cNvPr id="14338" name="Rectangle 2"/>
          <p:cNvSpPr>
            <a:spLocks noGrp="1" noRot="1" noChangeArrowheads="1"/>
          </p:cNvSpPr>
          <p:nvPr>
            <p:ph type="title"/>
          </p:nvPr>
        </p:nvSpPr>
        <p:spPr>
          <a:noFill/>
        </p:spPr>
        <p:txBody>
          <a:bodyPr/>
          <a:lstStyle/>
          <a:p>
            <a:r>
              <a:rPr lang="en-US" altLang="en-US" sz="6600" b="0">
                <a:solidFill>
                  <a:srgbClr val="00001C"/>
                </a:solidFill>
                <a:latin typeface="Futura Md BT" pitchFamily="34" charset="0"/>
              </a:rPr>
              <a:t>Factoids</a:t>
            </a:r>
          </a:p>
        </p:txBody>
      </p:sp>
      <p:sp>
        <p:nvSpPr>
          <p:cNvPr id="14339" name="Rectangle 3"/>
          <p:cNvSpPr>
            <a:spLocks noGrp="1" noChangeArrowheads="1"/>
          </p:cNvSpPr>
          <p:nvPr>
            <p:ph type="body" idx="1"/>
          </p:nvPr>
        </p:nvSpPr>
        <p:spPr>
          <a:xfrm>
            <a:off x="1981200" y="1600200"/>
            <a:ext cx="8229600" cy="4724400"/>
          </a:xfrm>
        </p:spPr>
        <p:txBody>
          <a:bodyPr/>
          <a:lstStyle/>
          <a:p>
            <a:r>
              <a:rPr lang="en-US" altLang="en-US" sz="4400"/>
              <a:t>Pictures of Earth did not come into existence until the last 100 years.</a:t>
            </a:r>
          </a:p>
          <a:p>
            <a:pPr>
              <a:buFont typeface="Wingdings" panose="05000000000000000000" pitchFamily="2" charset="2"/>
              <a:buNone/>
            </a:pPr>
            <a:endParaRPr lang="en-US" altLang="en-US" sz="4400"/>
          </a:p>
          <a:p>
            <a:r>
              <a:rPr lang="en-US" altLang="en-US" sz="4400"/>
              <a:t>The tectonic plates of Earth move at a pace of 5 cm per year.</a:t>
            </a:r>
          </a:p>
          <a:p>
            <a:pPr>
              <a:buFont typeface="Wingdings" panose="05000000000000000000" pitchFamily="2" charset="2"/>
              <a:buNone/>
            </a:pPr>
            <a:endParaRPr lang="en-US" altLang="en-US" sz="4400"/>
          </a:p>
        </p:txBody>
      </p:sp>
    </p:spTree>
    <p:extLst>
      <p:ext uri="{BB962C8B-B14F-4D97-AF65-F5344CB8AC3E}">
        <p14:creationId xmlns:p14="http://schemas.microsoft.com/office/powerpoint/2010/main" val="4168031781"/>
      </p:ext>
    </p:extLst>
  </p:cSld>
  <p:clrMapOvr>
    <a:masterClrMapping/>
  </p:clrMapOvr>
  <p:transition spd="slow">
    <p:zoom/>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r>
              <a:rPr lang="en-US" altLang="en-US" sz="4000"/>
              <a:t>Have you ever heard the saying…</a:t>
            </a:r>
          </a:p>
        </p:txBody>
      </p:sp>
      <p:sp>
        <p:nvSpPr>
          <p:cNvPr id="27651" name="Rectangle 3"/>
          <p:cNvSpPr>
            <a:spLocks noGrp="1" noChangeArrowheads="1"/>
          </p:cNvSpPr>
          <p:nvPr>
            <p:ph type="body" idx="1"/>
          </p:nvPr>
        </p:nvSpPr>
        <p:spPr/>
        <p:txBody>
          <a:bodyPr/>
          <a:lstStyle/>
          <a:p>
            <a:pPr>
              <a:lnSpc>
                <a:spcPct val="90000"/>
              </a:lnSpc>
              <a:buFontTx/>
              <a:buNone/>
            </a:pPr>
            <a:r>
              <a:rPr lang="en-US" altLang="en-US" b="1"/>
              <a:t> “Once in a Blue Moon”?</a:t>
            </a:r>
          </a:p>
          <a:p>
            <a:pPr>
              <a:lnSpc>
                <a:spcPct val="90000"/>
              </a:lnSpc>
              <a:buFontTx/>
              <a:buNone/>
            </a:pPr>
            <a:endParaRPr lang="en-US" altLang="en-US" b="1"/>
          </a:p>
          <a:p>
            <a:pPr>
              <a:lnSpc>
                <a:spcPct val="90000"/>
              </a:lnSpc>
              <a:buFontTx/>
              <a:buNone/>
            </a:pPr>
            <a:r>
              <a:rPr lang="en-US" altLang="en-US" b="1"/>
              <a:t>   That is actually a real phenomenon.  During the course of a year, it is possible to have 13 Full Moons.  In the case of a 13-Full-Moon year, one month has two full moons.  When a month has TWO FULL MOONS, the second Full Moon is called the Blue Moon!</a:t>
            </a:r>
          </a:p>
        </p:txBody>
      </p:sp>
    </p:spTree>
    <p:extLst>
      <p:ext uri="{BB962C8B-B14F-4D97-AF65-F5344CB8AC3E}">
        <p14:creationId xmlns:p14="http://schemas.microsoft.com/office/powerpoint/2010/main" val="275631118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1010" name="Rectangle 2"/>
          <p:cNvSpPr>
            <a:spLocks noGrp="1" noChangeArrowheads="1"/>
          </p:cNvSpPr>
          <p:nvPr>
            <p:ph type="title"/>
          </p:nvPr>
        </p:nvSpPr>
        <p:spPr>
          <a:xfrm>
            <a:off x="2895600" y="76201"/>
            <a:ext cx="7772400" cy="792163"/>
          </a:xfrm>
          <a:ln/>
          <a:extLst>
            <a:ext uri="{91240B29-F687-4F45-9708-019B960494DF}">
              <a14:hiddenLine xmlns:a14="http://schemas.microsoft.com/office/drawing/2010/main" w="9525">
                <a:solidFill>
                  <a:srgbClr val="FF3300"/>
                </a:solidFill>
                <a:miter lim="800000"/>
                <a:headEnd/>
                <a:tailEnd/>
              </a14:hiddenLine>
            </a:ext>
          </a:extLst>
        </p:spPr>
        <p:txBody>
          <a:bodyPr/>
          <a:lstStyle/>
          <a:p>
            <a:pPr algn="l"/>
            <a:r>
              <a:rPr lang="en-US" altLang="en-US" sz="4100">
                <a:solidFill>
                  <a:srgbClr val="000099"/>
                </a:solidFill>
              </a:rPr>
              <a:t>The Moon: The View from Earth</a:t>
            </a:r>
          </a:p>
        </p:txBody>
      </p:sp>
      <p:sp>
        <p:nvSpPr>
          <p:cNvPr id="171011" name="Line 3"/>
          <p:cNvSpPr>
            <a:spLocks noChangeShapeType="1"/>
          </p:cNvSpPr>
          <p:nvPr/>
        </p:nvSpPr>
        <p:spPr bwMode="auto">
          <a:xfrm>
            <a:off x="2209800" y="838200"/>
            <a:ext cx="8229600" cy="0"/>
          </a:xfrm>
          <a:prstGeom prst="line">
            <a:avLst/>
          </a:prstGeom>
          <a:noFill/>
          <a:ln w="19050">
            <a:solidFill>
              <a:srgbClr val="00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pic>
        <p:nvPicPr>
          <p:cNvPr id="171021" name="Picture 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12954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1022" name="Text Box 14"/>
          <p:cNvSpPr txBox="1">
            <a:spLocks noChangeArrowheads="1"/>
          </p:cNvSpPr>
          <p:nvPr/>
        </p:nvSpPr>
        <p:spPr bwMode="auto">
          <a:xfrm>
            <a:off x="2949575" y="914400"/>
            <a:ext cx="2667000" cy="144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200" b="1" dirty="0">
                <a:solidFill>
                  <a:srgbClr val="333399"/>
                </a:solidFill>
              </a:rPr>
              <a:t>From Earth, we always see the same side of the moon.</a:t>
            </a:r>
          </a:p>
        </p:txBody>
      </p:sp>
      <p:sp>
        <p:nvSpPr>
          <p:cNvPr id="171023" name="Text Box 15"/>
          <p:cNvSpPr txBox="1">
            <a:spLocks noChangeArrowheads="1"/>
          </p:cNvSpPr>
          <p:nvPr/>
        </p:nvSpPr>
        <p:spPr bwMode="auto">
          <a:xfrm>
            <a:off x="2949575" y="2368551"/>
            <a:ext cx="2667000" cy="1708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100" b="1" dirty="0">
                <a:solidFill>
                  <a:srgbClr val="333399"/>
                </a:solidFill>
              </a:rPr>
              <a:t>Moon rotates around its axis in the same time that it takes to orbit around Earth</a:t>
            </a:r>
            <a:r>
              <a:rPr lang="en-US" altLang="en-US" sz="2100" dirty="0">
                <a:solidFill>
                  <a:srgbClr val="333399"/>
                </a:solidFill>
              </a:rPr>
              <a:t>:</a:t>
            </a:r>
          </a:p>
        </p:txBody>
      </p:sp>
      <p:sp>
        <p:nvSpPr>
          <p:cNvPr id="171024" name="Text Box 16"/>
          <p:cNvSpPr txBox="1">
            <a:spLocks noChangeArrowheads="1"/>
          </p:cNvSpPr>
          <p:nvPr/>
        </p:nvSpPr>
        <p:spPr bwMode="auto">
          <a:xfrm>
            <a:off x="2927350" y="3930650"/>
            <a:ext cx="3124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400" b="1" u="sng" dirty="0">
                <a:solidFill>
                  <a:srgbClr val="333399"/>
                </a:solidFill>
              </a:rPr>
              <a:t>Tidal coupling:</a:t>
            </a:r>
          </a:p>
        </p:txBody>
      </p:sp>
      <p:pic>
        <p:nvPicPr>
          <p:cNvPr id="171025" name="Picture 17" descr="01"/>
          <p:cNvPicPr>
            <a:picLocks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5638800" y="892175"/>
            <a:ext cx="4953000" cy="59436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71026" name="Oval 18"/>
          <p:cNvSpPr>
            <a:spLocks noChangeArrowheads="1"/>
          </p:cNvSpPr>
          <p:nvPr/>
        </p:nvSpPr>
        <p:spPr bwMode="auto">
          <a:xfrm>
            <a:off x="7867650" y="3697288"/>
            <a:ext cx="558800" cy="533400"/>
          </a:xfrm>
          <a:prstGeom prst="ellipse">
            <a:avLst/>
          </a:prstGeom>
          <a:solidFill>
            <a:srgbClr val="6CBCC2"/>
          </a:solidFill>
          <a:ln w="9525">
            <a:solidFill>
              <a:srgbClr val="6CBCC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1027" name="Oval 19"/>
          <p:cNvSpPr>
            <a:spLocks noChangeArrowheads="1"/>
          </p:cNvSpPr>
          <p:nvPr/>
        </p:nvSpPr>
        <p:spPr bwMode="auto">
          <a:xfrm>
            <a:off x="6330950" y="2227264"/>
            <a:ext cx="3562350" cy="3406775"/>
          </a:xfrm>
          <a:prstGeom prst="ellipse">
            <a:avLst/>
          </a:prstGeom>
          <a:noFill/>
          <a:ln w="9525">
            <a:solidFill>
              <a:srgbClr val="FF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1028" name="Oval 20"/>
          <p:cNvSpPr>
            <a:spLocks noChangeArrowheads="1"/>
          </p:cNvSpPr>
          <p:nvPr/>
        </p:nvSpPr>
        <p:spPr bwMode="auto">
          <a:xfrm>
            <a:off x="8775700" y="5299075"/>
            <a:ext cx="279400" cy="268288"/>
          </a:xfrm>
          <a:prstGeom prst="ellipse">
            <a:avLst/>
          </a:prstGeom>
          <a:solidFill>
            <a:schemeClr val="accent1"/>
          </a:solidFill>
          <a:ln w="9525">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1029" name="Oval 21"/>
          <p:cNvSpPr>
            <a:spLocks noChangeArrowheads="1"/>
          </p:cNvSpPr>
          <p:nvPr/>
        </p:nvSpPr>
        <p:spPr bwMode="auto">
          <a:xfrm>
            <a:off x="8845550" y="5299076"/>
            <a:ext cx="69850" cy="68263"/>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1030" name="Text Box 22"/>
          <p:cNvSpPr txBox="1">
            <a:spLocks noChangeArrowheads="1"/>
          </p:cNvSpPr>
          <p:nvPr/>
        </p:nvSpPr>
        <p:spPr bwMode="auto">
          <a:xfrm>
            <a:off x="2949575" y="4464050"/>
            <a:ext cx="251460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a:solidFill>
                  <a:srgbClr val="333399"/>
                </a:solidFill>
              </a:rPr>
              <a:t>Earth’s gravitation has produced tidal bulges on the moon;</a:t>
            </a:r>
          </a:p>
        </p:txBody>
      </p:sp>
      <p:sp>
        <p:nvSpPr>
          <p:cNvPr id="171031" name="Text Box 23"/>
          <p:cNvSpPr txBox="1">
            <a:spLocks noChangeArrowheads="1"/>
          </p:cNvSpPr>
          <p:nvPr/>
        </p:nvSpPr>
        <p:spPr bwMode="auto">
          <a:xfrm>
            <a:off x="2949575" y="5429251"/>
            <a:ext cx="259080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a:solidFill>
                  <a:srgbClr val="333399"/>
                </a:solidFill>
              </a:rPr>
              <a:t>Tidal forces have slowed rotation down to same period as orbital period</a:t>
            </a:r>
          </a:p>
        </p:txBody>
      </p:sp>
    </p:spTree>
    <p:extLst>
      <p:ext uri="{BB962C8B-B14F-4D97-AF65-F5344CB8AC3E}">
        <p14:creationId xmlns:p14="http://schemas.microsoft.com/office/powerpoint/2010/main" val="42391908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71022"/>
                                        </p:tgtEl>
                                        <p:attrNameLst>
                                          <p:attrName>style.visibility</p:attrName>
                                        </p:attrNameLst>
                                      </p:cBhvr>
                                      <p:to>
                                        <p:strVal val="visible"/>
                                      </p:to>
                                    </p:set>
                                    <p:animEffect transition="in" filter="slide(fromBottom)">
                                      <p:cBhvr>
                                        <p:cTn id="7" dur="500"/>
                                        <p:tgtEl>
                                          <p:spTgt spid="17102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171023"/>
                                        </p:tgtEl>
                                        <p:attrNameLst>
                                          <p:attrName>style.visibility</p:attrName>
                                        </p:attrNameLst>
                                      </p:cBhvr>
                                      <p:to>
                                        <p:strVal val="visible"/>
                                      </p:to>
                                    </p:set>
                                    <p:animEffect transition="in" filter="slide(fromBottom)">
                                      <p:cBhvr>
                                        <p:cTn id="12" dur="500"/>
                                        <p:tgtEl>
                                          <p:spTgt spid="17102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2" presetClass="entr" presetSubtype="4" fill="hold" grpId="0" nodeType="clickEffect">
                                  <p:stCondLst>
                                    <p:cond delay="0"/>
                                  </p:stCondLst>
                                  <p:childTnLst>
                                    <p:set>
                                      <p:cBhvr>
                                        <p:cTn id="16" dur="1" fill="hold">
                                          <p:stCondLst>
                                            <p:cond delay="0"/>
                                          </p:stCondLst>
                                        </p:cTn>
                                        <p:tgtEl>
                                          <p:spTgt spid="171024"/>
                                        </p:tgtEl>
                                        <p:attrNameLst>
                                          <p:attrName>style.visibility</p:attrName>
                                        </p:attrNameLst>
                                      </p:cBhvr>
                                      <p:to>
                                        <p:strVal val="visible"/>
                                      </p:to>
                                    </p:set>
                                    <p:animEffect transition="in" filter="slide(fromBottom)">
                                      <p:cBhvr>
                                        <p:cTn id="17" dur="500"/>
                                        <p:tgtEl>
                                          <p:spTgt spid="171024"/>
                                        </p:tgtEl>
                                      </p:cBhvr>
                                    </p:animEffect>
                                  </p:childTnLst>
                                </p:cTn>
                              </p:par>
                            </p:childTnLst>
                          </p:cTn>
                        </p:par>
                        <p:par>
                          <p:cTn id="18" fill="hold" nodeType="afterGroup">
                            <p:stCondLst>
                              <p:cond delay="500"/>
                            </p:stCondLst>
                            <p:childTnLst>
                              <p:par>
                                <p:cTn id="19" presetID="2" presetClass="entr" presetSubtype="2" fill="hold" grpId="0" nodeType="afterEffect">
                                  <p:stCondLst>
                                    <p:cond delay="0"/>
                                  </p:stCondLst>
                                  <p:childTnLst>
                                    <p:set>
                                      <p:cBhvr>
                                        <p:cTn id="20" dur="1" fill="hold">
                                          <p:stCondLst>
                                            <p:cond delay="0"/>
                                          </p:stCondLst>
                                        </p:cTn>
                                        <p:tgtEl>
                                          <p:spTgt spid="171026"/>
                                        </p:tgtEl>
                                        <p:attrNameLst>
                                          <p:attrName>style.visibility</p:attrName>
                                        </p:attrNameLst>
                                      </p:cBhvr>
                                      <p:to>
                                        <p:strVal val="visible"/>
                                      </p:to>
                                    </p:set>
                                    <p:anim calcmode="lin" valueType="num">
                                      <p:cBhvr additive="base">
                                        <p:cTn id="21" dur="500" fill="hold"/>
                                        <p:tgtEl>
                                          <p:spTgt spid="171026"/>
                                        </p:tgtEl>
                                        <p:attrNameLst>
                                          <p:attrName>ppt_x</p:attrName>
                                        </p:attrNameLst>
                                      </p:cBhvr>
                                      <p:tavLst>
                                        <p:tav tm="0">
                                          <p:val>
                                            <p:strVal val="1+#ppt_w/2"/>
                                          </p:val>
                                        </p:tav>
                                        <p:tav tm="100000">
                                          <p:val>
                                            <p:strVal val="#ppt_x"/>
                                          </p:val>
                                        </p:tav>
                                      </p:tavLst>
                                    </p:anim>
                                    <p:anim calcmode="lin" valueType="num">
                                      <p:cBhvr additive="base">
                                        <p:cTn id="22" dur="500" fill="hold"/>
                                        <p:tgtEl>
                                          <p:spTgt spid="171026"/>
                                        </p:tgtEl>
                                        <p:attrNameLst>
                                          <p:attrName>ppt_y</p:attrName>
                                        </p:attrNameLst>
                                      </p:cBhvr>
                                      <p:tavLst>
                                        <p:tav tm="0">
                                          <p:val>
                                            <p:strVal val="#ppt_y"/>
                                          </p:val>
                                        </p:tav>
                                        <p:tav tm="100000">
                                          <p:val>
                                            <p:strVal val="#ppt_y"/>
                                          </p:val>
                                        </p:tav>
                                      </p:tavLst>
                                    </p:anim>
                                  </p:childTnLst>
                                </p:cTn>
                              </p:par>
                            </p:childTnLst>
                          </p:cTn>
                        </p:par>
                        <p:par>
                          <p:cTn id="23" fill="hold" nodeType="afterGroup">
                            <p:stCondLst>
                              <p:cond delay="1000"/>
                            </p:stCondLst>
                            <p:childTnLst>
                              <p:par>
                                <p:cTn id="24" presetID="2" presetClass="entr" presetSubtype="2" fill="hold" grpId="0" nodeType="afterEffect">
                                  <p:stCondLst>
                                    <p:cond delay="0"/>
                                  </p:stCondLst>
                                  <p:childTnLst>
                                    <p:set>
                                      <p:cBhvr>
                                        <p:cTn id="25" dur="1" fill="hold">
                                          <p:stCondLst>
                                            <p:cond delay="0"/>
                                          </p:stCondLst>
                                        </p:cTn>
                                        <p:tgtEl>
                                          <p:spTgt spid="171027"/>
                                        </p:tgtEl>
                                        <p:attrNameLst>
                                          <p:attrName>style.visibility</p:attrName>
                                        </p:attrNameLst>
                                      </p:cBhvr>
                                      <p:to>
                                        <p:strVal val="visible"/>
                                      </p:to>
                                    </p:set>
                                    <p:anim calcmode="lin" valueType="num">
                                      <p:cBhvr additive="base">
                                        <p:cTn id="26" dur="500" fill="hold"/>
                                        <p:tgtEl>
                                          <p:spTgt spid="171027"/>
                                        </p:tgtEl>
                                        <p:attrNameLst>
                                          <p:attrName>ppt_x</p:attrName>
                                        </p:attrNameLst>
                                      </p:cBhvr>
                                      <p:tavLst>
                                        <p:tav tm="0">
                                          <p:val>
                                            <p:strVal val="1+#ppt_w/2"/>
                                          </p:val>
                                        </p:tav>
                                        <p:tav tm="100000">
                                          <p:val>
                                            <p:strVal val="#ppt_x"/>
                                          </p:val>
                                        </p:tav>
                                      </p:tavLst>
                                    </p:anim>
                                    <p:anim calcmode="lin" valueType="num">
                                      <p:cBhvr additive="base">
                                        <p:cTn id="27" dur="500" fill="hold"/>
                                        <p:tgtEl>
                                          <p:spTgt spid="171027"/>
                                        </p:tgtEl>
                                        <p:attrNameLst>
                                          <p:attrName>ppt_y</p:attrName>
                                        </p:attrNameLst>
                                      </p:cBhvr>
                                      <p:tavLst>
                                        <p:tav tm="0">
                                          <p:val>
                                            <p:strVal val="#ppt_y"/>
                                          </p:val>
                                        </p:tav>
                                        <p:tav tm="100000">
                                          <p:val>
                                            <p:strVal val="#ppt_y"/>
                                          </p:val>
                                        </p:tav>
                                      </p:tavLst>
                                    </p:anim>
                                  </p:childTnLst>
                                </p:cTn>
                              </p:par>
                            </p:childTnLst>
                          </p:cTn>
                        </p:par>
                        <p:par>
                          <p:cTn id="28" fill="hold" nodeType="afterGroup">
                            <p:stCondLst>
                              <p:cond delay="1500"/>
                            </p:stCondLst>
                            <p:childTnLst>
                              <p:par>
                                <p:cTn id="29" presetID="2" presetClass="entr" presetSubtype="2" fill="hold" grpId="0" nodeType="afterEffect">
                                  <p:stCondLst>
                                    <p:cond delay="0"/>
                                  </p:stCondLst>
                                  <p:childTnLst>
                                    <p:set>
                                      <p:cBhvr>
                                        <p:cTn id="30" dur="1" fill="hold">
                                          <p:stCondLst>
                                            <p:cond delay="0"/>
                                          </p:stCondLst>
                                        </p:cTn>
                                        <p:tgtEl>
                                          <p:spTgt spid="171028"/>
                                        </p:tgtEl>
                                        <p:attrNameLst>
                                          <p:attrName>style.visibility</p:attrName>
                                        </p:attrNameLst>
                                      </p:cBhvr>
                                      <p:to>
                                        <p:strVal val="visible"/>
                                      </p:to>
                                    </p:set>
                                    <p:anim calcmode="lin" valueType="num">
                                      <p:cBhvr additive="base">
                                        <p:cTn id="31" dur="500" fill="hold"/>
                                        <p:tgtEl>
                                          <p:spTgt spid="171028"/>
                                        </p:tgtEl>
                                        <p:attrNameLst>
                                          <p:attrName>ppt_x</p:attrName>
                                        </p:attrNameLst>
                                      </p:cBhvr>
                                      <p:tavLst>
                                        <p:tav tm="0">
                                          <p:val>
                                            <p:strVal val="1+#ppt_w/2"/>
                                          </p:val>
                                        </p:tav>
                                        <p:tav tm="100000">
                                          <p:val>
                                            <p:strVal val="#ppt_x"/>
                                          </p:val>
                                        </p:tav>
                                      </p:tavLst>
                                    </p:anim>
                                    <p:anim calcmode="lin" valueType="num">
                                      <p:cBhvr additive="base">
                                        <p:cTn id="32" dur="500" fill="hold"/>
                                        <p:tgtEl>
                                          <p:spTgt spid="171028"/>
                                        </p:tgtEl>
                                        <p:attrNameLst>
                                          <p:attrName>ppt_y</p:attrName>
                                        </p:attrNameLst>
                                      </p:cBhvr>
                                      <p:tavLst>
                                        <p:tav tm="0">
                                          <p:val>
                                            <p:strVal val="#ppt_y"/>
                                          </p:val>
                                        </p:tav>
                                        <p:tav tm="100000">
                                          <p:val>
                                            <p:strVal val="#ppt_y"/>
                                          </p:val>
                                        </p:tav>
                                      </p:tavLst>
                                    </p:anim>
                                  </p:childTnLst>
                                </p:cTn>
                              </p:par>
                            </p:childTnLst>
                          </p:cTn>
                        </p:par>
                        <p:par>
                          <p:cTn id="33" fill="hold" nodeType="afterGroup">
                            <p:stCondLst>
                              <p:cond delay="2000"/>
                            </p:stCondLst>
                            <p:childTnLst>
                              <p:par>
                                <p:cTn id="34" presetID="2" presetClass="entr" presetSubtype="2" fill="hold" grpId="0" nodeType="afterEffect">
                                  <p:stCondLst>
                                    <p:cond delay="0"/>
                                  </p:stCondLst>
                                  <p:childTnLst>
                                    <p:set>
                                      <p:cBhvr>
                                        <p:cTn id="35" dur="1" fill="hold">
                                          <p:stCondLst>
                                            <p:cond delay="0"/>
                                          </p:stCondLst>
                                        </p:cTn>
                                        <p:tgtEl>
                                          <p:spTgt spid="171029"/>
                                        </p:tgtEl>
                                        <p:attrNameLst>
                                          <p:attrName>style.visibility</p:attrName>
                                        </p:attrNameLst>
                                      </p:cBhvr>
                                      <p:to>
                                        <p:strVal val="visible"/>
                                      </p:to>
                                    </p:set>
                                    <p:anim calcmode="lin" valueType="num">
                                      <p:cBhvr additive="base">
                                        <p:cTn id="36" dur="500" fill="hold"/>
                                        <p:tgtEl>
                                          <p:spTgt spid="171029"/>
                                        </p:tgtEl>
                                        <p:attrNameLst>
                                          <p:attrName>ppt_x</p:attrName>
                                        </p:attrNameLst>
                                      </p:cBhvr>
                                      <p:tavLst>
                                        <p:tav tm="0">
                                          <p:val>
                                            <p:strVal val="1+#ppt_w/2"/>
                                          </p:val>
                                        </p:tav>
                                        <p:tav tm="100000">
                                          <p:val>
                                            <p:strVal val="#ppt_x"/>
                                          </p:val>
                                        </p:tav>
                                      </p:tavLst>
                                    </p:anim>
                                    <p:anim calcmode="lin" valueType="num">
                                      <p:cBhvr additive="base">
                                        <p:cTn id="37" dur="500" fill="hold"/>
                                        <p:tgtEl>
                                          <p:spTgt spid="171029"/>
                                        </p:tgtEl>
                                        <p:attrNameLst>
                                          <p:attrName>ppt_y</p:attrName>
                                        </p:attrNameLst>
                                      </p:cBhvr>
                                      <p:tavLst>
                                        <p:tav tm="0">
                                          <p:val>
                                            <p:strVal val="#ppt_y"/>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12" presetClass="entr" presetSubtype="4" fill="hold" grpId="0" nodeType="clickEffect">
                                  <p:stCondLst>
                                    <p:cond delay="0"/>
                                  </p:stCondLst>
                                  <p:childTnLst>
                                    <p:set>
                                      <p:cBhvr>
                                        <p:cTn id="41" dur="1" fill="hold">
                                          <p:stCondLst>
                                            <p:cond delay="0"/>
                                          </p:stCondLst>
                                        </p:cTn>
                                        <p:tgtEl>
                                          <p:spTgt spid="171030"/>
                                        </p:tgtEl>
                                        <p:attrNameLst>
                                          <p:attrName>style.visibility</p:attrName>
                                        </p:attrNameLst>
                                      </p:cBhvr>
                                      <p:to>
                                        <p:strVal val="visible"/>
                                      </p:to>
                                    </p:set>
                                    <p:animEffect transition="in" filter="slide(fromBottom)">
                                      <p:cBhvr>
                                        <p:cTn id="42" dur="500"/>
                                        <p:tgtEl>
                                          <p:spTgt spid="171030"/>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2" presetClass="entr" presetSubtype="4" fill="hold" grpId="0" nodeType="clickEffect">
                                  <p:stCondLst>
                                    <p:cond delay="0"/>
                                  </p:stCondLst>
                                  <p:childTnLst>
                                    <p:set>
                                      <p:cBhvr>
                                        <p:cTn id="46" dur="1" fill="hold">
                                          <p:stCondLst>
                                            <p:cond delay="0"/>
                                          </p:stCondLst>
                                        </p:cTn>
                                        <p:tgtEl>
                                          <p:spTgt spid="171031"/>
                                        </p:tgtEl>
                                        <p:attrNameLst>
                                          <p:attrName>style.visibility</p:attrName>
                                        </p:attrNameLst>
                                      </p:cBhvr>
                                      <p:to>
                                        <p:strVal val="visible"/>
                                      </p:to>
                                    </p:set>
                                    <p:animEffect transition="in" filter="slide(fromBottom)">
                                      <p:cBhvr>
                                        <p:cTn id="47" dur="500"/>
                                        <p:tgtEl>
                                          <p:spTgt spid="1710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1022" grpId="0" autoUpdateAnimBg="0"/>
      <p:bldP spid="171023" grpId="0" autoUpdateAnimBg="0"/>
      <p:bldP spid="171024" grpId="0" autoUpdateAnimBg="0"/>
      <p:bldP spid="171026" grpId="0" animBg="1"/>
      <p:bldP spid="171027" grpId="0" animBg="1"/>
      <p:bldP spid="171028" grpId="0" animBg="1"/>
      <p:bldP spid="171029" grpId="0" animBg="1"/>
      <p:bldP spid="171030" grpId="0" autoUpdateAnimBg="0"/>
      <p:bldP spid="171031" grpId="0" autoUpdateAnimBg="0"/>
    </p:bld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1730" name="Rectangle 2"/>
          <p:cNvSpPr>
            <a:spLocks noGrp="1" noChangeArrowheads="1"/>
          </p:cNvSpPr>
          <p:nvPr>
            <p:ph type="title"/>
          </p:nvPr>
        </p:nvSpPr>
        <p:spPr>
          <a:xfrm>
            <a:off x="2895600" y="76201"/>
            <a:ext cx="7772400" cy="792163"/>
          </a:xfrm>
          <a:ln/>
          <a:extLst>
            <a:ext uri="{91240B29-F687-4F45-9708-019B960494DF}">
              <a14:hiddenLine xmlns:a14="http://schemas.microsoft.com/office/drawing/2010/main" w="9525">
                <a:solidFill>
                  <a:srgbClr val="FF3300"/>
                </a:solidFill>
                <a:miter lim="800000"/>
                <a:headEnd/>
                <a:tailEnd/>
              </a14:hiddenLine>
            </a:ext>
          </a:extLst>
        </p:spPr>
        <p:txBody>
          <a:bodyPr/>
          <a:lstStyle/>
          <a:p>
            <a:pPr algn="l"/>
            <a:r>
              <a:rPr lang="en-US" altLang="en-US">
                <a:solidFill>
                  <a:srgbClr val="000099"/>
                </a:solidFill>
              </a:rPr>
              <a:t>Lunar Surface Features</a:t>
            </a:r>
          </a:p>
        </p:txBody>
      </p:sp>
      <p:sp>
        <p:nvSpPr>
          <p:cNvPr id="201731" name="Line 3"/>
          <p:cNvSpPr>
            <a:spLocks noChangeShapeType="1"/>
          </p:cNvSpPr>
          <p:nvPr/>
        </p:nvSpPr>
        <p:spPr bwMode="auto">
          <a:xfrm>
            <a:off x="2209800" y="838200"/>
            <a:ext cx="6705600" cy="0"/>
          </a:xfrm>
          <a:prstGeom prst="line">
            <a:avLst/>
          </a:prstGeom>
          <a:noFill/>
          <a:ln w="19050">
            <a:solidFill>
              <a:srgbClr val="00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pic>
        <p:nvPicPr>
          <p:cNvPr id="20173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12954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1733" name="Text Box 5"/>
          <p:cNvSpPr txBox="1">
            <a:spLocks noChangeArrowheads="1"/>
          </p:cNvSpPr>
          <p:nvPr/>
        </p:nvSpPr>
        <p:spPr bwMode="auto">
          <a:xfrm>
            <a:off x="2827338" y="1371601"/>
            <a:ext cx="30480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000">
                <a:solidFill>
                  <a:srgbClr val="333399"/>
                </a:solidFill>
              </a:rPr>
              <a:t>Two dramatically different kinds of terrain:</a:t>
            </a:r>
          </a:p>
        </p:txBody>
      </p:sp>
      <p:sp>
        <p:nvSpPr>
          <p:cNvPr id="201734" name="Text Box 6"/>
          <p:cNvSpPr txBox="1">
            <a:spLocks noChangeArrowheads="1"/>
          </p:cNvSpPr>
          <p:nvPr/>
        </p:nvSpPr>
        <p:spPr bwMode="auto">
          <a:xfrm>
            <a:off x="2827338" y="2286001"/>
            <a:ext cx="29718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buFontTx/>
              <a:buChar char="•"/>
            </a:pPr>
            <a:r>
              <a:rPr lang="en-US" altLang="en-US" sz="2000">
                <a:solidFill>
                  <a:srgbClr val="333399"/>
                </a:solidFill>
              </a:rPr>
              <a:t> Highlands: Mountainous terrain, scarred by </a:t>
            </a:r>
            <a:r>
              <a:rPr lang="en-US" altLang="en-US" sz="2000" i="1">
                <a:solidFill>
                  <a:srgbClr val="333399"/>
                </a:solidFill>
              </a:rPr>
              <a:t>craters</a:t>
            </a:r>
          </a:p>
        </p:txBody>
      </p:sp>
      <p:sp>
        <p:nvSpPr>
          <p:cNvPr id="201735" name="Text Box 7"/>
          <p:cNvSpPr txBox="1">
            <a:spLocks noChangeArrowheads="1"/>
          </p:cNvSpPr>
          <p:nvPr/>
        </p:nvSpPr>
        <p:spPr bwMode="auto">
          <a:xfrm>
            <a:off x="2827338" y="3352801"/>
            <a:ext cx="3200400" cy="1463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buFontTx/>
              <a:buChar char="•"/>
            </a:pPr>
            <a:r>
              <a:rPr lang="en-US" altLang="en-US" sz="2000">
                <a:solidFill>
                  <a:srgbClr val="333399"/>
                </a:solidFill>
              </a:rPr>
              <a:t> Lowlands: ~ 3 km lower than highlands; smooth surfaces: </a:t>
            </a:r>
          </a:p>
          <a:p>
            <a:pPr fontAlgn="base">
              <a:spcBef>
                <a:spcPct val="50000"/>
              </a:spcBef>
              <a:spcAft>
                <a:spcPct val="0"/>
              </a:spcAft>
            </a:pPr>
            <a:r>
              <a:rPr lang="en-US" altLang="en-US" sz="2000">
                <a:solidFill>
                  <a:srgbClr val="333399"/>
                </a:solidFill>
              </a:rPr>
              <a:t>Maria (pl. of </a:t>
            </a:r>
            <a:r>
              <a:rPr lang="en-US" altLang="en-US" sz="2000" i="1">
                <a:solidFill>
                  <a:srgbClr val="333399"/>
                </a:solidFill>
              </a:rPr>
              <a:t>mare</a:t>
            </a:r>
            <a:r>
              <a:rPr lang="en-US" altLang="en-US" sz="2000">
                <a:solidFill>
                  <a:srgbClr val="333399"/>
                </a:solidFill>
              </a:rPr>
              <a:t>):</a:t>
            </a:r>
          </a:p>
        </p:txBody>
      </p:sp>
      <p:sp>
        <p:nvSpPr>
          <p:cNvPr id="201736" name="Text Box 8"/>
          <p:cNvSpPr txBox="1">
            <a:spLocks noChangeArrowheads="1"/>
          </p:cNvSpPr>
          <p:nvPr/>
        </p:nvSpPr>
        <p:spPr bwMode="auto">
          <a:xfrm>
            <a:off x="2827338" y="4930776"/>
            <a:ext cx="26670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000">
                <a:solidFill>
                  <a:srgbClr val="333399"/>
                </a:solidFill>
              </a:rPr>
              <a:t>Basins flooded by lava flows</a:t>
            </a:r>
          </a:p>
        </p:txBody>
      </p:sp>
      <p:pic>
        <p:nvPicPr>
          <p:cNvPr id="201737" name="Picture 9" descr="01"/>
          <p:cNvPicPr>
            <a:picLocks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5715001" y="914401"/>
            <a:ext cx="4849813" cy="5895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01738" name="Line 10"/>
          <p:cNvSpPr>
            <a:spLocks noChangeShapeType="1"/>
          </p:cNvSpPr>
          <p:nvPr/>
        </p:nvSpPr>
        <p:spPr bwMode="auto">
          <a:xfrm>
            <a:off x="5037138" y="3048000"/>
            <a:ext cx="3048000" cy="438150"/>
          </a:xfrm>
          <a:prstGeom prst="line">
            <a:avLst/>
          </a:prstGeom>
          <a:noFill/>
          <a:ln w="28575">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201739" name="Line 11"/>
          <p:cNvSpPr>
            <a:spLocks noChangeShapeType="1"/>
          </p:cNvSpPr>
          <p:nvPr/>
        </p:nvSpPr>
        <p:spPr bwMode="auto">
          <a:xfrm>
            <a:off x="5113338" y="3124201"/>
            <a:ext cx="3295650" cy="1679575"/>
          </a:xfrm>
          <a:prstGeom prst="line">
            <a:avLst/>
          </a:prstGeom>
          <a:noFill/>
          <a:ln w="28575">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201740" name="Line 12"/>
          <p:cNvSpPr>
            <a:spLocks noChangeShapeType="1"/>
          </p:cNvSpPr>
          <p:nvPr/>
        </p:nvSpPr>
        <p:spPr bwMode="auto">
          <a:xfrm flipV="1">
            <a:off x="5189538" y="2984500"/>
            <a:ext cx="2247900" cy="1587500"/>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201741" name="Line 13"/>
          <p:cNvSpPr>
            <a:spLocks noChangeShapeType="1"/>
          </p:cNvSpPr>
          <p:nvPr/>
        </p:nvSpPr>
        <p:spPr bwMode="auto">
          <a:xfrm flipV="1">
            <a:off x="5113338" y="3486150"/>
            <a:ext cx="3554412" cy="1162050"/>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Tree>
    <p:extLst>
      <p:ext uri="{BB962C8B-B14F-4D97-AF65-F5344CB8AC3E}">
        <p14:creationId xmlns:p14="http://schemas.microsoft.com/office/powerpoint/2010/main" val="53779664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01733"/>
                                        </p:tgtEl>
                                        <p:attrNameLst>
                                          <p:attrName>style.visibility</p:attrName>
                                        </p:attrNameLst>
                                      </p:cBhvr>
                                      <p:to>
                                        <p:strVal val="visible"/>
                                      </p:to>
                                    </p:set>
                                    <p:animEffect transition="in" filter="slide(fromBottom)">
                                      <p:cBhvr>
                                        <p:cTn id="7" dur="500"/>
                                        <p:tgtEl>
                                          <p:spTgt spid="20173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201734"/>
                                        </p:tgtEl>
                                        <p:attrNameLst>
                                          <p:attrName>style.visibility</p:attrName>
                                        </p:attrNameLst>
                                      </p:cBhvr>
                                      <p:to>
                                        <p:strVal val="visible"/>
                                      </p:to>
                                    </p:set>
                                    <p:animEffect transition="in" filter="slide(fromBottom)">
                                      <p:cBhvr>
                                        <p:cTn id="12" dur="500"/>
                                        <p:tgtEl>
                                          <p:spTgt spid="20173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2" presetClass="entr" presetSubtype="8" fill="hold" grpId="0" nodeType="clickEffect">
                                  <p:stCondLst>
                                    <p:cond delay="0"/>
                                  </p:stCondLst>
                                  <p:childTnLst>
                                    <p:set>
                                      <p:cBhvr>
                                        <p:cTn id="16" dur="1" fill="hold">
                                          <p:stCondLst>
                                            <p:cond delay="0"/>
                                          </p:stCondLst>
                                        </p:cTn>
                                        <p:tgtEl>
                                          <p:spTgt spid="201739"/>
                                        </p:tgtEl>
                                        <p:attrNameLst>
                                          <p:attrName>style.visibility</p:attrName>
                                        </p:attrNameLst>
                                      </p:cBhvr>
                                      <p:to>
                                        <p:strVal val="visible"/>
                                      </p:to>
                                    </p:set>
                                    <p:animEffect transition="in" filter="slide(fromLeft)">
                                      <p:cBhvr>
                                        <p:cTn id="17" dur="500"/>
                                        <p:tgtEl>
                                          <p:spTgt spid="201739"/>
                                        </p:tgtEl>
                                      </p:cBhvr>
                                    </p:animEffect>
                                  </p:childTnLst>
                                </p:cTn>
                              </p:par>
                            </p:childTnLst>
                          </p:cTn>
                        </p:par>
                        <p:par>
                          <p:cTn id="18" fill="hold" nodeType="afterGroup">
                            <p:stCondLst>
                              <p:cond delay="500"/>
                            </p:stCondLst>
                            <p:childTnLst>
                              <p:par>
                                <p:cTn id="19" presetID="12" presetClass="entr" presetSubtype="8" fill="hold" grpId="0" nodeType="afterEffect">
                                  <p:stCondLst>
                                    <p:cond delay="0"/>
                                  </p:stCondLst>
                                  <p:childTnLst>
                                    <p:set>
                                      <p:cBhvr>
                                        <p:cTn id="20" dur="1" fill="hold">
                                          <p:stCondLst>
                                            <p:cond delay="0"/>
                                          </p:stCondLst>
                                        </p:cTn>
                                        <p:tgtEl>
                                          <p:spTgt spid="201738"/>
                                        </p:tgtEl>
                                        <p:attrNameLst>
                                          <p:attrName>style.visibility</p:attrName>
                                        </p:attrNameLst>
                                      </p:cBhvr>
                                      <p:to>
                                        <p:strVal val="visible"/>
                                      </p:to>
                                    </p:set>
                                    <p:animEffect transition="in" filter="slide(fromLeft)">
                                      <p:cBhvr>
                                        <p:cTn id="21" dur="500"/>
                                        <p:tgtEl>
                                          <p:spTgt spid="201738"/>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2" presetClass="entr" presetSubtype="4" fill="hold" grpId="0" nodeType="clickEffect">
                                  <p:stCondLst>
                                    <p:cond delay="0"/>
                                  </p:stCondLst>
                                  <p:childTnLst>
                                    <p:set>
                                      <p:cBhvr>
                                        <p:cTn id="25" dur="1" fill="hold">
                                          <p:stCondLst>
                                            <p:cond delay="0"/>
                                          </p:stCondLst>
                                        </p:cTn>
                                        <p:tgtEl>
                                          <p:spTgt spid="201735"/>
                                        </p:tgtEl>
                                        <p:attrNameLst>
                                          <p:attrName>style.visibility</p:attrName>
                                        </p:attrNameLst>
                                      </p:cBhvr>
                                      <p:to>
                                        <p:strVal val="visible"/>
                                      </p:to>
                                    </p:set>
                                    <p:animEffect transition="in" filter="slide(fromBottom)">
                                      <p:cBhvr>
                                        <p:cTn id="26" dur="500"/>
                                        <p:tgtEl>
                                          <p:spTgt spid="201735"/>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2" presetClass="entr" presetSubtype="8" fill="hold" grpId="0" nodeType="clickEffect">
                                  <p:stCondLst>
                                    <p:cond delay="0"/>
                                  </p:stCondLst>
                                  <p:childTnLst>
                                    <p:set>
                                      <p:cBhvr>
                                        <p:cTn id="30" dur="1" fill="hold">
                                          <p:stCondLst>
                                            <p:cond delay="0"/>
                                          </p:stCondLst>
                                        </p:cTn>
                                        <p:tgtEl>
                                          <p:spTgt spid="201741"/>
                                        </p:tgtEl>
                                        <p:attrNameLst>
                                          <p:attrName>style.visibility</p:attrName>
                                        </p:attrNameLst>
                                      </p:cBhvr>
                                      <p:to>
                                        <p:strVal val="visible"/>
                                      </p:to>
                                    </p:set>
                                    <p:animEffect transition="in" filter="slide(fromLeft)">
                                      <p:cBhvr>
                                        <p:cTn id="31" dur="500"/>
                                        <p:tgtEl>
                                          <p:spTgt spid="201741"/>
                                        </p:tgtEl>
                                      </p:cBhvr>
                                    </p:animEffect>
                                  </p:childTnLst>
                                </p:cTn>
                              </p:par>
                            </p:childTnLst>
                          </p:cTn>
                        </p:par>
                        <p:par>
                          <p:cTn id="32" fill="hold" nodeType="afterGroup">
                            <p:stCondLst>
                              <p:cond delay="500"/>
                            </p:stCondLst>
                            <p:childTnLst>
                              <p:par>
                                <p:cTn id="33" presetID="12" presetClass="entr" presetSubtype="8" fill="hold" grpId="0" nodeType="afterEffect">
                                  <p:stCondLst>
                                    <p:cond delay="0"/>
                                  </p:stCondLst>
                                  <p:childTnLst>
                                    <p:set>
                                      <p:cBhvr>
                                        <p:cTn id="34" dur="1" fill="hold">
                                          <p:stCondLst>
                                            <p:cond delay="0"/>
                                          </p:stCondLst>
                                        </p:cTn>
                                        <p:tgtEl>
                                          <p:spTgt spid="201740"/>
                                        </p:tgtEl>
                                        <p:attrNameLst>
                                          <p:attrName>style.visibility</p:attrName>
                                        </p:attrNameLst>
                                      </p:cBhvr>
                                      <p:to>
                                        <p:strVal val="visible"/>
                                      </p:to>
                                    </p:set>
                                    <p:animEffect transition="in" filter="slide(fromLeft)">
                                      <p:cBhvr>
                                        <p:cTn id="35" dur="500"/>
                                        <p:tgtEl>
                                          <p:spTgt spid="201740"/>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12" presetClass="entr" presetSubtype="4" fill="hold" grpId="0" nodeType="clickEffect">
                                  <p:stCondLst>
                                    <p:cond delay="0"/>
                                  </p:stCondLst>
                                  <p:childTnLst>
                                    <p:set>
                                      <p:cBhvr>
                                        <p:cTn id="39" dur="1" fill="hold">
                                          <p:stCondLst>
                                            <p:cond delay="0"/>
                                          </p:stCondLst>
                                        </p:cTn>
                                        <p:tgtEl>
                                          <p:spTgt spid="201736"/>
                                        </p:tgtEl>
                                        <p:attrNameLst>
                                          <p:attrName>style.visibility</p:attrName>
                                        </p:attrNameLst>
                                      </p:cBhvr>
                                      <p:to>
                                        <p:strVal val="visible"/>
                                      </p:to>
                                    </p:set>
                                    <p:animEffect transition="in" filter="slide(fromBottom)">
                                      <p:cBhvr>
                                        <p:cTn id="40" dur="500"/>
                                        <p:tgtEl>
                                          <p:spTgt spid="2017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1733" grpId="0" autoUpdateAnimBg="0"/>
      <p:bldP spid="201734" grpId="0" autoUpdateAnimBg="0"/>
      <p:bldP spid="201735" grpId="0" autoUpdateAnimBg="0"/>
      <p:bldP spid="201736" grpId="0" autoUpdateAnimBg="0"/>
      <p:bldP spid="201738" grpId="0" animBg="1"/>
      <p:bldP spid="201739" grpId="0" animBg="1"/>
      <p:bldP spid="201740" grpId="0" animBg="1"/>
      <p:bldP spid="201741" grpId="0" animBg="1"/>
    </p:bldLst>
  </p:timing>
</p:sld>
</file>

<file path=ppt/slides/slide53.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203778" name="Rectangle 2"/>
          <p:cNvSpPr>
            <a:spLocks noGrp="1" noChangeArrowheads="1"/>
          </p:cNvSpPr>
          <p:nvPr>
            <p:ph type="title"/>
          </p:nvPr>
        </p:nvSpPr>
        <p:spPr>
          <a:xfrm>
            <a:off x="2895600" y="76201"/>
            <a:ext cx="7772400" cy="792163"/>
          </a:xfrm>
          <a:ln/>
          <a:extLst>
            <a:ext uri="{91240B29-F687-4F45-9708-019B960494DF}">
              <a14:hiddenLine xmlns:a14="http://schemas.microsoft.com/office/drawing/2010/main" w="9525">
                <a:solidFill>
                  <a:srgbClr val="FF3300"/>
                </a:solidFill>
                <a:miter lim="800000"/>
                <a:headEnd/>
                <a:tailEnd/>
              </a14:hiddenLine>
            </a:ext>
          </a:extLst>
        </p:spPr>
        <p:txBody>
          <a:bodyPr/>
          <a:lstStyle/>
          <a:p>
            <a:pPr algn="l"/>
            <a:r>
              <a:rPr lang="en-US" altLang="en-US">
                <a:solidFill>
                  <a:srgbClr val="000099"/>
                </a:solidFill>
              </a:rPr>
              <a:t>Highlands and Lowlands</a:t>
            </a:r>
          </a:p>
        </p:txBody>
      </p:sp>
      <p:sp>
        <p:nvSpPr>
          <p:cNvPr id="203779" name="Line 3"/>
          <p:cNvSpPr>
            <a:spLocks noChangeShapeType="1"/>
          </p:cNvSpPr>
          <p:nvPr/>
        </p:nvSpPr>
        <p:spPr bwMode="auto">
          <a:xfrm>
            <a:off x="2209800" y="838200"/>
            <a:ext cx="7010400" cy="0"/>
          </a:xfrm>
          <a:prstGeom prst="line">
            <a:avLst/>
          </a:prstGeom>
          <a:noFill/>
          <a:ln w="19050">
            <a:solidFill>
              <a:srgbClr val="00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pic>
        <p:nvPicPr>
          <p:cNvPr id="20378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12954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3781" name="Text Box 5"/>
          <p:cNvSpPr txBox="1">
            <a:spLocks noChangeArrowheads="1"/>
          </p:cNvSpPr>
          <p:nvPr/>
        </p:nvSpPr>
        <p:spPr bwMode="auto">
          <a:xfrm>
            <a:off x="3279775" y="2406651"/>
            <a:ext cx="28956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2400" b="1">
                <a:solidFill>
                  <a:srgbClr val="333399"/>
                </a:solidFill>
              </a:rPr>
              <a:t>Sinuous rilles</a:t>
            </a:r>
            <a:r>
              <a:rPr lang="en-US" altLang="en-US" sz="2400">
                <a:solidFill>
                  <a:srgbClr val="333399"/>
                </a:solidFill>
              </a:rPr>
              <a:t> = remains of ancient lava flows</a:t>
            </a:r>
          </a:p>
        </p:txBody>
      </p:sp>
      <p:sp>
        <p:nvSpPr>
          <p:cNvPr id="203782" name="Text Box 6"/>
          <p:cNvSpPr txBox="1">
            <a:spLocks noChangeArrowheads="1"/>
          </p:cNvSpPr>
          <p:nvPr/>
        </p:nvSpPr>
        <p:spPr bwMode="auto">
          <a:xfrm>
            <a:off x="3038475" y="4114800"/>
            <a:ext cx="3352800"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2400">
                <a:solidFill>
                  <a:srgbClr val="333399"/>
                </a:solidFill>
              </a:rPr>
              <a:t>May have been lava tubes which later collapsed due to meteorite bombardment.</a:t>
            </a:r>
          </a:p>
        </p:txBody>
      </p:sp>
      <p:pic>
        <p:nvPicPr>
          <p:cNvPr id="203783" name="Picture 7" descr="02a"/>
          <p:cNvPicPr>
            <a:picLocks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6553200" y="914401"/>
            <a:ext cx="3886200" cy="30829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03784" name="Picture 8" descr="02b"/>
          <p:cNvPicPr>
            <a:picLocks noChangeAspect="1" noChangeArrowheads="1"/>
          </p:cNvPicPr>
          <p:nvPr>
            <p:ph sz="half" idx="2"/>
          </p:nvPr>
        </p:nvPicPr>
        <p:blipFill>
          <a:blip r:embed="rId4" cstate="print">
            <a:extLst>
              <a:ext uri="{28A0092B-C50C-407E-A947-70E740481C1C}">
                <a14:useLocalDpi xmlns:a14="http://schemas.microsoft.com/office/drawing/2010/main" val="0"/>
              </a:ext>
            </a:extLst>
          </a:blip>
          <a:srcRect/>
          <a:stretch>
            <a:fillRect/>
          </a:stretch>
        </p:blipFill>
        <p:spPr>
          <a:xfrm>
            <a:off x="6629400" y="4200525"/>
            <a:ext cx="3733800" cy="2508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03785" name="Line 9"/>
          <p:cNvSpPr>
            <a:spLocks noChangeShapeType="1"/>
          </p:cNvSpPr>
          <p:nvPr/>
        </p:nvSpPr>
        <p:spPr bwMode="auto">
          <a:xfrm flipH="1">
            <a:off x="6629400" y="2608263"/>
            <a:ext cx="533400" cy="1587500"/>
          </a:xfrm>
          <a:prstGeom prst="line">
            <a:avLst/>
          </a:prstGeom>
          <a:noFill/>
          <a:ln w="2857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203786" name="Line 10"/>
          <p:cNvSpPr>
            <a:spLocks noChangeShapeType="1"/>
          </p:cNvSpPr>
          <p:nvPr/>
        </p:nvSpPr>
        <p:spPr bwMode="auto">
          <a:xfrm>
            <a:off x="7239000" y="2543175"/>
            <a:ext cx="3124200" cy="1652588"/>
          </a:xfrm>
          <a:prstGeom prst="line">
            <a:avLst/>
          </a:prstGeom>
          <a:noFill/>
          <a:ln w="2857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203787" name="Line 11"/>
          <p:cNvSpPr>
            <a:spLocks noChangeShapeType="1"/>
          </p:cNvSpPr>
          <p:nvPr/>
        </p:nvSpPr>
        <p:spPr bwMode="auto">
          <a:xfrm flipV="1">
            <a:off x="4953000" y="1749425"/>
            <a:ext cx="2971800" cy="660400"/>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203788" name="Text Box 12"/>
          <p:cNvSpPr txBox="1">
            <a:spLocks noChangeArrowheads="1"/>
          </p:cNvSpPr>
          <p:nvPr/>
        </p:nvSpPr>
        <p:spPr bwMode="auto">
          <a:xfrm>
            <a:off x="6705600" y="6021389"/>
            <a:ext cx="19050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000" b="1">
                <a:solidFill>
                  <a:srgbClr val="CC0000"/>
                </a:solidFill>
                <a:effectLst>
                  <a:outerShdw blurRad="38100" dist="38100" dir="2700000" algn="tl">
                    <a:srgbClr val="C0C0C0"/>
                  </a:outerShdw>
                </a:effectLst>
              </a:rPr>
              <a:t>Apollo 15 landing site</a:t>
            </a:r>
          </a:p>
        </p:txBody>
      </p:sp>
    </p:spTree>
    <p:extLst>
      <p:ext uri="{BB962C8B-B14F-4D97-AF65-F5344CB8AC3E}">
        <p14:creationId xmlns:p14="http://schemas.microsoft.com/office/powerpoint/2010/main" val="7043993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nodeType="clickEffect">
                                  <p:stCondLst>
                                    <p:cond delay="0"/>
                                  </p:stCondLst>
                                  <p:childTnLst>
                                    <p:set>
                                      <p:cBhvr>
                                        <p:cTn id="6" dur="1" fill="hold">
                                          <p:stCondLst>
                                            <p:cond delay="0"/>
                                          </p:stCondLst>
                                        </p:cTn>
                                        <p:tgtEl>
                                          <p:spTgt spid="203783"/>
                                        </p:tgtEl>
                                        <p:attrNameLst>
                                          <p:attrName>style.visibility</p:attrName>
                                        </p:attrNameLst>
                                      </p:cBhvr>
                                      <p:to>
                                        <p:strVal val="visible"/>
                                      </p:to>
                                    </p:set>
                                    <p:anim calcmode="lin" valueType="num">
                                      <p:cBhvr additive="base">
                                        <p:cTn id="7" dur="500" fill="hold"/>
                                        <p:tgtEl>
                                          <p:spTgt spid="203783"/>
                                        </p:tgtEl>
                                        <p:attrNameLst>
                                          <p:attrName>ppt_x</p:attrName>
                                        </p:attrNameLst>
                                      </p:cBhvr>
                                      <p:tavLst>
                                        <p:tav tm="0">
                                          <p:val>
                                            <p:strVal val="1+#ppt_w/2"/>
                                          </p:val>
                                        </p:tav>
                                        <p:tav tm="100000">
                                          <p:val>
                                            <p:strVal val="#ppt_x"/>
                                          </p:val>
                                        </p:tav>
                                      </p:tavLst>
                                    </p:anim>
                                    <p:anim calcmode="lin" valueType="num">
                                      <p:cBhvr additive="base">
                                        <p:cTn id="8" dur="500" fill="hold"/>
                                        <p:tgtEl>
                                          <p:spTgt spid="203783"/>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203781"/>
                                        </p:tgtEl>
                                        <p:attrNameLst>
                                          <p:attrName>style.visibility</p:attrName>
                                        </p:attrNameLst>
                                      </p:cBhvr>
                                      <p:to>
                                        <p:strVal val="visible"/>
                                      </p:to>
                                    </p:set>
                                    <p:animEffect transition="in" filter="slide(fromBottom)">
                                      <p:cBhvr>
                                        <p:cTn id="13" dur="500"/>
                                        <p:tgtEl>
                                          <p:spTgt spid="203781"/>
                                        </p:tgtEl>
                                      </p:cBhvr>
                                    </p:animEffect>
                                  </p:childTnLst>
                                </p:cTn>
                              </p:par>
                            </p:childTnLst>
                          </p:cTn>
                        </p:par>
                        <p:par>
                          <p:cTn id="14" fill="hold" nodeType="afterGroup">
                            <p:stCondLst>
                              <p:cond delay="500"/>
                            </p:stCondLst>
                            <p:childTnLst>
                              <p:par>
                                <p:cTn id="15" presetID="12" presetClass="entr" presetSubtype="8" fill="hold" grpId="0" nodeType="afterEffect">
                                  <p:stCondLst>
                                    <p:cond delay="0"/>
                                  </p:stCondLst>
                                  <p:childTnLst>
                                    <p:set>
                                      <p:cBhvr>
                                        <p:cTn id="16" dur="1" fill="hold">
                                          <p:stCondLst>
                                            <p:cond delay="0"/>
                                          </p:stCondLst>
                                        </p:cTn>
                                        <p:tgtEl>
                                          <p:spTgt spid="203787"/>
                                        </p:tgtEl>
                                        <p:attrNameLst>
                                          <p:attrName>style.visibility</p:attrName>
                                        </p:attrNameLst>
                                      </p:cBhvr>
                                      <p:to>
                                        <p:strVal val="visible"/>
                                      </p:to>
                                    </p:set>
                                    <p:animEffect transition="in" filter="slide(fromLeft)">
                                      <p:cBhvr>
                                        <p:cTn id="17" dur="500"/>
                                        <p:tgtEl>
                                          <p:spTgt spid="20378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2" presetClass="entr" presetSubtype="4" fill="hold" grpId="0" nodeType="clickEffect">
                                  <p:stCondLst>
                                    <p:cond delay="0"/>
                                  </p:stCondLst>
                                  <p:childTnLst>
                                    <p:set>
                                      <p:cBhvr>
                                        <p:cTn id="21" dur="1" fill="hold">
                                          <p:stCondLst>
                                            <p:cond delay="0"/>
                                          </p:stCondLst>
                                        </p:cTn>
                                        <p:tgtEl>
                                          <p:spTgt spid="203782"/>
                                        </p:tgtEl>
                                        <p:attrNameLst>
                                          <p:attrName>style.visibility</p:attrName>
                                        </p:attrNameLst>
                                      </p:cBhvr>
                                      <p:to>
                                        <p:strVal val="visible"/>
                                      </p:to>
                                    </p:set>
                                    <p:animEffect transition="in" filter="slide(fromBottom)">
                                      <p:cBhvr>
                                        <p:cTn id="22" dur="500"/>
                                        <p:tgtEl>
                                          <p:spTgt spid="203782"/>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2" presetClass="entr" presetSubtype="1" fill="hold" grpId="0" nodeType="clickEffect">
                                  <p:stCondLst>
                                    <p:cond delay="0"/>
                                  </p:stCondLst>
                                  <p:childTnLst>
                                    <p:set>
                                      <p:cBhvr>
                                        <p:cTn id="26" dur="1" fill="hold">
                                          <p:stCondLst>
                                            <p:cond delay="0"/>
                                          </p:stCondLst>
                                        </p:cTn>
                                        <p:tgtEl>
                                          <p:spTgt spid="203785"/>
                                        </p:tgtEl>
                                        <p:attrNameLst>
                                          <p:attrName>style.visibility</p:attrName>
                                        </p:attrNameLst>
                                      </p:cBhvr>
                                      <p:to>
                                        <p:strVal val="visible"/>
                                      </p:to>
                                    </p:set>
                                    <p:animEffect transition="in" filter="slide(fromTop)">
                                      <p:cBhvr>
                                        <p:cTn id="27" dur="500"/>
                                        <p:tgtEl>
                                          <p:spTgt spid="203785"/>
                                        </p:tgtEl>
                                      </p:cBhvr>
                                    </p:animEffect>
                                  </p:childTnLst>
                                </p:cTn>
                              </p:par>
                            </p:childTnLst>
                          </p:cTn>
                        </p:par>
                        <p:par>
                          <p:cTn id="28" fill="hold" nodeType="afterGroup">
                            <p:stCondLst>
                              <p:cond delay="500"/>
                            </p:stCondLst>
                            <p:childTnLst>
                              <p:par>
                                <p:cTn id="29" presetID="12" presetClass="entr" presetSubtype="1" fill="hold" grpId="0" nodeType="afterEffect">
                                  <p:stCondLst>
                                    <p:cond delay="0"/>
                                  </p:stCondLst>
                                  <p:childTnLst>
                                    <p:set>
                                      <p:cBhvr>
                                        <p:cTn id="30" dur="1" fill="hold">
                                          <p:stCondLst>
                                            <p:cond delay="0"/>
                                          </p:stCondLst>
                                        </p:cTn>
                                        <p:tgtEl>
                                          <p:spTgt spid="203786"/>
                                        </p:tgtEl>
                                        <p:attrNameLst>
                                          <p:attrName>style.visibility</p:attrName>
                                        </p:attrNameLst>
                                      </p:cBhvr>
                                      <p:to>
                                        <p:strVal val="visible"/>
                                      </p:to>
                                    </p:set>
                                    <p:animEffect transition="in" filter="slide(fromTop)">
                                      <p:cBhvr>
                                        <p:cTn id="31" dur="500"/>
                                        <p:tgtEl>
                                          <p:spTgt spid="203786"/>
                                        </p:tgtEl>
                                      </p:cBhvr>
                                    </p:animEffect>
                                  </p:childTnLst>
                                </p:cTn>
                              </p:par>
                            </p:childTnLst>
                          </p:cTn>
                        </p:par>
                        <p:par>
                          <p:cTn id="32" fill="hold" nodeType="afterGroup">
                            <p:stCondLst>
                              <p:cond delay="1000"/>
                            </p:stCondLst>
                            <p:childTnLst>
                              <p:par>
                                <p:cTn id="33" presetID="12" presetClass="entr" presetSubtype="1" fill="hold" nodeType="afterEffect">
                                  <p:stCondLst>
                                    <p:cond delay="0"/>
                                  </p:stCondLst>
                                  <p:childTnLst>
                                    <p:set>
                                      <p:cBhvr>
                                        <p:cTn id="34" dur="1" fill="hold">
                                          <p:stCondLst>
                                            <p:cond delay="0"/>
                                          </p:stCondLst>
                                        </p:cTn>
                                        <p:tgtEl>
                                          <p:spTgt spid="203784"/>
                                        </p:tgtEl>
                                        <p:attrNameLst>
                                          <p:attrName>style.visibility</p:attrName>
                                        </p:attrNameLst>
                                      </p:cBhvr>
                                      <p:to>
                                        <p:strVal val="visible"/>
                                      </p:to>
                                    </p:set>
                                    <p:animEffect transition="in" filter="slide(fromTop)">
                                      <p:cBhvr>
                                        <p:cTn id="35" dur="500"/>
                                        <p:tgtEl>
                                          <p:spTgt spid="203784"/>
                                        </p:tgtEl>
                                      </p:cBhvr>
                                    </p:animEffect>
                                  </p:childTnLst>
                                </p:cTn>
                              </p:par>
                            </p:childTnLst>
                          </p:cTn>
                        </p:par>
                        <p:par>
                          <p:cTn id="36" fill="hold" nodeType="afterGroup">
                            <p:stCondLst>
                              <p:cond delay="1500"/>
                            </p:stCondLst>
                            <p:childTnLst>
                              <p:par>
                                <p:cTn id="37" presetID="12" presetClass="entr" presetSubtype="4" fill="hold" grpId="0" nodeType="afterEffect">
                                  <p:stCondLst>
                                    <p:cond delay="0"/>
                                  </p:stCondLst>
                                  <p:childTnLst>
                                    <p:set>
                                      <p:cBhvr>
                                        <p:cTn id="38" dur="1" fill="hold">
                                          <p:stCondLst>
                                            <p:cond delay="0"/>
                                          </p:stCondLst>
                                        </p:cTn>
                                        <p:tgtEl>
                                          <p:spTgt spid="203788"/>
                                        </p:tgtEl>
                                        <p:attrNameLst>
                                          <p:attrName>style.visibility</p:attrName>
                                        </p:attrNameLst>
                                      </p:cBhvr>
                                      <p:to>
                                        <p:strVal val="visible"/>
                                      </p:to>
                                    </p:set>
                                    <p:animEffect transition="in" filter="slide(fromBottom)">
                                      <p:cBhvr>
                                        <p:cTn id="39" dur="500"/>
                                        <p:tgtEl>
                                          <p:spTgt spid="2037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3781" grpId="0" autoUpdateAnimBg="0"/>
      <p:bldP spid="203782" grpId="0" autoUpdateAnimBg="0"/>
      <p:bldP spid="203785" grpId="0" animBg="1"/>
      <p:bldP spid="203786" grpId="0" animBg="1"/>
      <p:bldP spid="203787" grpId="0" animBg="1"/>
      <p:bldP spid="203788" grpId="0" autoUpdateAnimBg="0"/>
    </p:bldLst>
  </p:timing>
</p:sld>
</file>

<file path=ppt/slides/slide54.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204802" name="Rectangle 2"/>
          <p:cNvSpPr>
            <a:spLocks noGrp="1" noChangeArrowheads="1"/>
          </p:cNvSpPr>
          <p:nvPr>
            <p:ph type="title"/>
          </p:nvPr>
        </p:nvSpPr>
        <p:spPr>
          <a:xfrm>
            <a:off x="2895600" y="76201"/>
            <a:ext cx="7772400" cy="792163"/>
          </a:xfrm>
          <a:ln/>
          <a:extLst>
            <a:ext uri="{91240B29-F687-4F45-9708-019B960494DF}">
              <a14:hiddenLine xmlns:a14="http://schemas.microsoft.com/office/drawing/2010/main" w="9525">
                <a:solidFill>
                  <a:srgbClr val="FF3300"/>
                </a:solidFill>
                <a:miter lim="800000"/>
                <a:headEnd/>
                <a:tailEnd/>
              </a14:hiddenLine>
            </a:ext>
          </a:extLst>
        </p:spPr>
        <p:txBody>
          <a:bodyPr/>
          <a:lstStyle/>
          <a:p>
            <a:pPr algn="l"/>
            <a:r>
              <a:rPr lang="en-US" altLang="en-US">
                <a:solidFill>
                  <a:srgbClr val="000099"/>
                </a:solidFill>
              </a:rPr>
              <a:t>The Highlands</a:t>
            </a:r>
          </a:p>
        </p:txBody>
      </p:sp>
      <p:sp>
        <p:nvSpPr>
          <p:cNvPr id="204803" name="Line 3"/>
          <p:cNvSpPr>
            <a:spLocks noChangeShapeType="1"/>
          </p:cNvSpPr>
          <p:nvPr/>
        </p:nvSpPr>
        <p:spPr bwMode="auto">
          <a:xfrm>
            <a:off x="2209800" y="838200"/>
            <a:ext cx="4572000" cy="0"/>
          </a:xfrm>
          <a:prstGeom prst="line">
            <a:avLst/>
          </a:prstGeom>
          <a:noFill/>
          <a:ln w="19050">
            <a:solidFill>
              <a:srgbClr val="00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pic>
        <p:nvPicPr>
          <p:cNvPr id="20480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12954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05" name="Picture 5" descr="03a"/>
          <p:cNvPicPr>
            <a:picLocks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3003550" y="1447801"/>
            <a:ext cx="3549650" cy="38782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04806" name="Picture 6" descr="03b"/>
          <p:cNvPicPr>
            <a:picLocks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6851651" y="1447801"/>
            <a:ext cx="3554413" cy="39227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04807" name="Text Box 7"/>
          <p:cNvSpPr txBox="1">
            <a:spLocks noChangeArrowheads="1"/>
          </p:cNvSpPr>
          <p:nvPr/>
        </p:nvSpPr>
        <p:spPr bwMode="auto">
          <a:xfrm>
            <a:off x="3276600" y="5562601"/>
            <a:ext cx="28956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2000">
                <a:solidFill>
                  <a:srgbClr val="333399"/>
                </a:solidFill>
              </a:rPr>
              <a:t>Older craters partially obliterated by more recent impacts</a:t>
            </a:r>
          </a:p>
        </p:txBody>
      </p:sp>
      <p:sp>
        <p:nvSpPr>
          <p:cNvPr id="204808" name="Line 8"/>
          <p:cNvSpPr>
            <a:spLocks noChangeShapeType="1"/>
          </p:cNvSpPr>
          <p:nvPr/>
        </p:nvSpPr>
        <p:spPr bwMode="auto">
          <a:xfrm flipV="1">
            <a:off x="4800600" y="4572000"/>
            <a:ext cx="0" cy="990600"/>
          </a:xfrm>
          <a:prstGeom prst="line">
            <a:avLst/>
          </a:prstGeom>
          <a:noFill/>
          <a:ln w="28575">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204809" name="Line 9"/>
          <p:cNvSpPr>
            <a:spLocks noChangeShapeType="1"/>
          </p:cNvSpPr>
          <p:nvPr/>
        </p:nvSpPr>
        <p:spPr bwMode="auto">
          <a:xfrm flipV="1">
            <a:off x="4876800" y="2971800"/>
            <a:ext cx="304800" cy="2590800"/>
          </a:xfrm>
          <a:prstGeom prst="line">
            <a:avLst/>
          </a:prstGeom>
          <a:noFill/>
          <a:ln w="28575">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204810" name="Line 10"/>
          <p:cNvSpPr>
            <a:spLocks noChangeShapeType="1"/>
          </p:cNvSpPr>
          <p:nvPr/>
        </p:nvSpPr>
        <p:spPr bwMode="auto">
          <a:xfrm flipV="1">
            <a:off x="4953000" y="3505200"/>
            <a:ext cx="990600" cy="2057400"/>
          </a:xfrm>
          <a:prstGeom prst="line">
            <a:avLst/>
          </a:prstGeom>
          <a:noFill/>
          <a:ln w="28575">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204811" name="Text Box 11"/>
          <p:cNvSpPr txBox="1">
            <a:spLocks noChangeArrowheads="1"/>
          </p:cNvSpPr>
          <p:nvPr/>
        </p:nvSpPr>
        <p:spPr bwMode="auto">
          <a:xfrm>
            <a:off x="7467600" y="5715001"/>
            <a:ext cx="22860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2000">
                <a:solidFill>
                  <a:srgbClr val="333399"/>
                </a:solidFill>
              </a:rPr>
              <a:t>… or flooded by lava flows</a:t>
            </a:r>
          </a:p>
        </p:txBody>
      </p:sp>
      <p:sp>
        <p:nvSpPr>
          <p:cNvPr id="204812" name="Line 12"/>
          <p:cNvSpPr>
            <a:spLocks noChangeShapeType="1"/>
          </p:cNvSpPr>
          <p:nvPr/>
        </p:nvSpPr>
        <p:spPr bwMode="auto">
          <a:xfrm flipV="1">
            <a:off x="8686800" y="4191000"/>
            <a:ext cx="0" cy="1524000"/>
          </a:xfrm>
          <a:prstGeom prst="line">
            <a:avLst/>
          </a:prstGeom>
          <a:noFill/>
          <a:ln w="28575">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204813" name="Line 13"/>
          <p:cNvSpPr>
            <a:spLocks noChangeShapeType="1"/>
          </p:cNvSpPr>
          <p:nvPr/>
        </p:nvSpPr>
        <p:spPr bwMode="auto">
          <a:xfrm flipV="1">
            <a:off x="8763000" y="2438400"/>
            <a:ext cx="1295400" cy="3276600"/>
          </a:xfrm>
          <a:prstGeom prst="line">
            <a:avLst/>
          </a:prstGeom>
          <a:noFill/>
          <a:ln w="28575">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204814" name="Text Box 14"/>
          <p:cNvSpPr txBox="1">
            <a:spLocks noChangeArrowheads="1"/>
          </p:cNvSpPr>
          <p:nvPr/>
        </p:nvSpPr>
        <p:spPr bwMode="auto">
          <a:xfrm>
            <a:off x="5257800" y="914401"/>
            <a:ext cx="2895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000">
                <a:solidFill>
                  <a:srgbClr val="333399"/>
                </a:solidFill>
              </a:rPr>
              <a:t>Saturated with craters</a:t>
            </a:r>
          </a:p>
        </p:txBody>
      </p:sp>
    </p:spTree>
    <p:extLst>
      <p:ext uri="{BB962C8B-B14F-4D97-AF65-F5344CB8AC3E}">
        <p14:creationId xmlns:p14="http://schemas.microsoft.com/office/powerpoint/2010/main" val="41998597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04814"/>
                                        </p:tgtEl>
                                        <p:attrNameLst>
                                          <p:attrName>style.visibility</p:attrName>
                                        </p:attrNameLst>
                                      </p:cBhvr>
                                      <p:to>
                                        <p:strVal val="visible"/>
                                      </p:to>
                                    </p:set>
                                    <p:animEffect transition="in" filter="slide(fromBottom)">
                                      <p:cBhvr>
                                        <p:cTn id="7" dur="500"/>
                                        <p:tgtEl>
                                          <p:spTgt spid="20481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fill="hold" nodeType="clickEffect">
                                  <p:stCondLst>
                                    <p:cond delay="0"/>
                                  </p:stCondLst>
                                  <p:childTnLst>
                                    <p:set>
                                      <p:cBhvr>
                                        <p:cTn id="11" dur="1" fill="hold">
                                          <p:stCondLst>
                                            <p:cond delay="0"/>
                                          </p:stCondLst>
                                        </p:cTn>
                                        <p:tgtEl>
                                          <p:spTgt spid="204805"/>
                                        </p:tgtEl>
                                        <p:attrNameLst>
                                          <p:attrName>style.visibility</p:attrName>
                                        </p:attrNameLst>
                                      </p:cBhvr>
                                      <p:to>
                                        <p:strVal val="visible"/>
                                      </p:to>
                                    </p:set>
                                    <p:anim calcmode="lin" valueType="num">
                                      <p:cBhvr additive="base">
                                        <p:cTn id="12" dur="500" fill="hold"/>
                                        <p:tgtEl>
                                          <p:spTgt spid="204805"/>
                                        </p:tgtEl>
                                        <p:attrNameLst>
                                          <p:attrName>ppt_x</p:attrName>
                                        </p:attrNameLst>
                                      </p:cBhvr>
                                      <p:tavLst>
                                        <p:tav tm="0">
                                          <p:val>
                                            <p:strVal val="0-#ppt_w/2"/>
                                          </p:val>
                                        </p:tav>
                                        <p:tav tm="100000">
                                          <p:val>
                                            <p:strVal val="#ppt_x"/>
                                          </p:val>
                                        </p:tav>
                                      </p:tavLst>
                                    </p:anim>
                                    <p:anim calcmode="lin" valueType="num">
                                      <p:cBhvr additive="base">
                                        <p:cTn id="13" dur="500" fill="hold"/>
                                        <p:tgtEl>
                                          <p:spTgt spid="204805"/>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2" fill="hold" nodeType="clickEffect">
                                  <p:stCondLst>
                                    <p:cond delay="0"/>
                                  </p:stCondLst>
                                  <p:childTnLst>
                                    <p:set>
                                      <p:cBhvr>
                                        <p:cTn id="17" dur="1" fill="hold">
                                          <p:stCondLst>
                                            <p:cond delay="0"/>
                                          </p:stCondLst>
                                        </p:cTn>
                                        <p:tgtEl>
                                          <p:spTgt spid="204806"/>
                                        </p:tgtEl>
                                        <p:attrNameLst>
                                          <p:attrName>style.visibility</p:attrName>
                                        </p:attrNameLst>
                                      </p:cBhvr>
                                      <p:to>
                                        <p:strVal val="visible"/>
                                      </p:to>
                                    </p:set>
                                    <p:anim calcmode="lin" valueType="num">
                                      <p:cBhvr additive="base">
                                        <p:cTn id="18" dur="500" fill="hold"/>
                                        <p:tgtEl>
                                          <p:spTgt spid="204806"/>
                                        </p:tgtEl>
                                        <p:attrNameLst>
                                          <p:attrName>ppt_x</p:attrName>
                                        </p:attrNameLst>
                                      </p:cBhvr>
                                      <p:tavLst>
                                        <p:tav tm="0">
                                          <p:val>
                                            <p:strVal val="1+#ppt_w/2"/>
                                          </p:val>
                                        </p:tav>
                                        <p:tav tm="100000">
                                          <p:val>
                                            <p:strVal val="#ppt_x"/>
                                          </p:val>
                                        </p:tav>
                                      </p:tavLst>
                                    </p:anim>
                                    <p:anim calcmode="lin" valueType="num">
                                      <p:cBhvr additive="base">
                                        <p:cTn id="19" dur="500" fill="hold"/>
                                        <p:tgtEl>
                                          <p:spTgt spid="204806"/>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12" presetClass="entr" presetSubtype="4" fill="hold" grpId="0" nodeType="clickEffect">
                                  <p:stCondLst>
                                    <p:cond delay="0"/>
                                  </p:stCondLst>
                                  <p:childTnLst>
                                    <p:set>
                                      <p:cBhvr>
                                        <p:cTn id="23" dur="1" fill="hold">
                                          <p:stCondLst>
                                            <p:cond delay="0"/>
                                          </p:stCondLst>
                                        </p:cTn>
                                        <p:tgtEl>
                                          <p:spTgt spid="204807"/>
                                        </p:tgtEl>
                                        <p:attrNameLst>
                                          <p:attrName>style.visibility</p:attrName>
                                        </p:attrNameLst>
                                      </p:cBhvr>
                                      <p:to>
                                        <p:strVal val="visible"/>
                                      </p:to>
                                    </p:set>
                                    <p:animEffect transition="in" filter="slide(fromBottom)">
                                      <p:cBhvr>
                                        <p:cTn id="24" dur="500"/>
                                        <p:tgtEl>
                                          <p:spTgt spid="204807"/>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12" presetClass="entr" presetSubtype="4" fill="hold" grpId="0" nodeType="clickEffect">
                                  <p:stCondLst>
                                    <p:cond delay="0"/>
                                  </p:stCondLst>
                                  <p:childTnLst>
                                    <p:set>
                                      <p:cBhvr>
                                        <p:cTn id="28" dur="1" fill="hold">
                                          <p:stCondLst>
                                            <p:cond delay="0"/>
                                          </p:stCondLst>
                                        </p:cTn>
                                        <p:tgtEl>
                                          <p:spTgt spid="204808"/>
                                        </p:tgtEl>
                                        <p:attrNameLst>
                                          <p:attrName>style.visibility</p:attrName>
                                        </p:attrNameLst>
                                      </p:cBhvr>
                                      <p:to>
                                        <p:strVal val="visible"/>
                                      </p:to>
                                    </p:set>
                                    <p:animEffect transition="in" filter="slide(fromBottom)">
                                      <p:cBhvr>
                                        <p:cTn id="29" dur="500"/>
                                        <p:tgtEl>
                                          <p:spTgt spid="204808"/>
                                        </p:tgtEl>
                                      </p:cBhvr>
                                    </p:animEffect>
                                  </p:childTnLst>
                                </p:cTn>
                              </p:par>
                            </p:childTnLst>
                          </p:cTn>
                        </p:par>
                        <p:par>
                          <p:cTn id="30" fill="hold" nodeType="afterGroup">
                            <p:stCondLst>
                              <p:cond delay="500"/>
                            </p:stCondLst>
                            <p:childTnLst>
                              <p:par>
                                <p:cTn id="31" presetID="12" presetClass="entr" presetSubtype="4" fill="hold" grpId="0" nodeType="afterEffect">
                                  <p:stCondLst>
                                    <p:cond delay="0"/>
                                  </p:stCondLst>
                                  <p:childTnLst>
                                    <p:set>
                                      <p:cBhvr>
                                        <p:cTn id="32" dur="1" fill="hold">
                                          <p:stCondLst>
                                            <p:cond delay="0"/>
                                          </p:stCondLst>
                                        </p:cTn>
                                        <p:tgtEl>
                                          <p:spTgt spid="204809"/>
                                        </p:tgtEl>
                                        <p:attrNameLst>
                                          <p:attrName>style.visibility</p:attrName>
                                        </p:attrNameLst>
                                      </p:cBhvr>
                                      <p:to>
                                        <p:strVal val="visible"/>
                                      </p:to>
                                    </p:set>
                                    <p:animEffect transition="in" filter="slide(fromBottom)">
                                      <p:cBhvr>
                                        <p:cTn id="33" dur="500"/>
                                        <p:tgtEl>
                                          <p:spTgt spid="204809"/>
                                        </p:tgtEl>
                                      </p:cBhvr>
                                    </p:animEffect>
                                  </p:childTnLst>
                                </p:cTn>
                              </p:par>
                            </p:childTnLst>
                          </p:cTn>
                        </p:par>
                        <p:par>
                          <p:cTn id="34" fill="hold" nodeType="afterGroup">
                            <p:stCondLst>
                              <p:cond delay="1000"/>
                            </p:stCondLst>
                            <p:childTnLst>
                              <p:par>
                                <p:cTn id="35" presetID="12" presetClass="entr" presetSubtype="4" fill="hold" grpId="0" nodeType="afterEffect">
                                  <p:stCondLst>
                                    <p:cond delay="0"/>
                                  </p:stCondLst>
                                  <p:childTnLst>
                                    <p:set>
                                      <p:cBhvr>
                                        <p:cTn id="36" dur="1" fill="hold">
                                          <p:stCondLst>
                                            <p:cond delay="0"/>
                                          </p:stCondLst>
                                        </p:cTn>
                                        <p:tgtEl>
                                          <p:spTgt spid="204810"/>
                                        </p:tgtEl>
                                        <p:attrNameLst>
                                          <p:attrName>style.visibility</p:attrName>
                                        </p:attrNameLst>
                                      </p:cBhvr>
                                      <p:to>
                                        <p:strVal val="visible"/>
                                      </p:to>
                                    </p:set>
                                    <p:animEffect transition="in" filter="slide(fromBottom)">
                                      <p:cBhvr>
                                        <p:cTn id="37" dur="500"/>
                                        <p:tgtEl>
                                          <p:spTgt spid="204810"/>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2" presetClass="entr" presetSubtype="4" fill="hold" grpId="0" nodeType="clickEffect">
                                  <p:stCondLst>
                                    <p:cond delay="0"/>
                                  </p:stCondLst>
                                  <p:childTnLst>
                                    <p:set>
                                      <p:cBhvr>
                                        <p:cTn id="41" dur="1" fill="hold">
                                          <p:stCondLst>
                                            <p:cond delay="0"/>
                                          </p:stCondLst>
                                        </p:cTn>
                                        <p:tgtEl>
                                          <p:spTgt spid="204811"/>
                                        </p:tgtEl>
                                        <p:attrNameLst>
                                          <p:attrName>style.visibility</p:attrName>
                                        </p:attrNameLst>
                                      </p:cBhvr>
                                      <p:to>
                                        <p:strVal val="visible"/>
                                      </p:to>
                                    </p:set>
                                    <p:animEffect transition="in" filter="slide(fromBottom)">
                                      <p:cBhvr>
                                        <p:cTn id="42" dur="500"/>
                                        <p:tgtEl>
                                          <p:spTgt spid="204811"/>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2" presetClass="entr" presetSubtype="4" fill="hold" grpId="0" nodeType="clickEffect">
                                  <p:stCondLst>
                                    <p:cond delay="0"/>
                                  </p:stCondLst>
                                  <p:childTnLst>
                                    <p:set>
                                      <p:cBhvr>
                                        <p:cTn id="46" dur="1" fill="hold">
                                          <p:stCondLst>
                                            <p:cond delay="0"/>
                                          </p:stCondLst>
                                        </p:cTn>
                                        <p:tgtEl>
                                          <p:spTgt spid="204812"/>
                                        </p:tgtEl>
                                        <p:attrNameLst>
                                          <p:attrName>style.visibility</p:attrName>
                                        </p:attrNameLst>
                                      </p:cBhvr>
                                      <p:to>
                                        <p:strVal val="visible"/>
                                      </p:to>
                                    </p:set>
                                    <p:animEffect transition="in" filter="slide(fromBottom)">
                                      <p:cBhvr>
                                        <p:cTn id="47" dur="500"/>
                                        <p:tgtEl>
                                          <p:spTgt spid="204812"/>
                                        </p:tgtEl>
                                      </p:cBhvr>
                                    </p:animEffect>
                                  </p:childTnLst>
                                </p:cTn>
                              </p:par>
                            </p:childTnLst>
                          </p:cTn>
                        </p:par>
                        <p:par>
                          <p:cTn id="48" fill="hold" nodeType="afterGroup">
                            <p:stCondLst>
                              <p:cond delay="500"/>
                            </p:stCondLst>
                            <p:childTnLst>
                              <p:par>
                                <p:cTn id="49" presetID="12" presetClass="entr" presetSubtype="4" fill="hold" grpId="0" nodeType="afterEffect">
                                  <p:stCondLst>
                                    <p:cond delay="0"/>
                                  </p:stCondLst>
                                  <p:childTnLst>
                                    <p:set>
                                      <p:cBhvr>
                                        <p:cTn id="50" dur="1" fill="hold">
                                          <p:stCondLst>
                                            <p:cond delay="0"/>
                                          </p:stCondLst>
                                        </p:cTn>
                                        <p:tgtEl>
                                          <p:spTgt spid="204813"/>
                                        </p:tgtEl>
                                        <p:attrNameLst>
                                          <p:attrName>style.visibility</p:attrName>
                                        </p:attrNameLst>
                                      </p:cBhvr>
                                      <p:to>
                                        <p:strVal val="visible"/>
                                      </p:to>
                                    </p:set>
                                    <p:animEffect transition="in" filter="slide(fromBottom)">
                                      <p:cBhvr>
                                        <p:cTn id="51" dur="500"/>
                                        <p:tgtEl>
                                          <p:spTgt spid="2048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07" grpId="0" autoUpdateAnimBg="0"/>
      <p:bldP spid="204808" grpId="0" animBg="1"/>
      <p:bldP spid="204809" grpId="0" animBg="1"/>
      <p:bldP spid="204810" grpId="0" animBg="1"/>
      <p:bldP spid="204811" grpId="0" autoUpdateAnimBg="0"/>
      <p:bldP spid="204812" grpId="0" animBg="1"/>
      <p:bldP spid="204813" grpId="0" animBg="1"/>
      <p:bldP spid="204814" grpId="0" autoUpdateAnimBg="0"/>
    </p:bldLst>
  </p:timing>
</p:sld>
</file>

<file path=ppt/slides/slide55.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205826" name="Rectangle 2"/>
          <p:cNvSpPr>
            <a:spLocks noGrp="1" noChangeArrowheads="1"/>
          </p:cNvSpPr>
          <p:nvPr>
            <p:ph type="title"/>
          </p:nvPr>
        </p:nvSpPr>
        <p:spPr>
          <a:xfrm>
            <a:off x="2895600" y="76201"/>
            <a:ext cx="7772400" cy="792163"/>
          </a:xfrm>
          <a:ln/>
          <a:extLst>
            <a:ext uri="{91240B29-F687-4F45-9708-019B960494DF}">
              <a14:hiddenLine xmlns:a14="http://schemas.microsoft.com/office/drawing/2010/main" w="9525">
                <a:solidFill>
                  <a:srgbClr val="FF3300"/>
                </a:solidFill>
                <a:miter lim="800000"/>
                <a:headEnd/>
                <a:tailEnd/>
              </a14:hiddenLine>
            </a:ext>
          </a:extLst>
        </p:spPr>
        <p:txBody>
          <a:bodyPr/>
          <a:lstStyle/>
          <a:p>
            <a:pPr algn="l"/>
            <a:r>
              <a:rPr lang="en-US" altLang="en-US">
                <a:solidFill>
                  <a:srgbClr val="000099"/>
                </a:solidFill>
              </a:rPr>
              <a:t>Impact Cratering</a:t>
            </a:r>
          </a:p>
        </p:txBody>
      </p:sp>
      <p:sp>
        <p:nvSpPr>
          <p:cNvPr id="205827" name="Line 3"/>
          <p:cNvSpPr>
            <a:spLocks noChangeShapeType="1"/>
          </p:cNvSpPr>
          <p:nvPr/>
        </p:nvSpPr>
        <p:spPr bwMode="auto">
          <a:xfrm>
            <a:off x="2209800" y="838200"/>
            <a:ext cx="5029200" cy="0"/>
          </a:xfrm>
          <a:prstGeom prst="line">
            <a:avLst/>
          </a:prstGeom>
          <a:noFill/>
          <a:ln w="19050">
            <a:solidFill>
              <a:srgbClr val="00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pic>
        <p:nvPicPr>
          <p:cNvPr id="205829" name="Picture 5" descr="gibbousmoon"/>
          <p:cNvPicPr>
            <a:picLocks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2438400" y="2133600"/>
            <a:ext cx="4724400" cy="35433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05830" name="Picture 6" descr="crater2"/>
          <p:cNvPicPr>
            <a:picLocks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6750050" y="892175"/>
            <a:ext cx="3848100" cy="59436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05831" name="Text Box 7"/>
          <p:cNvSpPr txBox="1">
            <a:spLocks noChangeArrowheads="1"/>
          </p:cNvSpPr>
          <p:nvPr/>
        </p:nvSpPr>
        <p:spPr bwMode="auto">
          <a:xfrm>
            <a:off x="2819400" y="869951"/>
            <a:ext cx="40386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400">
                <a:solidFill>
                  <a:srgbClr val="333399"/>
                </a:solidFill>
              </a:rPr>
              <a:t>Impact craters on the moon can be seen easily even with small telescopes. </a:t>
            </a:r>
          </a:p>
        </p:txBody>
      </p:sp>
      <p:sp>
        <p:nvSpPr>
          <p:cNvPr id="205832" name="Text Box 8"/>
          <p:cNvSpPr txBox="1">
            <a:spLocks noChangeArrowheads="1"/>
          </p:cNvSpPr>
          <p:nvPr/>
        </p:nvSpPr>
        <p:spPr bwMode="auto">
          <a:xfrm>
            <a:off x="2819400" y="5715000"/>
            <a:ext cx="3886200" cy="1054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100">
                <a:solidFill>
                  <a:srgbClr val="333399"/>
                </a:solidFill>
              </a:rPr>
              <a:t>Ejecta from the impact can be seen as bright rays originating from young craters </a:t>
            </a:r>
          </a:p>
        </p:txBody>
      </p:sp>
      <p:sp>
        <p:nvSpPr>
          <p:cNvPr id="205833" name="Line 9"/>
          <p:cNvSpPr>
            <a:spLocks noChangeShapeType="1"/>
          </p:cNvSpPr>
          <p:nvPr/>
        </p:nvSpPr>
        <p:spPr bwMode="auto">
          <a:xfrm flipH="1">
            <a:off x="4876800" y="2209800"/>
            <a:ext cx="304800" cy="457200"/>
          </a:xfrm>
          <a:prstGeom prst="line">
            <a:avLst/>
          </a:prstGeom>
          <a:noFill/>
          <a:ln w="28575">
            <a:solidFill>
              <a:srgbClr val="FF993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205834" name="Line 10"/>
          <p:cNvSpPr>
            <a:spLocks noChangeShapeType="1"/>
          </p:cNvSpPr>
          <p:nvPr/>
        </p:nvSpPr>
        <p:spPr bwMode="auto">
          <a:xfrm>
            <a:off x="5257800" y="2209800"/>
            <a:ext cx="0" cy="1828800"/>
          </a:xfrm>
          <a:prstGeom prst="line">
            <a:avLst/>
          </a:prstGeom>
          <a:noFill/>
          <a:ln w="28575">
            <a:solidFill>
              <a:srgbClr val="FF993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205835" name="Line 11"/>
          <p:cNvSpPr>
            <a:spLocks noChangeShapeType="1"/>
          </p:cNvSpPr>
          <p:nvPr/>
        </p:nvSpPr>
        <p:spPr bwMode="auto">
          <a:xfrm>
            <a:off x="5334000" y="2209800"/>
            <a:ext cx="304800" cy="1752600"/>
          </a:xfrm>
          <a:prstGeom prst="line">
            <a:avLst/>
          </a:prstGeom>
          <a:noFill/>
          <a:ln w="28575">
            <a:solidFill>
              <a:srgbClr val="FF993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pic>
        <p:nvPicPr>
          <p:cNvPr id="2058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0"/>
            <a:ext cx="12954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34309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nodeType="clickEffect">
                                  <p:stCondLst>
                                    <p:cond delay="0"/>
                                  </p:stCondLst>
                                  <p:childTnLst>
                                    <p:set>
                                      <p:cBhvr>
                                        <p:cTn id="6" dur="1" fill="hold">
                                          <p:stCondLst>
                                            <p:cond delay="0"/>
                                          </p:stCondLst>
                                        </p:cTn>
                                        <p:tgtEl>
                                          <p:spTgt spid="205830"/>
                                        </p:tgtEl>
                                        <p:attrNameLst>
                                          <p:attrName>style.visibility</p:attrName>
                                        </p:attrNameLst>
                                      </p:cBhvr>
                                      <p:to>
                                        <p:strVal val="visible"/>
                                      </p:to>
                                    </p:set>
                                    <p:anim calcmode="lin" valueType="num">
                                      <p:cBhvr additive="base">
                                        <p:cTn id="7" dur="500" fill="hold"/>
                                        <p:tgtEl>
                                          <p:spTgt spid="205830"/>
                                        </p:tgtEl>
                                        <p:attrNameLst>
                                          <p:attrName>ppt_x</p:attrName>
                                        </p:attrNameLst>
                                      </p:cBhvr>
                                      <p:tavLst>
                                        <p:tav tm="0">
                                          <p:val>
                                            <p:strVal val="1+#ppt_w/2"/>
                                          </p:val>
                                        </p:tav>
                                        <p:tav tm="100000">
                                          <p:val>
                                            <p:strVal val="#ppt_x"/>
                                          </p:val>
                                        </p:tav>
                                      </p:tavLst>
                                    </p:anim>
                                    <p:anim calcmode="lin" valueType="num">
                                      <p:cBhvr additive="base">
                                        <p:cTn id="8" dur="500" fill="hold"/>
                                        <p:tgtEl>
                                          <p:spTgt spid="205830"/>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205831"/>
                                        </p:tgtEl>
                                        <p:attrNameLst>
                                          <p:attrName>style.visibility</p:attrName>
                                        </p:attrNameLst>
                                      </p:cBhvr>
                                      <p:to>
                                        <p:strVal val="visible"/>
                                      </p:to>
                                    </p:set>
                                    <p:animEffect transition="in" filter="slide(fromBottom)">
                                      <p:cBhvr>
                                        <p:cTn id="13" dur="500"/>
                                        <p:tgtEl>
                                          <p:spTgt spid="205831"/>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2" presetClass="entr" presetSubtype="4" fill="hold" grpId="0" nodeType="clickEffect">
                                  <p:stCondLst>
                                    <p:cond delay="0"/>
                                  </p:stCondLst>
                                  <p:childTnLst>
                                    <p:set>
                                      <p:cBhvr>
                                        <p:cTn id="17" dur="1" fill="hold">
                                          <p:stCondLst>
                                            <p:cond delay="0"/>
                                          </p:stCondLst>
                                        </p:cTn>
                                        <p:tgtEl>
                                          <p:spTgt spid="205832"/>
                                        </p:tgtEl>
                                        <p:attrNameLst>
                                          <p:attrName>style.visibility</p:attrName>
                                        </p:attrNameLst>
                                      </p:cBhvr>
                                      <p:to>
                                        <p:strVal val="visible"/>
                                      </p:to>
                                    </p:set>
                                    <p:animEffect transition="in" filter="slide(fromBottom)">
                                      <p:cBhvr>
                                        <p:cTn id="18" dur="500"/>
                                        <p:tgtEl>
                                          <p:spTgt spid="205832"/>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8" fill="hold" nodeType="clickEffect">
                                  <p:stCondLst>
                                    <p:cond delay="0"/>
                                  </p:stCondLst>
                                  <p:childTnLst>
                                    <p:set>
                                      <p:cBhvr>
                                        <p:cTn id="22" dur="1" fill="hold">
                                          <p:stCondLst>
                                            <p:cond delay="0"/>
                                          </p:stCondLst>
                                        </p:cTn>
                                        <p:tgtEl>
                                          <p:spTgt spid="205829"/>
                                        </p:tgtEl>
                                        <p:attrNameLst>
                                          <p:attrName>style.visibility</p:attrName>
                                        </p:attrNameLst>
                                      </p:cBhvr>
                                      <p:to>
                                        <p:strVal val="visible"/>
                                      </p:to>
                                    </p:set>
                                    <p:anim calcmode="lin" valueType="num">
                                      <p:cBhvr additive="base">
                                        <p:cTn id="23" dur="500" fill="hold"/>
                                        <p:tgtEl>
                                          <p:spTgt spid="205829"/>
                                        </p:tgtEl>
                                        <p:attrNameLst>
                                          <p:attrName>ppt_x</p:attrName>
                                        </p:attrNameLst>
                                      </p:cBhvr>
                                      <p:tavLst>
                                        <p:tav tm="0">
                                          <p:val>
                                            <p:strVal val="0-#ppt_w/2"/>
                                          </p:val>
                                        </p:tav>
                                        <p:tav tm="100000">
                                          <p:val>
                                            <p:strVal val="#ppt_x"/>
                                          </p:val>
                                        </p:tav>
                                      </p:tavLst>
                                    </p:anim>
                                    <p:anim calcmode="lin" valueType="num">
                                      <p:cBhvr additive="base">
                                        <p:cTn id="24" dur="500" fill="hold"/>
                                        <p:tgtEl>
                                          <p:spTgt spid="205829"/>
                                        </p:tgtEl>
                                        <p:attrNameLst>
                                          <p:attrName>ppt_y</p:attrName>
                                        </p:attrNameLst>
                                      </p:cBhvr>
                                      <p:tavLst>
                                        <p:tav tm="0">
                                          <p:val>
                                            <p:strVal val="#ppt_y"/>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12" presetClass="entr" presetSubtype="1" fill="hold" grpId="0" nodeType="clickEffect">
                                  <p:stCondLst>
                                    <p:cond delay="0"/>
                                  </p:stCondLst>
                                  <p:childTnLst>
                                    <p:set>
                                      <p:cBhvr>
                                        <p:cTn id="28" dur="1" fill="hold">
                                          <p:stCondLst>
                                            <p:cond delay="0"/>
                                          </p:stCondLst>
                                        </p:cTn>
                                        <p:tgtEl>
                                          <p:spTgt spid="205833"/>
                                        </p:tgtEl>
                                        <p:attrNameLst>
                                          <p:attrName>style.visibility</p:attrName>
                                        </p:attrNameLst>
                                      </p:cBhvr>
                                      <p:to>
                                        <p:strVal val="visible"/>
                                      </p:to>
                                    </p:set>
                                    <p:animEffect transition="in" filter="slide(fromTop)">
                                      <p:cBhvr>
                                        <p:cTn id="29" dur="500"/>
                                        <p:tgtEl>
                                          <p:spTgt spid="205833"/>
                                        </p:tgtEl>
                                      </p:cBhvr>
                                    </p:animEffect>
                                  </p:childTnLst>
                                </p:cTn>
                              </p:par>
                            </p:childTnLst>
                          </p:cTn>
                        </p:par>
                        <p:par>
                          <p:cTn id="30" fill="hold" nodeType="afterGroup">
                            <p:stCondLst>
                              <p:cond delay="500"/>
                            </p:stCondLst>
                            <p:childTnLst>
                              <p:par>
                                <p:cTn id="31" presetID="12" presetClass="entr" presetSubtype="1" fill="hold" grpId="0" nodeType="afterEffect">
                                  <p:stCondLst>
                                    <p:cond delay="0"/>
                                  </p:stCondLst>
                                  <p:childTnLst>
                                    <p:set>
                                      <p:cBhvr>
                                        <p:cTn id="32" dur="1" fill="hold">
                                          <p:stCondLst>
                                            <p:cond delay="0"/>
                                          </p:stCondLst>
                                        </p:cTn>
                                        <p:tgtEl>
                                          <p:spTgt spid="205834"/>
                                        </p:tgtEl>
                                        <p:attrNameLst>
                                          <p:attrName>style.visibility</p:attrName>
                                        </p:attrNameLst>
                                      </p:cBhvr>
                                      <p:to>
                                        <p:strVal val="visible"/>
                                      </p:to>
                                    </p:set>
                                    <p:animEffect transition="in" filter="slide(fromTop)">
                                      <p:cBhvr>
                                        <p:cTn id="33" dur="500"/>
                                        <p:tgtEl>
                                          <p:spTgt spid="205834"/>
                                        </p:tgtEl>
                                      </p:cBhvr>
                                    </p:animEffect>
                                  </p:childTnLst>
                                </p:cTn>
                              </p:par>
                            </p:childTnLst>
                          </p:cTn>
                        </p:par>
                        <p:par>
                          <p:cTn id="34" fill="hold" nodeType="afterGroup">
                            <p:stCondLst>
                              <p:cond delay="1000"/>
                            </p:stCondLst>
                            <p:childTnLst>
                              <p:par>
                                <p:cTn id="35" presetID="12" presetClass="entr" presetSubtype="1" fill="hold" grpId="0" nodeType="afterEffect">
                                  <p:stCondLst>
                                    <p:cond delay="0"/>
                                  </p:stCondLst>
                                  <p:childTnLst>
                                    <p:set>
                                      <p:cBhvr>
                                        <p:cTn id="36" dur="1" fill="hold">
                                          <p:stCondLst>
                                            <p:cond delay="0"/>
                                          </p:stCondLst>
                                        </p:cTn>
                                        <p:tgtEl>
                                          <p:spTgt spid="205835"/>
                                        </p:tgtEl>
                                        <p:attrNameLst>
                                          <p:attrName>style.visibility</p:attrName>
                                        </p:attrNameLst>
                                      </p:cBhvr>
                                      <p:to>
                                        <p:strVal val="visible"/>
                                      </p:to>
                                    </p:set>
                                    <p:animEffect transition="in" filter="slide(fromTop)">
                                      <p:cBhvr>
                                        <p:cTn id="37" dur="500"/>
                                        <p:tgtEl>
                                          <p:spTgt spid="2058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831" grpId="0" autoUpdateAnimBg="0"/>
      <p:bldP spid="205832" grpId="0" autoUpdateAnimBg="0"/>
      <p:bldP spid="205833" grpId="0" animBg="1"/>
      <p:bldP spid="205834" grpId="0" animBg="1"/>
      <p:bldP spid="205835" grpId="0" animBg="1"/>
    </p:bldLst>
  </p:timing>
</p:sld>
</file>

<file path=ppt/slides/slide56.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206850" name="Rectangle 2"/>
          <p:cNvSpPr>
            <a:spLocks noGrp="1" noChangeArrowheads="1"/>
          </p:cNvSpPr>
          <p:nvPr>
            <p:ph type="title"/>
          </p:nvPr>
        </p:nvSpPr>
        <p:spPr>
          <a:xfrm>
            <a:off x="2895600" y="76201"/>
            <a:ext cx="7772400" cy="792163"/>
          </a:xfrm>
          <a:ln/>
          <a:extLst>
            <a:ext uri="{91240B29-F687-4F45-9708-019B960494DF}">
              <a14:hiddenLine xmlns:a14="http://schemas.microsoft.com/office/drawing/2010/main" w="9525">
                <a:solidFill>
                  <a:srgbClr val="FF3300"/>
                </a:solidFill>
                <a:miter lim="800000"/>
                <a:headEnd/>
                <a:tailEnd/>
              </a14:hiddenLine>
            </a:ext>
          </a:extLst>
        </p:spPr>
        <p:txBody>
          <a:bodyPr/>
          <a:lstStyle/>
          <a:p>
            <a:pPr algn="l"/>
            <a:r>
              <a:rPr lang="en-US" altLang="en-US">
                <a:solidFill>
                  <a:srgbClr val="000099"/>
                </a:solidFill>
              </a:rPr>
              <a:t>History of Impact Cratering</a:t>
            </a:r>
          </a:p>
        </p:txBody>
      </p:sp>
      <p:sp>
        <p:nvSpPr>
          <p:cNvPr id="206851" name="Line 3"/>
          <p:cNvSpPr>
            <a:spLocks noChangeShapeType="1"/>
          </p:cNvSpPr>
          <p:nvPr/>
        </p:nvSpPr>
        <p:spPr bwMode="auto">
          <a:xfrm>
            <a:off x="2209800" y="838200"/>
            <a:ext cx="7467600" cy="0"/>
          </a:xfrm>
          <a:prstGeom prst="line">
            <a:avLst/>
          </a:prstGeom>
          <a:noFill/>
          <a:ln w="19050">
            <a:solidFill>
              <a:srgbClr val="00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pic>
        <p:nvPicPr>
          <p:cNvPr id="20685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12954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6853" name="Picture 5" descr="crater1"/>
          <p:cNvPicPr>
            <a:picLocks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5105400" y="1127126"/>
            <a:ext cx="5486400" cy="54260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06854" name="Text Box 6"/>
          <p:cNvSpPr txBox="1">
            <a:spLocks noChangeArrowheads="1"/>
          </p:cNvSpPr>
          <p:nvPr/>
        </p:nvSpPr>
        <p:spPr bwMode="auto">
          <a:xfrm>
            <a:off x="2971800" y="3336926"/>
            <a:ext cx="2133600" cy="2530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000">
                <a:solidFill>
                  <a:srgbClr val="333399"/>
                </a:solidFill>
              </a:rPr>
              <a:t>Most craters seen on the moon’s (and Mercury’s) surface were formed within the first ~ </a:t>
            </a:r>
            <a:r>
              <a:rPr lang="en-US" altLang="en-US">
                <a:solidFill>
                  <a:srgbClr val="333399"/>
                </a:solidFill>
              </a:rPr>
              <a:t>1/2</a:t>
            </a:r>
            <a:r>
              <a:rPr lang="en-US" altLang="en-US" sz="2000">
                <a:solidFill>
                  <a:srgbClr val="333399"/>
                </a:solidFill>
              </a:rPr>
              <a:t> billion years.</a:t>
            </a:r>
          </a:p>
        </p:txBody>
      </p:sp>
      <p:sp>
        <p:nvSpPr>
          <p:cNvPr id="206855" name="Text Box 7"/>
          <p:cNvSpPr txBox="1">
            <a:spLocks noChangeArrowheads="1"/>
          </p:cNvSpPr>
          <p:nvPr/>
        </p:nvSpPr>
        <p:spPr bwMode="auto">
          <a:xfrm>
            <a:off x="2981325" y="1066801"/>
            <a:ext cx="2514600" cy="192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000">
                <a:solidFill>
                  <a:srgbClr val="333399"/>
                </a:solidFill>
              </a:rPr>
              <a:t>Rate of impacts due to interplanetary bombardment decreased rapidly after the formation of the solar system.</a:t>
            </a:r>
          </a:p>
        </p:txBody>
      </p:sp>
    </p:spTree>
    <p:extLst>
      <p:ext uri="{BB962C8B-B14F-4D97-AF65-F5344CB8AC3E}">
        <p14:creationId xmlns:p14="http://schemas.microsoft.com/office/powerpoint/2010/main" val="7927202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06855"/>
                                        </p:tgtEl>
                                        <p:attrNameLst>
                                          <p:attrName>style.visibility</p:attrName>
                                        </p:attrNameLst>
                                      </p:cBhvr>
                                      <p:to>
                                        <p:strVal val="visible"/>
                                      </p:to>
                                    </p:set>
                                    <p:animEffect transition="in" filter="slide(fromBottom)">
                                      <p:cBhvr>
                                        <p:cTn id="7" dur="500"/>
                                        <p:tgtEl>
                                          <p:spTgt spid="20685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2" fill="hold" nodeType="clickEffect">
                                  <p:stCondLst>
                                    <p:cond delay="0"/>
                                  </p:stCondLst>
                                  <p:childTnLst>
                                    <p:set>
                                      <p:cBhvr>
                                        <p:cTn id="11" dur="1" fill="hold">
                                          <p:stCondLst>
                                            <p:cond delay="0"/>
                                          </p:stCondLst>
                                        </p:cTn>
                                        <p:tgtEl>
                                          <p:spTgt spid="206853"/>
                                        </p:tgtEl>
                                        <p:attrNameLst>
                                          <p:attrName>style.visibility</p:attrName>
                                        </p:attrNameLst>
                                      </p:cBhvr>
                                      <p:to>
                                        <p:strVal val="visible"/>
                                      </p:to>
                                    </p:set>
                                    <p:anim calcmode="lin" valueType="num">
                                      <p:cBhvr additive="base">
                                        <p:cTn id="12" dur="500" fill="hold"/>
                                        <p:tgtEl>
                                          <p:spTgt spid="206853"/>
                                        </p:tgtEl>
                                        <p:attrNameLst>
                                          <p:attrName>ppt_x</p:attrName>
                                        </p:attrNameLst>
                                      </p:cBhvr>
                                      <p:tavLst>
                                        <p:tav tm="0">
                                          <p:val>
                                            <p:strVal val="1+#ppt_w/2"/>
                                          </p:val>
                                        </p:tav>
                                        <p:tav tm="100000">
                                          <p:val>
                                            <p:strVal val="#ppt_x"/>
                                          </p:val>
                                        </p:tav>
                                      </p:tavLst>
                                    </p:anim>
                                    <p:anim calcmode="lin" valueType="num">
                                      <p:cBhvr additive="base">
                                        <p:cTn id="13" dur="500" fill="hold"/>
                                        <p:tgtEl>
                                          <p:spTgt spid="206853"/>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12" presetClass="entr" presetSubtype="4" fill="hold" grpId="0" nodeType="clickEffect">
                                  <p:stCondLst>
                                    <p:cond delay="0"/>
                                  </p:stCondLst>
                                  <p:childTnLst>
                                    <p:set>
                                      <p:cBhvr>
                                        <p:cTn id="17" dur="1" fill="hold">
                                          <p:stCondLst>
                                            <p:cond delay="0"/>
                                          </p:stCondLst>
                                        </p:cTn>
                                        <p:tgtEl>
                                          <p:spTgt spid="206854"/>
                                        </p:tgtEl>
                                        <p:attrNameLst>
                                          <p:attrName>style.visibility</p:attrName>
                                        </p:attrNameLst>
                                      </p:cBhvr>
                                      <p:to>
                                        <p:strVal val="visible"/>
                                      </p:to>
                                    </p:set>
                                    <p:animEffect transition="in" filter="slide(fromBottom)">
                                      <p:cBhvr>
                                        <p:cTn id="18" dur="500"/>
                                        <p:tgtEl>
                                          <p:spTgt spid="2068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6854" grpId="0" autoUpdateAnimBg="0"/>
      <p:bldP spid="206855" grpId="0" autoUpdateAnimBg="0"/>
    </p:bldLst>
  </p:timing>
</p:sld>
</file>

<file path=ppt/slides/slide57.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207874" name="Rectangle 2"/>
          <p:cNvSpPr>
            <a:spLocks noGrp="1" noChangeArrowheads="1"/>
          </p:cNvSpPr>
          <p:nvPr>
            <p:ph type="title"/>
          </p:nvPr>
        </p:nvSpPr>
        <p:spPr>
          <a:xfrm>
            <a:off x="2895600" y="76201"/>
            <a:ext cx="7772400" cy="792163"/>
          </a:xfrm>
          <a:ln/>
          <a:extLst>
            <a:ext uri="{91240B29-F687-4F45-9708-019B960494DF}">
              <a14:hiddenLine xmlns:a14="http://schemas.microsoft.com/office/drawing/2010/main" w="9525">
                <a:solidFill>
                  <a:srgbClr val="FF3300"/>
                </a:solidFill>
                <a:miter lim="800000"/>
                <a:headEnd/>
                <a:tailEnd/>
              </a14:hiddenLine>
            </a:ext>
          </a:extLst>
        </p:spPr>
        <p:txBody>
          <a:bodyPr/>
          <a:lstStyle/>
          <a:p>
            <a:pPr algn="l"/>
            <a:r>
              <a:rPr lang="en-US" altLang="en-US">
                <a:solidFill>
                  <a:srgbClr val="000099"/>
                </a:solidFill>
              </a:rPr>
              <a:t>Missions to the Moon</a:t>
            </a:r>
          </a:p>
        </p:txBody>
      </p:sp>
      <p:sp>
        <p:nvSpPr>
          <p:cNvPr id="207875" name="Line 3"/>
          <p:cNvSpPr>
            <a:spLocks noChangeShapeType="1"/>
          </p:cNvSpPr>
          <p:nvPr/>
        </p:nvSpPr>
        <p:spPr bwMode="auto">
          <a:xfrm>
            <a:off x="2209800" y="838200"/>
            <a:ext cx="6172200" cy="0"/>
          </a:xfrm>
          <a:prstGeom prst="line">
            <a:avLst/>
          </a:prstGeom>
          <a:noFill/>
          <a:ln w="19050">
            <a:solidFill>
              <a:srgbClr val="00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pic>
        <p:nvPicPr>
          <p:cNvPr id="20787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12954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7877" name="Picture 5" descr="04"/>
          <p:cNvPicPr>
            <a:picLocks noChangeAspect="1" noChangeArrowheads="1"/>
          </p:cNvPicPr>
          <p:nvPr>
            <p:ph idx="1"/>
          </p:nvPr>
        </p:nvPicPr>
        <p:blipFill>
          <a:blip r:embed="rId3">
            <a:extLst>
              <a:ext uri="{28A0092B-C50C-407E-A947-70E740481C1C}">
                <a14:useLocalDpi xmlns:a14="http://schemas.microsoft.com/office/drawing/2010/main" val="0"/>
              </a:ext>
            </a:extLst>
          </a:blip>
          <a:srcRect l="19354"/>
          <a:stretch>
            <a:fillRect/>
          </a:stretch>
        </p:blipFill>
        <p:spPr>
          <a:xfrm>
            <a:off x="6781800" y="1066800"/>
            <a:ext cx="3810000" cy="4724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07878" name="Text Box 6"/>
          <p:cNvSpPr txBox="1">
            <a:spLocks noChangeArrowheads="1"/>
          </p:cNvSpPr>
          <p:nvPr/>
        </p:nvSpPr>
        <p:spPr bwMode="auto">
          <a:xfrm>
            <a:off x="3048000" y="1066800"/>
            <a:ext cx="2743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400" u="sng">
                <a:solidFill>
                  <a:srgbClr val="333399"/>
                </a:solidFill>
              </a:rPr>
              <a:t>Major challenges:</a:t>
            </a:r>
          </a:p>
        </p:txBody>
      </p:sp>
      <p:sp>
        <p:nvSpPr>
          <p:cNvPr id="207879" name="Text Box 7"/>
          <p:cNvSpPr txBox="1">
            <a:spLocks noChangeArrowheads="1"/>
          </p:cNvSpPr>
          <p:nvPr/>
        </p:nvSpPr>
        <p:spPr bwMode="auto">
          <a:xfrm>
            <a:off x="6858000" y="5835650"/>
            <a:ext cx="3810000" cy="9694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fontAlgn="base">
              <a:spcBef>
                <a:spcPct val="50000"/>
              </a:spcBef>
              <a:spcAft>
                <a:spcPct val="0"/>
              </a:spcAft>
            </a:pPr>
            <a:r>
              <a:rPr lang="en-US" altLang="en-US" sz="1900">
                <a:solidFill>
                  <a:srgbClr val="333399"/>
                </a:solidFill>
              </a:rPr>
              <a:t>Lunar module (LM) of Apollo 12 on descent to the surface of the moon</a:t>
            </a:r>
          </a:p>
        </p:txBody>
      </p:sp>
      <p:sp>
        <p:nvSpPr>
          <p:cNvPr id="207880" name="Text Box 8"/>
          <p:cNvSpPr txBox="1">
            <a:spLocks noChangeArrowheads="1"/>
          </p:cNvSpPr>
          <p:nvPr/>
        </p:nvSpPr>
        <p:spPr bwMode="auto">
          <a:xfrm>
            <a:off x="2873375" y="1676401"/>
            <a:ext cx="3810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2000">
                <a:solidFill>
                  <a:srgbClr val="333399"/>
                </a:solidFill>
              </a:rPr>
              <a:t>Need to carry enough fuel for:</a:t>
            </a:r>
          </a:p>
        </p:txBody>
      </p:sp>
      <p:sp>
        <p:nvSpPr>
          <p:cNvPr id="207881" name="Text Box 9"/>
          <p:cNvSpPr txBox="1">
            <a:spLocks noChangeArrowheads="1"/>
          </p:cNvSpPr>
          <p:nvPr/>
        </p:nvSpPr>
        <p:spPr bwMode="auto">
          <a:xfrm>
            <a:off x="3101975" y="2057401"/>
            <a:ext cx="2819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buFontTx/>
              <a:buChar char="•"/>
            </a:pPr>
            <a:r>
              <a:rPr lang="en-US" altLang="en-US" sz="2000">
                <a:solidFill>
                  <a:srgbClr val="333399"/>
                </a:solidFill>
              </a:rPr>
              <a:t> in-flight corrections, </a:t>
            </a:r>
          </a:p>
        </p:txBody>
      </p:sp>
      <p:sp>
        <p:nvSpPr>
          <p:cNvPr id="207882" name="Text Box 10"/>
          <p:cNvSpPr txBox="1">
            <a:spLocks noChangeArrowheads="1"/>
          </p:cNvSpPr>
          <p:nvPr/>
        </p:nvSpPr>
        <p:spPr bwMode="auto">
          <a:xfrm>
            <a:off x="3025775" y="2438401"/>
            <a:ext cx="2895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buFontTx/>
              <a:buChar char="•"/>
            </a:pPr>
            <a:r>
              <a:rPr lang="en-US" altLang="en-US" sz="2000">
                <a:solidFill>
                  <a:srgbClr val="333399"/>
                </a:solidFill>
              </a:rPr>
              <a:t> descent to surface, </a:t>
            </a:r>
          </a:p>
        </p:txBody>
      </p:sp>
      <p:sp>
        <p:nvSpPr>
          <p:cNvPr id="207883" name="Text Box 11"/>
          <p:cNvSpPr txBox="1">
            <a:spLocks noChangeArrowheads="1"/>
          </p:cNvSpPr>
          <p:nvPr/>
        </p:nvSpPr>
        <p:spPr bwMode="auto">
          <a:xfrm>
            <a:off x="3101975" y="2819401"/>
            <a:ext cx="3657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buFontTx/>
              <a:buChar char="•"/>
            </a:pPr>
            <a:r>
              <a:rPr lang="en-US" altLang="en-US" sz="2000">
                <a:solidFill>
                  <a:srgbClr val="333399"/>
                </a:solidFill>
              </a:rPr>
              <a:t> re-launch from the surface, </a:t>
            </a:r>
          </a:p>
        </p:txBody>
      </p:sp>
      <p:sp>
        <p:nvSpPr>
          <p:cNvPr id="207884" name="Text Box 12"/>
          <p:cNvSpPr txBox="1">
            <a:spLocks noChangeArrowheads="1"/>
          </p:cNvSpPr>
          <p:nvPr/>
        </p:nvSpPr>
        <p:spPr bwMode="auto">
          <a:xfrm>
            <a:off x="2949575" y="3200401"/>
            <a:ext cx="3048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buFontTx/>
              <a:buChar char="•"/>
            </a:pPr>
            <a:r>
              <a:rPr lang="en-US" altLang="en-US" sz="2000">
                <a:solidFill>
                  <a:srgbClr val="333399"/>
                </a:solidFill>
              </a:rPr>
              <a:t> return trip to Earth; </a:t>
            </a:r>
          </a:p>
        </p:txBody>
      </p:sp>
      <p:sp>
        <p:nvSpPr>
          <p:cNvPr id="207885" name="Text Box 13"/>
          <p:cNvSpPr txBox="1">
            <a:spLocks noChangeArrowheads="1"/>
          </p:cNvSpPr>
          <p:nvPr/>
        </p:nvSpPr>
        <p:spPr bwMode="auto">
          <a:xfrm>
            <a:off x="2971800" y="3657601"/>
            <a:ext cx="38100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000">
                <a:solidFill>
                  <a:srgbClr val="333399"/>
                </a:solidFill>
              </a:rPr>
              <a:t>need to carry enough food and other life support for ~ 1 week for all astronauts on board.</a:t>
            </a:r>
          </a:p>
        </p:txBody>
      </p:sp>
      <p:sp>
        <p:nvSpPr>
          <p:cNvPr id="207886" name="Text Box 14"/>
          <p:cNvSpPr txBox="1">
            <a:spLocks noChangeArrowheads="1"/>
          </p:cNvSpPr>
          <p:nvPr/>
        </p:nvSpPr>
        <p:spPr bwMode="auto">
          <a:xfrm>
            <a:off x="3048000" y="4876800"/>
            <a:ext cx="1828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400" u="sng">
                <a:solidFill>
                  <a:srgbClr val="333399"/>
                </a:solidFill>
              </a:rPr>
              <a:t>Solution:</a:t>
            </a:r>
          </a:p>
        </p:txBody>
      </p:sp>
      <p:sp>
        <p:nvSpPr>
          <p:cNvPr id="207887" name="Text Box 15"/>
          <p:cNvSpPr txBox="1">
            <a:spLocks noChangeArrowheads="1"/>
          </p:cNvSpPr>
          <p:nvPr/>
        </p:nvSpPr>
        <p:spPr bwMode="auto">
          <a:xfrm>
            <a:off x="3048000" y="5334001"/>
            <a:ext cx="33528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buFontTx/>
              <a:buChar char="•"/>
            </a:pPr>
            <a:r>
              <a:rPr lang="en-US" altLang="en-US" sz="2000">
                <a:solidFill>
                  <a:srgbClr val="333399"/>
                </a:solidFill>
              </a:rPr>
              <a:t> only land a small, light lunar module; </a:t>
            </a:r>
          </a:p>
        </p:txBody>
      </p:sp>
      <p:sp>
        <p:nvSpPr>
          <p:cNvPr id="207888" name="Text Box 16"/>
          <p:cNvSpPr txBox="1">
            <a:spLocks noChangeArrowheads="1"/>
          </p:cNvSpPr>
          <p:nvPr/>
        </p:nvSpPr>
        <p:spPr bwMode="auto">
          <a:xfrm>
            <a:off x="3048000" y="6003926"/>
            <a:ext cx="36576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buFontTx/>
              <a:buChar char="•"/>
            </a:pPr>
            <a:r>
              <a:rPr lang="en-US" altLang="en-US" sz="2000">
                <a:solidFill>
                  <a:srgbClr val="333399"/>
                </a:solidFill>
              </a:rPr>
              <a:t> leave everything behind that is no longer needed. </a:t>
            </a:r>
          </a:p>
        </p:txBody>
      </p:sp>
    </p:spTree>
    <p:extLst>
      <p:ext uri="{BB962C8B-B14F-4D97-AF65-F5344CB8AC3E}">
        <p14:creationId xmlns:p14="http://schemas.microsoft.com/office/powerpoint/2010/main" val="37962373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07878"/>
                                        </p:tgtEl>
                                        <p:attrNameLst>
                                          <p:attrName>style.visibility</p:attrName>
                                        </p:attrNameLst>
                                      </p:cBhvr>
                                      <p:to>
                                        <p:strVal val="visible"/>
                                      </p:to>
                                    </p:set>
                                    <p:animEffect transition="in" filter="slide(fromBottom)">
                                      <p:cBhvr>
                                        <p:cTn id="7" dur="500"/>
                                        <p:tgtEl>
                                          <p:spTgt spid="20787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207880"/>
                                        </p:tgtEl>
                                        <p:attrNameLst>
                                          <p:attrName>style.visibility</p:attrName>
                                        </p:attrNameLst>
                                      </p:cBhvr>
                                      <p:to>
                                        <p:strVal val="visible"/>
                                      </p:to>
                                    </p:set>
                                    <p:animEffect transition="in" filter="slide(fromBottom)">
                                      <p:cBhvr>
                                        <p:cTn id="12" dur="500"/>
                                        <p:tgtEl>
                                          <p:spTgt spid="20788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2" presetClass="entr" presetSubtype="4" fill="hold" grpId="0" nodeType="clickEffect">
                                  <p:stCondLst>
                                    <p:cond delay="0"/>
                                  </p:stCondLst>
                                  <p:childTnLst>
                                    <p:set>
                                      <p:cBhvr>
                                        <p:cTn id="16" dur="1" fill="hold">
                                          <p:stCondLst>
                                            <p:cond delay="0"/>
                                          </p:stCondLst>
                                        </p:cTn>
                                        <p:tgtEl>
                                          <p:spTgt spid="207881"/>
                                        </p:tgtEl>
                                        <p:attrNameLst>
                                          <p:attrName>style.visibility</p:attrName>
                                        </p:attrNameLst>
                                      </p:cBhvr>
                                      <p:to>
                                        <p:strVal val="visible"/>
                                      </p:to>
                                    </p:set>
                                    <p:animEffect transition="in" filter="slide(fromBottom)">
                                      <p:cBhvr>
                                        <p:cTn id="17" dur="500"/>
                                        <p:tgtEl>
                                          <p:spTgt spid="20788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2" presetClass="entr" presetSubtype="4" fill="hold" grpId="0" nodeType="clickEffect">
                                  <p:stCondLst>
                                    <p:cond delay="0"/>
                                  </p:stCondLst>
                                  <p:childTnLst>
                                    <p:set>
                                      <p:cBhvr>
                                        <p:cTn id="21" dur="1" fill="hold">
                                          <p:stCondLst>
                                            <p:cond delay="0"/>
                                          </p:stCondLst>
                                        </p:cTn>
                                        <p:tgtEl>
                                          <p:spTgt spid="207882"/>
                                        </p:tgtEl>
                                        <p:attrNameLst>
                                          <p:attrName>style.visibility</p:attrName>
                                        </p:attrNameLst>
                                      </p:cBhvr>
                                      <p:to>
                                        <p:strVal val="visible"/>
                                      </p:to>
                                    </p:set>
                                    <p:animEffect transition="in" filter="slide(fromBottom)">
                                      <p:cBhvr>
                                        <p:cTn id="22" dur="500"/>
                                        <p:tgtEl>
                                          <p:spTgt spid="207882"/>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2" presetClass="entr" presetSubtype="4" fill="hold" grpId="0" nodeType="clickEffect">
                                  <p:stCondLst>
                                    <p:cond delay="0"/>
                                  </p:stCondLst>
                                  <p:childTnLst>
                                    <p:set>
                                      <p:cBhvr>
                                        <p:cTn id="26" dur="1" fill="hold">
                                          <p:stCondLst>
                                            <p:cond delay="0"/>
                                          </p:stCondLst>
                                        </p:cTn>
                                        <p:tgtEl>
                                          <p:spTgt spid="207883"/>
                                        </p:tgtEl>
                                        <p:attrNameLst>
                                          <p:attrName>style.visibility</p:attrName>
                                        </p:attrNameLst>
                                      </p:cBhvr>
                                      <p:to>
                                        <p:strVal val="visible"/>
                                      </p:to>
                                    </p:set>
                                    <p:animEffect transition="in" filter="slide(fromBottom)">
                                      <p:cBhvr>
                                        <p:cTn id="27" dur="500"/>
                                        <p:tgtEl>
                                          <p:spTgt spid="207883"/>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2" presetClass="entr" presetSubtype="4" fill="hold" grpId="0" nodeType="clickEffect">
                                  <p:stCondLst>
                                    <p:cond delay="0"/>
                                  </p:stCondLst>
                                  <p:childTnLst>
                                    <p:set>
                                      <p:cBhvr>
                                        <p:cTn id="31" dur="1" fill="hold">
                                          <p:stCondLst>
                                            <p:cond delay="0"/>
                                          </p:stCondLst>
                                        </p:cTn>
                                        <p:tgtEl>
                                          <p:spTgt spid="207884"/>
                                        </p:tgtEl>
                                        <p:attrNameLst>
                                          <p:attrName>style.visibility</p:attrName>
                                        </p:attrNameLst>
                                      </p:cBhvr>
                                      <p:to>
                                        <p:strVal val="visible"/>
                                      </p:to>
                                    </p:set>
                                    <p:animEffect transition="in" filter="slide(fromBottom)">
                                      <p:cBhvr>
                                        <p:cTn id="32" dur="500"/>
                                        <p:tgtEl>
                                          <p:spTgt spid="207884"/>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2" presetClass="entr" presetSubtype="4" fill="hold" grpId="0" nodeType="clickEffect">
                                  <p:stCondLst>
                                    <p:cond delay="0"/>
                                  </p:stCondLst>
                                  <p:childTnLst>
                                    <p:set>
                                      <p:cBhvr>
                                        <p:cTn id="36" dur="1" fill="hold">
                                          <p:stCondLst>
                                            <p:cond delay="0"/>
                                          </p:stCondLst>
                                        </p:cTn>
                                        <p:tgtEl>
                                          <p:spTgt spid="207885"/>
                                        </p:tgtEl>
                                        <p:attrNameLst>
                                          <p:attrName>style.visibility</p:attrName>
                                        </p:attrNameLst>
                                      </p:cBhvr>
                                      <p:to>
                                        <p:strVal val="visible"/>
                                      </p:to>
                                    </p:set>
                                    <p:animEffect transition="in" filter="slide(fromBottom)">
                                      <p:cBhvr>
                                        <p:cTn id="37" dur="500"/>
                                        <p:tgtEl>
                                          <p:spTgt spid="207885"/>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2" presetClass="entr" presetSubtype="4" fill="hold" grpId="0" nodeType="clickEffect">
                                  <p:stCondLst>
                                    <p:cond delay="0"/>
                                  </p:stCondLst>
                                  <p:childTnLst>
                                    <p:set>
                                      <p:cBhvr>
                                        <p:cTn id="41" dur="1" fill="hold">
                                          <p:stCondLst>
                                            <p:cond delay="0"/>
                                          </p:stCondLst>
                                        </p:cTn>
                                        <p:tgtEl>
                                          <p:spTgt spid="207886"/>
                                        </p:tgtEl>
                                        <p:attrNameLst>
                                          <p:attrName>style.visibility</p:attrName>
                                        </p:attrNameLst>
                                      </p:cBhvr>
                                      <p:to>
                                        <p:strVal val="visible"/>
                                      </p:to>
                                    </p:set>
                                    <p:animEffect transition="in" filter="slide(fromBottom)">
                                      <p:cBhvr>
                                        <p:cTn id="42" dur="500"/>
                                        <p:tgtEl>
                                          <p:spTgt spid="207886"/>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2" presetClass="entr" presetSubtype="4" fill="hold" grpId="0" nodeType="clickEffect">
                                  <p:stCondLst>
                                    <p:cond delay="0"/>
                                  </p:stCondLst>
                                  <p:childTnLst>
                                    <p:set>
                                      <p:cBhvr>
                                        <p:cTn id="46" dur="1" fill="hold">
                                          <p:stCondLst>
                                            <p:cond delay="0"/>
                                          </p:stCondLst>
                                        </p:cTn>
                                        <p:tgtEl>
                                          <p:spTgt spid="207887"/>
                                        </p:tgtEl>
                                        <p:attrNameLst>
                                          <p:attrName>style.visibility</p:attrName>
                                        </p:attrNameLst>
                                      </p:cBhvr>
                                      <p:to>
                                        <p:strVal val="visible"/>
                                      </p:to>
                                    </p:set>
                                    <p:animEffect transition="in" filter="slide(fromBottom)">
                                      <p:cBhvr>
                                        <p:cTn id="47" dur="500"/>
                                        <p:tgtEl>
                                          <p:spTgt spid="207887"/>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 presetClass="entr" presetSubtype="2" fill="hold" nodeType="clickEffect">
                                  <p:stCondLst>
                                    <p:cond delay="0"/>
                                  </p:stCondLst>
                                  <p:childTnLst>
                                    <p:set>
                                      <p:cBhvr>
                                        <p:cTn id="51" dur="1" fill="hold">
                                          <p:stCondLst>
                                            <p:cond delay="0"/>
                                          </p:stCondLst>
                                        </p:cTn>
                                        <p:tgtEl>
                                          <p:spTgt spid="207877"/>
                                        </p:tgtEl>
                                        <p:attrNameLst>
                                          <p:attrName>style.visibility</p:attrName>
                                        </p:attrNameLst>
                                      </p:cBhvr>
                                      <p:to>
                                        <p:strVal val="visible"/>
                                      </p:to>
                                    </p:set>
                                    <p:anim calcmode="lin" valueType="num">
                                      <p:cBhvr additive="base">
                                        <p:cTn id="52" dur="500" fill="hold"/>
                                        <p:tgtEl>
                                          <p:spTgt spid="207877"/>
                                        </p:tgtEl>
                                        <p:attrNameLst>
                                          <p:attrName>ppt_x</p:attrName>
                                        </p:attrNameLst>
                                      </p:cBhvr>
                                      <p:tavLst>
                                        <p:tav tm="0">
                                          <p:val>
                                            <p:strVal val="1+#ppt_w/2"/>
                                          </p:val>
                                        </p:tav>
                                        <p:tav tm="100000">
                                          <p:val>
                                            <p:strVal val="#ppt_x"/>
                                          </p:val>
                                        </p:tav>
                                      </p:tavLst>
                                    </p:anim>
                                    <p:anim calcmode="lin" valueType="num">
                                      <p:cBhvr additive="base">
                                        <p:cTn id="53" dur="500" fill="hold"/>
                                        <p:tgtEl>
                                          <p:spTgt spid="207877"/>
                                        </p:tgtEl>
                                        <p:attrNameLst>
                                          <p:attrName>ppt_y</p:attrName>
                                        </p:attrNameLst>
                                      </p:cBhvr>
                                      <p:tavLst>
                                        <p:tav tm="0">
                                          <p:val>
                                            <p:strVal val="#ppt_y"/>
                                          </p:val>
                                        </p:tav>
                                        <p:tav tm="100000">
                                          <p:val>
                                            <p:strVal val="#ppt_y"/>
                                          </p:val>
                                        </p:tav>
                                      </p:tavLst>
                                    </p:anim>
                                  </p:childTnLst>
                                </p:cTn>
                              </p:par>
                            </p:childTnLst>
                          </p:cTn>
                        </p:par>
                        <p:par>
                          <p:cTn id="54" fill="hold" nodeType="afterGroup">
                            <p:stCondLst>
                              <p:cond delay="500"/>
                            </p:stCondLst>
                            <p:childTnLst>
                              <p:par>
                                <p:cTn id="55" presetID="2" presetClass="entr" presetSubtype="2" fill="hold" grpId="0" nodeType="afterEffect">
                                  <p:stCondLst>
                                    <p:cond delay="0"/>
                                  </p:stCondLst>
                                  <p:childTnLst>
                                    <p:set>
                                      <p:cBhvr>
                                        <p:cTn id="56" dur="1" fill="hold">
                                          <p:stCondLst>
                                            <p:cond delay="0"/>
                                          </p:stCondLst>
                                        </p:cTn>
                                        <p:tgtEl>
                                          <p:spTgt spid="207879"/>
                                        </p:tgtEl>
                                        <p:attrNameLst>
                                          <p:attrName>style.visibility</p:attrName>
                                        </p:attrNameLst>
                                      </p:cBhvr>
                                      <p:to>
                                        <p:strVal val="visible"/>
                                      </p:to>
                                    </p:set>
                                    <p:anim calcmode="lin" valueType="num">
                                      <p:cBhvr additive="base">
                                        <p:cTn id="57" dur="500" fill="hold"/>
                                        <p:tgtEl>
                                          <p:spTgt spid="207879"/>
                                        </p:tgtEl>
                                        <p:attrNameLst>
                                          <p:attrName>ppt_x</p:attrName>
                                        </p:attrNameLst>
                                      </p:cBhvr>
                                      <p:tavLst>
                                        <p:tav tm="0">
                                          <p:val>
                                            <p:strVal val="1+#ppt_w/2"/>
                                          </p:val>
                                        </p:tav>
                                        <p:tav tm="100000">
                                          <p:val>
                                            <p:strVal val="#ppt_x"/>
                                          </p:val>
                                        </p:tav>
                                      </p:tavLst>
                                    </p:anim>
                                    <p:anim calcmode="lin" valueType="num">
                                      <p:cBhvr additive="base">
                                        <p:cTn id="58" dur="500" fill="hold"/>
                                        <p:tgtEl>
                                          <p:spTgt spid="207879"/>
                                        </p:tgtEl>
                                        <p:attrNameLst>
                                          <p:attrName>ppt_y</p:attrName>
                                        </p:attrNameLst>
                                      </p:cBhvr>
                                      <p:tavLst>
                                        <p:tav tm="0">
                                          <p:val>
                                            <p:strVal val="#ppt_y"/>
                                          </p:val>
                                        </p:tav>
                                        <p:tav tm="100000">
                                          <p:val>
                                            <p:strVal val="#ppt_y"/>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12" presetClass="entr" presetSubtype="4" fill="hold" grpId="0" nodeType="clickEffect">
                                  <p:stCondLst>
                                    <p:cond delay="0"/>
                                  </p:stCondLst>
                                  <p:childTnLst>
                                    <p:set>
                                      <p:cBhvr>
                                        <p:cTn id="62" dur="1" fill="hold">
                                          <p:stCondLst>
                                            <p:cond delay="0"/>
                                          </p:stCondLst>
                                        </p:cTn>
                                        <p:tgtEl>
                                          <p:spTgt spid="207888"/>
                                        </p:tgtEl>
                                        <p:attrNameLst>
                                          <p:attrName>style.visibility</p:attrName>
                                        </p:attrNameLst>
                                      </p:cBhvr>
                                      <p:to>
                                        <p:strVal val="visible"/>
                                      </p:to>
                                    </p:set>
                                    <p:animEffect transition="in" filter="slide(fromBottom)">
                                      <p:cBhvr>
                                        <p:cTn id="63" dur="500"/>
                                        <p:tgtEl>
                                          <p:spTgt spid="2078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7878" grpId="0" autoUpdateAnimBg="0"/>
      <p:bldP spid="207879" grpId="0" autoUpdateAnimBg="0"/>
      <p:bldP spid="207880" grpId="0" autoUpdateAnimBg="0"/>
      <p:bldP spid="207881" grpId="0" autoUpdateAnimBg="0"/>
      <p:bldP spid="207882" grpId="0" autoUpdateAnimBg="0"/>
      <p:bldP spid="207883" grpId="0" autoUpdateAnimBg="0"/>
      <p:bldP spid="207884" grpId="0" autoUpdateAnimBg="0"/>
      <p:bldP spid="207885" grpId="0" autoUpdateAnimBg="0"/>
      <p:bldP spid="207886" grpId="0" autoUpdateAnimBg="0"/>
      <p:bldP spid="207887" grpId="0" autoUpdateAnimBg="0"/>
      <p:bldP spid="207888" grpId="0" autoUpdateAnimBg="0"/>
    </p:bld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8898" name="Rectangle 2"/>
          <p:cNvSpPr>
            <a:spLocks noGrp="1" noChangeArrowheads="1"/>
          </p:cNvSpPr>
          <p:nvPr>
            <p:ph type="title"/>
          </p:nvPr>
        </p:nvSpPr>
        <p:spPr>
          <a:xfrm>
            <a:off x="2895600" y="76201"/>
            <a:ext cx="7772400" cy="792163"/>
          </a:xfrm>
          <a:ln/>
          <a:extLst>
            <a:ext uri="{91240B29-F687-4F45-9708-019B960494DF}">
              <a14:hiddenLine xmlns:a14="http://schemas.microsoft.com/office/drawing/2010/main" w="9525">
                <a:solidFill>
                  <a:srgbClr val="FF3300"/>
                </a:solidFill>
                <a:miter lim="800000"/>
                <a:headEnd/>
                <a:tailEnd/>
              </a14:hiddenLine>
            </a:ext>
          </a:extLst>
        </p:spPr>
        <p:txBody>
          <a:bodyPr/>
          <a:lstStyle/>
          <a:p>
            <a:pPr algn="l"/>
            <a:r>
              <a:rPr lang="en-US" altLang="en-US">
                <a:solidFill>
                  <a:srgbClr val="000099"/>
                </a:solidFill>
              </a:rPr>
              <a:t>The Apollo Missions</a:t>
            </a:r>
          </a:p>
        </p:txBody>
      </p:sp>
      <p:sp>
        <p:nvSpPr>
          <p:cNvPr id="208899" name="Line 3"/>
          <p:cNvSpPr>
            <a:spLocks noChangeShapeType="1"/>
          </p:cNvSpPr>
          <p:nvPr/>
        </p:nvSpPr>
        <p:spPr bwMode="auto">
          <a:xfrm>
            <a:off x="2209800" y="838200"/>
            <a:ext cx="5943600" cy="0"/>
          </a:xfrm>
          <a:prstGeom prst="line">
            <a:avLst/>
          </a:prstGeom>
          <a:noFill/>
          <a:ln w="19050">
            <a:solidFill>
              <a:srgbClr val="00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pic>
        <p:nvPicPr>
          <p:cNvPr id="20890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12954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8902" name="Picture 6" descr=" 21T01.jpg                                                      0017B494Cesare                         BA94C69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1219200"/>
            <a:ext cx="7620000" cy="5257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2411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209922" name="Rectangle 2"/>
          <p:cNvSpPr>
            <a:spLocks noGrp="1" noChangeArrowheads="1"/>
          </p:cNvSpPr>
          <p:nvPr>
            <p:ph type="title"/>
          </p:nvPr>
        </p:nvSpPr>
        <p:spPr>
          <a:xfrm>
            <a:off x="2895600" y="76201"/>
            <a:ext cx="7772400" cy="792163"/>
          </a:xfrm>
          <a:ln/>
          <a:extLst>
            <a:ext uri="{91240B29-F687-4F45-9708-019B960494DF}">
              <a14:hiddenLine xmlns:a14="http://schemas.microsoft.com/office/drawing/2010/main" w="9525">
                <a:solidFill>
                  <a:srgbClr val="FF3300"/>
                </a:solidFill>
                <a:miter lim="800000"/>
                <a:headEnd/>
                <a:tailEnd/>
              </a14:hiddenLine>
            </a:ext>
          </a:extLst>
        </p:spPr>
        <p:txBody>
          <a:bodyPr/>
          <a:lstStyle/>
          <a:p>
            <a:pPr algn="l"/>
            <a:r>
              <a:rPr lang="en-US" altLang="en-US">
                <a:solidFill>
                  <a:srgbClr val="000099"/>
                </a:solidFill>
              </a:rPr>
              <a:t>Apollo Landing Sites</a:t>
            </a:r>
          </a:p>
        </p:txBody>
      </p:sp>
      <p:sp>
        <p:nvSpPr>
          <p:cNvPr id="209923" name="Line 3"/>
          <p:cNvSpPr>
            <a:spLocks noChangeShapeType="1"/>
          </p:cNvSpPr>
          <p:nvPr/>
        </p:nvSpPr>
        <p:spPr bwMode="auto">
          <a:xfrm>
            <a:off x="2209800" y="838200"/>
            <a:ext cx="6019800" cy="0"/>
          </a:xfrm>
          <a:prstGeom prst="line">
            <a:avLst/>
          </a:prstGeom>
          <a:noFill/>
          <a:ln w="19050">
            <a:solidFill>
              <a:srgbClr val="00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pic>
        <p:nvPicPr>
          <p:cNvPr id="20992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12954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9925" name="Picture 5" descr="05a"/>
          <p:cNvPicPr>
            <a:picLocks noChangeAspect="1" noChangeArrowheads="1"/>
          </p:cNvPicPr>
          <p:nvPr>
            <p:ph sz="half" idx="1"/>
          </p:nvPr>
        </p:nvPicPr>
        <p:blipFill>
          <a:blip r:embed="rId3" cstate="print">
            <a:extLst>
              <a:ext uri="{28A0092B-C50C-407E-A947-70E740481C1C}">
                <a14:useLocalDpi xmlns:a14="http://schemas.microsoft.com/office/drawing/2010/main" val="0"/>
              </a:ext>
            </a:extLst>
          </a:blip>
          <a:srcRect/>
          <a:stretch>
            <a:fillRect/>
          </a:stretch>
        </p:blipFill>
        <p:spPr>
          <a:xfrm>
            <a:off x="2895600" y="3082926"/>
            <a:ext cx="4038600" cy="27844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09926" name="Picture 6" descr="05b"/>
          <p:cNvPicPr>
            <a:picLocks noChangeAspect="1" noChangeArrowheads="1"/>
          </p:cNvPicPr>
          <p:nvPr>
            <p:ph sz="half" idx="2"/>
          </p:nvPr>
        </p:nvPicPr>
        <p:blipFill>
          <a:blip r:embed="rId4" cstate="print">
            <a:extLst>
              <a:ext uri="{28A0092B-C50C-407E-A947-70E740481C1C}">
                <a14:useLocalDpi xmlns:a14="http://schemas.microsoft.com/office/drawing/2010/main" val="0"/>
              </a:ext>
            </a:extLst>
          </a:blip>
          <a:srcRect/>
          <a:stretch>
            <a:fillRect/>
          </a:stretch>
        </p:blipFill>
        <p:spPr>
          <a:xfrm>
            <a:off x="6553200" y="2225676"/>
            <a:ext cx="4038600" cy="2816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09927" name="Text Box 7"/>
          <p:cNvSpPr txBox="1">
            <a:spLocks noChangeArrowheads="1"/>
          </p:cNvSpPr>
          <p:nvPr/>
        </p:nvSpPr>
        <p:spPr bwMode="auto">
          <a:xfrm>
            <a:off x="2895600" y="1066800"/>
            <a:ext cx="7772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400">
                <a:solidFill>
                  <a:srgbClr val="333399"/>
                </a:solidFill>
              </a:rPr>
              <a:t>First Apollo missions landed on safe, smooth terrain.</a:t>
            </a:r>
          </a:p>
        </p:txBody>
      </p:sp>
      <p:sp>
        <p:nvSpPr>
          <p:cNvPr id="209928" name="Text Box 8"/>
          <p:cNvSpPr txBox="1">
            <a:spLocks noChangeArrowheads="1"/>
          </p:cNvSpPr>
          <p:nvPr/>
        </p:nvSpPr>
        <p:spPr bwMode="auto">
          <a:xfrm>
            <a:off x="2971800" y="6003926"/>
            <a:ext cx="38862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2000">
                <a:solidFill>
                  <a:srgbClr val="333399"/>
                </a:solidFill>
              </a:rPr>
              <a:t>Apollo 11: Mare Tranquilitatis; lunar lowlands</a:t>
            </a:r>
          </a:p>
        </p:txBody>
      </p:sp>
      <p:sp>
        <p:nvSpPr>
          <p:cNvPr id="209929" name="Text Box 9"/>
          <p:cNvSpPr txBox="1">
            <a:spLocks noChangeArrowheads="1"/>
          </p:cNvSpPr>
          <p:nvPr/>
        </p:nvSpPr>
        <p:spPr bwMode="auto">
          <a:xfrm>
            <a:off x="2895600" y="1600200"/>
            <a:ext cx="7772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400">
                <a:solidFill>
                  <a:srgbClr val="333399"/>
                </a:solidFill>
              </a:rPr>
              <a:t>Later missions explored more varied terrains.</a:t>
            </a:r>
          </a:p>
        </p:txBody>
      </p:sp>
      <p:sp>
        <p:nvSpPr>
          <p:cNvPr id="209930" name="Text Box 10"/>
          <p:cNvSpPr txBox="1">
            <a:spLocks noChangeArrowheads="1"/>
          </p:cNvSpPr>
          <p:nvPr/>
        </p:nvSpPr>
        <p:spPr bwMode="auto">
          <a:xfrm>
            <a:off x="7010400" y="5165726"/>
            <a:ext cx="34290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2000">
                <a:solidFill>
                  <a:srgbClr val="333399"/>
                </a:solidFill>
              </a:rPr>
              <a:t>Apollo 17: Taurus-Littrow; lunar highlands</a:t>
            </a:r>
          </a:p>
        </p:txBody>
      </p:sp>
    </p:spTree>
    <p:extLst>
      <p:ext uri="{BB962C8B-B14F-4D97-AF65-F5344CB8AC3E}">
        <p14:creationId xmlns:p14="http://schemas.microsoft.com/office/powerpoint/2010/main" val="23789749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09927"/>
                                        </p:tgtEl>
                                        <p:attrNameLst>
                                          <p:attrName>style.visibility</p:attrName>
                                        </p:attrNameLst>
                                      </p:cBhvr>
                                      <p:to>
                                        <p:strVal val="visible"/>
                                      </p:to>
                                    </p:set>
                                    <p:animEffect transition="in" filter="slide(fromBottom)">
                                      <p:cBhvr>
                                        <p:cTn id="7" dur="500"/>
                                        <p:tgtEl>
                                          <p:spTgt spid="20992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fill="hold" nodeType="clickEffect">
                                  <p:stCondLst>
                                    <p:cond delay="0"/>
                                  </p:stCondLst>
                                  <p:childTnLst>
                                    <p:set>
                                      <p:cBhvr>
                                        <p:cTn id="11" dur="1" fill="hold">
                                          <p:stCondLst>
                                            <p:cond delay="0"/>
                                          </p:stCondLst>
                                        </p:cTn>
                                        <p:tgtEl>
                                          <p:spTgt spid="209925"/>
                                        </p:tgtEl>
                                        <p:attrNameLst>
                                          <p:attrName>style.visibility</p:attrName>
                                        </p:attrNameLst>
                                      </p:cBhvr>
                                      <p:to>
                                        <p:strVal val="visible"/>
                                      </p:to>
                                    </p:set>
                                    <p:anim calcmode="lin" valueType="num">
                                      <p:cBhvr additive="base">
                                        <p:cTn id="12" dur="500" fill="hold"/>
                                        <p:tgtEl>
                                          <p:spTgt spid="209925"/>
                                        </p:tgtEl>
                                        <p:attrNameLst>
                                          <p:attrName>ppt_x</p:attrName>
                                        </p:attrNameLst>
                                      </p:cBhvr>
                                      <p:tavLst>
                                        <p:tav tm="0">
                                          <p:val>
                                            <p:strVal val="0-#ppt_w/2"/>
                                          </p:val>
                                        </p:tav>
                                        <p:tav tm="100000">
                                          <p:val>
                                            <p:strVal val="#ppt_x"/>
                                          </p:val>
                                        </p:tav>
                                      </p:tavLst>
                                    </p:anim>
                                    <p:anim calcmode="lin" valueType="num">
                                      <p:cBhvr additive="base">
                                        <p:cTn id="13" dur="500" fill="hold"/>
                                        <p:tgtEl>
                                          <p:spTgt spid="209925"/>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500"/>
                            </p:stCondLst>
                            <p:childTnLst>
                              <p:par>
                                <p:cTn id="15" presetID="2" presetClass="entr" presetSubtype="8" fill="hold" grpId="0" nodeType="afterEffect">
                                  <p:stCondLst>
                                    <p:cond delay="0"/>
                                  </p:stCondLst>
                                  <p:childTnLst>
                                    <p:set>
                                      <p:cBhvr>
                                        <p:cTn id="16" dur="1" fill="hold">
                                          <p:stCondLst>
                                            <p:cond delay="0"/>
                                          </p:stCondLst>
                                        </p:cTn>
                                        <p:tgtEl>
                                          <p:spTgt spid="209928"/>
                                        </p:tgtEl>
                                        <p:attrNameLst>
                                          <p:attrName>style.visibility</p:attrName>
                                        </p:attrNameLst>
                                      </p:cBhvr>
                                      <p:to>
                                        <p:strVal val="visible"/>
                                      </p:to>
                                    </p:set>
                                    <p:anim calcmode="lin" valueType="num">
                                      <p:cBhvr additive="base">
                                        <p:cTn id="17" dur="500" fill="hold"/>
                                        <p:tgtEl>
                                          <p:spTgt spid="209928"/>
                                        </p:tgtEl>
                                        <p:attrNameLst>
                                          <p:attrName>ppt_x</p:attrName>
                                        </p:attrNameLst>
                                      </p:cBhvr>
                                      <p:tavLst>
                                        <p:tav tm="0">
                                          <p:val>
                                            <p:strVal val="0-#ppt_w/2"/>
                                          </p:val>
                                        </p:tav>
                                        <p:tav tm="100000">
                                          <p:val>
                                            <p:strVal val="#ppt_x"/>
                                          </p:val>
                                        </p:tav>
                                      </p:tavLst>
                                    </p:anim>
                                    <p:anim calcmode="lin" valueType="num">
                                      <p:cBhvr additive="base">
                                        <p:cTn id="18" dur="500" fill="hold"/>
                                        <p:tgtEl>
                                          <p:spTgt spid="209928"/>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2" presetClass="entr" presetSubtype="4" fill="hold" grpId="0" nodeType="clickEffect">
                                  <p:stCondLst>
                                    <p:cond delay="0"/>
                                  </p:stCondLst>
                                  <p:childTnLst>
                                    <p:set>
                                      <p:cBhvr>
                                        <p:cTn id="22" dur="1" fill="hold">
                                          <p:stCondLst>
                                            <p:cond delay="0"/>
                                          </p:stCondLst>
                                        </p:cTn>
                                        <p:tgtEl>
                                          <p:spTgt spid="209929"/>
                                        </p:tgtEl>
                                        <p:attrNameLst>
                                          <p:attrName>style.visibility</p:attrName>
                                        </p:attrNameLst>
                                      </p:cBhvr>
                                      <p:to>
                                        <p:strVal val="visible"/>
                                      </p:to>
                                    </p:set>
                                    <p:animEffect transition="in" filter="slide(fromBottom)">
                                      <p:cBhvr>
                                        <p:cTn id="23" dur="500"/>
                                        <p:tgtEl>
                                          <p:spTgt spid="209929"/>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 presetClass="entr" presetSubtype="2" fill="hold" nodeType="clickEffect">
                                  <p:stCondLst>
                                    <p:cond delay="0"/>
                                  </p:stCondLst>
                                  <p:childTnLst>
                                    <p:set>
                                      <p:cBhvr>
                                        <p:cTn id="27" dur="1" fill="hold">
                                          <p:stCondLst>
                                            <p:cond delay="0"/>
                                          </p:stCondLst>
                                        </p:cTn>
                                        <p:tgtEl>
                                          <p:spTgt spid="209926"/>
                                        </p:tgtEl>
                                        <p:attrNameLst>
                                          <p:attrName>style.visibility</p:attrName>
                                        </p:attrNameLst>
                                      </p:cBhvr>
                                      <p:to>
                                        <p:strVal val="visible"/>
                                      </p:to>
                                    </p:set>
                                    <p:anim calcmode="lin" valueType="num">
                                      <p:cBhvr additive="base">
                                        <p:cTn id="28" dur="500" fill="hold"/>
                                        <p:tgtEl>
                                          <p:spTgt spid="209926"/>
                                        </p:tgtEl>
                                        <p:attrNameLst>
                                          <p:attrName>ppt_x</p:attrName>
                                        </p:attrNameLst>
                                      </p:cBhvr>
                                      <p:tavLst>
                                        <p:tav tm="0">
                                          <p:val>
                                            <p:strVal val="1+#ppt_w/2"/>
                                          </p:val>
                                        </p:tav>
                                        <p:tav tm="100000">
                                          <p:val>
                                            <p:strVal val="#ppt_x"/>
                                          </p:val>
                                        </p:tav>
                                      </p:tavLst>
                                    </p:anim>
                                    <p:anim calcmode="lin" valueType="num">
                                      <p:cBhvr additive="base">
                                        <p:cTn id="29" dur="500" fill="hold"/>
                                        <p:tgtEl>
                                          <p:spTgt spid="209926"/>
                                        </p:tgtEl>
                                        <p:attrNameLst>
                                          <p:attrName>ppt_y</p:attrName>
                                        </p:attrNameLst>
                                      </p:cBhvr>
                                      <p:tavLst>
                                        <p:tav tm="0">
                                          <p:val>
                                            <p:strVal val="#ppt_y"/>
                                          </p:val>
                                        </p:tav>
                                        <p:tav tm="100000">
                                          <p:val>
                                            <p:strVal val="#ppt_y"/>
                                          </p:val>
                                        </p:tav>
                                      </p:tavLst>
                                    </p:anim>
                                  </p:childTnLst>
                                </p:cTn>
                              </p:par>
                            </p:childTnLst>
                          </p:cTn>
                        </p:par>
                        <p:par>
                          <p:cTn id="30" fill="hold" nodeType="afterGroup">
                            <p:stCondLst>
                              <p:cond delay="500"/>
                            </p:stCondLst>
                            <p:childTnLst>
                              <p:par>
                                <p:cTn id="31" presetID="2" presetClass="entr" presetSubtype="2" fill="hold" grpId="0" nodeType="afterEffect">
                                  <p:stCondLst>
                                    <p:cond delay="0"/>
                                  </p:stCondLst>
                                  <p:childTnLst>
                                    <p:set>
                                      <p:cBhvr>
                                        <p:cTn id="32" dur="1" fill="hold">
                                          <p:stCondLst>
                                            <p:cond delay="0"/>
                                          </p:stCondLst>
                                        </p:cTn>
                                        <p:tgtEl>
                                          <p:spTgt spid="209930"/>
                                        </p:tgtEl>
                                        <p:attrNameLst>
                                          <p:attrName>style.visibility</p:attrName>
                                        </p:attrNameLst>
                                      </p:cBhvr>
                                      <p:to>
                                        <p:strVal val="visible"/>
                                      </p:to>
                                    </p:set>
                                    <p:anim calcmode="lin" valueType="num">
                                      <p:cBhvr additive="base">
                                        <p:cTn id="33" dur="500" fill="hold"/>
                                        <p:tgtEl>
                                          <p:spTgt spid="209930"/>
                                        </p:tgtEl>
                                        <p:attrNameLst>
                                          <p:attrName>ppt_x</p:attrName>
                                        </p:attrNameLst>
                                      </p:cBhvr>
                                      <p:tavLst>
                                        <p:tav tm="0">
                                          <p:val>
                                            <p:strVal val="1+#ppt_w/2"/>
                                          </p:val>
                                        </p:tav>
                                        <p:tav tm="100000">
                                          <p:val>
                                            <p:strVal val="#ppt_x"/>
                                          </p:val>
                                        </p:tav>
                                      </p:tavLst>
                                    </p:anim>
                                    <p:anim calcmode="lin" valueType="num">
                                      <p:cBhvr additive="base">
                                        <p:cTn id="34" dur="500" fill="hold"/>
                                        <p:tgtEl>
                                          <p:spTgt spid="20993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9927" grpId="0" autoUpdateAnimBg="0"/>
      <p:bldP spid="209928" grpId="0" autoUpdateAnimBg="0"/>
      <p:bldP spid="209929" grpId="0" autoUpdateAnimBg="0"/>
      <p:bldP spid="209930" grpId="0" autoUpdateAnimBg="0"/>
    </p:bldLst>
  </p:timing>
</p:sld>
</file>

<file path=ppt/slides/slide6.xml><?xml version="1.0" encoding="utf-8"?>
<p:sld xmlns:a="http://schemas.openxmlformats.org/drawingml/2006/main" xmlns:r="http://schemas.openxmlformats.org/officeDocument/2006/relationships" xmlns:p="http://schemas.openxmlformats.org/presentationml/2006/main" showMasterSp="0" showMasterPhAnim="0">
  <p:cSld>
    <p:bg>
      <p:bgPr>
        <a:solidFill>
          <a:schemeClr val="accent2"/>
        </a:solidFill>
        <a:effectLst/>
      </p:bgPr>
    </p:bg>
    <p:spTree>
      <p:nvGrpSpPr>
        <p:cNvPr id="1" name=""/>
        <p:cNvGrpSpPr/>
        <p:nvPr/>
      </p:nvGrpSpPr>
      <p:grpSpPr>
        <a:xfrm>
          <a:off x="0" y="0"/>
          <a:ext cx="0" cy="0"/>
          <a:chOff x="0" y="0"/>
          <a:chExt cx="0" cy="0"/>
        </a:xfrm>
      </p:grpSpPr>
      <p:sp>
        <p:nvSpPr>
          <p:cNvPr id="15363" name="Rectangle 3"/>
          <p:cNvSpPr>
            <a:spLocks noGrp="1" noChangeArrowheads="1"/>
          </p:cNvSpPr>
          <p:nvPr>
            <p:ph type="body" idx="4294967295"/>
          </p:nvPr>
        </p:nvSpPr>
        <p:spPr>
          <a:xfrm>
            <a:off x="1524000" y="457200"/>
            <a:ext cx="9144000" cy="2209800"/>
          </a:xfrm>
        </p:spPr>
        <p:txBody>
          <a:bodyPr/>
          <a:lstStyle/>
          <a:p>
            <a:r>
              <a:rPr lang="en-US" altLang="en-US"/>
              <a:t>Due to the Earth’s rotation and tilted axis, the Northern Hemisphere has the opposite season of the Southern Hemisphere.</a:t>
            </a:r>
          </a:p>
          <a:p>
            <a:pPr>
              <a:buFont typeface="Wingdings" panose="05000000000000000000" pitchFamily="2" charset="2"/>
              <a:buNone/>
            </a:pPr>
            <a:r>
              <a:rPr lang="en-US" altLang="en-US"/>
              <a:t>	(Summer in N.H.)			(Winter in S.H.)</a:t>
            </a:r>
          </a:p>
          <a:p>
            <a:pPr>
              <a:buFont typeface="Wingdings" panose="05000000000000000000" pitchFamily="2" charset="2"/>
              <a:buNone/>
            </a:pPr>
            <a:endParaRPr lang="en-US" altLang="en-US" sz="2400"/>
          </a:p>
        </p:txBody>
      </p:sp>
      <p:pic>
        <p:nvPicPr>
          <p:cNvPr id="15364" name="Picture 4" descr="j0285317"/>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2743200"/>
            <a:ext cx="3352800" cy="3810000"/>
          </a:xfrm>
          <a:prstGeom prst="rect">
            <a:avLst/>
          </a:prstGeom>
          <a:noFill/>
          <a:extLst>
            <a:ext uri="{909E8E84-426E-40DD-AFC4-6F175D3DCCD1}">
              <a14:hiddenFill xmlns:a14="http://schemas.microsoft.com/office/drawing/2010/main">
                <a:solidFill>
                  <a:srgbClr val="FFFFFF"/>
                </a:solidFill>
              </a14:hiddenFill>
            </a:ext>
          </a:extLst>
        </p:spPr>
      </p:pic>
      <p:pic>
        <p:nvPicPr>
          <p:cNvPr id="15365" name="Picture 5" descr="j0297003"/>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629400" y="2743200"/>
            <a:ext cx="3581400" cy="365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3730619"/>
      </p:ext>
    </p:extLst>
  </p:cSld>
  <p:clrMapOvr>
    <a:masterClrMapping/>
  </p:clrMapOvr>
  <p:transition>
    <p:split orient="vert" dir="in"/>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15363">
                                            <p:txEl>
                                              <p:pRg st="0" end="0"/>
                                            </p:txEl>
                                          </p:spTgt>
                                        </p:tgtEl>
                                        <p:attrNameLst>
                                          <p:attrName>style.visibility</p:attrName>
                                        </p:attrNameLst>
                                      </p:cBhvr>
                                      <p:to>
                                        <p:strVal val="visible"/>
                                      </p:to>
                                    </p:set>
                                    <p:anim calcmode="lin" valueType="num">
                                      <p:cBhvr>
                                        <p:cTn id="7" dur="1000" fill="hold"/>
                                        <p:tgtEl>
                                          <p:spTgt spid="15363">
                                            <p:txEl>
                                              <p:pRg st="0" end="0"/>
                                            </p:txEl>
                                          </p:spTgt>
                                        </p:tgtEl>
                                        <p:attrNameLst>
                                          <p:attrName>ppt_w</p:attrName>
                                        </p:attrNameLst>
                                      </p:cBhvr>
                                      <p:tavLst>
                                        <p:tav tm="0">
                                          <p:val>
                                            <p:strVal val="#ppt_w+.3"/>
                                          </p:val>
                                        </p:tav>
                                        <p:tav tm="100000">
                                          <p:val>
                                            <p:strVal val="#ppt_w"/>
                                          </p:val>
                                        </p:tav>
                                      </p:tavLst>
                                    </p:anim>
                                    <p:anim calcmode="lin" valueType="num">
                                      <p:cBhvr>
                                        <p:cTn id="8" dur="1000" fill="hold"/>
                                        <p:tgtEl>
                                          <p:spTgt spid="15363">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15363">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15363">
                                            <p:txEl>
                                              <p:pRg st="1" end="1"/>
                                            </p:txEl>
                                          </p:spTgt>
                                        </p:tgtEl>
                                        <p:attrNameLst>
                                          <p:attrName>style.visibility</p:attrName>
                                        </p:attrNameLst>
                                      </p:cBhvr>
                                      <p:to>
                                        <p:strVal val="visible"/>
                                      </p:to>
                                    </p:set>
                                    <p:anim calcmode="lin" valueType="num">
                                      <p:cBhvr>
                                        <p:cTn id="14" dur="1000" fill="hold"/>
                                        <p:tgtEl>
                                          <p:spTgt spid="15363">
                                            <p:txEl>
                                              <p:pRg st="1" end="1"/>
                                            </p:txEl>
                                          </p:spTgt>
                                        </p:tgtEl>
                                        <p:attrNameLst>
                                          <p:attrName>ppt_w</p:attrName>
                                        </p:attrNameLst>
                                      </p:cBhvr>
                                      <p:tavLst>
                                        <p:tav tm="0">
                                          <p:val>
                                            <p:strVal val="#ppt_w+.3"/>
                                          </p:val>
                                        </p:tav>
                                        <p:tav tm="100000">
                                          <p:val>
                                            <p:strVal val="#ppt_w"/>
                                          </p:val>
                                        </p:tav>
                                      </p:tavLst>
                                    </p:anim>
                                    <p:anim calcmode="lin" valueType="num">
                                      <p:cBhvr>
                                        <p:cTn id="15" dur="1000" fill="hold"/>
                                        <p:tgtEl>
                                          <p:spTgt spid="15363">
                                            <p:txEl>
                                              <p:pRg st="1" end="1"/>
                                            </p:txEl>
                                          </p:spTgt>
                                        </p:tgtEl>
                                        <p:attrNameLst>
                                          <p:attrName>ppt_h</p:attrName>
                                        </p:attrNameLst>
                                      </p:cBhvr>
                                      <p:tavLst>
                                        <p:tav tm="0">
                                          <p:val>
                                            <p:strVal val="#ppt_h"/>
                                          </p:val>
                                        </p:tav>
                                        <p:tav tm="100000">
                                          <p:val>
                                            <p:strVal val="#ppt_h"/>
                                          </p:val>
                                        </p:tav>
                                      </p:tavLst>
                                    </p:anim>
                                    <p:animEffect transition="in" filter="fade">
                                      <p:cBhvr>
                                        <p:cTn id="16" dur="1000"/>
                                        <p:tgtEl>
                                          <p:spTgt spid="15363">
                                            <p:txEl>
                                              <p:pRg st="1" end="1"/>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0" presetClass="entr" presetSubtype="0" fill="hold" nodeType="clickEffect">
                                  <p:stCondLst>
                                    <p:cond delay="0"/>
                                  </p:stCondLst>
                                  <p:childTnLst>
                                    <p:set>
                                      <p:cBhvr>
                                        <p:cTn id="20" dur="1" fill="hold">
                                          <p:stCondLst>
                                            <p:cond delay="0"/>
                                          </p:stCondLst>
                                        </p:cTn>
                                        <p:tgtEl>
                                          <p:spTgt spid="15364"/>
                                        </p:tgtEl>
                                        <p:attrNameLst>
                                          <p:attrName>style.visibility</p:attrName>
                                        </p:attrNameLst>
                                      </p:cBhvr>
                                      <p:to>
                                        <p:strVal val="visible"/>
                                      </p:to>
                                    </p:set>
                                    <p:animEffect transition="in" filter="wedge">
                                      <p:cBhvr>
                                        <p:cTn id="21" dur="2000"/>
                                        <p:tgtEl>
                                          <p:spTgt spid="15364"/>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7" presetClass="entr" presetSubtype="4" fill="hold" nodeType="clickEffect">
                                  <p:stCondLst>
                                    <p:cond delay="0"/>
                                  </p:stCondLst>
                                  <p:childTnLst>
                                    <p:set>
                                      <p:cBhvr>
                                        <p:cTn id="25" dur="1" fill="hold">
                                          <p:stCondLst>
                                            <p:cond delay="0"/>
                                          </p:stCondLst>
                                        </p:cTn>
                                        <p:tgtEl>
                                          <p:spTgt spid="15365"/>
                                        </p:tgtEl>
                                        <p:attrNameLst>
                                          <p:attrName>style.visibility</p:attrName>
                                        </p:attrNameLst>
                                      </p:cBhvr>
                                      <p:to>
                                        <p:strVal val="visible"/>
                                      </p:to>
                                    </p:set>
                                    <p:anim calcmode="lin" valueType="num">
                                      <p:cBhvr additive="base">
                                        <p:cTn id="26" dur="5000" fill="hold"/>
                                        <p:tgtEl>
                                          <p:spTgt spid="15365"/>
                                        </p:tgtEl>
                                        <p:attrNameLst>
                                          <p:attrName>ppt_x</p:attrName>
                                        </p:attrNameLst>
                                      </p:cBhvr>
                                      <p:tavLst>
                                        <p:tav tm="0">
                                          <p:val>
                                            <p:strVal val="#ppt_x"/>
                                          </p:val>
                                        </p:tav>
                                        <p:tav tm="100000">
                                          <p:val>
                                            <p:strVal val="#ppt_x"/>
                                          </p:val>
                                        </p:tav>
                                      </p:tavLst>
                                    </p:anim>
                                    <p:anim calcmode="lin" valueType="num">
                                      <p:cBhvr additive="base">
                                        <p:cTn id="27" dur="5000" fill="hold"/>
                                        <p:tgtEl>
                                          <p:spTgt spid="1536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3"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0946" name="Rectangle 2"/>
          <p:cNvSpPr>
            <a:spLocks noGrp="1" noChangeArrowheads="1"/>
          </p:cNvSpPr>
          <p:nvPr>
            <p:ph type="title"/>
          </p:nvPr>
        </p:nvSpPr>
        <p:spPr>
          <a:xfrm>
            <a:off x="2895600" y="76201"/>
            <a:ext cx="7772400" cy="792163"/>
          </a:xfrm>
          <a:ln/>
          <a:extLst>
            <a:ext uri="{91240B29-F687-4F45-9708-019B960494DF}">
              <a14:hiddenLine xmlns:a14="http://schemas.microsoft.com/office/drawing/2010/main" w="9525">
                <a:solidFill>
                  <a:srgbClr val="FF3300"/>
                </a:solidFill>
                <a:miter lim="800000"/>
                <a:headEnd/>
                <a:tailEnd/>
              </a14:hiddenLine>
            </a:ext>
          </a:extLst>
        </p:spPr>
        <p:txBody>
          <a:bodyPr/>
          <a:lstStyle/>
          <a:p>
            <a:pPr algn="l"/>
            <a:r>
              <a:rPr lang="en-US" altLang="en-US">
                <a:solidFill>
                  <a:srgbClr val="000099"/>
                </a:solidFill>
              </a:rPr>
              <a:t>Apollo Landing Sites (2)</a:t>
            </a:r>
          </a:p>
        </p:txBody>
      </p:sp>
      <p:sp>
        <p:nvSpPr>
          <p:cNvPr id="210947" name="Line 3"/>
          <p:cNvSpPr>
            <a:spLocks noChangeShapeType="1"/>
          </p:cNvSpPr>
          <p:nvPr/>
        </p:nvSpPr>
        <p:spPr bwMode="auto">
          <a:xfrm>
            <a:off x="2209800" y="838200"/>
            <a:ext cx="6858000" cy="0"/>
          </a:xfrm>
          <a:prstGeom prst="line">
            <a:avLst/>
          </a:prstGeom>
          <a:noFill/>
          <a:ln w="19050">
            <a:solidFill>
              <a:srgbClr val="00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pic>
        <p:nvPicPr>
          <p:cNvPr id="21094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12954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0949" name="Text Box 5"/>
          <p:cNvSpPr txBox="1">
            <a:spLocks noChangeArrowheads="1"/>
          </p:cNvSpPr>
          <p:nvPr/>
        </p:nvSpPr>
        <p:spPr bwMode="auto">
          <a:xfrm>
            <a:off x="2971800" y="2397125"/>
            <a:ext cx="2895600"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400">
                <a:solidFill>
                  <a:srgbClr val="333399"/>
                </a:solidFill>
              </a:rPr>
              <a:t>Selected to sample as wide a variety as possible of different lowland and highland terrains.</a:t>
            </a:r>
          </a:p>
        </p:txBody>
      </p:sp>
      <p:pic>
        <p:nvPicPr>
          <p:cNvPr id="210950" name="Picture 6" descr="06"/>
          <p:cNvPicPr>
            <a:picLocks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6019800" y="1524000"/>
            <a:ext cx="4572000" cy="4572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10951" name="Text Box 7"/>
          <p:cNvSpPr txBox="1">
            <a:spLocks noChangeArrowheads="1"/>
          </p:cNvSpPr>
          <p:nvPr/>
        </p:nvSpPr>
        <p:spPr bwMode="auto">
          <a:xfrm>
            <a:off x="6913563" y="2808288"/>
            <a:ext cx="1471612"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a:solidFill>
                  <a:srgbClr val="333399"/>
                </a:solidFill>
              </a:rPr>
              <a:t>Lowlands (maria)</a:t>
            </a:r>
          </a:p>
        </p:txBody>
      </p:sp>
      <p:sp>
        <p:nvSpPr>
          <p:cNvPr id="210952" name="Text Box 8"/>
          <p:cNvSpPr txBox="1">
            <a:spLocks noChangeArrowheads="1"/>
          </p:cNvSpPr>
          <p:nvPr/>
        </p:nvSpPr>
        <p:spPr bwMode="auto">
          <a:xfrm>
            <a:off x="8489950" y="4935538"/>
            <a:ext cx="1263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a:solidFill>
                  <a:srgbClr val="333399"/>
                </a:solidFill>
              </a:rPr>
              <a:t>Highlands</a:t>
            </a:r>
          </a:p>
        </p:txBody>
      </p:sp>
    </p:spTree>
    <p:extLst>
      <p:ext uri="{BB962C8B-B14F-4D97-AF65-F5344CB8AC3E}">
        <p14:creationId xmlns:p14="http://schemas.microsoft.com/office/powerpoint/2010/main" val="15605192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0949"/>
                                        </p:tgtEl>
                                        <p:attrNameLst>
                                          <p:attrName>style.visibility</p:attrName>
                                        </p:attrNameLst>
                                      </p:cBhvr>
                                      <p:to>
                                        <p:strVal val="visible"/>
                                      </p:to>
                                    </p:set>
                                    <p:anim calcmode="lin" valueType="num">
                                      <p:cBhvr additive="base">
                                        <p:cTn id="7" dur="500" fill="hold"/>
                                        <p:tgtEl>
                                          <p:spTgt spid="210949"/>
                                        </p:tgtEl>
                                        <p:attrNameLst>
                                          <p:attrName>ppt_x</p:attrName>
                                        </p:attrNameLst>
                                      </p:cBhvr>
                                      <p:tavLst>
                                        <p:tav tm="0">
                                          <p:val>
                                            <p:strVal val="#ppt_x"/>
                                          </p:val>
                                        </p:tav>
                                        <p:tav tm="100000">
                                          <p:val>
                                            <p:strVal val="#ppt_x"/>
                                          </p:val>
                                        </p:tav>
                                      </p:tavLst>
                                    </p:anim>
                                    <p:anim calcmode="lin" valueType="num">
                                      <p:cBhvr additive="base">
                                        <p:cTn id="8" dur="500" fill="hold"/>
                                        <p:tgtEl>
                                          <p:spTgt spid="21094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0949" grpId="0" autoUpdateAnimBg="0"/>
    </p:bldLst>
  </p:timing>
</p:sld>
</file>

<file path=ppt/slides/slide61.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211970" name="Rectangle 2"/>
          <p:cNvSpPr>
            <a:spLocks noGrp="1" noChangeArrowheads="1"/>
          </p:cNvSpPr>
          <p:nvPr>
            <p:ph type="title"/>
          </p:nvPr>
        </p:nvSpPr>
        <p:spPr>
          <a:xfrm>
            <a:off x="2895600" y="76201"/>
            <a:ext cx="7772400" cy="792163"/>
          </a:xfrm>
          <a:ln/>
          <a:extLst>
            <a:ext uri="{91240B29-F687-4F45-9708-019B960494DF}">
              <a14:hiddenLine xmlns:a14="http://schemas.microsoft.com/office/drawing/2010/main" w="9525">
                <a:solidFill>
                  <a:srgbClr val="FF3300"/>
                </a:solidFill>
                <a:miter lim="800000"/>
                <a:headEnd/>
                <a:tailEnd/>
              </a14:hiddenLine>
            </a:ext>
          </a:extLst>
        </p:spPr>
        <p:txBody>
          <a:bodyPr/>
          <a:lstStyle/>
          <a:p>
            <a:pPr algn="l"/>
            <a:r>
              <a:rPr lang="en-US" altLang="en-US">
                <a:solidFill>
                  <a:srgbClr val="000099"/>
                </a:solidFill>
              </a:rPr>
              <a:t>Moon Rocks</a:t>
            </a:r>
          </a:p>
        </p:txBody>
      </p:sp>
      <p:sp>
        <p:nvSpPr>
          <p:cNvPr id="211971" name="Line 3"/>
          <p:cNvSpPr>
            <a:spLocks noChangeShapeType="1"/>
          </p:cNvSpPr>
          <p:nvPr/>
        </p:nvSpPr>
        <p:spPr bwMode="auto">
          <a:xfrm>
            <a:off x="2209800" y="838200"/>
            <a:ext cx="4114800" cy="0"/>
          </a:xfrm>
          <a:prstGeom prst="line">
            <a:avLst/>
          </a:prstGeom>
          <a:noFill/>
          <a:ln w="19050">
            <a:solidFill>
              <a:srgbClr val="00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pic>
        <p:nvPicPr>
          <p:cNvPr id="211973" name="Picture 5" descr="07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20976" y="2574926"/>
            <a:ext cx="3027363" cy="218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1974" name="Picture 6" descr="07b"/>
          <p:cNvPicPr>
            <a:picLocks noChangeAspect="1" noChangeArrowheads="1"/>
          </p:cNvPicPr>
          <p:nvPr>
            <p:ph sz="half" idx="1"/>
          </p:nvPr>
        </p:nvPicPr>
        <p:blipFill>
          <a:blip r:embed="rId3" cstate="print">
            <a:extLst>
              <a:ext uri="{28A0092B-C50C-407E-A947-70E740481C1C}">
                <a14:useLocalDpi xmlns:a14="http://schemas.microsoft.com/office/drawing/2010/main" val="0"/>
              </a:ext>
            </a:extLst>
          </a:blip>
          <a:srcRect/>
          <a:stretch>
            <a:fillRect/>
          </a:stretch>
        </p:blipFill>
        <p:spPr>
          <a:xfrm>
            <a:off x="5507038" y="2193926"/>
            <a:ext cx="2667000" cy="26193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11975" name="Picture 7" descr="07c"/>
          <p:cNvPicPr>
            <a:picLocks noChangeAspect="1" noChangeArrowheads="1"/>
          </p:cNvPicPr>
          <p:nvPr>
            <p:ph sz="quarter" idx="2"/>
          </p:nvPr>
        </p:nvPicPr>
        <p:blipFill>
          <a:blip r:embed="rId4" cstate="print">
            <a:extLst>
              <a:ext uri="{28A0092B-C50C-407E-A947-70E740481C1C}">
                <a14:useLocalDpi xmlns:a14="http://schemas.microsoft.com/office/drawing/2010/main" val="0"/>
              </a:ext>
            </a:extLst>
          </a:blip>
          <a:srcRect/>
          <a:stretch>
            <a:fillRect/>
          </a:stretch>
        </p:blipFill>
        <p:spPr>
          <a:xfrm>
            <a:off x="7902575" y="2498725"/>
            <a:ext cx="2700338" cy="22494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11976" name="Text Box 8"/>
          <p:cNvSpPr txBox="1">
            <a:spLocks noChangeArrowheads="1"/>
          </p:cNvSpPr>
          <p:nvPr/>
        </p:nvSpPr>
        <p:spPr bwMode="auto">
          <a:xfrm>
            <a:off x="2808289" y="895351"/>
            <a:ext cx="783748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000">
                <a:solidFill>
                  <a:srgbClr val="333399"/>
                </a:solidFill>
              </a:rPr>
              <a:t>All moon rocks brought back to Earth are </a:t>
            </a:r>
            <a:r>
              <a:rPr lang="en-US" altLang="en-US" sz="2000" b="1">
                <a:solidFill>
                  <a:srgbClr val="333399"/>
                </a:solidFill>
              </a:rPr>
              <a:t>igneous</a:t>
            </a:r>
            <a:r>
              <a:rPr lang="en-US" altLang="en-US" sz="2000">
                <a:solidFill>
                  <a:srgbClr val="333399"/>
                </a:solidFill>
              </a:rPr>
              <a:t> (= solidified lava)</a:t>
            </a:r>
          </a:p>
        </p:txBody>
      </p:sp>
      <p:sp>
        <p:nvSpPr>
          <p:cNvPr id="211977" name="Text Box 9"/>
          <p:cNvSpPr txBox="1">
            <a:spLocks noChangeArrowheads="1"/>
          </p:cNvSpPr>
          <p:nvPr/>
        </p:nvSpPr>
        <p:spPr bwMode="auto">
          <a:xfrm>
            <a:off x="2667000" y="1219201"/>
            <a:ext cx="8001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2000">
                <a:solidFill>
                  <a:srgbClr val="333399"/>
                </a:solidFill>
              </a:rPr>
              <a:t>No sedimentary rocks =&gt; No sign of water ever present on the moon.</a:t>
            </a:r>
          </a:p>
        </p:txBody>
      </p:sp>
      <p:sp>
        <p:nvSpPr>
          <p:cNvPr id="211978" name="Text Box 10"/>
          <p:cNvSpPr txBox="1">
            <a:spLocks noChangeArrowheads="1"/>
          </p:cNvSpPr>
          <p:nvPr/>
        </p:nvSpPr>
        <p:spPr bwMode="auto">
          <a:xfrm>
            <a:off x="4973638" y="1720851"/>
            <a:ext cx="3962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000">
                <a:solidFill>
                  <a:srgbClr val="333399"/>
                </a:solidFill>
              </a:rPr>
              <a:t>Different types of moon rocks:</a:t>
            </a:r>
          </a:p>
        </p:txBody>
      </p:sp>
      <p:sp>
        <p:nvSpPr>
          <p:cNvPr id="211979" name="Text Box 11"/>
          <p:cNvSpPr txBox="1">
            <a:spLocks noChangeArrowheads="1"/>
          </p:cNvSpPr>
          <p:nvPr/>
        </p:nvSpPr>
        <p:spPr bwMode="auto">
          <a:xfrm>
            <a:off x="2873375" y="4860926"/>
            <a:ext cx="2590800" cy="192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000" b="1">
                <a:solidFill>
                  <a:srgbClr val="333399"/>
                </a:solidFill>
              </a:rPr>
              <a:t>Vesicular</a:t>
            </a:r>
            <a:r>
              <a:rPr lang="en-US" altLang="en-US" sz="2000">
                <a:solidFill>
                  <a:srgbClr val="333399"/>
                </a:solidFill>
              </a:rPr>
              <a:t> </a:t>
            </a:r>
            <a:br>
              <a:rPr lang="en-US" altLang="en-US" sz="2000">
                <a:solidFill>
                  <a:srgbClr val="333399"/>
                </a:solidFill>
              </a:rPr>
            </a:br>
            <a:r>
              <a:rPr lang="en-US" altLang="en-US" sz="2000">
                <a:solidFill>
                  <a:srgbClr val="333399"/>
                </a:solidFill>
              </a:rPr>
              <a:t>(= containing holes from gas bubbles in the lava) basalts, typical of dark rocks found in maria</a:t>
            </a:r>
          </a:p>
        </p:txBody>
      </p:sp>
      <p:sp>
        <p:nvSpPr>
          <p:cNvPr id="211980" name="Text Box 12"/>
          <p:cNvSpPr txBox="1">
            <a:spLocks noChangeArrowheads="1"/>
          </p:cNvSpPr>
          <p:nvPr/>
        </p:nvSpPr>
        <p:spPr bwMode="auto">
          <a:xfrm>
            <a:off x="5311775" y="4860926"/>
            <a:ext cx="3200400" cy="192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2000" b="1">
                <a:solidFill>
                  <a:srgbClr val="333399"/>
                </a:solidFill>
              </a:rPr>
              <a:t>Breccias</a:t>
            </a:r>
            <a:r>
              <a:rPr lang="en-US" altLang="en-US" sz="2000">
                <a:solidFill>
                  <a:srgbClr val="333399"/>
                </a:solidFill>
              </a:rPr>
              <a:t> (= fragments of different types of rock cemented together), also containing </a:t>
            </a:r>
            <a:r>
              <a:rPr lang="en-US" altLang="en-US" sz="2000" i="1">
                <a:solidFill>
                  <a:srgbClr val="333399"/>
                </a:solidFill>
              </a:rPr>
              <a:t>anorthosites</a:t>
            </a:r>
            <a:r>
              <a:rPr lang="en-US" altLang="en-US" sz="2000">
                <a:solidFill>
                  <a:srgbClr val="333399"/>
                </a:solidFill>
              </a:rPr>
              <a:t> (= bright, low-density rocks typical of highlands)</a:t>
            </a:r>
          </a:p>
        </p:txBody>
      </p:sp>
      <p:sp>
        <p:nvSpPr>
          <p:cNvPr id="211981" name="Text Box 13"/>
          <p:cNvSpPr txBox="1">
            <a:spLocks noChangeArrowheads="1"/>
          </p:cNvSpPr>
          <p:nvPr/>
        </p:nvSpPr>
        <p:spPr bwMode="auto">
          <a:xfrm>
            <a:off x="8283575" y="4921251"/>
            <a:ext cx="2209800" cy="161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fontAlgn="base">
              <a:spcBef>
                <a:spcPct val="50000"/>
              </a:spcBef>
              <a:spcAft>
                <a:spcPct val="0"/>
              </a:spcAft>
            </a:pPr>
            <a:r>
              <a:rPr lang="en-US" altLang="en-US" sz="2000">
                <a:solidFill>
                  <a:srgbClr val="333399"/>
                </a:solidFill>
              </a:rPr>
              <a:t>Older rocks become pitted with small micrometeorite craters</a:t>
            </a:r>
          </a:p>
        </p:txBody>
      </p:sp>
      <p:pic>
        <p:nvPicPr>
          <p:cNvPr id="21197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0"/>
            <a:ext cx="12954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196306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11976"/>
                                        </p:tgtEl>
                                        <p:attrNameLst>
                                          <p:attrName>style.visibility</p:attrName>
                                        </p:attrNameLst>
                                      </p:cBhvr>
                                      <p:to>
                                        <p:strVal val="visible"/>
                                      </p:to>
                                    </p:set>
                                    <p:animEffect transition="in" filter="slide(fromBottom)">
                                      <p:cBhvr>
                                        <p:cTn id="7" dur="500"/>
                                        <p:tgtEl>
                                          <p:spTgt spid="21197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211977"/>
                                        </p:tgtEl>
                                        <p:attrNameLst>
                                          <p:attrName>style.visibility</p:attrName>
                                        </p:attrNameLst>
                                      </p:cBhvr>
                                      <p:to>
                                        <p:strVal val="visible"/>
                                      </p:to>
                                    </p:set>
                                    <p:animEffect transition="in" filter="slide(fromBottom)">
                                      <p:cBhvr>
                                        <p:cTn id="12" dur="500"/>
                                        <p:tgtEl>
                                          <p:spTgt spid="21197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2" presetClass="entr" presetSubtype="4" fill="hold" grpId="0" nodeType="clickEffect">
                                  <p:stCondLst>
                                    <p:cond delay="0"/>
                                  </p:stCondLst>
                                  <p:childTnLst>
                                    <p:set>
                                      <p:cBhvr>
                                        <p:cTn id="16" dur="1" fill="hold">
                                          <p:stCondLst>
                                            <p:cond delay="0"/>
                                          </p:stCondLst>
                                        </p:cTn>
                                        <p:tgtEl>
                                          <p:spTgt spid="211978"/>
                                        </p:tgtEl>
                                        <p:attrNameLst>
                                          <p:attrName>style.visibility</p:attrName>
                                        </p:attrNameLst>
                                      </p:cBhvr>
                                      <p:to>
                                        <p:strVal val="visible"/>
                                      </p:to>
                                    </p:set>
                                    <p:animEffect transition="in" filter="slide(fromBottom)">
                                      <p:cBhvr>
                                        <p:cTn id="17" dur="500"/>
                                        <p:tgtEl>
                                          <p:spTgt spid="21197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 presetClass="entr" presetSubtype="8" fill="hold" nodeType="clickEffect">
                                  <p:stCondLst>
                                    <p:cond delay="0"/>
                                  </p:stCondLst>
                                  <p:childTnLst>
                                    <p:set>
                                      <p:cBhvr>
                                        <p:cTn id="21" dur="1" fill="hold">
                                          <p:stCondLst>
                                            <p:cond delay="0"/>
                                          </p:stCondLst>
                                        </p:cTn>
                                        <p:tgtEl>
                                          <p:spTgt spid="211973"/>
                                        </p:tgtEl>
                                        <p:attrNameLst>
                                          <p:attrName>style.visibility</p:attrName>
                                        </p:attrNameLst>
                                      </p:cBhvr>
                                      <p:to>
                                        <p:strVal val="visible"/>
                                      </p:to>
                                    </p:set>
                                    <p:anim calcmode="lin" valueType="num">
                                      <p:cBhvr additive="base">
                                        <p:cTn id="22" dur="500" fill="hold"/>
                                        <p:tgtEl>
                                          <p:spTgt spid="211973"/>
                                        </p:tgtEl>
                                        <p:attrNameLst>
                                          <p:attrName>ppt_x</p:attrName>
                                        </p:attrNameLst>
                                      </p:cBhvr>
                                      <p:tavLst>
                                        <p:tav tm="0">
                                          <p:val>
                                            <p:strVal val="0-#ppt_w/2"/>
                                          </p:val>
                                        </p:tav>
                                        <p:tav tm="100000">
                                          <p:val>
                                            <p:strVal val="#ppt_x"/>
                                          </p:val>
                                        </p:tav>
                                      </p:tavLst>
                                    </p:anim>
                                    <p:anim calcmode="lin" valueType="num">
                                      <p:cBhvr additive="base">
                                        <p:cTn id="23" dur="500" fill="hold"/>
                                        <p:tgtEl>
                                          <p:spTgt spid="211973"/>
                                        </p:tgtEl>
                                        <p:attrNameLst>
                                          <p:attrName>ppt_y</p:attrName>
                                        </p:attrNameLst>
                                      </p:cBhvr>
                                      <p:tavLst>
                                        <p:tav tm="0">
                                          <p:val>
                                            <p:strVal val="#ppt_y"/>
                                          </p:val>
                                        </p:tav>
                                        <p:tav tm="100000">
                                          <p:val>
                                            <p:strVal val="#ppt_y"/>
                                          </p:val>
                                        </p:tav>
                                      </p:tavLst>
                                    </p:anim>
                                  </p:childTnLst>
                                </p:cTn>
                              </p:par>
                            </p:childTnLst>
                          </p:cTn>
                        </p:par>
                        <p:par>
                          <p:cTn id="24" fill="hold" nodeType="afterGroup">
                            <p:stCondLst>
                              <p:cond delay="500"/>
                            </p:stCondLst>
                            <p:childTnLst>
                              <p:par>
                                <p:cTn id="25" presetID="2" presetClass="entr" presetSubtype="8" fill="hold" grpId="0" nodeType="afterEffect">
                                  <p:stCondLst>
                                    <p:cond delay="0"/>
                                  </p:stCondLst>
                                  <p:childTnLst>
                                    <p:set>
                                      <p:cBhvr>
                                        <p:cTn id="26" dur="1" fill="hold">
                                          <p:stCondLst>
                                            <p:cond delay="0"/>
                                          </p:stCondLst>
                                        </p:cTn>
                                        <p:tgtEl>
                                          <p:spTgt spid="211979"/>
                                        </p:tgtEl>
                                        <p:attrNameLst>
                                          <p:attrName>style.visibility</p:attrName>
                                        </p:attrNameLst>
                                      </p:cBhvr>
                                      <p:to>
                                        <p:strVal val="visible"/>
                                      </p:to>
                                    </p:set>
                                    <p:anim calcmode="lin" valueType="num">
                                      <p:cBhvr additive="base">
                                        <p:cTn id="27" dur="500" fill="hold"/>
                                        <p:tgtEl>
                                          <p:spTgt spid="211979"/>
                                        </p:tgtEl>
                                        <p:attrNameLst>
                                          <p:attrName>ppt_x</p:attrName>
                                        </p:attrNameLst>
                                      </p:cBhvr>
                                      <p:tavLst>
                                        <p:tav tm="0">
                                          <p:val>
                                            <p:strVal val="0-#ppt_w/2"/>
                                          </p:val>
                                        </p:tav>
                                        <p:tav tm="100000">
                                          <p:val>
                                            <p:strVal val="#ppt_x"/>
                                          </p:val>
                                        </p:tav>
                                      </p:tavLst>
                                    </p:anim>
                                    <p:anim calcmode="lin" valueType="num">
                                      <p:cBhvr additive="base">
                                        <p:cTn id="28" dur="500" fill="hold"/>
                                        <p:tgtEl>
                                          <p:spTgt spid="211979"/>
                                        </p:tgtEl>
                                        <p:attrNameLst>
                                          <p:attrName>ppt_y</p:attrName>
                                        </p:attrNameLst>
                                      </p:cBhvr>
                                      <p:tavLst>
                                        <p:tav tm="0">
                                          <p:val>
                                            <p:strVal val="#ppt_y"/>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 presetClass="entr" presetSubtype="2" fill="hold" nodeType="clickEffect">
                                  <p:stCondLst>
                                    <p:cond delay="0"/>
                                  </p:stCondLst>
                                  <p:childTnLst>
                                    <p:set>
                                      <p:cBhvr>
                                        <p:cTn id="32" dur="1" fill="hold">
                                          <p:stCondLst>
                                            <p:cond delay="0"/>
                                          </p:stCondLst>
                                        </p:cTn>
                                        <p:tgtEl>
                                          <p:spTgt spid="211974"/>
                                        </p:tgtEl>
                                        <p:attrNameLst>
                                          <p:attrName>style.visibility</p:attrName>
                                        </p:attrNameLst>
                                      </p:cBhvr>
                                      <p:to>
                                        <p:strVal val="visible"/>
                                      </p:to>
                                    </p:set>
                                    <p:anim calcmode="lin" valueType="num">
                                      <p:cBhvr additive="base">
                                        <p:cTn id="33" dur="500" fill="hold"/>
                                        <p:tgtEl>
                                          <p:spTgt spid="211974"/>
                                        </p:tgtEl>
                                        <p:attrNameLst>
                                          <p:attrName>ppt_x</p:attrName>
                                        </p:attrNameLst>
                                      </p:cBhvr>
                                      <p:tavLst>
                                        <p:tav tm="0">
                                          <p:val>
                                            <p:strVal val="1+#ppt_w/2"/>
                                          </p:val>
                                        </p:tav>
                                        <p:tav tm="100000">
                                          <p:val>
                                            <p:strVal val="#ppt_x"/>
                                          </p:val>
                                        </p:tav>
                                      </p:tavLst>
                                    </p:anim>
                                    <p:anim calcmode="lin" valueType="num">
                                      <p:cBhvr additive="base">
                                        <p:cTn id="34" dur="500" fill="hold"/>
                                        <p:tgtEl>
                                          <p:spTgt spid="211974"/>
                                        </p:tgtEl>
                                        <p:attrNameLst>
                                          <p:attrName>ppt_y</p:attrName>
                                        </p:attrNameLst>
                                      </p:cBhvr>
                                      <p:tavLst>
                                        <p:tav tm="0">
                                          <p:val>
                                            <p:strVal val="#ppt_y"/>
                                          </p:val>
                                        </p:tav>
                                        <p:tav tm="100000">
                                          <p:val>
                                            <p:strVal val="#ppt_y"/>
                                          </p:val>
                                        </p:tav>
                                      </p:tavLst>
                                    </p:anim>
                                  </p:childTnLst>
                                </p:cTn>
                              </p:par>
                            </p:childTnLst>
                          </p:cTn>
                        </p:par>
                        <p:par>
                          <p:cTn id="35" fill="hold" nodeType="afterGroup">
                            <p:stCondLst>
                              <p:cond delay="500"/>
                            </p:stCondLst>
                            <p:childTnLst>
                              <p:par>
                                <p:cTn id="36" presetID="2" presetClass="entr" presetSubtype="2" fill="hold" grpId="0" nodeType="afterEffect">
                                  <p:stCondLst>
                                    <p:cond delay="0"/>
                                  </p:stCondLst>
                                  <p:childTnLst>
                                    <p:set>
                                      <p:cBhvr>
                                        <p:cTn id="37" dur="1" fill="hold">
                                          <p:stCondLst>
                                            <p:cond delay="0"/>
                                          </p:stCondLst>
                                        </p:cTn>
                                        <p:tgtEl>
                                          <p:spTgt spid="211980"/>
                                        </p:tgtEl>
                                        <p:attrNameLst>
                                          <p:attrName>style.visibility</p:attrName>
                                        </p:attrNameLst>
                                      </p:cBhvr>
                                      <p:to>
                                        <p:strVal val="visible"/>
                                      </p:to>
                                    </p:set>
                                    <p:anim calcmode="lin" valueType="num">
                                      <p:cBhvr additive="base">
                                        <p:cTn id="38" dur="500" fill="hold"/>
                                        <p:tgtEl>
                                          <p:spTgt spid="211980"/>
                                        </p:tgtEl>
                                        <p:attrNameLst>
                                          <p:attrName>ppt_x</p:attrName>
                                        </p:attrNameLst>
                                      </p:cBhvr>
                                      <p:tavLst>
                                        <p:tav tm="0">
                                          <p:val>
                                            <p:strVal val="1+#ppt_w/2"/>
                                          </p:val>
                                        </p:tav>
                                        <p:tav tm="100000">
                                          <p:val>
                                            <p:strVal val="#ppt_x"/>
                                          </p:val>
                                        </p:tav>
                                      </p:tavLst>
                                    </p:anim>
                                    <p:anim calcmode="lin" valueType="num">
                                      <p:cBhvr additive="base">
                                        <p:cTn id="39" dur="500" fill="hold"/>
                                        <p:tgtEl>
                                          <p:spTgt spid="211980"/>
                                        </p:tgtEl>
                                        <p:attrNameLst>
                                          <p:attrName>ppt_y</p:attrName>
                                        </p:attrNameLst>
                                      </p:cBhvr>
                                      <p:tavLst>
                                        <p:tav tm="0">
                                          <p:val>
                                            <p:strVal val="#ppt_y"/>
                                          </p:val>
                                        </p:tav>
                                        <p:tav tm="100000">
                                          <p:val>
                                            <p:strVal val="#ppt_y"/>
                                          </p:val>
                                        </p:tav>
                                      </p:tavLst>
                                    </p:anim>
                                  </p:childTnLst>
                                </p:cTn>
                              </p:par>
                            </p:childTnLst>
                          </p:cTn>
                        </p:par>
                      </p:childTnLst>
                    </p:cTn>
                  </p:par>
                  <p:par>
                    <p:cTn id="40" fill="hold" nodeType="clickPar">
                      <p:stCondLst>
                        <p:cond delay="indefinite"/>
                      </p:stCondLst>
                      <p:childTnLst>
                        <p:par>
                          <p:cTn id="41" fill="hold" nodeType="withGroup">
                            <p:stCondLst>
                              <p:cond delay="0"/>
                            </p:stCondLst>
                            <p:childTnLst>
                              <p:par>
                                <p:cTn id="42" presetID="2" presetClass="entr" presetSubtype="2" fill="hold" nodeType="clickEffect">
                                  <p:stCondLst>
                                    <p:cond delay="0"/>
                                  </p:stCondLst>
                                  <p:childTnLst>
                                    <p:set>
                                      <p:cBhvr>
                                        <p:cTn id="43" dur="1" fill="hold">
                                          <p:stCondLst>
                                            <p:cond delay="0"/>
                                          </p:stCondLst>
                                        </p:cTn>
                                        <p:tgtEl>
                                          <p:spTgt spid="211975"/>
                                        </p:tgtEl>
                                        <p:attrNameLst>
                                          <p:attrName>style.visibility</p:attrName>
                                        </p:attrNameLst>
                                      </p:cBhvr>
                                      <p:to>
                                        <p:strVal val="visible"/>
                                      </p:to>
                                    </p:set>
                                    <p:anim calcmode="lin" valueType="num">
                                      <p:cBhvr additive="base">
                                        <p:cTn id="44" dur="500" fill="hold"/>
                                        <p:tgtEl>
                                          <p:spTgt spid="211975"/>
                                        </p:tgtEl>
                                        <p:attrNameLst>
                                          <p:attrName>ppt_x</p:attrName>
                                        </p:attrNameLst>
                                      </p:cBhvr>
                                      <p:tavLst>
                                        <p:tav tm="0">
                                          <p:val>
                                            <p:strVal val="1+#ppt_w/2"/>
                                          </p:val>
                                        </p:tav>
                                        <p:tav tm="100000">
                                          <p:val>
                                            <p:strVal val="#ppt_x"/>
                                          </p:val>
                                        </p:tav>
                                      </p:tavLst>
                                    </p:anim>
                                    <p:anim calcmode="lin" valueType="num">
                                      <p:cBhvr additive="base">
                                        <p:cTn id="45" dur="500" fill="hold"/>
                                        <p:tgtEl>
                                          <p:spTgt spid="211975"/>
                                        </p:tgtEl>
                                        <p:attrNameLst>
                                          <p:attrName>ppt_y</p:attrName>
                                        </p:attrNameLst>
                                      </p:cBhvr>
                                      <p:tavLst>
                                        <p:tav tm="0">
                                          <p:val>
                                            <p:strVal val="#ppt_y"/>
                                          </p:val>
                                        </p:tav>
                                        <p:tav tm="100000">
                                          <p:val>
                                            <p:strVal val="#ppt_y"/>
                                          </p:val>
                                        </p:tav>
                                      </p:tavLst>
                                    </p:anim>
                                  </p:childTnLst>
                                </p:cTn>
                              </p:par>
                            </p:childTnLst>
                          </p:cTn>
                        </p:par>
                        <p:par>
                          <p:cTn id="46" fill="hold" nodeType="afterGroup">
                            <p:stCondLst>
                              <p:cond delay="500"/>
                            </p:stCondLst>
                            <p:childTnLst>
                              <p:par>
                                <p:cTn id="47" presetID="2" presetClass="entr" presetSubtype="2" fill="hold" grpId="0" nodeType="afterEffect">
                                  <p:stCondLst>
                                    <p:cond delay="0"/>
                                  </p:stCondLst>
                                  <p:childTnLst>
                                    <p:set>
                                      <p:cBhvr>
                                        <p:cTn id="48" dur="1" fill="hold">
                                          <p:stCondLst>
                                            <p:cond delay="0"/>
                                          </p:stCondLst>
                                        </p:cTn>
                                        <p:tgtEl>
                                          <p:spTgt spid="211981"/>
                                        </p:tgtEl>
                                        <p:attrNameLst>
                                          <p:attrName>style.visibility</p:attrName>
                                        </p:attrNameLst>
                                      </p:cBhvr>
                                      <p:to>
                                        <p:strVal val="visible"/>
                                      </p:to>
                                    </p:set>
                                    <p:anim calcmode="lin" valueType="num">
                                      <p:cBhvr additive="base">
                                        <p:cTn id="49" dur="500" fill="hold"/>
                                        <p:tgtEl>
                                          <p:spTgt spid="211981"/>
                                        </p:tgtEl>
                                        <p:attrNameLst>
                                          <p:attrName>ppt_x</p:attrName>
                                        </p:attrNameLst>
                                      </p:cBhvr>
                                      <p:tavLst>
                                        <p:tav tm="0">
                                          <p:val>
                                            <p:strVal val="1+#ppt_w/2"/>
                                          </p:val>
                                        </p:tav>
                                        <p:tav tm="100000">
                                          <p:val>
                                            <p:strVal val="#ppt_x"/>
                                          </p:val>
                                        </p:tav>
                                      </p:tavLst>
                                    </p:anim>
                                    <p:anim calcmode="lin" valueType="num">
                                      <p:cBhvr additive="base">
                                        <p:cTn id="50" dur="500" fill="hold"/>
                                        <p:tgtEl>
                                          <p:spTgt spid="21198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1976" grpId="0" autoUpdateAnimBg="0"/>
      <p:bldP spid="211977" grpId="0" autoUpdateAnimBg="0"/>
      <p:bldP spid="211978" grpId="0" autoUpdateAnimBg="0"/>
      <p:bldP spid="211979" grpId="0" autoUpdateAnimBg="0"/>
      <p:bldP spid="211980" grpId="0" autoUpdateAnimBg="0"/>
      <p:bldP spid="211981" grpId="0" autoUpdateAnimBg="0"/>
    </p:bld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2994" name="Rectangle 2"/>
          <p:cNvSpPr>
            <a:spLocks noGrp="1" noChangeArrowheads="1"/>
          </p:cNvSpPr>
          <p:nvPr>
            <p:ph type="title"/>
          </p:nvPr>
        </p:nvSpPr>
        <p:spPr>
          <a:xfrm>
            <a:off x="2895600" y="76201"/>
            <a:ext cx="7772400" cy="792163"/>
          </a:xfrm>
          <a:ln/>
          <a:extLst>
            <a:ext uri="{91240B29-F687-4F45-9708-019B960494DF}">
              <a14:hiddenLine xmlns:a14="http://schemas.microsoft.com/office/drawing/2010/main" w="9525">
                <a:solidFill>
                  <a:srgbClr val="FF3300"/>
                </a:solidFill>
                <a:miter lim="800000"/>
                <a:headEnd/>
                <a:tailEnd/>
              </a14:hiddenLine>
            </a:ext>
          </a:extLst>
        </p:spPr>
        <p:txBody>
          <a:bodyPr/>
          <a:lstStyle/>
          <a:p>
            <a:pPr algn="l"/>
            <a:r>
              <a:rPr lang="en-US" altLang="en-US">
                <a:solidFill>
                  <a:srgbClr val="000099"/>
                </a:solidFill>
              </a:rPr>
              <a:t>The History of the Moon</a:t>
            </a:r>
          </a:p>
        </p:txBody>
      </p:sp>
      <p:sp>
        <p:nvSpPr>
          <p:cNvPr id="212995" name="Line 3"/>
          <p:cNvSpPr>
            <a:spLocks noChangeShapeType="1"/>
          </p:cNvSpPr>
          <p:nvPr/>
        </p:nvSpPr>
        <p:spPr bwMode="auto">
          <a:xfrm>
            <a:off x="2209800" y="838200"/>
            <a:ext cx="6858000" cy="0"/>
          </a:xfrm>
          <a:prstGeom prst="line">
            <a:avLst/>
          </a:prstGeom>
          <a:noFill/>
          <a:ln w="19050">
            <a:solidFill>
              <a:srgbClr val="00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pic>
        <p:nvPicPr>
          <p:cNvPr id="21299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12954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2997" name="Picture 5" descr="08"/>
          <p:cNvPicPr>
            <a:picLocks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6302375" y="1143001"/>
            <a:ext cx="4343400" cy="4310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12998" name="Text Box 6"/>
          <p:cNvSpPr txBox="1">
            <a:spLocks noChangeArrowheads="1"/>
          </p:cNvSpPr>
          <p:nvPr/>
        </p:nvSpPr>
        <p:spPr bwMode="auto">
          <a:xfrm>
            <a:off x="6727825" y="5486400"/>
            <a:ext cx="3886200" cy="9694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fontAlgn="base">
              <a:spcBef>
                <a:spcPct val="50000"/>
              </a:spcBef>
              <a:spcAft>
                <a:spcPct val="0"/>
              </a:spcAft>
            </a:pPr>
            <a:r>
              <a:rPr lang="en-US" altLang="en-US" sz="1900" i="1">
                <a:solidFill>
                  <a:srgbClr val="333399"/>
                </a:solidFill>
              </a:rPr>
              <a:t>Alan Shepard (Apollo 14) analyzing a moon rock, probably ejected from a distant crater</a:t>
            </a:r>
            <a:r>
              <a:rPr lang="en-US" altLang="en-US" sz="1900">
                <a:solidFill>
                  <a:srgbClr val="333399"/>
                </a:solidFill>
              </a:rPr>
              <a:t>.</a:t>
            </a:r>
          </a:p>
        </p:txBody>
      </p:sp>
      <p:sp>
        <p:nvSpPr>
          <p:cNvPr id="212999" name="Text Box 7"/>
          <p:cNvSpPr txBox="1">
            <a:spLocks noChangeArrowheads="1"/>
          </p:cNvSpPr>
          <p:nvPr/>
        </p:nvSpPr>
        <p:spPr bwMode="auto">
          <a:xfrm>
            <a:off x="2895600" y="990601"/>
            <a:ext cx="3581400" cy="161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000">
                <a:solidFill>
                  <a:srgbClr val="333399"/>
                </a:solidFill>
              </a:rPr>
              <a:t>Moon is small; low mass </a:t>
            </a:r>
            <a:r>
              <a:rPr lang="en-US" altLang="en-US">
                <a:solidFill>
                  <a:srgbClr val="333399"/>
                </a:solidFill>
                <a:sym typeface="Symbol" panose="05050102010706020507" pitchFamily="18" charset="2"/>
              </a:rPr>
              <a:t></a:t>
            </a:r>
            <a:r>
              <a:rPr lang="en-US" altLang="en-US">
                <a:solidFill>
                  <a:srgbClr val="000000"/>
                </a:solidFill>
              </a:rPr>
              <a:t> </a:t>
            </a:r>
            <a:r>
              <a:rPr lang="en-US" altLang="en-US" sz="2000">
                <a:solidFill>
                  <a:srgbClr val="333399"/>
                </a:solidFill>
                <a:cs typeface="Arial" panose="020B0604020202020204" pitchFamily="34" charset="0"/>
              </a:rPr>
              <a:t>rapidly cooling off; small escape velocity </a:t>
            </a:r>
            <a:r>
              <a:rPr lang="en-US" altLang="en-US">
                <a:solidFill>
                  <a:srgbClr val="333399"/>
                </a:solidFill>
                <a:sym typeface="Symbol" panose="05050102010706020507" pitchFamily="18" charset="2"/>
              </a:rPr>
              <a:t></a:t>
            </a:r>
            <a:r>
              <a:rPr lang="en-US" altLang="en-US">
                <a:solidFill>
                  <a:srgbClr val="000000"/>
                </a:solidFill>
              </a:rPr>
              <a:t> </a:t>
            </a:r>
            <a:r>
              <a:rPr lang="en-US" altLang="en-US" sz="2000">
                <a:solidFill>
                  <a:srgbClr val="333399"/>
                </a:solidFill>
                <a:cs typeface="Arial" panose="020B0604020202020204" pitchFamily="34" charset="0"/>
              </a:rPr>
              <a:t>no atmosphere </a:t>
            </a:r>
            <a:r>
              <a:rPr lang="en-US" altLang="en-US">
                <a:solidFill>
                  <a:srgbClr val="333399"/>
                </a:solidFill>
                <a:sym typeface="Symbol" panose="05050102010706020507" pitchFamily="18" charset="2"/>
              </a:rPr>
              <a:t></a:t>
            </a:r>
            <a:r>
              <a:rPr lang="en-US" altLang="en-US">
                <a:solidFill>
                  <a:srgbClr val="000000"/>
                </a:solidFill>
              </a:rPr>
              <a:t> </a:t>
            </a:r>
            <a:r>
              <a:rPr lang="en-US" altLang="en-US" sz="2000">
                <a:solidFill>
                  <a:srgbClr val="333399"/>
                </a:solidFill>
                <a:cs typeface="Arial" panose="020B0604020202020204" pitchFamily="34" charset="0"/>
              </a:rPr>
              <a:t>unprotected against meteorite impacts.</a:t>
            </a:r>
          </a:p>
        </p:txBody>
      </p:sp>
      <p:sp>
        <p:nvSpPr>
          <p:cNvPr id="213000" name="Text Box 8"/>
          <p:cNvSpPr txBox="1">
            <a:spLocks noChangeArrowheads="1"/>
          </p:cNvSpPr>
          <p:nvPr/>
        </p:nvSpPr>
        <p:spPr bwMode="auto">
          <a:xfrm>
            <a:off x="2895600" y="2743201"/>
            <a:ext cx="35814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000">
                <a:solidFill>
                  <a:srgbClr val="333399"/>
                </a:solidFill>
              </a:rPr>
              <a:t>Moon must have formed in a molten state (“sea of lava”);</a:t>
            </a:r>
            <a:endParaRPr lang="en-US" altLang="en-US" sz="2000">
              <a:solidFill>
                <a:srgbClr val="333399"/>
              </a:solidFill>
              <a:cs typeface="Arial" panose="020B0604020202020204" pitchFamily="34" charset="0"/>
            </a:endParaRPr>
          </a:p>
        </p:txBody>
      </p:sp>
      <p:sp>
        <p:nvSpPr>
          <p:cNvPr id="213001" name="Text Box 9"/>
          <p:cNvSpPr txBox="1">
            <a:spLocks noChangeArrowheads="1"/>
          </p:cNvSpPr>
          <p:nvPr/>
        </p:nvSpPr>
        <p:spPr bwMode="auto">
          <a:xfrm>
            <a:off x="2895600" y="3505201"/>
            <a:ext cx="35814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000">
                <a:solidFill>
                  <a:srgbClr val="333399"/>
                </a:solidFill>
              </a:rPr>
              <a:t>Heavy rocks sink to bottom; lighter rocks at the surface</a:t>
            </a:r>
            <a:endParaRPr lang="en-US" altLang="en-US" sz="2000">
              <a:solidFill>
                <a:srgbClr val="333399"/>
              </a:solidFill>
              <a:cs typeface="Arial" panose="020B0604020202020204" pitchFamily="34" charset="0"/>
            </a:endParaRPr>
          </a:p>
        </p:txBody>
      </p:sp>
      <p:sp>
        <p:nvSpPr>
          <p:cNvPr id="213002" name="Text Box 10"/>
          <p:cNvSpPr txBox="1">
            <a:spLocks noChangeArrowheads="1"/>
          </p:cNvSpPr>
          <p:nvPr/>
        </p:nvSpPr>
        <p:spPr bwMode="auto">
          <a:xfrm>
            <a:off x="2895600" y="4267201"/>
            <a:ext cx="35814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000">
                <a:solidFill>
                  <a:srgbClr val="333399"/>
                </a:solidFill>
              </a:rPr>
              <a:t>No magnetic field </a:t>
            </a:r>
            <a:r>
              <a:rPr lang="en-US" altLang="en-US">
                <a:solidFill>
                  <a:srgbClr val="333399"/>
                </a:solidFill>
                <a:sym typeface="Symbol" panose="05050102010706020507" pitchFamily="18" charset="2"/>
              </a:rPr>
              <a:t></a:t>
            </a:r>
            <a:r>
              <a:rPr lang="en-US" altLang="en-US">
                <a:solidFill>
                  <a:srgbClr val="000000"/>
                </a:solidFill>
              </a:rPr>
              <a:t> </a:t>
            </a:r>
            <a:r>
              <a:rPr lang="en-US" altLang="en-US" sz="2000">
                <a:solidFill>
                  <a:srgbClr val="333399"/>
                </a:solidFill>
                <a:cs typeface="Arial" panose="020B0604020202020204" pitchFamily="34" charset="0"/>
              </a:rPr>
              <a:t>small core with little metallic iron.</a:t>
            </a:r>
          </a:p>
        </p:txBody>
      </p:sp>
      <p:sp>
        <p:nvSpPr>
          <p:cNvPr id="213003" name="Text Box 11"/>
          <p:cNvSpPr txBox="1">
            <a:spLocks noChangeArrowheads="1"/>
          </p:cNvSpPr>
          <p:nvPr/>
        </p:nvSpPr>
        <p:spPr bwMode="auto">
          <a:xfrm>
            <a:off x="2895600" y="5029201"/>
            <a:ext cx="35814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000">
                <a:solidFill>
                  <a:srgbClr val="333399"/>
                </a:solidFill>
              </a:rPr>
              <a:t>Surface solidified ~ 4.6 – 4.1 billion years ago.</a:t>
            </a:r>
            <a:endParaRPr lang="en-US" altLang="en-US" sz="2000">
              <a:solidFill>
                <a:srgbClr val="333399"/>
              </a:solidFill>
              <a:cs typeface="Arial" panose="020B0604020202020204" pitchFamily="34" charset="0"/>
            </a:endParaRPr>
          </a:p>
        </p:txBody>
      </p:sp>
      <p:sp>
        <p:nvSpPr>
          <p:cNvPr id="213004" name="Text Box 12"/>
          <p:cNvSpPr txBox="1">
            <a:spLocks noChangeArrowheads="1"/>
          </p:cNvSpPr>
          <p:nvPr/>
        </p:nvSpPr>
        <p:spPr bwMode="auto">
          <a:xfrm>
            <a:off x="2895600" y="5775326"/>
            <a:ext cx="32766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000">
                <a:solidFill>
                  <a:srgbClr val="333399"/>
                </a:solidFill>
              </a:rPr>
              <a:t>Heavy meteorite bombardment for the next ~ </a:t>
            </a:r>
            <a:r>
              <a:rPr lang="en-US" altLang="en-US" sz="1600">
                <a:solidFill>
                  <a:srgbClr val="333399"/>
                </a:solidFill>
              </a:rPr>
              <a:t>1/2</a:t>
            </a:r>
            <a:r>
              <a:rPr lang="en-US" altLang="en-US" sz="2000">
                <a:solidFill>
                  <a:srgbClr val="333399"/>
                </a:solidFill>
              </a:rPr>
              <a:t> billion years.</a:t>
            </a:r>
            <a:endParaRPr lang="en-US" altLang="en-US" sz="2000">
              <a:solidFill>
                <a:srgbClr val="333399"/>
              </a:solidFill>
              <a:cs typeface="Arial" panose="020B0604020202020204" pitchFamily="34" charset="0"/>
            </a:endParaRPr>
          </a:p>
        </p:txBody>
      </p:sp>
    </p:spTree>
    <p:extLst>
      <p:ext uri="{BB962C8B-B14F-4D97-AF65-F5344CB8AC3E}">
        <p14:creationId xmlns:p14="http://schemas.microsoft.com/office/powerpoint/2010/main" val="35681743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12999"/>
                                        </p:tgtEl>
                                        <p:attrNameLst>
                                          <p:attrName>style.visibility</p:attrName>
                                        </p:attrNameLst>
                                      </p:cBhvr>
                                      <p:to>
                                        <p:strVal val="visible"/>
                                      </p:to>
                                    </p:set>
                                    <p:animEffect transition="in" filter="slide(fromBottom)">
                                      <p:cBhvr>
                                        <p:cTn id="7" dur="500"/>
                                        <p:tgtEl>
                                          <p:spTgt spid="21299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213000"/>
                                        </p:tgtEl>
                                        <p:attrNameLst>
                                          <p:attrName>style.visibility</p:attrName>
                                        </p:attrNameLst>
                                      </p:cBhvr>
                                      <p:to>
                                        <p:strVal val="visible"/>
                                      </p:to>
                                    </p:set>
                                    <p:animEffect transition="in" filter="slide(fromBottom)">
                                      <p:cBhvr>
                                        <p:cTn id="12" dur="500"/>
                                        <p:tgtEl>
                                          <p:spTgt spid="21300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2" presetClass="entr" presetSubtype="4" fill="hold" grpId="0" nodeType="clickEffect">
                                  <p:stCondLst>
                                    <p:cond delay="0"/>
                                  </p:stCondLst>
                                  <p:childTnLst>
                                    <p:set>
                                      <p:cBhvr>
                                        <p:cTn id="16" dur="1" fill="hold">
                                          <p:stCondLst>
                                            <p:cond delay="0"/>
                                          </p:stCondLst>
                                        </p:cTn>
                                        <p:tgtEl>
                                          <p:spTgt spid="213001"/>
                                        </p:tgtEl>
                                        <p:attrNameLst>
                                          <p:attrName>style.visibility</p:attrName>
                                        </p:attrNameLst>
                                      </p:cBhvr>
                                      <p:to>
                                        <p:strVal val="visible"/>
                                      </p:to>
                                    </p:set>
                                    <p:animEffect transition="in" filter="slide(fromBottom)">
                                      <p:cBhvr>
                                        <p:cTn id="17" dur="500"/>
                                        <p:tgtEl>
                                          <p:spTgt spid="21300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2" presetClass="entr" presetSubtype="4" fill="hold" grpId="0" nodeType="clickEffect">
                                  <p:stCondLst>
                                    <p:cond delay="0"/>
                                  </p:stCondLst>
                                  <p:childTnLst>
                                    <p:set>
                                      <p:cBhvr>
                                        <p:cTn id="21" dur="1" fill="hold">
                                          <p:stCondLst>
                                            <p:cond delay="0"/>
                                          </p:stCondLst>
                                        </p:cTn>
                                        <p:tgtEl>
                                          <p:spTgt spid="213002"/>
                                        </p:tgtEl>
                                        <p:attrNameLst>
                                          <p:attrName>style.visibility</p:attrName>
                                        </p:attrNameLst>
                                      </p:cBhvr>
                                      <p:to>
                                        <p:strVal val="visible"/>
                                      </p:to>
                                    </p:set>
                                    <p:animEffect transition="in" filter="slide(fromBottom)">
                                      <p:cBhvr>
                                        <p:cTn id="22" dur="500"/>
                                        <p:tgtEl>
                                          <p:spTgt spid="213002"/>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2" presetClass="entr" presetSubtype="4" fill="hold" grpId="0" nodeType="clickEffect">
                                  <p:stCondLst>
                                    <p:cond delay="0"/>
                                  </p:stCondLst>
                                  <p:childTnLst>
                                    <p:set>
                                      <p:cBhvr>
                                        <p:cTn id="26" dur="1" fill="hold">
                                          <p:stCondLst>
                                            <p:cond delay="0"/>
                                          </p:stCondLst>
                                        </p:cTn>
                                        <p:tgtEl>
                                          <p:spTgt spid="213003"/>
                                        </p:tgtEl>
                                        <p:attrNameLst>
                                          <p:attrName>style.visibility</p:attrName>
                                        </p:attrNameLst>
                                      </p:cBhvr>
                                      <p:to>
                                        <p:strVal val="visible"/>
                                      </p:to>
                                    </p:set>
                                    <p:animEffect transition="in" filter="slide(fromBottom)">
                                      <p:cBhvr>
                                        <p:cTn id="27" dur="500"/>
                                        <p:tgtEl>
                                          <p:spTgt spid="213003"/>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2" presetClass="entr" presetSubtype="4" fill="hold" grpId="0" nodeType="clickEffect">
                                  <p:stCondLst>
                                    <p:cond delay="0"/>
                                  </p:stCondLst>
                                  <p:childTnLst>
                                    <p:set>
                                      <p:cBhvr>
                                        <p:cTn id="31" dur="1" fill="hold">
                                          <p:stCondLst>
                                            <p:cond delay="0"/>
                                          </p:stCondLst>
                                        </p:cTn>
                                        <p:tgtEl>
                                          <p:spTgt spid="213004"/>
                                        </p:tgtEl>
                                        <p:attrNameLst>
                                          <p:attrName>style.visibility</p:attrName>
                                        </p:attrNameLst>
                                      </p:cBhvr>
                                      <p:to>
                                        <p:strVal val="visible"/>
                                      </p:to>
                                    </p:set>
                                    <p:animEffect transition="in" filter="slide(fromBottom)">
                                      <p:cBhvr>
                                        <p:cTn id="32" dur="500"/>
                                        <p:tgtEl>
                                          <p:spTgt spid="2130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2999" grpId="0" autoUpdateAnimBg="0"/>
      <p:bldP spid="213000" grpId="0" autoUpdateAnimBg="0"/>
      <p:bldP spid="213001" grpId="0" autoUpdateAnimBg="0"/>
      <p:bldP spid="213002" grpId="0" autoUpdateAnimBg="0"/>
      <p:bldP spid="213003" grpId="0" autoUpdateAnimBg="0"/>
      <p:bldP spid="213004" grpId="0" autoUpdateAnimBg="0"/>
    </p:bldLst>
  </p:timing>
</p:sld>
</file>

<file path=ppt/slides/slide63.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214018" name="Rectangle 2"/>
          <p:cNvSpPr>
            <a:spLocks noGrp="1" noChangeArrowheads="1"/>
          </p:cNvSpPr>
          <p:nvPr>
            <p:ph type="title"/>
          </p:nvPr>
        </p:nvSpPr>
        <p:spPr>
          <a:xfrm>
            <a:off x="2895600" y="76201"/>
            <a:ext cx="7772400" cy="792163"/>
          </a:xfrm>
          <a:ln/>
          <a:extLst>
            <a:ext uri="{91240B29-F687-4F45-9708-019B960494DF}">
              <a14:hiddenLine xmlns:a14="http://schemas.microsoft.com/office/drawing/2010/main" w="9525">
                <a:solidFill>
                  <a:srgbClr val="FF3300"/>
                </a:solidFill>
                <a:miter lim="800000"/>
                <a:headEnd/>
                <a:tailEnd/>
              </a14:hiddenLine>
            </a:ext>
          </a:extLst>
        </p:spPr>
        <p:txBody>
          <a:bodyPr/>
          <a:lstStyle/>
          <a:p>
            <a:pPr algn="l"/>
            <a:r>
              <a:rPr lang="en-US" altLang="en-US">
                <a:solidFill>
                  <a:srgbClr val="000099"/>
                </a:solidFill>
              </a:rPr>
              <a:t>Formation of Maria</a:t>
            </a:r>
          </a:p>
        </p:txBody>
      </p:sp>
      <p:sp>
        <p:nvSpPr>
          <p:cNvPr id="214019" name="Line 3"/>
          <p:cNvSpPr>
            <a:spLocks noChangeShapeType="1"/>
          </p:cNvSpPr>
          <p:nvPr/>
        </p:nvSpPr>
        <p:spPr bwMode="auto">
          <a:xfrm>
            <a:off x="2209800" y="838200"/>
            <a:ext cx="5638800" cy="0"/>
          </a:xfrm>
          <a:prstGeom prst="line">
            <a:avLst/>
          </a:prstGeom>
          <a:noFill/>
          <a:ln w="19050">
            <a:solidFill>
              <a:srgbClr val="00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pic>
        <p:nvPicPr>
          <p:cNvPr id="21402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12954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4021" name="Picture 5" descr="09a"/>
          <p:cNvPicPr>
            <a:picLocks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2895600" y="914400"/>
            <a:ext cx="6248400" cy="27384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14022" name="Picture 6" descr="09b"/>
          <p:cNvPicPr>
            <a:picLocks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5257800" y="3810000"/>
            <a:ext cx="5334000" cy="28956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14023" name="Text Box 7"/>
          <p:cNvSpPr txBox="1">
            <a:spLocks noChangeArrowheads="1"/>
          </p:cNvSpPr>
          <p:nvPr/>
        </p:nvSpPr>
        <p:spPr bwMode="auto">
          <a:xfrm>
            <a:off x="2895600" y="3963989"/>
            <a:ext cx="2286000" cy="2462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200">
                <a:solidFill>
                  <a:srgbClr val="333399"/>
                </a:solidFill>
              </a:rPr>
              <a:t>Impacts of heavy meteorites broke the crust and produced large basins that were flooded with lava</a:t>
            </a:r>
          </a:p>
        </p:txBody>
      </p:sp>
    </p:spTree>
    <p:extLst>
      <p:ext uri="{BB962C8B-B14F-4D97-AF65-F5344CB8AC3E}">
        <p14:creationId xmlns:p14="http://schemas.microsoft.com/office/powerpoint/2010/main" val="19843529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nodeType="clickEffect">
                                  <p:stCondLst>
                                    <p:cond delay="0"/>
                                  </p:stCondLst>
                                  <p:childTnLst>
                                    <p:set>
                                      <p:cBhvr>
                                        <p:cTn id="6" dur="1" fill="hold">
                                          <p:stCondLst>
                                            <p:cond delay="0"/>
                                          </p:stCondLst>
                                        </p:cTn>
                                        <p:tgtEl>
                                          <p:spTgt spid="214021"/>
                                        </p:tgtEl>
                                        <p:attrNameLst>
                                          <p:attrName>style.visibility</p:attrName>
                                        </p:attrNameLst>
                                      </p:cBhvr>
                                      <p:to>
                                        <p:strVal val="visible"/>
                                      </p:to>
                                    </p:set>
                                    <p:anim calcmode="lin" valueType="num">
                                      <p:cBhvr additive="base">
                                        <p:cTn id="7" dur="500" fill="hold"/>
                                        <p:tgtEl>
                                          <p:spTgt spid="214021"/>
                                        </p:tgtEl>
                                        <p:attrNameLst>
                                          <p:attrName>ppt_x</p:attrName>
                                        </p:attrNameLst>
                                      </p:cBhvr>
                                      <p:tavLst>
                                        <p:tav tm="0">
                                          <p:val>
                                            <p:strVal val="1+#ppt_w/2"/>
                                          </p:val>
                                        </p:tav>
                                        <p:tav tm="100000">
                                          <p:val>
                                            <p:strVal val="#ppt_x"/>
                                          </p:val>
                                        </p:tav>
                                      </p:tavLst>
                                    </p:anim>
                                    <p:anim calcmode="lin" valueType="num">
                                      <p:cBhvr additive="base">
                                        <p:cTn id="8" dur="500" fill="hold"/>
                                        <p:tgtEl>
                                          <p:spTgt spid="214021"/>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214023"/>
                                        </p:tgtEl>
                                        <p:attrNameLst>
                                          <p:attrName>style.visibility</p:attrName>
                                        </p:attrNameLst>
                                      </p:cBhvr>
                                      <p:to>
                                        <p:strVal val="visible"/>
                                      </p:to>
                                    </p:set>
                                    <p:animEffect transition="in" filter="slide(fromBottom)">
                                      <p:cBhvr>
                                        <p:cTn id="13" dur="500"/>
                                        <p:tgtEl>
                                          <p:spTgt spid="214023"/>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2" fill="hold" nodeType="clickEffect">
                                  <p:stCondLst>
                                    <p:cond delay="0"/>
                                  </p:stCondLst>
                                  <p:childTnLst>
                                    <p:set>
                                      <p:cBhvr>
                                        <p:cTn id="17" dur="1" fill="hold">
                                          <p:stCondLst>
                                            <p:cond delay="0"/>
                                          </p:stCondLst>
                                        </p:cTn>
                                        <p:tgtEl>
                                          <p:spTgt spid="214022"/>
                                        </p:tgtEl>
                                        <p:attrNameLst>
                                          <p:attrName>style.visibility</p:attrName>
                                        </p:attrNameLst>
                                      </p:cBhvr>
                                      <p:to>
                                        <p:strVal val="visible"/>
                                      </p:to>
                                    </p:set>
                                    <p:anim calcmode="lin" valueType="num">
                                      <p:cBhvr additive="base">
                                        <p:cTn id="18" dur="500" fill="hold"/>
                                        <p:tgtEl>
                                          <p:spTgt spid="214022"/>
                                        </p:tgtEl>
                                        <p:attrNameLst>
                                          <p:attrName>ppt_x</p:attrName>
                                        </p:attrNameLst>
                                      </p:cBhvr>
                                      <p:tavLst>
                                        <p:tav tm="0">
                                          <p:val>
                                            <p:strVal val="1+#ppt_w/2"/>
                                          </p:val>
                                        </p:tav>
                                        <p:tav tm="100000">
                                          <p:val>
                                            <p:strVal val="#ppt_x"/>
                                          </p:val>
                                        </p:tav>
                                      </p:tavLst>
                                    </p:anim>
                                    <p:anim calcmode="lin" valueType="num">
                                      <p:cBhvr additive="base">
                                        <p:cTn id="19" dur="500" fill="hold"/>
                                        <p:tgtEl>
                                          <p:spTgt spid="21402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4023" grpId="0" autoUpdateAnimBg="0"/>
    </p:bld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42" name="Rectangle 2"/>
          <p:cNvSpPr>
            <a:spLocks noGrp="1" noChangeArrowheads="1"/>
          </p:cNvSpPr>
          <p:nvPr>
            <p:ph type="title"/>
          </p:nvPr>
        </p:nvSpPr>
        <p:spPr>
          <a:xfrm>
            <a:off x="2895600" y="76201"/>
            <a:ext cx="7772400" cy="792163"/>
          </a:xfrm>
          <a:ln/>
          <a:extLst>
            <a:ext uri="{91240B29-F687-4F45-9708-019B960494DF}">
              <a14:hiddenLine xmlns:a14="http://schemas.microsoft.com/office/drawing/2010/main" w="9525">
                <a:solidFill>
                  <a:srgbClr val="FF3300"/>
                </a:solidFill>
                <a:miter lim="800000"/>
                <a:headEnd/>
                <a:tailEnd/>
              </a14:hiddenLine>
            </a:ext>
          </a:extLst>
        </p:spPr>
        <p:txBody>
          <a:bodyPr/>
          <a:lstStyle/>
          <a:p>
            <a:pPr algn="l"/>
            <a:r>
              <a:rPr lang="en-US" altLang="en-US">
                <a:solidFill>
                  <a:srgbClr val="000099"/>
                </a:solidFill>
              </a:rPr>
              <a:t>Formation of Maria (2)</a:t>
            </a:r>
          </a:p>
        </p:txBody>
      </p:sp>
      <p:sp>
        <p:nvSpPr>
          <p:cNvPr id="215043" name="Line 3"/>
          <p:cNvSpPr>
            <a:spLocks noChangeShapeType="1"/>
          </p:cNvSpPr>
          <p:nvPr/>
        </p:nvSpPr>
        <p:spPr bwMode="auto">
          <a:xfrm>
            <a:off x="2209800" y="838200"/>
            <a:ext cx="6400800" cy="0"/>
          </a:xfrm>
          <a:prstGeom prst="line">
            <a:avLst/>
          </a:prstGeom>
          <a:noFill/>
          <a:ln w="19050">
            <a:solidFill>
              <a:srgbClr val="00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pic>
        <p:nvPicPr>
          <p:cNvPr id="21504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12954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045" name="Picture 5" descr="10"/>
          <p:cNvPicPr>
            <a:picLocks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3657600" y="1774825"/>
            <a:ext cx="6172200" cy="40401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15046" name="Text Box 6"/>
          <p:cNvSpPr txBox="1">
            <a:spLocks noChangeArrowheads="1"/>
          </p:cNvSpPr>
          <p:nvPr/>
        </p:nvSpPr>
        <p:spPr bwMode="auto">
          <a:xfrm>
            <a:off x="2971800" y="930276"/>
            <a:ext cx="73152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2400">
                <a:solidFill>
                  <a:srgbClr val="333399"/>
                </a:solidFill>
              </a:rPr>
              <a:t>Major impacts forming maria might have ejected material over large distances.</a:t>
            </a:r>
          </a:p>
        </p:txBody>
      </p:sp>
      <p:sp>
        <p:nvSpPr>
          <p:cNvPr id="215047" name="Text Box 7"/>
          <p:cNvSpPr txBox="1">
            <a:spLocks noChangeArrowheads="1"/>
          </p:cNvSpPr>
          <p:nvPr/>
        </p:nvSpPr>
        <p:spPr bwMode="auto">
          <a:xfrm>
            <a:off x="3657600" y="5813425"/>
            <a:ext cx="6553200" cy="677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1900">
                <a:solidFill>
                  <a:srgbClr val="333399"/>
                </a:solidFill>
              </a:rPr>
              <a:t>Large rock probably ejected during the formation of Mare Imbrium (beyond the horizon!)</a:t>
            </a:r>
          </a:p>
        </p:txBody>
      </p:sp>
      <p:sp>
        <p:nvSpPr>
          <p:cNvPr id="215048" name="Text Box 8"/>
          <p:cNvSpPr txBox="1">
            <a:spLocks noChangeArrowheads="1"/>
          </p:cNvSpPr>
          <p:nvPr/>
        </p:nvSpPr>
        <p:spPr bwMode="auto">
          <a:xfrm>
            <a:off x="6096000" y="5356225"/>
            <a:ext cx="1600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400" b="1">
                <a:solidFill>
                  <a:srgbClr val="333399"/>
                </a:solidFill>
              </a:rPr>
              <a:t>Apollo 14</a:t>
            </a:r>
          </a:p>
        </p:txBody>
      </p:sp>
    </p:spTree>
    <p:extLst>
      <p:ext uri="{BB962C8B-B14F-4D97-AF65-F5344CB8AC3E}">
        <p14:creationId xmlns:p14="http://schemas.microsoft.com/office/powerpoint/2010/main" val="27825964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15046"/>
                                        </p:tgtEl>
                                        <p:attrNameLst>
                                          <p:attrName>style.visibility</p:attrName>
                                        </p:attrNameLst>
                                      </p:cBhvr>
                                      <p:to>
                                        <p:strVal val="visible"/>
                                      </p:to>
                                    </p:set>
                                    <p:animEffect transition="in" filter="slide(fromBottom)">
                                      <p:cBhvr>
                                        <p:cTn id="7" dur="500"/>
                                        <p:tgtEl>
                                          <p:spTgt spid="21504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215047"/>
                                        </p:tgtEl>
                                        <p:attrNameLst>
                                          <p:attrName>style.visibility</p:attrName>
                                        </p:attrNameLst>
                                      </p:cBhvr>
                                      <p:to>
                                        <p:strVal val="visible"/>
                                      </p:to>
                                    </p:set>
                                    <p:animEffect transition="in" filter="slide(fromBottom)">
                                      <p:cBhvr>
                                        <p:cTn id="12" dur="500"/>
                                        <p:tgtEl>
                                          <p:spTgt spid="2150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46" grpId="0" autoUpdateAnimBg="0"/>
      <p:bldP spid="215047" grpId="0" autoUpdateAnimBg="0"/>
    </p:bldLst>
  </p:timing>
</p:sld>
</file>

<file path=ppt/slides/slide65.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216066" name="Rectangle 2"/>
          <p:cNvSpPr>
            <a:spLocks noGrp="1" noChangeArrowheads="1"/>
          </p:cNvSpPr>
          <p:nvPr>
            <p:ph type="title"/>
          </p:nvPr>
        </p:nvSpPr>
        <p:spPr>
          <a:xfrm>
            <a:off x="2895600" y="76201"/>
            <a:ext cx="7772400" cy="792163"/>
          </a:xfrm>
          <a:ln/>
          <a:extLst>
            <a:ext uri="{91240B29-F687-4F45-9708-019B960494DF}">
              <a14:hiddenLine xmlns:a14="http://schemas.microsoft.com/office/drawing/2010/main" w="9525">
                <a:solidFill>
                  <a:srgbClr val="FF3300"/>
                </a:solidFill>
                <a:miter lim="800000"/>
                <a:headEnd/>
                <a:tailEnd/>
              </a14:hiddenLine>
            </a:ext>
          </a:extLst>
        </p:spPr>
        <p:txBody>
          <a:bodyPr/>
          <a:lstStyle/>
          <a:p>
            <a:pPr algn="l"/>
            <a:r>
              <a:rPr lang="en-US" altLang="en-US">
                <a:solidFill>
                  <a:srgbClr val="000099"/>
                </a:solidFill>
              </a:rPr>
              <a:t>Origin of Mare Imbrium</a:t>
            </a:r>
          </a:p>
        </p:txBody>
      </p:sp>
      <p:sp>
        <p:nvSpPr>
          <p:cNvPr id="216067" name="Line 3"/>
          <p:cNvSpPr>
            <a:spLocks noChangeShapeType="1"/>
          </p:cNvSpPr>
          <p:nvPr/>
        </p:nvSpPr>
        <p:spPr bwMode="auto">
          <a:xfrm>
            <a:off x="2209800" y="838200"/>
            <a:ext cx="6705600" cy="0"/>
          </a:xfrm>
          <a:prstGeom prst="line">
            <a:avLst/>
          </a:prstGeom>
          <a:noFill/>
          <a:ln w="19050">
            <a:solidFill>
              <a:srgbClr val="00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pic>
        <p:nvPicPr>
          <p:cNvPr id="216069" name="Picture 5" descr="11"/>
          <p:cNvPicPr>
            <a:picLocks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7543800" y="838200"/>
            <a:ext cx="2992438" cy="59436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16070" name="Picture 6" descr="01"/>
          <p:cNvPicPr>
            <a:picLocks noChangeAspect="1" noChangeArrowheads="1"/>
          </p:cNvPicPr>
          <p:nvPr>
            <p:ph sz="half" idx="2"/>
          </p:nvPr>
        </p:nvPicPr>
        <p:blipFill>
          <a:blip r:embed="rId3">
            <a:extLst>
              <a:ext uri="{28A0092B-C50C-407E-A947-70E740481C1C}">
                <a14:useLocalDpi xmlns:a14="http://schemas.microsoft.com/office/drawing/2010/main" val="0"/>
              </a:ext>
            </a:extLst>
          </a:blip>
          <a:srcRect t="11765" b="7353"/>
          <a:stretch>
            <a:fillRect/>
          </a:stretch>
        </p:blipFill>
        <p:spPr>
          <a:xfrm>
            <a:off x="2819400" y="2590800"/>
            <a:ext cx="4173538" cy="4191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16071" name="Rectangle 7"/>
          <p:cNvSpPr>
            <a:spLocks noChangeArrowheads="1"/>
          </p:cNvSpPr>
          <p:nvPr/>
        </p:nvSpPr>
        <p:spPr bwMode="auto">
          <a:xfrm>
            <a:off x="3559175" y="3429000"/>
            <a:ext cx="1379538" cy="1295400"/>
          </a:xfrm>
          <a:prstGeom prst="rect">
            <a:avLst/>
          </a:prstGeom>
          <a:noFill/>
          <a:ln w="28575">
            <a:solidFill>
              <a:srgbClr val="FFFF00"/>
            </a:solidFill>
            <a:miter lim="800000"/>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216072" name="Line 8"/>
          <p:cNvSpPr>
            <a:spLocks noChangeShapeType="1"/>
          </p:cNvSpPr>
          <p:nvPr/>
        </p:nvSpPr>
        <p:spPr bwMode="auto">
          <a:xfrm>
            <a:off x="4956176" y="3451226"/>
            <a:ext cx="4492625" cy="2339975"/>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216073" name="Line 9"/>
          <p:cNvSpPr>
            <a:spLocks noChangeShapeType="1"/>
          </p:cNvSpPr>
          <p:nvPr/>
        </p:nvSpPr>
        <p:spPr bwMode="auto">
          <a:xfrm>
            <a:off x="3576639" y="4746625"/>
            <a:ext cx="4135437" cy="1976438"/>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216074" name="Text Box 10"/>
          <p:cNvSpPr txBox="1">
            <a:spLocks noChangeArrowheads="1"/>
          </p:cNvSpPr>
          <p:nvPr/>
        </p:nvSpPr>
        <p:spPr bwMode="auto">
          <a:xfrm>
            <a:off x="2971800" y="1066801"/>
            <a:ext cx="46482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400">
                <a:solidFill>
                  <a:srgbClr val="333399"/>
                </a:solidFill>
              </a:rPr>
              <a:t>Terrain opposite to Mare Imbrium is jumbled by seismic waves from the impact.</a:t>
            </a:r>
          </a:p>
        </p:txBody>
      </p:sp>
      <p:pic>
        <p:nvPicPr>
          <p:cNvPr id="21606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0"/>
            <a:ext cx="12954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5127988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2" fill="hold" nodeType="clickEffect">
                                  <p:stCondLst>
                                    <p:cond delay="0"/>
                                  </p:stCondLst>
                                  <p:childTnLst>
                                    <p:set>
                                      <p:cBhvr>
                                        <p:cTn id="6" dur="1" fill="hold">
                                          <p:stCondLst>
                                            <p:cond delay="0"/>
                                          </p:stCondLst>
                                        </p:cTn>
                                        <p:tgtEl>
                                          <p:spTgt spid="216070"/>
                                        </p:tgtEl>
                                        <p:attrNameLst>
                                          <p:attrName>style.visibility</p:attrName>
                                        </p:attrNameLst>
                                      </p:cBhvr>
                                      <p:to>
                                        <p:strVal val="visible"/>
                                      </p:to>
                                    </p:set>
                                    <p:animEffect transition="in" filter="slide(fromRight)">
                                      <p:cBhvr>
                                        <p:cTn id="7" dur="500"/>
                                        <p:tgtEl>
                                          <p:spTgt spid="216070"/>
                                        </p:tgtEl>
                                      </p:cBhvr>
                                    </p:animEffect>
                                  </p:childTnLst>
                                </p:cTn>
                              </p:par>
                            </p:childTnLst>
                          </p:cTn>
                        </p:par>
                        <p:par>
                          <p:cTn id="8" fill="hold" nodeType="afterGroup">
                            <p:stCondLst>
                              <p:cond delay="500"/>
                            </p:stCondLst>
                            <p:childTnLst>
                              <p:par>
                                <p:cTn id="9" presetID="12" presetClass="entr" presetSubtype="2" fill="hold" grpId="0" nodeType="afterEffect">
                                  <p:stCondLst>
                                    <p:cond delay="0"/>
                                  </p:stCondLst>
                                  <p:childTnLst>
                                    <p:set>
                                      <p:cBhvr>
                                        <p:cTn id="10" dur="1" fill="hold">
                                          <p:stCondLst>
                                            <p:cond delay="0"/>
                                          </p:stCondLst>
                                        </p:cTn>
                                        <p:tgtEl>
                                          <p:spTgt spid="216072"/>
                                        </p:tgtEl>
                                        <p:attrNameLst>
                                          <p:attrName>style.visibility</p:attrName>
                                        </p:attrNameLst>
                                      </p:cBhvr>
                                      <p:to>
                                        <p:strVal val="visible"/>
                                      </p:to>
                                    </p:set>
                                    <p:animEffect transition="in" filter="slide(fromRight)">
                                      <p:cBhvr>
                                        <p:cTn id="11" dur="500"/>
                                        <p:tgtEl>
                                          <p:spTgt spid="216072"/>
                                        </p:tgtEl>
                                      </p:cBhvr>
                                    </p:animEffect>
                                  </p:childTnLst>
                                </p:cTn>
                              </p:par>
                            </p:childTnLst>
                          </p:cTn>
                        </p:par>
                        <p:par>
                          <p:cTn id="12" fill="hold" nodeType="afterGroup">
                            <p:stCondLst>
                              <p:cond delay="1000"/>
                            </p:stCondLst>
                            <p:childTnLst>
                              <p:par>
                                <p:cTn id="13" presetID="12" presetClass="entr" presetSubtype="2" fill="hold" grpId="0" nodeType="afterEffect">
                                  <p:stCondLst>
                                    <p:cond delay="0"/>
                                  </p:stCondLst>
                                  <p:childTnLst>
                                    <p:set>
                                      <p:cBhvr>
                                        <p:cTn id="14" dur="1" fill="hold">
                                          <p:stCondLst>
                                            <p:cond delay="0"/>
                                          </p:stCondLst>
                                        </p:cTn>
                                        <p:tgtEl>
                                          <p:spTgt spid="216073"/>
                                        </p:tgtEl>
                                        <p:attrNameLst>
                                          <p:attrName>style.visibility</p:attrName>
                                        </p:attrNameLst>
                                      </p:cBhvr>
                                      <p:to>
                                        <p:strVal val="visible"/>
                                      </p:to>
                                    </p:set>
                                    <p:animEffect transition="in" filter="slide(fromRight)">
                                      <p:cBhvr>
                                        <p:cTn id="15" dur="500"/>
                                        <p:tgtEl>
                                          <p:spTgt spid="216073"/>
                                        </p:tgtEl>
                                      </p:cBhvr>
                                    </p:animEffect>
                                  </p:childTnLst>
                                </p:cTn>
                              </p:par>
                            </p:childTnLst>
                          </p:cTn>
                        </p:par>
                        <p:par>
                          <p:cTn id="16" fill="hold" nodeType="afterGroup">
                            <p:stCondLst>
                              <p:cond delay="1500"/>
                            </p:stCondLst>
                            <p:childTnLst>
                              <p:par>
                                <p:cTn id="17" presetID="12" presetClass="entr" presetSubtype="2" fill="hold" grpId="0" nodeType="afterEffect">
                                  <p:stCondLst>
                                    <p:cond delay="0"/>
                                  </p:stCondLst>
                                  <p:childTnLst>
                                    <p:set>
                                      <p:cBhvr>
                                        <p:cTn id="18" dur="1" fill="hold">
                                          <p:stCondLst>
                                            <p:cond delay="0"/>
                                          </p:stCondLst>
                                        </p:cTn>
                                        <p:tgtEl>
                                          <p:spTgt spid="216071"/>
                                        </p:tgtEl>
                                        <p:attrNameLst>
                                          <p:attrName>style.visibility</p:attrName>
                                        </p:attrNameLst>
                                      </p:cBhvr>
                                      <p:to>
                                        <p:strVal val="visible"/>
                                      </p:to>
                                    </p:set>
                                    <p:animEffect transition="in" filter="slide(fromRight)">
                                      <p:cBhvr>
                                        <p:cTn id="19" dur="500"/>
                                        <p:tgtEl>
                                          <p:spTgt spid="216071"/>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12" presetClass="entr" presetSubtype="4" fill="hold" grpId="0" nodeType="clickEffect">
                                  <p:stCondLst>
                                    <p:cond delay="0"/>
                                  </p:stCondLst>
                                  <p:childTnLst>
                                    <p:set>
                                      <p:cBhvr>
                                        <p:cTn id="23" dur="1" fill="hold">
                                          <p:stCondLst>
                                            <p:cond delay="0"/>
                                          </p:stCondLst>
                                        </p:cTn>
                                        <p:tgtEl>
                                          <p:spTgt spid="216074"/>
                                        </p:tgtEl>
                                        <p:attrNameLst>
                                          <p:attrName>style.visibility</p:attrName>
                                        </p:attrNameLst>
                                      </p:cBhvr>
                                      <p:to>
                                        <p:strVal val="visible"/>
                                      </p:to>
                                    </p:set>
                                    <p:animEffect transition="in" filter="slide(fromBottom)">
                                      <p:cBhvr>
                                        <p:cTn id="24" dur="500"/>
                                        <p:tgtEl>
                                          <p:spTgt spid="216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6071" grpId="0" animBg="1"/>
      <p:bldP spid="216072" grpId="0" animBg="1"/>
      <p:bldP spid="216073" grpId="0" animBg="1"/>
      <p:bldP spid="216074" grpId="0" autoUpdateAnimBg="0"/>
    </p:bldLst>
  </p:timing>
</p:sld>
</file>

<file path=ppt/slides/slide66.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217090" name="Rectangle 2"/>
          <p:cNvSpPr>
            <a:spLocks noGrp="1" noChangeArrowheads="1"/>
          </p:cNvSpPr>
          <p:nvPr>
            <p:ph type="title"/>
          </p:nvPr>
        </p:nvSpPr>
        <p:spPr>
          <a:xfrm>
            <a:off x="2895600" y="76201"/>
            <a:ext cx="7772400" cy="792163"/>
          </a:xfrm>
          <a:ln/>
          <a:extLst>
            <a:ext uri="{91240B29-F687-4F45-9708-019B960494DF}">
              <a14:hiddenLine xmlns:a14="http://schemas.microsoft.com/office/drawing/2010/main" w="9525">
                <a:solidFill>
                  <a:srgbClr val="FF3300"/>
                </a:solidFill>
                <a:miter lim="800000"/>
                <a:headEnd/>
                <a:tailEnd/>
              </a14:hiddenLine>
            </a:ext>
          </a:extLst>
        </p:spPr>
        <p:txBody>
          <a:bodyPr/>
          <a:lstStyle/>
          <a:p>
            <a:pPr algn="l"/>
            <a:r>
              <a:rPr lang="en-US" altLang="en-US">
                <a:solidFill>
                  <a:srgbClr val="000099"/>
                </a:solidFill>
              </a:rPr>
              <a:t>The Origin of Earth’s Moon</a:t>
            </a:r>
          </a:p>
        </p:txBody>
      </p:sp>
      <p:sp>
        <p:nvSpPr>
          <p:cNvPr id="217091" name="Line 3"/>
          <p:cNvSpPr>
            <a:spLocks noChangeShapeType="1"/>
          </p:cNvSpPr>
          <p:nvPr/>
        </p:nvSpPr>
        <p:spPr bwMode="auto">
          <a:xfrm>
            <a:off x="2209800" y="838200"/>
            <a:ext cx="7467600" cy="0"/>
          </a:xfrm>
          <a:prstGeom prst="line">
            <a:avLst/>
          </a:prstGeom>
          <a:noFill/>
          <a:ln w="19050">
            <a:solidFill>
              <a:srgbClr val="00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pic>
        <p:nvPicPr>
          <p:cNvPr id="217093" name="Picture 5" descr="12a"/>
          <p:cNvPicPr>
            <a:picLocks noChangeAspect="1" noChangeArrowheads="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a:xfrm>
            <a:off x="2849563" y="1360489"/>
            <a:ext cx="2667000" cy="24907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17094" name="Picture 6" descr="12b"/>
          <p:cNvPicPr>
            <a:picLocks noChangeAspect="1" noChangeArrowheads="1"/>
          </p:cNvPicPr>
          <p:nvPr>
            <p:ph sz="quarter" idx="2"/>
          </p:nvPr>
        </p:nvPicPr>
        <p:blipFill>
          <a:blip r:embed="rId3" cstate="print">
            <a:extLst>
              <a:ext uri="{28A0092B-C50C-407E-A947-70E740481C1C}">
                <a14:useLocalDpi xmlns:a14="http://schemas.microsoft.com/office/drawing/2010/main" val="0"/>
              </a:ext>
            </a:extLst>
          </a:blip>
          <a:srcRect/>
          <a:stretch>
            <a:fillRect/>
          </a:stretch>
        </p:blipFill>
        <p:spPr>
          <a:xfrm>
            <a:off x="2849563" y="4133850"/>
            <a:ext cx="2667000" cy="24955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17095" name="Picture 7" descr="12c"/>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86438" y="2689226"/>
            <a:ext cx="2667000" cy="249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7096" name="Text Box 8"/>
          <p:cNvSpPr txBox="1">
            <a:spLocks noChangeArrowheads="1"/>
          </p:cNvSpPr>
          <p:nvPr/>
        </p:nvSpPr>
        <p:spPr bwMode="auto">
          <a:xfrm>
            <a:off x="4297363" y="869950"/>
            <a:ext cx="4724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400">
                <a:solidFill>
                  <a:srgbClr val="333399"/>
                </a:solidFill>
              </a:rPr>
              <a:t>Early (unsuccessful) hypotheses:</a:t>
            </a:r>
          </a:p>
        </p:txBody>
      </p:sp>
      <p:sp>
        <p:nvSpPr>
          <p:cNvPr id="217097" name="Text Box 9"/>
          <p:cNvSpPr txBox="1">
            <a:spLocks noChangeArrowheads="1"/>
          </p:cNvSpPr>
          <p:nvPr/>
        </p:nvSpPr>
        <p:spPr bwMode="auto">
          <a:xfrm>
            <a:off x="2859088" y="1371601"/>
            <a:ext cx="25146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000" b="1">
                <a:solidFill>
                  <a:srgbClr val="FFFFFF"/>
                </a:solidFill>
              </a:rPr>
              <a:t>Fission hypothesis:</a:t>
            </a:r>
          </a:p>
        </p:txBody>
      </p:sp>
      <p:sp>
        <p:nvSpPr>
          <p:cNvPr id="217098" name="Text Box 10"/>
          <p:cNvSpPr txBox="1">
            <a:spLocks noChangeArrowheads="1"/>
          </p:cNvSpPr>
          <p:nvPr/>
        </p:nvSpPr>
        <p:spPr bwMode="auto">
          <a:xfrm>
            <a:off x="5715000" y="1311275"/>
            <a:ext cx="4953000" cy="677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1900">
                <a:solidFill>
                  <a:srgbClr val="333399"/>
                </a:solidFill>
              </a:rPr>
              <a:t>Break-up of Earth during early period of fast rotation</a:t>
            </a:r>
          </a:p>
        </p:txBody>
      </p:sp>
      <p:sp>
        <p:nvSpPr>
          <p:cNvPr id="217099" name="Text Box 11"/>
          <p:cNvSpPr txBox="1">
            <a:spLocks noChangeArrowheads="1"/>
          </p:cNvSpPr>
          <p:nvPr/>
        </p:nvSpPr>
        <p:spPr bwMode="auto">
          <a:xfrm>
            <a:off x="5710238" y="1949450"/>
            <a:ext cx="4805362" cy="677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1900">
                <a:solidFill>
                  <a:srgbClr val="333399"/>
                </a:solidFill>
              </a:rPr>
              <a:t>Problems: No evidence for fast rotation; moon’s orbit not in equatorial plane</a:t>
            </a:r>
          </a:p>
        </p:txBody>
      </p:sp>
      <p:sp>
        <p:nvSpPr>
          <p:cNvPr id="217100" name="Text Box 12"/>
          <p:cNvSpPr txBox="1">
            <a:spLocks noChangeArrowheads="1"/>
          </p:cNvSpPr>
          <p:nvPr/>
        </p:nvSpPr>
        <p:spPr bwMode="auto">
          <a:xfrm>
            <a:off x="2849563" y="4121151"/>
            <a:ext cx="32004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000" b="1">
                <a:solidFill>
                  <a:srgbClr val="FFFFFF"/>
                </a:solidFill>
              </a:rPr>
              <a:t>Condensation hypothesis:</a:t>
            </a:r>
          </a:p>
        </p:txBody>
      </p:sp>
      <p:sp>
        <p:nvSpPr>
          <p:cNvPr id="217101" name="Text Box 13"/>
          <p:cNvSpPr txBox="1">
            <a:spLocks noChangeArrowheads="1"/>
          </p:cNvSpPr>
          <p:nvPr/>
        </p:nvSpPr>
        <p:spPr bwMode="auto">
          <a:xfrm>
            <a:off x="5732463" y="5264151"/>
            <a:ext cx="27432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000">
                <a:solidFill>
                  <a:srgbClr val="333399"/>
                </a:solidFill>
              </a:rPr>
              <a:t>Condensation at time of formation of Earth</a:t>
            </a:r>
          </a:p>
        </p:txBody>
      </p:sp>
      <p:sp>
        <p:nvSpPr>
          <p:cNvPr id="217102" name="Text Box 14"/>
          <p:cNvSpPr txBox="1">
            <a:spLocks noChangeArrowheads="1"/>
          </p:cNvSpPr>
          <p:nvPr/>
        </p:nvSpPr>
        <p:spPr bwMode="auto">
          <a:xfrm>
            <a:off x="5732463" y="5949951"/>
            <a:ext cx="41148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000">
                <a:solidFill>
                  <a:srgbClr val="333399"/>
                </a:solidFill>
              </a:rPr>
              <a:t>Problem: Different chemical compositions of Earth and moon</a:t>
            </a:r>
          </a:p>
        </p:txBody>
      </p:sp>
      <p:sp>
        <p:nvSpPr>
          <p:cNvPr id="217103" name="Text Box 15"/>
          <p:cNvSpPr txBox="1">
            <a:spLocks noChangeArrowheads="1"/>
          </p:cNvSpPr>
          <p:nvPr/>
        </p:nvSpPr>
        <p:spPr bwMode="auto">
          <a:xfrm>
            <a:off x="5745163" y="2667001"/>
            <a:ext cx="25908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000" b="1">
                <a:solidFill>
                  <a:srgbClr val="FFFFFF"/>
                </a:solidFill>
              </a:rPr>
              <a:t>capture hypothesis:</a:t>
            </a:r>
          </a:p>
        </p:txBody>
      </p:sp>
      <p:sp>
        <p:nvSpPr>
          <p:cNvPr id="217104" name="Text Box 16"/>
          <p:cNvSpPr txBox="1">
            <a:spLocks noChangeArrowheads="1"/>
          </p:cNvSpPr>
          <p:nvPr/>
        </p:nvSpPr>
        <p:spPr bwMode="auto">
          <a:xfrm>
            <a:off x="8555038" y="2836864"/>
            <a:ext cx="198120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fontAlgn="base">
              <a:spcBef>
                <a:spcPct val="50000"/>
              </a:spcBef>
              <a:spcAft>
                <a:spcPct val="0"/>
              </a:spcAft>
            </a:pPr>
            <a:r>
              <a:rPr lang="en-US" altLang="en-US">
                <a:solidFill>
                  <a:srgbClr val="333399"/>
                </a:solidFill>
              </a:rPr>
              <a:t>Capture of moon that formed elsewhere in the solar system</a:t>
            </a:r>
          </a:p>
        </p:txBody>
      </p:sp>
      <p:sp>
        <p:nvSpPr>
          <p:cNvPr id="217105" name="Text Box 17"/>
          <p:cNvSpPr txBox="1">
            <a:spLocks noChangeArrowheads="1"/>
          </p:cNvSpPr>
          <p:nvPr/>
        </p:nvSpPr>
        <p:spPr bwMode="auto">
          <a:xfrm>
            <a:off x="8412163" y="4113214"/>
            <a:ext cx="2133600" cy="91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fontAlgn="base">
              <a:spcBef>
                <a:spcPct val="50000"/>
              </a:spcBef>
              <a:spcAft>
                <a:spcPct val="0"/>
              </a:spcAft>
            </a:pPr>
            <a:r>
              <a:rPr lang="en-US" altLang="en-US">
                <a:solidFill>
                  <a:srgbClr val="333399"/>
                </a:solidFill>
              </a:rPr>
              <a:t>Problem: Requires succession of very unlikely events</a:t>
            </a:r>
          </a:p>
        </p:txBody>
      </p:sp>
      <p:pic>
        <p:nvPicPr>
          <p:cNvPr id="21709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0"/>
            <a:ext cx="12954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5350353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17096"/>
                                        </p:tgtEl>
                                        <p:attrNameLst>
                                          <p:attrName>style.visibility</p:attrName>
                                        </p:attrNameLst>
                                      </p:cBhvr>
                                      <p:to>
                                        <p:strVal val="visible"/>
                                      </p:to>
                                    </p:set>
                                    <p:animEffect transition="in" filter="slide(fromBottom)">
                                      <p:cBhvr>
                                        <p:cTn id="7" dur="500"/>
                                        <p:tgtEl>
                                          <p:spTgt spid="21709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fill="hold" nodeType="clickEffect">
                                  <p:stCondLst>
                                    <p:cond delay="0"/>
                                  </p:stCondLst>
                                  <p:childTnLst>
                                    <p:set>
                                      <p:cBhvr>
                                        <p:cTn id="11" dur="1" fill="hold">
                                          <p:stCondLst>
                                            <p:cond delay="0"/>
                                          </p:stCondLst>
                                        </p:cTn>
                                        <p:tgtEl>
                                          <p:spTgt spid="217093"/>
                                        </p:tgtEl>
                                        <p:attrNameLst>
                                          <p:attrName>style.visibility</p:attrName>
                                        </p:attrNameLst>
                                      </p:cBhvr>
                                      <p:to>
                                        <p:strVal val="visible"/>
                                      </p:to>
                                    </p:set>
                                    <p:anim calcmode="lin" valueType="num">
                                      <p:cBhvr additive="base">
                                        <p:cTn id="12" dur="500" fill="hold"/>
                                        <p:tgtEl>
                                          <p:spTgt spid="217093"/>
                                        </p:tgtEl>
                                        <p:attrNameLst>
                                          <p:attrName>ppt_x</p:attrName>
                                        </p:attrNameLst>
                                      </p:cBhvr>
                                      <p:tavLst>
                                        <p:tav tm="0">
                                          <p:val>
                                            <p:strVal val="0-#ppt_w/2"/>
                                          </p:val>
                                        </p:tav>
                                        <p:tav tm="100000">
                                          <p:val>
                                            <p:strVal val="#ppt_x"/>
                                          </p:val>
                                        </p:tav>
                                      </p:tavLst>
                                    </p:anim>
                                    <p:anim calcmode="lin" valueType="num">
                                      <p:cBhvr additive="base">
                                        <p:cTn id="13" dur="500" fill="hold"/>
                                        <p:tgtEl>
                                          <p:spTgt spid="217093"/>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500"/>
                            </p:stCondLst>
                            <p:childTnLst>
                              <p:par>
                                <p:cTn id="15" presetID="2" presetClass="entr" presetSubtype="8" fill="hold" grpId="0" nodeType="afterEffect">
                                  <p:stCondLst>
                                    <p:cond delay="0"/>
                                  </p:stCondLst>
                                  <p:childTnLst>
                                    <p:set>
                                      <p:cBhvr>
                                        <p:cTn id="16" dur="1" fill="hold">
                                          <p:stCondLst>
                                            <p:cond delay="0"/>
                                          </p:stCondLst>
                                        </p:cTn>
                                        <p:tgtEl>
                                          <p:spTgt spid="217097"/>
                                        </p:tgtEl>
                                        <p:attrNameLst>
                                          <p:attrName>style.visibility</p:attrName>
                                        </p:attrNameLst>
                                      </p:cBhvr>
                                      <p:to>
                                        <p:strVal val="visible"/>
                                      </p:to>
                                    </p:set>
                                    <p:anim calcmode="lin" valueType="num">
                                      <p:cBhvr additive="base">
                                        <p:cTn id="17" dur="500" fill="hold"/>
                                        <p:tgtEl>
                                          <p:spTgt spid="217097"/>
                                        </p:tgtEl>
                                        <p:attrNameLst>
                                          <p:attrName>ppt_x</p:attrName>
                                        </p:attrNameLst>
                                      </p:cBhvr>
                                      <p:tavLst>
                                        <p:tav tm="0">
                                          <p:val>
                                            <p:strVal val="0-#ppt_w/2"/>
                                          </p:val>
                                        </p:tav>
                                        <p:tav tm="100000">
                                          <p:val>
                                            <p:strVal val="#ppt_x"/>
                                          </p:val>
                                        </p:tav>
                                      </p:tavLst>
                                    </p:anim>
                                    <p:anim calcmode="lin" valueType="num">
                                      <p:cBhvr additive="base">
                                        <p:cTn id="18" dur="500" fill="hold"/>
                                        <p:tgtEl>
                                          <p:spTgt spid="217097"/>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2" presetClass="entr" presetSubtype="4" fill="hold" grpId="0" nodeType="clickEffect">
                                  <p:stCondLst>
                                    <p:cond delay="0"/>
                                  </p:stCondLst>
                                  <p:childTnLst>
                                    <p:set>
                                      <p:cBhvr>
                                        <p:cTn id="22" dur="1" fill="hold">
                                          <p:stCondLst>
                                            <p:cond delay="0"/>
                                          </p:stCondLst>
                                        </p:cTn>
                                        <p:tgtEl>
                                          <p:spTgt spid="217098"/>
                                        </p:tgtEl>
                                        <p:attrNameLst>
                                          <p:attrName>style.visibility</p:attrName>
                                        </p:attrNameLst>
                                      </p:cBhvr>
                                      <p:to>
                                        <p:strVal val="visible"/>
                                      </p:to>
                                    </p:set>
                                    <p:animEffect transition="in" filter="slide(fromBottom)">
                                      <p:cBhvr>
                                        <p:cTn id="23" dur="500"/>
                                        <p:tgtEl>
                                          <p:spTgt spid="217098"/>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2" presetClass="entr" presetSubtype="4" fill="hold" grpId="0" nodeType="clickEffect">
                                  <p:stCondLst>
                                    <p:cond delay="0"/>
                                  </p:stCondLst>
                                  <p:childTnLst>
                                    <p:set>
                                      <p:cBhvr>
                                        <p:cTn id="27" dur="1" fill="hold">
                                          <p:stCondLst>
                                            <p:cond delay="0"/>
                                          </p:stCondLst>
                                        </p:cTn>
                                        <p:tgtEl>
                                          <p:spTgt spid="217099"/>
                                        </p:tgtEl>
                                        <p:attrNameLst>
                                          <p:attrName>style.visibility</p:attrName>
                                        </p:attrNameLst>
                                      </p:cBhvr>
                                      <p:to>
                                        <p:strVal val="visible"/>
                                      </p:to>
                                    </p:set>
                                    <p:animEffect transition="in" filter="slide(fromBottom)">
                                      <p:cBhvr>
                                        <p:cTn id="28" dur="500"/>
                                        <p:tgtEl>
                                          <p:spTgt spid="217099"/>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2" presetClass="entr" presetSubtype="2" fill="hold" nodeType="clickEffect">
                                  <p:stCondLst>
                                    <p:cond delay="0"/>
                                  </p:stCondLst>
                                  <p:childTnLst>
                                    <p:set>
                                      <p:cBhvr>
                                        <p:cTn id="32" dur="1" fill="hold">
                                          <p:stCondLst>
                                            <p:cond delay="0"/>
                                          </p:stCondLst>
                                        </p:cTn>
                                        <p:tgtEl>
                                          <p:spTgt spid="217094"/>
                                        </p:tgtEl>
                                        <p:attrNameLst>
                                          <p:attrName>style.visibility</p:attrName>
                                        </p:attrNameLst>
                                      </p:cBhvr>
                                      <p:to>
                                        <p:strVal val="visible"/>
                                      </p:to>
                                    </p:set>
                                    <p:anim calcmode="lin" valueType="num">
                                      <p:cBhvr additive="base">
                                        <p:cTn id="33" dur="500" fill="hold"/>
                                        <p:tgtEl>
                                          <p:spTgt spid="217094"/>
                                        </p:tgtEl>
                                        <p:attrNameLst>
                                          <p:attrName>ppt_x</p:attrName>
                                        </p:attrNameLst>
                                      </p:cBhvr>
                                      <p:tavLst>
                                        <p:tav tm="0">
                                          <p:val>
                                            <p:strVal val="1+#ppt_w/2"/>
                                          </p:val>
                                        </p:tav>
                                        <p:tav tm="100000">
                                          <p:val>
                                            <p:strVal val="#ppt_x"/>
                                          </p:val>
                                        </p:tav>
                                      </p:tavLst>
                                    </p:anim>
                                    <p:anim calcmode="lin" valueType="num">
                                      <p:cBhvr additive="base">
                                        <p:cTn id="34" dur="500" fill="hold"/>
                                        <p:tgtEl>
                                          <p:spTgt spid="217094"/>
                                        </p:tgtEl>
                                        <p:attrNameLst>
                                          <p:attrName>ppt_y</p:attrName>
                                        </p:attrNameLst>
                                      </p:cBhvr>
                                      <p:tavLst>
                                        <p:tav tm="0">
                                          <p:val>
                                            <p:strVal val="#ppt_y"/>
                                          </p:val>
                                        </p:tav>
                                        <p:tav tm="100000">
                                          <p:val>
                                            <p:strVal val="#ppt_y"/>
                                          </p:val>
                                        </p:tav>
                                      </p:tavLst>
                                    </p:anim>
                                  </p:childTnLst>
                                </p:cTn>
                              </p:par>
                            </p:childTnLst>
                          </p:cTn>
                        </p:par>
                        <p:par>
                          <p:cTn id="35" fill="hold" nodeType="afterGroup">
                            <p:stCondLst>
                              <p:cond delay="500"/>
                            </p:stCondLst>
                            <p:childTnLst>
                              <p:par>
                                <p:cTn id="36" presetID="2" presetClass="entr" presetSubtype="2" fill="hold" grpId="0" nodeType="afterEffect">
                                  <p:stCondLst>
                                    <p:cond delay="0"/>
                                  </p:stCondLst>
                                  <p:childTnLst>
                                    <p:set>
                                      <p:cBhvr>
                                        <p:cTn id="37" dur="1" fill="hold">
                                          <p:stCondLst>
                                            <p:cond delay="0"/>
                                          </p:stCondLst>
                                        </p:cTn>
                                        <p:tgtEl>
                                          <p:spTgt spid="217100"/>
                                        </p:tgtEl>
                                        <p:attrNameLst>
                                          <p:attrName>style.visibility</p:attrName>
                                        </p:attrNameLst>
                                      </p:cBhvr>
                                      <p:to>
                                        <p:strVal val="visible"/>
                                      </p:to>
                                    </p:set>
                                    <p:anim calcmode="lin" valueType="num">
                                      <p:cBhvr additive="base">
                                        <p:cTn id="38" dur="500" fill="hold"/>
                                        <p:tgtEl>
                                          <p:spTgt spid="217100"/>
                                        </p:tgtEl>
                                        <p:attrNameLst>
                                          <p:attrName>ppt_x</p:attrName>
                                        </p:attrNameLst>
                                      </p:cBhvr>
                                      <p:tavLst>
                                        <p:tav tm="0">
                                          <p:val>
                                            <p:strVal val="1+#ppt_w/2"/>
                                          </p:val>
                                        </p:tav>
                                        <p:tav tm="100000">
                                          <p:val>
                                            <p:strVal val="#ppt_x"/>
                                          </p:val>
                                        </p:tav>
                                      </p:tavLst>
                                    </p:anim>
                                    <p:anim calcmode="lin" valueType="num">
                                      <p:cBhvr additive="base">
                                        <p:cTn id="39" dur="500" fill="hold"/>
                                        <p:tgtEl>
                                          <p:spTgt spid="217100"/>
                                        </p:tgtEl>
                                        <p:attrNameLst>
                                          <p:attrName>ppt_y</p:attrName>
                                        </p:attrNameLst>
                                      </p:cBhvr>
                                      <p:tavLst>
                                        <p:tav tm="0">
                                          <p:val>
                                            <p:strVal val="#ppt_y"/>
                                          </p:val>
                                        </p:tav>
                                        <p:tav tm="100000">
                                          <p:val>
                                            <p:strVal val="#ppt_y"/>
                                          </p:val>
                                        </p:tav>
                                      </p:tavLst>
                                    </p:anim>
                                  </p:childTnLst>
                                </p:cTn>
                              </p:par>
                            </p:childTnLst>
                          </p:cTn>
                        </p:par>
                      </p:childTnLst>
                    </p:cTn>
                  </p:par>
                  <p:par>
                    <p:cTn id="40" fill="hold" nodeType="clickPar">
                      <p:stCondLst>
                        <p:cond delay="indefinite"/>
                      </p:stCondLst>
                      <p:childTnLst>
                        <p:par>
                          <p:cTn id="41" fill="hold" nodeType="withGroup">
                            <p:stCondLst>
                              <p:cond delay="0"/>
                            </p:stCondLst>
                            <p:childTnLst>
                              <p:par>
                                <p:cTn id="42" presetID="12" presetClass="entr" presetSubtype="4" fill="hold" grpId="0" nodeType="clickEffect">
                                  <p:stCondLst>
                                    <p:cond delay="0"/>
                                  </p:stCondLst>
                                  <p:childTnLst>
                                    <p:set>
                                      <p:cBhvr>
                                        <p:cTn id="43" dur="1" fill="hold">
                                          <p:stCondLst>
                                            <p:cond delay="0"/>
                                          </p:stCondLst>
                                        </p:cTn>
                                        <p:tgtEl>
                                          <p:spTgt spid="217101"/>
                                        </p:tgtEl>
                                        <p:attrNameLst>
                                          <p:attrName>style.visibility</p:attrName>
                                        </p:attrNameLst>
                                      </p:cBhvr>
                                      <p:to>
                                        <p:strVal val="visible"/>
                                      </p:to>
                                    </p:set>
                                    <p:animEffect transition="in" filter="slide(fromBottom)">
                                      <p:cBhvr>
                                        <p:cTn id="44" dur="500"/>
                                        <p:tgtEl>
                                          <p:spTgt spid="217101"/>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12" presetClass="entr" presetSubtype="4" fill="hold" grpId="0" nodeType="clickEffect">
                                  <p:stCondLst>
                                    <p:cond delay="0"/>
                                  </p:stCondLst>
                                  <p:childTnLst>
                                    <p:set>
                                      <p:cBhvr>
                                        <p:cTn id="48" dur="1" fill="hold">
                                          <p:stCondLst>
                                            <p:cond delay="0"/>
                                          </p:stCondLst>
                                        </p:cTn>
                                        <p:tgtEl>
                                          <p:spTgt spid="217102"/>
                                        </p:tgtEl>
                                        <p:attrNameLst>
                                          <p:attrName>style.visibility</p:attrName>
                                        </p:attrNameLst>
                                      </p:cBhvr>
                                      <p:to>
                                        <p:strVal val="visible"/>
                                      </p:to>
                                    </p:set>
                                    <p:animEffect transition="in" filter="slide(fromBottom)">
                                      <p:cBhvr>
                                        <p:cTn id="49" dur="500"/>
                                        <p:tgtEl>
                                          <p:spTgt spid="217102"/>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2" presetClass="entr" presetSubtype="2" fill="hold" nodeType="clickEffect">
                                  <p:stCondLst>
                                    <p:cond delay="0"/>
                                  </p:stCondLst>
                                  <p:childTnLst>
                                    <p:set>
                                      <p:cBhvr>
                                        <p:cTn id="53" dur="1" fill="hold">
                                          <p:stCondLst>
                                            <p:cond delay="0"/>
                                          </p:stCondLst>
                                        </p:cTn>
                                        <p:tgtEl>
                                          <p:spTgt spid="217095"/>
                                        </p:tgtEl>
                                        <p:attrNameLst>
                                          <p:attrName>style.visibility</p:attrName>
                                        </p:attrNameLst>
                                      </p:cBhvr>
                                      <p:to>
                                        <p:strVal val="visible"/>
                                      </p:to>
                                    </p:set>
                                    <p:anim calcmode="lin" valueType="num">
                                      <p:cBhvr additive="base">
                                        <p:cTn id="54" dur="500" fill="hold"/>
                                        <p:tgtEl>
                                          <p:spTgt spid="217095"/>
                                        </p:tgtEl>
                                        <p:attrNameLst>
                                          <p:attrName>ppt_x</p:attrName>
                                        </p:attrNameLst>
                                      </p:cBhvr>
                                      <p:tavLst>
                                        <p:tav tm="0">
                                          <p:val>
                                            <p:strVal val="1+#ppt_w/2"/>
                                          </p:val>
                                        </p:tav>
                                        <p:tav tm="100000">
                                          <p:val>
                                            <p:strVal val="#ppt_x"/>
                                          </p:val>
                                        </p:tav>
                                      </p:tavLst>
                                    </p:anim>
                                    <p:anim calcmode="lin" valueType="num">
                                      <p:cBhvr additive="base">
                                        <p:cTn id="55" dur="500" fill="hold"/>
                                        <p:tgtEl>
                                          <p:spTgt spid="217095"/>
                                        </p:tgtEl>
                                        <p:attrNameLst>
                                          <p:attrName>ppt_y</p:attrName>
                                        </p:attrNameLst>
                                      </p:cBhvr>
                                      <p:tavLst>
                                        <p:tav tm="0">
                                          <p:val>
                                            <p:strVal val="#ppt_y"/>
                                          </p:val>
                                        </p:tav>
                                        <p:tav tm="100000">
                                          <p:val>
                                            <p:strVal val="#ppt_y"/>
                                          </p:val>
                                        </p:tav>
                                      </p:tavLst>
                                    </p:anim>
                                  </p:childTnLst>
                                </p:cTn>
                              </p:par>
                            </p:childTnLst>
                          </p:cTn>
                        </p:par>
                        <p:par>
                          <p:cTn id="56" fill="hold" nodeType="afterGroup">
                            <p:stCondLst>
                              <p:cond delay="500"/>
                            </p:stCondLst>
                            <p:childTnLst>
                              <p:par>
                                <p:cTn id="57" presetID="2" presetClass="entr" presetSubtype="2" fill="hold" grpId="0" nodeType="afterEffect">
                                  <p:stCondLst>
                                    <p:cond delay="0"/>
                                  </p:stCondLst>
                                  <p:childTnLst>
                                    <p:set>
                                      <p:cBhvr>
                                        <p:cTn id="58" dur="1" fill="hold">
                                          <p:stCondLst>
                                            <p:cond delay="0"/>
                                          </p:stCondLst>
                                        </p:cTn>
                                        <p:tgtEl>
                                          <p:spTgt spid="217103"/>
                                        </p:tgtEl>
                                        <p:attrNameLst>
                                          <p:attrName>style.visibility</p:attrName>
                                        </p:attrNameLst>
                                      </p:cBhvr>
                                      <p:to>
                                        <p:strVal val="visible"/>
                                      </p:to>
                                    </p:set>
                                    <p:anim calcmode="lin" valueType="num">
                                      <p:cBhvr additive="base">
                                        <p:cTn id="59" dur="500" fill="hold"/>
                                        <p:tgtEl>
                                          <p:spTgt spid="217103"/>
                                        </p:tgtEl>
                                        <p:attrNameLst>
                                          <p:attrName>ppt_x</p:attrName>
                                        </p:attrNameLst>
                                      </p:cBhvr>
                                      <p:tavLst>
                                        <p:tav tm="0">
                                          <p:val>
                                            <p:strVal val="1+#ppt_w/2"/>
                                          </p:val>
                                        </p:tav>
                                        <p:tav tm="100000">
                                          <p:val>
                                            <p:strVal val="#ppt_x"/>
                                          </p:val>
                                        </p:tav>
                                      </p:tavLst>
                                    </p:anim>
                                    <p:anim calcmode="lin" valueType="num">
                                      <p:cBhvr additive="base">
                                        <p:cTn id="60" dur="500" fill="hold"/>
                                        <p:tgtEl>
                                          <p:spTgt spid="217103"/>
                                        </p:tgtEl>
                                        <p:attrNameLst>
                                          <p:attrName>ppt_y</p:attrName>
                                        </p:attrNameLst>
                                      </p:cBhvr>
                                      <p:tavLst>
                                        <p:tav tm="0">
                                          <p:val>
                                            <p:strVal val="#ppt_y"/>
                                          </p:val>
                                        </p:tav>
                                        <p:tav tm="100000">
                                          <p:val>
                                            <p:strVal val="#ppt_y"/>
                                          </p:val>
                                        </p:tav>
                                      </p:tavLst>
                                    </p:anim>
                                  </p:childTnLst>
                                </p:cTn>
                              </p:par>
                            </p:childTnLst>
                          </p:cTn>
                        </p:par>
                      </p:childTnLst>
                    </p:cTn>
                  </p:par>
                  <p:par>
                    <p:cTn id="61" fill="hold" nodeType="clickPar">
                      <p:stCondLst>
                        <p:cond delay="indefinite"/>
                      </p:stCondLst>
                      <p:childTnLst>
                        <p:par>
                          <p:cTn id="62" fill="hold" nodeType="withGroup">
                            <p:stCondLst>
                              <p:cond delay="0"/>
                            </p:stCondLst>
                            <p:childTnLst>
                              <p:par>
                                <p:cTn id="63" presetID="12" presetClass="entr" presetSubtype="4" fill="hold" grpId="0" nodeType="clickEffect">
                                  <p:stCondLst>
                                    <p:cond delay="0"/>
                                  </p:stCondLst>
                                  <p:childTnLst>
                                    <p:set>
                                      <p:cBhvr>
                                        <p:cTn id="64" dur="1" fill="hold">
                                          <p:stCondLst>
                                            <p:cond delay="0"/>
                                          </p:stCondLst>
                                        </p:cTn>
                                        <p:tgtEl>
                                          <p:spTgt spid="217104"/>
                                        </p:tgtEl>
                                        <p:attrNameLst>
                                          <p:attrName>style.visibility</p:attrName>
                                        </p:attrNameLst>
                                      </p:cBhvr>
                                      <p:to>
                                        <p:strVal val="visible"/>
                                      </p:to>
                                    </p:set>
                                    <p:animEffect transition="in" filter="slide(fromBottom)">
                                      <p:cBhvr>
                                        <p:cTn id="65" dur="500"/>
                                        <p:tgtEl>
                                          <p:spTgt spid="217104"/>
                                        </p:tgtEl>
                                      </p:cBhvr>
                                    </p:animEffect>
                                  </p:childTnLst>
                                </p:cTn>
                              </p:par>
                            </p:childTnLst>
                          </p:cTn>
                        </p:par>
                      </p:childTnLst>
                    </p:cTn>
                  </p:par>
                  <p:par>
                    <p:cTn id="66" fill="hold" nodeType="clickPar">
                      <p:stCondLst>
                        <p:cond delay="indefinite"/>
                      </p:stCondLst>
                      <p:childTnLst>
                        <p:par>
                          <p:cTn id="67" fill="hold" nodeType="withGroup">
                            <p:stCondLst>
                              <p:cond delay="0"/>
                            </p:stCondLst>
                            <p:childTnLst>
                              <p:par>
                                <p:cTn id="68" presetID="12" presetClass="entr" presetSubtype="4" fill="hold" grpId="0" nodeType="clickEffect">
                                  <p:stCondLst>
                                    <p:cond delay="0"/>
                                  </p:stCondLst>
                                  <p:childTnLst>
                                    <p:set>
                                      <p:cBhvr>
                                        <p:cTn id="69" dur="1" fill="hold">
                                          <p:stCondLst>
                                            <p:cond delay="0"/>
                                          </p:stCondLst>
                                        </p:cTn>
                                        <p:tgtEl>
                                          <p:spTgt spid="217105"/>
                                        </p:tgtEl>
                                        <p:attrNameLst>
                                          <p:attrName>style.visibility</p:attrName>
                                        </p:attrNameLst>
                                      </p:cBhvr>
                                      <p:to>
                                        <p:strVal val="visible"/>
                                      </p:to>
                                    </p:set>
                                    <p:animEffect transition="in" filter="slide(fromBottom)">
                                      <p:cBhvr>
                                        <p:cTn id="70" dur="500"/>
                                        <p:tgtEl>
                                          <p:spTgt spid="2171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7096" grpId="0" autoUpdateAnimBg="0"/>
      <p:bldP spid="217097" grpId="0" autoUpdateAnimBg="0"/>
      <p:bldP spid="217098" grpId="0" autoUpdateAnimBg="0"/>
      <p:bldP spid="217099" grpId="0" autoUpdateAnimBg="0"/>
      <p:bldP spid="217100" grpId="0" autoUpdateAnimBg="0"/>
      <p:bldP spid="217101" grpId="0" autoUpdateAnimBg="0"/>
      <p:bldP spid="217102" grpId="0" autoUpdateAnimBg="0"/>
      <p:bldP spid="217103" grpId="0" autoUpdateAnimBg="0"/>
      <p:bldP spid="217104" grpId="0" autoUpdateAnimBg="0"/>
      <p:bldP spid="217105" grpId="0" autoUpdateAnimBg="0"/>
    </p:bldLst>
  </p:timing>
</p:sld>
</file>

<file path=ppt/slides/slide67.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218114" name="Rectangle 2"/>
          <p:cNvSpPr>
            <a:spLocks noGrp="1" noChangeArrowheads="1"/>
          </p:cNvSpPr>
          <p:nvPr>
            <p:ph type="title"/>
          </p:nvPr>
        </p:nvSpPr>
        <p:spPr>
          <a:xfrm>
            <a:off x="2895600" y="76201"/>
            <a:ext cx="7772400" cy="792163"/>
          </a:xfrm>
          <a:ln/>
          <a:extLst>
            <a:ext uri="{91240B29-F687-4F45-9708-019B960494DF}">
              <a14:hiddenLine xmlns:a14="http://schemas.microsoft.com/office/drawing/2010/main" w="9525">
                <a:solidFill>
                  <a:srgbClr val="FF3300"/>
                </a:solidFill>
                <a:miter lim="800000"/>
                <a:headEnd/>
                <a:tailEnd/>
              </a14:hiddenLine>
            </a:ext>
          </a:extLst>
        </p:spPr>
        <p:txBody>
          <a:bodyPr/>
          <a:lstStyle/>
          <a:p>
            <a:pPr algn="l"/>
            <a:r>
              <a:rPr lang="en-US" altLang="en-US" sz="3100">
                <a:solidFill>
                  <a:srgbClr val="000099"/>
                </a:solidFill>
              </a:rPr>
              <a:t>Modern Theory of Formation of the Moon</a:t>
            </a:r>
          </a:p>
        </p:txBody>
      </p:sp>
      <p:sp>
        <p:nvSpPr>
          <p:cNvPr id="218115" name="Line 3"/>
          <p:cNvSpPr>
            <a:spLocks noChangeShapeType="1"/>
          </p:cNvSpPr>
          <p:nvPr/>
        </p:nvSpPr>
        <p:spPr bwMode="auto">
          <a:xfrm>
            <a:off x="2209800" y="838200"/>
            <a:ext cx="7924800" cy="0"/>
          </a:xfrm>
          <a:prstGeom prst="line">
            <a:avLst/>
          </a:prstGeom>
          <a:noFill/>
          <a:ln w="19050">
            <a:solidFill>
              <a:srgbClr val="00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pic>
        <p:nvPicPr>
          <p:cNvPr id="21811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12954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8117" name="Picture 5" descr="13"/>
          <p:cNvPicPr>
            <a:picLocks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7670800" y="838200"/>
            <a:ext cx="2921000" cy="6019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18118" name="Text Box 6"/>
          <p:cNvSpPr txBox="1">
            <a:spLocks noChangeArrowheads="1"/>
          </p:cNvSpPr>
          <p:nvPr/>
        </p:nvSpPr>
        <p:spPr bwMode="auto">
          <a:xfrm>
            <a:off x="2317750" y="990601"/>
            <a:ext cx="5791200" cy="47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2500" b="1">
                <a:solidFill>
                  <a:srgbClr val="333399"/>
                </a:solidFill>
              </a:rPr>
              <a:t>The Large-Impact Hypothesis</a:t>
            </a:r>
          </a:p>
        </p:txBody>
      </p:sp>
      <p:sp>
        <p:nvSpPr>
          <p:cNvPr id="218119" name="Text Box 7"/>
          <p:cNvSpPr txBox="1">
            <a:spLocks noChangeArrowheads="1"/>
          </p:cNvSpPr>
          <p:nvPr/>
        </p:nvSpPr>
        <p:spPr bwMode="auto">
          <a:xfrm>
            <a:off x="3048000" y="1570039"/>
            <a:ext cx="44196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buFontTx/>
              <a:buChar char="•"/>
            </a:pPr>
            <a:r>
              <a:rPr lang="en-US" altLang="en-US" sz="2000">
                <a:solidFill>
                  <a:srgbClr val="333399"/>
                </a:solidFill>
              </a:rPr>
              <a:t> Impact heated material enough to melt it</a:t>
            </a:r>
          </a:p>
        </p:txBody>
      </p:sp>
      <p:sp>
        <p:nvSpPr>
          <p:cNvPr id="218120" name="Text Box 8"/>
          <p:cNvSpPr txBox="1">
            <a:spLocks noChangeArrowheads="1"/>
          </p:cNvSpPr>
          <p:nvPr/>
        </p:nvSpPr>
        <p:spPr bwMode="auto">
          <a:xfrm>
            <a:off x="3048000" y="2255839"/>
            <a:ext cx="4419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a:solidFill>
                  <a:srgbClr val="333399"/>
                </a:solidFill>
                <a:sym typeface="Symbol" panose="05050102010706020507" pitchFamily="18" charset="2"/>
              </a:rPr>
              <a:t></a:t>
            </a:r>
            <a:r>
              <a:rPr lang="en-US" altLang="en-US">
                <a:solidFill>
                  <a:srgbClr val="000000"/>
                </a:solidFill>
              </a:rPr>
              <a:t> </a:t>
            </a:r>
            <a:r>
              <a:rPr lang="en-US" altLang="en-US" sz="2000">
                <a:solidFill>
                  <a:srgbClr val="333399"/>
                </a:solidFill>
              </a:rPr>
              <a:t>consistent with “sea of magma”</a:t>
            </a:r>
          </a:p>
        </p:txBody>
      </p:sp>
      <p:sp>
        <p:nvSpPr>
          <p:cNvPr id="218121" name="Text Box 9"/>
          <p:cNvSpPr txBox="1">
            <a:spLocks noChangeArrowheads="1"/>
          </p:cNvSpPr>
          <p:nvPr/>
        </p:nvSpPr>
        <p:spPr bwMode="auto">
          <a:xfrm>
            <a:off x="3048000" y="2789239"/>
            <a:ext cx="3352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buFontTx/>
              <a:buChar char="•"/>
            </a:pPr>
            <a:r>
              <a:rPr lang="en-US" altLang="en-US" sz="2000">
                <a:solidFill>
                  <a:srgbClr val="333399"/>
                </a:solidFill>
              </a:rPr>
              <a:t> Collision not head-on</a:t>
            </a:r>
          </a:p>
        </p:txBody>
      </p:sp>
      <p:sp>
        <p:nvSpPr>
          <p:cNvPr id="218122" name="Text Box 10"/>
          <p:cNvSpPr txBox="1">
            <a:spLocks noChangeArrowheads="1"/>
          </p:cNvSpPr>
          <p:nvPr/>
        </p:nvSpPr>
        <p:spPr bwMode="auto">
          <a:xfrm>
            <a:off x="3048000" y="3230564"/>
            <a:ext cx="36576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a:solidFill>
                  <a:srgbClr val="333399"/>
                </a:solidFill>
                <a:sym typeface="Symbol" panose="05050102010706020507" pitchFamily="18" charset="2"/>
              </a:rPr>
              <a:t></a:t>
            </a:r>
            <a:r>
              <a:rPr lang="en-US" altLang="en-US">
                <a:solidFill>
                  <a:srgbClr val="000000"/>
                </a:solidFill>
              </a:rPr>
              <a:t> </a:t>
            </a:r>
            <a:r>
              <a:rPr lang="en-US" altLang="en-US" sz="2000">
                <a:solidFill>
                  <a:srgbClr val="333399"/>
                </a:solidFill>
              </a:rPr>
              <a:t>Large angular momentum of Earth-moon system</a:t>
            </a:r>
          </a:p>
        </p:txBody>
      </p:sp>
      <p:sp>
        <p:nvSpPr>
          <p:cNvPr id="218123" name="Text Box 11"/>
          <p:cNvSpPr txBox="1">
            <a:spLocks noChangeArrowheads="1"/>
          </p:cNvSpPr>
          <p:nvPr/>
        </p:nvSpPr>
        <p:spPr bwMode="auto">
          <a:xfrm>
            <a:off x="3048000" y="4084639"/>
            <a:ext cx="42672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buFontTx/>
              <a:buChar char="•"/>
            </a:pPr>
            <a:r>
              <a:rPr lang="en-US" altLang="en-US" sz="2000">
                <a:solidFill>
                  <a:srgbClr val="333399"/>
                </a:solidFill>
              </a:rPr>
              <a:t> Collision after differentiation of Earth’s interior</a:t>
            </a:r>
          </a:p>
        </p:txBody>
      </p:sp>
      <p:sp>
        <p:nvSpPr>
          <p:cNvPr id="218124" name="Text Box 12"/>
          <p:cNvSpPr txBox="1">
            <a:spLocks noChangeArrowheads="1"/>
          </p:cNvSpPr>
          <p:nvPr/>
        </p:nvSpPr>
        <p:spPr bwMode="auto">
          <a:xfrm>
            <a:off x="3048000" y="4830764"/>
            <a:ext cx="48006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a:solidFill>
                  <a:srgbClr val="333399"/>
                </a:solidFill>
                <a:sym typeface="Symbol" panose="05050102010706020507" pitchFamily="18" charset="2"/>
              </a:rPr>
              <a:t></a:t>
            </a:r>
            <a:r>
              <a:rPr lang="en-US" altLang="en-US">
                <a:solidFill>
                  <a:srgbClr val="000000"/>
                </a:solidFill>
              </a:rPr>
              <a:t> </a:t>
            </a:r>
            <a:r>
              <a:rPr lang="en-US" altLang="en-US" sz="2000">
                <a:solidFill>
                  <a:srgbClr val="333399"/>
                </a:solidFill>
              </a:rPr>
              <a:t>Different chemical compositions of Earth and moon</a:t>
            </a:r>
          </a:p>
        </p:txBody>
      </p:sp>
    </p:spTree>
    <p:extLst>
      <p:ext uri="{BB962C8B-B14F-4D97-AF65-F5344CB8AC3E}">
        <p14:creationId xmlns:p14="http://schemas.microsoft.com/office/powerpoint/2010/main" val="367376685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18118"/>
                                        </p:tgtEl>
                                        <p:attrNameLst>
                                          <p:attrName>style.visibility</p:attrName>
                                        </p:attrNameLst>
                                      </p:cBhvr>
                                      <p:to>
                                        <p:strVal val="visible"/>
                                      </p:to>
                                    </p:set>
                                    <p:animEffect transition="in" filter="slide(fromBottom)">
                                      <p:cBhvr>
                                        <p:cTn id="7" dur="500"/>
                                        <p:tgtEl>
                                          <p:spTgt spid="21811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2" fill="hold" nodeType="clickEffect">
                                  <p:stCondLst>
                                    <p:cond delay="0"/>
                                  </p:stCondLst>
                                  <p:childTnLst>
                                    <p:set>
                                      <p:cBhvr>
                                        <p:cTn id="11" dur="1" fill="hold">
                                          <p:stCondLst>
                                            <p:cond delay="0"/>
                                          </p:stCondLst>
                                        </p:cTn>
                                        <p:tgtEl>
                                          <p:spTgt spid="218117"/>
                                        </p:tgtEl>
                                        <p:attrNameLst>
                                          <p:attrName>style.visibility</p:attrName>
                                        </p:attrNameLst>
                                      </p:cBhvr>
                                      <p:to>
                                        <p:strVal val="visible"/>
                                      </p:to>
                                    </p:set>
                                    <p:anim calcmode="lin" valueType="num">
                                      <p:cBhvr additive="base">
                                        <p:cTn id="12" dur="500" fill="hold"/>
                                        <p:tgtEl>
                                          <p:spTgt spid="218117"/>
                                        </p:tgtEl>
                                        <p:attrNameLst>
                                          <p:attrName>ppt_x</p:attrName>
                                        </p:attrNameLst>
                                      </p:cBhvr>
                                      <p:tavLst>
                                        <p:tav tm="0">
                                          <p:val>
                                            <p:strVal val="1+#ppt_w/2"/>
                                          </p:val>
                                        </p:tav>
                                        <p:tav tm="100000">
                                          <p:val>
                                            <p:strVal val="#ppt_x"/>
                                          </p:val>
                                        </p:tav>
                                      </p:tavLst>
                                    </p:anim>
                                    <p:anim calcmode="lin" valueType="num">
                                      <p:cBhvr additive="base">
                                        <p:cTn id="13" dur="500" fill="hold"/>
                                        <p:tgtEl>
                                          <p:spTgt spid="218117"/>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12" presetClass="entr" presetSubtype="4" fill="hold" grpId="0" nodeType="clickEffect">
                                  <p:stCondLst>
                                    <p:cond delay="0"/>
                                  </p:stCondLst>
                                  <p:childTnLst>
                                    <p:set>
                                      <p:cBhvr>
                                        <p:cTn id="17" dur="1" fill="hold">
                                          <p:stCondLst>
                                            <p:cond delay="0"/>
                                          </p:stCondLst>
                                        </p:cTn>
                                        <p:tgtEl>
                                          <p:spTgt spid="218119"/>
                                        </p:tgtEl>
                                        <p:attrNameLst>
                                          <p:attrName>style.visibility</p:attrName>
                                        </p:attrNameLst>
                                      </p:cBhvr>
                                      <p:to>
                                        <p:strVal val="visible"/>
                                      </p:to>
                                    </p:set>
                                    <p:animEffect transition="in" filter="slide(fromBottom)">
                                      <p:cBhvr>
                                        <p:cTn id="18" dur="500"/>
                                        <p:tgtEl>
                                          <p:spTgt spid="218119"/>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2" presetClass="entr" presetSubtype="4" fill="hold" grpId="0" nodeType="clickEffect">
                                  <p:stCondLst>
                                    <p:cond delay="0"/>
                                  </p:stCondLst>
                                  <p:childTnLst>
                                    <p:set>
                                      <p:cBhvr>
                                        <p:cTn id="22" dur="1" fill="hold">
                                          <p:stCondLst>
                                            <p:cond delay="0"/>
                                          </p:stCondLst>
                                        </p:cTn>
                                        <p:tgtEl>
                                          <p:spTgt spid="218120"/>
                                        </p:tgtEl>
                                        <p:attrNameLst>
                                          <p:attrName>style.visibility</p:attrName>
                                        </p:attrNameLst>
                                      </p:cBhvr>
                                      <p:to>
                                        <p:strVal val="visible"/>
                                      </p:to>
                                    </p:set>
                                    <p:animEffect transition="in" filter="slide(fromBottom)">
                                      <p:cBhvr>
                                        <p:cTn id="23" dur="500"/>
                                        <p:tgtEl>
                                          <p:spTgt spid="218120"/>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2" presetClass="entr" presetSubtype="4" fill="hold" grpId="0" nodeType="clickEffect">
                                  <p:stCondLst>
                                    <p:cond delay="0"/>
                                  </p:stCondLst>
                                  <p:childTnLst>
                                    <p:set>
                                      <p:cBhvr>
                                        <p:cTn id="27" dur="1" fill="hold">
                                          <p:stCondLst>
                                            <p:cond delay="0"/>
                                          </p:stCondLst>
                                        </p:cTn>
                                        <p:tgtEl>
                                          <p:spTgt spid="218121"/>
                                        </p:tgtEl>
                                        <p:attrNameLst>
                                          <p:attrName>style.visibility</p:attrName>
                                        </p:attrNameLst>
                                      </p:cBhvr>
                                      <p:to>
                                        <p:strVal val="visible"/>
                                      </p:to>
                                    </p:set>
                                    <p:animEffect transition="in" filter="slide(fromBottom)">
                                      <p:cBhvr>
                                        <p:cTn id="28" dur="500"/>
                                        <p:tgtEl>
                                          <p:spTgt spid="218121"/>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2" presetClass="entr" presetSubtype="4" fill="hold" grpId="0" nodeType="clickEffect">
                                  <p:stCondLst>
                                    <p:cond delay="0"/>
                                  </p:stCondLst>
                                  <p:childTnLst>
                                    <p:set>
                                      <p:cBhvr>
                                        <p:cTn id="32" dur="1" fill="hold">
                                          <p:stCondLst>
                                            <p:cond delay="0"/>
                                          </p:stCondLst>
                                        </p:cTn>
                                        <p:tgtEl>
                                          <p:spTgt spid="218122"/>
                                        </p:tgtEl>
                                        <p:attrNameLst>
                                          <p:attrName>style.visibility</p:attrName>
                                        </p:attrNameLst>
                                      </p:cBhvr>
                                      <p:to>
                                        <p:strVal val="visible"/>
                                      </p:to>
                                    </p:set>
                                    <p:animEffect transition="in" filter="slide(fromBottom)">
                                      <p:cBhvr>
                                        <p:cTn id="33" dur="500"/>
                                        <p:tgtEl>
                                          <p:spTgt spid="218122"/>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12" presetClass="entr" presetSubtype="4" fill="hold" grpId="0" nodeType="clickEffect">
                                  <p:stCondLst>
                                    <p:cond delay="0"/>
                                  </p:stCondLst>
                                  <p:childTnLst>
                                    <p:set>
                                      <p:cBhvr>
                                        <p:cTn id="37" dur="1" fill="hold">
                                          <p:stCondLst>
                                            <p:cond delay="0"/>
                                          </p:stCondLst>
                                        </p:cTn>
                                        <p:tgtEl>
                                          <p:spTgt spid="218123"/>
                                        </p:tgtEl>
                                        <p:attrNameLst>
                                          <p:attrName>style.visibility</p:attrName>
                                        </p:attrNameLst>
                                      </p:cBhvr>
                                      <p:to>
                                        <p:strVal val="visible"/>
                                      </p:to>
                                    </p:set>
                                    <p:animEffect transition="in" filter="slide(fromBottom)">
                                      <p:cBhvr>
                                        <p:cTn id="38" dur="500"/>
                                        <p:tgtEl>
                                          <p:spTgt spid="218123"/>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12" presetClass="entr" presetSubtype="4" fill="hold" grpId="0" nodeType="clickEffect">
                                  <p:stCondLst>
                                    <p:cond delay="0"/>
                                  </p:stCondLst>
                                  <p:childTnLst>
                                    <p:set>
                                      <p:cBhvr>
                                        <p:cTn id="42" dur="1" fill="hold">
                                          <p:stCondLst>
                                            <p:cond delay="0"/>
                                          </p:stCondLst>
                                        </p:cTn>
                                        <p:tgtEl>
                                          <p:spTgt spid="218124"/>
                                        </p:tgtEl>
                                        <p:attrNameLst>
                                          <p:attrName>style.visibility</p:attrName>
                                        </p:attrNameLst>
                                      </p:cBhvr>
                                      <p:to>
                                        <p:strVal val="visible"/>
                                      </p:to>
                                    </p:set>
                                    <p:animEffect transition="in" filter="slide(fromBottom)">
                                      <p:cBhvr>
                                        <p:cTn id="43" dur="500"/>
                                        <p:tgtEl>
                                          <p:spTgt spid="2181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8118" grpId="0" autoUpdateAnimBg="0"/>
      <p:bldP spid="218119" grpId="0" autoUpdateAnimBg="0"/>
      <p:bldP spid="218120" grpId="0" autoUpdateAnimBg="0"/>
      <p:bldP spid="218121" grpId="0" autoUpdateAnimBg="0"/>
      <p:bldP spid="218122" grpId="0" autoUpdateAnimBg="0"/>
      <p:bldP spid="218123" grpId="0" autoUpdateAnimBg="0"/>
      <p:bldP spid="218124" grpId="0" autoUpdateAnimBg="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chemeClr val="accent2"/>
        </a:solidFill>
        <a:effectLst/>
      </p:bgPr>
    </p:bg>
    <p:spTree>
      <p:nvGrpSpPr>
        <p:cNvPr id="1" name=""/>
        <p:cNvGrpSpPr/>
        <p:nvPr/>
      </p:nvGrpSpPr>
      <p:grpSpPr>
        <a:xfrm>
          <a:off x="0" y="0"/>
          <a:ext cx="0" cy="0"/>
          <a:chOff x="0" y="0"/>
          <a:chExt cx="0" cy="0"/>
        </a:xfrm>
      </p:grpSpPr>
      <p:sp>
        <p:nvSpPr>
          <p:cNvPr id="16387" name="Rectangle 3"/>
          <p:cNvSpPr>
            <a:spLocks noGrp="1" noChangeArrowheads="1"/>
          </p:cNvSpPr>
          <p:nvPr>
            <p:ph type="body" idx="4294967295"/>
          </p:nvPr>
        </p:nvSpPr>
        <p:spPr>
          <a:xfrm>
            <a:off x="1981200" y="914400"/>
            <a:ext cx="8229600" cy="4953000"/>
          </a:xfrm>
        </p:spPr>
        <p:txBody>
          <a:bodyPr/>
          <a:lstStyle/>
          <a:p>
            <a:r>
              <a:rPr lang="en-US" altLang="en-US"/>
              <a:t>Also the wind patterns are different in each hemispheres, which is due to the Coriolis Effect. </a:t>
            </a:r>
          </a:p>
          <a:p>
            <a:pPr>
              <a:buFont typeface="Wingdings" panose="05000000000000000000" pitchFamily="2" charset="2"/>
              <a:buNone/>
            </a:pPr>
            <a:r>
              <a:rPr lang="en-US" altLang="en-US"/>
              <a:t>   The winds move in a counterclockwise manner in the Northern Hemisphere and a clockwise manner in the Southern Hemisphere.</a:t>
            </a:r>
          </a:p>
          <a:p>
            <a:pPr>
              <a:buFont typeface="Wingdings" panose="05000000000000000000" pitchFamily="2" charset="2"/>
              <a:buNone/>
            </a:pPr>
            <a:r>
              <a:rPr lang="en-US" altLang="en-US"/>
              <a:t>   </a:t>
            </a:r>
            <a:r>
              <a:rPr lang="en-US" altLang="en-US" sz="2400" b="1">
                <a:solidFill>
                  <a:srgbClr val="00001C"/>
                </a:solidFill>
              </a:rPr>
              <a:t>Reference:  </a:t>
            </a:r>
            <a:r>
              <a:rPr lang="en-US" altLang="en-US" sz="2400" b="1" u="sng">
                <a:solidFill>
                  <a:srgbClr val="00001C"/>
                </a:solidFill>
              </a:rPr>
              <a:t>http://www.usatoday.com/weather/resources/basics/coriolis-understanding.htm</a:t>
            </a:r>
          </a:p>
        </p:txBody>
      </p:sp>
    </p:spTree>
    <p:extLst>
      <p:ext uri="{BB962C8B-B14F-4D97-AF65-F5344CB8AC3E}">
        <p14:creationId xmlns:p14="http://schemas.microsoft.com/office/powerpoint/2010/main" val="2507524156"/>
      </p:ext>
    </p:extLst>
  </p:cSld>
  <p:clrMapOvr>
    <a:masterClrMapping/>
  </p:clrMapOvr>
  <p:transition spd="slow">
    <p:zoom/>
    <p:sndAc>
      <p:stSnd>
        <p:snd r:embed="rId2" name="wind.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grpId="0" nodeType="clickEffect">
                                  <p:stCondLst>
                                    <p:cond delay="0"/>
                                  </p:stCondLst>
                                  <p:childTnLst>
                                    <p:animRot by="21600000">
                                      <p:cBhvr>
                                        <p:cTn id="6" dur="2000" fill="hold"/>
                                        <p:tgtEl>
                                          <p:spTgt spid="16387">
                                            <p:txEl>
                                              <p:pRg st="0" end="0"/>
                                            </p:txEl>
                                          </p:spTgt>
                                        </p:tgtEl>
                                        <p:attrNameLst>
                                          <p:attrName>r</p:attrName>
                                        </p:attrNameLst>
                                      </p:cBhvr>
                                    </p:animRot>
                                  </p:childTnLst>
                                </p:cTn>
                              </p:par>
                            </p:childTnLst>
                          </p:cTn>
                        </p:par>
                      </p:childTnLst>
                    </p:cTn>
                  </p:par>
                  <p:par>
                    <p:cTn id="7" fill="hold" nodeType="clickPar">
                      <p:stCondLst>
                        <p:cond delay="indefinite"/>
                      </p:stCondLst>
                      <p:childTnLst>
                        <p:par>
                          <p:cTn id="8" fill="hold" nodeType="withGroup">
                            <p:stCondLst>
                              <p:cond delay="0"/>
                            </p:stCondLst>
                            <p:childTnLst>
                              <p:par>
                                <p:cTn id="9" presetID="8" presetClass="emph" presetSubtype="0" fill="hold" grpId="0" nodeType="clickEffect">
                                  <p:stCondLst>
                                    <p:cond delay="0"/>
                                  </p:stCondLst>
                                  <p:childTnLst>
                                    <p:animRot by="21600000">
                                      <p:cBhvr>
                                        <p:cTn id="10" dur="2000" fill="hold"/>
                                        <p:tgtEl>
                                          <p:spTgt spid="16387">
                                            <p:txEl>
                                              <p:pRg st="1" end="1"/>
                                            </p:txEl>
                                          </p:spTgt>
                                        </p:tgtEl>
                                        <p:attrNameLst>
                                          <p:attrName>r</p:attrName>
                                        </p:attrNameLst>
                                      </p:cBhvr>
                                    </p:animRot>
                                  </p:childTnLst>
                                </p:cTn>
                              </p:par>
                            </p:childTnLst>
                          </p:cTn>
                        </p:par>
                      </p:childTnLst>
                    </p:cTn>
                  </p:par>
                  <p:par>
                    <p:cTn id="11" fill="hold" nodeType="clickPar">
                      <p:stCondLst>
                        <p:cond delay="indefinite"/>
                      </p:stCondLst>
                      <p:childTnLst>
                        <p:par>
                          <p:cTn id="12" fill="hold" nodeType="withGroup">
                            <p:stCondLst>
                              <p:cond delay="0"/>
                            </p:stCondLst>
                            <p:childTnLst>
                              <p:par>
                                <p:cTn id="13" presetID="8" presetClass="emph" presetSubtype="0" fill="hold" grpId="0" nodeType="clickEffect">
                                  <p:stCondLst>
                                    <p:cond delay="0"/>
                                  </p:stCondLst>
                                  <p:childTnLst>
                                    <p:animRot by="21600000">
                                      <p:cBhvr>
                                        <p:cTn id="14" dur="2000" fill="hold"/>
                                        <p:tgtEl>
                                          <p:spTgt spid="16387">
                                            <p:txEl>
                                              <p:pRg st="2" end="2"/>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7" grpId="0" build="p"/>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8434" name="Rectangle 2"/>
          <p:cNvSpPr>
            <a:spLocks noGrp="1" noRot="1" noChangeArrowheads="1"/>
          </p:cNvSpPr>
          <p:nvPr>
            <p:ph type="title"/>
          </p:nvPr>
        </p:nvSpPr>
        <p:spPr>
          <a:xfrm>
            <a:off x="2057400" y="0"/>
            <a:ext cx="8229600" cy="1143000"/>
          </a:xfrm>
        </p:spPr>
        <p:txBody>
          <a:bodyPr/>
          <a:lstStyle/>
          <a:p>
            <a:r>
              <a:rPr lang="en-US" altLang="en-US" sz="4000"/>
              <a:t>“The Atmosphere: Layer by Layer”</a:t>
            </a:r>
          </a:p>
        </p:txBody>
      </p:sp>
      <p:sp>
        <p:nvSpPr>
          <p:cNvPr id="18435" name="Rectangle 3"/>
          <p:cNvSpPr>
            <a:spLocks noGrp="1" noChangeArrowheads="1"/>
          </p:cNvSpPr>
          <p:nvPr>
            <p:ph type="body" idx="1"/>
          </p:nvPr>
        </p:nvSpPr>
        <p:spPr>
          <a:xfrm>
            <a:off x="2057400" y="914400"/>
            <a:ext cx="8229600" cy="5486400"/>
          </a:xfrm>
        </p:spPr>
        <p:txBody>
          <a:bodyPr/>
          <a:lstStyle/>
          <a:p>
            <a:r>
              <a:rPr lang="en-US" altLang="en-US" sz="4400"/>
              <a:t>The </a:t>
            </a:r>
            <a:r>
              <a:rPr lang="en-US" altLang="en-US" sz="4400" b="1">
                <a:solidFill>
                  <a:srgbClr val="96A09C"/>
                </a:solidFill>
              </a:rPr>
              <a:t>Exosphere</a:t>
            </a:r>
            <a:r>
              <a:rPr lang="en-US" altLang="en-US" sz="4400"/>
              <a:t> is the outermost layer that fades into space.  Color #10 </a:t>
            </a:r>
            <a:r>
              <a:rPr lang="en-US" altLang="en-US" sz="4400" b="1">
                <a:solidFill>
                  <a:srgbClr val="96A09C"/>
                </a:solidFill>
              </a:rPr>
              <a:t>gray</a:t>
            </a:r>
            <a:r>
              <a:rPr lang="en-US" altLang="en-US" sz="4400"/>
              <a:t>!</a:t>
            </a:r>
          </a:p>
          <a:p>
            <a:r>
              <a:rPr lang="en-US" altLang="en-US" sz="4400"/>
              <a:t>The </a:t>
            </a:r>
            <a:r>
              <a:rPr lang="en-US" altLang="en-US" sz="4400" b="1">
                <a:solidFill>
                  <a:srgbClr val="FF3300"/>
                </a:solidFill>
                <a:latin typeface="Allegro BT" pitchFamily="82" charset="0"/>
              </a:rPr>
              <a:t>Thermosphere</a:t>
            </a:r>
            <a:r>
              <a:rPr lang="en-US" altLang="en-US" sz="4400" b="1"/>
              <a:t> </a:t>
            </a:r>
            <a:r>
              <a:rPr lang="en-US" altLang="en-US" sz="4400"/>
              <a:t>is the outermost layer and makes up .001% of the total atmosphere.  Please color #9 </a:t>
            </a:r>
            <a:r>
              <a:rPr lang="en-US" altLang="en-US" sz="4400" b="1">
                <a:solidFill>
                  <a:srgbClr val="FF3300"/>
                </a:solidFill>
              </a:rPr>
              <a:t>red</a:t>
            </a:r>
            <a:r>
              <a:rPr lang="en-US" altLang="en-US" sz="4400"/>
              <a:t>!</a:t>
            </a:r>
          </a:p>
        </p:txBody>
      </p:sp>
    </p:spTree>
    <p:extLst>
      <p:ext uri="{BB962C8B-B14F-4D97-AF65-F5344CB8AC3E}">
        <p14:creationId xmlns:p14="http://schemas.microsoft.com/office/powerpoint/2010/main" val="649696265"/>
      </p:ext>
    </p:extLst>
  </p:cSld>
  <p:clrMapOvr>
    <a:masterClrMapping/>
  </p:clrMapOvr>
  <p:transition spd="slow">
    <p:blinds/>
    <p:sndAc>
      <p:stSnd>
        <p:snd r:embed="rId2" name="push.wav"/>
      </p:stSnd>
    </p:sndAc>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9466" name="Rectangle 10"/>
          <p:cNvSpPr>
            <a:spLocks noGrp="1" noChangeArrowheads="1"/>
          </p:cNvSpPr>
          <p:nvPr>
            <p:ph type="body" idx="1"/>
          </p:nvPr>
        </p:nvSpPr>
        <p:spPr>
          <a:xfrm>
            <a:off x="1981200" y="838200"/>
            <a:ext cx="8229600" cy="5410200"/>
          </a:xfrm>
        </p:spPr>
        <p:txBody>
          <a:bodyPr/>
          <a:lstStyle/>
          <a:p>
            <a:pPr>
              <a:lnSpc>
                <a:spcPct val="90000"/>
              </a:lnSpc>
            </a:pPr>
            <a:r>
              <a:rPr lang="en-US" altLang="en-US"/>
              <a:t>The </a:t>
            </a:r>
            <a:r>
              <a:rPr lang="en-US" altLang="en-US" sz="4400" b="1">
                <a:solidFill>
                  <a:srgbClr val="00CC00"/>
                </a:solidFill>
                <a:latin typeface="Allegro BT" pitchFamily="82" charset="0"/>
              </a:rPr>
              <a:t>Ionosphere</a:t>
            </a:r>
            <a:r>
              <a:rPr lang="en-US" altLang="en-US"/>
              <a:t> is the next layer.  It is where the Aurora Borealis and the Aurora Australis take place.  The solar wind’s charged particles collide with the free electrons in this layer to produce the auroras.  Color this layer </a:t>
            </a:r>
            <a:r>
              <a:rPr lang="en-US" altLang="en-US" sz="4000" b="1">
                <a:solidFill>
                  <a:srgbClr val="00CC00"/>
                </a:solidFill>
              </a:rPr>
              <a:t>green</a:t>
            </a:r>
            <a:r>
              <a:rPr lang="en-US" altLang="en-US"/>
              <a:t>!</a:t>
            </a:r>
          </a:p>
          <a:p>
            <a:pPr>
              <a:lnSpc>
                <a:spcPct val="90000"/>
              </a:lnSpc>
            </a:pPr>
            <a:r>
              <a:rPr lang="en-US" altLang="en-US"/>
              <a:t>The </a:t>
            </a:r>
            <a:r>
              <a:rPr lang="en-US" altLang="en-US" sz="4400" b="1">
                <a:solidFill>
                  <a:schemeClr val="accent1"/>
                </a:solidFill>
                <a:latin typeface="Allegro BT" pitchFamily="82" charset="0"/>
              </a:rPr>
              <a:t>Mesosphere</a:t>
            </a:r>
            <a:r>
              <a:rPr lang="en-US" altLang="en-US"/>
              <a:t> is the layer that follows,and it is the coldest layer of the atmosphere.  </a:t>
            </a:r>
            <a:r>
              <a:rPr lang="en-US" altLang="en-US" sz="4400" b="1">
                <a:solidFill>
                  <a:schemeClr val="accent1"/>
                </a:solidFill>
              </a:rPr>
              <a:t>Blue</a:t>
            </a:r>
            <a:r>
              <a:rPr lang="en-US" altLang="en-US" b="1"/>
              <a:t> </a:t>
            </a:r>
            <a:r>
              <a:rPr lang="en-US" altLang="en-US"/>
              <a:t>is the color you need to proceed.</a:t>
            </a:r>
          </a:p>
          <a:p>
            <a:pPr>
              <a:lnSpc>
                <a:spcPct val="90000"/>
              </a:lnSpc>
            </a:pPr>
            <a:endParaRPr lang="en-US" altLang="en-US"/>
          </a:p>
        </p:txBody>
      </p:sp>
    </p:spTree>
    <p:extLst>
      <p:ext uri="{BB962C8B-B14F-4D97-AF65-F5344CB8AC3E}">
        <p14:creationId xmlns:p14="http://schemas.microsoft.com/office/powerpoint/2010/main" val="1727368185"/>
      </p:ext>
    </p:extLst>
  </p:cSld>
  <p:clrMapOvr>
    <a:masterClrMapping/>
  </p:clrMapOvr>
  <p:transition spd="slow">
    <p:zoom/>
    <p:sndAc>
      <p:stSnd>
        <p:snd r:embed="rId2" name="push.wav"/>
      </p:stSnd>
    </p:sndAc>
  </p:transition>
  <p:timing>
    <p:tnLst>
      <p:par>
        <p:cTn id="1" dur="indefinite" restart="never" nodeType="tmRoot"/>
      </p:par>
    </p:tnLst>
  </p:timing>
</p:sld>
</file>

<file path=ppt/theme/theme1.xml><?xml version="1.0" encoding="utf-8"?>
<a:theme xmlns:a="http://schemas.openxmlformats.org/drawingml/2006/main" name="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Garamond" panose="02020404030301010803"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Garamond" panose="02020404030301010803" pitchFamily="18"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Mountain Top">
  <a:themeElements>
    <a:clrScheme name="Mountain Top 5">
      <a:dk1>
        <a:srgbClr val="463416"/>
      </a:dk1>
      <a:lt1>
        <a:srgbClr val="FFFFFF"/>
      </a:lt1>
      <a:dk2>
        <a:srgbClr val="003399"/>
      </a:dk2>
      <a:lt2>
        <a:srgbClr val="E3E3FF"/>
      </a:lt2>
      <a:accent1>
        <a:srgbClr val="3399FF"/>
      </a:accent1>
      <a:accent2>
        <a:srgbClr val="33CCCC"/>
      </a:accent2>
      <a:accent3>
        <a:srgbClr val="AAADCA"/>
      </a:accent3>
      <a:accent4>
        <a:srgbClr val="DADADA"/>
      </a:accent4>
      <a:accent5>
        <a:srgbClr val="ADCAFF"/>
      </a:accent5>
      <a:accent6>
        <a:srgbClr val="2DB9B9"/>
      </a:accent6>
      <a:hlink>
        <a:srgbClr val="00FFCC"/>
      </a:hlink>
      <a:folHlink>
        <a:srgbClr val="808000"/>
      </a:folHlink>
    </a:clrScheme>
    <a:fontScheme name="Mountain Top">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Mountain Top 1">
        <a:dk1>
          <a:srgbClr val="4C3A1C"/>
        </a:dk1>
        <a:lt1>
          <a:srgbClr val="FFFFFF"/>
        </a:lt1>
        <a:dk2>
          <a:srgbClr val="993300"/>
        </a:dk2>
        <a:lt2>
          <a:srgbClr val="CCAA00"/>
        </a:lt2>
        <a:accent1>
          <a:srgbClr val="FF3300"/>
        </a:accent1>
        <a:accent2>
          <a:srgbClr val="9E6600"/>
        </a:accent2>
        <a:accent3>
          <a:srgbClr val="CAADAA"/>
        </a:accent3>
        <a:accent4>
          <a:srgbClr val="DADADA"/>
        </a:accent4>
        <a:accent5>
          <a:srgbClr val="FFADAA"/>
        </a:accent5>
        <a:accent6>
          <a:srgbClr val="8F5C00"/>
        </a:accent6>
        <a:hlink>
          <a:srgbClr val="FFCC00"/>
        </a:hlink>
        <a:folHlink>
          <a:srgbClr val="F7DC97"/>
        </a:folHlink>
      </a:clrScheme>
      <a:clrMap bg1="dk2" tx1="lt1" bg2="dk1" tx2="lt2" accent1="accent1" accent2="accent2" accent3="accent3" accent4="accent4" accent5="accent5" accent6="accent6" hlink="hlink" folHlink="folHlink"/>
    </a:extraClrScheme>
    <a:extraClrScheme>
      <a:clrScheme name="Mountain Top 2">
        <a:dk1>
          <a:srgbClr val="3D0058"/>
        </a:dk1>
        <a:lt1>
          <a:srgbClr val="FFFFFF"/>
        </a:lt1>
        <a:dk2>
          <a:srgbClr val="9188B0"/>
        </a:dk2>
        <a:lt2>
          <a:srgbClr val="DDE0DC"/>
        </a:lt2>
        <a:accent1>
          <a:srgbClr val="FFCC00"/>
        </a:accent1>
        <a:accent2>
          <a:srgbClr val="4C3D78"/>
        </a:accent2>
        <a:accent3>
          <a:srgbClr val="C7C3D4"/>
        </a:accent3>
        <a:accent4>
          <a:srgbClr val="DADADA"/>
        </a:accent4>
        <a:accent5>
          <a:srgbClr val="FFE2AA"/>
        </a:accent5>
        <a:accent6>
          <a:srgbClr val="44366C"/>
        </a:accent6>
        <a:hlink>
          <a:srgbClr val="743D78"/>
        </a:hlink>
        <a:folHlink>
          <a:srgbClr val="CC9900"/>
        </a:folHlink>
      </a:clrScheme>
      <a:clrMap bg1="dk2" tx1="lt1" bg2="dk1" tx2="lt2" accent1="accent1" accent2="accent2" accent3="accent3" accent4="accent4" accent5="accent5" accent6="accent6" hlink="hlink" folHlink="folHlink"/>
    </a:extraClrScheme>
    <a:extraClrScheme>
      <a:clrScheme name="Mountain Top 3">
        <a:dk1>
          <a:srgbClr val="10104C"/>
        </a:dk1>
        <a:lt1>
          <a:srgbClr val="FFFFFF"/>
        </a:lt1>
        <a:dk2>
          <a:srgbClr val="003366"/>
        </a:dk2>
        <a:lt2>
          <a:srgbClr val="C6CCD4"/>
        </a:lt2>
        <a:accent1>
          <a:srgbClr val="33CCFF"/>
        </a:accent1>
        <a:accent2>
          <a:srgbClr val="5B5B8D"/>
        </a:accent2>
        <a:accent3>
          <a:srgbClr val="AAADB8"/>
        </a:accent3>
        <a:accent4>
          <a:srgbClr val="DADADA"/>
        </a:accent4>
        <a:accent5>
          <a:srgbClr val="ADE2FF"/>
        </a:accent5>
        <a:accent6>
          <a:srgbClr val="52527F"/>
        </a:accent6>
        <a:hlink>
          <a:srgbClr val="4529AB"/>
        </a:hlink>
        <a:folHlink>
          <a:srgbClr val="00CC99"/>
        </a:folHlink>
      </a:clrScheme>
      <a:clrMap bg1="dk2" tx1="lt1" bg2="dk1" tx2="lt2" accent1="accent1" accent2="accent2" accent3="accent3" accent4="accent4" accent5="accent5" accent6="accent6" hlink="hlink" folHlink="folHlink"/>
    </a:extraClrScheme>
    <a:extraClrScheme>
      <a:clrScheme name="Mountain Top 4">
        <a:dk1>
          <a:srgbClr val="B0C8CA"/>
        </a:dk1>
        <a:lt1>
          <a:srgbClr val="FFFFFF"/>
        </a:lt1>
        <a:dk2>
          <a:srgbClr val="000099"/>
        </a:dk2>
        <a:lt2>
          <a:srgbClr val="FFFFFF"/>
        </a:lt2>
        <a:accent1>
          <a:srgbClr val="89C4FF"/>
        </a:accent1>
        <a:accent2>
          <a:srgbClr val="00008C"/>
        </a:accent2>
        <a:accent3>
          <a:srgbClr val="AAAACA"/>
        </a:accent3>
        <a:accent4>
          <a:srgbClr val="DADADA"/>
        </a:accent4>
        <a:accent5>
          <a:srgbClr val="C4DEFF"/>
        </a:accent5>
        <a:accent6>
          <a:srgbClr val="00007E"/>
        </a:accent6>
        <a:hlink>
          <a:srgbClr val="6666FF"/>
        </a:hlink>
        <a:folHlink>
          <a:srgbClr val="C0C0C0"/>
        </a:folHlink>
      </a:clrScheme>
      <a:clrMap bg1="dk2" tx1="lt1" bg2="dk1" tx2="lt2" accent1="accent1" accent2="accent2" accent3="accent3" accent4="accent4" accent5="accent5" accent6="accent6" hlink="hlink" folHlink="folHlink"/>
    </a:extraClrScheme>
    <a:extraClrScheme>
      <a:clrScheme name="Mountain Top 5">
        <a:dk1>
          <a:srgbClr val="463416"/>
        </a:dk1>
        <a:lt1>
          <a:srgbClr val="FFFFFF"/>
        </a:lt1>
        <a:dk2>
          <a:srgbClr val="003399"/>
        </a:dk2>
        <a:lt2>
          <a:srgbClr val="E3E3FF"/>
        </a:lt2>
        <a:accent1>
          <a:srgbClr val="3399FF"/>
        </a:accent1>
        <a:accent2>
          <a:srgbClr val="33CCCC"/>
        </a:accent2>
        <a:accent3>
          <a:srgbClr val="AAADCA"/>
        </a:accent3>
        <a:accent4>
          <a:srgbClr val="DADADA"/>
        </a:accent4>
        <a:accent5>
          <a:srgbClr val="ADCAFF"/>
        </a:accent5>
        <a:accent6>
          <a:srgbClr val="2DB9B9"/>
        </a:accent6>
        <a:hlink>
          <a:srgbClr val="00FFCC"/>
        </a:hlink>
        <a:folHlink>
          <a:srgbClr val="808000"/>
        </a:folHlink>
      </a:clrScheme>
      <a:clrMap bg1="dk2" tx1="lt1" bg2="dk1" tx2="lt2" accent1="accent1" accent2="accent2" accent3="accent3" accent4="accent4" accent5="accent5" accent6="accent6" hlink="hlink" folHlink="folHlink"/>
    </a:extraClrScheme>
    <a:extraClrScheme>
      <a:clrScheme name="Mountain Top 6">
        <a:dk1>
          <a:srgbClr val="809296"/>
        </a:dk1>
        <a:lt1>
          <a:srgbClr val="FFFFFF"/>
        </a:lt1>
        <a:dk2>
          <a:srgbClr val="6699FF"/>
        </a:dk2>
        <a:lt2>
          <a:srgbClr val="B3EDFF"/>
        </a:lt2>
        <a:accent1>
          <a:srgbClr val="FF9933"/>
        </a:accent1>
        <a:accent2>
          <a:srgbClr val="FFAA99"/>
        </a:accent2>
        <a:accent3>
          <a:srgbClr val="B8CAFF"/>
        </a:accent3>
        <a:accent4>
          <a:srgbClr val="DADADA"/>
        </a:accent4>
        <a:accent5>
          <a:srgbClr val="FFCAAD"/>
        </a:accent5>
        <a:accent6>
          <a:srgbClr val="E79A8A"/>
        </a:accent6>
        <a:hlink>
          <a:srgbClr val="FFCFAB"/>
        </a:hlink>
        <a:folHlink>
          <a:srgbClr val="CC9900"/>
        </a:folHlink>
      </a:clrScheme>
      <a:clrMap bg1="dk2" tx1="lt1" bg2="dk1" tx2="lt2" accent1="accent1" accent2="accent2" accent3="accent3" accent4="accent4" accent5="accent5" accent6="accent6" hlink="hlink" folHlink="folHlink"/>
    </a:extraClrScheme>
    <a:extraClrScheme>
      <a:clrScheme name="Mountain Top 7">
        <a:dk1>
          <a:srgbClr val="006666"/>
        </a:dk1>
        <a:lt1>
          <a:srgbClr val="FFFFFF"/>
        </a:lt1>
        <a:dk2>
          <a:srgbClr val="85D1E3"/>
        </a:dk2>
        <a:lt2>
          <a:srgbClr val="CCFFFF"/>
        </a:lt2>
        <a:accent1>
          <a:srgbClr val="FFCC00"/>
        </a:accent1>
        <a:accent2>
          <a:srgbClr val="00CC99"/>
        </a:accent2>
        <a:accent3>
          <a:srgbClr val="C2E5EF"/>
        </a:accent3>
        <a:accent4>
          <a:srgbClr val="DADADA"/>
        </a:accent4>
        <a:accent5>
          <a:srgbClr val="FFE2AA"/>
        </a:accent5>
        <a:accent6>
          <a:srgbClr val="00B98A"/>
        </a:accent6>
        <a:hlink>
          <a:srgbClr val="0099FF"/>
        </a:hlink>
        <a:folHlink>
          <a:srgbClr val="6600CC"/>
        </a:folHlink>
      </a:clrScheme>
      <a:clrMap bg1="dk2" tx1="lt1" bg2="dk1" tx2="lt2" accent1="accent1" accent2="accent2" accent3="accent3" accent4="accent4" accent5="accent5" accent6="accent6" hlink="hlink" folHlink="folHlink"/>
    </a:extraClrScheme>
    <a:extraClrScheme>
      <a:clrScheme name="Mountain Top 8">
        <a:dk1>
          <a:srgbClr val="404B3D"/>
        </a:dk1>
        <a:lt1>
          <a:srgbClr val="FFFFFF"/>
        </a:lt1>
        <a:dk2>
          <a:srgbClr val="A7A491"/>
        </a:dk2>
        <a:lt2>
          <a:srgbClr val="CCD0CA"/>
        </a:lt2>
        <a:accent1>
          <a:srgbClr val="33CCCC"/>
        </a:accent1>
        <a:accent2>
          <a:srgbClr val="004E4C"/>
        </a:accent2>
        <a:accent3>
          <a:srgbClr val="D0CFC7"/>
        </a:accent3>
        <a:accent4>
          <a:srgbClr val="DADADA"/>
        </a:accent4>
        <a:accent5>
          <a:srgbClr val="ADE2E2"/>
        </a:accent5>
        <a:accent6>
          <a:srgbClr val="004644"/>
        </a:accent6>
        <a:hlink>
          <a:srgbClr val="477781"/>
        </a:hlink>
        <a:folHlink>
          <a:srgbClr val="85CC74"/>
        </a:folHlink>
      </a:clrScheme>
      <a:clrMap bg1="dk2" tx1="lt1" bg2="dk1" tx2="lt2" accent1="accent1" accent2="accent2" accent3="accent3" accent4="accent4" accent5="accent5" accent6="accent6" hlink="hlink" folHlink="folHlink"/>
    </a:extraClrScheme>
    <a:extraClrScheme>
      <a:clrScheme name="Mountain Top 9">
        <a:dk1>
          <a:srgbClr val="000000"/>
        </a:dk1>
        <a:lt1>
          <a:srgbClr val="FFFFFF"/>
        </a:lt1>
        <a:dk2>
          <a:srgbClr val="FFFFAF"/>
        </a:dk2>
        <a:lt2>
          <a:srgbClr val="676597"/>
        </a:lt2>
        <a:accent1>
          <a:srgbClr val="66CCFF"/>
        </a:accent1>
        <a:accent2>
          <a:srgbClr val="CCECFF"/>
        </a:accent2>
        <a:accent3>
          <a:srgbClr val="FFFFFF"/>
        </a:accent3>
        <a:accent4>
          <a:srgbClr val="000000"/>
        </a:accent4>
        <a:accent5>
          <a:srgbClr val="B8E2FF"/>
        </a:accent5>
        <a:accent6>
          <a:srgbClr val="B9D6E7"/>
        </a:accent6>
        <a:hlink>
          <a:srgbClr val="6600CC"/>
        </a:hlink>
        <a:folHlink>
          <a:srgbClr val="008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TotalTime>
  <Words>2974</Words>
  <Application>Microsoft Office PowerPoint</Application>
  <PresentationFormat>Widescreen</PresentationFormat>
  <Paragraphs>307</Paragraphs>
  <Slides>67</Slides>
  <Notes>0</Notes>
  <HiddenSlides>0</HiddenSlides>
  <MMClips>0</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67</vt:i4>
      </vt:variant>
    </vt:vector>
  </HeadingPairs>
  <TitlesOfParts>
    <vt:vector size="79" baseType="lpstr">
      <vt:lpstr>Algerian</vt:lpstr>
      <vt:lpstr>Allegro BT</vt:lpstr>
      <vt:lpstr>Arial</vt:lpstr>
      <vt:lpstr>Futura Md BT</vt:lpstr>
      <vt:lpstr>Garamond</vt:lpstr>
      <vt:lpstr>Symbol</vt:lpstr>
      <vt:lpstr>Times New Roman</vt:lpstr>
      <vt:lpstr>Wingdings</vt:lpstr>
      <vt:lpstr>Stream</vt:lpstr>
      <vt:lpstr>Default Design</vt:lpstr>
      <vt:lpstr>1_Default Design</vt:lpstr>
      <vt:lpstr>Mountain Top</vt:lpstr>
      <vt:lpstr>Unit 3: Earth and Moon</vt:lpstr>
      <vt:lpstr>The Earth as a Planet</vt:lpstr>
      <vt:lpstr>“There’s no place like home…”</vt:lpstr>
      <vt:lpstr>“As the World Turns…”</vt:lpstr>
      <vt:lpstr>Factoids</vt:lpstr>
      <vt:lpstr>PowerPoint Presentation</vt:lpstr>
      <vt:lpstr>PowerPoint Presentation</vt:lpstr>
      <vt:lpstr>“The Atmosphere: Layer by Layer”</vt:lpstr>
      <vt:lpstr>PowerPoint Presentation</vt:lpstr>
      <vt:lpstr>PowerPoint Presentation</vt:lpstr>
      <vt:lpstr>PowerPoint Presentation</vt:lpstr>
      <vt:lpstr>PowerPoint Presentation</vt:lpstr>
      <vt:lpstr>More Factoids…</vt:lpstr>
      <vt:lpstr>PowerPoint Presentation</vt:lpstr>
      <vt:lpstr>Earth’s Interior</vt:lpstr>
      <vt:lpstr>Seismology</vt:lpstr>
      <vt:lpstr>Seismic Waves</vt:lpstr>
      <vt:lpstr>Earth’s Interior (2)</vt:lpstr>
      <vt:lpstr>Earth’s Magnetic Field</vt:lpstr>
      <vt:lpstr>The Role of Earth’s Magnetic Field</vt:lpstr>
      <vt:lpstr>The Aurora (Polar Light)</vt:lpstr>
      <vt:lpstr>The Active Earth</vt:lpstr>
      <vt:lpstr>Tectonic Plates</vt:lpstr>
      <vt:lpstr>Plate Tectonics</vt:lpstr>
      <vt:lpstr>Active Zones Resulting from Plate Tectonics</vt:lpstr>
      <vt:lpstr>Earth’s Tectonic History</vt:lpstr>
      <vt:lpstr>History of Geological Activity</vt:lpstr>
      <vt:lpstr>The Atmosphere</vt:lpstr>
      <vt:lpstr>The Structure of Earth’s Atmosphere</vt:lpstr>
      <vt:lpstr>Human Effects on Earth’s Atmosphere</vt:lpstr>
      <vt:lpstr>Global Warming</vt:lpstr>
      <vt:lpstr>Human Effects on the Atmosphere (2)</vt:lpstr>
      <vt:lpstr>PowerPoint Presentation</vt:lpstr>
      <vt:lpstr>Facts about the Moon</vt:lpstr>
      <vt:lpstr>Facts cont.</vt:lpstr>
      <vt:lpstr>Examples of Features</vt:lpstr>
      <vt:lpstr>Four Theories about Moon’s Origin</vt:lpstr>
      <vt:lpstr>Theories cont. </vt:lpstr>
      <vt:lpstr>Spring and Neap Tides</vt:lpstr>
      <vt:lpstr>The Moon Phases</vt:lpstr>
      <vt:lpstr>Moon Phases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Have you ever heard the saying…</vt:lpstr>
      <vt:lpstr>The Moon: The View from Earth</vt:lpstr>
      <vt:lpstr>Lunar Surface Features</vt:lpstr>
      <vt:lpstr>Highlands and Lowlands</vt:lpstr>
      <vt:lpstr>The Highlands</vt:lpstr>
      <vt:lpstr>Impact Cratering</vt:lpstr>
      <vt:lpstr>History of Impact Cratering</vt:lpstr>
      <vt:lpstr>Missions to the Moon</vt:lpstr>
      <vt:lpstr>The Apollo Missions</vt:lpstr>
      <vt:lpstr>Apollo Landing Sites</vt:lpstr>
      <vt:lpstr>Apollo Landing Sites (2)</vt:lpstr>
      <vt:lpstr>Moon Rocks</vt:lpstr>
      <vt:lpstr>The History of the Moon</vt:lpstr>
      <vt:lpstr>Formation of Maria</vt:lpstr>
      <vt:lpstr>Formation of Maria (2)</vt:lpstr>
      <vt:lpstr>Origin of Mare Imbrium</vt:lpstr>
      <vt:lpstr>The Origin of Earth’s Moon</vt:lpstr>
      <vt:lpstr>Modern Theory of Formation of the Moon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kim owen</dc:creator>
  <cp:lastModifiedBy>kim owen</cp:lastModifiedBy>
  <cp:revision>4</cp:revision>
  <dcterms:created xsi:type="dcterms:W3CDTF">2014-07-28T04:15:09Z</dcterms:created>
  <dcterms:modified xsi:type="dcterms:W3CDTF">2014-07-28T04:47:33Z</dcterms:modified>
</cp:coreProperties>
</file>