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90" r:id="rId4"/>
    <p:sldId id="257" r:id="rId5"/>
    <p:sldId id="292" r:id="rId6"/>
    <p:sldId id="258" r:id="rId7"/>
    <p:sldId id="293" r:id="rId8"/>
    <p:sldId id="320" r:id="rId9"/>
    <p:sldId id="294" r:id="rId10"/>
    <p:sldId id="295" r:id="rId11"/>
    <p:sldId id="326" r:id="rId12"/>
    <p:sldId id="296" r:id="rId13"/>
    <p:sldId id="321" r:id="rId14"/>
    <p:sldId id="322" r:id="rId15"/>
    <p:sldId id="298" r:id="rId16"/>
    <p:sldId id="323" r:id="rId17"/>
    <p:sldId id="324" r:id="rId18"/>
    <p:sldId id="325" r:id="rId19"/>
    <p:sldId id="327" r:id="rId20"/>
    <p:sldId id="297" r:id="rId21"/>
    <p:sldId id="299" r:id="rId22"/>
    <p:sldId id="300" r:id="rId23"/>
    <p:sldId id="301" r:id="rId24"/>
    <p:sldId id="267" r:id="rId25"/>
    <p:sldId id="302" r:id="rId26"/>
    <p:sldId id="303" r:id="rId27"/>
    <p:sldId id="304" r:id="rId28"/>
    <p:sldId id="328" r:id="rId29"/>
    <p:sldId id="329" r:id="rId30"/>
    <p:sldId id="330" r:id="rId31"/>
    <p:sldId id="305" r:id="rId32"/>
    <p:sldId id="269"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268" r:id="rId46"/>
    <p:sldId id="276" r:id="rId47"/>
    <p:sldId id="277" r:id="rId48"/>
    <p:sldId id="275"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60" r:id="rId90"/>
    <p:sldId id="362" r:id="rId91"/>
    <p:sldId id="363" r:id="rId92"/>
    <p:sldId id="364" r:id="rId93"/>
    <p:sldId id="365" r:id="rId94"/>
    <p:sldId id="366" r:id="rId95"/>
    <p:sldId id="367" r:id="rId96"/>
    <p:sldId id="368"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297" d="250"/>
        <a:sy n="297" d="25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slide" Target="slides/slide9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2AC60E-FC64-4507-AEA7-E8B3EF51A4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139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7630CC-BD47-48FD-9935-A925CF7B67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265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89F476-9B80-4E1B-AAAD-01433D05A6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700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sp>
        <p:nvSpPr>
          <p:cNvPr id="32778" name="Rectangle 10"/>
          <p:cNvSpPr>
            <a:spLocks noGrp="1" noChangeArrowheads="1"/>
          </p:cNvSpPr>
          <p:nvPr>
            <p:ph type="ctrTitle" sz="quarter"/>
          </p:nvPr>
        </p:nvSpPr>
        <p:spPr>
          <a:xfrm>
            <a:off x="914400" y="1873250"/>
            <a:ext cx="10363200" cy="1555750"/>
          </a:xfrm>
        </p:spPr>
        <p:txBody>
          <a:bodyPr/>
          <a:lstStyle>
            <a:lvl1pPr>
              <a:defRPr sz="4800"/>
            </a:lvl1pPr>
          </a:lstStyle>
          <a:p>
            <a:r>
              <a:rPr lang="en-US"/>
              <a:t>Click to edit Master title style</a:t>
            </a:r>
          </a:p>
        </p:txBody>
      </p:sp>
      <p:sp>
        <p:nvSpPr>
          <p:cNvPr id="32779"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4A6EEAAF-C9A0-44D4-AC8D-6152EC2CFF5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80428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095414B4-E732-419E-8573-53C3A59D2A3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99950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024B31CB-ACB9-4AB3-94D6-2F331305A0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80360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64A20F5A-C360-4F69-9999-E51E58A8E2C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33527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E44A0347-71AB-4BA9-8221-877B5AF313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06705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0AD9504F-1D92-4289-9E77-7574065978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39647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E0D89CFB-022F-4683-82CF-705E944E857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62466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318E8A7-7711-45E1-A0BD-519C72528CB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89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DD39C7-146B-46C2-ADA1-5CC23A01BD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3915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EF3BD5F-A4A4-4654-92C4-FFE8E330888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10289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09FE8534-F00A-4D2A-95AA-56A8353AA43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71568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C3B087C2-0EDF-44D4-B6D4-704CFE9FC76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46035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8242C-36A9-4252-96A6-94F6657DA2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2165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E25FE9-1743-4B5B-9E56-1CA6FB233E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9541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1643DD-0BE0-41CC-BEE3-487C0124B7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635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C3989C-E0A4-4641-8FD4-D24EF6351D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22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CD4C14C-3B21-4752-A539-71D953686F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0934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DBBCF0B-D68B-44F6-8182-62F8AE1CEA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375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7E42BF-A59F-4C7E-A929-7EAEA429FC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2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849C07-A185-4AF9-9967-8DFC523EC5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1974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30EDF8-9655-4D66-AE45-73D8F5662A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5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9024EA-9C4A-4CA4-B218-6BEE17DD15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0489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3A143-3F6D-4272-A876-2312AB1EE2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743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BD9BD1-B396-4037-8D23-17915568F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640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10098A-7D0A-49E9-8C17-E31FF8CEBA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369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F2444BB-A9EB-4F97-97EC-BB3A3ED0A5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66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6E68C64-B741-47EF-A849-2CC17AAA6E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330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2471B1-CD23-4416-8ECF-C5B166529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095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E76936-28BE-470F-878D-CF9D7B689B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3378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55A13C-C500-4983-ABA3-110FCB5EFE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0317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F3D3961-DBE6-47A6-BF65-5B9BB94E527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50397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317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317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317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317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3175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3175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3175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sp>
        <p:nvSpPr>
          <p:cNvPr id="31754"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1755"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56"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1757"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10199"/>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1758"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D18C513D-88AE-4CF7-AA69-9E6721D6ABB8}"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5850360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4172FC5-7729-4E31-8234-C0BE88DA9DF8}"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569668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6.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5.png"/><Relationship Id="rId1" Type="http://schemas.openxmlformats.org/officeDocument/2006/relationships/slideLayout" Target="../slideLayouts/slideLayout26.xml"/><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5.png"/><Relationship Id="rId1" Type="http://schemas.openxmlformats.org/officeDocument/2006/relationships/slideLayout" Target="../slideLayouts/slideLayout26.xml"/><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75.png"/><Relationship Id="rId1" Type="http://schemas.openxmlformats.org/officeDocument/2006/relationships/slideLayout" Target="../slideLayouts/slideLayout2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05000"/>
            <a:ext cx="6216650" cy="450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1" name="Text Box 3"/>
          <p:cNvSpPr txBox="1">
            <a:spLocks noChangeArrowheads="1"/>
          </p:cNvSpPr>
          <p:nvPr/>
        </p:nvSpPr>
        <p:spPr bwMode="auto">
          <a:xfrm>
            <a:off x="2286000" y="304801"/>
            <a:ext cx="7543800" cy="707886"/>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4000" b="1" smtClean="0">
                <a:solidFill>
                  <a:srgbClr val="A5A5A5"/>
                </a:solidFill>
                <a:effectLst>
                  <a:outerShdw blurRad="38100" dist="38100" dir="2700000" algn="tl">
                    <a:srgbClr val="FFFFFF"/>
                  </a:outerShdw>
                </a:effectLst>
              </a:rPr>
              <a:t>unit </a:t>
            </a:r>
            <a:r>
              <a:rPr lang="en-US" sz="4000" b="1" dirty="0" smtClean="0">
                <a:solidFill>
                  <a:srgbClr val="A5A5A5"/>
                </a:solidFill>
                <a:effectLst>
                  <a:outerShdw blurRad="38100" dist="38100" dir="2700000" algn="tl">
                    <a:srgbClr val="FFFFFF"/>
                  </a:outerShdw>
                </a:effectLst>
              </a:rPr>
              <a:t>5: Sun and </a:t>
            </a:r>
            <a:r>
              <a:rPr lang="en-US" sz="4000" b="1" smtClean="0">
                <a:solidFill>
                  <a:srgbClr val="A5A5A5"/>
                </a:solidFill>
                <a:effectLst>
                  <a:outerShdw blurRad="38100" dist="38100" dir="2700000" algn="tl">
                    <a:srgbClr val="FFFFFF"/>
                  </a:outerShdw>
                </a:effectLst>
              </a:rPr>
              <a:t>Star formation</a:t>
            </a:r>
            <a:endParaRPr lang="en-US" sz="4000" b="1" dirty="0">
              <a:solidFill>
                <a:srgbClr val="A5A5A5"/>
              </a:solidFill>
            </a:endParaRPr>
          </a:p>
        </p:txBody>
      </p:sp>
    </p:spTree>
    <p:extLst>
      <p:ext uri="{BB962C8B-B14F-4D97-AF65-F5344CB8AC3E}">
        <p14:creationId xmlns:p14="http://schemas.microsoft.com/office/powerpoint/2010/main" val="812472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228600"/>
            <a:ext cx="293846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524000" y="381001"/>
            <a:ext cx="5867400" cy="830997"/>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400" b="1">
                <a:solidFill>
                  <a:srgbClr val="FFFFFF"/>
                </a:solidFill>
                <a:effectLst>
                  <a:outerShdw blurRad="38100" dist="38100" dir="2700000" algn="tl">
                    <a:srgbClr val="010199"/>
                  </a:outerShdw>
                </a:effectLst>
              </a:rPr>
              <a:t>The bright visible surface of the Sun is called the photosphere. </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53340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1905000" y="2743201"/>
            <a:ext cx="3048000" cy="1920875"/>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000">
                <a:solidFill>
                  <a:srgbClr val="FFFFFF"/>
                </a:solidFill>
              </a:rPr>
              <a:t>When looking at the Sun, the edges appear orange and darker than the central yellow region. This is known as limb darkening.</a:t>
            </a:r>
            <a:r>
              <a:rPr lang="en-US" sz="2000" b="1">
                <a:solidFill>
                  <a:srgbClr val="FFFFFF"/>
                </a:solidFill>
                <a:effectLst>
                  <a:outerShdw blurRad="38100" dist="38100" dir="2700000" algn="tl">
                    <a:srgbClr val="010199"/>
                  </a:outerShdw>
                </a:effectLst>
              </a:rPr>
              <a:t> </a:t>
            </a:r>
            <a:endParaRPr lang="en-US" sz="2400">
              <a:solidFill>
                <a:srgbClr val="FFFFFF"/>
              </a:solidFill>
              <a:latin typeface="Times" charset="0"/>
            </a:endParaRPr>
          </a:p>
        </p:txBody>
      </p:sp>
    </p:spTree>
    <p:extLst>
      <p:ext uri="{BB962C8B-B14F-4D97-AF65-F5344CB8AC3E}">
        <p14:creationId xmlns:p14="http://schemas.microsoft.com/office/powerpoint/2010/main" val="1856382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252" name="Text Box 12"/>
          <p:cNvSpPr txBox="1">
            <a:spLocks noChangeArrowheads="1"/>
          </p:cNvSpPr>
          <p:nvPr/>
        </p:nvSpPr>
        <p:spPr bwMode="auto">
          <a:xfrm>
            <a:off x="2873375" y="8382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333399"/>
                </a:solidFill>
              </a:rPr>
              <a:t> Apparent surface layer of the sun</a:t>
            </a:r>
          </a:p>
        </p:txBody>
      </p:sp>
      <p:pic>
        <p:nvPicPr>
          <p:cNvPr id="138245" name="Picture 5" descr="01a"/>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77975" y="3048001"/>
            <a:ext cx="5715000" cy="3686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Photosphere</a:t>
            </a:r>
          </a:p>
        </p:txBody>
      </p:sp>
      <p:sp>
        <p:nvSpPr>
          <p:cNvPr id="138243" name="Line 3"/>
          <p:cNvSpPr>
            <a:spLocks noChangeShapeType="1"/>
          </p:cNvSpPr>
          <p:nvPr/>
        </p:nvSpPr>
        <p:spPr bwMode="auto">
          <a:xfrm>
            <a:off x="2209800" y="838200"/>
            <a:ext cx="5105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8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6" name="Picture 6" descr="01b"/>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7369175" y="3048000"/>
            <a:ext cx="3124200" cy="289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7" name="Text Box 7"/>
          <p:cNvSpPr txBox="1">
            <a:spLocks noChangeArrowheads="1"/>
          </p:cNvSpPr>
          <p:nvPr/>
        </p:nvSpPr>
        <p:spPr bwMode="auto">
          <a:xfrm>
            <a:off x="7673975" y="5943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The solar corona</a:t>
            </a:r>
          </a:p>
        </p:txBody>
      </p:sp>
      <p:sp>
        <p:nvSpPr>
          <p:cNvPr id="138248" name="Line 8"/>
          <p:cNvSpPr>
            <a:spLocks noChangeShapeType="1"/>
          </p:cNvSpPr>
          <p:nvPr/>
        </p:nvSpPr>
        <p:spPr bwMode="auto">
          <a:xfrm>
            <a:off x="6073775" y="3657600"/>
            <a:ext cx="2362200" cy="1524000"/>
          </a:xfrm>
          <a:prstGeom prst="line">
            <a:avLst/>
          </a:prstGeom>
          <a:noFill/>
          <a:ln w="285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8249" name="Line 9"/>
          <p:cNvSpPr>
            <a:spLocks noChangeShapeType="1"/>
          </p:cNvSpPr>
          <p:nvPr/>
        </p:nvSpPr>
        <p:spPr bwMode="auto">
          <a:xfrm flipV="1">
            <a:off x="6073775" y="3581400"/>
            <a:ext cx="2667000" cy="76200"/>
          </a:xfrm>
          <a:prstGeom prst="line">
            <a:avLst/>
          </a:prstGeom>
          <a:noFill/>
          <a:ln w="285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8250" name="Text Box 10"/>
          <p:cNvSpPr txBox="1">
            <a:spLocks noChangeArrowheads="1"/>
          </p:cNvSpPr>
          <p:nvPr/>
        </p:nvSpPr>
        <p:spPr bwMode="auto">
          <a:xfrm>
            <a:off x="2873375" y="12954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333399"/>
                </a:solidFill>
              </a:rPr>
              <a:t> Depth </a:t>
            </a:r>
            <a:r>
              <a:rPr lang="en-US" altLang="en-US" sz="2400">
                <a:solidFill>
                  <a:srgbClr val="333399"/>
                </a:solidFill>
                <a:cs typeface="Arial" panose="020B0604020202020204" pitchFamily="34" charset="0"/>
              </a:rPr>
              <a:t>≈ </a:t>
            </a:r>
            <a:r>
              <a:rPr lang="en-US" altLang="en-US" sz="2400">
                <a:solidFill>
                  <a:srgbClr val="333399"/>
                </a:solidFill>
              </a:rPr>
              <a:t>500 km</a:t>
            </a:r>
          </a:p>
        </p:txBody>
      </p:sp>
      <p:sp>
        <p:nvSpPr>
          <p:cNvPr id="138251" name="Text Box 11"/>
          <p:cNvSpPr txBox="1">
            <a:spLocks noChangeArrowheads="1"/>
          </p:cNvSpPr>
          <p:nvPr/>
        </p:nvSpPr>
        <p:spPr bwMode="auto">
          <a:xfrm>
            <a:off x="2873375" y="1698625"/>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333399"/>
                </a:solidFill>
              </a:rPr>
              <a:t> Temperature </a:t>
            </a:r>
            <a:r>
              <a:rPr lang="en-US" altLang="en-US" sz="2400">
                <a:solidFill>
                  <a:srgbClr val="333399"/>
                </a:solidFill>
                <a:cs typeface="Arial" panose="020B0604020202020204" pitchFamily="34" charset="0"/>
              </a:rPr>
              <a:t>≈ </a:t>
            </a:r>
            <a:r>
              <a:rPr lang="en-US" altLang="en-US" sz="2400">
                <a:solidFill>
                  <a:srgbClr val="333399"/>
                </a:solidFill>
              </a:rPr>
              <a:t>5800 </a:t>
            </a:r>
            <a:r>
              <a:rPr lang="en-US" altLang="en-US" sz="2400" baseline="30000">
                <a:solidFill>
                  <a:srgbClr val="333399"/>
                </a:solidFill>
              </a:rPr>
              <a:t>o</a:t>
            </a:r>
            <a:r>
              <a:rPr lang="en-US" altLang="en-US" sz="2400">
                <a:solidFill>
                  <a:srgbClr val="333399"/>
                </a:solidFill>
              </a:rPr>
              <a:t>K</a:t>
            </a:r>
          </a:p>
        </p:txBody>
      </p:sp>
      <p:sp>
        <p:nvSpPr>
          <p:cNvPr id="138253" name="Text Box 13"/>
          <p:cNvSpPr txBox="1">
            <a:spLocks noChangeArrowheads="1"/>
          </p:cNvSpPr>
          <p:nvPr/>
        </p:nvSpPr>
        <p:spPr bwMode="auto">
          <a:xfrm>
            <a:off x="2873375" y="208915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333399"/>
                </a:solidFill>
              </a:rPr>
              <a:t> Highly opaque (H</a:t>
            </a:r>
            <a:r>
              <a:rPr lang="en-US" altLang="en-US" sz="2400" baseline="30000">
                <a:solidFill>
                  <a:srgbClr val="333399"/>
                </a:solidFill>
              </a:rPr>
              <a:t>- </a:t>
            </a:r>
            <a:r>
              <a:rPr lang="en-US" altLang="en-US" sz="2400">
                <a:solidFill>
                  <a:srgbClr val="333399"/>
                </a:solidFill>
              </a:rPr>
              <a:t>ions)</a:t>
            </a:r>
          </a:p>
        </p:txBody>
      </p:sp>
      <p:sp>
        <p:nvSpPr>
          <p:cNvPr id="138254" name="Text Box 14"/>
          <p:cNvSpPr txBox="1">
            <a:spLocks noChangeArrowheads="1"/>
          </p:cNvSpPr>
          <p:nvPr/>
        </p:nvSpPr>
        <p:spPr bwMode="auto">
          <a:xfrm>
            <a:off x="2895600" y="2581275"/>
            <a:ext cx="7772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100">
                <a:solidFill>
                  <a:srgbClr val="333399"/>
                </a:solidFill>
              </a:rPr>
              <a:t> Absorbs and re-emits radiation produced in the solar interior</a:t>
            </a:r>
          </a:p>
        </p:txBody>
      </p:sp>
    </p:spTree>
    <p:extLst>
      <p:ext uri="{BB962C8B-B14F-4D97-AF65-F5344CB8AC3E}">
        <p14:creationId xmlns:p14="http://schemas.microsoft.com/office/powerpoint/2010/main" val="2260141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500" fill="hold"/>
                                        <p:tgtEl>
                                          <p:spTgt spid="138245"/>
                                        </p:tgtEl>
                                        <p:attrNameLst>
                                          <p:attrName>ppt_x</p:attrName>
                                        </p:attrNameLst>
                                      </p:cBhvr>
                                      <p:tavLst>
                                        <p:tav tm="0">
                                          <p:val>
                                            <p:strVal val="0-#ppt_w/2"/>
                                          </p:val>
                                        </p:tav>
                                        <p:tav tm="100000">
                                          <p:val>
                                            <p:strVal val="#ppt_x"/>
                                          </p:val>
                                        </p:tav>
                                      </p:tavLst>
                                    </p:anim>
                                    <p:anim calcmode="lin" valueType="num">
                                      <p:cBhvr additive="base">
                                        <p:cTn id="8" dur="500" fill="hold"/>
                                        <p:tgtEl>
                                          <p:spTgt spid="1382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8252"/>
                                        </p:tgtEl>
                                        <p:attrNameLst>
                                          <p:attrName>style.visibility</p:attrName>
                                        </p:attrNameLst>
                                      </p:cBhvr>
                                      <p:to>
                                        <p:strVal val="visible"/>
                                      </p:to>
                                    </p:set>
                                    <p:anim calcmode="lin" valueType="num">
                                      <p:cBhvr additive="base">
                                        <p:cTn id="13" dur="500"/>
                                        <p:tgtEl>
                                          <p:spTgt spid="138252"/>
                                        </p:tgtEl>
                                        <p:attrNameLst>
                                          <p:attrName>ppt_y</p:attrName>
                                        </p:attrNameLst>
                                      </p:cBhvr>
                                      <p:tavLst>
                                        <p:tav tm="0">
                                          <p:val>
                                            <p:strVal val="#ppt_y+#ppt_h*1.125000"/>
                                          </p:val>
                                        </p:tav>
                                        <p:tav tm="100000">
                                          <p:val>
                                            <p:strVal val="#ppt_y"/>
                                          </p:val>
                                        </p:tav>
                                      </p:tavLst>
                                    </p:anim>
                                    <p:animEffect transition="in" filter="wipe(up)">
                                      <p:cBhvr>
                                        <p:cTn id="14" dur="500"/>
                                        <p:tgtEl>
                                          <p:spTgt spid="13825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8250"/>
                                        </p:tgtEl>
                                        <p:attrNameLst>
                                          <p:attrName>style.visibility</p:attrName>
                                        </p:attrNameLst>
                                      </p:cBhvr>
                                      <p:to>
                                        <p:strVal val="visible"/>
                                      </p:to>
                                    </p:set>
                                    <p:anim calcmode="lin" valueType="num">
                                      <p:cBhvr additive="base">
                                        <p:cTn id="19" dur="500"/>
                                        <p:tgtEl>
                                          <p:spTgt spid="138250"/>
                                        </p:tgtEl>
                                        <p:attrNameLst>
                                          <p:attrName>ppt_y</p:attrName>
                                        </p:attrNameLst>
                                      </p:cBhvr>
                                      <p:tavLst>
                                        <p:tav tm="0">
                                          <p:val>
                                            <p:strVal val="#ppt_y+#ppt_h*1.125000"/>
                                          </p:val>
                                        </p:tav>
                                        <p:tav tm="100000">
                                          <p:val>
                                            <p:strVal val="#ppt_y"/>
                                          </p:val>
                                        </p:tav>
                                      </p:tavLst>
                                    </p:anim>
                                    <p:animEffect transition="in" filter="wipe(up)">
                                      <p:cBhvr>
                                        <p:cTn id="20" dur="500"/>
                                        <p:tgtEl>
                                          <p:spTgt spid="1382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8251"/>
                                        </p:tgtEl>
                                        <p:attrNameLst>
                                          <p:attrName>style.visibility</p:attrName>
                                        </p:attrNameLst>
                                      </p:cBhvr>
                                      <p:to>
                                        <p:strVal val="visible"/>
                                      </p:to>
                                    </p:set>
                                    <p:anim calcmode="lin" valueType="num">
                                      <p:cBhvr additive="base">
                                        <p:cTn id="25" dur="500"/>
                                        <p:tgtEl>
                                          <p:spTgt spid="138251"/>
                                        </p:tgtEl>
                                        <p:attrNameLst>
                                          <p:attrName>ppt_y</p:attrName>
                                        </p:attrNameLst>
                                      </p:cBhvr>
                                      <p:tavLst>
                                        <p:tav tm="0">
                                          <p:val>
                                            <p:strVal val="#ppt_y+#ppt_h*1.125000"/>
                                          </p:val>
                                        </p:tav>
                                        <p:tav tm="100000">
                                          <p:val>
                                            <p:strVal val="#ppt_y"/>
                                          </p:val>
                                        </p:tav>
                                      </p:tavLst>
                                    </p:anim>
                                    <p:animEffect transition="in" filter="wipe(up)">
                                      <p:cBhvr>
                                        <p:cTn id="26" dur="500"/>
                                        <p:tgtEl>
                                          <p:spTgt spid="13825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8253"/>
                                        </p:tgtEl>
                                        <p:attrNameLst>
                                          <p:attrName>style.visibility</p:attrName>
                                        </p:attrNameLst>
                                      </p:cBhvr>
                                      <p:to>
                                        <p:strVal val="visible"/>
                                      </p:to>
                                    </p:set>
                                    <p:anim calcmode="lin" valueType="num">
                                      <p:cBhvr additive="base">
                                        <p:cTn id="31" dur="500"/>
                                        <p:tgtEl>
                                          <p:spTgt spid="138253"/>
                                        </p:tgtEl>
                                        <p:attrNameLst>
                                          <p:attrName>ppt_y</p:attrName>
                                        </p:attrNameLst>
                                      </p:cBhvr>
                                      <p:tavLst>
                                        <p:tav tm="0">
                                          <p:val>
                                            <p:strVal val="#ppt_y+#ppt_h*1.125000"/>
                                          </p:val>
                                        </p:tav>
                                        <p:tav tm="100000">
                                          <p:val>
                                            <p:strVal val="#ppt_y"/>
                                          </p:val>
                                        </p:tav>
                                      </p:tavLst>
                                    </p:anim>
                                    <p:animEffect transition="in" filter="wipe(up)">
                                      <p:cBhvr>
                                        <p:cTn id="32" dur="500"/>
                                        <p:tgtEl>
                                          <p:spTgt spid="1382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8254"/>
                                        </p:tgtEl>
                                        <p:attrNameLst>
                                          <p:attrName>style.visibility</p:attrName>
                                        </p:attrNameLst>
                                      </p:cBhvr>
                                      <p:to>
                                        <p:strVal val="visible"/>
                                      </p:to>
                                    </p:set>
                                    <p:anim calcmode="lin" valueType="num">
                                      <p:cBhvr additive="base">
                                        <p:cTn id="37" dur="500"/>
                                        <p:tgtEl>
                                          <p:spTgt spid="138254"/>
                                        </p:tgtEl>
                                        <p:attrNameLst>
                                          <p:attrName>ppt_y</p:attrName>
                                        </p:attrNameLst>
                                      </p:cBhvr>
                                      <p:tavLst>
                                        <p:tav tm="0">
                                          <p:val>
                                            <p:strVal val="#ppt_y+#ppt_h*1.125000"/>
                                          </p:val>
                                        </p:tav>
                                        <p:tav tm="100000">
                                          <p:val>
                                            <p:strVal val="#ppt_y"/>
                                          </p:val>
                                        </p:tav>
                                      </p:tavLst>
                                    </p:anim>
                                    <p:animEffect transition="in" filter="wipe(up)">
                                      <p:cBhvr>
                                        <p:cTn id="38" dur="500"/>
                                        <p:tgtEl>
                                          <p:spTgt spid="13825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nodeType="clickEffect">
                                  <p:stCondLst>
                                    <p:cond delay="0"/>
                                  </p:stCondLst>
                                  <p:childTnLst>
                                    <p:set>
                                      <p:cBhvr>
                                        <p:cTn id="42" dur="1" fill="hold">
                                          <p:stCondLst>
                                            <p:cond delay="0"/>
                                          </p:stCondLst>
                                        </p:cTn>
                                        <p:tgtEl>
                                          <p:spTgt spid="138246"/>
                                        </p:tgtEl>
                                        <p:attrNameLst>
                                          <p:attrName>style.visibility</p:attrName>
                                        </p:attrNameLst>
                                      </p:cBhvr>
                                      <p:to>
                                        <p:strVal val="visible"/>
                                      </p:to>
                                    </p:set>
                                    <p:anim calcmode="lin" valueType="num">
                                      <p:cBhvr additive="base">
                                        <p:cTn id="43" dur="500"/>
                                        <p:tgtEl>
                                          <p:spTgt spid="138246"/>
                                        </p:tgtEl>
                                        <p:attrNameLst>
                                          <p:attrName>ppt_x</p:attrName>
                                        </p:attrNameLst>
                                      </p:cBhvr>
                                      <p:tavLst>
                                        <p:tav tm="0">
                                          <p:val>
                                            <p:strVal val="#ppt_x-#ppt_w*1.125000"/>
                                          </p:val>
                                        </p:tav>
                                        <p:tav tm="100000">
                                          <p:val>
                                            <p:strVal val="#ppt_x"/>
                                          </p:val>
                                        </p:tav>
                                      </p:tavLst>
                                    </p:anim>
                                    <p:animEffect transition="in" filter="wipe(right)">
                                      <p:cBhvr>
                                        <p:cTn id="44" dur="500"/>
                                        <p:tgtEl>
                                          <p:spTgt spid="138246"/>
                                        </p:tgtEl>
                                      </p:cBhvr>
                                    </p:animEffect>
                                  </p:childTnLst>
                                </p:cTn>
                              </p:par>
                            </p:childTnLst>
                          </p:cTn>
                        </p:par>
                        <p:par>
                          <p:cTn id="45" fill="hold" nodeType="afterGroup">
                            <p:stCondLst>
                              <p:cond delay="500"/>
                            </p:stCondLst>
                            <p:childTnLst>
                              <p:par>
                                <p:cTn id="46" presetID="12" presetClass="entr" presetSubtype="8" fill="hold" grpId="0" nodeType="afterEffect">
                                  <p:stCondLst>
                                    <p:cond delay="0"/>
                                  </p:stCondLst>
                                  <p:childTnLst>
                                    <p:set>
                                      <p:cBhvr>
                                        <p:cTn id="47" dur="1" fill="hold">
                                          <p:stCondLst>
                                            <p:cond delay="0"/>
                                          </p:stCondLst>
                                        </p:cTn>
                                        <p:tgtEl>
                                          <p:spTgt spid="138247"/>
                                        </p:tgtEl>
                                        <p:attrNameLst>
                                          <p:attrName>style.visibility</p:attrName>
                                        </p:attrNameLst>
                                      </p:cBhvr>
                                      <p:to>
                                        <p:strVal val="visible"/>
                                      </p:to>
                                    </p:set>
                                    <p:anim calcmode="lin" valueType="num">
                                      <p:cBhvr additive="base">
                                        <p:cTn id="48" dur="500"/>
                                        <p:tgtEl>
                                          <p:spTgt spid="138247"/>
                                        </p:tgtEl>
                                        <p:attrNameLst>
                                          <p:attrName>ppt_x</p:attrName>
                                        </p:attrNameLst>
                                      </p:cBhvr>
                                      <p:tavLst>
                                        <p:tav tm="0">
                                          <p:val>
                                            <p:strVal val="#ppt_x-#ppt_w*1.125000"/>
                                          </p:val>
                                        </p:tav>
                                        <p:tav tm="100000">
                                          <p:val>
                                            <p:strVal val="#ppt_x"/>
                                          </p:val>
                                        </p:tav>
                                      </p:tavLst>
                                    </p:anim>
                                    <p:animEffect transition="in" filter="wipe(right)">
                                      <p:cBhvr>
                                        <p:cTn id="49" dur="500"/>
                                        <p:tgtEl>
                                          <p:spTgt spid="138247"/>
                                        </p:tgtEl>
                                      </p:cBhvr>
                                    </p:animEffect>
                                  </p:childTnLst>
                                </p:cTn>
                              </p:par>
                            </p:childTnLst>
                          </p:cTn>
                        </p:par>
                        <p:par>
                          <p:cTn id="50" fill="hold" nodeType="afterGroup">
                            <p:stCondLst>
                              <p:cond delay="1000"/>
                            </p:stCondLst>
                            <p:childTnLst>
                              <p:par>
                                <p:cTn id="51" presetID="12" presetClass="entr" presetSubtype="8" fill="hold" grpId="0" nodeType="afterEffect">
                                  <p:stCondLst>
                                    <p:cond delay="0"/>
                                  </p:stCondLst>
                                  <p:childTnLst>
                                    <p:set>
                                      <p:cBhvr>
                                        <p:cTn id="52" dur="1" fill="hold">
                                          <p:stCondLst>
                                            <p:cond delay="0"/>
                                          </p:stCondLst>
                                        </p:cTn>
                                        <p:tgtEl>
                                          <p:spTgt spid="138249"/>
                                        </p:tgtEl>
                                        <p:attrNameLst>
                                          <p:attrName>style.visibility</p:attrName>
                                        </p:attrNameLst>
                                      </p:cBhvr>
                                      <p:to>
                                        <p:strVal val="visible"/>
                                      </p:to>
                                    </p:set>
                                    <p:anim calcmode="lin" valueType="num">
                                      <p:cBhvr additive="base">
                                        <p:cTn id="53" dur="500"/>
                                        <p:tgtEl>
                                          <p:spTgt spid="138249"/>
                                        </p:tgtEl>
                                        <p:attrNameLst>
                                          <p:attrName>ppt_x</p:attrName>
                                        </p:attrNameLst>
                                      </p:cBhvr>
                                      <p:tavLst>
                                        <p:tav tm="0">
                                          <p:val>
                                            <p:strVal val="#ppt_x-#ppt_w*1.125000"/>
                                          </p:val>
                                        </p:tav>
                                        <p:tav tm="100000">
                                          <p:val>
                                            <p:strVal val="#ppt_x"/>
                                          </p:val>
                                        </p:tav>
                                      </p:tavLst>
                                    </p:anim>
                                    <p:animEffect transition="in" filter="wipe(right)">
                                      <p:cBhvr>
                                        <p:cTn id="54" dur="500"/>
                                        <p:tgtEl>
                                          <p:spTgt spid="138249"/>
                                        </p:tgtEl>
                                      </p:cBhvr>
                                    </p:animEffect>
                                  </p:childTnLst>
                                </p:cTn>
                              </p:par>
                            </p:childTnLst>
                          </p:cTn>
                        </p:par>
                        <p:par>
                          <p:cTn id="55" fill="hold" nodeType="afterGroup">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8248"/>
                                        </p:tgtEl>
                                        <p:attrNameLst>
                                          <p:attrName>style.visibility</p:attrName>
                                        </p:attrNameLst>
                                      </p:cBhvr>
                                      <p:to>
                                        <p:strVal val="visible"/>
                                      </p:to>
                                    </p:set>
                                    <p:anim calcmode="lin" valueType="num">
                                      <p:cBhvr additive="base">
                                        <p:cTn id="58" dur="500"/>
                                        <p:tgtEl>
                                          <p:spTgt spid="138248"/>
                                        </p:tgtEl>
                                        <p:attrNameLst>
                                          <p:attrName>ppt_x</p:attrName>
                                        </p:attrNameLst>
                                      </p:cBhvr>
                                      <p:tavLst>
                                        <p:tav tm="0">
                                          <p:val>
                                            <p:strVal val="#ppt_x-#ppt_w*1.125000"/>
                                          </p:val>
                                        </p:tav>
                                        <p:tav tm="100000">
                                          <p:val>
                                            <p:strVal val="#ppt_x"/>
                                          </p:val>
                                        </p:tav>
                                      </p:tavLst>
                                    </p:anim>
                                    <p:animEffect transition="in" filter="wipe(right)">
                                      <p:cBhvr>
                                        <p:cTn id="59" dur="500"/>
                                        <p:tgtEl>
                                          <p:spTgt spid="138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utoUpdateAnimBg="0"/>
      <p:bldP spid="138247" grpId="0" autoUpdateAnimBg="0"/>
      <p:bldP spid="138248" grpId="0" animBg="1"/>
      <p:bldP spid="138249" grpId="0" animBg="1"/>
      <p:bldP spid="138250" grpId="0" autoUpdateAnimBg="0"/>
      <p:bldP spid="138251" grpId="0" autoUpdateAnimBg="0"/>
      <p:bldP spid="138253" grpId="0" autoUpdateAnimBg="0"/>
      <p:bldP spid="13825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895600" y="252413"/>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900">
                <a:solidFill>
                  <a:srgbClr val="000099"/>
                </a:solidFill>
              </a:rPr>
              <a:t>Energy Transport in the Photosphere</a:t>
            </a:r>
          </a:p>
        </p:txBody>
      </p:sp>
      <p:sp>
        <p:nvSpPr>
          <p:cNvPr id="139267" name="Line 3"/>
          <p:cNvSpPr>
            <a:spLocks noChangeShapeType="1"/>
          </p:cNvSpPr>
          <p:nvPr/>
        </p:nvSpPr>
        <p:spPr bwMode="auto">
          <a:xfrm>
            <a:off x="2209800" y="1295400"/>
            <a:ext cx="6019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9" name="Text Box 5"/>
          <p:cNvSpPr txBox="1">
            <a:spLocks noChangeArrowheads="1"/>
          </p:cNvSpPr>
          <p:nvPr/>
        </p:nvSpPr>
        <p:spPr bwMode="auto">
          <a:xfrm>
            <a:off x="2838450" y="1343026"/>
            <a:ext cx="777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Energy generated in the sun’s center must be transported outward.</a:t>
            </a:r>
          </a:p>
        </p:txBody>
      </p:sp>
      <p:sp>
        <p:nvSpPr>
          <p:cNvPr id="139270" name="Text Box 6"/>
          <p:cNvSpPr txBox="1">
            <a:spLocks noChangeArrowheads="1"/>
          </p:cNvSpPr>
          <p:nvPr/>
        </p:nvSpPr>
        <p:spPr bwMode="auto">
          <a:xfrm>
            <a:off x="2838450" y="1816101"/>
            <a:ext cx="777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In the </a:t>
            </a:r>
            <a:r>
              <a:rPr lang="en-US" altLang="en-US" sz="2000" b="1">
                <a:solidFill>
                  <a:srgbClr val="333399"/>
                </a:solidFill>
              </a:rPr>
              <a:t>photosphere</a:t>
            </a:r>
            <a:r>
              <a:rPr lang="en-US" altLang="en-US" sz="2000">
                <a:solidFill>
                  <a:srgbClr val="333399"/>
                </a:solidFill>
              </a:rPr>
              <a:t>, this happens through</a:t>
            </a:r>
          </a:p>
        </p:txBody>
      </p:sp>
      <p:pic>
        <p:nvPicPr>
          <p:cNvPr id="139271" name="Picture 7" descr="02b"/>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84625" y="3328989"/>
            <a:ext cx="5334000" cy="286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72" name="Text Box 8"/>
          <p:cNvSpPr txBox="1">
            <a:spLocks noChangeArrowheads="1"/>
          </p:cNvSpPr>
          <p:nvPr/>
        </p:nvSpPr>
        <p:spPr bwMode="auto">
          <a:xfrm>
            <a:off x="5454650" y="2286001"/>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3300"/>
                </a:solidFill>
              </a:rPr>
              <a:t>Convection:</a:t>
            </a:r>
          </a:p>
        </p:txBody>
      </p:sp>
      <p:sp>
        <p:nvSpPr>
          <p:cNvPr id="139273" name="Text Box 9"/>
          <p:cNvSpPr txBox="1">
            <a:spLocks noChangeArrowheads="1"/>
          </p:cNvSpPr>
          <p:nvPr/>
        </p:nvSpPr>
        <p:spPr bwMode="auto">
          <a:xfrm>
            <a:off x="7947025" y="3094039"/>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3300"/>
                </a:solidFill>
              </a:rPr>
              <a:t>Bubbles of hot gas rising up</a:t>
            </a:r>
          </a:p>
        </p:txBody>
      </p:sp>
      <p:sp>
        <p:nvSpPr>
          <p:cNvPr id="139274" name="Text Box 10"/>
          <p:cNvSpPr txBox="1">
            <a:spLocks noChangeArrowheads="1"/>
          </p:cNvSpPr>
          <p:nvPr/>
        </p:nvSpPr>
        <p:spPr bwMode="auto">
          <a:xfrm>
            <a:off x="4060825" y="2805114"/>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Cool gas sinking down</a:t>
            </a:r>
          </a:p>
        </p:txBody>
      </p:sp>
      <p:sp>
        <p:nvSpPr>
          <p:cNvPr id="139275" name="Line 11"/>
          <p:cNvSpPr>
            <a:spLocks noChangeShapeType="1"/>
          </p:cNvSpPr>
          <p:nvPr/>
        </p:nvSpPr>
        <p:spPr bwMode="auto">
          <a:xfrm flipH="1">
            <a:off x="5584825" y="3582988"/>
            <a:ext cx="2514600" cy="1295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9276" name="Line 12"/>
          <p:cNvSpPr>
            <a:spLocks noChangeShapeType="1"/>
          </p:cNvSpPr>
          <p:nvPr/>
        </p:nvSpPr>
        <p:spPr bwMode="auto">
          <a:xfrm>
            <a:off x="4822825" y="3506788"/>
            <a:ext cx="0" cy="1219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9277" name="Line 13"/>
          <p:cNvSpPr>
            <a:spLocks noChangeShapeType="1"/>
          </p:cNvSpPr>
          <p:nvPr/>
        </p:nvSpPr>
        <p:spPr bwMode="auto">
          <a:xfrm>
            <a:off x="4899025" y="5167313"/>
            <a:ext cx="1219200" cy="381000"/>
          </a:xfrm>
          <a:prstGeom prst="line">
            <a:avLst/>
          </a:prstGeom>
          <a:noFill/>
          <a:ln w="3810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9278" name="Line 14"/>
          <p:cNvSpPr>
            <a:spLocks noChangeShapeType="1"/>
          </p:cNvSpPr>
          <p:nvPr/>
        </p:nvSpPr>
        <p:spPr bwMode="auto">
          <a:xfrm flipV="1">
            <a:off x="4213225" y="5395913"/>
            <a:ext cx="1143000" cy="3048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9279" name="Text Box 15"/>
          <p:cNvSpPr txBox="1">
            <a:spLocks noChangeArrowheads="1"/>
          </p:cNvSpPr>
          <p:nvPr/>
        </p:nvSpPr>
        <p:spPr bwMode="auto">
          <a:xfrm>
            <a:off x="2765425" y="5700713"/>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3300"/>
                </a:solidFill>
                <a:cs typeface="Arial" panose="020B0604020202020204" pitchFamily="34" charset="0"/>
              </a:rPr>
              <a:t>≈ </a:t>
            </a:r>
            <a:r>
              <a:rPr lang="en-US" altLang="en-US" sz="2400">
                <a:solidFill>
                  <a:srgbClr val="FF3300"/>
                </a:solidFill>
              </a:rPr>
              <a:t>1000 km</a:t>
            </a:r>
          </a:p>
        </p:txBody>
      </p:sp>
      <p:sp>
        <p:nvSpPr>
          <p:cNvPr id="139280" name="Text Box 16"/>
          <p:cNvSpPr txBox="1">
            <a:spLocks noChangeArrowheads="1"/>
          </p:cNvSpPr>
          <p:nvPr/>
        </p:nvSpPr>
        <p:spPr bwMode="auto">
          <a:xfrm>
            <a:off x="8477250" y="6124576"/>
            <a:ext cx="21907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100">
                <a:solidFill>
                  <a:srgbClr val="333399"/>
                </a:solidFill>
              </a:rPr>
              <a:t>Bubbles last for </a:t>
            </a:r>
            <a:r>
              <a:rPr lang="en-US" altLang="en-US" sz="2100">
                <a:solidFill>
                  <a:srgbClr val="333399"/>
                </a:solidFill>
                <a:cs typeface="Arial" panose="020B0604020202020204" pitchFamily="34" charset="0"/>
              </a:rPr>
              <a:t>≈ </a:t>
            </a:r>
            <a:r>
              <a:rPr lang="en-US" altLang="en-US" sz="2100">
                <a:solidFill>
                  <a:srgbClr val="333399"/>
                </a:solidFill>
              </a:rPr>
              <a:t>10 – 20 min.</a:t>
            </a:r>
          </a:p>
        </p:txBody>
      </p:sp>
    </p:spTree>
    <p:extLst>
      <p:ext uri="{BB962C8B-B14F-4D97-AF65-F5344CB8AC3E}">
        <p14:creationId xmlns:p14="http://schemas.microsoft.com/office/powerpoint/2010/main" val="1382986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9269"/>
                                        </p:tgtEl>
                                        <p:attrNameLst>
                                          <p:attrName>style.visibility</p:attrName>
                                        </p:attrNameLst>
                                      </p:cBhvr>
                                      <p:to>
                                        <p:strVal val="visible"/>
                                      </p:to>
                                    </p:set>
                                    <p:anim calcmode="lin" valueType="num">
                                      <p:cBhvr additive="base">
                                        <p:cTn id="7" dur="500"/>
                                        <p:tgtEl>
                                          <p:spTgt spid="139269"/>
                                        </p:tgtEl>
                                        <p:attrNameLst>
                                          <p:attrName>ppt_y</p:attrName>
                                        </p:attrNameLst>
                                      </p:cBhvr>
                                      <p:tavLst>
                                        <p:tav tm="0">
                                          <p:val>
                                            <p:strVal val="#ppt_y+#ppt_h*1.125000"/>
                                          </p:val>
                                        </p:tav>
                                        <p:tav tm="100000">
                                          <p:val>
                                            <p:strVal val="#ppt_y"/>
                                          </p:val>
                                        </p:tav>
                                      </p:tavLst>
                                    </p:anim>
                                    <p:animEffect transition="in" filter="wipe(up)">
                                      <p:cBhvr>
                                        <p:cTn id="8" dur="500"/>
                                        <p:tgtEl>
                                          <p:spTgt spid="139269"/>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9270"/>
                                        </p:tgtEl>
                                        <p:attrNameLst>
                                          <p:attrName>style.visibility</p:attrName>
                                        </p:attrNameLst>
                                      </p:cBhvr>
                                      <p:to>
                                        <p:strVal val="visible"/>
                                      </p:to>
                                    </p:set>
                                    <p:anim calcmode="lin" valueType="num">
                                      <p:cBhvr additive="base">
                                        <p:cTn id="13" dur="500"/>
                                        <p:tgtEl>
                                          <p:spTgt spid="139270"/>
                                        </p:tgtEl>
                                        <p:attrNameLst>
                                          <p:attrName>ppt_y</p:attrName>
                                        </p:attrNameLst>
                                      </p:cBhvr>
                                      <p:tavLst>
                                        <p:tav tm="0">
                                          <p:val>
                                            <p:strVal val="#ppt_y+#ppt_h*1.125000"/>
                                          </p:val>
                                        </p:tav>
                                        <p:tav tm="100000">
                                          <p:val>
                                            <p:strVal val="#ppt_y"/>
                                          </p:val>
                                        </p:tav>
                                      </p:tavLst>
                                    </p:anim>
                                    <p:animEffect transition="in" filter="wipe(up)">
                                      <p:cBhvr>
                                        <p:cTn id="14" dur="500"/>
                                        <p:tgtEl>
                                          <p:spTgt spid="1392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9272"/>
                                        </p:tgtEl>
                                        <p:attrNameLst>
                                          <p:attrName>style.visibility</p:attrName>
                                        </p:attrNameLst>
                                      </p:cBhvr>
                                      <p:to>
                                        <p:strVal val="visible"/>
                                      </p:to>
                                    </p:set>
                                    <p:anim calcmode="lin" valueType="num">
                                      <p:cBhvr additive="base">
                                        <p:cTn id="19" dur="500"/>
                                        <p:tgtEl>
                                          <p:spTgt spid="139272"/>
                                        </p:tgtEl>
                                        <p:attrNameLst>
                                          <p:attrName>ppt_y</p:attrName>
                                        </p:attrNameLst>
                                      </p:cBhvr>
                                      <p:tavLst>
                                        <p:tav tm="0">
                                          <p:val>
                                            <p:strVal val="#ppt_y+#ppt_h*1.125000"/>
                                          </p:val>
                                        </p:tav>
                                        <p:tav tm="100000">
                                          <p:val>
                                            <p:strVal val="#ppt_y"/>
                                          </p:val>
                                        </p:tav>
                                      </p:tavLst>
                                    </p:anim>
                                    <p:animEffect transition="in" filter="wipe(up)">
                                      <p:cBhvr>
                                        <p:cTn id="20" dur="500"/>
                                        <p:tgtEl>
                                          <p:spTgt spid="13927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9271"/>
                                        </p:tgtEl>
                                        <p:attrNameLst>
                                          <p:attrName>style.visibility</p:attrName>
                                        </p:attrNameLst>
                                      </p:cBhvr>
                                      <p:to>
                                        <p:strVal val="visible"/>
                                      </p:to>
                                    </p:set>
                                    <p:anim calcmode="lin" valueType="num">
                                      <p:cBhvr additive="base">
                                        <p:cTn id="25" dur="500" fill="hold"/>
                                        <p:tgtEl>
                                          <p:spTgt spid="139271"/>
                                        </p:tgtEl>
                                        <p:attrNameLst>
                                          <p:attrName>ppt_x</p:attrName>
                                        </p:attrNameLst>
                                      </p:cBhvr>
                                      <p:tavLst>
                                        <p:tav tm="0">
                                          <p:val>
                                            <p:strVal val="#ppt_x"/>
                                          </p:val>
                                        </p:tav>
                                        <p:tav tm="100000">
                                          <p:val>
                                            <p:strVal val="#ppt_x"/>
                                          </p:val>
                                        </p:tav>
                                      </p:tavLst>
                                    </p:anim>
                                    <p:anim calcmode="lin" valueType="num">
                                      <p:cBhvr additive="base">
                                        <p:cTn id="26" dur="500" fill="hold"/>
                                        <p:tgtEl>
                                          <p:spTgt spid="13927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9273"/>
                                        </p:tgtEl>
                                        <p:attrNameLst>
                                          <p:attrName>style.visibility</p:attrName>
                                        </p:attrNameLst>
                                      </p:cBhvr>
                                      <p:to>
                                        <p:strVal val="visible"/>
                                      </p:to>
                                    </p:set>
                                    <p:anim calcmode="lin" valueType="num">
                                      <p:cBhvr additive="base">
                                        <p:cTn id="31" dur="500"/>
                                        <p:tgtEl>
                                          <p:spTgt spid="139273"/>
                                        </p:tgtEl>
                                        <p:attrNameLst>
                                          <p:attrName>ppt_y</p:attrName>
                                        </p:attrNameLst>
                                      </p:cBhvr>
                                      <p:tavLst>
                                        <p:tav tm="0">
                                          <p:val>
                                            <p:strVal val="#ppt_y+#ppt_h*1.125000"/>
                                          </p:val>
                                        </p:tav>
                                        <p:tav tm="100000">
                                          <p:val>
                                            <p:strVal val="#ppt_y"/>
                                          </p:val>
                                        </p:tav>
                                      </p:tavLst>
                                    </p:anim>
                                    <p:animEffect transition="in" filter="wipe(up)">
                                      <p:cBhvr>
                                        <p:cTn id="32" dur="500"/>
                                        <p:tgtEl>
                                          <p:spTgt spid="139273"/>
                                        </p:tgtEl>
                                      </p:cBhvr>
                                    </p:animEffect>
                                  </p:childTnLst>
                                </p:cTn>
                              </p:par>
                            </p:childTnLst>
                          </p:cTn>
                        </p:par>
                        <p:par>
                          <p:cTn id="33" fill="hold" nodeType="afterGroup">
                            <p:stCondLst>
                              <p:cond delay="500"/>
                            </p:stCondLst>
                            <p:childTnLst>
                              <p:par>
                                <p:cTn id="34" presetID="12" presetClass="entr" presetSubtype="4" fill="hold" grpId="0" nodeType="afterEffect">
                                  <p:stCondLst>
                                    <p:cond delay="0"/>
                                  </p:stCondLst>
                                  <p:childTnLst>
                                    <p:set>
                                      <p:cBhvr>
                                        <p:cTn id="35" dur="1" fill="hold">
                                          <p:stCondLst>
                                            <p:cond delay="0"/>
                                          </p:stCondLst>
                                        </p:cTn>
                                        <p:tgtEl>
                                          <p:spTgt spid="139275"/>
                                        </p:tgtEl>
                                        <p:attrNameLst>
                                          <p:attrName>style.visibility</p:attrName>
                                        </p:attrNameLst>
                                      </p:cBhvr>
                                      <p:to>
                                        <p:strVal val="visible"/>
                                      </p:to>
                                    </p:set>
                                    <p:anim calcmode="lin" valueType="num">
                                      <p:cBhvr additive="base">
                                        <p:cTn id="36" dur="500"/>
                                        <p:tgtEl>
                                          <p:spTgt spid="139275"/>
                                        </p:tgtEl>
                                        <p:attrNameLst>
                                          <p:attrName>ppt_y</p:attrName>
                                        </p:attrNameLst>
                                      </p:cBhvr>
                                      <p:tavLst>
                                        <p:tav tm="0">
                                          <p:val>
                                            <p:strVal val="#ppt_y+#ppt_h*1.125000"/>
                                          </p:val>
                                        </p:tav>
                                        <p:tav tm="100000">
                                          <p:val>
                                            <p:strVal val="#ppt_y"/>
                                          </p:val>
                                        </p:tav>
                                      </p:tavLst>
                                    </p:anim>
                                    <p:animEffect transition="in" filter="wipe(up)">
                                      <p:cBhvr>
                                        <p:cTn id="37" dur="500"/>
                                        <p:tgtEl>
                                          <p:spTgt spid="1392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39274"/>
                                        </p:tgtEl>
                                        <p:attrNameLst>
                                          <p:attrName>style.visibility</p:attrName>
                                        </p:attrNameLst>
                                      </p:cBhvr>
                                      <p:to>
                                        <p:strVal val="visible"/>
                                      </p:to>
                                    </p:set>
                                    <p:anim calcmode="lin" valueType="num">
                                      <p:cBhvr additive="base">
                                        <p:cTn id="42" dur="500"/>
                                        <p:tgtEl>
                                          <p:spTgt spid="139274"/>
                                        </p:tgtEl>
                                        <p:attrNameLst>
                                          <p:attrName>ppt_y</p:attrName>
                                        </p:attrNameLst>
                                      </p:cBhvr>
                                      <p:tavLst>
                                        <p:tav tm="0">
                                          <p:val>
                                            <p:strVal val="#ppt_y+#ppt_h*1.125000"/>
                                          </p:val>
                                        </p:tav>
                                        <p:tav tm="100000">
                                          <p:val>
                                            <p:strVal val="#ppt_y"/>
                                          </p:val>
                                        </p:tav>
                                      </p:tavLst>
                                    </p:anim>
                                    <p:animEffect transition="in" filter="wipe(up)">
                                      <p:cBhvr>
                                        <p:cTn id="43" dur="500"/>
                                        <p:tgtEl>
                                          <p:spTgt spid="139274"/>
                                        </p:tgtEl>
                                      </p:cBhvr>
                                    </p:animEffect>
                                  </p:childTnLst>
                                </p:cTn>
                              </p:par>
                            </p:childTnLst>
                          </p:cTn>
                        </p:par>
                        <p:par>
                          <p:cTn id="44" fill="hold" nodeType="afterGroup">
                            <p:stCondLst>
                              <p:cond delay="500"/>
                            </p:stCondLst>
                            <p:childTnLst>
                              <p:par>
                                <p:cTn id="45" presetID="12" presetClass="entr" presetSubtype="4" fill="hold" grpId="0" nodeType="afterEffect">
                                  <p:stCondLst>
                                    <p:cond delay="0"/>
                                  </p:stCondLst>
                                  <p:childTnLst>
                                    <p:set>
                                      <p:cBhvr>
                                        <p:cTn id="46" dur="1" fill="hold">
                                          <p:stCondLst>
                                            <p:cond delay="0"/>
                                          </p:stCondLst>
                                        </p:cTn>
                                        <p:tgtEl>
                                          <p:spTgt spid="139276"/>
                                        </p:tgtEl>
                                        <p:attrNameLst>
                                          <p:attrName>style.visibility</p:attrName>
                                        </p:attrNameLst>
                                      </p:cBhvr>
                                      <p:to>
                                        <p:strVal val="visible"/>
                                      </p:to>
                                    </p:set>
                                    <p:anim calcmode="lin" valueType="num">
                                      <p:cBhvr additive="base">
                                        <p:cTn id="47" dur="500"/>
                                        <p:tgtEl>
                                          <p:spTgt spid="139276"/>
                                        </p:tgtEl>
                                        <p:attrNameLst>
                                          <p:attrName>ppt_y</p:attrName>
                                        </p:attrNameLst>
                                      </p:cBhvr>
                                      <p:tavLst>
                                        <p:tav tm="0">
                                          <p:val>
                                            <p:strVal val="#ppt_y+#ppt_h*1.125000"/>
                                          </p:val>
                                        </p:tav>
                                        <p:tav tm="100000">
                                          <p:val>
                                            <p:strVal val="#ppt_y"/>
                                          </p:val>
                                        </p:tav>
                                      </p:tavLst>
                                    </p:anim>
                                    <p:animEffect transition="in" filter="wipe(up)">
                                      <p:cBhvr>
                                        <p:cTn id="48" dur="500"/>
                                        <p:tgtEl>
                                          <p:spTgt spid="13927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139277"/>
                                        </p:tgtEl>
                                        <p:attrNameLst>
                                          <p:attrName>style.visibility</p:attrName>
                                        </p:attrNameLst>
                                      </p:cBhvr>
                                      <p:to>
                                        <p:strVal val="visible"/>
                                      </p:to>
                                    </p:set>
                                    <p:anim calcmode="lin" valueType="num">
                                      <p:cBhvr additive="base">
                                        <p:cTn id="53" dur="500"/>
                                        <p:tgtEl>
                                          <p:spTgt spid="139277"/>
                                        </p:tgtEl>
                                        <p:attrNameLst>
                                          <p:attrName>ppt_y</p:attrName>
                                        </p:attrNameLst>
                                      </p:cBhvr>
                                      <p:tavLst>
                                        <p:tav tm="0">
                                          <p:val>
                                            <p:strVal val="#ppt_y+#ppt_h*1.125000"/>
                                          </p:val>
                                        </p:tav>
                                        <p:tav tm="100000">
                                          <p:val>
                                            <p:strVal val="#ppt_y"/>
                                          </p:val>
                                        </p:tav>
                                      </p:tavLst>
                                    </p:anim>
                                    <p:animEffect transition="in" filter="wipe(up)">
                                      <p:cBhvr>
                                        <p:cTn id="54" dur="500"/>
                                        <p:tgtEl>
                                          <p:spTgt spid="139277"/>
                                        </p:tgtEl>
                                      </p:cBhvr>
                                    </p:animEffect>
                                  </p:childTnLst>
                                </p:cTn>
                              </p:par>
                            </p:childTnLst>
                          </p:cTn>
                        </p:par>
                        <p:par>
                          <p:cTn id="55" fill="hold" nodeType="afterGroup">
                            <p:stCondLst>
                              <p:cond delay="500"/>
                            </p:stCondLst>
                            <p:childTnLst>
                              <p:par>
                                <p:cTn id="56" presetID="12" presetClass="entr" presetSubtype="8" fill="hold" grpId="0" nodeType="afterEffect">
                                  <p:stCondLst>
                                    <p:cond delay="0"/>
                                  </p:stCondLst>
                                  <p:childTnLst>
                                    <p:set>
                                      <p:cBhvr>
                                        <p:cTn id="57" dur="1" fill="hold">
                                          <p:stCondLst>
                                            <p:cond delay="0"/>
                                          </p:stCondLst>
                                        </p:cTn>
                                        <p:tgtEl>
                                          <p:spTgt spid="139278"/>
                                        </p:tgtEl>
                                        <p:attrNameLst>
                                          <p:attrName>style.visibility</p:attrName>
                                        </p:attrNameLst>
                                      </p:cBhvr>
                                      <p:to>
                                        <p:strVal val="visible"/>
                                      </p:to>
                                    </p:set>
                                    <p:anim calcmode="lin" valueType="num">
                                      <p:cBhvr additive="base">
                                        <p:cTn id="58" dur="500"/>
                                        <p:tgtEl>
                                          <p:spTgt spid="139278"/>
                                        </p:tgtEl>
                                        <p:attrNameLst>
                                          <p:attrName>ppt_x</p:attrName>
                                        </p:attrNameLst>
                                      </p:cBhvr>
                                      <p:tavLst>
                                        <p:tav tm="0">
                                          <p:val>
                                            <p:strVal val="#ppt_x-#ppt_w*1.125000"/>
                                          </p:val>
                                        </p:tav>
                                        <p:tav tm="100000">
                                          <p:val>
                                            <p:strVal val="#ppt_x"/>
                                          </p:val>
                                        </p:tav>
                                      </p:tavLst>
                                    </p:anim>
                                    <p:animEffect transition="in" filter="wipe(right)">
                                      <p:cBhvr>
                                        <p:cTn id="59" dur="500"/>
                                        <p:tgtEl>
                                          <p:spTgt spid="139278"/>
                                        </p:tgtEl>
                                      </p:cBhvr>
                                    </p:animEffect>
                                  </p:childTnLst>
                                </p:cTn>
                              </p:par>
                            </p:childTnLst>
                          </p:cTn>
                        </p:par>
                        <p:par>
                          <p:cTn id="60" fill="hold" nodeType="afterGroup">
                            <p:stCondLst>
                              <p:cond delay="1000"/>
                            </p:stCondLst>
                            <p:childTnLst>
                              <p:par>
                                <p:cTn id="61" presetID="12" presetClass="entr" presetSubtype="4" fill="hold" grpId="0" nodeType="afterEffect">
                                  <p:stCondLst>
                                    <p:cond delay="0"/>
                                  </p:stCondLst>
                                  <p:childTnLst>
                                    <p:set>
                                      <p:cBhvr>
                                        <p:cTn id="62" dur="1" fill="hold">
                                          <p:stCondLst>
                                            <p:cond delay="0"/>
                                          </p:stCondLst>
                                        </p:cTn>
                                        <p:tgtEl>
                                          <p:spTgt spid="139279"/>
                                        </p:tgtEl>
                                        <p:attrNameLst>
                                          <p:attrName>style.visibility</p:attrName>
                                        </p:attrNameLst>
                                      </p:cBhvr>
                                      <p:to>
                                        <p:strVal val="visible"/>
                                      </p:to>
                                    </p:set>
                                    <p:anim calcmode="lin" valueType="num">
                                      <p:cBhvr additive="base">
                                        <p:cTn id="63" dur="500"/>
                                        <p:tgtEl>
                                          <p:spTgt spid="139279"/>
                                        </p:tgtEl>
                                        <p:attrNameLst>
                                          <p:attrName>ppt_y</p:attrName>
                                        </p:attrNameLst>
                                      </p:cBhvr>
                                      <p:tavLst>
                                        <p:tav tm="0">
                                          <p:val>
                                            <p:strVal val="#ppt_y+#ppt_h*1.125000"/>
                                          </p:val>
                                        </p:tav>
                                        <p:tav tm="100000">
                                          <p:val>
                                            <p:strVal val="#ppt_y"/>
                                          </p:val>
                                        </p:tav>
                                      </p:tavLst>
                                    </p:anim>
                                    <p:animEffect transition="in" filter="wipe(up)">
                                      <p:cBhvr>
                                        <p:cTn id="64" dur="500"/>
                                        <p:tgtEl>
                                          <p:spTgt spid="13927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39280"/>
                                        </p:tgtEl>
                                        <p:attrNameLst>
                                          <p:attrName>style.visibility</p:attrName>
                                        </p:attrNameLst>
                                      </p:cBhvr>
                                      <p:to>
                                        <p:strVal val="visible"/>
                                      </p:to>
                                    </p:set>
                                    <p:anim calcmode="lin" valueType="num">
                                      <p:cBhvr additive="base">
                                        <p:cTn id="69" dur="500"/>
                                        <p:tgtEl>
                                          <p:spTgt spid="139280"/>
                                        </p:tgtEl>
                                        <p:attrNameLst>
                                          <p:attrName>ppt_y</p:attrName>
                                        </p:attrNameLst>
                                      </p:cBhvr>
                                      <p:tavLst>
                                        <p:tav tm="0">
                                          <p:val>
                                            <p:strVal val="#ppt_y+#ppt_h*1.125000"/>
                                          </p:val>
                                        </p:tav>
                                        <p:tav tm="100000">
                                          <p:val>
                                            <p:strVal val="#ppt_y"/>
                                          </p:val>
                                        </p:tav>
                                      </p:tavLst>
                                    </p:anim>
                                    <p:animEffect transition="in" filter="wipe(up)">
                                      <p:cBhvr>
                                        <p:cTn id="70" dur="500"/>
                                        <p:tgtEl>
                                          <p:spTgt spid="139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autoUpdateAnimBg="0"/>
      <p:bldP spid="139270" grpId="0" autoUpdateAnimBg="0"/>
      <p:bldP spid="139272" grpId="0" autoUpdateAnimBg="0"/>
      <p:bldP spid="139273" grpId="0" autoUpdateAnimBg="0"/>
      <p:bldP spid="139274" grpId="0" autoUpdateAnimBg="0"/>
      <p:bldP spid="139275" grpId="0" animBg="1"/>
      <p:bldP spid="139276" grpId="0" animBg="1"/>
      <p:bldP spid="139277" grpId="0" animBg="1"/>
      <p:bldP spid="139278" grpId="0" animBg="1"/>
      <p:bldP spid="139279" grpId="0" autoUpdateAnimBg="0"/>
      <p:bldP spid="13928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82750"/>
            <a:ext cx="62484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1524000" y="15240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Upon closer inspection, the Sun has a marbled pattern called granulation, caused by the convection of gases just beneath the photosphere. </a:t>
            </a:r>
          </a:p>
        </p:txBody>
      </p:sp>
    </p:spTree>
    <p:extLst>
      <p:ext uri="{BB962C8B-B14F-4D97-AF65-F5344CB8AC3E}">
        <p14:creationId xmlns:p14="http://schemas.microsoft.com/office/powerpoint/2010/main" val="1602709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Granulation</a:t>
            </a:r>
          </a:p>
        </p:txBody>
      </p:sp>
      <p:sp>
        <p:nvSpPr>
          <p:cNvPr id="140291" name="Line 3"/>
          <p:cNvSpPr>
            <a:spLocks noChangeShapeType="1"/>
          </p:cNvSpPr>
          <p:nvPr/>
        </p:nvSpPr>
        <p:spPr bwMode="auto">
          <a:xfrm>
            <a:off x="2209800" y="838200"/>
            <a:ext cx="3810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0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3" name="Picture 5" descr="02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1371600"/>
            <a:ext cx="7543800" cy="386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4" name="Text Box 6"/>
          <p:cNvSpPr txBox="1">
            <a:spLocks noChangeArrowheads="1"/>
          </p:cNvSpPr>
          <p:nvPr/>
        </p:nvSpPr>
        <p:spPr bwMode="auto">
          <a:xfrm>
            <a:off x="3581400" y="5638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 is the visible consequence of convection</a:t>
            </a:r>
          </a:p>
        </p:txBody>
      </p:sp>
    </p:spTree>
    <p:extLst>
      <p:ext uri="{BB962C8B-B14F-4D97-AF65-F5344CB8AC3E}">
        <p14:creationId xmlns:p14="http://schemas.microsoft.com/office/powerpoint/2010/main" val="1527524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Chromosphere</a:t>
            </a:r>
          </a:p>
        </p:txBody>
      </p:sp>
      <p:sp>
        <p:nvSpPr>
          <p:cNvPr id="141315" name="Line 3"/>
          <p:cNvSpPr>
            <a:spLocks noChangeShapeType="1"/>
          </p:cNvSpPr>
          <p:nvPr/>
        </p:nvSpPr>
        <p:spPr bwMode="auto">
          <a:xfrm>
            <a:off x="2209800" y="838200"/>
            <a:ext cx="5791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1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7" name="Picture 5" descr="0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77000" y="1371600"/>
            <a:ext cx="4038600" cy="401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18" name="Text Box 6"/>
          <p:cNvSpPr txBox="1">
            <a:spLocks noChangeArrowheads="1"/>
          </p:cNvSpPr>
          <p:nvPr/>
        </p:nvSpPr>
        <p:spPr bwMode="auto">
          <a:xfrm>
            <a:off x="7162800" y="5410201"/>
            <a:ext cx="3505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Chromospheric structures visible in H</a:t>
            </a:r>
            <a:r>
              <a:rPr lang="en-US" altLang="en-US" sz="2400">
                <a:solidFill>
                  <a:srgbClr val="333399"/>
                </a:solidFill>
                <a:latin typeface="Symbol" panose="05050102010706020507" pitchFamily="18" charset="2"/>
              </a:rPr>
              <a:t>a</a:t>
            </a:r>
            <a:r>
              <a:rPr lang="en-US" altLang="en-US" sz="2400">
                <a:solidFill>
                  <a:srgbClr val="333399"/>
                </a:solidFill>
              </a:rPr>
              <a:t> emission (filtergram)</a:t>
            </a:r>
          </a:p>
        </p:txBody>
      </p:sp>
      <p:sp>
        <p:nvSpPr>
          <p:cNvPr id="141319" name="Text Box 7"/>
          <p:cNvSpPr txBox="1">
            <a:spLocks noChangeArrowheads="1"/>
          </p:cNvSpPr>
          <p:nvPr/>
        </p:nvSpPr>
        <p:spPr bwMode="auto">
          <a:xfrm>
            <a:off x="2851151" y="777876"/>
            <a:ext cx="40290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100">
                <a:solidFill>
                  <a:srgbClr val="333399"/>
                </a:solidFill>
              </a:rPr>
              <a:t> Region of sun’s atmosphere just above the photosphere.</a:t>
            </a:r>
          </a:p>
        </p:txBody>
      </p:sp>
      <p:sp>
        <p:nvSpPr>
          <p:cNvPr id="141320" name="Text Box 8"/>
          <p:cNvSpPr txBox="1">
            <a:spLocks noChangeArrowheads="1"/>
          </p:cNvSpPr>
          <p:nvPr/>
        </p:nvSpPr>
        <p:spPr bwMode="auto">
          <a:xfrm>
            <a:off x="2841625" y="1447800"/>
            <a:ext cx="3479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100">
                <a:solidFill>
                  <a:srgbClr val="333399"/>
                </a:solidFill>
              </a:rPr>
              <a:t> Visible, UV, and X-ray lines from highly ionized gases</a:t>
            </a:r>
          </a:p>
        </p:txBody>
      </p:sp>
      <p:sp>
        <p:nvSpPr>
          <p:cNvPr id="141321" name="Text Box 9"/>
          <p:cNvSpPr txBox="1">
            <a:spLocks noChangeArrowheads="1"/>
          </p:cNvSpPr>
          <p:nvPr/>
        </p:nvSpPr>
        <p:spPr bwMode="auto">
          <a:xfrm>
            <a:off x="2841625" y="2470151"/>
            <a:ext cx="40386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100">
                <a:solidFill>
                  <a:srgbClr val="333399"/>
                </a:solidFill>
              </a:rPr>
              <a:t> Temperature increases gradually from </a:t>
            </a:r>
            <a:r>
              <a:rPr lang="en-US" altLang="en-US" sz="2100">
                <a:solidFill>
                  <a:srgbClr val="333399"/>
                </a:solidFill>
                <a:cs typeface="Arial" panose="020B0604020202020204" pitchFamily="34" charset="0"/>
              </a:rPr>
              <a:t>≈ </a:t>
            </a:r>
            <a:r>
              <a:rPr lang="en-US" altLang="en-US" sz="2100">
                <a:solidFill>
                  <a:srgbClr val="333399"/>
                </a:solidFill>
              </a:rPr>
              <a:t>4500 </a:t>
            </a:r>
            <a:r>
              <a:rPr lang="en-US" altLang="en-US" sz="2100" baseline="30000">
                <a:solidFill>
                  <a:srgbClr val="333399"/>
                </a:solidFill>
              </a:rPr>
              <a:t>o</a:t>
            </a:r>
            <a:r>
              <a:rPr lang="en-US" altLang="en-US" sz="2100">
                <a:solidFill>
                  <a:srgbClr val="333399"/>
                </a:solidFill>
              </a:rPr>
              <a:t>K to </a:t>
            </a:r>
            <a:r>
              <a:rPr lang="en-US" altLang="en-US" sz="2100">
                <a:solidFill>
                  <a:srgbClr val="333399"/>
                </a:solidFill>
                <a:cs typeface="Arial" panose="020B0604020202020204" pitchFamily="34" charset="0"/>
              </a:rPr>
              <a:t>≈ </a:t>
            </a:r>
            <a:r>
              <a:rPr lang="en-US" altLang="en-US" sz="2100">
                <a:solidFill>
                  <a:srgbClr val="333399"/>
                </a:solidFill>
              </a:rPr>
              <a:t>10,000 </a:t>
            </a:r>
            <a:r>
              <a:rPr lang="en-US" altLang="en-US" sz="2100" baseline="30000">
                <a:solidFill>
                  <a:srgbClr val="333399"/>
                </a:solidFill>
              </a:rPr>
              <a:t>o</a:t>
            </a:r>
            <a:r>
              <a:rPr lang="en-US" altLang="en-US" sz="2100">
                <a:solidFill>
                  <a:srgbClr val="333399"/>
                </a:solidFill>
              </a:rPr>
              <a:t>K, then jumps to </a:t>
            </a:r>
            <a:r>
              <a:rPr lang="en-US" altLang="en-US" sz="2100">
                <a:solidFill>
                  <a:srgbClr val="333399"/>
                </a:solidFill>
                <a:cs typeface="Arial" panose="020B0604020202020204" pitchFamily="34" charset="0"/>
              </a:rPr>
              <a:t>≈ </a:t>
            </a:r>
            <a:r>
              <a:rPr lang="en-US" altLang="en-US" sz="2100">
                <a:solidFill>
                  <a:srgbClr val="333399"/>
                </a:solidFill>
              </a:rPr>
              <a:t>1 million </a:t>
            </a:r>
            <a:r>
              <a:rPr lang="en-US" altLang="en-US" sz="2100" baseline="30000">
                <a:solidFill>
                  <a:srgbClr val="333399"/>
                </a:solidFill>
              </a:rPr>
              <a:t>o</a:t>
            </a:r>
            <a:r>
              <a:rPr lang="en-US" altLang="en-US" sz="2100">
                <a:solidFill>
                  <a:srgbClr val="333399"/>
                </a:solidFill>
              </a:rPr>
              <a:t>K</a:t>
            </a:r>
          </a:p>
        </p:txBody>
      </p:sp>
      <p:pic>
        <p:nvPicPr>
          <p:cNvPr id="141322" name="Picture 10" descr="03"/>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2895600" y="3832226"/>
            <a:ext cx="4191000" cy="287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23" name="Rectangle 11"/>
          <p:cNvSpPr>
            <a:spLocks noChangeArrowheads="1"/>
          </p:cNvSpPr>
          <p:nvPr/>
        </p:nvSpPr>
        <p:spPr bwMode="auto">
          <a:xfrm>
            <a:off x="3276600" y="4876800"/>
            <a:ext cx="3657600" cy="22860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333399"/>
              </a:solidFill>
            </a:endParaRPr>
          </a:p>
        </p:txBody>
      </p:sp>
      <p:sp>
        <p:nvSpPr>
          <p:cNvPr id="141324" name="Text Box 12"/>
          <p:cNvSpPr txBox="1">
            <a:spLocks noChangeArrowheads="1"/>
          </p:cNvSpPr>
          <p:nvPr/>
        </p:nvSpPr>
        <p:spPr bwMode="auto">
          <a:xfrm>
            <a:off x="3657600" y="4495801"/>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333399"/>
                </a:solidFill>
              </a:rPr>
              <a:t>Transition region</a:t>
            </a:r>
          </a:p>
        </p:txBody>
      </p:sp>
      <p:sp>
        <p:nvSpPr>
          <p:cNvPr id="141325" name="Line 13"/>
          <p:cNvSpPr>
            <a:spLocks noChangeShapeType="1"/>
          </p:cNvSpPr>
          <p:nvPr/>
        </p:nvSpPr>
        <p:spPr bwMode="auto">
          <a:xfrm flipH="1">
            <a:off x="4419600" y="3581400"/>
            <a:ext cx="1066800" cy="990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26" name="Text Box 14"/>
          <p:cNvSpPr txBox="1">
            <a:spLocks noChangeArrowheads="1"/>
          </p:cNvSpPr>
          <p:nvPr/>
        </p:nvSpPr>
        <p:spPr bwMode="auto">
          <a:xfrm>
            <a:off x="6858000" y="29718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Filaments</a:t>
            </a:r>
          </a:p>
        </p:txBody>
      </p:sp>
      <p:sp>
        <p:nvSpPr>
          <p:cNvPr id="141327" name="Line 15"/>
          <p:cNvSpPr>
            <a:spLocks noChangeShapeType="1"/>
          </p:cNvSpPr>
          <p:nvPr/>
        </p:nvSpPr>
        <p:spPr bwMode="auto">
          <a:xfrm>
            <a:off x="7696200" y="3429000"/>
            <a:ext cx="457200" cy="9144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28" name="Line 16"/>
          <p:cNvSpPr>
            <a:spLocks noChangeShapeType="1"/>
          </p:cNvSpPr>
          <p:nvPr/>
        </p:nvSpPr>
        <p:spPr bwMode="auto">
          <a:xfrm flipV="1">
            <a:off x="7391400" y="2743200"/>
            <a:ext cx="304800" cy="3048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852013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1322"/>
                                        </p:tgtEl>
                                        <p:attrNameLst>
                                          <p:attrName>style.visibility</p:attrName>
                                        </p:attrNameLst>
                                      </p:cBhvr>
                                      <p:to>
                                        <p:strVal val="visible"/>
                                      </p:to>
                                    </p:set>
                                    <p:anim calcmode="lin" valueType="num">
                                      <p:cBhvr additive="base">
                                        <p:cTn id="7" dur="500" fill="hold"/>
                                        <p:tgtEl>
                                          <p:spTgt spid="141322"/>
                                        </p:tgtEl>
                                        <p:attrNameLst>
                                          <p:attrName>ppt_x</p:attrName>
                                        </p:attrNameLst>
                                      </p:cBhvr>
                                      <p:tavLst>
                                        <p:tav tm="0">
                                          <p:val>
                                            <p:strVal val="#ppt_x"/>
                                          </p:val>
                                        </p:tav>
                                        <p:tav tm="100000">
                                          <p:val>
                                            <p:strVal val="#ppt_x"/>
                                          </p:val>
                                        </p:tav>
                                      </p:tavLst>
                                    </p:anim>
                                    <p:anim calcmode="lin" valueType="num">
                                      <p:cBhvr additive="base">
                                        <p:cTn id="8" dur="500" fill="hold"/>
                                        <p:tgtEl>
                                          <p:spTgt spid="1413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1319"/>
                                        </p:tgtEl>
                                        <p:attrNameLst>
                                          <p:attrName>style.visibility</p:attrName>
                                        </p:attrNameLst>
                                      </p:cBhvr>
                                      <p:to>
                                        <p:strVal val="visible"/>
                                      </p:to>
                                    </p:set>
                                    <p:anim calcmode="lin" valueType="num">
                                      <p:cBhvr additive="base">
                                        <p:cTn id="13" dur="500"/>
                                        <p:tgtEl>
                                          <p:spTgt spid="141319"/>
                                        </p:tgtEl>
                                        <p:attrNameLst>
                                          <p:attrName>ppt_y</p:attrName>
                                        </p:attrNameLst>
                                      </p:cBhvr>
                                      <p:tavLst>
                                        <p:tav tm="0">
                                          <p:val>
                                            <p:strVal val="#ppt_y+#ppt_h*1.125000"/>
                                          </p:val>
                                        </p:tav>
                                        <p:tav tm="100000">
                                          <p:val>
                                            <p:strVal val="#ppt_y"/>
                                          </p:val>
                                        </p:tav>
                                      </p:tavLst>
                                    </p:anim>
                                    <p:animEffect transition="in" filter="wipe(up)">
                                      <p:cBhvr>
                                        <p:cTn id="14" dur="500"/>
                                        <p:tgtEl>
                                          <p:spTgt spid="1413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1320"/>
                                        </p:tgtEl>
                                        <p:attrNameLst>
                                          <p:attrName>style.visibility</p:attrName>
                                        </p:attrNameLst>
                                      </p:cBhvr>
                                      <p:to>
                                        <p:strVal val="visible"/>
                                      </p:to>
                                    </p:set>
                                    <p:anim calcmode="lin" valueType="num">
                                      <p:cBhvr additive="base">
                                        <p:cTn id="19" dur="500"/>
                                        <p:tgtEl>
                                          <p:spTgt spid="141320"/>
                                        </p:tgtEl>
                                        <p:attrNameLst>
                                          <p:attrName>ppt_y</p:attrName>
                                        </p:attrNameLst>
                                      </p:cBhvr>
                                      <p:tavLst>
                                        <p:tav tm="0">
                                          <p:val>
                                            <p:strVal val="#ppt_y+#ppt_h*1.125000"/>
                                          </p:val>
                                        </p:tav>
                                        <p:tav tm="100000">
                                          <p:val>
                                            <p:strVal val="#ppt_y"/>
                                          </p:val>
                                        </p:tav>
                                      </p:tavLst>
                                    </p:anim>
                                    <p:animEffect transition="in" filter="wipe(up)">
                                      <p:cBhvr>
                                        <p:cTn id="20" dur="500"/>
                                        <p:tgtEl>
                                          <p:spTgt spid="1413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41317"/>
                                        </p:tgtEl>
                                        <p:attrNameLst>
                                          <p:attrName>style.visibility</p:attrName>
                                        </p:attrNameLst>
                                      </p:cBhvr>
                                      <p:to>
                                        <p:strVal val="visible"/>
                                      </p:to>
                                    </p:set>
                                    <p:anim calcmode="lin" valueType="num">
                                      <p:cBhvr additive="base">
                                        <p:cTn id="25" dur="500" fill="hold"/>
                                        <p:tgtEl>
                                          <p:spTgt spid="141317"/>
                                        </p:tgtEl>
                                        <p:attrNameLst>
                                          <p:attrName>ppt_x</p:attrName>
                                        </p:attrNameLst>
                                      </p:cBhvr>
                                      <p:tavLst>
                                        <p:tav tm="0">
                                          <p:val>
                                            <p:strVal val="1+#ppt_w/2"/>
                                          </p:val>
                                        </p:tav>
                                        <p:tav tm="100000">
                                          <p:val>
                                            <p:strVal val="#ppt_x"/>
                                          </p:val>
                                        </p:tav>
                                      </p:tavLst>
                                    </p:anim>
                                    <p:anim calcmode="lin" valueType="num">
                                      <p:cBhvr additive="base">
                                        <p:cTn id="26" dur="500" fill="hold"/>
                                        <p:tgtEl>
                                          <p:spTgt spid="141317"/>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12" presetClass="entr" presetSubtype="2" fill="hold" grpId="0" nodeType="afterEffect">
                                  <p:stCondLst>
                                    <p:cond delay="0"/>
                                  </p:stCondLst>
                                  <p:childTnLst>
                                    <p:set>
                                      <p:cBhvr>
                                        <p:cTn id="29" dur="1" fill="hold">
                                          <p:stCondLst>
                                            <p:cond delay="0"/>
                                          </p:stCondLst>
                                        </p:cTn>
                                        <p:tgtEl>
                                          <p:spTgt spid="141318"/>
                                        </p:tgtEl>
                                        <p:attrNameLst>
                                          <p:attrName>style.visibility</p:attrName>
                                        </p:attrNameLst>
                                      </p:cBhvr>
                                      <p:to>
                                        <p:strVal val="visible"/>
                                      </p:to>
                                    </p:set>
                                    <p:anim calcmode="lin" valueType="num">
                                      <p:cBhvr additive="base">
                                        <p:cTn id="30" dur="500"/>
                                        <p:tgtEl>
                                          <p:spTgt spid="141318"/>
                                        </p:tgtEl>
                                        <p:attrNameLst>
                                          <p:attrName>ppt_x</p:attrName>
                                        </p:attrNameLst>
                                      </p:cBhvr>
                                      <p:tavLst>
                                        <p:tav tm="0">
                                          <p:val>
                                            <p:strVal val="#ppt_x+#ppt_w*1.125000"/>
                                          </p:val>
                                        </p:tav>
                                        <p:tav tm="100000">
                                          <p:val>
                                            <p:strVal val="#ppt_x"/>
                                          </p:val>
                                        </p:tav>
                                      </p:tavLst>
                                    </p:anim>
                                    <p:animEffect transition="in" filter="wipe(left)">
                                      <p:cBhvr>
                                        <p:cTn id="31" dur="500"/>
                                        <p:tgtEl>
                                          <p:spTgt spid="14131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41321"/>
                                        </p:tgtEl>
                                        <p:attrNameLst>
                                          <p:attrName>style.visibility</p:attrName>
                                        </p:attrNameLst>
                                      </p:cBhvr>
                                      <p:to>
                                        <p:strVal val="visible"/>
                                      </p:to>
                                    </p:set>
                                    <p:anim calcmode="lin" valueType="num">
                                      <p:cBhvr additive="base">
                                        <p:cTn id="36" dur="500"/>
                                        <p:tgtEl>
                                          <p:spTgt spid="141321"/>
                                        </p:tgtEl>
                                        <p:attrNameLst>
                                          <p:attrName>ppt_y</p:attrName>
                                        </p:attrNameLst>
                                      </p:cBhvr>
                                      <p:tavLst>
                                        <p:tav tm="0">
                                          <p:val>
                                            <p:strVal val="#ppt_y+#ppt_h*1.125000"/>
                                          </p:val>
                                        </p:tav>
                                        <p:tav tm="100000">
                                          <p:val>
                                            <p:strVal val="#ppt_y"/>
                                          </p:val>
                                        </p:tav>
                                      </p:tavLst>
                                    </p:anim>
                                    <p:animEffect transition="in" filter="wipe(up)">
                                      <p:cBhvr>
                                        <p:cTn id="37" dur="500"/>
                                        <p:tgtEl>
                                          <p:spTgt spid="1413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141325"/>
                                        </p:tgtEl>
                                        <p:attrNameLst>
                                          <p:attrName>style.visibility</p:attrName>
                                        </p:attrNameLst>
                                      </p:cBhvr>
                                      <p:to>
                                        <p:strVal val="visible"/>
                                      </p:to>
                                    </p:set>
                                    <p:anim calcmode="lin" valueType="num">
                                      <p:cBhvr additive="base">
                                        <p:cTn id="42" dur="500"/>
                                        <p:tgtEl>
                                          <p:spTgt spid="141325"/>
                                        </p:tgtEl>
                                        <p:attrNameLst>
                                          <p:attrName>ppt_y</p:attrName>
                                        </p:attrNameLst>
                                      </p:cBhvr>
                                      <p:tavLst>
                                        <p:tav tm="0">
                                          <p:val>
                                            <p:strVal val="#ppt_y-#ppt_h*1.125000"/>
                                          </p:val>
                                        </p:tav>
                                        <p:tav tm="100000">
                                          <p:val>
                                            <p:strVal val="#ppt_y"/>
                                          </p:val>
                                        </p:tav>
                                      </p:tavLst>
                                    </p:anim>
                                    <p:animEffect transition="in" filter="wipe(down)">
                                      <p:cBhvr>
                                        <p:cTn id="43" dur="500"/>
                                        <p:tgtEl>
                                          <p:spTgt spid="141325"/>
                                        </p:tgtEl>
                                      </p:cBhvr>
                                    </p:animEffect>
                                  </p:childTnLst>
                                </p:cTn>
                              </p:par>
                            </p:childTnLst>
                          </p:cTn>
                        </p:par>
                        <p:par>
                          <p:cTn id="44" fill="hold" nodeType="afterGroup">
                            <p:stCondLst>
                              <p:cond delay="500"/>
                            </p:stCondLst>
                            <p:childTnLst>
                              <p:par>
                                <p:cTn id="45" presetID="2" presetClass="entr" presetSubtype="8" fill="hold" grpId="0" nodeType="afterEffect">
                                  <p:stCondLst>
                                    <p:cond delay="0"/>
                                  </p:stCondLst>
                                  <p:childTnLst>
                                    <p:set>
                                      <p:cBhvr>
                                        <p:cTn id="46" dur="1" fill="hold">
                                          <p:stCondLst>
                                            <p:cond delay="0"/>
                                          </p:stCondLst>
                                        </p:cTn>
                                        <p:tgtEl>
                                          <p:spTgt spid="141323"/>
                                        </p:tgtEl>
                                        <p:attrNameLst>
                                          <p:attrName>style.visibility</p:attrName>
                                        </p:attrNameLst>
                                      </p:cBhvr>
                                      <p:to>
                                        <p:strVal val="visible"/>
                                      </p:to>
                                    </p:set>
                                    <p:anim calcmode="lin" valueType="num">
                                      <p:cBhvr additive="base">
                                        <p:cTn id="47" dur="500" fill="hold"/>
                                        <p:tgtEl>
                                          <p:spTgt spid="141323"/>
                                        </p:tgtEl>
                                        <p:attrNameLst>
                                          <p:attrName>ppt_x</p:attrName>
                                        </p:attrNameLst>
                                      </p:cBhvr>
                                      <p:tavLst>
                                        <p:tav tm="0">
                                          <p:val>
                                            <p:strVal val="0-#ppt_w/2"/>
                                          </p:val>
                                        </p:tav>
                                        <p:tav tm="100000">
                                          <p:val>
                                            <p:strVal val="#ppt_x"/>
                                          </p:val>
                                        </p:tav>
                                      </p:tavLst>
                                    </p:anim>
                                    <p:anim calcmode="lin" valueType="num">
                                      <p:cBhvr additive="base">
                                        <p:cTn id="48" dur="500" fill="hold"/>
                                        <p:tgtEl>
                                          <p:spTgt spid="141323"/>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1000"/>
                            </p:stCondLst>
                            <p:childTnLst>
                              <p:par>
                                <p:cTn id="50" presetID="2" presetClass="entr" presetSubtype="8" fill="hold" grpId="0" nodeType="afterEffect">
                                  <p:stCondLst>
                                    <p:cond delay="0"/>
                                  </p:stCondLst>
                                  <p:childTnLst>
                                    <p:set>
                                      <p:cBhvr>
                                        <p:cTn id="51" dur="1" fill="hold">
                                          <p:stCondLst>
                                            <p:cond delay="0"/>
                                          </p:stCondLst>
                                        </p:cTn>
                                        <p:tgtEl>
                                          <p:spTgt spid="141324"/>
                                        </p:tgtEl>
                                        <p:attrNameLst>
                                          <p:attrName>style.visibility</p:attrName>
                                        </p:attrNameLst>
                                      </p:cBhvr>
                                      <p:to>
                                        <p:strVal val="visible"/>
                                      </p:to>
                                    </p:set>
                                    <p:anim calcmode="lin" valueType="num">
                                      <p:cBhvr additive="base">
                                        <p:cTn id="52" dur="500" fill="hold"/>
                                        <p:tgtEl>
                                          <p:spTgt spid="141324"/>
                                        </p:tgtEl>
                                        <p:attrNameLst>
                                          <p:attrName>ppt_x</p:attrName>
                                        </p:attrNameLst>
                                      </p:cBhvr>
                                      <p:tavLst>
                                        <p:tav tm="0">
                                          <p:val>
                                            <p:strVal val="0-#ppt_w/2"/>
                                          </p:val>
                                        </p:tav>
                                        <p:tav tm="100000">
                                          <p:val>
                                            <p:strVal val="#ppt_x"/>
                                          </p:val>
                                        </p:tav>
                                      </p:tavLst>
                                    </p:anim>
                                    <p:anim calcmode="lin" valueType="num">
                                      <p:cBhvr additive="base">
                                        <p:cTn id="53" dur="500" fill="hold"/>
                                        <p:tgtEl>
                                          <p:spTgt spid="141324"/>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141326"/>
                                        </p:tgtEl>
                                        <p:attrNameLst>
                                          <p:attrName>style.visibility</p:attrName>
                                        </p:attrNameLst>
                                      </p:cBhvr>
                                      <p:to>
                                        <p:strVal val="visible"/>
                                      </p:to>
                                    </p:set>
                                    <p:anim calcmode="lin" valueType="num">
                                      <p:cBhvr additive="base">
                                        <p:cTn id="58" dur="500"/>
                                        <p:tgtEl>
                                          <p:spTgt spid="141326"/>
                                        </p:tgtEl>
                                        <p:attrNameLst>
                                          <p:attrName>ppt_y</p:attrName>
                                        </p:attrNameLst>
                                      </p:cBhvr>
                                      <p:tavLst>
                                        <p:tav tm="0">
                                          <p:val>
                                            <p:strVal val="#ppt_y+#ppt_h*1.125000"/>
                                          </p:val>
                                        </p:tav>
                                        <p:tav tm="100000">
                                          <p:val>
                                            <p:strVal val="#ppt_y"/>
                                          </p:val>
                                        </p:tav>
                                      </p:tavLst>
                                    </p:anim>
                                    <p:animEffect transition="in" filter="wipe(up)">
                                      <p:cBhvr>
                                        <p:cTn id="59" dur="500"/>
                                        <p:tgtEl>
                                          <p:spTgt spid="141326"/>
                                        </p:tgtEl>
                                      </p:cBhvr>
                                    </p:animEffect>
                                  </p:childTnLst>
                                </p:cTn>
                              </p:par>
                            </p:childTnLst>
                          </p:cTn>
                        </p:par>
                        <p:par>
                          <p:cTn id="60" fill="hold" nodeType="afterGroup">
                            <p:stCondLst>
                              <p:cond delay="500"/>
                            </p:stCondLst>
                            <p:childTnLst>
                              <p:par>
                                <p:cTn id="61" presetID="12" presetClass="entr" presetSubtype="4" fill="hold" grpId="0" nodeType="afterEffect">
                                  <p:stCondLst>
                                    <p:cond delay="0"/>
                                  </p:stCondLst>
                                  <p:childTnLst>
                                    <p:set>
                                      <p:cBhvr>
                                        <p:cTn id="62" dur="1" fill="hold">
                                          <p:stCondLst>
                                            <p:cond delay="0"/>
                                          </p:stCondLst>
                                        </p:cTn>
                                        <p:tgtEl>
                                          <p:spTgt spid="141328"/>
                                        </p:tgtEl>
                                        <p:attrNameLst>
                                          <p:attrName>style.visibility</p:attrName>
                                        </p:attrNameLst>
                                      </p:cBhvr>
                                      <p:to>
                                        <p:strVal val="visible"/>
                                      </p:to>
                                    </p:set>
                                    <p:anim calcmode="lin" valueType="num">
                                      <p:cBhvr additive="base">
                                        <p:cTn id="63" dur="500"/>
                                        <p:tgtEl>
                                          <p:spTgt spid="141328"/>
                                        </p:tgtEl>
                                        <p:attrNameLst>
                                          <p:attrName>ppt_y</p:attrName>
                                        </p:attrNameLst>
                                      </p:cBhvr>
                                      <p:tavLst>
                                        <p:tav tm="0">
                                          <p:val>
                                            <p:strVal val="#ppt_y+#ppt_h*1.125000"/>
                                          </p:val>
                                        </p:tav>
                                        <p:tav tm="100000">
                                          <p:val>
                                            <p:strVal val="#ppt_y"/>
                                          </p:val>
                                        </p:tav>
                                      </p:tavLst>
                                    </p:anim>
                                    <p:animEffect transition="in" filter="wipe(up)">
                                      <p:cBhvr>
                                        <p:cTn id="64" dur="500"/>
                                        <p:tgtEl>
                                          <p:spTgt spid="141328"/>
                                        </p:tgtEl>
                                      </p:cBhvr>
                                    </p:animEffect>
                                  </p:childTnLst>
                                </p:cTn>
                              </p:par>
                            </p:childTnLst>
                          </p:cTn>
                        </p:par>
                        <p:par>
                          <p:cTn id="65" fill="hold" nodeType="afterGroup">
                            <p:stCondLst>
                              <p:cond delay="1000"/>
                            </p:stCondLst>
                            <p:childTnLst>
                              <p:par>
                                <p:cTn id="66" presetID="12" presetClass="entr" presetSubtype="1" fill="hold" grpId="0" nodeType="afterEffect">
                                  <p:stCondLst>
                                    <p:cond delay="0"/>
                                  </p:stCondLst>
                                  <p:childTnLst>
                                    <p:set>
                                      <p:cBhvr>
                                        <p:cTn id="67" dur="1" fill="hold">
                                          <p:stCondLst>
                                            <p:cond delay="0"/>
                                          </p:stCondLst>
                                        </p:cTn>
                                        <p:tgtEl>
                                          <p:spTgt spid="141327"/>
                                        </p:tgtEl>
                                        <p:attrNameLst>
                                          <p:attrName>style.visibility</p:attrName>
                                        </p:attrNameLst>
                                      </p:cBhvr>
                                      <p:to>
                                        <p:strVal val="visible"/>
                                      </p:to>
                                    </p:set>
                                    <p:anim calcmode="lin" valueType="num">
                                      <p:cBhvr additive="base">
                                        <p:cTn id="68" dur="500"/>
                                        <p:tgtEl>
                                          <p:spTgt spid="141327"/>
                                        </p:tgtEl>
                                        <p:attrNameLst>
                                          <p:attrName>ppt_y</p:attrName>
                                        </p:attrNameLst>
                                      </p:cBhvr>
                                      <p:tavLst>
                                        <p:tav tm="0">
                                          <p:val>
                                            <p:strVal val="#ppt_y-#ppt_h*1.125000"/>
                                          </p:val>
                                        </p:tav>
                                        <p:tav tm="100000">
                                          <p:val>
                                            <p:strVal val="#ppt_y"/>
                                          </p:val>
                                        </p:tav>
                                      </p:tavLst>
                                    </p:anim>
                                    <p:animEffect transition="in" filter="wipe(down)">
                                      <p:cBhvr>
                                        <p:cTn id="69" dur="500"/>
                                        <p:tgtEl>
                                          <p:spTgt spid="141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autoUpdateAnimBg="0"/>
      <p:bldP spid="141319" grpId="0" autoUpdateAnimBg="0"/>
      <p:bldP spid="141320" grpId="0" autoUpdateAnimBg="0"/>
      <p:bldP spid="141321" grpId="0" autoUpdateAnimBg="0"/>
      <p:bldP spid="141323" grpId="0" animBg="1" autoUpdateAnimBg="0"/>
      <p:bldP spid="141324" grpId="0" autoUpdateAnimBg="0"/>
      <p:bldP spid="141325" grpId="0" animBg="1"/>
      <p:bldP spid="141326" grpId="0" autoUpdateAnimBg="0"/>
      <p:bldP spid="141327" grpId="0" animBg="1"/>
      <p:bldP spid="14132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42341" name="Picture 5" descr="05"/>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2375" y="1066801"/>
            <a:ext cx="5334000" cy="5313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233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Chromosphere (2)</a:t>
            </a:r>
          </a:p>
        </p:txBody>
      </p:sp>
      <p:sp>
        <p:nvSpPr>
          <p:cNvPr id="142339" name="Line 3"/>
          <p:cNvSpPr>
            <a:spLocks noChangeShapeType="1"/>
          </p:cNvSpPr>
          <p:nvPr/>
        </p:nvSpPr>
        <p:spPr bwMode="auto">
          <a:xfrm>
            <a:off x="2209800" y="838200"/>
            <a:ext cx="6477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2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2" name="Text Box 6"/>
          <p:cNvSpPr txBox="1">
            <a:spLocks noChangeArrowheads="1"/>
          </p:cNvSpPr>
          <p:nvPr/>
        </p:nvSpPr>
        <p:spPr bwMode="auto">
          <a:xfrm>
            <a:off x="7772400" y="1503363"/>
            <a:ext cx="2895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Spicules: Filaments of cooler gas from the photosphere, rising up into the chromosphere.</a:t>
            </a:r>
          </a:p>
        </p:txBody>
      </p:sp>
      <p:sp>
        <p:nvSpPr>
          <p:cNvPr id="142343" name="Text Box 7"/>
          <p:cNvSpPr txBox="1">
            <a:spLocks noChangeArrowheads="1"/>
          </p:cNvSpPr>
          <p:nvPr/>
        </p:nvSpPr>
        <p:spPr bwMode="auto">
          <a:xfrm>
            <a:off x="7772400" y="3865564"/>
            <a:ext cx="2895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Visible in H</a:t>
            </a:r>
            <a:r>
              <a:rPr lang="en-US" altLang="en-US" sz="2400">
                <a:solidFill>
                  <a:srgbClr val="333399"/>
                </a:solidFill>
                <a:latin typeface="Symbol" panose="05050102010706020507" pitchFamily="18" charset="2"/>
              </a:rPr>
              <a:t>a</a:t>
            </a:r>
            <a:r>
              <a:rPr lang="en-US" altLang="en-US" sz="2400">
                <a:solidFill>
                  <a:srgbClr val="333399"/>
                </a:solidFill>
              </a:rPr>
              <a:t> emission.</a:t>
            </a:r>
          </a:p>
        </p:txBody>
      </p:sp>
      <p:sp>
        <p:nvSpPr>
          <p:cNvPr id="142344" name="Text Box 8"/>
          <p:cNvSpPr txBox="1">
            <a:spLocks noChangeArrowheads="1"/>
          </p:cNvSpPr>
          <p:nvPr/>
        </p:nvSpPr>
        <p:spPr bwMode="auto">
          <a:xfrm>
            <a:off x="7772400" y="5008564"/>
            <a:ext cx="2895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Each one lasting about 5 – 15 min.</a:t>
            </a:r>
          </a:p>
        </p:txBody>
      </p:sp>
    </p:spTree>
    <p:extLst>
      <p:ext uri="{BB962C8B-B14F-4D97-AF65-F5344CB8AC3E}">
        <p14:creationId xmlns:p14="http://schemas.microsoft.com/office/powerpoint/2010/main" val="351512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2341"/>
                                        </p:tgtEl>
                                        <p:attrNameLst>
                                          <p:attrName>style.visibility</p:attrName>
                                        </p:attrNameLst>
                                      </p:cBhvr>
                                      <p:to>
                                        <p:strVal val="visible"/>
                                      </p:to>
                                    </p:set>
                                    <p:anim calcmode="lin" valueType="num">
                                      <p:cBhvr additive="base">
                                        <p:cTn id="7" dur="500" fill="hold"/>
                                        <p:tgtEl>
                                          <p:spTgt spid="142341"/>
                                        </p:tgtEl>
                                        <p:attrNameLst>
                                          <p:attrName>ppt_x</p:attrName>
                                        </p:attrNameLst>
                                      </p:cBhvr>
                                      <p:tavLst>
                                        <p:tav tm="0">
                                          <p:val>
                                            <p:strVal val="0-#ppt_w/2"/>
                                          </p:val>
                                        </p:tav>
                                        <p:tav tm="100000">
                                          <p:val>
                                            <p:strVal val="#ppt_x"/>
                                          </p:val>
                                        </p:tav>
                                      </p:tavLst>
                                    </p:anim>
                                    <p:anim calcmode="lin" valueType="num">
                                      <p:cBhvr additive="base">
                                        <p:cTn id="8" dur="500" fill="hold"/>
                                        <p:tgtEl>
                                          <p:spTgt spid="14234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2342"/>
                                        </p:tgtEl>
                                        <p:attrNameLst>
                                          <p:attrName>style.visibility</p:attrName>
                                        </p:attrNameLst>
                                      </p:cBhvr>
                                      <p:to>
                                        <p:strVal val="visible"/>
                                      </p:to>
                                    </p:set>
                                    <p:anim calcmode="lin" valueType="num">
                                      <p:cBhvr additive="base">
                                        <p:cTn id="13" dur="500"/>
                                        <p:tgtEl>
                                          <p:spTgt spid="142342"/>
                                        </p:tgtEl>
                                        <p:attrNameLst>
                                          <p:attrName>ppt_y</p:attrName>
                                        </p:attrNameLst>
                                      </p:cBhvr>
                                      <p:tavLst>
                                        <p:tav tm="0">
                                          <p:val>
                                            <p:strVal val="#ppt_y+#ppt_h*1.125000"/>
                                          </p:val>
                                        </p:tav>
                                        <p:tav tm="100000">
                                          <p:val>
                                            <p:strVal val="#ppt_y"/>
                                          </p:val>
                                        </p:tav>
                                      </p:tavLst>
                                    </p:anim>
                                    <p:animEffect transition="in" filter="wipe(up)">
                                      <p:cBhvr>
                                        <p:cTn id="14" dur="500"/>
                                        <p:tgtEl>
                                          <p:spTgt spid="1423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2343"/>
                                        </p:tgtEl>
                                        <p:attrNameLst>
                                          <p:attrName>style.visibility</p:attrName>
                                        </p:attrNameLst>
                                      </p:cBhvr>
                                      <p:to>
                                        <p:strVal val="visible"/>
                                      </p:to>
                                    </p:set>
                                    <p:anim calcmode="lin" valueType="num">
                                      <p:cBhvr additive="base">
                                        <p:cTn id="19" dur="500"/>
                                        <p:tgtEl>
                                          <p:spTgt spid="142343"/>
                                        </p:tgtEl>
                                        <p:attrNameLst>
                                          <p:attrName>ppt_y</p:attrName>
                                        </p:attrNameLst>
                                      </p:cBhvr>
                                      <p:tavLst>
                                        <p:tav tm="0">
                                          <p:val>
                                            <p:strVal val="#ppt_y+#ppt_h*1.125000"/>
                                          </p:val>
                                        </p:tav>
                                        <p:tav tm="100000">
                                          <p:val>
                                            <p:strVal val="#ppt_y"/>
                                          </p:val>
                                        </p:tav>
                                      </p:tavLst>
                                    </p:anim>
                                    <p:animEffect transition="in" filter="wipe(up)">
                                      <p:cBhvr>
                                        <p:cTn id="20" dur="500"/>
                                        <p:tgtEl>
                                          <p:spTgt spid="1423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42344"/>
                                        </p:tgtEl>
                                        <p:attrNameLst>
                                          <p:attrName>style.visibility</p:attrName>
                                        </p:attrNameLst>
                                      </p:cBhvr>
                                      <p:to>
                                        <p:strVal val="visible"/>
                                      </p:to>
                                    </p:set>
                                    <p:anim calcmode="lin" valueType="num">
                                      <p:cBhvr additive="base">
                                        <p:cTn id="25" dur="500"/>
                                        <p:tgtEl>
                                          <p:spTgt spid="142344"/>
                                        </p:tgtEl>
                                        <p:attrNameLst>
                                          <p:attrName>ppt_y</p:attrName>
                                        </p:attrNameLst>
                                      </p:cBhvr>
                                      <p:tavLst>
                                        <p:tav tm="0">
                                          <p:val>
                                            <p:strVal val="#ppt_y+#ppt_h*1.125000"/>
                                          </p:val>
                                        </p:tav>
                                        <p:tav tm="100000">
                                          <p:val>
                                            <p:strVal val="#ppt_y"/>
                                          </p:val>
                                        </p:tav>
                                      </p:tavLst>
                                    </p:anim>
                                    <p:animEffect transition="in" filter="wipe(up)">
                                      <p:cBhvr>
                                        <p:cTn id="26" dur="500"/>
                                        <p:tgtEl>
                                          <p:spTgt spid="142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autoUpdateAnimBg="0"/>
      <p:bldP spid="142343" grpId="0" autoUpdateAnimBg="0"/>
      <p:bldP spid="14234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44389" name="Picture 5" descr="magnetic_carpet"/>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2026" y="2667000"/>
            <a:ext cx="7007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700">
                <a:solidFill>
                  <a:srgbClr val="000099"/>
                </a:solidFill>
              </a:rPr>
              <a:t>The Magnetic Carpet of the Corona</a:t>
            </a:r>
          </a:p>
        </p:txBody>
      </p:sp>
      <p:sp>
        <p:nvSpPr>
          <p:cNvPr id="144387" name="Line 3"/>
          <p:cNvSpPr>
            <a:spLocks noChangeShapeType="1"/>
          </p:cNvSpPr>
          <p:nvPr/>
        </p:nvSpPr>
        <p:spPr bwMode="auto">
          <a:xfrm>
            <a:off x="2187575" y="838200"/>
            <a:ext cx="8458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0" name="Text Box 6"/>
          <p:cNvSpPr txBox="1">
            <a:spLocks noChangeArrowheads="1"/>
          </p:cNvSpPr>
          <p:nvPr/>
        </p:nvSpPr>
        <p:spPr bwMode="auto">
          <a:xfrm>
            <a:off x="2949575" y="981075"/>
            <a:ext cx="7696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100">
                <a:solidFill>
                  <a:srgbClr val="333399"/>
                </a:solidFill>
              </a:rPr>
              <a:t> Corona contains very low-density, very hot (1 million </a:t>
            </a:r>
            <a:r>
              <a:rPr lang="en-US" altLang="en-US" sz="2100" baseline="30000">
                <a:solidFill>
                  <a:srgbClr val="333399"/>
                </a:solidFill>
              </a:rPr>
              <a:t>o</a:t>
            </a:r>
            <a:r>
              <a:rPr lang="en-US" altLang="en-US" sz="2100">
                <a:solidFill>
                  <a:srgbClr val="333399"/>
                </a:solidFill>
              </a:rPr>
              <a:t>K) gas</a:t>
            </a:r>
          </a:p>
        </p:txBody>
      </p:sp>
      <p:sp>
        <p:nvSpPr>
          <p:cNvPr id="144391" name="Text Box 7"/>
          <p:cNvSpPr txBox="1">
            <a:spLocks noChangeArrowheads="1"/>
          </p:cNvSpPr>
          <p:nvPr/>
        </p:nvSpPr>
        <p:spPr bwMode="auto">
          <a:xfrm>
            <a:off x="2927350" y="1425575"/>
            <a:ext cx="76962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300">
                <a:solidFill>
                  <a:srgbClr val="333399"/>
                </a:solidFill>
              </a:rPr>
              <a:t> Coronal gas is heated through motions of magnetic fields anchored in the photosphere below (“magnetic carpet”)</a:t>
            </a:r>
          </a:p>
        </p:txBody>
      </p:sp>
      <p:sp>
        <p:nvSpPr>
          <p:cNvPr id="144392" name="Text Box 8"/>
          <p:cNvSpPr txBox="1">
            <a:spLocks noChangeArrowheads="1"/>
          </p:cNvSpPr>
          <p:nvPr/>
        </p:nvSpPr>
        <p:spPr bwMode="auto">
          <a:xfrm>
            <a:off x="9197976" y="5245100"/>
            <a:ext cx="1470025"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b="1">
                <a:solidFill>
                  <a:srgbClr val="333399"/>
                </a:solidFill>
              </a:rPr>
              <a:t>Computer model of the magnetic carpet</a:t>
            </a:r>
          </a:p>
        </p:txBody>
      </p:sp>
    </p:spTree>
    <p:extLst>
      <p:ext uri="{BB962C8B-B14F-4D97-AF65-F5344CB8AC3E}">
        <p14:creationId xmlns:p14="http://schemas.microsoft.com/office/powerpoint/2010/main" val="3069991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additive="base">
                                        <p:cTn id="7" dur="500"/>
                                        <p:tgtEl>
                                          <p:spTgt spid="144390"/>
                                        </p:tgtEl>
                                        <p:attrNameLst>
                                          <p:attrName>ppt_y</p:attrName>
                                        </p:attrNameLst>
                                      </p:cBhvr>
                                      <p:tavLst>
                                        <p:tav tm="0">
                                          <p:val>
                                            <p:strVal val="#ppt_y+#ppt_h*1.125000"/>
                                          </p:val>
                                        </p:tav>
                                        <p:tav tm="100000">
                                          <p:val>
                                            <p:strVal val="#ppt_y"/>
                                          </p:val>
                                        </p:tav>
                                      </p:tavLst>
                                    </p:anim>
                                    <p:animEffect transition="in" filter="wipe(up)">
                                      <p:cBhvr>
                                        <p:cTn id="8" dur="500"/>
                                        <p:tgtEl>
                                          <p:spTgt spid="144390"/>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4391"/>
                                        </p:tgtEl>
                                        <p:attrNameLst>
                                          <p:attrName>style.visibility</p:attrName>
                                        </p:attrNameLst>
                                      </p:cBhvr>
                                      <p:to>
                                        <p:strVal val="visible"/>
                                      </p:to>
                                    </p:set>
                                    <p:anim calcmode="lin" valueType="num">
                                      <p:cBhvr additive="base">
                                        <p:cTn id="13" dur="500"/>
                                        <p:tgtEl>
                                          <p:spTgt spid="144391"/>
                                        </p:tgtEl>
                                        <p:attrNameLst>
                                          <p:attrName>ppt_y</p:attrName>
                                        </p:attrNameLst>
                                      </p:cBhvr>
                                      <p:tavLst>
                                        <p:tav tm="0">
                                          <p:val>
                                            <p:strVal val="#ppt_y+#ppt_h*1.125000"/>
                                          </p:val>
                                        </p:tav>
                                        <p:tav tm="100000">
                                          <p:val>
                                            <p:strVal val="#ppt_y"/>
                                          </p:val>
                                        </p:tav>
                                      </p:tavLst>
                                    </p:anim>
                                    <p:animEffect transition="in" filter="wipe(up)">
                                      <p:cBhvr>
                                        <p:cTn id="14" dur="500"/>
                                        <p:tgtEl>
                                          <p:spTgt spid="14439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44389"/>
                                        </p:tgtEl>
                                        <p:attrNameLst>
                                          <p:attrName>style.visibility</p:attrName>
                                        </p:attrNameLst>
                                      </p:cBhvr>
                                      <p:to>
                                        <p:strVal val="visible"/>
                                      </p:to>
                                    </p:set>
                                    <p:anim calcmode="lin" valueType="num">
                                      <p:cBhvr additive="base">
                                        <p:cTn id="19" dur="500" fill="hold"/>
                                        <p:tgtEl>
                                          <p:spTgt spid="144389"/>
                                        </p:tgtEl>
                                        <p:attrNameLst>
                                          <p:attrName>ppt_x</p:attrName>
                                        </p:attrNameLst>
                                      </p:cBhvr>
                                      <p:tavLst>
                                        <p:tav tm="0">
                                          <p:val>
                                            <p:strVal val="0-#ppt_w/2"/>
                                          </p:val>
                                        </p:tav>
                                        <p:tav tm="100000">
                                          <p:val>
                                            <p:strVal val="#ppt_x"/>
                                          </p:val>
                                        </p:tav>
                                      </p:tavLst>
                                    </p:anim>
                                    <p:anim calcmode="lin" valueType="num">
                                      <p:cBhvr additive="base">
                                        <p:cTn id="20" dur="500" fill="hold"/>
                                        <p:tgtEl>
                                          <p:spTgt spid="14438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144392"/>
                                        </p:tgtEl>
                                        <p:attrNameLst>
                                          <p:attrName>style.visibility</p:attrName>
                                        </p:attrNameLst>
                                      </p:cBhvr>
                                      <p:to>
                                        <p:strVal val="visible"/>
                                      </p:to>
                                    </p:set>
                                    <p:anim calcmode="lin" valueType="num">
                                      <p:cBhvr additive="base">
                                        <p:cTn id="24" dur="500"/>
                                        <p:tgtEl>
                                          <p:spTgt spid="144392"/>
                                        </p:tgtEl>
                                        <p:attrNameLst>
                                          <p:attrName>ppt_y</p:attrName>
                                        </p:attrNameLst>
                                      </p:cBhvr>
                                      <p:tavLst>
                                        <p:tav tm="0">
                                          <p:val>
                                            <p:strVal val="#ppt_y+#ppt_h*1.125000"/>
                                          </p:val>
                                        </p:tav>
                                        <p:tav tm="100000">
                                          <p:val>
                                            <p:strVal val="#ppt_y"/>
                                          </p:val>
                                        </p:tav>
                                      </p:tavLst>
                                    </p:anim>
                                    <p:animEffect transition="in" filter="wipe(up)">
                                      <p:cBhvr>
                                        <p:cTn id="25" dur="5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utoUpdateAnimBg="0"/>
      <p:bldP spid="144391" grpId="0" autoUpdateAnimBg="0"/>
      <p:bldP spid="14439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p:txBody>
          <a:bodyPr/>
          <a:lstStyle/>
          <a:p>
            <a:pPr eaLnBrk="1" hangingPunct="1">
              <a:defRPr/>
            </a:pPr>
            <a:endParaRPr lang="en-US" smtClean="0"/>
          </a:p>
        </p:txBody>
      </p:sp>
      <p:pic>
        <p:nvPicPr>
          <p:cNvPr id="10243" name="Picture 4" descr="sun"/>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914400"/>
            <a:ext cx="8775700" cy="87757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051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52588"/>
            <a:ext cx="784860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1676400" y="228601"/>
            <a:ext cx="853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000">
                <a:solidFill>
                  <a:srgbClr val="FFFFFF"/>
                </a:solidFill>
              </a:rPr>
              <a:t>During an eclipse, sometimes you can see the layers of the Sun’s atmosphere just above the photosphere, which emits only certain wavelengths of light, resulting in a reddish appearance.  We call this the sphere of color, or chromosphere. </a:t>
            </a:r>
            <a:endParaRPr lang="en-US" altLang="en-US" sz="2400">
              <a:solidFill>
                <a:srgbClr val="FFFFFF"/>
              </a:solidFill>
            </a:endParaRPr>
          </a:p>
        </p:txBody>
      </p:sp>
    </p:spTree>
    <p:extLst>
      <p:ext uri="{BB962C8B-B14F-4D97-AF65-F5344CB8AC3E}">
        <p14:creationId xmlns:p14="http://schemas.microsoft.com/office/powerpoint/2010/main" val="3716760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6" name="Rectangle 8"/>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General Properties</a:t>
            </a:r>
          </a:p>
        </p:txBody>
      </p:sp>
      <p:sp>
        <p:nvSpPr>
          <p:cNvPr id="73742" name="Line 14"/>
          <p:cNvSpPr>
            <a:spLocks noChangeShapeType="1"/>
          </p:cNvSpPr>
          <p:nvPr/>
        </p:nvSpPr>
        <p:spPr bwMode="auto">
          <a:xfrm>
            <a:off x="2209800" y="838200"/>
            <a:ext cx="5486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73755"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56" name="Picture 28" descr="11a"/>
          <p:cNvPicPr>
            <a:picLocks noChangeAspect="1" noChangeArrowheads="1"/>
          </p:cNvPicPr>
          <p:nvPr/>
        </p:nvPicPr>
        <p:blipFill>
          <a:blip r:embed="rId3">
            <a:extLst>
              <a:ext uri="{28A0092B-C50C-407E-A947-70E740481C1C}">
                <a14:useLocalDpi xmlns:a14="http://schemas.microsoft.com/office/drawing/2010/main" val="0"/>
              </a:ext>
            </a:extLst>
          </a:blip>
          <a:srcRect t="7890" b="5687"/>
          <a:stretch>
            <a:fillRect/>
          </a:stretch>
        </p:blipFill>
        <p:spPr bwMode="auto">
          <a:xfrm>
            <a:off x="2895600" y="914400"/>
            <a:ext cx="7467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73757" name="Text Box 29"/>
          <p:cNvSpPr txBox="1">
            <a:spLocks noChangeArrowheads="1"/>
          </p:cNvSpPr>
          <p:nvPr/>
        </p:nvSpPr>
        <p:spPr bwMode="auto">
          <a:xfrm>
            <a:off x="3276600" y="12954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Average star</a:t>
            </a:r>
          </a:p>
        </p:txBody>
      </p:sp>
      <p:sp>
        <p:nvSpPr>
          <p:cNvPr id="73758" name="Text Box 30"/>
          <p:cNvSpPr txBox="1">
            <a:spLocks noChangeArrowheads="1"/>
          </p:cNvSpPr>
          <p:nvPr/>
        </p:nvSpPr>
        <p:spPr bwMode="auto">
          <a:xfrm>
            <a:off x="3276600" y="2743201"/>
            <a:ext cx="701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850900">
              <a:defRPr>
                <a:solidFill>
                  <a:schemeClr val="tx1"/>
                </a:solidFill>
                <a:latin typeface="Arial" panose="020B0604020202020204" pitchFamily="34" charset="0"/>
              </a:defRPr>
            </a:lvl2pPr>
            <a:lvl3pPr marL="965200">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FontTx/>
              <a:buChar char="•"/>
            </a:pPr>
            <a:r>
              <a:rPr lang="en-US" altLang="en-US" sz="2400">
                <a:solidFill>
                  <a:srgbClr val="FFFFFF"/>
                </a:solidFill>
              </a:rPr>
              <a:t> Absolute visual magnitude = 4.83 (magnitude if it    </a:t>
            </a:r>
            <a:br>
              <a:rPr lang="en-US" altLang="en-US" sz="2400">
                <a:solidFill>
                  <a:srgbClr val="FFFFFF"/>
                </a:solidFill>
              </a:rPr>
            </a:br>
            <a:r>
              <a:rPr lang="en-US" altLang="en-US" sz="2400">
                <a:solidFill>
                  <a:srgbClr val="FFFFFF"/>
                </a:solidFill>
              </a:rPr>
              <a:t>  were at a distance of 32.6 light years)</a:t>
            </a:r>
          </a:p>
        </p:txBody>
      </p:sp>
      <p:sp>
        <p:nvSpPr>
          <p:cNvPr id="73759" name="Text Box 31"/>
          <p:cNvSpPr txBox="1">
            <a:spLocks noChangeArrowheads="1"/>
          </p:cNvSpPr>
          <p:nvPr/>
        </p:nvSpPr>
        <p:spPr bwMode="auto">
          <a:xfrm>
            <a:off x="3276600" y="5181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Central temperature = 15 million </a:t>
            </a:r>
            <a:r>
              <a:rPr lang="en-US" altLang="en-US" sz="2400" baseline="30000">
                <a:solidFill>
                  <a:srgbClr val="FFFFFF"/>
                </a:solidFill>
              </a:rPr>
              <a:t>0</a:t>
            </a:r>
            <a:r>
              <a:rPr lang="en-US" altLang="en-US" sz="2400">
                <a:solidFill>
                  <a:srgbClr val="FFFFFF"/>
                </a:solidFill>
              </a:rPr>
              <a:t>K</a:t>
            </a:r>
          </a:p>
        </p:txBody>
      </p:sp>
      <p:sp>
        <p:nvSpPr>
          <p:cNvPr id="73760" name="Text Box 32"/>
          <p:cNvSpPr txBox="1">
            <a:spLocks noChangeArrowheads="1"/>
          </p:cNvSpPr>
          <p:nvPr/>
        </p:nvSpPr>
        <p:spPr bwMode="auto">
          <a:xfrm>
            <a:off x="3276600" y="41148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333,000 times Earth’s mass</a:t>
            </a:r>
          </a:p>
        </p:txBody>
      </p:sp>
      <p:sp>
        <p:nvSpPr>
          <p:cNvPr id="73761" name="Text Box 33"/>
          <p:cNvSpPr txBox="1">
            <a:spLocks noChangeArrowheads="1"/>
          </p:cNvSpPr>
          <p:nvPr/>
        </p:nvSpPr>
        <p:spPr bwMode="auto">
          <a:xfrm>
            <a:off x="3276600" y="35814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109 times Earth’s diameter</a:t>
            </a:r>
          </a:p>
        </p:txBody>
      </p:sp>
      <p:sp>
        <p:nvSpPr>
          <p:cNvPr id="73762" name="Text Box 34"/>
          <p:cNvSpPr txBox="1">
            <a:spLocks noChangeArrowheads="1"/>
          </p:cNvSpPr>
          <p:nvPr/>
        </p:nvSpPr>
        <p:spPr bwMode="auto">
          <a:xfrm>
            <a:off x="3276600" y="46482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Consists entirely of gas (av. density = 1.4 g/cm</a:t>
            </a:r>
            <a:r>
              <a:rPr lang="en-US" altLang="en-US" sz="2400" baseline="30000">
                <a:solidFill>
                  <a:srgbClr val="FFFFFF"/>
                </a:solidFill>
              </a:rPr>
              <a:t>3</a:t>
            </a:r>
            <a:r>
              <a:rPr lang="en-US" altLang="en-US" sz="2400">
                <a:solidFill>
                  <a:srgbClr val="FFFFFF"/>
                </a:solidFill>
              </a:rPr>
              <a:t>)</a:t>
            </a:r>
          </a:p>
        </p:txBody>
      </p:sp>
      <p:sp>
        <p:nvSpPr>
          <p:cNvPr id="73763" name="Text Box 35"/>
          <p:cNvSpPr txBox="1">
            <a:spLocks noChangeArrowheads="1"/>
          </p:cNvSpPr>
          <p:nvPr/>
        </p:nvSpPr>
        <p:spPr bwMode="auto">
          <a:xfrm>
            <a:off x="3276600" y="2232025"/>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Only appears so bright because it is so close.</a:t>
            </a:r>
          </a:p>
        </p:txBody>
      </p:sp>
      <p:sp>
        <p:nvSpPr>
          <p:cNvPr id="73764" name="Text Box 36"/>
          <p:cNvSpPr txBox="1">
            <a:spLocks noChangeArrowheads="1"/>
          </p:cNvSpPr>
          <p:nvPr/>
        </p:nvSpPr>
        <p:spPr bwMode="auto">
          <a:xfrm>
            <a:off x="3276600" y="1752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Spectral type G2</a:t>
            </a:r>
          </a:p>
        </p:txBody>
      </p:sp>
      <p:sp>
        <p:nvSpPr>
          <p:cNvPr id="73765" name="Text Box 37"/>
          <p:cNvSpPr txBox="1">
            <a:spLocks noChangeArrowheads="1"/>
          </p:cNvSpPr>
          <p:nvPr/>
        </p:nvSpPr>
        <p:spPr bwMode="auto">
          <a:xfrm>
            <a:off x="3276600" y="57150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Surface temperature = 5800 </a:t>
            </a:r>
            <a:r>
              <a:rPr lang="en-US" altLang="en-US" sz="2400" baseline="30000">
                <a:solidFill>
                  <a:srgbClr val="FFFFFF"/>
                </a:solidFill>
              </a:rPr>
              <a:t>0</a:t>
            </a:r>
            <a:r>
              <a:rPr lang="en-US" altLang="en-US" sz="2400">
                <a:solidFill>
                  <a:srgbClr val="FFFFFF"/>
                </a:solidFill>
              </a:rPr>
              <a:t>K</a:t>
            </a:r>
          </a:p>
        </p:txBody>
      </p:sp>
    </p:spTree>
    <p:extLst>
      <p:ext uri="{BB962C8B-B14F-4D97-AF65-F5344CB8AC3E}">
        <p14:creationId xmlns:p14="http://schemas.microsoft.com/office/powerpoint/2010/main" val="3001285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3757"/>
                                        </p:tgtEl>
                                        <p:attrNameLst>
                                          <p:attrName>style.visibility</p:attrName>
                                        </p:attrNameLst>
                                      </p:cBhvr>
                                      <p:to>
                                        <p:strVal val="visible"/>
                                      </p:to>
                                    </p:set>
                                    <p:anim calcmode="lin" valueType="num">
                                      <p:cBhvr additive="base">
                                        <p:cTn id="7" dur="500"/>
                                        <p:tgtEl>
                                          <p:spTgt spid="73757"/>
                                        </p:tgtEl>
                                        <p:attrNameLst>
                                          <p:attrName>ppt_y</p:attrName>
                                        </p:attrNameLst>
                                      </p:cBhvr>
                                      <p:tavLst>
                                        <p:tav tm="0">
                                          <p:val>
                                            <p:strVal val="#ppt_y+#ppt_h*1.125000"/>
                                          </p:val>
                                        </p:tav>
                                        <p:tav tm="100000">
                                          <p:val>
                                            <p:strVal val="#ppt_y"/>
                                          </p:val>
                                        </p:tav>
                                      </p:tavLst>
                                    </p:anim>
                                    <p:animEffect transition="in" filter="wipe(up)">
                                      <p:cBhvr>
                                        <p:cTn id="8" dur="500"/>
                                        <p:tgtEl>
                                          <p:spTgt spid="73757"/>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3764"/>
                                        </p:tgtEl>
                                        <p:attrNameLst>
                                          <p:attrName>style.visibility</p:attrName>
                                        </p:attrNameLst>
                                      </p:cBhvr>
                                      <p:to>
                                        <p:strVal val="visible"/>
                                      </p:to>
                                    </p:set>
                                    <p:anim calcmode="lin" valueType="num">
                                      <p:cBhvr additive="base">
                                        <p:cTn id="13" dur="500"/>
                                        <p:tgtEl>
                                          <p:spTgt spid="73764"/>
                                        </p:tgtEl>
                                        <p:attrNameLst>
                                          <p:attrName>ppt_y</p:attrName>
                                        </p:attrNameLst>
                                      </p:cBhvr>
                                      <p:tavLst>
                                        <p:tav tm="0">
                                          <p:val>
                                            <p:strVal val="#ppt_y+#ppt_h*1.125000"/>
                                          </p:val>
                                        </p:tav>
                                        <p:tav tm="100000">
                                          <p:val>
                                            <p:strVal val="#ppt_y"/>
                                          </p:val>
                                        </p:tav>
                                      </p:tavLst>
                                    </p:anim>
                                    <p:animEffect transition="in" filter="wipe(up)">
                                      <p:cBhvr>
                                        <p:cTn id="14" dur="500"/>
                                        <p:tgtEl>
                                          <p:spTgt spid="737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3763"/>
                                        </p:tgtEl>
                                        <p:attrNameLst>
                                          <p:attrName>style.visibility</p:attrName>
                                        </p:attrNameLst>
                                      </p:cBhvr>
                                      <p:to>
                                        <p:strVal val="visible"/>
                                      </p:to>
                                    </p:set>
                                    <p:anim calcmode="lin" valueType="num">
                                      <p:cBhvr additive="base">
                                        <p:cTn id="19" dur="500"/>
                                        <p:tgtEl>
                                          <p:spTgt spid="73763"/>
                                        </p:tgtEl>
                                        <p:attrNameLst>
                                          <p:attrName>ppt_y</p:attrName>
                                        </p:attrNameLst>
                                      </p:cBhvr>
                                      <p:tavLst>
                                        <p:tav tm="0">
                                          <p:val>
                                            <p:strVal val="#ppt_y+#ppt_h*1.125000"/>
                                          </p:val>
                                        </p:tav>
                                        <p:tav tm="100000">
                                          <p:val>
                                            <p:strVal val="#ppt_y"/>
                                          </p:val>
                                        </p:tav>
                                      </p:tavLst>
                                    </p:anim>
                                    <p:animEffect transition="in" filter="wipe(up)">
                                      <p:cBhvr>
                                        <p:cTn id="20" dur="500"/>
                                        <p:tgtEl>
                                          <p:spTgt spid="7376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3758"/>
                                        </p:tgtEl>
                                        <p:attrNameLst>
                                          <p:attrName>style.visibility</p:attrName>
                                        </p:attrNameLst>
                                      </p:cBhvr>
                                      <p:to>
                                        <p:strVal val="visible"/>
                                      </p:to>
                                    </p:set>
                                    <p:anim calcmode="lin" valueType="num">
                                      <p:cBhvr additive="base">
                                        <p:cTn id="25" dur="500"/>
                                        <p:tgtEl>
                                          <p:spTgt spid="73758"/>
                                        </p:tgtEl>
                                        <p:attrNameLst>
                                          <p:attrName>ppt_y</p:attrName>
                                        </p:attrNameLst>
                                      </p:cBhvr>
                                      <p:tavLst>
                                        <p:tav tm="0">
                                          <p:val>
                                            <p:strVal val="#ppt_y+#ppt_h*1.125000"/>
                                          </p:val>
                                        </p:tav>
                                        <p:tav tm="100000">
                                          <p:val>
                                            <p:strVal val="#ppt_y"/>
                                          </p:val>
                                        </p:tav>
                                      </p:tavLst>
                                    </p:anim>
                                    <p:animEffect transition="in" filter="wipe(up)">
                                      <p:cBhvr>
                                        <p:cTn id="26" dur="500"/>
                                        <p:tgtEl>
                                          <p:spTgt spid="7375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3761"/>
                                        </p:tgtEl>
                                        <p:attrNameLst>
                                          <p:attrName>style.visibility</p:attrName>
                                        </p:attrNameLst>
                                      </p:cBhvr>
                                      <p:to>
                                        <p:strVal val="visible"/>
                                      </p:to>
                                    </p:set>
                                    <p:anim calcmode="lin" valueType="num">
                                      <p:cBhvr additive="base">
                                        <p:cTn id="31" dur="500"/>
                                        <p:tgtEl>
                                          <p:spTgt spid="73761"/>
                                        </p:tgtEl>
                                        <p:attrNameLst>
                                          <p:attrName>ppt_y</p:attrName>
                                        </p:attrNameLst>
                                      </p:cBhvr>
                                      <p:tavLst>
                                        <p:tav tm="0">
                                          <p:val>
                                            <p:strVal val="#ppt_y+#ppt_h*1.125000"/>
                                          </p:val>
                                        </p:tav>
                                        <p:tav tm="100000">
                                          <p:val>
                                            <p:strVal val="#ppt_y"/>
                                          </p:val>
                                        </p:tav>
                                      </p:tavLst>
                                    </p:anim>
                                    <p:animEffect transition="in" filter="wipe(up)">
                                      <p:cBhvr>
                                        <p:cTn id="32" dur="500"/>
                                        <p:tgtEl>
                                          <p:spTgt spid="737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73760"/>
                                        </p:tgtEl>
                                        <p:attrNameLst>
                                          <p:attrName>style.visibility</p:attrName>
                                        </p:attrNameLst>
                                      </p:cBhvr>
                                      <p:to>
                                        <p:strVal val="visible"/>
                                      </p:to>
                                    </p:set>
                                    <p:anim calcmode="lin" valueType="num">
                                      <p:cBhvr additive="base">
                                        <p:cTn id="37" dur="500"/>
                                        <p:tgtEl>
                                          <p:spTgt spid="73760"/>
                                        </p:tgtEl>
                                        <p:attrNameLst>
                                          <p:attrName>ppt_y</p:attrName>
                                        </p:attrNameLst>
                                      </p:cBhvr>
                                      <p:tavLst>
                                        <p:tav tm="0">
                                          <p:val>
                                            <p:strVal val="#ppt_y+#ppt_h*1.125000"/>
                                          </p:val>
                                        </p:tav>
                                        <p:tav tm="100000">
                                          <p:val>
                                            <p:strVal val="#ppt_y"/>
                                          </p:val>
                                        </p:tav>
                                      </p:tavLst>
                                    </p:anim>
                                    <p:animEffect transition="in" filter="wipe(up)">
                                      <p:cBhvr>
                                        <p:cTn id="38" dur="500"/>
                                        <p:tgtEl>
                                          <p:spTgt spid="7376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73762"/>
                                        </p:tgtEl>
                                        <p:attrNameLst>
                                          <p:attrName>style.visibility</p:attrName>
                                        </p:attrNameLst>
                                      </p:cBhvr>
                                      <p:to>
                                        <p:strVal val="visible"/>
                                      </p:to>
                                    </p:set>
                                    <p:anim calcmode="lin" valueType="num">
                                      <p:cBhvr additive="base">
                                        <p:cTn id="43" dur="500"/>
                                        <p:tgtEl>
                                          <p:spTgt spid="73762"/>
                                        </p:tgtEl>
                                        <p:attrNameLst>
                                          <p:attrName>ppt_y</p:attrName>
                                        </p:attrNameLst>
                                      </p:cBhvr>
                                      <p:tavLst>
                                        <p:tav tm="0">
                                          <p:val>
                                            <p:strVal val="#ppt_y+#ppt_h*1.125000"/>
                                          </p:val>
                                        </p:tav>
                                        <p:tav tm="100000">
                                          <p:val>
                                            <p:strVal val="#ppt_y"/>
                                          </p:val>
                                        </p:tav>
                                      </p:tavLst>
                                    </p:anim>
                                    <p:animEffect transition="in" filter="wipe(up)">
                                      <p:cBhvr>
                                        <p:cTn id="44" dur="500"/>
                                        <p:tgtEl>
                                          <p:spTgt spid="7376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3759"/>
                                        </p:tgtEl>
                                        <p:attrNameLst>
                                          <p:attrName>style.visibility</p:attrName>
                                        </p:attrNameLst>
                                      </p:cBhvr>
                                      <p:to>
                                        <p:strVal val="visible"/>
                                      </p:to>
                                    </p:set>
                                    <p:anim calcmode="lin" valueType="num">
                                      <p:cBhvr additive="base">
                                        <p:cTn id="49" dur="500"/>
                                        <p:tgtEl>
                                          <p:spTgt spid="73759"/>
                                        </p:tgtEl>
                                        <p:attrNameLst>
                                          <p:attrName>ppt_y</p:attrName>
                                        </p:attrNameLst>
                                      </p:cBhvr>
                                      <p:tavLst>
                                        <p:tav tm="0">
                                          <p:val>
                                            <p:strVal val="#ppt_y+#ppt_h*1.125000"/>
                                          </p:val>
                                        </p:tav>
                                        <p:tav tm="100000">
                                          <p:val>
                                            <p:strVal val="#ppt_y"/>
                                          </p:val>
                                        </p:tav>
                                      </p:tavLst>
                                    </p:anim>
                                    <p:animEffect transition="in" filter="wipe(up)">
                                      <p:cBhvr>
                                        <p:cTn id="50" dur="500"/>
                                        <p:tgtEl>
                                          <p:spTgt spid="737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73765"/>
                                        </p:tgtEl>
                                        <p:attrNameLst>
                                          <p:attrName>style.visibility</p:attrName>
                                        </p:attrNameLst>
                                      </p:cBhvr>
                                      <p:to>
                                        <p:strVal val="visible"/>
                                      </p:to>
                                    </p:set>
                                    <p:anim calcmode="lin" valueType="num">
                                      <p:cBhvr additive="base">
                                        <p:cTn id="55" dur="500"/>
                                        <p:tgtEl>
                                          <p:spTgt spid="73765"/>
                                        </p:tgtEl>
                                        <p:attrNameLst>
                                          <p:attrName>ppt_y</p:attrName>
                                        </p:attrNameLst>
                                      </p:cBhvr>
                                      <p:tavLst>
                                        <p:tav tm="0">
                                          <p:val>
                                            <p:strVal val="#ppt_y+#ppt_h*1.125000"/>
                                          </p:val>
                                        </p:tav>
                                        <p:tav tm="100000">
                                          <p:val>
                                            <p:strVal val="#ppt_y"/>
                                          </p:val>
                                        </p:tav>
                                      </p:tavLst>
                                    </p:anim>
                                    <p:animEffect transition="in" filter="wipe(up)">
                                      <p:cBhvr>
                                        <p:cTn id="56" dur="500"/>
                                        <p:tgtEl>
                                          <p:spTgt spid="73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7" grpId="0" autoUpdateAnimBg="0"/>
      <p:bldP spid="73758" grpId="0" autoUpdateAnimBg="0"/>
      <p:bldP spid="73759" grpId="0" autoUpdateAnimBg="0"/>
      <p:bldP spid="73760" grpId="0" autoUpdateAnimBg="0"/>
      <p:bldP spid="73761" grpId="0" autoUpdateAnimBg="0"/>
      <p:bldP spid="73762" grpId="0" autoUpdateAnimBg="0"/>
      <p:bldP spid="73763" grpId="0" autoUpdateAnimBg="0"/>
      <p:bldP spid="73764" grpId="0" autoUpdateAnimBg="0"/>
      <p:bldP spid="7376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476" y="1143000"/>
            <a:ext cx="4937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94026"/>
            <a:ext cx="41910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828800" y="152401"/>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The solar chromosphere is characterized by jets of gas extending upward called spicules. </a:t>
            </a:r>
          </a:p>
        </p:txBody>
      </p:sp>
    </p:spTree>
    <p:extLst>
      <p:ext uri="{BB962C8B-B14F-4D97-AF65-F5344CB8AC3E}">
        <p14:creationId xmlns:p14="http://schemas.microsoft.com/office/powerpoint/2010/main" val="773580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447800"/>
            <a:ext cx="36496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1"/>
            <a:ext cx="4724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1524000" y="228601"/>
            <a:ext cx="9144000" cy="119062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3600" b="1">
                <a:solidFill>
                  <a:srgbClr val="B2B2B2"/>
                </a:solidFill>
                <a:effectLst>
                  <a:outerShdw blurRad="38100" dist="38100" dir="2700000" algn="tl">
                    <a:srgbClr val="FFFFFF"/>
                  </a:outerShdw>
                </a:effectLst>
              </a:rPr>
              <a:t>THE SOLAR CORONA – source of the Solar Wind</a:t>
            </a:r>
            <a:r>
              <a:rPr lang="en-US" sz="2400" b="1" i="1">
                <a:solidFill>
                  <a:srgbClr val="FFFFFF"/>
                </a:solidFill>
                <a:effectLst>
                  <a:outerShdw blurRad="38100" dist="38100" dir="2700000" algn="tl">
                    <a:srgbClr val="010199"/>
                  </a:outerShdw>
                </a:effectLst>
              </a:rPr>
              <a:t> </a:t>
            </a:r>
            <a:endParaRPr lang="en-US" sz="2400" b="1">
              <a:solidFill>
                <a:srgbClr val="FFFFFF"/>
              </a:solidFill>
              <a:effectLst>
                <a:outerShdw blurRad="38100" dist="38100" dir="2700000" algn="tl">
                  <a:srgbClr val="010199"/>
                </a:outerShdw>
              </a:effectLst>
            </a:endParaRPr>
          </a:p>
        </p:txBody>
      </p:sp>
      <p:sp>
        <p:nvSpPr>
          <p:cNvPr id="14341" name="Text Box 5"/>
          <p:cNvSpPr txBox="1">
            <a:spLocks noChangeArrowheads="1"/>
          </p:cNvSpPr>
          <p:nvPr/>
        </p:nvSpPr>
        <p:spPr bwMode="auto">
          <a:xfrm>
            <a:off x="1752600" y="5562601"/>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000">
                <a:solidFill>
                  <a:srgbClr val="FFFFFF"/>
                </a:solidFill>
              </a:rPr>
              <a:t>Seen in visible light during an eclipse. </a:t>
            </a:r>
          </a:p>
        </p:txBody>
      </p:sp>
      <p:sp>
        <p:nvSpPr>
          <p:cNvPr id="14342" name="Text Box 6"/>
          <p:cNvSpPr txBox="1">
            <a:spLocks noChangeArrowheads="1"/>
          </p:cNvSpPr>
          <p:nvPr/>
        </p:nvSpPr>
        <p:spPr bwMode="auto">
          <a:xfrm>
            <a:off x="5867400" y="4953001"/>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000">
                <a:solidFill>
                  <a:srgbClr val="FFFFFF"/>
                </a:solidFill>
              </a:rPr>
              <a:t>This x-ray image shows the million-degree gases. </a:t>
            </a:r>
          </a:p>
        </p:txBody>
      </p:sp>
    </p:spTree>
    <p:extLst>
      <p:ext uri="{BB962C8B-B14F-4D97-AF65-F5344CB8AC3E}">
        <p14:creationId xmlns:p14="http://schemas.microsoft.com/office/powerpoint/2010/main" val="4247976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Solar Wind</a:t>
            </a:r>
          </a:p>
        </p:txBody>
      </p:sp>
      <p:sp>
        <p:nvSpPr>
          <p:cNvPr id="145411" name="Line 3"/>
          <p:cNvSpPr>
            <a:spLocks noChangeShapeType="1"/>
          </p:cNvSpPr>
          <p:nvPr/>
        </p:nvSpPr>
        <p:spPr bwMode="auto">
          <a:xfrm>
            <a:off x="2209800" y="838200"/>
            <a:ext cx="4953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5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3" name="Text Box 5"/>
          <p:cNvSpPr txBox="1">
            <a:spLocks noChangeArrowheads="1"/>
          </p:cNvSpPr>
          <p:nvPr/>
        </p:nvSpPr>
        <p:spPr bwMode="auto">
          <a:xfrm>
            <a:off x="3581400" y="1524000"/>
            <a:ext cx="6477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700">
                <a:solidFill>
                  <a:srgbClr val="333399"/>
                </a:solidFill>
              </a:rPr>
              <a:t>Constant flow of particles from the sun.</a:t>
            </a:r>
          </a:p>
        </p:txBody>
      </p:sp>
      <p:sp>
        <p:nvSpPr>
          <p:cNvPr id="145414" name="Text Box 6"/>
          <p:cNvSpPr txBox="1">
            <a:spLocks noChangeArrowheads="1"/>
          </p:cNvSpPr>
          <p:nvPr/>
        </p:nvSpPr>
        <p:spPr bwMode="auto">
          <a:xfrm>
            <a:off x="3679825" y="1981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Velocity </a:t>
            </a:r>
            <a:r>
              <a:rPr lang="en-US" altLang="en-US" sz="2400">
                <a:solidFill>
                  <a:srgbClr val="333399"/>
                </a:solidFill>
                <a:cs typeface="Arial" panose="020B0604020202020204" pitchFamily="34" charset="0"/>
              </a:rPr>
              <a:t>≈ 300 – 800 km/s</a:t>
            </a:r>
          </a:p>
        </p:txBody>
      </p:sp>
      <p:sp>
        <p:nvSpPr>
          <p:cNvPr id="145415" name="Text Box 7"/>
          <p:cNvSpPr txBox="1">
            <a:spLocks noChangeArrowheads="1"/>
          </p:cNvSpPr>
          <p:nvPr/>
        </p:nvSpPr>
        <p:spPr bwMode="auto">
          <a:xfrm>
            <a:off x="3559175" y="3352801"/>
            <a:ext cx="6172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114300">
              <a:defRPr>
                <a:solidFill>
                  <a:schemeClr val="tx1"/>
                </a:solidFill>
                <a:latin typeface="Arial" panose="020B0604020202020204" pitchFamily="34" charset="0"/>
              </a:defRPr>
            </a:lvl2pPr>
            <a:lvl3pPr marL="228600">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2" algn="ctr" fontAlgn="base">
              <a:spcBef>
                <a:spcPct val="50000"/>
              </a:spcBef>
              <a:spcAft>
                <a:spcPct val="0"/>
              </a:spcAft>
              <a:buFont typeface="Symbol" panose="05050102010706020507" pitchFamily="18" charset="2"/>
              <a:buChar char="Þ"/>
            </a:pPr>
            <a:r>
              <a:rPr lang="en-US" altLang="en-US" sz="2500">
                <a:solidFill>
                  <a:srgbClr val="333399"/>
                </a:solidFill>
              </a:rPr>
              <a:t> Sun is constantly losing mass:</a:t>
            </a:r>
          </a:p>
          <a:p>
            <a:pPr algn="ctr" fontAlgn="base">
              <a:spcBef>
                <a:spcPct val="50000"/>
              </a:spcBef>
              <a:spcAft>
                <a:spcPct val="0"/>
              </a:spcAft>
              <a:buFont typeface="Symbol" panose="05050102010706020507" pitchFamily="18" charset="2"/>
              <a:buNone/>
            </a:pPr>
            <a:r>
              <a:rPr lang="en-US" altLang="en-US" sz="2500">
                <a:solidFill>
                  <a:srgbClr val="333399"/>
                </a:solidFill>
              </a:rPr>
              <a:t>10</a:t>
            </a:r>
            <a:r>
              <a:rPr lang="en-US" altLang="en-US" sz="2500" baseline="30000">
                <a:solidFill>
                  <a:srgbClr val="333399"/>
                </a:solidFill>
              </a:rPr>
              <a:t>7</a:t>
            </a:r>
            <a:r>
              <a:rPr lang="en-US" altLang="en-US" sz="2500">
                <a:solidFill>
                  <a:srgbClr val="333399"/>
                </a:solidFill>
              </a:rPr>
              <a:t> tons/year</a:t>
            </a:r>
          </a:p>
          <a:p>
            <a:pPr algn="ctr" fontAlgn="base">
              <a:spcBef>
                <a:spcPct val="50000"/>
              </a:spcBef>
              <a:spcAft>
                <a:spcPct val="0"/>
              </a:spcAft>
              <a:buFont typeface="Symbol" panose="05050102010706020507" pitchFamily="18" charset="2"/>
              <a:buNone/>
            </a:pPr>
            <a:r>
              <a:rPr lang="en-US" altLang="en-US" sz="2500">
                <a:solidFill>
                  <a:srgbClr val="333399"/>
                </a:solidFill>
              </a:rPr>
              <a:t>(</a:t>
            </a:r>
            <a:r>
              <a:rPr lang="en-US" altLang="en-US" sz="2500">
                <a:solidFill>
                  <a:srgbClr val="333399"/>
                </a:solidFill>
                <a:cs typeface="Arial" panose="020B0604020202020204" pitchFamily="34" charset="0"/>
              </a:rPr>
              <a:t>≈ 10</a:t>
            </a:r>
            <a:r>
              <a:rPr lang="en-US" altLang="en-US" sz="2500" baseline="30000">
                <a:solidFill>
                  <a:srgbClr val="333399"/>
                </a:solidFill>
                <a:cs typeface="Arial" panose="020B0604020202020204" pitchFamily="34" charset="0"/>
              </a:rPr>
              <a:t>-14</a:t>
            </a:r>
            <a:r>
              <a:rPr lang="en-US" altLang="en-US" sz="2500">
                <a:solidFill>
                  <a:srgbClr val="333399"/>
                </a:solidFill>
                <a:cs typeface="Arial" panose="020B0604020202020204" pitchFamily="34" charset="0"/>
              </a:rPr>
              <a:t> of its mass per year)</a:t>
            </a:r>
          </a:p>
        </p:txBody>
      </p:sp>
    </p:spTree>
    <p:extLst>
      <p:ext uri="{BB962C8B-B14F-4D97-AF65-F5344CB8AC3E}">
        <p14:creationId xmlns:p14="http://schemas.microsoft.com/office/powerpoint/2010/main" val="992825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 calcmode="lin" valueType="num">
                                      <p:cBhvr additive="base">
                                        <p:cTn id="7" dur="500"/>
                                        <p:tgtEl>
                                          <p:spTgt spid="145413"/>
                                        </p:tgtEl>
                                        <p:attrNameLst>
                                          <p:attrName>ppt_y</p:attrName>
                                        </p:attrNameLst>
                                      </p:cBhvr>
                                      <p:tavLst>
                                        <p:tav tm="0">
                                          <p:val>
                                            <p:strVal val="#ppt_y+#ppt_h*1.125000"/>
                                          </p:val>
                                        </p:tav>
                                        <p:tav tm="100000">
                                          <p:val>
                                            <p:strVal val="#ppt_y"/>
                                          </p:val>
                                        </p:tav>
                                      </p:tavLst>
                                    </p:anim>
                                    <p:animEffect transition="in" filter="wipe(up)">
                                      <p:cBhvr>
                                        <p:cTn id="8" dur="500"/>
                                        <p:tgtEl>
                                          <p:spTgt spid="145413"/>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5414"/>
                                        </p:tgtEl>
                                        <p:attrNameLst>
                                          <p:attrName>style.visibility</p:attrName>
                                        </p:attrNameLst>
                                      </p:cBhvr>
                                      <p:to>
                                        <p:strVal val="visible"/>
                                      </p:to>
                                    </p:set>
                                    <p:anim calcmode="lin" valueType="num">
                                      <p:cBhvr additive="base">
                                        <p:cTn id="13" dur="500"/>
                                        <p:tgtEl>
                                          <p:spTgt spid="145414"/>
                                        </p:tgtEl>
                                        <p:attrNameLst>
                                          <p:attrName>ppt_y</p:attrName>
                                        </p:attrNameLst>
                                      </p:cBhvr>
                                      <p:tavLst>
                                        <p:tav tm="0">
                                          <p:val>
                                            <p:strVal val="#ppt_y+#ppt_h*1.125000"/>
                                          </p:val>
                                        </p:tav>
                                        <p:tav tm="100000">
                                          <p:val>
                                            <p:strVal val="#ppt_y"/>
                                          </p:val>
                                        </p:tav>
                                      </p:tavLst>
                                    </p:anim>
                                    <p:animEffect transition="in" filter="wipe(up)">
                                      <p:cBhvr>
                                        <p:cTn id="14" dur="500"/>
                                        <p:tgtEl>
                                          <p:spTgt spid="1454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5415"/>
                                        </p:tgtEl>
                                        <p:attrNameLst>
                                          <p:attrName>style.visibility</p:attrName>
                                        </p:attrNameLst>
                                      </p:cBhvr>
                                      <p:to>
                                        <p:strVal val="visible"/>
                                      </p:to>
                                    </p:set>
                                    <p:anim calcmode="lin" valueType="num">
                                      <p:cBhvr additive="base">
                                        <p:cTn id="19" dur="500"/>
                                        <p:tgtEl>
                                          <p:spTgt spid="145415"/>
                                        </p:tgtEl>
                                        <p:attrNameLst>
                                          <p:attrName>ppt_y</p:attrName>
                                        </p:attrNameLst>
                                      </p:cBhvr>
                                      <p:tavLst>
                                        <p:tav tm="0">
                                          <p:val>
                                            <p:strVal val="#ppt_y+#ppt_h*1.125000"/>
                                          </p:val>
                                        </p:tav>
                                        <p:tav tm="100000">
                                          <p:val>
                                            <p:strVal val="#ppt_y"/>
                                          </p:val>
                                        </p:tav>
                                      </p:tavLst>
                                    </p:anim>
                                    <p:animEffect transition="in" filter="wipe(up)">
                                      <p:cBhvr>
                                        <p:cTn id="20" dur="500"/>
                                        <p:tgtEl>
                                          <p:spTgt spid="145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utoUpdateAnimBg="0"/>
      <p:bldP spid="145414" grpId="0" autoUpdateAnimBg="0"/>
      <p:bldP spid="14541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964" y="0"/>
            <a:ext cx="6523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p:cNvSpPr txBox="1">
            <a:spLocks noChangeArrowheads="1"/>
          </p:cNvSpPr>
          <p:nvPr/>
        </p:nvSpPr>
        <p:spPr bwMode="auto">
          <a:xfrm>
            <a:off x="1676400" y="533400"/>
            <a:ext cx="3429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The Sun undergoes differential rotation. </a:t>
            </a:r>
          </a:p>
          <a:p>
            <a:pPr eaLnBrk="0" fontAlgn="base" hangingPunct="0">
              <a:spcBef>
                <a:spcPct val="50000"/>
              </a:spcBef>
              <a:spcAft>
                <a:spcPct val="0"/>
              </a:spcAft>
            </a:pPr>
            <a:r>
              <a:rPr lang="en-US" altLang="en-US" sz="2400">
                <a:solidFill>
                  <a:srgbClr val="FFFFFF"/>
                </a:solidFill>
              </a:rPr>
              <a:t>The rotation period of the Sun’s gases varies from 25 days in the equatorial region to 35 days near the solar poles. </a:t>
            </a:r>
            <a:endParaRPr lang="en-US" altLang="en-US" sz="2400">
              <a:solidFill>
                <a:srgbClr val="FFFFFF"/>
              </a:solidFill>
              <a:latin typeface="Times" panose="02020603050405020304" pitchFamily="18" charset="0"/>
            </a:endParaRPr>
          </a:p>
        </p:txBody>
      </p:sp>
    </p:spTree>
    <p:extLst>
      <p:ext uri="{BB962C8B-B14F-4D97-AF65-F5344CB8AC3E}">
        <p14:creationId xmlns:p14="http://schemas.microsoft.com/office/powerpoint/2010/main" val="3537254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128839"/>
            <a:ext cx="9148763"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676400" y="304801"/>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Therefore, the magnetic field lines of the Sun become intertwined after several rotations, creating regions of intense magnetic fields and thus producing sunspots and other spectacular features. </a:t>
            </a:r>
            <a:endParaRPr lang="en-US" altLang="en-US" sz="2400">
              <a:solidFill>
                <a:srgbClr val="FFFFFF"/>
              </a:solidFill>
              <a:latin typeface="Times" panose="02020603050405020304" pitchFamily="18" charset="0"/>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540250"/>
            <a:ext cx="31242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Line 5"/>
          <p:cNvSpPr>
            <a:spLocks noChangeShapeType="1"/>
          </p:cNvSpPr>
          <p:nvPr/>
        </p:nvSpPr>
        <p:spPr bwMode="auto">
          <a:xfrm>
            <a:off x="9372600" y="3733800"/>
            <a:ext cx="0" cy="914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16390" name="Line 6"/>
          <p:cNvSpPr>
            <a:spLocks noChangeShapeType="1"/>
          </p:cNvSpPr>
          <p:nvPr/>
        </p:nvSpPr>
        <p:spPr bwMode="auto">
          <a:xfrm>
            <a:off x="9601200" y="4038600"/>
            <a:ext cx="457200" cy="45720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4220606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77814"/>
            <a:ext cx="8229600" cy="865187"/>
          </a:xfrm>
        </p:spPr>
        <p:txBody>
          <a:bodyPr/>
          <a:lstStyle/>
          <a:p>
            <a:pPr eaLnBrk="1" hangingPunct="1">
              <a:defRPr/>
            </a:pPr>
            <a:r>
              <a:rPr lang="en-US" sz="3600"/>
              <a:t>The Sun’s Magnetic Field Creates Different Features</a:t>
            </a:r>
          </a:p>
        </p:txBody>
      </p:sp>
      <p:sp>
        <p:nvSpPr>
          <p:cNvPr id="54275" name="Rectangle 3"/>
          <p:cNvSpPr>
            <a:spLocks noGrp="1" noChangeArrowheads="1"/>
          </p:cNvSpPr>
          <p:nvPr>
            <p:ph type="body" idx="1"/>
          </p:nvPr>
        </p:nvSpPr>
        <p:spPr>
          <a:xfrm>
            <a:off x="1981200" y="1295400"/>
            <a:ext cx="8229600" cy="5410200"/>
          </a:xfrm>
        </p:spPr>
        <p:txBody>
          <a:bodyPr/>
          <a:lstStyle/>
          <a:p>
            <a:pPr eaLnBrk="1" hangingPunct="1">
              <a:defRPr/>
            </a:pPr>
            <a:r>
              <a:rPr lang="en-US" smtClean="0"/>
              <a:t>Sunspots – areas of concentrated magnetic field lines.</a:t>
            </a:r>
          </a:p>
          <a:p>
            <a:pPr eaLnBrk="1" hangingPunct="1">
              <a:defRPr/>
            </a:pPr>
            <a:r>
              <a:rPr lang="en-US" smtClean="0"/>
              <a:t>Prominences – magnetic loops above sunspots, can carry plasma (hot ionized gas).</a:t>
            </a:r>
          </a:p>
          <a:p>
            <a:pPr eaLnBrk="1" hangingPunct="1">
              <a:defRPr/>
            </a:pPr>
            <a:r>
              <a:rPr lang="en-US" smtClean="0"/>
              <a:t>Flares – twisted magnetic field lines relax and release huge amounts of X-rays.</a:t>
            </a:r>
          </a:p>
          <a:p>
            <a:pPr eaLnBrk="1" hangingPunct="1">
              <a:defRPr/>
            </a:pPr>
            <a:r>
              <a:rPr lang="en-US" smtClean="0"/>
              <a:t>Coronal Mass Ejections (CMEs) – twisted magnetic field lines relax and release huge amounts of plasma (up to 4 million mph).</a:t>
            </a:r>
          </a:p>
        </p:txBody>
      </p:sp>
    </p:spTree>
    <p:extLst>
      <p:ext uri="{BB962C8B-B14F-4D97-AF65-F5344CB8AC3E}">
        <p14:creationId xmlns:p14="http://schemas.microsoft.com/office/powerpoint/2010/main" val="1965128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Magnetic Fields in Sun Spots</a:t>
            </a:r>
          </a:p>
        </p:txBody>
      </p:sp>
      <p:sp>
        <p:nvSpPr>
          <p:cNvPr id="150531" name="Line 3"/>
          <p:cNvSpPr>
            <a:spLocks noChangeShapeType="1"/>
          </p:cNvSpPr>
          <p:nvPr/>
        </p:nvSpPr>
        <p:spPr bwMode="auto">
          <a:xfrm>
            <a:off x="2187575" y="838200"/>
            <a:ext cx="8458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3" name="Picture 5" descr="10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2057400"/>
            <a:ext cx="7696200" cy="3665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4" name="Text Box 6"/>
          <p:cNvSpPr txBox="1">
            <a:spLocks noChangeArrowheads="1"/>
          </p:cNvSpPr>
          <p:nvPr/>
        </p:nvSpPr>
        <p:spPr bwMode="auto">
          <a:xfrm>
            <a:off x="3048000" y="1066801"/>
            <a:ext cx="754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Magnetic fields on the photosphere can be measured through the Zeeman effect</a:t>
            </a:r>
          </a:p>
        </p:txBody>
      </p:sp>
      <p:sp>
        <p:nvSpPr>
          <p:cNvPr id="150535" name="Text Box 7"/>
          <p:cNvSpPr txBox="1">
            <a:spLocks noChangeArrowheads="1"/>
          </p:cNvSpPr>
          <p:nvPr/>
        </p:nvSpPr>
        <p:spPr bwMode="auto">
          <a:xfrm>
            <a:off x="3822700" y="5883276"/>
            <a:ext cx="586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cs typeface="Arial" panose="020B0604020202020204" pitchFamily="34" charset="0"/>
                <a:sym typeface="Monotype Sorts" charset="2"/>
              </a:rPr>
              <a:t></a:t>
            </a:r>
            <a:r>
              <a:rPr lang="en-US" altLang="en-US" sz="2400">
                <a:solidFill>
                  <a:srgbClr val="333399"/>
                </a:solidFill>
                <a:cs typeface="Arial" panose="020B0604020202020204" pitchFamily="34" charset="0"/>
              </a:rPr>
              <a:t> </a:t>
            </a:r>
            <a:r>
              <a:rPr lang="en-US" altLang="en-US" sz="2400">
                <a:solidFill>
                  <a:srgbClr val="333399"/>
                </a:solidFill>
              </a:rPr>
              <a:t>Sun Spots are related to magnetic activity on the photosphere</a:t>
            </a:r>
          </a:p>
        </p:txBody>
      </p:sp>
    </p:spTree>
    <p:extLst>
      <p:ext uri="{BB962C8B-B14F-4D97-AF65-F5344CB8AC3E}">
        <p14:creationId xmlns:p14="http://schemas.microsoft.com/office/powerpoint/2010/main" val="4057791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0534"/>
                                        </p:tgtEl>
                                        <p:attrNameLst>
                                          <p:attrName>style.visibility</p:attrName>
                                        </p:attrNameLst>
                                      </p:cBhvr>
                                      <p:to>
                                        <p:strVal val="visible"/>
                                      </p:to>
                                    </p:set>
                                    <p:anim calcmode="lin" valueType="num">
                                      <p:cBhvr additive="base">
                                        <p:cTn id="7" dur="500"/>
                                        <p:tgtEl>
                                          <p:spTgt spid="150534"/>
                                        </p:tgtEl>
                                        <p:attrNameLst>
                                          <p:attrName>ppt_y</p:attrName>
                                        </p:attrNameLst>
                                      </p:cBhvr>
                                      <p:tavLst>
                                        <p:tav tm="0">
                                          <p:val>
                                            <p:strVal val="#ppt_y+#ppt_h*1.125000"/>
                                          </p:val>
                                        </p:tav>
                                        <p:tav tm="100000">
                                          <p:val>
                                            <p:strVal val="#ppt_y"/>
                                          </p:val>
                                        </p:tav>
                                      </p:tavLst>
                                    </p:anim>
                                    <p:animEffect transition="in" filter="wipe(up)">
                                      <p:cBhvr>
                                        <p:cTn id="8" dur="500"/>
                                        <p:tgtEl>
                                          <p:spTgt spid="15053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0-#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0535"/>
                                        </p:tgtEl>
                                        <p:attrNameLst>
                                          <p:attrName>style.visibility</p:attrName>
                                        </p:attrNameLst>
                                      </p:cBhvr>
                                      <p:to>
                                        <p:strVal val="visible"/>
                                      </p:to>
                                    </p:set>
                                    <p:anim calcmode="lin" valueType="num">
                                      <p:cBhvr additive="base">
                                        <p:cTn id="19" dur="500"/>
                                        <p:tgtEl>
                                          <p:spTgt spid="150535"/>
                                        </p:tgtEl>
                                        <p:attrNameLst>
                                          <p:attrName>ppt_y</p:attrName>
                                        </p:attrNameLst>
                                      </p:cBhvr>
                                      <p:tavLst>
                                        <p:tav tm="0">
                                          <p:val>
                                            <p:strVal val="#ppt_y+#ppt_h*1.125000"/>
                                          </p:val>
                                        </p:tav>
                                        <p:tav tm="100000">
                                          <p:val>
                                            <p:strVal val="#ppt_y"/>
                                          </p:val>
                                        </p:tav>
                                      </p:tavLst>
                                    </p:anim>
                                    <p:animEffect transition="in" filter="wipe(up)">
                                      <p:cBhvr>
                                        <p:cTn id="20" dur="500"/>
                                        <p:tgtEl>
                                          <p:spTgt spid="150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autoUpdateAnimBg="0"/>
      <p:bldP spid="15053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Sun Spots (3)</a:t>
            </a:r>
          </a:p>
        </p:txBody>
      </p:sp>
      <p:sp>
        <p:nvSpPr>
          <p:cNvPr id="151555" name="Line 3"/>
          <p:cNvSpPr>
            <a:spLocks noChangeShapeType="1"/>
          </p:cNvSpPr>
          <p:nvPr/>
        </p:nvSpPr>
        <p:spPr bwMode="auto">
          <a:xfrm>
            <a:off x="2209800" y="838200"/>
            <a:ext cx="4267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1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descr="10b"/>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1828800"/>
            <a:ext cx="6858000" cy="3906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1558" name="Text Box 6"/>
          <p:cNvSpPr txBox="1">
            <a:spLocks noChangeArrowheads="1"/>
          </p:cNvSpPr>
          <p:nvPr/>
        </p:nvSpPr>
        <p:spPr bwMode="auto">
          <a:xfrm>
            <a:off x="2971800" y="930276"/>
            <a:ext cx="769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Magnetic field in sun spots is about 1000 times stronger than average.</a:t>
            </a:r>
          </a:p>
        </p:txBody>
      </p:sp>
      <p:sp>
        <p:nvSpPr>
          <p:cNvPr id="151559" name="Text Box 7"/>
          <p:cNvSpPr txBox="1">
            <a:spLocks noChangeArrowheads="1"/>
          </p:cNvSpPr>
          <p:nvPr/>
        </p:nvSpPr>
        <p:spPr bwMode="auto">
          <a:xfrm>
            <a:off x="3197226" y="5854700"/>
            <a:ext cx="708977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300">
                <a:solidFill>
                  <a:srgbClr val="333399"/>
                </a:solidFill>
              </a:rPr>
              <a:t>In sun spots, magnetic field lines emerge out of the photosphere.</a:t>
            </a:r>
          </a:p>
        </p:txBody>
      </p:sp>
      <p:sp>
        <p:nvSpPr>
          <p:cNvPr id="151560" name="Text Box 8"/>
          <p:cNvSpPr txBox="1">
            <a:spLocks noChangeArrowheads="1"/>
          </p:cNvSpPr>
          <p:nvPr/>
        </p:nvSpPr>
        <p:spPr bwMode="auto">
          <a:xfrm>
            <a:off x="5638800" y="1849439"/>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3366FF"/>
                </a:solidFill>
              </a:rPr>
              <a:t>Magnetic North Poles</a:t>
            </a:r>
          </a:p>
        </p:txBody>
      </p:sp>
      <p:sp>
        <p:nvSpPr>
          <p:cNvPr id="151561" name="Line 9"/>
          <p:cNvSpPr>
            <a:spLocks noChangeShapeType="1"/>
          </p:cNvSpPr>
          <p:nvPr/>
        </p:nvSpPr>
        <p:spPr bwMode="auto">
          <a:xfrm>
            <a:off x="6400800" y="2306638"/>
            <a:ext cx="381000" cy="685800"/>
          </a:xfrm>
          <a:prstGeom prst="line">
            <a:avLst/>
          </a:prstGeom>
          <a:noFill/>
          <a:ln w="285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1562" name="Line 10"/>
          <p:cNvSpPr>
            <a:spLocks noChangeShapeType="1"/>
          </p:cNvSpPr>
          <p:nvPr/>
        </p:nvSpPr>
        <p:spPr bwMode="auto">
          <a:xfrm>
            <a:off x="6477000" y="2306638"/>
            <a:ext cx="2286000" cy="1371600"/>
          </a:xfrm>
          <a:prstGeom prst="line">
            <a:avLst/>
          </a:prstGeom>
          <a:noFill/>
          <a:ln w="2857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1563" name="Text Box 11"/>
          <p:cNvSpPr txBox="1">
            <a:spLocks noChangeArrowheads="1"/>
          </p:cNvSpPr>
          <p:nvPr/>
        </p:nvSpPr>
        <p:spPr bwMode="auto">
          <a:xfrm>
            <a:off x="7315200" y="4776789"/>
            <a:ext cx="1371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CC0066"/>
                </a:solidFill>
              </a:rPr>
              <a:t>Magnetic South Poles</a:t>
            </a:r>
          </a:p>
        </p:txBody>
      </p:sp>
      <p:sp>
        <p:nvSpPr>
          <p:cNvPr id="151564" name="Line 12"/>
          <p:cNvSpPr>
            <a:spLocks noChangeShapeType="1"/>
          </p:cNvSpPr>
          <p:nvPr/>
        </p:nvSpPr>
        <p:spPr bwMode="auto">
          <a:xfrm flipH="1" flipV="1">
            <a:off x="6934200" y="3297238"/>
            <a:ext cx="1981200" cy="19050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1565" name="Line 13"/>
          <p:cNvSpPr>
            <a:spLocks noChangeShapeType="1"/>
          </p:cNvSpPr>
          <p:nvPr/>
        </p:nvSpPr>
        <p:spPr bwMode="auto">
          <a:xfrm flipV="1">
            <a:off x="8915400" y="4059238"/>
            <a:ext cx="304800" cy="1066800"/>
          </a:xfrm>
          <a:prstGeom prst="line">
            <a:avLst/>
          </a:prstGeom>
          <a:noFill/>
          <a:ln w="28575">
            <a:solidFill>
              <a:srgbClr val="CC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101679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1557"/>
                                        </p:tgtEl>
                                        <p:attrNameLst>
                                          <p:attrName>style.visibility</p:attrName>
                                        </p:attrNameLst>
                                      </p:cBhvr>
                                      <p:to>
                                        <p:strVal val="visible"/>
                                      </p:to>
                                    </p:set>
                                    <p:anim calcmode="lin" valueType="num">
                                      <p:cBhvr additive="base">
                                        <p:cTn id="7" dur="500" fill="hold"/>
                                        <p:tgtEl>
                                          <p:spTgt spid="151557"/>
                                        </p:tgtEl>
                                        <p:attrNameLst>
                                          <p:attrName>ppt_x</p:attrName>
                                        </p:attrNameLst>
                                      </p:cBhvr>
                                      <p:tavLst>
                                        <p:tav tm="0">
                                          <p:val>
                                            <p:strVal val="0-#ppt_w/2"/>
                                          </p:val>
                                        </p:tav>
                                        <p:tav tm="100000">
                                          <p:val>
                                            <p:strVal val="#ppt_x"/>
                                          </p:val>
                                        </p:tav>
                                      </p:tavLst>
                                    </p:anim>
                                    <p:anim calcmode="lin" valueType="num">
                                      <p:cBhvr additive="base">
                                        <p:cTn id="8" dur="500" fill="hold"/>
                                        <p:tgtEl>
                                          <p:spTgt spid="151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1558"/>
                                        </p:tgtEl>
                                        <p:attrNameLst>
                                          <p:attrName>style.visibility</p:attrName>
                                        </p:attrNameLst>
                                      </p:cBhvr>
                                      <p:to>
                                        <p:strVal val="visible"/>
                                      </p:to>
                                    </p:set>
                                    <p:anim calcmode="lin" valueType="num">
                                      <p:cBhvr additive="base">
                                        <p:cTn id="13" dur="500"/>
                                        <p:tgtEl>
                                          <p:spTgt spid="151558"/>
                                        </p:tgtEl>
                                        <p:attrNameLst>
                                          <p:attrName>ppt_y</p:attrName>
                                        </p:attrNameLst>
                                      </p:cBhvr>
                                      <p:tavLst>
                                        <p:tav tm="0">
                                          <p:val>
                                            <p:strVal val="#ppt_y+#ppt_h*1.125000"/>
                                          </p:val>
                                        </p:tav>
                                        <p:tav tm="100000">
                                          <p:val>
                                            <p:strVal val="#ppt_y"/>
                                          </p:val>
                                        </p:tav>
                                      </p:tavLst>
                                    </p:anim>
                                    <p:animEffect transition="in" filter="wipe(up)">
                                      <p:cBhvr>
                                        <p:cTn id="14" dur="500"/>
                                        <p:tgtEl>
                                          <p:spTgt spid="1515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1559"/>
                                        </p:tgtEl>
                                        <p:attrNameLst>
                                          <p:attrName>style.visibility</p:attrName>
                                        </p:attrNameLst>
                                      </p:cBhvr>
                                      <p:to>
                                        <p:strVal val="visible"/>
                                      </p:to>
                                    </p:set>
                                    <p:anim calcmode="lin" valueType="num">
                                      <p:cBhvr additive="base">
                                        <p:cTn id="19" dur="500"/>
                                        <p:tgtEl>
                                          <p:spTgt spid="151559"/>
                                        </p:tgtEl>
                                        <p:attrNameLst>
                                          <p:attrName>ppt_y</p:attrName>
                                        </p:attrNameLst>
                                      </p:cBhvr>
                                      <p:tavLst>
                                        <p:tav tm="0">
                                          <p:val>
                                            <p:strVal val="#ppt_y+#ppt_h*1.125000"/>
                                          </p:val>
                                        </p:tav>
                                        <p:tav tm="100000">
                                          <p:val>
                                            <p:strVal val="#ppt_y"/>
                                          </p:val>
                                        </p:tav>
                                      </p:tavLst>
                                    </p:anim>
                                    <p:animEffect transition="in" filter="wipe(up)">
                                      <p:cBhvr>
                                        <p:cTn id="20" dur="500"/>
                                        <p:tgtEl>
                                          <p:spTgt spid="1515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1560"/>
                                        </p:tgtEl>
                                        <p:attrNameLst>
                                          <p:attrName>style.visibility</p:attrName>
                                        </p:attrNameLst>
                                      </p:cBhvr>
                                      <p:to>
                                        <p:strVal val="visible"/>
                                      </p:to>
                                    </p:set>
                                    <p:anim calcmode="lin" valueType="num">
                                      <p:cBhvr additive="base">
                                        <p:cTn id="25" dur="500"/>
                                        <p:tgtEl>
                                          <p:spTgt spid="151560"/>
                                        </p:tgtEl>
                                        <p:attrNameLst>
                                          <p:attrName>ppt_y</p:attrName>
                                        </p:attrNameLst>
                                      </p:cBhvr>
                                      <p:tavLst>
                                        <p:tav tm="0">
                                          <p:val>
                                            <p:strVal val="#ppt_y+#ppt_h*1.125000"/>
                                          </p:val>
                                        </p:tav>
                                        <p:tav tm="100000">
                                          <p:val>
                                            <p:strVal val="#ppt_y"/>
                                          </p:val>
                                        </p:tav>
                                      </p:tavLst>
                                    </p:anim>
                                    <p:animEffect transition="in" filter="wipe(up)">
                                      <p:cBhvr>
                                        <p:cTn id="26" dur="500"/>
                                        <p:tgtEl>
                                          <p:spTgt spid="151560"/>
                                        </p:tgtEl>
                                      </p:cBhvr>
                                    </p:animEffect>
                                  </p:childTnLst>
                                </p:cTn>
                              </p:par>
                            </p:childTnLst>
                          </p:cTn>
                        </p:par>
                        <p:par>
                          <p:cTn id="27" fill="hold" nodeType="afterGroup">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151561"/>
                                        </p:tgtEl>
                                        <p:attrNameLst>
                                          <p:attrName>style.visibility</p:attrName>
                                        </p:attrNameLst>
                                      </p:cBhvr>
                                      <p:to>
                                        <p:strVal val="visible"/>
                                      </p:to>
                                    </p:set>
                                    <p:anim calcmode="lin" valueType="num">
                                      <p:cBhvr additive="base">
                                        <p:cTn id="30" dur="500"/>
                                        <p:tgtEl>
                                          <p:spTgt spid="151561"/>
                                        </p:tgtEl>
                                        <p:attrNameLst>
                                          <p:attrName>ppt_y</p:attrName>
                                        </p:attrNameLst>
                                      </p:cBhvr>
                                      <p:tavLst>
                                        <p:tav tm="0">
                                          <p:val>
                                            <p:strVal val="#ppt_y+#ppt_h*1.125000"/>
                                          </p:val>
                                        </p:tav>
                                        <p:tav tm="100000">
                                          <p:val>
                                            <p:strVal val="#ppt_y"/>
                                          </p:val>
                                        </p:tav>
                                      </p:tavLst>
                                    </p:anim>
                                    <p:animEffect transition="in" filter="wipe(up)">
                                      <p:cBhvr>
                                        <p:cTn id="31" dur="500"/>
                                        <p:tgtEl>
                                          <p:spTgt spid="151561"/>
                                        </p:tgtEl>
                                      </p:cBhvr>
                                    </p:animEffect>
                                  </p:childTnLst>
                                </p:cTn>
                              </p:par>
                            </p:childTnLst>
                          </p:cTn>
                        </p:par>
                        <p:par>
                          <p:cTn id="32" fill="hold" nodeType="afterGroup">
                            <p:stCondLst>
                              <p:cond delay="1000"/>
                            </p:stCondLst>
                            <p:childTnLst>
                              <p:par>
                                <p:cTn id="33" presetID="12" presetClass="entr" presetSubtype="4" fill="hold" grpId="0" nodeType="afterEffect">
                                  <p:stCondLst>
                                    <p:cond delay="0"/>
                                  </p:stCondLst>
                                  <p:childTnLst>
                                    <p:set>
                                      <p:cBhvr>
                                        <p:cTn id="34" dur="1" fill="hold">
                                          <p:stCondLst>
                                            <p:cond delay="0"/>
                                          </p:stCondLst>
                                        </p:cTn>
                                        <p:tgtEl>
                                          <p:spTgt spid="151562"/>
                                        </p:tgtEl>
                                        <p:attrNameLst>
                                          <p:attrName>style.visibility</p:attrName>
                                        </p:attrNameLst>
                                      </p:cBhvr>
                                      <p:to>
                                        <p:strVal val="visible"/>
                                      </p:to>
                                    </p:set>
                                    <p:anim calcmode="lin" valueType="num">
                                      <p:cBhvr additive="base">
                                        <p:cTn id="35" dur="500"/>
                                        <p:tgtEl>
                                          <p:spTgt spid="151562"/>
                                        </p:tgtEl>
                                        <p:attrNameLst>
                                          <p:attrName>ppt_y</p:attrName>
                                        </p:attrNameLst>
                                      </p:cBhvr>
                                      <p:tavLst>
                                        <p:tav tm="0">
                                          <p:val>
                                            <p:strVal val="#ppt_y+#ppt_h*1.125000"/>
                                          </p:val>
                                        </p:tav>
                                        <p:tav tm="100000">
                                          <p:val>
                                            <p:strVal val="#ppt_y"/>
                                          </p:val>
                                        </p:tav>
                                      </p:tavLst>
                                    </p:anim>
                                    <p:animEffect transition="in" filter="wipe(up)">
                                      <p:cBhvr>
                                        <p:cTn id="36" dur="500"/>
                                        <p:tgtEl>
                                          <p:spTgt spid="15156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51563"/>
                                        </p:tgtEl>
                                        <p:attrNameLst>
                                          <p:attrName>style.visibility</p:attrName>
                                        </p:attrNameLst>
                                      </p:cBhvr>
                                      <p:to>
                                        <p:strVal val="visible"/>
                                      </p:to>
                                    </p:set>
                                    <p:anim calcmode="lin" valueType="num">
                                      <p:cBhvr additive="base">
                                        <p:cTn id="41" dur="500"/>
                                        <p:tgtEl>
                                          <p:spTgt spid="151563"/>
                                        </p:tgtEl>
                                        <p:attrNameLst>
                                          <p:attrName>ppt_y</p:attrName>
                                        </p:attrNameLst>
                                      </p:cBhvr>
                                      <p:tavLst>
                                        <p:tav tm="0">
                                          <p:val>
                                            <p:strVal val="#ppt_y+#ppt_h*1.125000"/>
                                          </p:val>
                                        </p:tav>
                                        <p:tav tm="100000">
                                          <p:val>
                                            <p:strVal val="#ppt_y"/>
                                          </p:val>
                                        </p:tav>
                                      </p:tavLst>
                                    </p:anim>
                                    <p:animEffect transition="in" filter="wipe(up)">
                                      <p:cBhvr>
                                        <p:cTn id="42" dur="500"/>
                                        <p:tgtEl>
                                          <p:spTgt spid="151563"/>
                                        </p:tgtEl>
                                      </p:cBhvr>
                                    </p:animEffect>
                                  </p:childTnLst>
                                </p:cTn>
                              </p:par>
                            </p:childTnLst>
                          </p:cTn>
                        </p:par>
                        <p:par>
                          <p:cTn id="43" fill="hold" nodeType="afterGroup">
                            <p:stCondLst>
                              <p:cond delay="500"/>
                            </p:stCondLst>
                            <p:childTnLst>
                              <p:par>
                                <p:cTn id="44" presetID="12" presetClass="entr" presetSubtype="4" fill="hold" grpId="0" nodeType="afterEffect">
                                  <p:stCondLst>
                                    <p:cond delay="0"/>
                                  </p:stCondLst>
                                  <p:childTnLst>
                                    <p:set>
                                      <p:cBhvr>
                                        <p:cTn id="45" dur="1" fill="hold">
                                          <p:stCondLst>
                                            <p:cond delay="0"/>
                                          </p:stCondLst>
                                        </p:cTn>
                                        <p:tgtEl>
                                          <p:spTgt spid="151565"/>
                                        </p:tgtEl>
                                        <p:attrNameLst>
                                          <p:attrName>style.visibility</p:attrName>
                                        </p:attrNameLst>
                                      </p:cBhvr>
                                      <p:to>
                                        <p:strVal val="visible"/>
                                      </p:to>
                                    </p:set>
                                    <p:anim calcmode="lin" valueType="num">
                                      <p:cBhvr additive="base">
                                        <p:cTn id="46" dur="500"/>
                                        <p:tgtEl>
                                          <p:spTgt spid="151565"/>
                                        </p:tgtEl>
                                        <p:attrNameLst>
                                          <p:attrName>ppt_y</p:attrName>
                                        </p:attrNameLst>
                                      </p:cBhvr>
                                      <p:tavLst>
                                        <p:tav tm="0">
                                          <p:val>
                                            <p:strVal val="#ppt_y+#ppt_h*1.125000"/>
                                          </p:val>
                                        </p:tav>
                                        <p:tav tm="100000">
                                          <p:val>
                                            <p:strVal val="#ppt_y"/>
                                          </p:val>
                                        </p:tav>
                                      </p:tavLst>
                                    </p:anim>
                                    <p:animEffect transition="in" filter="wipe(up)">
                                      <p:cBhvr>
                                        <p:cTn id="47" dur="500"/>
                                        <p:tgtEl>
                                          <p:spTgt spid="151565"/>
                                        </p:tgtEl>
                                      </p:cBhvr>
                                    </p:animEffect>
                                  </p:childTnLst>
                                </p:cTn>
                              </p:par>
                            </p:childTnLst>
                          </p:cTn>
                        </p:par>
                        <p:par>
                          <p:cTn id="48" fill="hold" nodeType="afterGroup">
                            <p:stCondLst>
                              <p:cond delay="1000"/>
                            </p:stCondLst>
                            <p:childTnLst>
                              <p:par>
                                <p:cTn id="49" presetID="12" presetClass="entr" presetSubtype="4" fill="hold" grpId="0" nodeType="afterEffect">
                                  <p:stCondLst>
                                    <p:cond delay="0"/>
                                  </p:stCondLst>
                                  <p:childTnLst>
                                    <p:set>
                                      <p:cBhvr>
                                        <p:cTn id="50" dur="1" fill="hold">
                                          <p:stCondLst>
                                            <p:cond delay="0"/>
                                          </p:stCondLst>
                                        </p:cTn>
                                        <p:tgtEl>
                                          <p:spTgt spid="151564"/>
                                        </p:tgtEl>
                                        <p:attrNameLst>
                                          <p:attrName>style.visibility</p:attrName>
                                        </p:attrNameLst>
                                      </p:cBhvr>
                                      <p:to>
                                        <p:strVal val="visible"/>
                                      </p:to>
                                    </p:set>
                                    <p:anim calcmode="lin" valueType="num">
                                      <p:cBhvr additive="base">
                                        <p:cTn id="51" dur="500"/>
                                        <p:tgtEl>
                                          <p:spTgt spid="151564"/>
                                        </p:tgtEl>
                                        <p:attrNameLst>
                                          <p:attrName>ppt_y</p:attrName>
                                        </p:attrNameLst>
                                      </p:cBhvr>
                                      <p:tavLst>
                                        <p:tav tm="0">
                                          <p:val>
                                            <p:strVal val="#ppt_y+#ppt_h*1.125000"/>
                                          </p:val>
                                        </p:tav>
                                        <p:tav tm="100000">
                                          <p:val>
                                            <p:strVal val="#ppt_y"/>
                                          </p:val>
                                        </p:tav>
                                      </p:tavLst>
                                    </p:anim>
                                    <p:animEffect transition="in" filter="wipe(up)">
                                      <p:cBhvr>
                                        <p:cTn id="52" dur="500"/>
                                        <p:tgtEl>
                                          <p:spTgt spid="15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utoUpdateAnimBg="0"/>
      <p:bldP spid="151559" grpId="0" autoUpdateAnimBg="0"/>
      <p:bldP spid="151560" grpId="0" autoUpdateAnimBg="0"/>
      <p:bldP spid="151561" grpId="0" animBg="1"/>
      <p:bldP spid="151562" grpId="0" animBg="1"/>
      <p:bldP spid="151563" grpId="0" autoUpdateAnimBg="0"/>
      <p:bldP spid="151564" grpId="0" animBg="1"/>
      <p:bldP spid="1515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Magnetic Field Lines</a:t>
            </a:r>
          </a:p>
        </p:txBody>
      </p:sp>
      <p:sp>
        <p:nvSpPr>
          <p:cNvPr id="152579" name="Line 3"/>
          <p:cNvSpPr>
            <a:spLocks noChangeShapeType="1"/>
          </p:cNvSpPr>
          <p:nvPr/>
        </p:nvSpPr>
        <p:spPr bwMode="auto">
          <a:xfrm>
            <a:off x="2209800" y="838200"/>
            <a:ext cx="6019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1" name="Picture 5" descr="11b"/>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30688" y="1600201"/>
            <a:ext cx="484505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582" name="Text Box 6"/>
          <p:cNvSpPr txBox="1">
            <a:spLocks noChangeArrowheads="1"/>
          </p:cNvSpPr>
          <p:nvPr/>
        </p:nvSpPr>
        <p:spPr bwMode="auto">
          <a:xfrm>
            <a:off x="9144000" y="2209801"/>
            <a:ext cx="14811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Magnetic North Pole</a:t>
            </a:r>
          </a:p>
        </p:txBody>
      </p:sp>
      <p:sp>
        <p:nvSpPr>
          <p:cNvPr id="152583" name="Text Box 7"/>
          <p:cNvSpPr txBox="1">
            <a:spLocks noChangeArrowheads="1"/>
          </p:cNvSpPr>
          <p:nvPr/>
        </p:nvSpPr>
        <p:spPr bwMode="auto">
          <a:xfrm>
            <a:off x="2841626" y="4343401"/>
            <a:ext cx="15478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Magnetic South Pole</a:t>
            </a:r>
          </a:p>
        </p:txBody>
      </p:sp>
      <p:sp>
        <p:nvSpPr>
          <p:cNvPr id="152584" name="Text Box 8"/>
          <p:cNvSpPr txBox="1">
            <a:spLocks noChangeArrowheads="1"/>
          </p:cNvSpPr>
          <p:nvPr/>
        </p:nvSpPr>
        <p:spPr bwMode="auto">
          <a:xfrm>
            <a:off x="9075739" y="4800601"/>
            <a:ext cx="16160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Magnetic Field Lines</a:t>
            </a:r>
          </a:p>
        </p:txBody>
      </p:sp>
      <p:sp>
        <p:nvSpPr>
          <p:cNvPr id="152585" name="Line 9"/>
          <p:cNvSpPr>
            <a:spLocks noChangeShapeType="1"/>
          </p:cNvSpPr>
          <p:nvPr/>
        </p:nvSpPr>
        <p:spPr bwMode="auto">
          <a:xfrm flipH="1" flipV="1">
            <a:off x="7527926" y="2133600"/>
            <a:ext cx="1547813" cy="45720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6" name="Line 10"/>
          <p:cNvSpPr>
            <a:spLocks noChangeShapeType="1"/>
          </p:cNvSpPr>
          <p:nvPr/>
        </p:nvSpPr>
        <p:spPr bwMode="auto">
          <a:xfrm>
            <a:off x="4095750" y="4876800"/>
            <a:ext cx="1481138" cy="68580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7" name="Line 11"/>
          <p:cNvSpPr>
            <a:spLocks noChangeShapeType="1"/>
          </p:cNvSpPr>
          <p:nvPr/>
        </p:nvSpPr>
        <p:spPr bwMode="auto">
          <a:xfrm flipH="1" flipV="1">
            <a:off x="7259638" y="4572000"/>
            <a:ext cx="1884362" cy="609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8" name="Line 12"/>
          <p:cNvSpPr>
            <a:spLocks noChangeShapeType="1"/>
          </p:cNvSpPr>
          <p:nvPr/>
        </p:nvSpPr>
        <p:spPr bwMode="auto">
          <a:xfrm flipH="1" flipV="1">
            <a:off x="7191376" y="4343400"/>
            <a:ext cx="1952625" cy="8382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9" name="Line 13"/>
          <p:cNvSpPr>
            <a:spLocks noChangeShapeType="1"/>
          </p:cNvSpPr>
          <p:nvPr/>
        </p:nvSpPr>
        <p:spPr bwMode="auto">
          <a:xfrm flipH="1" flipV="1">
            <a:off x="7191376" y="4114800"/>
            <a:ext cx="1952625" cy="10668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142280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 calcmode="lin" valueType="num">
                                      <p:cBhvr additive="base">
                                        <p:cTn id="7" dur="500"/>
                                        <p:tgtEl>
                                          <p:spTgt spid="152582"/>
                                        </p:tgtEl>
                                        <p:attrNameLst>
                                          <p:attrName>ppt_y</p:attrName>
                                        </p:attrNameLst>
                                      </p:cBhvr>
                                      <p:tavLst>
                                        <p:tav tm="0">
                                          <p:val>
                                            <p:strVal val="#ppt_y+#ppt_h*1.125000"/>
                                          </p:val>
                                        </p:tav>
                                        <p:tav tm="100000">
                                          <p:val>
                                            <p:strVal val="#ppt_y"/>
                                          </p:val>
                                        </p:tav>
                                      </p:tavLst>
                                    </p:anim>
                                    <p:animEffect transition="in" filter="wipe(up)">
                                      <p:cBhvr>
                                        <p:cTn id="8" dur="500"/>
                                        <p:tgtEl>
                                          <p:spTgt spid="152582"/>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52585"/>
                                        </p:tgtEl>
                                        <p:attrNameLst>
                                          <p:attrName>style.visibility</p:attrName>
                                        </p:attrNameLst>
                                      </p:cBhvr>
                                      <p:to>
                                        <p:strVal val="visible"/>
                                      </p:to>
                                    </p:set>
                                    <p:anim calcmode="lin" valueType="num">
                                      <p:cBhvr additive="base">
                                        <p:cTn id="12" dur="500"/>
                                        <p:tgtEl>
                                          <p:spTgt spid="152585"/>
                                        </p:tgtEl>
                                        <p:attrNameLst>
                                          <p:attrName>ppt_y</p:attrName>
                                        </p:attrNameLst>
                                      </p:cBhvr>
                                      <p:tavLst>
                                        <p:tav tm="0">
                                          <p:val>
                                            <p:strVal val="#ppt_y+#ppt_h*1.125000"/>
                                          </p:val>
                                        </p:tav>
                                        <p:tav tm="100000">
                                          <p:val>
                                            <p:strVal val="#ppt_y"/>
                                          </p:val>
                                        </p:tav>
                                      </p:tavLst>
                                    </p:anim>
                                    <p:animEffect transition="in" filter="wipe(up)">
                                      <p:cBhvr>
                                        <p:cTn id="13" dur="500"/>
                                        <p:tgtEl>
                                          <p:spTgt spid="15258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52583"/>
                                        </p:tgtEl>
                                        <p:attrNameLst>
                                          <p:attrName>style.visibility</p:attrName>
                                        </p:attrNameLst>
                                      </p:cBhvr>
                                      <p:to>
                                        <p:strVal val="visible"/>
                                      </p:to>
                                    </p:set>
                                    <p:anim calcmode="lin" valueType="num">
                                      <p:cBhvr additive="base">
                                        <p:cTn id="18" dur="500"/>
                                        <p:tgtEl>
                                          <p:spTgt spid="152583"/>
                                        </p:tgtEl>
                                        <p:attrNameLst>
                                          <p:attrName>ppt_y</p:attrName>
                                        </p:attrNameLst>
                                      </p:cBhvr>
                                      <p:tavLst>
                                        <p:tav tm="0">
                                          <p:val>
                                            <p:strVal val="#ppt_y+#ppt_h*1.125000"/>
                                          </p:val>
                                        </p:tav>
                                        <p:tav tm="100000">
                                          <p:val>
                                            <p:strVal val="#ppt_y"/>
                                          </p:val>
                                        </p:tav>
                                      </p:tavLst>
                                    </p:anim>
                                    <p:animEffect transition="in" filter="wipe(up)">
                                      <p:cBhvr>
                                        <p:cTn id="19" dur="500"/>
                                        <p:tgtEl>
                                          <p:spTgt spid="152583"/>
                                        </p:tgtEl>
                                      </p:cBhvr>
                                    </p:animEffect>
                                  </p:childTnLst>
                                </p:cTn>
                              </p:par>
                            </p:childTnLst>
                          </p:cTn>
                        </p:par>
                        <p:par>
                          <p:cTn id="20" fill="hold" nodeType="afterGroup">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152586"/>
                                        </p:tgtEl>
                                        <p:attrNameLst>
                                          <p:attrName>style.visibility</p:attrName>
                                        </p:attrNameLst>
                                      </p:cBhvr>
                                      <p:to>
                                        <p:strVal val="visible"/>
                                      </p:to>
                                    </p:set>
                                    <p:anim calcmode="lin" valueType="num">
                                      <p:cBhvr additive="base">
                                        <p:cTn id="23" dur="500"/>
                                        <p:tgtEl>
                                          <p:spTgt spid="152586"/>
                                        </p:tgtEl>
                                        <p:attrNameLst>
                                          <p:attrName>ppt_y</p:attrName>
                                        </p:attrNameLst>
                                      </p:cBhvr>
                                      <p:tavLst>
                                        <p:tav tm="0">
                                          <p:val>
                                            <p:strVal val="#ppt_y+#ppt_h*1.125000"/>
                                          </p:val>
                                        </p:tav>
                                        <p:tav tm="100000">
                                          <p:val>
                                            <p:strVal val="#ppt_y"/>
                                          </p:val>
                                        </p:tav>
                                      </p:tavLst>
                                    </p:anim>
                                    <p:animEffect transition="in" filter="wipe(up)">
                                      <p:cBhvr>
                                        <p:cTn id="24" dur="500"/>
                                        <p:tgtEl>
                                          <p:spTgt spid="15258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52584"/>
                                        </p:tgtEl>
                                        <p:attrNameLst>
                                          <p:attrName>style.visibility</p:attrName>
                                        </p:attrNameLst>
                                      </p:cBhvr>
                                      <p:to>
                                        <p:strVal val="visible"/>
                                      </p:to>
                                    </p:set>
                                    <p:anim calcmode="lin" valueType="num">
                                      <p:cBhvr additive="base">
                                        <p:cTn id="29" dur="500"/>
                                        <p:tgtEl>
                                          <p:spTgt spid="152584"/>
                                        </p:tgtEl>
                                        <p:attrNameLst>
                                          <p:attrName>ppt_y</p:attrName>
                                        </p:attrNameLst>
                                      </p:cBhvr>
                                      <p:tavLst>
                                        <p:tav tm="0">
                                          <p:val>
                                            <p:strVal val="#ppt_y+#ppt_h*1.125000"/>
                                          </p:val>
                                        </p:tav>
                                        <p:tav tm="100000">
                                          <p:val>
                                            <p:strVal val="#ppt_y"/>
                                          </p:val>
                                        </p:tav>
                                      </p:tavLst>
                                    </p:anim>
                                    <p:animEffect transition="in" filter="wipe(up)">
                                      <p:cBhvr>
                                        <p:cTn id="30" dur="500"/>
                                        <p:tgtEl>
                                          <p:spTgt spid="152584"/>
                                        </p:tgtEl>
                                      </p:cBhvr>
                                    </p:animEffect>
                                  </p:childTnLst>
                                </p:cTn>
                              </p:par>
                            </p:childTnLst>
                          </p:cTn>
                        </p:par>
                        <p:par>
                          <p:cTn id="31" fill="hold" nodeType="afterGroup">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152587"/>
                                        </p:tgtEl>
                                        <p:attrNameLst>
                                          <p:attrName>style.visibility</p:attrName>
                                        </p:attrNameLst>
                                      </p:cBhvr>
                                      <p:to>
                                        <p:strVal val="visible"/>
                                      </p:to>
                                    </p:set>
                                    <p:anim calcmode="lin" valueType="num">
                                      <p:cBhvr additive="base">
                                        <p:cTn id="34" dur="500"/>
                                        <p:tgtEl>
                                          <p:spTgt spid="152587"/>
                                        </p:tgtEl>
                                        <p:attrNameLst>
                                          <p:attrName>ppt_y</p:attrName>
                                        </p:attrNameLst>
                                      </p:cBhvr>
                                      <p:tavLst>
                                        <p:tav tm="0">
                                          <p:val>
                                            <p:strVal val="#ppt_y+#ppt_h*1.125000"/>
                                          </p:val>
                                        </p:tav>
                                        <p:tav tm="100000">
                                          <p:val>
                                            <p:strVal val="#ppt_y"/>
                                          </p:val>
                                        </p:tav>
                                      </p:tavLst>
                                    </p:anim>
                                    <p:animEffect transition="in" filter="wipe(up)">
                                      <p:cBhvr>
                                        <p:cTn id="35" dur="500"/>
                                        <p:tgtEl>
                                          <p:spTgt spid="152587"/>
                                        </p:tgtEl>
                                      </p:cBhvr>
                                    </p:animEffect>
                                  </p:childTnLst>
                                </p:cTn>
                              </p:par>
                            </p:childTnLst>
                          </p:cTn>
                        </p:par>
                        <p:par>
                          <p:cTn id="36" fill="hold" nodeType="afterGroup">
                            <p:stCondLst>
                              <p:cond delay="1000"/>
                            </p:stCondLst>
                            <p:childTnLst>
                              <p:par>
                                <p:cTn id="37" presetID="12" presetClass="entr" presetSubtype="4" fill="hold" grpId="0" nodeType="afterEffect">
                                  <p:stCondLst>
                                    <p:cond delay="0"/>
                                  </p:stCondLst>
                                  <p:childTnLst>
                                    <p:set>
                                      <p:cBhvr>
                                        <p:cTn id="38" dur="1" fill="hold">
                                          <p:stCondLst>
                                            <p:cond delay="0"/>
                                          </p:stCondLst>
                                        </p:cTn>
                                        <p:tgtEl>
                                          <p:spTgt spid="152588"/>
                                        </p:tgtEl>
                                        <p:attrNameLst>
                                          <p:attrName>style.visibility</p:attrName>
                                        </p:attrNameLst>
                                      </p:cBhvr>
                                      <p:to>
                                        <p:strVal val="visible"/>
                                      </p:to>
                                    </p:set>
                                    <p:anim calcmode="lin" valueType="num">
                                      <p:cBhvr additive="base">
                                        <p:cTn id="39" dur="500"/>
                                        <p:tgtEl>
                                          <p:spTgt spid="152588"/>
                                        </p:tgtEl>
                                        <p:attrNameLst>
                                          <p:attrName>ppt_y</p:attrName>
                                        </p:attrNameLst>
                                      </p:cBhvr>
                                      <p:tavLst>
                                        <p:tav tm="0">
                                          <p:val>
                                            <p:strVal val="#ppt_y+#ppt_h*1.125000"/>
                                          </p:val>
                                        </p:tav>
                                        <p:tav tm="100000">
                                          <p:val>
                                            <p:strVal val="#ppt_y"/>
                                          </p:val>
                                        </p:tav>
                                      </p:tavLst>
                                    </p:anim>
                                    <p:animEffect transition="in" filter="wipe(up)">
                                      <p:cBhvr>
                                        <p:cTn id="40" dur="500"/>
                                        <p:tgtEl>
                                          <p:spTgt spid="152588"/>
                                        </p:tgtEl>
                                      </p:cBhvr>
                                    </p:animEffect>
                                  </p:childTnLst>
                                </p:cTn>
                              </p:par>
                            </p:childTnLst>
                          </p:cTn>
                        </p:par>
                        <p:par>
                          <p:cTn id="41" fill="hold" nodeType="afterGroup">
                            <p:stCondLst>
                              <p:cond delay="1500"/>
                            </p:stCondLst>
                            <p:childTnLst>
                              <p:par>
                                <p:cTn id="42" presetID="12" presetClass="entr" presetSubtype="4" fill="hold" grpId="0" nodeType="afterEffect">
                                  <p:stCondLst>
                                    <p:cond delay="0"/>
                                  </p:stCondLst>
                                  <p:childTnLst>
                                    <p:set>
                                      <p:cBhvr>
                                        <p:cTn id="43" dur="1" fill="hold">
                                          <p:stCondLst>
                                            <p:cond delay="0"/>
                                          </p:stCondLst>
                                        </p:cTn>
                                        <p:tgtEl>
                                          <p:spTgt spid="152589"/>
                                        </p:tgtEl>
                                        <p:attrNameLst>
                                          <p:attrName>style.visibility</p:attrName>
                                        </p:attrNameLst>
                                      </p:cBhvr>
                                      <p:to>
                                        <p:strVal val="visible"/>
                                      </p:to>
                                    </p:set>
                                    <p:anim calcmode="lin" valueType="num">
                                      <p:cBhvr additive="base">
                                        <p:cTn id="44" dur="500"/>
                                        <p:tgtEl>
                                          <p:spTgt spid="152589"/>
                                        </p:tgtEl>
                                        <p:attrNameLst>
                                          <p:attrName>ppt_y</p:attrName>
                                        </p:attrNameLst>
                                      </p:cBhvr>
                                      <p:tavLst>
                                        <p:tav tm="0">
                                          <p:val>
                                            <p:strVal val="#ppt_y+#ppt_h*1.125000"/>
                                          </p:val>
                                        </p:tav>
                                        <p:tav tm="100000">
                                          <p:val>
                                            <p:strVal val="#ppt_y"/>
                                          </p:val>
                                        </p:tav>
                                      </p:tavLst>
                                    </p:anim>
                                    <p:animEffect transition="in" filter="wipe(up)">
                                      <p:cBhvr>
                                        <p:cTn id="45" dur="500"/>
                                        <p:tgtEl>
                                          <p:spTgt spid="152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utoUpdateAnimBg="0"/>
      <p:bldP spid="152583" grpId="0" autoUpdateAnimBg="0"/>
      <p:bldP spid="152584" grpId="0" autoUpdateAnimBg="0"/>
      <p:bldP spid="152585" grpId="0" animBg="1"/>
      <p:bldP spid="152586" grpId="0" animBg="1"/>
      <p:bldP spid="152587" grpId="0" animBg="1"/>
      <p:bldP spid="152588" grpId="0" animBg="1"/>
      <p:bldP spid="15258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4648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447800"/>
            <a:ext cx="4292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2362200" y="152400"/>
            <a:ext cx="69342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endParaRPr lang="en-US" sz="2400" b="1">
              <a:solidFill>
                <a:srgbClr val="FFFFFF"/>
              </a:solidFill>
              <a:effectLst>
                <a:outerShdw blurRad="38100" dist="38100" dir="2700000" algn="tl">
                  <a:srgbClr val="010199"/>
                </a:outerShdw>
              </a:effectLst>
            </a:endParaRPr>
          </a:p>
        </p:txBody>
      </p:sp>
      <p:sp>
        <p:nvSpPr>
          <p:cNvPr id="18437" name="Text Box 5"/>
          <p:cNvSpPr txBox="1">
            <a:spLocks noChangeArrowheads="1"/>
          </p:cNvSpPr>
          <p:nvPr/>
        </p:nvSpPr>
        <p:spPr bwMode="auto">
          <a:xfrm>
            <a:off x="1524000" y="5181601"/>
            <a:ext cx="480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Sunspots have two regions: the inner, darker umbra and the outer penumbra. </a:t>
            </a:r>
          </a:p>
        </p:txBody>
      </p:sp>
      <p:sp>
        <p:nvSpPr>
          <p:cNvPr id="18438" name="Text Box 6"/>
          <p:cNvSpPr txBox="1">
            <a:spLocks noChangeArrowheads="1"/>
          </p:cNvSpPr>
          <p:nvPr/>
        </p:nvSpPr>
        <p:spPr bwMode="auto">
          <a:xfrm>
            <a:off x="7162800" y="4419601"/>
            <a:ext cx="281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Overlapping sunspots</a:t>
            </a:r>
          </a:p>
        </p:txBody>
      </p:sp>
      <p:sp>
        <p:nvSpPr>
          <p:cNvPr id="55303" name="Rectangle 7"/>
          <p:cNvSpPr>
            <a:spLocks noGrp="1" noChangeArrowheads="1"/>
          </p:cNvSpPr>
          <p:nvPr>
            <p:ph type="title"/>
          </p:nvPr>
        </p:nvSpPr>
        <p:spPr>
          <a:xfrm>
            <a:off x="1981200" y="1"/>
            <a:ext cx="8229600" cy="1139825"/>
          </a:xfrm>
        </p:spPr>
        <p:txBody>
          <a:bodyPr/>
          <a:lstStyle/>
          <a:p>
            <a:pPr eaLnBrk="1" hangingPunct="1">
              <a:defRPr/>
            </a:pPr>
            <a:r>
              <a:rPr lang="en-US" smtClean="0"/>
              <a:t>Sunspots</a:t>
            </a:r>
          </a:p>
        </p:txBody>
      </p:sp>
    </p:spTree>
    <p:extLst>
      <p:ext uri="{BB962C8B-B14F-4D97-AF65-F5344CB8AC3E}">
        <p14:creationId xmlns:p14="http://schemas.microsoft.com/office/powerpoint/2010/main" val="3562926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1"/>
            <a:ext cx="87630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10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7461" name="Picture 5" descr="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175" y="873126"/>
            <a:ext cx="7772400" cy="3394075"/>
          </a:xfrm>
          <a:prstGeom prst="rect">
            <a:avLst/>
          </a:prstGeom>
          <a:noFill/>
          <a:extLst>
            <a:ext uri="{909E8E84-426E-40DD-AFC4-6F175D3DCCD1}">
              <a14:hiddenFill xmlns:a14="http://schemas.microsoft.com/office/drawing/2010/main">
                <a:solidFill>
                  <a:srgbClr val="FFFFFF"/>
                </a:solidFill>
              </a14:hiddenFill>
            </a:ext>
          </a:extLst>
        </p:spPr>
      </p:pic>
      <p:pic>
        <p:nvPicPr>
          <p:cNvPr id="147462" name="Picture 6" descr="big_sun_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6" y="2362200"/>
            <a:ext cx="4405313" cy="4495800"/>
          </a:xfrm>
          <a:prstGeom prst="rect">
            <a:avLst/>
          </a:prstGeom>
          <a:noFill/>
          <a:extLst>
            <a:ext uri="{909E8E84-426E-40DD-AFC4-6F175D3DCCD1}">
              <a14:hiddenFill xmlns:a14="http://schemas.microsoft.com/office/drawing/2010/main">
                <a:solidFill>
                  <a:srgbClr val="FFFFFF"/>
                </a:solidFill>
              </a14:hiddenFill>
            </a:ext>
          </a:extLst>
        </p:spPr>
      </p:pic>
      <p:sp>
        <p:nvSpPr>
          <p:cNvPr id="14745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Sun Spots</a:t>
            </a:r>
          </a:p>
        </p:txBody>
      </p:sp>
      <p:sp>
        <p:nvSpPr>
          <p:cNvPr id="147459" name="Line 3"/>
          <p:cNvSpPr>
            <a:spLocks noChangeShapeType="1"/>
          </p:cNvSpPr>
          <p:nvPr/>
        </p:nvSpPr>
        <p:spPr bwMode="auto">
          <a:xfrm>
            <a:off x="2209800" y="838200"/>
            <a:ext cx="3581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7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3" name="Text Box 7"/>
          <p:cNvSpPr txBox="1">
            <a:spLocks noChangeArrowheads="1"/>
          </p:cNvSpPr>
          <p:nvPr/>
        </p:nvSpPr>
        <p:spPr bwMode="auto">
          <a:xfrm>
            <a:off x="6781800" y="4419601"/>
            <a:ext cx="388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Cooler regions of the photosphere (T </a:t>
            </a:r>
            <a:r>
              <a:rPr lang="en-US" altLang="en-US" sz="2400">
                <a:solidFill>
                  <a:srgbClr val="333399"/>
                </a:solidFill>
                <a:cs typeface="Arial" panose="020B0604020202020204" pitchFamily="34" charset="0"/>
              </a:rPr>
              <a:t>≈ 4240 K)</a:t>
            </a:r>
            <a:r>
              <a:rPr lang="en-US" altLang="en-US" sz="2400">
                <a:solidFill>
                  <a:srgbClr val="333399"/>
                </a:solidFill>
              </a:rPr>
              <a:t>. </a:t>
            </a:r>
          </a:p>
        </p:txBody>
      </p:sp>
      <p:sp>
        <p:nvSpPr>
          <p:cNvPr id="147464" name="Text Box 8"/>
          <p:cNvSpPr txBox="1">
            <a:spLocks noChangeArrowheads="1"/>
          </p:cNvSpPr>
          <p:nvPr/>
        </p:nvSpPr>
        <p:spPr bwMode="auto">
          <a:xfrm>
            <a:off x="6835775" y="5334001"/>
            <a:ext cx="3810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Only appear dark against the bright sun. Would still be brighter than the full moon when placed on the night sky!</a:t>
            </a:r>
          </a:p>
        </p:txBody>
      </p:sp>
    </p:spTree>
    <p:extLst>
      <p:ext uri="{BB962C8B-B14F-4D97-AF65-F5344CB8AC3E}">
        <p14:creationId xmlns:p14="http://schemas.microsoft.com/office/powerpoint/2010/main" val="1104620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7463"/>
                                        </p:tgtEl>
                                        <p:attrNameLst>
                                          <p:attrName>style.visibility</p:attrName>
                                        </p:attrNameLst>
                                      </p:cBhvr>
                                      <p:to>
                                        <p:strVal val="visible"/>
                                      </p:to>
                                    </p:set>
                                    <p:anim calcmode="lin" valueType="num">
                                      <p:cBhvr additive="base">
                                        <p:cTn id="7" dur="500"/>
                                        <p:tgtEl>
                                          <p:spTgt spid="147463"/>
                                        </p:tgtEl>
                                        <p:attrNameLst>
                                          <p:attrName>ppt_y</p:attrName>
                                        </p:attrNameLst>
                                      </p:cBhvr>
                                      <p:tavLst>
                                        <p:tav tm="0">
                                          <p:val>
                                            <p:strVal val="#ppt_y+#ppt_h*1.125000"/>
                                          </p:val>
                                        </p:tav>
                                        <p:tav tm="100000">
                                          <p:val>
                                            <p:strVal val="#ppt_y"/>
                                          </p:val>
                                        </p:tav>
                                      </p:tavLst>
                                    </p:anim>
                                    <p:animEffect transition="in" filter="wipe(up)">
                                      <p:cBhvr>
                                        <p:cTn id="8" dur="500"/>
                                        <p:tgtEl>
                                          <p:spTgt spid="147463"/>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7464"/>
                                        </p:tgtEl>
                                        <p:attrNameLst>
                                          <p:attrName>style.visibility</p:attrName>
                                        </p:attrNameLst>
                                      </p:cBhvr>
                                      <p:to>
                                        <p:strVal val="visible"/>
                                      </p:to>
                                    </p:set>
                                    <p:anim calcmode="lin" valueType="num">
                                      <p:cBhvr additive="base">
                                        <p:cTn id="13" dur="500"/>
                                        <p:tgtEl>
                                          <p:spTgt spid="147464"/>
                                        </p:tgtEl>
                                        <p:attrNameLst>
                                          <p:attrName>ppt_y</p:attrName>
                                        </p:attrNameLst>
                                      </p:cBhvr>
                                      <p:tavLst>
                                        <p:tav tm="0">
                                          <p:val>
                                            <p:strVal val="#ppt_y+#ppt_h*1.125000"/>
                                          </p:val>
                                        </p:tav>
                                        <p:tav tm="100000">
                                          <p:val>
                                            <p:strVal val="#ppt_y"/>
                                          </p:val>
                                        </p:tav>
                                      </p:tavLst>
                                    </p:anim>
                                    <p:animEffect transition="in" filter="wipe(up)">
                                      <p:cBhvr>
                                        <p:cTn id="14" dur="500"/>
                                        <p:tgtEl>
                                          <p:spTgt spid="147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autoUpdateAnimBg="0"/>
      <p:bldP spid="14746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1"/>
            <a:ext cx="86868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1524000" y="228600"/>
            <a:ext cx="9296400" cy="56515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3100" b="1">
                <a:solidFill>
                  <a:srgbClr val="B2B2B2"/>
                </a:solidFill>
                <a:effectLst>
                  <a:outerShdw blurRad="38100" dist="38100" dir="2700000" algn="tl">
                    <a:srgbClr val="FFFFFF"/>
                  </a:outerShdw>
                </a:effectLst>
              </a:rPr>
              <a:t>Sunspots are regions of intense magnetic fields</a:t>
            </a:r>
          </a:p>
        </p:txBody>
      </p:sp>
    </p:spTree>
    <p:extLst>
      <p:ext uri="{BB962C8B-B14F-4D97-AF65-F5344CB8AC3E}">
        <p14:creationId xmlns:p14="http://schemas.microsoft.com/office/powerpoint/2010/main" val="516593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0638"/>
            <a:ext cx="4459288"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143001"/>
            <a:ext cx="4953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1981200" y="304801"/>
            <a:ext cx="8229600" cy="830997"/>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400" b="1">
                <a:solidFill>
                  <a:srgbClr val="FFFFFF"/>
                </a:solidFill>
                <a:effectLst>
                  <a:outerShdw blurRad="38100" dist="38100" dir="2700000" algn="tl">
                    <a:srgbClr val="010199"/>
                  </a:outerShdw>
                </a:effectLst>
              </a:rPr>
              <a:t>The number of sunspots on the photosphere varies over an eleven-year cycle. </a:t>
            </a:r>
          </a:p>
        </p:txBody>
      </p:sp>
      <p:sp>
        <p:nvSpPr>
          <p:cNvPr id="20485" name="Text Box 5"/>
          <p:cNvSpPr txBox="1">
            <a:spLocks noChangeArrowheads="1"/>
          </p:cNvSpPr>
          <p:nvPr/>
        </p:nvSpPr>
        <p:spPr bwMode="auto">
          <a:xfrm>
            <a:off x="2209800" y="54102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Sunspot Maximum</a:t>
            </a:r>
          </a:p>
        </p:txBody>
      </p:sp>
      <p:sp>
        <p:nvSpPr>
          <p:cNvPr id="20486" name="Text Box 6"/>
          <p:cNvSpPr txBox="1">
            <a:spLocks noChangeArrowheads="1"/>
          </p:cNvSpPr>
          <p:nvPr/>
        </p:nvSpPr>
        <p:spPr bwMode="auto">
          <a:xfrm>
            <a:off x="6553200" y="54102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Sunspot Minimum</a:t>
            </a:r>
          </a:p>
        </p:txBody>
      </p:sp>
    </p:spTree>
    <p:extLst>
      <p:ext uri="{BB962C8B-B14F-4D97-AF65-F5344CB8AC3E}">
        <p14:creationId xmlns:p14="http://schemas.microsoft.com/office/powerpoint/2010/main" val="3734891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864" y="228600"/>
            <a:ext cx="49164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1828800" y="2257426"/>
            <a:ext cx="3429000" cy="1200329"/>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400" b="1">
                <a:solidFill>
                  <a:srgbClr val="FFFFFF"/>
                </a:solidFill>
                <a:effectLst>
                  <a:outerShdw blurRad="38100" dist="38100" dir="2700000" algn="tl">
                    <a:srgbClr val="010199"/>
                  </a:outerShdw>
                </a:effectLst>
              </a:rPr>
              <a:t>Sunspots can be used to determine the rate of the sun’s rotation. </a:t>
            </a:r>
          </a:p>
        </p:txBody>
      </p:sp>
    </p:spTree>
    <p:extLst>
      <p:ext uri="{BB962C8B-B14F-4D97-AF65-F5344CB8AC3E}">
        <p14:creationId xmlns:p14="http://schemas.microsoft.com/office/powerpoint/2010/main" val="29616265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914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828800" y="228601"/>
            <a:ext cx="8610600" cy="1384995"/>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400">
                <a:solidFill>
                  <a:srgbClr val="FFFFFF"/>
                </a:solidFill>
              </a:rPr>
              <a:t>Ionized gases trapped by magnetic fields form prominences that arc far above the solar surface. </a:t>
            </a:r>
          </a:p>
          <a:p>
            <a:pPr eaLnBrk="0" fontAlgn="base" hangingPunct="0">
              <a:spcBef>
                <a:spcPct val="50000"/>
              </a:spcBef>
              <a:spcAft>
                <a:spcPct val="0"/>
              </a:spcAft>
              <a:defRPr/>
            </a:pPr>
            <a:r>
              <a:rPr lang="en-US" sz="2400">
                <a:solidFill>
                  <a:srgbClr val="FFFFFF"/>
                </a:solidFill>
              </a:rPr>
              <a:t>Sometimes these gases are ejected into space.</a:t>
            </a:r>
            <a:r>
              <a:rPr lang="en-US" sz="2400" b="1">
                <a:solidFill>
                  <a:srgbClr val="FFFFFF"/>
                </a:solidFill>
                <a:effectLst>
                  <a:outerShdw blurRad="38100" dist="38100" dir="2700000" algn="tl">
                    <a:srgbClr val="010199"/>
                  </a:outerShdw>
                </a:effectLst>
              </a:rPr>
              <a:t> </a:t>
            </a:r>
          </a:p>
        </p:txBody>
      </p:sp>
    </p:spTree>
    <p:extLst>
      <p:ext uri="{BB962C8B-B14F-4D97-AF65-F5344CB8AC3E}">
        <p14:creationId xmlns:p14="http://schemas.microsoft.com/office/powerpoint/2010/main" val="869796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334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1600200" y="3797300"/>
            <a:ext cx="3733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400">
                <a:solidFill>
                  <a:srgbClr val="FFFFFF"/>
                </a:solidFill>
              </a:rPr>
              <a:t>Violent eruptions called solar flares release huge amounts of X-rays.  Solar flares are often associated with coronal mass ejections.</a:t>
            </a:r>
          </a:p>
        </p:txBody>
      </p:sp>
    </p:spTree>
    <p:extLst>
      <p:ext uri="{BB962C8B-B14F-4D97-AF65-F5344CB8AC3E}">
        <p14:creationId xmlns:p14="http://schemas.microsoft.com/office/powerpoint/2010/main" val="1657152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sz="2000"/>
              <a:t>On the sun, coronal mass ejections occur when solar magnetic field lines snake around each other, forming the letter "S". Usually, they go past each other. But if they connect, it's like a short circuit. The mid-section breaks loose and drives out a coronal mass ejection.</a:t>
            </a:r>
          </a:p>
        </p:txBody>
      </p:sp>
      <p:pic>
        <p:nvPicPr>
          <p:cNvPr id="24579" name="Picture 3" descr="cme how"/>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87638" y="1752601"/>
            <a:ext cx="6380162" cy="50069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366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838200"/>
            <a:ext cx="7467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1752600" y="76200"/>
            <a:ext cx="8686800" cy="94615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800" b="1">
                <a:solidFill>
                  <a:srgbClr val="FFFFFF"/>
                </a:solidFill>
                <a:effectLst>
                  <a:outerShdw blurRad="38100" dist="38100" dir="2700000" algn="tl">
                    <a:srgbClr val="010199"/>
                  </a:outerShdw>
                </a:effectLst>
              </a:rPr>
              <a:t>Coronal Mass Ejections (CMEs) typically expel 2 trillion tons of plasma at up to 4 million mph.</a:t>
            </a:r>
          </a:p>
        </p:txBody>
      </p:sp>
      <p:sp>
        <p:nvSpPr>
          <p:cNvPr id="25604" name="Text Box 4"/>
          <p:cNvSpPr txBox="1">
            <a:spLocks noChangeArrowheads="1"/>
          </p:cNvSpPr>
          <p:nvPr/>
        </p:nvSpPr>
        <p:spPr bwMode="auto">
          <a:xfrm>
            <a:off x="2514600" y="5410201"/>
            <a:ext cx="289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000">
                <a:solidFill>
                  <a:srgbClr val="FFFFFF"/>
                </a:solidFill>
              </a:rPr>
              <a:t>An x-ray view of a coronal mass ejection</a:t>
            </a:r>
            <a:endParaRPr lang="en-US" altLang="en-US" sz="2000">
              <a:solidFill>
                <a:srgbClr val="FFFFCC"/>
              </a:solidFill>
            </a:endParaRPr>
          </a:p>
        </p:txBody>
      </p:sp>
      <p:sp>
        <p:nvSpPr>
          <p:cNvPr id="61445" name="Text Box 5"/>
          <p:cNvSpPr txBox="1">
            <a:spLocks noChangeArrowheads="1"/>
          </p:cNvSpPr>
          <p:nvPr/>
        </p:nvSpPr>
        <p:spPr bwMode="auto">
          <a:xfrm>
            <a:off x="6019800" y="5334001"/>
            <a:ext cx="3886200" cy="1006475"/>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000">
                <a:solidFill>
                  <a:srgbClr val="FFFFFF"/>
                </a:solidFill>
              </a:rPr>
              <a:t>It reaches Earth two to four days later, and is fortunately deflected by our magnetic field.</a:t>
            </a:r>
            <a:r>
              <a:rPr lang="en-US" sz="2000" b="1">
                <a:solidFill>
                  <a:srgbClr val="FFFFFF"/>
                </a:solidFill>
                <a:effectLst>
                  <a:outerShdw blurRad="38100" dist="38100" dir="2700000" algn="tl">
                    <a:srgbClr val="010199"/>
                  </a:outerShdw>
                </a:effectLst>
              </a:rPr>
              <a:t> </a:t>
            </a:r>
            <a:endParaRPr lang="en-US" sz="2400" b="1">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8257016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1"/>
            <a:ext cx="67056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1524000" y="152400"/>
            <a:ext cx="9144000" cy="1373188"/>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en-US" sz="2800" b="1">
                <a:solidFill>
                  <a:srgbClr val="FFFFFF"/>
                </a:solidFill>
                <a:effectLst>
                  <a:outerShdw blurRad="38100" dist="38100" dir="2700000" algn="tl">
                    <a:srgbClr val="010199"/>
                  </a:outerShdw>
                </a:effectLst>
              </a:rPr>
              <a:t>By following the trails of gases released during a coronal mass ejection, we can map the Sun’s magnetic field. </a:t>
            </a:r>
          </a:p>
        </p:txBody>
      </p:sp>
    </p:spTree>
    <p:extLst>
      <p:ext uri="{BB962C8B-B14F-4D97-AF65-F5344CB8AC3E}">
        <p14:creationId xmlns:p14="http://schemas.microsoft.com/office/powerpoint/2010/main" val="3579924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326" y="2778126"/>
            <a:ext cx="84740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1524000" y="152400"/>
            <a:ext cx="9144000" cy="156966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3200" b="1">
                <a:solidFill>
                  <a:srgbClr val="B2B2B2"/>
                </a:solidFill>
                <a:effectLst>
                  <a:outerShdw blurRad="38100" dist="38100" dir="2700000" algn="tl">
                    <a:srgbClr val="FFFFFF"/>
                  </a:outerShdw>
                </a:effectLst>
              </a:rPr>
              <a:t>The Sun is powered by thermonuclear fusion, which converts hydrogen into helium.  Matter gets turned into energy in the process.</a:t>
            </a:r>
            <a:r>
              <a:rPr lang="en-US" sz="2800" b="1">
                <a:solidFill>
                  <a:srgbClr val="B2B2B2"/>
                </a:solidFill>
                <a:effectLst>
                  <a:outerShdw blurRad="38100" dist="38100" dir="2700000" algn="tl">
                    <a:srgbClr val="FFFFFF"/>
                  </a:outerShdw>
                </a:effectLst>
              </a:rPr>
              <a:t> </a:t>
            </a:r>
          </a:p>
        </p:txBody>
      </p:sp>
      <p:sp>
        <p:nvSpPr>
          <p:cNvPr id="27652" name="Text Box 4"/>
          <p:cNvSpPr txBox="1">
            <a:spLocks noChangeArrowheads="1"/>
          </p:cNvSpPr>
          <p:nvPr/>
        </p:nvSpPr>
        <p:spPr bwMode="auto">
          <a:xfrm>
            <a:off x="4908550" y="1812926"/>
            <a:ext cx="1970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000">
                <a:solidFill>
                  <a:srgbClr val="FFFFFF"/>
                </a:solidFill>
              </a:rPr>
              <a:t>E = mc</a:t>
            </a:r>
            <a:r>
              <a:rPr lang="en-US" altLang="en-US" sz="4000" baseline="30000">
                <a:solidFill>
                  <a:srgbClr val="FFFFFF"/>
                </a:solidFill>
              </a:rPr>
              <a:t>2</a:t>
            </a:r>
          </a:p>
        </p:txBody>
      </p:sp>
    </p:spTree>
    <p:extLst>
      <p:ext uri="{BB962C8B-B14F-4D97-AF65-F5344CB8AC3E}">
        <p14:creationId xmlns:p14="http://schemas.microsoft.com/office/powerpoint/2010/main" val="1255139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Very Important Warning:</a:t>
            </a:r>
          </a:p>
        </p:txBody>
      </p:sp>
      <p:sp>
        <p:nvSpPr>
          <p:cNvPr id="136195" name="Line 3"/>
          <p:cNvSpPr>
            <a:spLocks noChangeShapeType="1"/>
          </p:cNvSpPr>
          <p:nvPr/>
        </p:nvSpPr>
        <p:spPr bwMode="auto">
          <a:xfrm>
            <a:off x="2209800" y="838200"/>
            <a:ext cx="6858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6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7" name="Picture 5" descr="08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012114" y="990601"/>
            <a:ext cx="2579687" cy="4297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8" name="Text Box 6"/>
          <p:cNvSpPr txBox="1">
            <a:spLocks noChangeArrowheads="1"/>
          </p:cNvSpPr>
          <p:nvPr/>
        </p:nvSpPr>
        <p:spPr bwMode="auto">
          <a:xfrm>
            <a:off x="2667000" y="990601"/>
            <a:ext cx="6096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5000">
                <a:solidFill>
                  <a:srgbClr val="333399"/>
                </a:solidFill>
              </a:rPr>
              <a:t>Never look directly at the sun through </a:t>
            </a:r>
            <a:br>
              <a:rPr lang="en-US" altLang="en-US" sz="5000">
                <a:solidFill>
                  <a:srgbClr val="333399"/>
                </a:solidFill>
              </a:rPr>
            </a:br>
            <a:r>
              <a:rPr lang="en-US" altLang="en-US" sz="5000">
                <a:solidFill>
                  <a:srgbClr val="333399"/>
                </a:solidFill>
              </a:rPr>
              <a:t>a telescope or binoculars!!!</a:t>
            </a:r>
          </a:p>
        </p:txBody>
      </p:sp>
      <p:sp>
        <p:nvSpPr>
          <p:cNvPr id="136199" name="Text Box 7"/>
          <p:cNvSpPr txBox="1">
            <a:spLocks noChangeArrowheads="1"/>
          </p:cNvSpPr>
          <p:nvPr/>
        </p:nvSpPr>
        <p:spPr bwMode="auto">
          <a:xfrm>
            <a:off x="2971800" y="4495801"/>
            <a:ext cx="495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This can cause permanent eye damage – even blindness. </a:t>
            </a:r>
          </a:p>
        </p:txBody>
      </p:sp>
      <p:sp>
        <p:nvSpPr>
          <p:cNvPr id="136200" name="Text Box 8"/>
          <p:cNvSpPr txBox="1">
            <a:spLocks noChangeArrowheads="1"/>
          </p:cNvSpPr>
          <p:nvPr/>
        </p:nvSpPr>
        <p:spPr bwMode="auto">
          <a:xfrm>
            <a:off x="2971800" y="5607050"/>
            <a:ext cx="6934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333399"/>
                </a:solidFill>
              </a:rPr>
              <a:t>Use a projection technique or a special sun viewing filter.</a:t>
            </a:r>
          </a:p>
        </p:txBody>
      </p:sp>
    </p:spTree>
    <p:extLst>
      <p:ext uri="{BB962C8B-B14F-4D97-AF65-F5344CB8AC3E}">
        <p14:creationId xmlns:p14="http://schemas.microsoft.com/office/powerpoint/2010/main" val="2129273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6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36199"/>
                                        </p:tgtEl>
                                        <p:attrNameLst>
                                          <p:attrName>style.visibility</p:attrName>
                                        </p:attrNameLst>
                                      </p:cBhvr>
                                      <p:to>
                                        <p:strVal val="visible"/>
                                      </p:to>
                                    </p:set>
                                    <p:anim calcmode="lin" valueType="num">
                                      <p:cBhvr additive="base">
                                        <p:cTn id="11" dur="500"/>
                                        <p:tgtEl>
                                          <p:spTgt spid="136199"/>
                                        </p:tgtEl>
                                        <p:attrNameLst>
                                          <p:attrName>ppt_y</p:attrName>
                                        </p:attrNameLst>
                                      </p:cBhvr>
                                      <p:tavLst>
                                        <p:tav tm="0">
                                          <p:val>
                                            <p:strVal val="#ppt_y+#ppt_h*1.125000"/>
                                          </p:val>
                                        </p:tav>
                                        <p:tav tm="100000">
                                          <p:val>
                                            <p:strVal val="#ppt_y"/>
                                          </p:val>
                                        </p:tav>
                                      </p:tavLst>
                                    </p:anim>
                                    <p:animEffect transition="in" filter="wipe(up)">
                                      <p:cBhvr>
                                        <p:cTn id="12" dur="500"/>
                                        <p:tgtEl>
                                          <p:spTgt spid="1361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36197"/>
                                        </p:tgtEl>
                                        <p:attrNameLst>
                                          <p:attrName>style.visibility</p:attrName>
                                        </p:attrNameLst>
                                      </p:cBhvr>
                                      <p:to>
                                        <p:strVal val="visible"/>
                                      </p:to>
                                    </p:set>
                                    <p:anim calcmode="lin" valueType="num">
                                      <p:cBhvr additive="base">
                                        <p:cTn id="17" dur="500" fill="hold"/>
                                        <p:tgtEl>
                                          <p:spTgt spid="136197"/>
                                        </p:tgtEl>
                                        <p:attrNameLst>
                                          <p:attrName>ppt_x</p:attrName>
                                        </p:attrNameLst>
                                      </p:cBhvr>
                                      <p:tavLst>
                                        <p:tav tm="0">
                                          <p:val>
                                            <p:strVal val="1+#ppt_w/2"/>
                                          </p:val>
                                        </p:tav>
                                        <p:tav tm="100000">
                                          <p:val>
                                            <p:strVal val="#ppt_x"/>
                                          </p:val>
                                        </p:tav>
                                      </p:tavLst>
                                    </p:anim>
                                    <p:anim calcmode="lin" valueType="num">
                                      <p:cBhvr additive="base">
                                        <p:cTn id="18" dur="500" fill="hold"/>
                                        <p:tgtEl>
                                          <p:spTgt spid="13619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36200"/>
                                        </p:tgtEl>
                                        <p:attrNameLst>
                                          <p:attrName>style.visibility</p:attrName>
                                        </p:attrNameLst>
                                      </p:cBhvr>
                                      <p:to>
                                        <p:strVal val="visible"/>
                                      </p:to>
                                    </p:set>
                                    <p:anim calcmode="lin" valueType="num">
                                      <p:cBhvr additive="base">
                                        <p:cTn id="23" dur="500"/>
                                        <p:tgtEl>
                                          <p:spTgt spid="136200"/>
                                        </p:tgtEl>
                                        <p:attrNameLst>
                                          <p:attrName>ppt_y</p:attrName>
                                        </p:attrNameLst>
                                      </p:cBhvr>
                                      <p:tavLst>
                                        <p:tav tm="0">
                                          <p:val>
                                            <p:strVal val="#ppt_y+#ppt_h*1.125000"/>
                                          </p:val>
                                        </p:tav>
                                        <p:tav tm="100000">
                                          <p:val>
                                            <p:strVal val="#ppt_y"/>
                                          </p:val>
                                        </p:tav>
                                      </p:tavLst>
                                    </p:anim>
                                    <p:animEffect transition="in" filter="wipe(up)">
                                      <p:cBhvr>
                                        <p:cTn id="24" dur="500"/>
                                        <p:tgtEl>
                                          <p:spTgt spid="136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utoUpdateAnimBg="0"/>
      <p:bldP spid="136199" grpId="0" autoUpdateAnimBg="0"/>
      <p:bldP spid="13620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5"/>
          <p:cNvSpPr>
            <a:spLocks noGrp="1" noChangeArrowheads="1"/>
          </p:cNvSpPr>
          <p:nvPr>
            <p:ph type="title"/>
          </p:nvPr>
        </p:nvSpPr>
        <p:spPr>
          <a:xfrm>
            <a:off x="1981200" y="76201"/>
            <a:ext cx="8229600" cy="1139825"/>
          </a:xfrm>
        </p:spPr>
        <p:txBody>
          <a:bodyPr/>
          <a:lstStyle/>
          <a:p>
            <a:pPr eaLnBrk="1" hangingPunct="1">
              <a:defRPr/>
            </a:pPr>
            <a:r>
              <a:rPr lang="en-US" sz="4000"/>
              <a:t>Fusion of Hydrogen into Helium</a:t>
            </a:r>
            <a:br>
              <a:rPr lang="en-US" sz="4000"/>
            </a:br>
            <a:r>
              <a:rPr lang="en-US" sz="4000"/>
              <a:t>E = mc</a:t>
            </a:r>
            <a:r>
              <a:rPr lang="en-US" sz="4000" baseline="30000"/>
              <a:t>2</a:t>
            </a:r>
          </a:p>
        </p:txBody>
      </p:sp>
      <p:pic>
        <p:nvPicPr>
          <p:cNvPr id="28675" name="Picture 4" descr="fusion animation"/>
          <p:cNvPicPr>
            <a:picLocks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1" y="1371600"/>
            <a:ext cx="7732713" cy="54737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0199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l="52963" t="2107" r="3867" b="37921"/>
          <a:stretch>
            <a:fillRect/>
          </a:stretch>
        </p:blipFill>
        <p:spPr bwMode="auto">
          <a:xfrm>
            <a:off x="7618413" y="2590801"/>
            <a:ext cx="28003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524000" y="76200"/>
            <a:ext cx="8839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2800">
                <a:solidFill>
                  <a:srgbClr val="FFFFFF"/>
                </a:solidFill>
              </a:rPr>
              <a:t>The Sun’s interior is held stable by a balance between radiation pressure forces and gravity, in a condition called hydrostatic equilibrium. </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t="10533" r="51546" b="46349"/>
          <a:stretch>
            <a:fillRect/>
          </a:stretch>
        </p:blipFill>
        <p:spPr bwMode="auto">
          <a:xfrm>
            <a:off x="1752601" y="2209800"/>
            <a:ext cx="566102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2743200" y="1676400"/>
            <a:ext cx="368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3200">
                <a:solidFill>
                  <a:srgbClr val="FFFFFF"/>
                </a:solidFill>
              </a:rPr>
              <a:t>GRAVITY – pulls in</a:t>
            </a:r>
          </a:p>
        </p:txBody>
      </p:sp>
      <p:sp>
        <p:nvSpPr>
          <p:cNvPr id="29702" name="Text Box 6"/>
          <p:cNvSpPr txBox="1">
            <a:spLocks noChangeArrowheads="1"/>
          </p:cNvSpPr>
          <p:nvPr/>
        </p:nvSpPr>
        <p:spPr bwMode="auto">
          <a:xfrm>
            <a:off x="1688099" y="5257800"/>
            <a:ext cx="60837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a:solidFill>
                  <a:srgbClr val="FFFFFF"/>
                </a:solidFill>
              </a:rPr>
              <a:t>RADIATION PRESSURE FROM</a:t>
            </a:r>
          </a:p>
          <a:p>
            <a:pPr algn="ctr" eaLnBrk="0" fontAlgn="base" hangingPunct="0">
              <a:spcBef>
                <a:spcPct val="0"/>
              </a:spcBef>
              <a:spcAft>
                <a:spcPct val="0"/>
              </a:spcAft>
            </a:pPr>
            <a:r>
              <a:rPr lang="en-US" altLang="en-US" sz="3200">
                <a:solidFill>
                  <a:srgbClr val="FFFFFF"/>
                </a:solidFill>
              </a:rPr>
              <a:t>HYDROGEN FUSION –</a:t>
            </a:r>
          </a:p>
          <a:p>
            <a:pPr algn="ctr" eaLnBrk="0" fontAlgn="base" hangingPunct="0">
              <a:spcBef>
                <a:spcPct val="0"/>
              </a:spcBef>
              <a:spcAft>
                <a:spcPct val="0"/>
              </a:spcAft>
            </a:pPr>
            <a:r>
              <a:rPr lang="en-US" altLang="en-US" sz="3200">
                <a:solidFill>
                  <a:srgbClr val="FFFFFF"/>
                </a:solidFill>
              </a:rPr>
              <a:t>pushes out</a:t>
            </a:r>
          </a:p>
        </p:txBody>
      </p:sp>
    </p:spTree>
    <p:extLst>
      <p:ext uri="{BB962C8B-B14F-4D97-AF65-F5344CB8AC3E}">
        <p14:creationId xmlns:p14="http://schemas.microsoft.com/office/powerpoint/2010/main" val="17381645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1"/>
            <a:ext cx="79248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p:cNvSpPr txBox="1">
            <a:spLocks noChangeArrowheads="1"/>
          </p:cNvSpPr>
          <p:nvPr/>
        </p:nvSpPr>
        <p:spPr bwMode="auto">
          <a:xfrm>
            <a:off x="8077200" y="3733800"/>
            <a:ext cx="2590800" cy="1066800"/>
          </a:xfrm>
          <a:prstGeom prst="rect">
            <a:avLst/>
          </a:prstGeom>
          <a:solidFill>
            <a:schemeClr val="bg1"/>
          </a:solidFill>
          <a:ln w="9525">
            <a:noFill/>
            <a:miter lim="800000"/>
            <a:headEnd/>
            <a:tailEnd/>
          </a:ln>
          <a:effectLst/>
        </p:spPr>
        <p:txBody>
          <a:bodyPr>
            <a:spAutoFit/>
          </a:bodyPr>
          <a:lstStyle/>
          <a:p>
            <a:pPr eaLnBrk="0" fontAlgn="base" hangingPunct="0">
              <a:spcBef>
                <a:spcPct val="50000"/>
              </a:spcBef>
              <a:spcAft>
                <a:spcPct val="0"/>
              </a:spcAft>
              <a:defRPr/>
            </a:pPr>
            <a:r>
              <a:rPr lang="en-US" sz="3200" b="1">
                <a:solidFill>
                  <a:srgbClr val="B2B2B2"/>
                </a:solidFill>
                <a:effectLst>
                  <a:outerShdw blurRad="38100" dist="38100" dir="2700000" algn="tl">
                    <a:srgbClr val="FFFFFF"/>
                  </a:outerShdw>
                </a:effectLst>
              </a:rPr>
              <a:t>THE SOLAR INTERIOR</a:t>
            </a:r>
          </a:p>
        </p:txBody>
      </p:sp>
    </p:spTree>
    <p:extLst>
      <p:ext uri="{BB962C8B-B14F-4D97-AF65-F5344CB8AC3E}">
        <p14:creationId xmlns:p14="http://schemas.microsoft.com/office/powerpoint/2010/main" val="3168083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Helioseismology</a:t>
            </a:r>
          </a:p>
        </p:txBody>
      </p:sp>
      <p:sp>
        <p:nvSpPr>
          <p:cNvPr id="146435" name="Line 3"/>
          <p:cNvSpPr>
            <a:spLocks noChangeShapeType="1"/>
          </p:cNvSpPr>
          <p:nvPr/>
        </p:nvSpPr>
        <p:spPr bwMode="auto">
          <a:xfrm>
            <a:off x="2209800" y="838200"/>
            <a:ext cx="4953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6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7" name="Picture 5" descr="07a"/>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086600" y="914400"/>
            <a:ext cx="3105150"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8" name="Picture 6" descr="07b"/>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75425" y="3527425"/>
            <a:ext cx="4038600" cy="328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9" name="Text Box 7"/>
          <p:cNvSpPr txBox="1">
            <a:spLocks noChangeArrowheads="1"/>
          </p:cNvSpPr>
          <p:nvPr/>
        </p:nvSpPr>
        <p:spPr bwMode="auto">
          <a:xfrm>
            <a:off x="2971800" y="914401"/>
            <a:ext cx="4114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The solar interior is opaque (i.e. it absorbs light) out to the photosphere.</a:t>
            </a:r>
          </a:p>
        </p:txBody>
      </p:sp>
      <p:sp>
        <p:nvSpPr>
          <p:cNvPr id="146440" name="Text Box 8"/>
          <p:cNvSpPr txBox="1">
            <a:spLocks noChangeArrowheads="1"/>
          </p:cNvSpPr>
          <p:nvPr/>
        </p:nvSpPr>
        <p:spPr bwMode="auto">
          <a:xfrm>
            <a:off x="2994025" y="2209800"/>
            <a:ext cx="40386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 typeface="Symbol" panose="05050102010706020507" pitchFamily="18" charset="2"/>
              <a:buChar char="Þ"/>
            </a:pPr>
            <a:r>
              <a:rPr lang="en-US" altLang="en-US" sz="2000">
                <a:solidFill>
                  <a:srgbClr val="333399"/>
                </a:solidFill>
              </a:rPr>
              <a:t> </a:t>
            </a:r>
            <a:r>
              <a:rPr lang="en-US" altLang="en-US" sz="2400">
                <a:solidFill>
                  <a:srgbClr val="333399"/>
                </a:solidFill>
              </a:rPr>
              <a:t>Only way to investigate solar interior is through </a:t>
            </a:r>
            <a:r>
              <a:rPr lang="en-US" altLang="en-US" sz="2400" b="1">
                <a:solidFill>
                  <a:srgbClr val="333399"/>
                </a:solidFill>
              </a:rPr>
              <a:t>Helioseismology</a:t>
            </a:r>
            <a:r>
              <a:rPr lang="en-US" altLang="en-US" sz="2400">
                <a:solidFill>
                  <a:srgbClr val="333399"/>
                </a:solidFill>
              </a:rPr>
              <a:t> </a:t>
            </a:r>
          </a:p>
          <a:p>
            <a:pPr fontAlgn="base">
              <a:spcBef>
                <a:spcPct val="50000"/>
              </a:spcBef>
              <a:spcAft>
                <a:spcPct val="0"/>
              </a:spcAft>
              <a:buFont typeface="Symbol" panose="05050102010706020507" pitchFamily="18" charset="2"/>
              <a:buNone/>
            </a:pPr>
            <a:r>
              <a:rPr lang="en-US" altLang="en-US" sz="2400">
                <a:solidFill>
                  <a:srgbClr val="333399"/>
                </a:solidFill>
              </a:rPr>
              <a:t>= analysis of vibration patterns visible on the </a:t>
            </a:r>
            <a:br>
              <a:rPr lang="en-US" altLang="en-US" sz="2400">
                <a:solidFill>
                  <a:srgbClr val="333399"/>
                </a:solidFill>
              </a:rPr>
            </a:br>
            <a:r>
              <a:rPr lang="en-US" altLang="en-US" sz="2400">
                <a:solidFill>
                  <a:srgbClr val="333399"/>
                </a:solidFill>
              </a:rPr>
              <a:t>solar surface:</a:t>
            </a:r>
          </a:p>
        </p:txBody>
      </p:sp>
      <p:sp>
        <p:nvSpPr>
          <p:cNvPr id="146441" name="Text Box 9"/>
          <p:cNvSpPr txBox="1">
            <a:spLocks noChangeArrowheads="1"/>
          </p:cNvSpPr>
          <p:nvPr/>
        </p:nvSpPr>
        <p:spPr bwMode="auto">
          <a:xfrm>
            <a:off x="2994025" y="5045075"/>
            <a:ext cx="342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a:solidFill>
                  <a:srgbClr val="333399"/>
                </a:solidFill>
              </a:rPr>
              <a:t>Approx. 10 million wave patterns!</a:t>
            </a:r>
          </a:p>
        </p:txBody>
      </p:sp>
    </p:spTree>
    <p:extLst>
      <p:ext uri="{BB962C8B-B14F-4D97-AF65-F5344CB8AC3E}">
        <p14:creationId xmlns:p14="http://schemas.microsoft.com/office/powerpoint/2010/main" val="3310341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 calcmode="lin" valueType="num">
                                      <p:cBhvr additive="base">
                                        <p:cTn id="7" dur="500"/>
                                        <p:tgtEl>
                                          <p:spTgt spid="146439"/>
                                        </p:tgtEl>
                                        <p:attrNameLst>
                                          <p:attrName>ppt_y</p:attrName>
                                        </p:attrNameLst>
                                      </p:cBhvr>
                                      <p:tavLst>
                                        <p:tav tm="0">
                                          <p:val>
                                            <p:strVal val="#ppt_y+#ppt_h*1.125000"/>
                                          </p:val>
                                        </p:tav>
                                        <p:tav tm="100000">
                                          <p:val>
                                            <p:strVal val="#ppt_y"/>
                                          </p:val>
                                        </p:tav>
                                      </p:tavLst>
                                    </p:anim>
                                    <p:animEffect transition="in" filter="wipe(up)">
                                      <p:cBhvr>
                                        <p:cTn id="8" dur="500"/>
                                        <p:tgtEl>
                                          <p:spTgt spid="146439"/>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6440"/>
                                        </p:tgtEl>
                                        <p:attrNameLst>
                                          <p:attrName>style.visibility</p:attrName>
                                        </p:attrNameLst>
                                      </p:cBhvr>
                                      <p:to>
                                        <p:strVal val="visible"/>
                                      </p:to>
                                    </p:set>
                                    <p:anim calcmode="lin" valueType="num">
                                      <p:cBhvr additive="base">
                                        <p:cTn id="13" dur="500"/>
                                        <p:tgtEl>
                                          <p:spTgt spid="146440"/>
                                        </p:tgtEl>
                                        <p:attrNameLst>
                                          <p:attrName>ppt_y</p:attrName>
                                        </p:attrNameLst>
                                      </p:cBhvr>
                                      <p:tavLst>
                                        <p:tav tm="0">
                                          <p:val>
                                            <p:strVal val="#ppt_y+#ppt_h*1.125000"/>
                                          </p:val>
                                        </p:tav>
                                        <p:tav tm="100000">
                                          <p:val>
                                            <p:strVal val="#ppt_y"/>
                                          </p:val>
                                        </p:tav>
                                      </p:tavLst>
                                    </p:anim>
                                    <p:animEffect transition="in" filter="wipe(up)">
                                      <p:cBhvr>
                                        <p:cTn id="14" dur="500"/>
                                        <p:tgtEl>
                                          <p:spTgt spid="1464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 calcmode="lin" valueType="num">
                                      <p:cBhvr additive="base">
                                        <p:cTn id="19" dur="500" fill="hold"/>
                                        <p:tgtEl>
                                          <p:spTgt spid="146437"/>
                                        </p:tgtEl>
                                        <p:attrNameLst>
                                          <p:attrName>ppt_x</p:attrName>
                                        </p:attrNameLst>
                                      </p:cBhvr>
                                      <p:tavLst>
                                        <p:tav tm="0">
                                          <p:val>
                                            <p:strVal val="1+#ppt_w/2"/>
                                          </p:val>
                                        </p:tav>
                                        <p:tav tm="100000">
                                          <p:val>
                                            <p:strVal val="#ppt_x"/>
                                          </p:val>
                                        </p:tav>
                                      </p:tavLst>
                                    </p:anim>
                                    <p:anim calcmode="lin" valueType="num">
                                      <p:cBhvr additive="base">
                                        <p:cTn id="20" dur="500" fill="hold"/>
                                        <p:tgtEl>
                                          <p:spTgt spid="146437"/>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2" fill="hold" nodeType="afterEffect">
                                  <p:stCondLst>
                                    <p:cond delay="0"/>
                                  </p:stCondLst>
                                  <p:childTnLst>
                                    <p:set>
                                      <p:cBhvr>
                                        <p:cTn id="23" dur="1" fill="hold">
                                          <p:stCondLst>
                                            <p:cond delay="0"/>
                                          </p:stCondLst>
                                        </p:cTn>
                                        <p:tgtEl>
                                          <p:spTgt spid="146438"/>
                                        </p:tgtEl>
                                        <p:attrNameLst>
                                          <p:attrName>style.visibility</p:attrName>
                                        </p:attrNameLst>
                                      </p:cBhvr>
                                      <p:to>
                                        <p:strVal val="visible"/>
                                      </p:to>
                                    </p:set>
                                    <p:anim calcmode="lin" valueType="num">
                                      <p:cBhvr additive="base">
                                        <p:cTn id="24" dur="500" fill="hold"/>
                                        <p:tgtEl>
                                          <p:spTgt spid="146438"/>
                                        </p:tgtEl>
                                        <p:attrNameLst>
                                          <p:attrName>ppt_x</p:attrName>
                                        </p:attrNameLst>
                                      </p:cBhvr>
                                      <p:tavLst>
                                        <p:tav tm="0">
                                          <p:val>
                                            <p:strVal val="1+#ppt_w/2"/>
                                          </p:val>
                                        </p:tav>
                                        <p:tav tm="100000">
                                          <p:val>
                                            <p:strVal val="#ppt_x"/>
                                          </p:val>
                                        </p:tav>
                                      </p:tavLst>
                                    </p:anim>
                                    <p:anim calcmode="lin" valueType="num">
                                      <p:cBhvr additive="base">
                                        <p:cTn id="25" dur="500" fill="hold"/>
                                        <p:tgtEl>
                                          <p:spTgt spid="146438"/>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46441"/>
                                        </p:tgtEl>
                                        <p:attrNameLst>
                                          <p:attrName>style.visibility</p:attrName>
                                        </p:attrNameLst>
                                      </p:cBhvr>
                                      <p:to>
                                        <p:strVal val="visible"/>
                                      </p:to>
                                    </p:set>
                                    <p:anim calcmode="lin" valueType="num">
                                      <p:cBhvr additive="base">
                                        <p:cTn id="30" dur="500"/>
                                        <p:tgtEl>
                                          <p:spTgt spid="146441"/>
                                        </p:tgtEl>
                                        <p:attrNameLst>
                                          <p:attrName>ppt_y</p:attrName>
                                        </p:attrNameLst>
                                      </p:cBhvr>
                                      <p:tavLst>
                                        <p:tav tm="0">
                                          <p:val>
                                            <p:strVal val="#ppt_y+#ppt_h*1.125000"/>
                                          </p:val>
                                        </p:tav>
                                        <p:tav tm="100000">
                                          <p:val>
                                            <p:strVal val="#ppt_y"/>
                                          </p:val>
                                        </p:tav>
                                      </p:tavLst>
                                    </p:anim>
                                    <p:animEffect transition="in" filter="wipe(up)">
                                      <p:cBhvr>
                                        <p:cTn id="31"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autoUpdateAnimBg="0"/>
      <p:bldP spid="146440" grpId="0" autoUpdateAnimBg="0"/>
      <p:bldP spid="14644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Solar Cycle</a:t>
            </a:r>
          </a:p>
        </p:txBody>
      </p:sp>
      <p:sp>
        <p:nvSpPr>
          <p:cNvPr id="154627" name="Line 3"/>
          <p:cNvSpPr>
            <a:spLocks noChangeShapeType="1"/>
          </p:cNvSpPr>
          <p:nvPr/>
        </p:nvSpPr>
        <p:spPr bwMode="auto">
          <a:xfrm>
            <a:off x="2209800" y="838200"/>
            <a:ext cx="4876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4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9" name="Picture 5" descr="13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19400" y="2035175"/>
            <a:ext cx="7162800" cy="3581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4630" name="Text Box 6"/>
          <p:cNvSpPr txBox="1">
            <a:spLocks noChangeArrowheads="1"/>
          </p:cNvSpPr>
          <p:nvPr/>
        </p:nvSpPr>
        <p:spPr bwMode="auto">
          <a:xfrm>
            <a:off x="4648200" y="2416175"/>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11-year cycle</a:t>
            </a:r>
          </a:p>
        </p:txBody>
      </p:sp>
      <p:sp>
        <p:nvSpPr>
          <p:cNvPr id="154631" name="Text Box 7"/>
          <p:cNvSpPr txBox="1">
            <a:spLocks noChangeArrowheads="1"/>
          </p:cNvSpPr>
          <p:nvPr/>
        </p:nvSpPr>
        <p:spPr bwMode="auto">
          <a:xfrm>
            <a:off x="4168775" y="5638800"/>
            <a:ext cx="350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333399"/>
                </a:solidFill>
              </a:rPr>
              <a:t>Reversal of magnetic polarity</a:t>
            </a:r>
          </a:p>
        </p:txBody>
      </p:sp>
      <p:sp>
        <p:nvSpPr>
          <p:cNvPr id="154632" name="Line 8"/>
          <p:cNvSpPr>
            <a:spLocks noChangeShapeType="1"/>
          </p:cNvSpPr>
          <p:nvPr/>
        </p:nvSpPr>
        <p:spPr bwMode="auto">
          <a:xfrm flipH="1" flipV="1">
            <a:off x="5181600" y="5006975"/>
            <a:ext cx="685800" cy="609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33" name="Line 9"/>
          <p:cNvSpPr>
            <a:spLocks noChangeShapeType="1"/>
          </p:cNvSpPr>
          <p:nvPr/>
        </p:nvSpPr>
        <p:spPr bwMode="auto">
          <a:xfrm flipV="1">
            <a:off x="5943600" y="5006975"/>
            <a:ext cx="685800" cy="609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34" name="Text Box 10"/>
          <p:cNvSpPr txBox="1">
            <a:spLocks noChangeArrowheads="1"/>
          </p:cNvSpPr>
          <p:nvPr/>
        </p:nvSpPr>
        <p:spPr bwMode="auto">
          <a:xfrm>
            <a:off x="2838450" y="968375"/>
            <a:ext cx="38862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After 11 years, North/South order of leading/trailing sun spots is reversed</a:t>
            </a:r>
          </a:p>
        </p:txBody>
      </p:sp>
      <p:sp>
        <p:nvSpPr>
          <p:cNvPr id="154635" name="Text Box 11"/>
          <p:cNvSpPr txBox="1">
            <a:spLocks noChangeArrowheads="1"/>
          </p:cNvSpPr>
          <p:nvPr/>
        </p:nvSpPr>
        <p:spPr bwMode="auto">
          <a:xfrm>
            <a:off x="6172200" y="5959476"/>
            <a:ext cx="441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a:solidFill>
                  <a:srgbClr val="333399"/>
                </a:solidFill>
              </a:rPr>
              <a:t>=&gt; Total solar cycle </a:t>
            </a:r>
            <a:br>
              <a:rPr lang="en-US" altLang="en-US" sz="2400">
                <a:solidFill>
                  <a:srgbClr val="333399"/>
                </a:solidFill>
              </a:rPr>
            </a:br>
            <a:r>
              <a:rPr lang="en-US" altLang="en-US" sz="2400">
                <a:solidFill>
                  <a:srgbClr val="333399"/>
                </a:solidFill>
              </a:rPr>
              <a:t>= 22 years</a:t>
            </a:r>
          </a:p>
        </p:txBody>
      </p:sp>
      <p:pic>
        <p:nvPicPr>
          <p:cNvPr id="154636" name="Picture 12" descr="13b"/>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553200" y="955676"/>
            <a:ext cx="4038600" cy="2016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0315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 calcmode="lin" valueType="num">
                                      <p:cBhvr additive="base">
                                        <p:cTn id="7" dur="500" fill="hold"/>
                                        <p:tgtEl>
                                          <p:spTgt spid="154629"/>
                                        </p:tgtEl>
                                        <p:attrNameLst>
                                          <p:attrName>ppt_x</p:attrName>
                                        </p:attrNameLst>
                                      </p:cBhvr>
                                      <p:tavLst>
                                        <p:tav tm="0">
                                          <p:val>
                                            <p:strVal val="0-#ppt_w/2"/>
                                          </p:val>
                                        </p:tav>
                                        <p:tav tm="100000">
                                          <p:val>
                                            <p:strVal val="#ppt_x"/>
                                          </p:val>
                                        </p:tav>
                                      </p:tavLst>
                                    </p:anim>
                                    <p:anim calcmode="lin" valueType="num">
                                      <p:cBhvr additive="base">
                                        <p:cTn id="8" dur="500" fill="hold"/>
                                        <p:tgtEl>
                                          <p:spTgt spid="15462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4630"/>
                                        </p:tgtEl>
                                        <p:attrNameLst>
                                          <p:attrName>style.visibility</p:attrName>
                                        </p:attrNameLst>
                                      </p:cBhvr>
                                      <p:to>
                                        <p:strVal val="visible"/>
                                      </p:to>
                                    </p:set>
                                    <p:anim calcmode="lin" valueType="num">
                                      <p:cBhvr additive="base">
                                        <p:cTn id="13" dur="500"/>
                                        <p:tgtEl>
                                          <p:spTgt spid="154630"/>
                                        </p:tgtEl>
                                        <p:attrNameLst>
                                          <p:attrName>ppt_y</p:attrName>
                                        </p:attrNameLst>
                                      </p:cBhvr>
                                      <p:tavLst>
                                        <p:tav tm="0">
                                          <p:val>
                                            <p:strVal val="#ppt_y+#ppt_h*1.125000"/>
                                          </p:val>
                                        </p:tav>
                                        <p:tav tm="100000">
                                          <p:val>
                                            <p:strVal val="#ppt_y"/>
                                          </p:val>
                                        </p:tav>
                                      </p:tavLst>
                                    </p:anim>
                                    <p:animEffect transition="in" filter="wipe(up)">
                                      <p:cBhvr>
                                        <p:cTn id="14" dur="500"/>
                                        <p:tgtEl>
                                          <p:spTgt spid="15463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54636"/>
                                        </p:tgtEl>
                                        <p:attrNameLst>
                                          <p:attrName>style.visibility</p:attrName>
                                        </p:attrNameLst>
                                      </p:cBhvr>
                                      <p:to>
                                        <p:strVal val="visible"/>
                                      </p:to>
                                    </p:set>
                                    <p:anim calcmode="lin" valueType="num">
                                      <p:cBhvr additive="base">
                                        <p:cTn id="19" dur="500" fill="hold"/>
                                        <p:tgtEl>
                                          <p:spTgt spid="154636"/>
                                        </p:tgtEl>
                                        <p:attrNameLst>
                                          <p:attrName>ppt_x</p:attrName>
                                        </p:attrNameLst>
                                      </p:cBhvr>
                                      <p:tavLst>
                                        <p:tav tm="0">
                                          <p:val>
                                            <p:strVal val="1+#ppt_w/2"/>
                                          </p:val>
                                        </p:tav>
                                        <p:tav tm="100000">
                                          <p:val>
                                            <p:strVal val="#ppt_x"/>
                                          </p:val>
                                        </p:tav>
                                      </p:tavLst>
                                    </p:anim>
                                    <p:anim calcmode="lin" valueType="num">
                                      <p:cBhvr additive="base">
                                        <p:cTn id="20" dur="500" fill="hold"/>
                                        <p:tgtEl>
                                          <p:spTgt spid="1546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4631"/>
                                        </p:tgtEl>
                                        <p:attrNameLst>
                                          <p:attrName>style.visibility</p:attrName>
                                        </p:attrNameLst>
                                      </p:cBhvr>
                                      <p:to>
                                        <p:strVal val="visible"/>
                                      </p:to>
                                    </p:set>
                                    <p:anim calcmode="lin" valueType="num">
                                      <p:cBhvr additive="base">
                                        <p:cTn id="25" dur="500"/>
                                        <p:tgtEl>
                                          <p:spTgt spid="154631"/>
                                        </p:tgtEl>
                                        <p:attrNameLst>
                                          <p:attrName>ppt_y</p:attrName>
                                        </p:attrNameLst>
                                      </p:cBhvr>
                                      <p:tavLst>
                                        <p:tav tm="0">
                                          <p:val>
                                            <p:strVal val="#ppt_y+#ppt_h*1.125000"/>
                                          </p:val>
                                        </p:tav>
                                        <p:tav tm="100000">
                                          <p:val>
                                            <p:strVal val="#ppt_y"/>
                                          </p:val>
                                        </p:tav>
                                      </p:tavLst>
                                    </p:anim>
                                    <p:animEffect transition="in" filter="wipe(up)">
                                      <p:cBhvr>
                                        <p:cTn id="26" dur="500"/>
                                        <p:tgtEl>
                                          <p:spTgt spid="154631"/>
                                        </p:tgtEl>
                                      </p:cBhvr>
                                    </p:animEffect>
                                  </p:childTnLst>
                                </p:cTn>
                              </p:par>
                            </p:childTnLst>
                          </p:cTn>
                        </p:par>
                        <p:par>
                          <p:cTn id="27" fill="hold" nodeType="afterGroup">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154632"/>
                                        </p:tgtEl>
                                        <p:attrNameLst>
                                          <p:attrName>style.visibility</p:attrName>
                                        </p:attrNameLst>
                                      </p:cBhvr>
                                      <p:to>
                                        <p:strVal val="visible"/>
                                      </p:to>
                                    </p:set>
                                    <p:anim calcmode="lin" valueType="num">
                                      <p:cBhvr additive="base">
                                        <p:cTn id="30" dur="500"/>
                                        <p:tgtEl>
                                          <p:spTgt spid="154632"/>
                                        </p:tgtEl>
                                        <p:attrNameLst>
                                          <p:attrName>ppt_y</p:attrName>
                                        </p:attrNameLst>
                                      </p:cBhvr>
                                      <p:tavLst>
                                        <p:tav tm="0">
                                          <p:val>
                                            <p:strVal val="#ppt_y+#ppt_h*1.125000"/>
                                          </p:val>
                                        </p:tav>
                                        <p:tav tm="100000">
                                          <p:val>
                                            <p:strVal val="#ppt_y"/>
                                          </p:val>
                                        </p:tav>
                                      </p:tavLst>
                                    </p:anim>
                                    <p:animEffect transition="in" filter="wipe(up)">
                                      <p:cBhvr>
                                        <p:cTn id="31" dur="500"/>
                                        <p:tgtEl>
                                          <p:spTgt spid="154632"/>
                                        </p:tgtEl>
                                      </p:cBhvr>
                                    </p:animEffect>
                                  </p:childTnLst>
                                </p:cTn>
                              </p:par>
                            </p:childTnLst>
                          </p:cTn>
                        </p:par>
                        <p:par>
                          <p:cTn id="32" fill="hold" nodeType="afterGroup">
                            <p:stCondLst>
                              <p:cond delay="1000"/>
                            </p:stCondLst>
                            <p:childTnLst>
                              <p:par>
                                <p:cTn id="33" presetID="12" presetClass="entr" presetSubtype="4" fill="hold" grpId="0" nodeType="afterEffect">
                                  <p:stCondLst>
                                    <p:cond delay="0"/>
                                  </p:stCondLst>
                                  <p:childTnLst>
                                    <p:set>
                                      <p:cBhvr>
                                        <p:cTn id="34" dur="1" fill="hold">
                                          <p:stCondLst>
                                            <p:cond delay="0"/>
                                          </p:stCondLst>
                                        </p:cTn>
                                        <p:tgtEl>
                                          <p:spTgt spid="154633"/>
                                        </p:tgtEl>
                                        <p:attrNameLst>
                                          <p:attrName>style.visibility</p:attrName>
                                        </p:attrNameLst>
                                      </p:cBhvr>
                                      <p:to>
                                        <p:strVal val="visible"/>
                                      </p:to>
                                    </p:set>
                                    <p:anim calcmode="lin" valueType="num">
                                      <p:cBhvr additive="base">
                                        <p:cTn id="35" dur="500"/>
                                        <p:tgtEl>
                                          <p:spTgt spid="154633"/>
                                        </p:tgtEl>
                                        <p:attrNameLst>
                                          <p:attrName>ppt_y</p:attrName>
                                        </p:attrNameLst>
                                      </p:cBhvr>
                                      <p:tavLst>
                                        <p:tav tm="0">
                                          <p:val>
                                            <p:strVal val="#ppt_y+#ppt_h*1.125000"/>
                                          </p:val>
                                        </p:tav>
                                        <p:tav tm="100000">
                                          <p:val>
                                            <p:strVal val="#ppt_y"/>
                                          </p:val>
                                        </p:tav>
                                      </p:tavLst>
                                    </p:anim>
                                    <p:animEffect transition="in" filter="wipe(up)">
                                      <p:cBhvr>
                                        <p:cTn id="36" dur="500"/>
                                        <p:tgtEl>
                                          <p:spTgt spid="1546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54634"/>
                                        </p:tgtEl>
                                        <p:attrNameLst>
                                          <p:attrName>style.visibility</p:attrName>
                                        </p:attrNameLst>
                                      </p:cBhvr>
                                      <p:to>
                                        <p:strVal val="visible"/>
                                      </p:to>
                                    </p:set>
                                    <p:anim calcmode="lin" valueType="num">
                                      <p:cBhvr additive="base">
                                        <p:cTn id="41" dur="500"/>
                                        <p:tgtEl>
                                          <p:spTgt spid="154634"/>
                                        </p:tgtEl>
                                        <p:attrNameLst>
                                          <p:attrName>ppt_y</p:attrName>
                                        </p:attrNameLst>
                                      </p:cBhvr>
                                      <p:tavLst>
                                        <p:tav tm="0">
                                          <p:val>
                                            <p:strVal val="#ppt_y+#ppt_h*1.125000"/>
                                          </p:val>
                                        </p:tav>
                                        <p:tav tm="100000">
                                          <p:val>
                                            <p:strVal val="#ppt_y"/>
                                          </p:val>
                                        </p:tav>
                                      </p:tavLst>
                                    </p:anim>
                                    <p:animEffect transition="in" filter="wipe(up)">
                                      <p:cBhvr>
                                        <p:cTn id="42" dur="500"/>
                                        <p:tgtEl>
                                          <p:spTgt spid="15463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54635"/>
                                        </p:tgtEl>
                                        <p:attrNameLst>
                                          <p:attrName>style.visibility</p:attrName>
                                        </p:attrNameLst>
                                      </p:cBhvr>
                                      <p:to>
                                        <p:strVal val="visible"/>
                                      </p:to>
                                    </p:set>
                                    <p:anim calcmode="lin" valueType="num">
                                      <p:cBhvr additive="base">
                                        <p:cTn id="47" dur="500"/>
                                        <p:tgtEl>
                                          <p:spTgt spid="154635"/>
                                        </p:tgtEl>
                                        <p:attrNameLst>
                                          <p:attrName>ppt_y</p:attrName>
                                        </p:attrNameLst>
                                      </p:cBhvr>
                                      <p:tavLst>
                                        <p:tav tm="0">
                                          <p:val>
                                            <p:strVal val="#ppt_y+#ppt_h*1.125000"/>
                                          </p:val>
                                        </p:tav>
                                        <p:tav tm="100000">
                                          <p:val>
                                            <p:strVal val="#ppt_y"/>
                                          </p:val>
                                        </p:tav>
                                      </p:tavLst>
                                    </p:anim>
                                    <p:animEffect transition="in" filter="wipe(up)">
                                      <p:cBhvr>
                                        <p:cTn id="48" dur="500"/>
                                        <p:tgtEl>
                                          <p:spTgt spid="154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utoUpdateAnimBg="0"/>
      <p:bldP spid="154631" grpId="0" autoUpdateAnimBg="0"/>
      <p:bldP spid="154632" grpId="0" animBg="1"/>
      <p:bldP spid="154633" grpId="0" animBg="1"/>
      <p:bldP spid="154634" grpId="0" autoUpdateAnimBg="0"/>
      <p:bldP spid="15463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Solar Cycle (2)</a:t>
            </a:r>
          </a:p>
        </p:txBody>
      </p:sp>
      <p:sp>
        <p:nvSpPr>
          <p:cNvPr id="155651" name="Line 3"/>
          <p:cNvSpPr>
            <a:spLocks noChangeShapeType="1"/>
          </p:cNvSpPr>
          <p:nvPr/>
        </p:nvSpPr>
        <p:spPr bwMode="auto">
          <a:xfrm>
            <a:off x="2209800" y="838200"/>
            <a:ext cx="5638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5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5" descr="1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17825" y="1808164"/>
            <a:ext cx="7620000" cy="2459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5654" name="Text Box 6"/>
          <p:cNvSpPr txBox="1">
            <a:spLocks noChangeArrowheads="1"/>
          </p:cNvSpPr>
          <p:nvPr/>
        </p:nvSpPr>
        <p:spPr bwMode="auto">
          <a:xfrm>
            <a:off x="3810000" y="10668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333399"/>
                </a:solidFill>
              </a:rPr>
              <a:t>Maunder Butterfly Diagram</a:t>
            </a:r>
          </a:p>
        </p:txBody>
      </p:sp>
      <p:sp>
        <p:nvSpPr>
          <p:cNvPr id="155655" name="Text Box 7"/>
          <p:cNvSpPr txBox="1">
            <a:spLocks noChangeArrowheads="1"/>
          </p:cNvSpPr>
          <p:nvPr/>
        </p:nvSpPr>
        <p:spPr bwMode="auto">
          <a:xfrm>
            <a:off x="3505200" y="4495801"/>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Sun spot cycle starts out with spots at higher latitudes on the sun</a:t>
            </a:r>
          </a:p>
        </p:txBody>
      </p:sp>
      <p:sp>
        <p:nvSpPr>
          <p:cNvPr id="155656" name="Text Box 8"/>
          <p:cNvSpPr txBox="1">
            <a:spLocks noChangeArrowheads="1"/>
          </p:cNvSpPr>
          <p:nvPr/>
        </p:nvSpPr>
        <p:spPr bwMode="auto">
          <a:xfrm>
            <a:off x="3478214" y="5410201"/>
            <a:ext cx="61991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Evolve to lower latitudes (towards the equator) throughout the cycle.</a:t>
            </a:r>
          </a:p>
        </p:txBody>
      </p:sp>
    </p:spTree>
    <p:extLst>
      <p:ext uri="{BB962C8B-B14F-4D97-AF65-F5344CB8AC3E}">
        <p14:creationId xmlns:p14="http://schemas.microsoft.com/office/powerpoint/2010/main" val="1793003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5653"/>
                                        </p:tgtEl>
                                        <p:attrNameLst>
                                          <p:attrName>style.visibility</p:attrName>
                                        </p:attrNameLst>
                                      </p:cBhvr>
                                      <p:to>
                                        <p:strVal val="visible"/>
                                      </p:to>
                                    </p:set>
                                    <p:anim calcmode="lin" valueType="num">
                                      <p:cBhvr additive="base">
                                        <p:cTn id="7" dur="500" fill="hold"/>
                                        <p:tgtEl>
                                          <p:spTgt spid="155653"/>
                                        </p:tgtEl>
                                        <p:attrNameLst>
                                          <p:attrName>ppt_x</p:attrName>
                                        </p:attrNameLst>
                                      </p:cBhvr>
                                      <p:tavLst>
                                        <p:tav tm="0">
                                          <p:val>
                                            <p:strVal val="0-#ppt_w/2"/>
                                          </p:val>
                                        </p:tav>
                                        <p:tav tm="100000">
                                          <p:val>
                                            <p:strVal val="#ppt_x"/>
                                          </p:val>
                                        </p:tav>
                                      </p:tavLst>
                                    </p:anim>
                                    <p:anim calcmode="lin" valueType="num">
                                      <p:cBhvr additive="base">
                                        <p:cTn id="8" dur="500" fill="hold"/>
                                        <p:tgtEl>
                                          <p:spTgt spid="1556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5654"/>
                                        </p:tgtEl>
                                        <p:attrNameLst>
                                          <p:attrName>style.visibility</p:attrName>
                                        </p:attrNameLst>
                                      </p:cBhvr>
                                      <p:to>
                                        <p:strVal val="visible"/>
                                      </p:to>
                                    </p:set>
                                    <p:anim calcmode="lin" valueType="num">
                                      <p:cBhvr additive="base">
                                        <p:cTn id="13" dur="500"/>
                                        <p:tgtEl>
                                          <p:spTgt spid="155654"/>
                                        </p:tgtEl>
                                        <p:attrNameLst>
                                          <p:attrName>ppt_y</p:attrName>
                                        </p:attrNameLst>
                                      </p:cBhvr>
                                      <p:tavLst>
                                        <p:tav tm="0">
                                          <p:val>
                                            <p:strVal val="#ppt_y+#ppt_h*1.125000"/>
                                          </p:val>
                                        </p:tav>
                                        <p:tav tm="100000">
                                          <p:val>
                                            <p:strVal val="#ppt_y"/>
                                          </p:val>
                                        </p:tav>
                                      </p:tavLst>
                                    </p:anim>
                                    <p:animEffect transition="in" filter="wipe(up)">
                                      <p:cBhvr>
                                        <p:cTn id="14" dur="500"/>
                                        <p:tgtEl>
                                          <p:spTgt spid="1556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5655"/>
                                        </p:tgtEl>
                                        <p:attrNameLst>
                                          <p:attrName>style.visibility</p:attrName>
                                        </p:attrNameLst>
                                      </p:cBhvr>
                                      <p:to>
                                        <p:strVal val="visible"/>
                                      </p:to>
                                    </p:set>
                                    <p:anim calcmode="lin" valueType="num">
                                      <p:cBhvr additive="base">
                                        <p:cTn id="19" dur="500"/>
                                        <p:tgtEl>
                                          <p:spTgt spid="155655"/>
                                        </p:tgtEl>
                                        <p:attrNameLst>
                                          <p:attrName>ppt_y</p:attrName>
                                        </p:attrNameLst>
                                      </p:cBhvr>
                                      <p:tavLst>
                                        <p:tav tm="0">
                                          <p:val>
                                            <p:strVal val="#ppt_y+#ppt_h*1.125000"/>
                                          </p:val>
                                        </p:tav>
                                        <p:tav tm="100000">
                                          <p:val>
                                            <p:strVal val="#ppt_y"/>
                                          </p:val>
                                        </p:tav>
                                      </p:tavLst>
                                    </p:anim>
                                    <p:animEffect transition="in" filter="wipe(up)">
                                      <p:cBhvr>
                                        <p:cTn id="20" dur="500"/>
                                        <p:tgtEl>
                                          <p:spTgt spid="15565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5656"/>
                                        </p:tgtEl>
                                        <p:attrNameLst>
                                          <p:attrName>style.visibility</p:attrName>
                                        </p:attrNameLst>
                                      </p:cBhvr>
                                      <p:to>
                                        <p:strVal val="visible"/>
                                      </p:to>
                                    </p:set>
                                    <p:anim calcmode="lin" valueType="num">
                                      <p:cBhvr additive="base">
                                        <p:cTn id="25" dur="500"/>
                                        <p:tgtEl>
                                          <p:spTgt spid="155656"/>
                                        </p:tgtEl>
                                        <p:attrNameLst>
                                          <p:attrName>ppt_y</p:attrName>
                                        </p:attrNameLst>
                                      </p:cBhvr>
                                      <p:tavLst>
                                        <p:tav tm="0">
                                          <p:val>
                                            <p:strVal val="#ppt_y+#ppt_h*1.125000"/>
                                          </p:val>
                                        </p:tav>
                                        <p:tav tm="100000">
                                          <p:val>
                                            <p:strVal val="#ppt_y"/>
                                          </p:val>
                                        </p:tav>
                                      </p:tavLst>
                                    </p:anim>
                                    <p:animEffect transition="in" filter="wipe(up)">
                                      <p:cBhvr>
                                        <p:cTn id="26" dur="500"/>
                                        <p:tgtEl>
                                          <p:spTgt spid="155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utoUpdateAnimBg="0"/>
      <p:bldP spid="155655" grpId="0" autoUpdateAnimBg="0"/>
      <p:bldP spid="15565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Star Spots?</a:t>
            </a:r>
          </a:p>
        </p:txBody>
      </p:sp>
      <p:sp>
        <p:nvSpPr>
          <p:cNvPr id="200707" name="Line 3"/>
          <p:cNvSpPr>
            <a:spLocks noChangeShapeType="1"/>
          </p:cNvSpPr>
          <p:nvPr/>
        </p:nvSpPr>
        <p:spPr bwMode="auto">
          <a:xfrm>
            <a:off x="2209800" y="838200"/>
            <a:ext cx="3886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07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0709"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914400"/>
            <a:ext cx="6934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p:cNvSpPr txBox="1">
            <a:spLocks noChangeArrowheads="1"/>
          </p:cNvSpPr>
          <p:nvPr/>
        </p:nvSpPr>
        <p:spPr bwMode="auto">
          <a:xfrm>
            <a:off x="3581400" y="6238875"/>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Other stars might also have sun spot activity:</a:t>
            </a:r>
          </a:p>
        </p:txBody>
      </p:sp>
      <p:sp>
        <p:nvSpPr>
          <p:cNvPr id="200711" name="Text Box 7"/>
          <p:cNvSpPr txBox="1">
            <a:spLocks noChangeArrowheads="1"/>
          </p:cNvSpPr>
          <p:nvPr/>
        </p:nvSpPr>
        <p:spPr bwMode="auto">
          <a:xfrm>
            <a:off x="4778375" y="2057401"/>
            <a:ext cx="2057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FF"/>
                </a:solidFill>
              </a:rPr>
              <a:t>Image constructed from changing Doppler shift measurements</a:t>
            </a:r>
          </a:p>
        </p:txBody>
      </p:sp>
    </p:spTree>
    <p:extLst>
      <p:ext uri="{BB962C8B-B14F-4D97-AF65-F5344CB8AC3E}">
        <p14:creationId xmlns:p14="http://schemas.microsoft.com/office/powerpoint/2010/main" val="2887699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anim calcmode="lin" valueType="num">
                                      <p:cBhvr additive="base">
                                        <p:cTn id="7" dur="500" fill="hold"/>
                                        <p:tgtEl>
                                          <p:spTgt spid="200709"/>
                                        </p:tgtEl>
                                        <p:attrNameLst>
                                          <p:attrName>ppt_x</p:attrName>
                                        </p:attrNameLst>
                                      </p:cBhvr>
                                      <p:tavLst>
                                        <p:tav tm="0">
                                          <p:val>
                                            <p:strVal val="0-#ppt_w/2"/>
                                          </p:val>
                                        </p:tav>
                                        <p:tav tm="100000">
                                          <p:val>
                                            <p:strVal val="#ppt_x"/>
                                          </p:val>
                                        </p:tav>
                                      </p:tavLst>
                                    </p:anim>
                                    <p:anim calcmode="lin" valueType="num">
                                      <p:cBhvr additive="base">
                                        <p:cTn id="8" dur="500" fill="hold"/>
                                        <p:tgtEl>
                                          <p:spTgt spid="200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additive="base">
                                        <p:cTn id="13" dur="500"/>
                                        <p:tgtEl>
                                          <p:spTgt spid="200711"/>
                                        </p:tgtEl>
                                        <p:attrNameLst>
                                          <p:attrName>ppt_y</p:attrName>
                                        </p:attrNameLst>
                                      </p:cBhvr>
                                      <p:tavLst>
                                        <p:tav tm="0">
                                          <p:val>
                                            <p:strVal val="#ppt_y+#ppt_h*1.125000"/>
                                          </p:val>
                                        </p:tav>
                                        <p:tav tm="100000">
                                          <p:val>
                                            <p:strVal val="#ppt_y"/>
                                          </p:val>
                                        </p:tav>
                                      </p:tavLst>
                                    </p:anim>
                                    <p:animEffect transition="in" filter="wipe(up)">
                                      <p:cBhvr>
                                        <p:cTn id="14" dur="500"/>
                                        <p:tgtEl>
                                          <p:spTgt spid="200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Sun’s Magnetic Dynamo</a:t>
            </a:r>
          </a:p>
        </p:txBody>
      </p:sp>
      <p:sp>
        <p:nvSpPr>
          <p:cNvPr id="156675" name="Line 3"/>
          <p:cNvSpPr>
            <a:spLocks noChangeShapeType="1"/>
          </p:cNvSpPr>
          <p:nvPr/>
        </p:nvSpPr>
        <p:spPr bwMode="auto">
          <a:xfrm>
            <a:off x="2209800" y="838200"/>
            <a:ext cx="8001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6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7" name="Picture 5" descr="15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95601" y="1646238"/>
            <a:ext cx="3717925"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6678" name="Picture 6" descr="15b"/>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53200" y="1524000"/>
            <a:ext cx="3886200" cy="3862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6680" name="Text Box 8"/>
          <p:cNvSpPr txBox="1">
            <a:spLocks noChangeArrowheads="1"/>
          </p:cNvSpPr>
          <p:nvPr/>
        </p:nvSpPr>
        <p:spPr bwMode="auto">
          <a:xfrm>
            <a:off x="2895600" y="5943601"/>
            <a:ext cx="76962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600">
                <a:solidFill>
                  <a:srgbClr val="333399"/>
                </a:solidFill>
              </a:rPr>
              <a:t>This differential rotation might be responsible for magnetic activity of the sun.</a:t>
            </a:r>
          </a:p>
        </p:txBody>
      </p:sp>
      <p:sp>
        <p:nvSpPr>
          <p:cNvPr id="156679" name="Text Box 7"/>
          <p:cNvSpPr txBox="1">
            <a:spLocks noChangeArrowheads="1"/>
          </p:cNvSpPr>
          <p:nvPr/>
        </p:nvSpPr>
        <p:spPr bwMode="auto">
          <a:xfrm>
            <a:off x="2917826" y="838201"/>
            <a:ext cx="775017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900">
                <a:solidFill>
                  <a:srgbClr val="333399"/>
                </a:solidFill>
              </a:rPr>
              <a:t>The sun rotates faster at the equator than near the poles.</a:t>
            </a:r>
          </a:p>
        </p:txBody>
      </p:sp>
    </p:spTree>
    <p:extLst>
      <p:ext uri="{BB962C8B-B14F-4D97-AF65-F5344CB8AC3E}">
        <p14:creationId xmlns:p14="http://schemas.microsoft.com/office/powerpoint/2010/main" val="84051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6677"/>
                                        </p:tgtEl>
                                        <p:attrNameLst>
                                          <p:attrName>style.visibility</p:attrName>
                                        </p:attrNameLst>
                                      </p:cBhvr>
                                      <p:to>
                                        <p:strVal val="visible"/>
                                      </p:to>
                                    </p:set>
                                    <p:anim calcmode="lin" valueType="num">
                                      <p:cBhvr additive="base">
                                        <p:cTn id="7" dur="500" fill="hold"/>
                                        <p:tgtEl>
                                          <p:spTgt spid="156677"/>
                                        </p:tgtEl>
                                        <p:attrNameLst>
                                          <p:attrName>ppt_x</p:attrName>
                                        </p:attrNameLst>
                                      </p:cBhvr>
                                      <p:tavLst>
                                        <p:tav tm="0">
                                          <p:val>
                                            <p:strVal val="0-#ppt_w/2"/>
                                          </p:val>
                                        </p:tav>
                                        <p:tav tm="100000">
                                          <p:val>
                                            <p:strVal val="#ppt_x"/>
                                          </p:val>
                                        </p:tav>
                                      </p:tavLst>
                                    </p:anim>
                                    <p:anim calcmode="lin" valueType="num">
                                      <p:cBhvr additive="base">
                                        <p:cTn id="8" dur="500" fill="hold"/>
                                        <p:tgtEl>
                                          <p:spTgt spid="156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6679"/>
                                        </p:tgtEl>
                                        <p:attrNameLst>
                                          <p:attrName>style.visibility</p:attrName>
                                        </p:attrNameLst>
                                      </p:cBhvr>
                                      <p:to>
                                        <p:strVal val="visible"/>
                                      </p:to>
                                    </p:set>
                                    <p:anim calcmode="lin" valueType="num">
                                      <p:cBhvr additive="base">
                                        <p:cTn id="13" dur="500"/>
                                        <p:tgtEl>
                                          <p:spTgt spid="156679"/>
                                        </p:tgtEl>
                                        <p:attrNameLst>
                                          <p:attrName>ppt_y</p:attrName>
                                        </p:attrNameLst>
                                      </p:cBhvr>
                                      <p:tavLst>
                                        <p:tav tm="0">
                                          <p:val>
                                            <p:strVal val="#ppt_y+#ppt_h*1.125000"/>
                                          </p:val>
                                        </p:tav>
                                        <p:tav tm="100000">
                                          <p:val>
                                            <p:strVal val="#ppt_y"/>
                                          </p:val>
                                        </p:tav>
                                      </p:tavLst>
                                    </p:anim>
                                    <p:animEffect transition="in" filter="wipe(up)">
                                      <p:cBhvr>
                                        <p:cTn id="14" dur="500"/>
                                        <p:tgtEl>
                                          <p:spTgt spid="15667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56678"/>
                                        </p:tgtEl>
                                        <p:attrNameLst>
                                          <p:attrName>style.visibility</p:attrName>
                                        </p:attrNameLst>
                                      </p:cBhvr>
                                      <p:to>
                                        <p:strVal val="visible"/>
                                      </p:to>
                                    </p:set>
                                    <p:anim calcmode="lin" valueType="num">
                                      <p:cBhvr additive="base">
                                        <p:cTn id="19" dur="500" fill="hold"/>
                                        <p:tgtEl>
                                          <p:spTgt spid="156678"/>
                                        </p:tgtEl>
                                        <p:attrNameLst>
                                          <p:attrName>ppt_x</p:attrName>
                                        </p:attrNameLst>
                                      </p:cBhvr>
                                      <p:tavLst>
                                        <p:tav tm="0">
                                          <p:val>
                                            <p:strVal val="1+#ppt_w/2"/>
                                          </p:val>
                                        </p:tav>
                                        <p:tav tm="100000">
                                          <p:val>
                                            <p:strVal val="#ppt_x"/>
                                          </p:val>
                                        </p:tav>
                                      </p:tavLst>
                                    </p:anim>
                                    <p:anim calcmode="lin" valueType="num">
                                      <p:cBhvr additive="base">
                                        <p:cTn id="20" dur="500" fill="hold"/>
                                        <p:tgtEl>
                                          <p:spTgt spid="15667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6680"/>
                                        </p:tgtEl>
                                        <p:attrNameLst>
                                          <p:attrName>style.visibility</p:attrName>
                                        </p:attrNameLst>
                                      </p:cBhvr>
                                      <p:to>
                                        <p:strVal val="visible"/>
                                      </p:to>
                                    </p:set>
                                    <p:anim calcmode="lin" valueType="num">
                                      <p:cBhvr additive="base">
                                        <p:cTn id="25" dur="500"/>
                                        <p:tgtEl>
                                          <p:spTgt spid="156680"/>
                                        </p:tgtEl>
                                        <p:attrNameLst>
                                          <p:attrName>ppt_y</p:attrName>
                                        </p:attrNameLst>
                                      </p:cBhvr>
                                      <p:tavLst>
                                        <p:tav tm="0">
                                          <p:val>
                                            <p:strVal val="#ppt_y+#ppt_h*1.125000"/>
                                          </p:val>
                                        </p:tav>
                                        <p:tav tm="100000">
                                          <p:val>
                                            <p:strVal val="#ppt_y"/>
                                          </p:val>
                                        </p:tav>
                                      </p:tavLst>
                                    </p:anim>
                                    <p:animEffect transition="in" filter="wipe(up)">
                                      <p:cBhvr>
                                        <p:cTn id="26" dur="500"/>
                                        <p:tgtEl>
                                          <p:spTgt spid="156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0" grpId="0" autoUpdateAnimBg="0"/>
      <p:bldP spid="15667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Magnetic Loops</a:t>
            </a:r>
          </a:p>
        </p:txBody>
      </p:sp>
      <p:sp>
        <p:nvSpPr>
          <p:cNvPr id="157699" name="Line 3"/>
          <p:cNvSpPr>
            <a:spLocks noChangeShapeType="1"/>
          </p:cNvSpPr>
          <p:nvPr/>
        </p:nvSpPr>
        <p:spPr bwMode="auto">
          <a:xfrm>
            <a:off x="2209800" y="838200"/>
            <a:ext cx="4876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7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701" name="Picture 5" descr="1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0" y="947738"/>
            <a:ext cx="5943600" cy="5910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7702" name="AutoShape 6"/>
          <p:cNvSpPr>
            <a:spLocks noChangeArrowheads="1"/>
          </p:cNvSpPr>
          <p:nvPr/>
        </p:nvSpPr>
        <p:spPr bwMode="auto">
          <a:xfrm rot="-669280">
            <a:off x="5791200" y="5334000"/>
            <a:ext cx="457200" cy="457200"/>
          </a:xfrm>
          <a:prstGeom prst="curvedUpArrow">
            <a:avLst>
              <a:gd name="adj1" fmla="val 20000"/>
              <a:gd name="adj2" fmla="val 40000"/>
              <a:gd name="adj3" fmla="val 30208"/>
            </a:avLst>
          </a:prstGeom>
          <a:solidFill>
            <a:srgbClr val="29D80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7703" name="AutoShape 7"/>
          <p:cNvSpPr>
            <a:spLocks noChangeArrowheads="1"/>
          </p:cNvSpPr>
          <p:nvPr/>
        </p:nvSpPr>
        <p:spPr bwMode="auto">
          <a:xfrm rot="-1511454">
            <a:off x="7315200" y="5334000"/>
            <a:ext cx="685800" cy="457200"/>
          </a:xfrm>
          <a:prstGeom prst="curvedUpArrow">
            <a:avLst>
              <a:gd name="adj1" fmla="val 30000"/>
              <a:gd name="adj2" fmla="val 60000"/>
              <a:gd name="adj3" fmla="val 30208"/>
            </a:avLst>
          </a:prstGeom>
          <a:solidFill>
            <a:srgbClr val="29D80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7704" name="AutoShape 8"/>
          <p:cNvSpPr>
            <a:spLocks noChangeArrowheads="1"/>
          </p:cNvSpPr>
          <p:nvPr/>
        </p:nvSpPr>
        <p:spPr bwMode="auto">
          <a:xfrm rot="9278801">
            <a:off x="7086600" y="2438400"/>
            <a:ext cx="533400" cy="457200"/>
          </a:xfrm>
          <a:prstGeom prst="curvedUpArrow">
            <a:avLst>
              <a:gd name="adj1" fmla="val 23333"/>
              <a:gd name="adj2" fmla="val 46667"/>
              <a:gd name="adj3" fmla="val 33333"/>
            </a:avLst>
          </a:prstGeom>
          <a:solidFill>
            <a:srgbClr val="29D80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7705" name="AutoShape 9"/>
          <p:cNvSpPr>
            <a:spLocks noChangeArrowheads="1"/>
          </p:cNvSpPr>
          <p:nvPr/>
        </p:nvSpPr>
        <p:spPr bwMode="auto">
          <a:xfrm rot="10551355">
            <a:off x="4494214" y="2201863"/>
            <a:ext cx="377825" cy="457200"/>
          </a:xfrm>
          <a:prstGeom prst="curvedUpArrow">
            <a:avLst>
              <a:gd name="adj1" fmla="val 20000"/>
              <a:gd name="adj2" fmla="val 40000"/>
              <a:gd name="adj3" fmla="val 40336"/>
            </a:avLst>
          </a:prstGeom>
          <a:solidFill>
            <a:srgbClr val="29D80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7706" name="Text Box 10"/>
          <p:cNvSpPr txBox="1">
            <a:spLocks noChangeArrowheads="1"/>
          </p:cNvSpPr>
          <p:nvPr/>
        </p:nvSpPr>
        <p:spPr bwMode="auto">
          <a:xfrm>
            <a:off x="4343400" y="3276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CC0066"/>
                </a:solidFill>
              </a:rPr>
              <a:t>Magnetic field lines</a:t>
            </a:r>
          </a:p>
        </p:txBody>
      </p:sp>
      <p:sp>
        <p:nvSpPr>
          <p:cNvPr id="157707" name="Line 11"/>
          <p:cNvSpPr>
            <a:spLocks noChangeShapeType="1"/>
          </p:cNvSpPr>
          <p:nvPr/>
        </p:nvSpPr>
        <p:spPr bwMode="auto">
          <a:xfrm flipH="1" flipV="1">
            <a:off x="4953000" y="2667000"/>
            <a:ext cx="533400" cy="609600"/>
          </a:xfrm>
          <a:prstGeom prst="line">
            <a:avLst/>
          </a:prstGeom>
          <a:noFill/>
          <a:ln w="38100">
            <a:solidFill>
              <a:srgbClr val="29D8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7708" name="Line 12"/>
          <p:cNvSpPr>
            <a:spLocks noChangeShapeType="1"/>
          </p:cNvSpPr>
          <p:nvPr/>
        </p:nvSpPr>
        <p:spPr bwMode="auto">
          <a:xfrm flipV="1">
            <a:off x="5715000" y="2743200"/>
            <a:ext cx="1371600" cy="533400"/>
          </a:xfrm>
          <a:prstGeom prst="line">
            <a:avLst/>
          </a:prstGeom>
          <a:noFill/>
          <a:ln w="38100">
            <a:solidFill>
              <a:srgbClr val="29D8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7709" name="Line 13"/>
          <p:cNvSpPr>
            <a:spLocks noChangeShapeType="1"/>
          </p:cNvSpPr>
          <p:nvPr/>
        </p:nvSpPr>
        <p:spPr bwMode="auto">
          <a:xfrm>
            <a:off x="5715000" y="3733800"/>
            <a:ext cx="304800" cy="1828800"/>
          </a:xfrm>
          <a:prstGeom prst="line">
            <a:avLst/>
          </a:prstGeom>
          <a:noFill/>
          <a:ln w="38100">
            <a:solidFill>
              <a:srgbClr val="29D8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7710" name="Line 14"/>
          <p:cNvSpPr>
            <a:spLocks noChangeShapeType="1"/>
          </p:cNvSpPr>
          <p:nvPr/>
        </p:nvSpPr>
        <p:spPr bwMode="auto">
          <a:xfrm>
            <a:off x="5867400" y="3733800"/>
            <a:ext cx="1828800" cy="1828800"/>
          </a:xfrm>
          <a:prstGeom prst="line">
            <a:avLst/>
          </a:prstGeom>
          <a:noFill/>
          <a:ln w="38100">
            <a:solidFill>
              <a:srgbClr val="29D8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772695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57701"/>
                                        </p:tgtEl>
                                        <p:attrNameLst>
                                          <p:attrName>style.visibility</p:attrName>
                                        </p:attrNameLst>
                                      </p:cBhvr>
                                      <p:to>
                                        <p:strVal val="visible"/>
                                      </p:to>
                                    </p:set>
                                    <p:anim calcmode="lin" valueType="num">
                                      <p:cBhvr additive="base">
                                        <p:cTn id="7" dur="500" fill="hold"/>
                                        <p:tgtEl>
                                          <p:spTgt spid="157701"/>
                                        </p:tgtEl>
                                        <p:attrNameLst>
                                          <p:attrName>ppt_x</p:attrName>
                                        </p:attrNameLst>
                                      </p:cBhvr>
                                      <p:tavLst>
                                        <p:tav tm="0">
                                          <p:val>
                                            <p:strVal val="0-#ppt_w/2"/>
                                          </p:val>
                                        </p:tav>
                                        <p:tav tm="100000">
                                          <p:val>
                                            <p:strVal val="#ppt_x"/>
                                          </p:val>
                                        </p:tav>
                                      </p:tavLst>
                                    </p:anim>
                                    <p:anim calcmode="lin" valueType="num">
                                      <p:cBhvr additive="base">
                                        <p:cTn id="8" dur="500" fill="hold"/>
                                        <p:tgtEl>
                                          <p:spTgt spid="1577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7706"/>
                                        </p:tgtEl>
                                        <p:attrNameLst>
                                          <p:attrName>style.visibility</p:attrName>
                                        </p:attrNameLst>
                                      </p:cBhvr>
                                      <p:to>
                                        <p:strVal val="visible"/>
                                      </p:to>
                                    </p:set>
                                    <p:anim calcmode="lin" valueType="num">
                                      <p:cBhvr additive="base">
                                        <p:cTn id="13" dur="500"/>
                                        <p:tgtEl>
                                          <p:spTgt spid="157706"/>
                                        </p:tgtEl>
                                        <p:attrNameLst>
                                          <p:attrName>ppt_y</p:attrName>
                                        </p:attrNameLst>
                                      </p:cBhvr>
                                      <p:tavLst>
                                        <p:tav tm="0">
                                          <p:val>
                                            <p:strVal val="#ppt_y+#ppt_h*1.125000"/>
                                          </p:val>
                                        </p:tav>
                                        <p:tav tm="100000">
                                          <p:val>
                                            <p:strVal val="#ppt_y"/>
                                          </p:val>
                                        </p:tav>
                                      </p:tavLst>
                                    </p:anim>
                                    <p:animEffect transition="in" filter="wipe(up)">
                                      <p:cBhvr>
                                        <p:cTn id="14" dur="500"/>
                                        <p:tgtEl>
                                          <p:spTgt spid="15770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7705"/>
                                        </p:tgtEl>
                                        <p:attrNameLst>
                                          <p:attrName>style.visibility</p:attrName>
                                        </p:attrNameLst>
                                      </p:cBhvr>
                                      <p:to>
                                        <p:strVal val="visible"/>
                                      </p:to>
                                    </p:set>
                                    <p:anim calcmode="lin" valueType="num">
                                      <p:cBhvr additive="base">
                                        <p:cTn id="19" dur="500"/>
                                        <p:tgtEl>
                                          <p:spTgt spid="157705"/>
                                        </p:tgtEl>
                                        <p:attrNameLst>
                                          <p:attrName>ppt_y</p:attrName>
                                        </p:attrNameLst>
                                      </p:cBhvr>
                                      <p:tavLst>
                                        <p:tav tm="0">
                                          <p:val>
                                            <p:strVal val="#ppt_y+#ppt_h*1.125000"/>
                                          </p:val>
                                        </p:tav>
                                        <p:tav tm="100000">
                                          <p:val>
                                            <p:strVal val="#ppt_y"/>
                                          </p:val>
                                        </p:tav>
                                      </p:tavLst>
                                    </p:anim>
                                    <p:animEffect transition="in" filter="wipe(up)">
                                      <p:cBhvr>
                                        <p:cTn id="20" dur="500"/>
                                        <p:tgtEl>
                                          <p:spTgt spid="157705"/>
                                        </p:tgtEl>
                                      </p:cBhvr>
                                    </p:animEffect>
                                  </p:childTnLst>
                                </p:cTn>
                              </p:par>
                            </p:childTnLst>
                          </p:cTn>
                        </p:par>
                        <p:par>
                          <p:cTn id="21" fill="hold" nodeType="afterGroup">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157704"/>
                                        </p:tgtEl>
                                        <p:attrNameLst>
                                          <p:attrName>style.visibility</p:attrName>
                                        </p:attrNameLst>
                                      </p:cBhvr>
                                      <p:to>
                                        <p:strVal val="visible"/>
                                      </p:to>
                                    </p:set>
                                    <p:anim calcmode="lin" valueType="num">
                                      <p:cBhvr additive="base">
                                        <p:cTn id="24" dur="500"/>
                                        <p:tgtEl>
                                          <p:spTgt spid="157704"/>
                                        </p:tgtEl>
                                        <p:attrNameLst>
                                          <p:attrName>ppt_y</p:attrName>
                                        </p:attrNameLst>
                                      </p:cBhvr>
                                      <p:tavLst>
                                        <p:tav tm="0">
                                          <p:val>
                                            <p:strVal val="#ppt_y+#ppt_h*1.125000"/>
                                          </p:val>
                                        </p:tav>
                                        <p:tav tm="100000">
                                          <p:val>
                                            <p:strVal val="#ppt_y"/>
                                          </p:val>
                                        </p:tav>
                                      </p:tavLst>
                                    </p:anim>
                                    <p:animEffect transition="in" filter="wipe(up)">
                                      <p:cBhvr>
                                        <p:cTn id="25" dur="500"/>
                                        <p:tgtEl>
                                          <p:spTgt spid="157704"/>
                                        </p:tgtEl>
                                      </p:cBhvr>
                                    </p:animEffect>
                                  </p:childTnLst>
                                </p:cTn>
                              </p:par>
                            </p:childTnLst>
                          </p:cTn>
                        </p:par>
                        <p:par>
                          <p:cTn id="26" fill="hold" nodeType="afterGroup">
                            <p:stCondLst>
                              <p:cond delay="1000"/>
                            </p:stCondLst>
                            <p:childTnLst>
                              <p:par>
                                <p:cTn id="27" presetID="12" presetClass="entr" presetSubtype="4" fill="hold" grpId="0" nodeType="afterEffect">
                                  <p:stCondLst>
                                    <p:cond delay="0"/>
                                  </p:stCondLst>
                                  <p:childTnLst>
                                    <p:set>
                                      <p:cBhvr>
                                        <p:cTn id="28" dur="1" fill="hold">
                                          <p:stCondLst>
                                            <p:cond delay="0"/>
                                          </p:stCondLst>
                                        </p:cTn>
                                        <p:tgtEl>
                                          <p:spTgt spid="157708"/>
                                        </p:tgtEl>
                                        <p:attrNameLst>
                                          <p:attrName>style.visibility</p:attrName>
                                        </p:attrNameLst>
                                      </p:cBhvr>
                                      <p:to>
                                        <p:strVal val="visible"/>
                                      </p:to>
                                    </p:set>
                                    <p:anim calcmode="lin" valueType="num">
                                      <p:cBhvr additive="base">
                                        <p:cTn id="29" dur="500"/>
                                        <p:tgtEl>
                                          <p:spTgt spid="157708"/>
                                        </p:tgtEl>
                                        <p:attrNameLst>
                                          <p:attrName>ppt_y</p:attrName>
                                        </p:attrNameLst>
                                      </p:cBhvr>
                                      <p:tavLst>
                                        <p:tav tm="0">
                                          <p:val>
                                            <p:strVal val="#ppt_y+#ppt_h*1.125000"/>
                                          </p:val>
                                        </p:tav>
                                        <p:tav tm="100000">
                                          <p:val>
                                            <p:strVal val="#ppt_y"/>
                                          </p:val>
                                        </p:tav>
                                      </p:tavLst>
                                    </p:anim>
                                    <p:animEffect transition="in" filter="wipe(up)">
                                      <p:cBhvr>
                                        <p:cTn id="30" dur="500"/>
                                        <p:tgtEl>
                                          <p:spTgt spid="157708"/>
                                        </p:tgtEl>
                                      </p:cBhvr>
                                    </p:animEffect>
                                  </p:childTnLst>
                                </p:cTn>
                              </p:par>
                            </p:childTnLst>
                          </p:cTn>
                        </p:par>
                        <p:par>
                          <p:cTn id="31" fill="hold" nodeType="afterGroup">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57707"/>
                                        </p:tgtEl>
                                        <p:attrNameLst>
                                          <p:attrName>style.visibility</p:attrName>
                                        </p:attrNameLst>
                                      </p:cBhvr>
                                      <p:to>
                                        <p:strVal val="visible"/>
                                      </p:to>
                                    </p:set>
                                    <p:anim calcmode="lin" valueType="num">
                                      <p:cBhvr additive="base">
                                        <p:cTn id="34" dur="500"/>
                                        <p:tgtEl>
                                          <p:spTgt spid="157707"/>
                                        </p:tgtEl>
                                        <p:attrNameLst>
                                          <p:attrName>ppt_y</p:attrName>
                                        </p:attrNameLst>
                                      </p:cBhvr>
                                      <p:tavLst>
                                        <p:tav tm="0">
                                          <p:val>
                                            <p:strVal val="#ppt_y+#ppt_h*1.125000"/>
                                          </p:val>
                                        </p:tav>
                                        <p:tav tm="100000">
                                          <p:val>
                                            <p:strVal val="#ppt_y"/>
                                          </p:val>
                                        </p:tav>
                                      </p:tavLst>
                                    </p:anim>
                                    <p:animEffect transition="in" filter="wipe(up)">
                                      <p:cBhvr>
                                        <p:cTn id="35" dur="500"/>
                                        <p:tgtEl>
                                          <p:spTgt spid="15770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157702"/>
                                        </p:tgtEl>
                                        <p:attrNameLst>
                                          <p:attrName>style.visibility</p:attrName>
                                        </p:attrNameLst>
                                      </p:cBhvr>
                                      <p:to>
                                        <p:strVal val="visible"/>
                                      </p:to>
                                    </p:set>
                                    <p:anim calcmode="lin" valueType="num">
                                      <p:cBhvr additive="base">
                                        <p:cTn id="40" dur="500"/>
                                        <p:tgtEl>
                                          <p:spTgt spid="157702"/>
                                        </p:tgtEl>
                                        <p:attrNameLst>
                                          <p:attrName>ppt_y</p:attrName>
                                        </p:attrNameLst>
                                      </p:cBhvr>
                                      <p:tavLst>
                                        <p:tav tm="0">
                                          <p:val>
                                            <p:strVal val="#ppt_y-#ppt_h*1.125000"/>
                                          </p:val>
                                        </p:tav>
                                        <p:tav tm="100000">
                                          <p:val>
                                            <p:strVal val="#ppt_y"/>
                                          </p:val>
                                        </p:tav>
                                      </p:tavLst>
                                    </p:anim>
                                    <p:animEffect transition="in" filter="wipe(down)">
                                      <p:cBhvr>
                                        <p:cTn id="41" dur="500"/>
                                        <p:tgtEl>
                                          <p:spTgt spid="157702"/>
                                        </p:tgtEl>
                                      </p:cBhvr>
                                    </p:animEffect>
                                  </p:childTnLst>
                                </p:cTn>
                              </p:par>
                            </p:childTnLst>
                          </p:cTn>
                        </p:par>
                        <p:par>
                          <p:cTn id="42" fill="hold" nodeType="afterGroup">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157703"/>
                                        </p:tgtEl>
                                        <p:attrNameLst>
                                          <p:attrName>style.visibility</p:attrName>
                                        </p:attrNameLst>
                                      </p:cBhvr>
                                      <p:to>
                                        <p:strVal val="visible"/>
                                      </p:to>
                                    </p:set>
                                    <p:anim calcmode="lin" valueType="num">
                                      <p:cBhvr additive="base">
                                        <p:cTn id="45" dur="500"/>
                                        <p:tgtEl>
                                          <p:spTgt spid="157703"/>
                                        </p:tgtEl>
                                        <p:attrNameLst>
                                          <p:attrName>ppt_y</p:attrName>
                                        </p:attrNameLst>
                                      </p:cBhvr>
                                      <p:tavLst>
                                        <p:tav tm="0">
                                          <p:val>
                                            <p:strVal val="#ppt_y+#ppt_h*1.125000"/>
                                          </p:val>
                                        </p:tav>
                                        <p:tav tm="100000">
                                          <p:val>
                                            <p:strVal val="#ppt_y"/>
                                          </p:val>
                                        </p:tav>
                                      </p:tavLst>
                                    </p:anim>
                                    <p:animEffect transition="in" filter="wipe(up)">
                                      <p:cBhvr>
                                        <p:cTn id="46" dur="500"/>
                                        <p:tgtEl>
                                          <p:spTgt spid="157703"/>
                                        </p:tgtEl>
                                      </p:cBhvr>
                                    </p:animEffect>
                                  </p:childTnLst>
                                </p:cTn>
                              </p:par>
                            </p:childTnLst>
                          </p:cTn>
                        </p:par>
                        <p:par>
                          <p:cTn id="47" fill="hold" nodeType="afterGroup">
                            <p:stCondLst>
                              <p:cond delay="1000"/>
                            </p:stCondLst>
                            <p:childTnLst>
                              <p:par>
                                <p:cTn id="48" presetID="12" presetClass="entr" presetSubtype="4" fill="hold" grpId="0" nodeType="afterEffect">
                                  <p:stCondLst>
                                    <p:cond delay="0"/>
                                  </p:stCondLst>
                                  <p:childTnLst>
                                    <p:set>
                                      <p:cBhvr>
                                        <p:cTn id="49" dur="1" fill="hold">
                                          <p:stCondLst>
                                            <p:cond delay="0"/>
                                          </p:stCondLst>
                                        </p:cTn>
                                        <p:tgtEl>
                                          <p:spTgt spid="157709"/>
                                        </p:tgtEl>
                                        <p:attrNameLst>
                                          <p:attrName>style.visibility</p:attrName>
                                        </p:attrNameLst>
                                      </p:cBhvr>
                                      <p:to>
                                        <p:strVal val="visible"/>
                                      </p:to>
                                    </p:set>
                                    <p:anim calcmode="lin" valueType="num">
                                      <p:cBhvr additive="base">
                                        <p:cTn id="50" dur="500"/>
                                        <p:tgtEl>
                                          <p:spTgt spid="157709"/>
                                        </p:tgtEl>
                                        <p:attrNameLst>
                                          <p:attrName>ppt_y</p:attrName>
                                        </p:attrNameLst>
                                      </p:cBhvr>
                                      <p:tavLst>
                                        <p:tav tm="0">
                                          <p:val>
                                            <p:strVal val="#ppt_y+#ppt_h*1.125000"/>
                                          </p:val>
                                        </p:tav>
                                        <p:tav tm="100000">
                                          <p:val>
                                            <p:strVal val="#ppt_y"/>
                                          </p:val>
                                        </p:tav>
                                      </p:tavLst>
                                    </p:anim>
                                    <p:animEffect transition="in" filter="wipe(up)">
                                      <p:cBhvr>
                                        <p:cTn id="51" dur="500"/>
                                        <p:tgtEl>
                                          <p:spTgt spid="157709"/>
                                        </p:tgtEl>
                                      </p:cBhvr>
                                    </p:animEffect>
                                  </p:childTnLst>
                                </p:cTn>
                              </p:par>
                            </p:childTnLst>
                          </p:cTn>
                        </p:par>
                        <p:par>
                          <p:cTn id="52" fill="hold" nodeType="afterGroup">
                            <p:stCondLst>
                              <p:cond delay="1500"/>
                            </p:stCondLst>
                            <p:childTnLst>
                              <p:par>
                                <p:cTn id="53" presetID="12" presetClass="entr" presetSubtype="4" fill="hold" grpId="0" nodeType="afterEffect">
                                  <p:stCondLst>
                                    <p:cond delay="0"/>
                                  </p:stCondLst>
                                  <p:childTnLst>
                                    <p:set>
                                      <p:cBhvr>
                                        <p:cTn id="54" dur="1" fill="hold">
                                          <p:stCondLst>
                                            <p:cond delay="0"/>
                                          </p:stCondLst>
                                        </p:cTn>
                                        <p:tgtEl>
                                          <p:spTgt spid="157710"/>
                                        </p:tgtEl>
                                        <p:attrNameLst>
                                          <p:attrName>style.visibility</p:attrName>
                                        </p:attrNameLst>
                                      </p:cBhvr>
                                      <p:to>
                                        <p:strVal val="visible"/>
                                      </p:to>
                                    </p:set>
                                    <p:anim calcmode="lin" valueType="num">
                                      <p:cBhvr additive="base">
                                        <p:cTn id="55" dur="500"/>
                                        <p:tgtEl>
                                          <p:spTgt spid="157710"/>
                                        </p:tgtEl>
                                        <p:attrNameLst>
                                          <p:attrName>ppt_y</p:attrName>
                                        </p:attrNameLst>
                                      </p:cBhvr>
                                      <p:tavLst>
                                        <p:tav tm="0">
                                          <p:val>
                                            <p:strVal val="#ppt_y+#ppt_h*1.125000"/>
                                          </p:val>
                                        </p:tav>
                                        <p:tav tm="100000">
                                          <p:val>
                                            <p:strVal val="#ppt_y"/>
                                          </p:val>
                                        </p:tav>
                                      </p:tavLst>
                                    </p:anim>
                                    <p:animEffect transition="in" filter="wipe(up)">
                                      <p:cBhvr>
                                        <p:cTn id="56" dur="500"/>
                                        <p:tgtEl>
                                          <p:spTgt spid="157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3" grpId="0" animBg="1"/>
      <p:bldP spid="157704" grpId="0" animBg="1"/>
      <p:bldP spid="157705" grpId="0" animBg="1"/>
      <p:bldP spid="157706" grpId="0" autoUpdateAnimBg="0"/>
      <p:bldP spid="157707" grpId="0" animBg="1"/>
      <p:bldP spid="157708" grpId="0" animBg="1"/>
      <p:bldP spid="157709" grpId="0" animBg="1"/>
      <p:bldP spid="15771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Sun’s Magnetic Cycle</a:t>
            </a:r>
          </a:p>
        </p:txBody>
      </p:sp>
      <p:sp>
        <p:nvSpPr>
          <p:cNvPr id="158723" name="Line 3"/>
          <p:cNvSpPr>
            <a:spLocks noChangeShapeType="1"/>
          </p:cNvSpPr>
          <p:nvPr/>
        </p:nvSpPr>
        <p:spPr bwMode="auto">
          <a:xfrm>
            <a:off x="2209800" y="8382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8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5" name="Picture 5" descr="17"/>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58076" y="892176"/>
            <a:ext cx="2905125" cy="592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726" name="Text Box 6"/>
          <p:cNvSpPr txBox="1">
            <a:spLocks noChangeArrowheads="1"/>
          </p:cNvSpPr>
          <p:nvPr/>
        </p:nvSpPr>
        <p:spPr bwMode="auto">
          <a:xfrm>
            <a:off x="2971800" y="1524000"/>
            <a:ext cx="426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After 11 years, the magnetic field pattern becomes so complex that the field structure is re-arranged.</a:t>
            </a:r>
          </a:p>
        </p:txBody>
      </p:sp>
      <p:sp>
        <p:nvSpPr>
          <p:cNvPr id="158727" name="Text Box 7"/>
          <p:cNvSpPr txBox="1">
            <a:spLocks noChangeArrowheads="1"/>
          </p:cNvSpPr>
          <p:nvPr/>
        </p:nvSpPr>
        <p:spPr bwMode="auto">
          <a:xfrm>
            <a:off x="2971800" y="3384551"/>
            <a:ext cx="426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cs typeface="Arial" panose="020B0604020202020204" pitchFamily="34" charset="0"/>
                <a:sym typeface="Monotype Sorts" charset="2"/>
              </a:rPr>
              <a:t></a:t>
            </a:r>
            <a:r>
              <a:rPr lang="en-US" altLang="en-US" sz="2400">
                <a:solidFill>
                  <a:srgbClr val="333399"/>
                </a:solidFill>
                <a:cs typeface="Arial" panose="020B0604020202020204" pitchFamily="34" charset="0"/>
              </a:rPr>
              <a:t> </a:t>
            </a:r>
            <a:r>
              <a:rPr lang="en-US" altLang="en-US" sz="2400">
                <a:solidFill>
                  <a:srgbClr val="333399"/>
                </a:solidFill>
              </a:rPr>
              <a:t>New magnetic field structure is similar to the original one, but reversed!</a:t>
            </a:r>
          </a:p>
        </p:txBody>
      </p:sp>
      <p:sp>
        <p:nvSpPr>
          <p:cNvPr id="158728" name="Text Box 8"/>
          <p:cNvSpPr txBox="1">
            <a:spLocks noChangeArrowheads="1"/>
          </p:cNvSpPr>
          <p:nvPr/>
        </p:nvSpPr>
        <p:spPr bwMode="auto">
          <a:xfrm>
            <a:off x="2971800" y="4908551"/>
            <a:ext cx="4267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cs typeface="Arial" panose="020B0604020202020204" pitchFamily="34" charset="0"/>
                <a:sym typeface="Monotype Sorts" charset="2"/>
              </a:rPr>
              <a:t></a:t>
            </a:r>
            <a:r>
              <a:rPr lang="en-US" altLang="en-US" sz="2400">
                <a:solidFill>
                  <a:srgbClr val="333399"/>
                </a:solidFill>
                <a:cs typeface="Arial" panose="020B0604020202020204" pitchFamily="34" charset="0"/>
              </a:rPr>
              <a:t> </a:t>
            </a:r>
            <a:r>
              <a:rPr lang="en-US" altLang="en-US" sz="2400">
                <a:solidFill>
                  <a:srgbClr val="333399"/>
                </a:solidFill>
              </a:rPr>
              <a:t>New 11-year cycle starts with reversed magnetic-field orientation</a:t>
            </a:r>
          </a:p>
        </p:txBody>
      </p:sp>
    </p:spTree>
    <p:extLst>
      <p:ext uri="{BB962C8B-B14F-4D97-AF65-F5344CB8AC3E}">
        <p14:creationId xmlns:p14="http://schemas.microsoft.com/office/powerpoint/2010/main" val="2182173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anim calcmode="lin" valueType="num">
                                      <p:cBhvr additive="base">
                                        <p:cTn id="7" dur="500" fill="hold"/>
                                        <p:tgtEl>
                                          <p:spTgt spid="158725"/>
                                        </p:tgtEl>
                                        <p:attrNameLst>
                                          <p:attrName>ppt_x</p:attrName>
                                        </p:attrNameLst>
                                      </p:cBhvr>
                                      <p:tavLst>
                                        <p:tav tm="0">
                                          <p:val>
                                            <p:strVal val="1+#ppt_w/2"/>
                                          </p:val>
                                        </p:tav>
                                        <p:tav tm="100000">
                                          <p:val>
                                            <p:strVal val="#ppt_x"/>
                                          </p:val>
                                        </p:tav>
                                      </p:tavLst>
                                    </p:anim>
                                    <p:anim calcmode="lin" valueType="num">
                                      <p:cBhvr additive="base">
                                        <p:cTn id="8" dur="500" fill="hold"/>
                                        <p:tgtEl>
                                          <p:spTgt spid="1587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8726"/>
                                        </p:tgtEl>
                                        <p:attrNameLst>
                                          <p:attrName>style.visibility</p:attrName>
                                        </p:attrNameLst>
                                      </p:cBhvr>
                                      <p:to>
                                        <p:strVal val="visible"/>
                                      </p:to>
                                    </p:set>
                                    <p:anim calcmode="lin" valueType="num">
                                      <p:cBhvr additive="base">
                                        <p:cTn id="13" dur="500"/>
                                        <p:tgtEl>
                                          <p:spTgt spid="158726"/>
                                        </p:tgtEl>
                                        <p:attrNameLst>
                                          <p:attrName>ppt_y</p:attrName>
                                        </p:attrNameLst>
                                      </p:cBhvr>
                                      <p:tavLst>
                                        <p:tav tm="0">
                                          <p:val>
                                            <p:strVal val="#ppt_y+#ppt_h*1.125000"/>
                                          </p:val>
                                        </p:tav>
                                        <p:tav tm="100000">
                                          <p:val>
                                            <p:strVal val="#ppt_y"/>
                                          </p:val>
                                        </p:tav>
                                      </p:tavLst>
                                    </p:anim>
                                    <p:animEffect transition="in" filter="wipe(up)">
                                      <p:cBhvr>
                                        <p:cTn id="14" dur="500"/>
                                        <p:tgtEl>
                                          <p:spTgt spid="1587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8727"/>
                                        </p:tgtEl>
                                        <p:attrNameLst>
                                          <p:attrName>style.visibility</p:attrName>
                                        </p:attrNameLst>
                                      </p:cBhvr>
                                      <p:to>
                                        <p:strVal val="visible"/>
                                      </p:to>
                                    </p:set>
                                    <p:anim calcmode="lin" valueType="num">
                                      <p:cBhvr additive="base">
                                        <p:cTn id="19" dur="500"/>
                                        <p:tgtEl>
                                          <p:spTgt spid="158727"/>
                                        </p:tgtEl>
                                        <p:attrNameLst>
                                          <p:attrName>ppt_y</p:attrName>
                                        </p:attrNameLst>
                                      </p:cBhvr>
                                      <p:tavLst>
                                        <p:tav tm="0">
                                          <p:val>
                                            <p:strVal val="#ppt_y+#ppt_h*1.125000"/>
                                          </p:val>
                                        </p:tav>
                                        <p:tav tm="100000">
                                          <p:val>
                                            <p:strVal val="#ppt_y"/>
                                          </p:val>
                                        </p:tav>
                                      </p:tavLst>
                                    </p:anim>
                                    <p:animEffect transition="in" filter="wipe(up)">
                                      <p:cBhvr>
                                        <p:cTn id="20" dur="500"/>
                                        <p:tgtEl>
                                          <p:spTgt spid="15872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8728"/>
                                        </p:tgtEl>
                                        <p:attrNameLst>
                                          <p:attrName>style.visibility</p:attrName>
                                        </p:attrNameLst>
                                      </p:cBhvr>
                                      <p:to>
                                        <p:strVal val="visible"/>
                                      </p:to>
                                    </p:set>
                                    <p:anim calcmode="lin" valueType="num">
                                      <p:cBhvr additive="base">
                                        <p:cTn id="25" dur="500"/>
                                        <p:tgtEl>
                                          <p:spTgt spid="158728"/>
                                        </p:tgtEl>
                                        <p:attrNameLst>
                                          <p:attrName>ppt_y</p:attrName>
                                        </p:attrNameLst>
                                      </p:cBhvr>
                                      <p:tavLst>
                                        <p:tav tm="0">
                                          <p:val>
                                            <p:strVal val="#ppt_y+#ppt_h*1.125000"/>
                                          </p:val>
                                        </p:tav>
                                        <p:tav tm="100000">
                                          <p:val>
                                            <p:strVal val="#ppt_y"/>
                                          </p:val>
                                        </p:tav>
                                      </p:tavLst>
                                    </p:anim>
                                    <p:animEffect transition="in" filter="wipe(up)">
                                      <p:cBhvr>
                                        <p:cTn id="26" dur="500"/>
                                        <p:tgtEl>
                                          <p:spTgt spid="15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6" grpId="0" autoUpdateAnimBg="0"/>
      <p:bldP spid="158727" grpId="0" autoUpdateAnimBg="0"/>
      <p:bldP spid="15872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1"/>
            <a:ext cx="79248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8077200" y="3733800"/>
            <a:ext cx="2590800" cy="1569660"/>
          </a:xfrm>
          <a:prstGeom prst="rect">
            <a:avLst/>
          </a:prstGeom>
          <a:solidFill>
            <a:schemeClr val="bg1"/>
          </a:solidFill>
          <a:ln w="9525">
            <a:noFill/>
            <a:miter lim="800000"/>
            <a:headEnd/>
            <a:tailEnd/>
          </a:ln>
          <a:effectLst/>
        </p:spPr>
        <p:txBody>
          <a:bodyPr>
            <a:spAutoFit/>
          </a:bodyPr>
          <a:lstStyle/>
          <a:p>
            <a:pPr eaLnBrk="0" fontAlgn="base" hangingPunct="0">
              <a:spcBef>
                <a:spcPct val="50000"/>
              </a:spcBef>
              <a:spcAft>
                <a:spcPct val="0"/>
              </a:spcAft>
              <a:defRPr/>
            </a:pPr>
            <a:r>
              <a:rPr lang="en-US" sz="3200" b="1">
                <a:solidFill>
                  <a:srgbClr val="B2B2B2"/>
                </a:solidFill>
                <a:effectLst>
                  <a:outerShdw blurRad="38100" dist="38100" dir="2700000" algn="tl">
                    <a:srgbClr val="FFFFFF"/>
                  </a:outerShdw>
                </a:effectLst>
              </a:rPr>
              <a:t>INTERIOR of the Sun – 3 layers</a:t>
            </a:r>
          </a:p>
        </p:txBody>
      </p:sp>
    </p:spTree>
    <p:extLst>
      <p:ext uri="{BB962C8B-B14F-4D97-AF65-F5344CB8AC3E}">
        <p14:creationId xmlns:p14="http://schemas.microsoft.com/office/powerpoint/2010/main" val="278540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Maunder Minimum</a:t>
            </a:r>
          </a:p>
        </p:txBody>
      </p:sp>
      <p:sp>
        <p:nvSpPr>
          <p:cNvPr id="159747" name="Line 3"/>
          <p:cNvSpPr>
            <a:spLocks noChangeShapeType="1"/>
          </p:cNvSpPr>
          <p:nvPr/>
        </p:nvSpPr>
        <p:spPr bwMode="auto">
          <a:xfrm>
            <a:off x="2209800" y="838200"/>
            <a:ext cx="6781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9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9" name="Text Box 5"/>
          <p:cNvSpPr txBox="1">
            <a:spLocks noChangeArrowheads="1"/>
          </p:cNvSpPr>
          <p:nvPr/>
        </p:nvSpPr>
        <p:spPr bwMode="auto">
          <a:xfrm>
            <a:off x="3536950" y="5181601"/>
            <a:ext cx="678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Historical data indicate a very quiet phase of the sun, ~ 1650 – 1700: The </a:t>
            </a:r>
            <a:r>
              <a:rPr lang="en-US" altLang="en-US" sz="2400" b="1">
                <a:solidFill>
                  <a:srgbClr val="333399"/>
                </a:solidFill>
              </a:rPr>
              <a:t>Maunder Minimum</a:t>
            </a:r>
          </a:p>
        </p:txBody>
      </p:sp>
      <p:pic>
        <p:nvPicPr>
          <p:cNvPr id="159750" name="Picture 6" descr="19"/>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25775" y="2438400"/>
            <a:ext cx="7315200" cy="2636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9751" name="Oval 7"/>
          <p:cNvSpPr>
            <a:spLocks noChangeArrowheads="1"/>
          </p:cNvSpPr>
          <p:nvPr/>
        </p:nvSpPr>
        <p:spPr bwMode="auto">
          <a:xfrm>
            <a:off x="3838575" y="4267200"/>
            <a:ext cx="947738" cy="3810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52" name="Text Box 8"/>
          <p:cNvSpPr txBox="1">
            <a:spLocks noChangeArrowheads="1"/>
          </p:cNvSpPr>
          <p:nvPr/>
        </p:nvSpPr>
        <p:spPr bwMode="auto">
          <a:xfrm>
            <a:off x="3657600" y="1524001"/>
            <a:ext cx="624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The sun spot number also fluctuates </a:t>
            </a:r>
            <a:br>
              <a:rPr lang="en-US" altLang="en-US" sz="2400">
                <a:solidFill>
                  <a:srgbClr val="333399"/>
                </a:solidFill>
              </a:rPr>
            </a:br>
            <a:r>
              <a:rPr lang="en-US" altLang="en-US" sz="2400">
                <a:solidFill>
                  <a:srgbClr val="333399"/>
                </a:solidFill>
              </a:rPr>
              <a:t>on much longer time scales:</a:t>
            </a:r>
          </a:p>
        </p:txBody>
      </p:sp>
    </p:spTree>
    <p:extLst>
      <p:ext uri="{BB962C8B-B14F-4D97-AF65-F5344CB8AC3E}">
        <p14:creationId xmlns:p14="http://schemas.microsoft.com/office/powerpoint/2010/main" val="3628444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9752"/>
                                        </p:tgtEl>
                                        <p:attrNameLst>
                                          <p:attrName>style.visibility</p:attrName>
                                        </p:attrNameLst>
                                      </p:cBhvr>
                                      <p:to>
                                        <p:strVal val="visible"/>
                                      </p:to>
                                    </p:set>
                                    <p:anim calcmode="lin" valueType="num">
                                      <p:cBhvr additive="base">
                                        <p:cTn id="7" dur="500"/>
                                        <p:tgtEl>
                                          <p:spTgt spid="159752"/>
                                        </p:tgtEl>
                                        <p:attrNameLst>
                                          <p:attrName>ppt_y</p:attrName>
                                        </p:attrNameLst>
                                      </p:cBhvr>
                                      <p:tavLst>
                                        <p:tav tm="0">
                                          <p:val>
                                            <p:strVal val="#ppt_y+#ppt_h*1.125000"/>
                                          </p:val>
                                        </p:tav>
                                        <p:tav tm="100000">
                                          <p:val>
                                            <p:strVal val="#ppt_y"/>
                                          </p:val>
                                        </p:tav>
                                      </p:tavLst>
                                    </p:anim>
                                    <p:animEffect transition="in" filter="wipe(up)">
                                      <p:cBhvr>
                                        <p:cTn id="8" dur="500"/>
                                        <p:tgtEl>
                                          <p:spTgt spid="15975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9750"/>
                                        </p:tgtEl>
                                        <p:attrNameLst>
                                          <p:attrName>style.visibility</p:attrName>
                                        </p:attrNameLst>
                                      </p:cBhvr>
                                      <p:to>
                                        <p:strVal val="visible"/>
                                      </p:to>
                                    </p:set>
                                    <p:anim calcmode="lin" valueType="num">
                                      <p:cBhvr additive="base">
                                        <p:cTn id="13" dur="500" fill="hold"/>
                                        <p:tgtEl>
                                          <p:spTgt spid="159750"/>
                                        </p:tgtEl>
                                        <p:attrNameLst>
                                          <p:attrName>ppt_x</p:attrName>
                                        </p:attrNameLst>
                                      </p:cBhvr>
                                      <p:tavLst>
                                        <p:tav tm="0">
                                          <p:val>
                                            <p:strVal val="0-#ppt_w/2"/>
                                          </p:val>
                                        </p:tav>
                                        <p:tav tm="100000">
                                          <p:val>
                                            <p:strVal val="#ppt_x"/>
                                          </p:val>
                                        </p:tav>
                                      </p:tavLst>
                                    </p:anim>
                                    <p:anim calcmode="lin" valueType="num">
                                      <p:cBhvr additive="base">
                                        <p:cTn id="14" dur="500" fill="hold"/>
                                        <p:tgtEl>
                                          <p:spTgt spid="1597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9749"/>
                                        </p:tgtEl>
                                        <p:attrNameLst>
                                          <p:attrName>style.visibility</p:attrName>
                                        </p:attrNameLst>
                                      </p:cBhvr>
                                      <p:to>
                                        <p:strVal val="visible"/>
                                      </p:to>
                                    </p:set>
                                    <p:anim calcmode="lin" valueType="num">
                                      <p:cBhvr additive="base">
                                        <p:cTn id="19" dur="500"/>
                                        <p:tgtEl>
                                          <p:spTgt spid="159749"/>
                                        </p:tgtEl>
                                        <p:attrNameLst>
                                          <p:attrName>ppt_y</p:attrName>
                                        </p:attrNameLst>
                                      </p:cBhvr>
                                      <p:tavLst>
                                        <p:tav tm="0">
                                          <p:val>
                                            <p:strVal val="#ppt_y+#ppt_h*1.125000"/>
                                          </p:val>
                                        </p:tav>
                                        <p:tav tm="100000">
                                          <p:val>
                                            <p:strVal val="#ppt_y"/>
                                          </p:val>
                                        </p:tav>
                                      </p:tavLst>
                                    </p:anim>
                                    <p:animEffect transition="in" filter="wipe(up)">
                                      <p:cBhvr>
                                        <p:cTn id="20" dur="500"/>
                                        <p:tgtEl>
                                          <p:spTgt spid="1597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59751"/>
                                        </p:tgtEl>
                                        <p:attrNameLst>
                                          <p:attrName>style.visibility</p:attrName>
                                        </p:attrNameLst>
                                      </p:cBhvr>
                                      <p:to>
                                        <p:strVal val="visible"/>
                                      </p:to>
                                    </p:set>
                                    <p:anim calcmode="lin" valueType="num">
                                      <p:cBhvr>
                                        <p:cTn id="25" dur="1000" fill="hold"/>
                                        <p:tgtEl>
                                          <p:spTgt spid="159751"/>
                                        </p:tgtEl>
                                        <p:attrNameLst>
                                          <p:attrName>ppt_w</p:attrName>
                                        </p:attrNameLst>
                                      </p:cBhvr>
                                      <p:tavLst>
                                        <p:tav tm="0">
                                          <p:val>
                                            <p:fltVal val="0"/>
                                          </p:val>
                                        </p:tav>
                                        <p:tav tm="100000">
                                          <p:val>
                                            <p:strVal val="#ppt_w"/>
                                          </p:val>
                                        </p:tav>
                                      </p:tavLst>
                                    </p:anim>
                                    <p:anim calcmode="lin" valueType="num">
                                      <p:cBhvr>
                                        <p:cTn id="26" dur="1000" fill="hold"/>
                                        <p:tgtEl>
                                          <p:spTgt spid="159751"/>
                                        </p:tgtEl>
                                        <p:attrNameLst>
                                          <p:attrName>ppt_h</p:attrName>
                                        </p:attrNameLst>
                                      </p:cBhvr>
                                      <p:tavLst>
                                        <p:tav tm="0">
                                          <p:val>
                                            <p:fltVal val="0"/>
                                          </p:val>
                                        </p:tav>
                                        <p:tav tm="100000">
                                          <p:val>
                                            <p:strVal val="#ppt_h"/>
                                          </p:val>
                                        </p:tav>
                                      </p:tavLst>
                                    </p:anim>
                                    <p:anim calcmode="lin" valueType="num">
                                      <p:cBhvr>
                                        <p:cTn id="27" dur="1000" fill="hold"/>
                                        <p:tgtEl>
                                          <p:spTgt spid="15975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597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utoUpdateAnimBg="0"/>
      <p:bldP spid="159751" grpId="0" animBg="1"/>
      <p:bldP spid="15975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4100">
                <a:solidFill>
                  <a:srgbClr val="000099"/>
                </a:solidFill>
              </a:rPr>
              <a:t>Magnetic Cycles on Other Stars</a:t>
            </a:r>
          </a:p>
        </p:txBody>
      </p:sp>
      <p:sp>
        <p:nvSpPr>
          <p:cNvPr id="160771" name="Line 3"/>
          <p:cNvSpPr>
            <a:spLocks noChangeShapeType="1"/>
          </p:cNvSpPr>
          <p:nvPr/>
        </p:nvSpPr>
        <p:spPr bwMode="auto">
          <a:xfrm>
            <a:off x="2187575" y="838200"/>
            <a:ext cx="8458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3" name="Picture 5" descr="1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0064" y="1722438"/>
            <a:ext cx="4732337"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0774" name="Text Box 6"/>
          <p:cNvSpPr txBox="1">
            <a:spLocks noChangeArrowheads="1"/>
          </p:cNvSpPr>
          <p:nvPr/>
        </p:nvSpPr>
        <p:spPr bwMode="auto">
          <a:xfrm>
            <a:off x="7924800" y="2593975"/>
            <a:ext cx="2667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H and K line emission of ionized Calcium indicate magnetic activity also on other stars.</a:t>
            </a:r>
          </a:p>
        </p:txBody>
      </p:sp>
    </p:spTree>
    <p:extLst>
      <p:ext uri="{BB962C8B-B14F-4D97-AF65-F5344CB8AC3E}">
        <p14:creationId xmlns:p14="http://schemas.microsoft.com/office/powerpoint/2010/main" val="2971513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0774"/>
                                        </p:tgtEl>
                                        <p:attrNameLst>
                                          <p:attrName>style.visibility</p:attrName>
                                        </p:attrNameLst>
                                      </p:cBhvr>
                                      <p:to>
                                        <p:strVal val="visible"/>
                                      </p:to>
                                    </p:set>
                                    <p:anim calcmode="lin" valueType="num">
                                      <p:cBhvr additive="base">
                                        <p:cTn id="7" dur="500"/>
                                        <p:tgtEl>
                                          <p:spTgt spid="160774"/>
                                        </p:tgtEl>
                                        <p:attrNameLst>
                                          <p:attrName>ppt_y</p:attrName>
                                        </p:attrNameLst>
                                      </p:cBhvr>
                                      <p:tavLst>
                                        <p:tav tm="0">
                                          <p:val>
                                            <p:strVal val="#ppt_y+#ppt_h*1.125000"/>
                                          </p:val>
                                        </p:tav>
                                        <p:tav tm="100000">
                                          <p:val>
                                            <p:strVal val="#ppt_y"/>
                                          </p:val>
                                        </p:tav>
                                      </p:tavLst>
                                    </p:anim>
                                    <p:animEffect transition="in" filter="wipe(up)">
                                      <p:cBhvr>
                                        <p:cTn id="8" dur="500"/>
                                        <p:tgtEl>
                                          <p:spTgt spid="16077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60773"/>
                                        </p:tgtEl>
                                        <p:attrNameLst>
                                          <p:attrName>style.visibility</p:attrName>
                                        </p:attrNameLst>
                                      </p:cBhvr>
                                      <p:to>
                                        <p:strVal val="visible"/>
                                      </p:to>
                                    </p:set>
                                    <p:anim calcmode="lin" valueType="num">
                                      <p:cBhvr additive="base">
                                        <p:cTn id="13" dur="500" fill="hold"/>
                                        <p:tgtEl>
                                          <p:spTgt spid="160773"/>
                                        </p:tgtEl>
                                        <p:attrNameLst>
                                          <p:attrName>ppt_x</p:attrName>
                                        </p:attrNameLst>
                                      </p:cBhvr>
                                      <p:tavLst>
                                        <p:tav tm="0">
                                          <p:val>
                                            <p:strVal val="0-#ppt_w/2"/>
                                          </p:val>
                                        </p:tav>
                                        <p:tav tm="100000">
                                          <p:val>
                                            <p:strVal val="#ppt_x"/>
                                          </p:val>
                                        </p:tav>
                                      </p:tavLst>
                                    </p:anim>
                                    <p:anim calcmode="lin" valueType="num">
                                      <p:cBhvr additive="base">
                                        <p:cTn id="14" dur="500" fill="hold"/>
                                        <p:tgtEl>
                                          <p:spTgt spid="160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61797" name="Picture 5" descr="looped_prominences_uv"/>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860426"/>
            <a:ext cx="8229600" cy="4778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Prominences</a:t>
            </a:r>
          </a:p>
        </p:txBody>
      </p:sp>
      <p:sp>
        <p:nvSpPr>
          <p:cNvPr id="161795" name="Line 3"/>
          <p:cNvSpPr>
            <a:spLocks noChangeShapeType="1"/>
          </p:cNvSpPr>
          <p:nvPr/>
        </p:nvSpPr>
        <p:spPr bwMode="auto">
          <a:xfrm>
            <a:off x="2209800" y="838200"/>
            <a:ext cx="4191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798" name="Text Box 6"/>
          <p:cNvSpPr txBox="1">
            <a:spLocks noChangeArrowheads="1"/>
          </p:cNvSpPr>
          <p:nvPr/>
        </p:nvSpPr>
        <p:spPr bwMode="auto">
          <a:xfrm>
            <a:off x="2971800" y="5791200"/>
            <a:ext cx="769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700">
                <a:solidFill>
                  <a:srgbClr val="333399"/>
                </a:solidFill>
              </a:rPr>
              <a:t>Looped Prominences: gas ejected from the sun’s photosphere, flowing along magnetic loops</a:t>
            </a:r>
          </a:p>
        </p:txBody>
      </p:sp>
      <p:sp>
        <p:nvSpPr>
          <p:cNvPr id="161799" name="Text Box 7"/>
          <p:cNvSpPr txBox="1">
            <a:spLocks noChangeArrowheads="1"/>
          </p:cNvSpPr>
          <p:nvPr/>
        </p:nvSpPr>
        <p:spPr bwMode="auto">
          <a:xfrm>
            <a:off x="3810000" y="854076"/>
            <a:ext cx="3124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Relatively cool gas (60,000 – 80,000 </a:t>
            </a:r>
            <a:r>
              <a:rPr lang="en-US" altLang="en-US" sz="2400" baseline="30000">
                <a:solidFill>
                  <a:srgbClr val="FFFFFF"/>
                </a:solidFill>
              </a:rPr>
              <a:t>o</a:t>
            </a:r>
            <a:r>
              <a:rPr lang="en-US" altLang="en-US" sz="2400">
                <a:solidFill>
                  <a:srgbClr val="FFFFFF"/>
                </a:solidFill>
              </a:rPr>
              <a:t>K)</a:t>
            </a:r>
          </a:p>
        </p:txBody>
      </p:sp>
      <p:sp>
        <p:nvSpPr>
          <p:cNvPr id="161800" name="Text Box 8"/>
          <p:cNvSpPr txBox="1">
            <a:spLocks noChangeArrowheads="1"/>
          </p:cNvSpPr>
          <p:nvPr/>
        </p:nvSpPr>
        <p:spPr bwMode="auto">
          <a:xfrm>
            <a:off x="7489825" y="962025"/>
            <a:ext cx="31242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FFFFFF"/>
                </a:solidFill>
              </a:rPr>
              <a:t>May be seen as dark filaments against the bright background of the photosphere</a:t>
            </a:r>
          </a:p>
        </p:txBody>
      </p:sp>
      <p:sp>
        <p:nvSpPr>
          <p:cNvPr id="161801" name="Line 9"/>
          <p:cNvSpPr>
            <a:spLocks noChangeShapeType="1"/>
          </p:cNvSpPr>
          <p:nvPr/>
        </p:nvSpPr>
        <p:spPr bwMode="auto">
          <a:xfrm flipH="1">
            <a:off x="6858000" y="1219200"/>
            <a:ext cx="685800" cy="609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553893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1797"/>
                                        </p:tgtEl>
                                        <p:attrNameLst>
                                          <p:attrName>style.visibility</p:attrName>
                                        </p:attrNameLst>
                                      </p:cBhvr>
                                      <p:to>
                                        <p:strVal val="visible"/>
                                      </p:to>
                                    </p:set>
                                    <p:anim calcmode="lin" valueType="num">
                                      <p:cBhvr additive="base">
                                        <p:cTn id="7" dur="500" fill="hold"/>
                                        <p:tgtEl>
                                          <p:spTgt spid="161797"/>
                                        </p:tgtEl>
                                        <p:attrNameLst>
                                          <p:attrName>ppt_x</p:attrName>
                                        </p:attrNameLst>
                                      </p:cBhvr>
                                      <p:tavLst>
                                        <p:tav tm="0">
                                          <p:val>
                                            <p:strVal val="0-#ppt_w/2"/>
                                          </p:val>
                                        </p:tav>
                                        <p:tav tm="100000">
                                          <p:val>
                                            <p:strVal val="#ppt_x"/>
                                          </p:val>
                                        </p:tav>
                                      </p:tavLst>
                                    </p:anim>
                                    <p:anim calcmode="lin" valueType="num">
                                      <p:cBhvr additive="base">
                                        <p:cTn id="8"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1798"/>
                                        </p:tgtEl>
                                        <p:attrNameLst>
                                          <p:attrName>style.visibility</p:attrName>
                                        </p:attrNameLst>
                                      </p:cBhvr>
                                      <p:to>
                                        <p:strVal val="visible"/>
                                      </p:to>
                                    </p:set>
                                    <p:anim calcmode="lin" valueType="num">
                                      <p:cBhvr additive="base">
                                        <p:cTn id="13" dur="500"/>
                                        <p:tgtEl>
                                          <p:spTgt spid="161798"/>
                                        </p:tgtEl>
                                        <p:attrNameLst>
                                          <p:attrName>ppt_y</p:attrName>
                                        </p:attrNameLst>
                                      </p:cBhvr>
                                      <p:tavLst>
                                        <p:tav tm="0">
                                          <p:val>
                                            <p:strVal val="#ppt_y+#ppt_h*1.125000"/>
                                          </p:val>
                                        </p:tav>
                                        <p:tav tm="100000">
                                          <p:val>
                                            <p:strVal val="#ppt_y"/>
                                          </p:val>
                                        </p:tav>
                                      </p:tavLst>
                                    </p:anim>
                                    <p:animEffect transition="in" filter="wipe(up)">
                                      <p:cBhvr>
                                        <p:cTn id="14" dur="500"/>
                                        <p:tgtEl>
                                          <p:spTgt spid="1617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1799"/>
                                        </p:tgtEl>
                                        <p:attrNameLst>
                                          <p:attrName>style.visibility</p:attrName>
                                        </p:attrNameLst>
                                      </p:cBhvr>
                                      <p:to>
                                        <p:strVal val="visible"/>
                                      </p:to>
                                    </p:set>
                                    <p:anim calcmode="lin" valueType="num">
                                      <p:cBhvr additive="base">
                                        <p:cTn id="19" dur="500"/>
                                        <p:tgtEl>
                                          <p:spTgt spid="161799"/>
                                        </p:tgtEl>
                                        <p:attrNameLst>
                                          <p:attrName>ppt_y</p:attrName>
                                        </p:attrNameLst>
                                      </p:cBhvr>
                                      <p:tavLst>
                                        <p:tav tm="0">
                                          <p:val>
                                            <p:strVal val="#ppt_y+#ppt_h*1.125000"/>
                                          </p:val>
                                        </p:tav>
                                        <p:tav tm="100000">
                                          <p:val>
                                            <p:strVal val="#ppt_y"/>
                                          </p:val>
                                        </p:tav>
                                      </p:tavLst>
                                    </p:anim>
                                    <p:animEffect transition="in" filter="wipe(up)">
                                      <p:cBhvr>
                                        <p:cTn id="20" dur="500"/>
                                        <p:tgtEl>
                                          <p:spTgt spid="161799"/>
                                        </p:tgtEl>
                                      </p:cBhvr>
                                    </p:animEffect>
                                  </p:childTnLst>
                                </p:cTn>
                              </p:par>
                            </p:childTnLst>
                          </p:cTn>
                        </p:par>
                        <p:par>
                          <p:cTn id="21" fill="hold" nodeType="afterGroup">
                            <p:stCondLst>
                              <p:cond delay="500"/>
                            </p:stCondLst>
                            <p:childTnLst>
                              <p:par>
                                <p:cTn id="22" presetID="12" presetClass="entr" presetSubtype="2" fill="hold" grpId="0" nodeType="afterEffect">
                                  <p:stCondLst>
                                    <p:cond delay="0"/>
                                  </p:stCondLst>
                                  <p:childTnLst>
                                    <p:set>
                                      <p:cBhvr>
                                        <p:cTn id="23" dur="1" fill="hold">
                                          <p:stCondLst>
                                            <p:cond delay="0"/>
                                          </p:stCondLst>
                                        </p:cTn>
                                        <p:tgtEl>
                                          <p:spTgt spid="161801"/>
                                        </p:tgtEl>
                                        <p:attrNameLst>
                                          <p:attrName>style.visibility</p:attrName>
                                        </p:attrNameLst>
                                      </p:cBhvr>
                                      <p:to>
                                        <p:strVal val="visible"/>
                                      </p:to>
                                    </p:set>
                                    <p:anim calcmode="lin" valueType="num">
                                      <p:cBhvr additive="base">
                                        <p:cTn id="24" dur="500"/>
                                        <p:tgtEl>
                                          <p:spTgt spid="161801"/>
                                        </p:tgtEl>
                                        <p:attrNameLst>
                                          <p:attrName>ppt_x</p:attrName>
                                        </p:attrNameLst>
                                      </p:cBhvr>
                                      <p:tavLst>
                                        <p:tav tm="0">
                                          <p:val>
                                            <p:strVal val="#ppt_x+#ppt_w*1.125000"/>
                                          </p:val>
                                        </p:tav>
                                        <p:tav tm="100000">
                                          <p:val>
                                            <p:strVal val="#ppt_x"/>
                                          </p:val>
                                        </p:tav>
                                      </p:tavLst>
                                    </p:anim>
                                    <p:animEffect transition="in" filter="wipe(left)">
                                      <p:cBhvr>
                                        <p:cTn id="25" dur="500"/>
                                        <p:tgtEl>
                                          <p:spTgt spid="16180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61800"/>
                                        </p:tgtEl>
                                        <p:attrNameLst>
                                          <p:attrName>style.visibility</p:attrName>
                                        </p:attrNameLst>
                                      </p:cBhvr>
                                      <p:to>
                                        <p:strVal val="visible"/>
                                      </p:to>
                                    </p:set>
                                    <p:anim calcmode="lin" valueType="num">
                                      <p:cBhvr additive="base">
                                        <p:cTn id="30" dur="500"/>
                                        <p:tgtEl>
                                          <p:spTgt spid="161800"/>
                                        </p:tgtEl>
                                        <p:attrNameLst>
                                          <p:attrName>ppt_y</p:attrName>
                                        </p:attrNameLst>
                                      </p:cBhvr>
                                      <p:tavLst>
                                        <p:tav tm="0">
                                          <p:val>
                                            <p:strVal val="#ppt_y+#ppt_h*1.125000"/>
                                          </p:val>
                                        </p:tav>
                                        <p:tav tm="100000">
                                          <p:val>
                                            <p:strVal val="#ppt_y"/>
                                          </p:val>
                                        </p:tav>
                                      </p:tavLst>
                                    </p:anim>
                                    <p:animEffect transition="in" filter="wipe(up)">
                                      <p:cBhvr>
                                        <p:cTn id="31" dur="500"/>
                                        <p:tgtEl>
                                          <p:spTgt spid="161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utoUpdateAnimBg="0"/>
      <p:bldP spid="161799" grpId="0" autoUpdateAnimBg="0"/>
      <p:bldP spid="161800" grpId="0" autoUpdateAnimBg="0"/>
      <p:bldP spid="16180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Eruptive Prominences</a:t>
            </a:r>
          </a:p>
        </p:txBody>
      </p:sp>
      <p:sp>
        <p:nvSpPr>
          <p:cNvPr id="162819" name="Line 3"/>
          <p:cNvSpPr>
            <a:spLocks noChangeShapeType="1"/>
          </p:cNvSpPr>
          <p:nvPr/>
        </p:nvSpPr>
        <p:spPr bwMode="auto">
          <a:xfrm>
            <a:off x="2209800" y="838200"/>
            <a:ext cx="6477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2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5" descr="seedssun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314" y="3429000"/>
            <a:ext cx="3773487"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62822" name="Picture 6" descr="eruptive_prominence_u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86995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62823" name="Line 7"/>
          <p:cNvSpPr>
            <a:spLocks noChangeShapeType="1"/>
          </p:cNvSpPr>
          <p:nvPr/>
        </p:nvSpPr>
        <p:spPr bwMode="auto">
          <a:xfrm>
            <a:off x="6324600" y="838200"/>
            <a:ext cx="2286000" cy="86995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2824" name="Text Box 8"/>
          <p:cNvSpPr txBox="1">
            <a:spLocks noChangeArrowheads="1"/>
          </p:cNvSpPr>
          <p:nvPr/>
        </p:nvSpPr>
        <p:spPr bwMode="auto">
          <a:xfrm>
            <a:off x="2971800" y="1981200"/>
            <a:ext cx="2667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333399"/>
                </a:solidFill>
              </a:rPr>
              <a:t>(Ultraviolet images)</a:t>
            </a:r>
          </a:p>
        </p:txBody>
      </p:sp>
      <p:sp>
        <p:nvSpPr>
          <p:cNvPr id="162825" name="Text Box 9"/>
          <p:cNvSpPr txBox="1">
            <a:spLocks noChangeArrowheads="1"/>
          </p:cNvSpPr>
          <p:nvPr/>
        </p:nvSpPr>
        <p:spPr bwMode="auto">
          <a:xfrm>
            <a:off x="2971800" y="4194175"/>
            <a:ext cx="3657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Extreme events (</a:t>
            </a:r>
            <a:r>
              <a:rPr lang="en-US" altLang="en-US" sz="2400" b="1">
                <a:solidFill>
                  <a:srgbClr val="333399"/>
                </a:solidFill>
              </a:rPr>
              <a:t>solar flares</a:t>
            </a:r>
            <a:r>
              <a:rPr lang="en-US" altLang="en-US" sz="2400">
                <a:solidFill>
                  <a:srgbClr val="333399"/>
                </a:solidFill>
              </a:rPr>
              <a:t>) can significantly influence Earth’s magnetic field structure and cause northern lights (</a:t>
            </a:r>
            <a:r>
              <a:rPr lang="en-US" altLang="en-US" sz="2400" i="1">
                <a:solidFill>
                  <a:srgbClr val="333399"/>
                </a:solidFill>
              </a:rPr>
              <a:t>aurora borealis</a:t>
            </a:r>
            <a:r>
              <a:rPr lang="en-US" altLang="en-US" sz="2400">
                <a:solidFill>
                  <a:srgbClr val="333399"/>
                </a:solidFill>
              </a:rPr>
              <a:t>).</a:t>
            </a:r>
          </a:p>
        </p:txBody>
      </p:sp>
    </p:spTree>
    <p:extLst>
      <p:ext uri="{BB962C8B-B14F-4D97-AF65-F5344CB8AC3E}">
        <p14:creationId xmlns:p14="http://schemas.microsoft.com/office/powerpoint/2010/main" val="3005164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2822"/>
                                        </p:tgtEl>
                                        <p:attrNameLst>
                                          <p:attrName>style.visibility</p:attrName>
                                        </p:attrNameLst>
                                      </p:cBhvr>
                                      <p:to>
                                        <p:strVal val="visible"/>
                                      </p:to>
                                    </p:set>
                                    <p:anim calcmode="lin" valueType="num">
                                      <p:cBhvr additive="base">
                                        <p:cTn id="7" dur="500" fill="hold"/>
                                        <p:tgtEl>
                                          <p:spTgt spid="162822"/>
                                        </p:tgtEl>
                                        <p:attrNameLst>
                                          <p:attrName>ppt_x</p:attrName>
                                        </p:attrNameLst>
                                      </p:cBhvr>
                                      <p:tavLst>
                                        <p:tav tm="0">
                                          <p:val>
                                            <p:strVal val="1+#ppt_w/2"/>
                                          </p:val>
                                        </p:tav>
                                        <p:tav tm="100000">
                                          <p:val>
                                            <p:strVal val="#ppt_x"/>
                                          </p:val>
                                        </p:tav>
                                      </p:tavLst>
                                    </p:anim>
                                    <p:anim calcmode="lin" valueType="num">
                                      <p:cBhvr additive="base">
                                        <p:cTn id="8" dur="500" fill="hold"/>
                                        <p:tgtEl>
                                          <p:spTgt spid="162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62823"/>
                                        </p:tgtEl>
                                        <p:attrNameLst>
                                          <p:attrName>style.visibility</p:attrName>
                                        </p:attrNameLst>
                                      </p:cBhvr>
                                      <p:to>
                                        <p:strVal val="visible"/>
                                      </p:to>
                                    </p:set>
                                    <p:anim calcmode="lin" valueType="num">
                                      <p:cBhvr additive="base">
                                        <p:cTn id="13" dur="500"/>
                                        <p:tgtEl>
                                          <p:spTgt spid="162823"/>
                                        </p:tgtEl>
                                        <p:attrNameLst>
                                          <p:attrName>ppt_x</p:attrName>
                                        </p:attrNameLst>
                                      </p:cBhvr>
                                      <p:tavLst>
                                        <p:tav tm="0">
                                          <p:val>
                                            <p:strVal val="#ppt_x-#ppt_w*1.125000"/>
                                          </p:val>
                                        </p:tav>
                                        <p:tav tm="100000">
                                          <p:val>
                                            <p:strVal val="#ppt_x"/>
                                          </p:val>
                                        </p:tav>
                                      </p:tavLst>
                                    </p:anim>
                                    <p:animEffect transition="in" filter="wipe(right)">
                                      <p:cBhvr>
                                        <p:cTn id="14" dur="500"/>
                                        <p:tgtEl>
                                          <p:spTgt spid="16282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2825"/>
                                        </p:tgtEl>
                                        <p:attrNameLst>
                                          <p:attrName>style.visibility</p:attrName>
                                        </p:attrNameLst>
                                      </p:cBhvr>
                                      <p:to>
                                        <p:strVal val="visible"/>
                                      </p:to>
                                    </p:set>
                                    <p:anim calcmode="lin" valueType="num">
                                      <p:cBhvr additive="base">
                                        <p:cTn id="19" dur="500"/>
                                        <p:tgtEl>
                                          <p:spTgt spid="162825"/>
                                        </p:tgtEl>
                                        <p:attrNameLst>
                                          <p:attrName>ppt_y</p:attrName>
                                        </p:attrNameLst>
                                      </p:cBhvr>
                                      <p:tavLst>
                                        <p:tav tm="0">
                                          <p:val>
                                            <p:strVal val="#ppt_y+#ppt_h*1.125000"/>
                                          </p:val>
                                        </p:tav>
                                        <p:tav tm="100000">
                                          <p:val>
                                            <p:strVal val="#ppt_y"/>
                                          </p:val>
                                        </p:tav>
                                      </p:tavLst>
                                    </p:anim>
                                    <p:animEffect transition="in" filter="wipe(up)">
                                      <p:cBhvr>
                                        <p:cTn id="20" dur="500"/>
                                        <p:tgtEl>
                                          <p:spTgt spid="16282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62821"/>
                                        </p:tgtEl>
                                        <p:attrNameLst>
                                          <p:attrName>style.visibility</p:attrName>
                                        </p:attrNameLst>
                                      </p:cBhvr>
                                      <p:to>
                                        <p:strVal val="visible"/>
                                      </p:to>
                                    </p:set>
                                    <p:anim calcmode="lin" valueType="num">
                                      <p:cBhvr additive="base">
                                        <p:cTn id="25" dur="500" fill="hold"/>
                                        <p:tgtEl>
                                          <p:spTgt spid="162821"/>
                                        </p:tgtEl>
                                        <p:attrNameLst>
                                          <p:attrName>ppt_x</p:attrName>
                                        </p:attrNameLst>
                                      </p:cBhvr>
                                      <p:tavLst>
                                        <p:tav tm="0">
                                          <p:val>
                                            <p:strVal val="1+#ppt_w/2"/>
                                          </p:val>
                                        </p:tav>
                                        <p:tav tm="100000">
                                          <p:val>
                                            <p:strVal val="#ppt_x"/>
                                          </p:val>
                                        </p:tav>
                                      </p:tavLst>
                                    </p:anim>
                                    <p:anim calcmode="lin" valueType="num">
                                      <p:cBhvr additive="base">
                                        <p:cTn id="26" dur="500" fill="hold"/>
                                        <p:tgtEl>
                                          <p:spTgt spid="16282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62824"/>
                                        </p:tgtEl>
                                        <p:attrNameLst>
                                          <p:attrName>style.visibility</p:attrName>
                                        </p:attrNameLst>
                                      </p:cBhvr>
                                      <p:to>
                                        <p:strVal val="visible"/>
                                      </p:to>
                                    </p:set>
                                    <p:anim calcmode="lin" valueType="num">
                                      <p:cBhvr additive="base">
                                        <p:cTn id="31" dur="500"/>
                                        <p:tgtEl>
                                          <p:spTgt spid="162824"/>
                                        </p:tgtEl>
                                        <p:attrNameLst>
                                          <p:attrName>ppt_y</p:attrName>
                                        </p:attrNameLst>
                                      </p:cBhvr>
                                      <p:tavLst>
                                        <p:tav tm="0">
                                          <p:val>
                                            <p:strVal val="#ppt_y+#ppt_h*1.125000"/>
                                          </p:val>
                                        </p:tav>
                                        <p:tav tm="100000">
                                          <p:val>
                                            <p:strVal val="#ppt_y"/>
                                          </p:val>
                                        </p:tav>
                                      </p:tavLst>
                                    </p:anim>
                                    <p:animEffect transition="in" filter="wipe(up)">
                                      <p:cBhvr>
                                        <p:cTn id="32" dur="500"/>
                                        <p:tgtEl>
                                          <p:spTgt spid="162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animBg="1"/>
      <p:bldP spid="162824" grpId="0" autoUpdateAnimBg="0"/>
      <p:bldP spid="16282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Space Weather</a:t>
            </a:r>
          </a:p>
        </p:txBody>
      </p:sp>
      <p:sp>
        <p:nvSpPr>
          <p:cNvPr id="163843" name="Line 3"/>
          <p:cNvSpPr>
            <a:spLocks noChangeShapeType="1"/>
          </p:cNvSpPr>
          <p:nvPr/>
        </p:nvSpPr>
        <p:spPr bwMode="auto">
          <a:xfrm>
            <a:off x="2209800" y="838200"/>
            <a:ext cx="4724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3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5" name="Picture 5" descr="seedssun081"/>
          <p:cNvPicPr>
            <a:picLocks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2895600" y="957264"/>
            <a:ext cx="3962400" cy="2471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46" name="Picture 6" descr="seedssun082"/>
          <p:cNvPicPr>
            <a:picLocks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7543800" y="914400"/>
            <a:ext cx="2895600" cy="142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47" name="Picture 7" descr="seedssun0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2495550"/>
            <a:ext cx="28956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8"/>
          <p:cNvSpPr txBox="1">
            <a:spLocks noChangeArrowheads="1"/>
          </p:cNvSpPr>
          <p:nvPr/>
        </p:nvSpPr>
        <p:spPr bwMode="auto">
          <a:xfrm>
            <a:off x="3025775" y="337502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Solar Aurora</a:t>
            </a:r>
          </a:p>
        </p:txBody>
      </p:sp>
      <p:pic>
        <p:nvPicPr>
          <p:cNvPr id="163849" name="Picture 9" descr="seedssun0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0" name="Text Box 10"/>
          <p:cNvSpPr txBox="1">
            <a:spLocks noChangeArrowheads="1"/>
          </p:cNvSpPr>
          <p:nvPr/>
        </p:nvSpPr>
        <p:spPr bwMode="auto">
          <a:xfrm>
            <a:off x="6324600" y="4102101"/>
            <a:ext cx="12192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1900">
                <a:solidFill>
                  <a:srgbClr val="333399"/>
                </a:solidFill>
              </a:rPr>
              <a:t>Sound waves produced by a solar flare</a:t>
            </a:r>
          </a:p>
        </p:txBody>
      </p:sp>
      <p:sp>
        <p:nvSpPr>
          <p:cNvPr id="163851" name="Line 11"/>
          <p:cNvSpPr>
            <a:spLocks noChangeShapeType="1"/>
          </p:cNvSpPr>
          <p:nvPr/>
        </p:nvSpPr>
        <p:spPr bwMode="auto">
          <a:xfrm>
            <a:off x="7337425" y="1295400"/>
            <a:ext cx="0" cy="22098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3852" name="Text Box 12"/>
          <p:cNvSpPr txBox="1">
            <a:spLocks noChangeArrowheads="1"/>
          </p:cNvSpPr>
          <p:nvPr/>
        </p:nvSpPr>
        <p:spPr bwMode="auto">
          <a:xfrm rot="16200000">
            <a:off x="6156325" y="2095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CC0066"/>
                </a:solidFill>
              </a:rPr>
              <a:t>~ 5 minutes</a:t>
            </a:r>
          </a:p>
        </p:txBody>
      </p:sp>
      <p:pic>
        <p:nvPicPr>
          <p:cNvPr id="163853" name="Picture 13" descr="seedssun08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3802064"/>
            <a:ext cx="3429000" cy="2522537"/>
          </a:xfrm>
          <a:prstGeom prst="rect">
            <a:avLst/>
          </a:prstGeom>
          <a:noFill/>
          <a:extLst>
            <a:ext uri="{909E8E84-426E-40DD-AFC4-6F175D3DCCD1}">
              <a14:hiddenFill xmlns:a14="http://schemas.microsoft.com/office/drawing/2010/main">
                <a:solidFill>
                  <a:srgbClr val="FFFFFF"/>
                </a:solidFill>
              </a14:hiddenFill>
            </a:ext>
          </a:extLst>
        </p:spPr>
      </p:pic>
      <p:sp>
        <p:nvSpPr>
          <p:cNvPr id="163854" name="Text Box 14"/>
          <p:cNvSpPr txBox="1">
            <a:spLocks noChangeArrowheads="1"/>
          </p:cNvSpPr>
          <p:nvPr/>
        </p:nvSpPr>
        <p:spPr bwMode="auto">
          <a:xfrm>
            <a:off x="2895600" y="63246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Coronal mass ejections</a:t>
            </a:r>
          </a:p>
        </p:txBody>
      </p:sp>
    </p:spTree>
    <p:extLst>
      <p:ext uri="{BB962C8B-B14F-4D97-AF65-F5344CB8AC3E}">
        <p14:creationId xmlns:p14="http://schemas.microsoft.com/office/powerpoint/2010/main" val="1255622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45"/>
                                        </p:tgtEl>
                                        <p:attrNameLst>
                                          <p:attrName>style.visibility</p:attrName>
                                        </p:attrNameLst>
                                      </p:cBhvr>
                                      <p:to>
                                        <p:strVal val="visible"/>
                                      </p:to>
                                    </p:set>
                                    <p:anim calcmode="lin" valueType="num">
                                      <p:cBhvr additive="base">
                                        <p:cTn id="7" dur="500" fill="hold"/>
                                        <p:tgtEl>
                                          <p:spTgt spid="163845"/>
                                        </p:tgtEl>
                                        <p:attrNameLst>
                                          <p:attrName>ppt_x</p:attrName>
                                        </p:attrNameLst>
                                      </p:cBhvr>
                                      <p:tavLst>
                                        <p:tav tm="0">
                                          <p:val>
                                            <p:strVal val="0-#ppt_w/2"/>
                                          </p:val>
                                        </p:tav>
                                        <p:tav tm="100000">
                                          <p:val>
                                            <p:strVal val="#ppt_x"/>
                                          </p:val>
                                        </p:tav>
                                      </p:tavLst>
                                    </p:anim>
                                    <p:anim calcmode="lin" valueType="num">
                                      <p:cBhvr additive="base">
                                        <p:cTn id="8" dur="500" fill="hold"/>
                                        <p:tgtEl>
                                          <p:spTgt spid="16384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848"/>
                                        </p:tgtEl>
                                        <p:attrNameLst>
                                          <p:attrName>style.visibility</p:attrName>
                                        </p:attrNameLst>
                                      </p:cBhvr>
                                      <p:to>
                                        <p:strVal val="visible"/>
                                      </p:to>
                                    </p:set>
                                    <p:anim calcmode="lin" valueType="num">
                                      <p:cBhvr additive="base">
                                        <p:cTn id="12" dur="500" fill="hold"/>
                                        <p:tgtEl>
                                          <p:spTgt spid="163848"/>
                                        </p:tgtEl>
                                        <p:attrNameLst>
                                          <p:attrName>ppt_x</p:attrName>
                                        </p:attrNameLst>
                                      </p:cBhvr>
                                      <p:tavLst>
                                        <p:tav tm="0">
                                          <p:val>
                                            <p:strVal val="0-#ppt_w/2"/>
                                          </p:val>
                                        </p:tav>
                                        <p:tav tm="100000">
                                          <p:val>
                                            <p:strVal val="#ppt_x"/>
                                          </p:val>
                                        </p:tav>
                                      </p:tavLst>
                                    </p:anim>
                                    <p:anim calcmode="lin" valueType="num">
                                      <p:cBhvr additive="base">
                                        <p:cTn id="13" dur="500" fill="hold"/>
                                        <p:tgtEl>
                                          <p:spTgt spid="16384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63846"/>
                                        </p:tgtEl>
                                        <p:attrNameLst>
                                          <p:attrName>style.visibility</p:attrName>
                                        </p:attrNameLst>
                                      </p:cBhvr>
                                      <p:to>
                                        <p:strVal val="visible"/>
                                      </p:to>
                                    </p:set>
                                    <p:anim calcmode="lin" valueType="num">
                                      <p:cBhvr additive="base">
                                        <p:cTn id="18" dur="500" fill="hold"/>
                                        <p:tgtEl>
                                          <p:spTgt spid="163846"/>
                                        </p:tgtEl>
                                        <p:attrNameLst>
                                          <p:attrName>ppt_x</p:attrName>
                                        </p:attrNameLst>
                                      </p:cBhvr>
                                      <p:tavLst>
                                        <p:tav tm="0">
                                          <p:val>
                                            <p:strVal val="1+#ppt_w/2"/>
                                          </p:val>
                                        </p:tav>
                                        <p:tav tm="100000">
                                          <p:val>
                                            <p:strVal val="#ppt_x"/>
                                          </p:val>
                                        </p:tav>
                                      </p:tavLst>
                                    </p:anim>
                                    <p:anim calcmode="lin" valueType="num">
                                      <p:cBhvr additive="base">
                                        <p:cTn id="19" dur="500" fill="hold"/>
                                        <p:tgtEl>
                                          <p:spTgt spid="16384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1000"/>
                                  </p:stCondLst>
                                  <p:childTnLst>
                                    <p:set>
                                      <p:cBhvr>
                                        <p:cTn id="22" dur="1" fill="hold">
                                          <p:stCondLst>
                                            <p:cond delay="0"/>
                                          </p:stCondLst>
                                        </p:cTn>
                                        <p:tgtEl>
                                          <p:spTgt spid="163847"/>
                                        </p:tgtEl>
                                        <p:attrNameLst>
                                          <p:attrName>style.visibility</p:attrName>
                                        </p:attrNameLst>
                                      </p:cBhvr>
                                      <p:to>
                                        <p:strVal val="visible"/>
                                      </p:to>
                                    </p:set>
                                    <p:anim calcmode="lin" valueType="num">
                                      <p:cBhvr additive="base">
                                        <p:cTn id="23" dur="500" fill="hold"/>
                                        <p:tgtEl>
                                          <p:spTgt spid="163847"/>
                                        </p:tgtEl>
                                        <p:attrNameLst>
                                          <p:attrName>ppt_x</p:attrName>
                                        </p:attrNameLst>
                                      </p:cBhvr>
                                      <p:tavLst>
                                        <p:tav tm="0">
                                          <p:val>
                                            <p:strVal val="1+#ppt_w/2"/>
                                          </p:val>
                                        </p:tav>
                                        <p:tav tm="100000">
                                          <p:val>
                                            <p:strVal val="#ppt_x"/>
                                          </p:val>
                                        </p:tav>
                                      </p:tavLst>
                                    </p:anim>
                                    <p:anim calcmode="lin" valueType="num">
                                      <p:cBhvr additive="base">
                                        <p:cTn id="24" dur="500" fill="hold"/>
                                        <p:tgtEl>
                                          <p:spTgt spid="163847"/>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000"/>
                            </p:stCondLst>
                            <p:childTnLst>
                              <p:par>
                                <p:cTn id="26" presetID="2" presetClass="entr" presetSubtype="2" fill="hold" nodeType="afterEffect">
                                  <p:stCondLst>
                                    <p:cond delay="1000"/>
                                  </p:stCondLst>
                                  <p:childTnLst>
                                    <p:set>
                                      <p:cBhvr>
                                        <p:cTn id="27" dur="1" fill="hold">
                                          <p:stCondLst>
                                            <p:cond delay="0"/>
                                          </p:stCondLst>
                                        </p:cTn>
                                        <p:tgtEl>
                                          <p:spTgt spid="163849"/>
                                        </p:tgtEl>
                                        <p:attrNameLst>
                                          <p:attrName>style.visibility</p:attrName>
                                        </p:attrNameLst>
                                      </p:cBhvr>
                                      <p:to>
                                        <p:strVal val="visible"/>
                                      </p:to>
                                    </p:set>
                                    <p:anim calcmode="lin" valueType="num">
                                      <p:cBhvr additive="base">
                                        <p:cTn id="28" dur="500" fill="hold"/>
                                        <p:tgtEl>
                                          <p:spTgt spid="163849"/>
                                        </p:tgtEl>
                                        <p:attrNameLst>
                                          <p:attrName>ppt_x</p:attrName>
                                        </p:attrNameLst>
                                      </p:cBhvr>
                                      <p:tavLst>
                                        <p:tav tm="0">
                                          <p:val>
                                            <p:strVal val="1+#ppt_w/2"/>
                                          </p:val>
                                        </p:tav>
                                        <p:tav tm="100000">
                                          <p:val>
                                            <p:strVal val="#ppt_x"/>
                                          </p:val>
                                        </p:tav>
                                      </p:tavLst>
                                    </p:anim>
                                    <p:anim calcmode="lin" valueType="num">
                                      <p:cBhvr additive="base">
                                        <p:cTn id="29" dur="500" fill="hold"/>
                                        <p:tgtEl>
                                          <p:spTgt spid="163849"/>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3500"/>
                            </p:stCondLst>
                            <p:childTnLst>
                              <p:par>
                                <p:cTn id="31" presetID="12" presetClass="entr" presetSubtype="4" fill="hold" grpId="0" nodeType="afterEffect">
                                  <p:stCondLst>
                                    <p:cond delay="1000"/>
                                  </p:stCondLst>
                                  <p:childTnLst>
                                    <p:set>
                                      <p:cBhvr>
                                        <p:cTn id="32" dur="1" fill="hold">
                                          <p:stCondLst>
                                            <p:cond delay="0"/>
                                          </p:stCondLst>
                                        </p:cTn>
                                        <p:tgtEl>
                                          <p:spTgt spid="163850"/>
                                        </p:tgtEl>
                                        <p:attrNameLst>
                                          <p:attrName>style.visibility</p:attrName>
                                        </p:attrNameLst>
                                      </p:cBhvr>
                                      <p:to>
                                        <p:strVal val="visible"/>
                                      </p:to>
                                    </p:set>
                                    <p:anim calcmode="lin" valueType="num">
                                      <p:cBhvr additive="base">
                                        <p:cTn id="33" dur="500"/>
                                        <p:tgtEl>
                                          <p:spTgt spid="163850"/>
                                        </p:tgtEl>
                                        <p:attrNameLst>
                                          <p:attrName>ppt_y</p:attrName>
                                        </p:attrNameLst>
                                      </p:cBhvr>
                                      <p:tavLst>
                                        <p:tav tm="0">
                                          <p:val>
                                            <p:strVal val="#ppt_y+#ppt_h*1.125000"/>
                                          </p:val>
                                        </p:tav>
                                        <p:tav tm="100000">
                                          <p:val>
                                            <p:strVal val="#ppt_y"/>
                                          </p:val>
                                        </p:tav>
                                      </p:tavLst>
                                    </p:anim>
                                    <p:animEffect transition="in" filter="wipe(up)">
                                      <p:cBhvr>
                                        <p:cTn id="34" dur="500"/>
                                        <p:tgtEl>
                                          <p:spTgt spid="1638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63851"/>
                                        </p:tgtEl>
                                        <p:attrNameLst>
                                          <p:attrName>style.visibility</p:attrName>
                                        </p:attrNameLst>
                                      </p:cBhvr>
                                      <p:to>
                                        <p:strVal val="visible"/>
                                      </p:to>
                                    </p:set>
                                    <p:anim calcmode="lin" valueType="num">
                                      <p:cBhvr additive="base">
                                        <p:cTn id="39" dur="500"/>
                                        <p:tgtEl>
                                          <p:spTgt spid="163851"/>
                                        </p:tgtEl>
                                        <p:attrNameLst>
                                          <p:attrName>ppt_y</p:attrName>
                                        </p:attrNameLst>
                                      </p:cBhvr>
                                      <p:tavLst>
                                        <p:tav tm="0">
                                          <p:val>
                                            <p:strVal val="#ppt_y-#ppt_h*1.125000"/>
                                          </p:val>
                                        </p:tav>
                                        <p:tav tm="100000">
                                          <p:val>
                                            <p:strVal val="#ppt_y"/>
                                          </p:val>
                                        </p:tav>
                                      </p:tavLst>
                                    </p:anim>
                                    <p:animEffect transition="in" filter="wipe(down)">
                                      <p:cBhvr>
                                        <p:cTn id="40" dur="500"/>
                                        <p:tgtEl>
                                          <p:spTgt spid="163851"/>
                                        </p:tgtEl>
                                      </p:cBhvr>
                                    </p:animEffect>
                                  </p:childTnLst>
                                </p:cTn>
                              </p:par>
                            </p:childTnLst>
                          </p:cTn>
                        </p:par>
                        <p:par>
                          <p:cTn id="41" fill="hold" nodeType="afterGroup">
                            <p:stCondLst>
                              <p:cond delay="500"/>
                            </p:stCondLst>
                            <p:childTnLst>
                              <p:par>
                                <p:cTn id="42" presetID="12" presetClass="entr" presetSubtype="1" fill="hold" grpId="0" nodeType="afterEffect">
                                  <p:stCondLst>
                                    <p:cond delay="0"/>
                                  </p:stCondLst>
                                  <p:childTnLst>
                                    <p:set>
                                      <p:cBhvr>
                                        <p:cTn id="43" dur="1" fill="hold">
                                          <p:stCondLst>
                                            <p:cond delay="0"/>
                                          </p:stCondLst>
                                        </p:cTn>
                                        <p:tgtEl>
                                          <p:spTgt spid="163852"/>
                                        </p:tgtEl>
                                        <p:attrNameLst>
                                          <p:attrName>style.visibility</p:attrName>
                                        </p:attrNameLst>
                                      </p:cBhvr>
                                      <p:to>
                                        <p:strVal val="visible"/>
                                      </p:to>
                                    </p:set>
                                    <p:anim calcmode="lin" valueType="num">
                                      <p:cBhvr additive="base">
                                        <p:cTn id="44" dur="500"/>
                                        <p:tgtEl>
                                          <p:spTgt spid="163852"/>
                                        </p:tgtEl>
                                        <p:attrNameLst>
                                          <p:attrName>ppt_y</p:attrName>
                                        </p:attrNameLst>
                                      </p:cBhvr>
                                      <p:tavLst>
                                        <p:tav tm="0">
                                          <p:val>
                                            <p:strVal val="#ppt_y-#ppt_h*1.125000"/>
                                          </p:val>
                                        </p:tav>
                                        <p:tav tm="100000">
                                          <p:val>
                                            <p:strVal val="#ppt_y"/>
                                          </p:val>
                                        </p:tav>
                                      </p:tavLst>
                                    </p:anim>
                                    <p:animEffect transition="in" filter="wipe(down)">
                                      <p:cBhvr>
                                        <p:cTn id="45" dur="500"/>
                                        <p:tgtEl>
                                          <p:spTgt spid="1638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nodeType="clickEffect">
                                  <p:stCondLst>
                                    <p:cond delay="0"/>
                                  </p:stCondLst>
                                  <p:childTnLst>
                                    <p:set>
                                      <p:cBhvr>
                                        <p:cTn id="49" dur="1" fill="hold">
                                          <p:stCondLst>
                                            <p:cond delay="0"/>
                                          </p:stCondLst>
                                        </p:cTn>
                                        <p:tgtEl>
                                          <p:spTgt spid="163853"/>
                                        </p:tgtEl>
                                        <p:attrNameLst>
                                          <p:attrName>style.visibility</p:attrName>
                                        </p:attrNameLst>
                                      </p:cBhvr>
                                      <p:to>
                                        <p:strVal val="visible"/>
                                      </p:to>
                                    </p:set>
                                    <p:anim calcmode="lin" valueType="num">
                                      <p:cBhvr additive="base">
                                        <p:cTn id="50" dur="500" fill="hold"/>
                                        <p:tgtEl>
                                          <p:spTgt spid="163853"/>
                                        </p:tgtEl>
                                        <p:attrNameLst>
                                          <p:attrName>ppt_x</p:attrName>
                                        </p:attrNameLst>
                                      </p:cBhvr>
                                      <p:tavLst>
                                        <p:tav tm="0">
                                          <p:val>
                                            <p:strVal val="0-#ppt_w/2"/>
                                          </p:val>
                                        </p:tav>
                                        <p:tav tm="100000">
                                          <p:val>
                                            <p:strVal val="#ppt_x"/>
                                          </p:val>
                                        </p:tav>
                                      </p:tavLst>
                                    </p:anim>
                                    <p:anim calcmode="lin" valueType="num">
                                      <p:cBhvr additive="base">
                                        <p:cTn id="51" dur="500" fill="hold"/>
                                        <p:tgtEl>
                                          <p:spTgt spid="163853"/>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500"/>
                            </p:stCondLst>
                            <p:childTnLst>
                              <p:par>
                                <p:cTn id="53" presetID="2" presetClass="entr" presetSubtype="8" fill="hold" grpId="0" nodeType="afterEffect">
                                  <p:stCondLst>
                                    <p:cond delay="0"/>
                                  </p:stCondLst>
                                  <p:childTnLst>
                                    <p:set>
                                      <p:cBhvr>
                                        <p:cTn id="54" dur="1" fill="hold">
                                          <p:stCondLst>
                                            <p:cond delay="0"/>
                                          </p:stCondLst>
                                        </p:cTn>
                                        <p:tgtEl>
                                          <p:spTgt spid="163854"/>
                                        </p:tgtEl>
                                        <p:attrNameLst>
                                          <p:attrName>style.visibility</p:attrName>
                                        </p:attrNameLst>
                                      </p:cBhvr>
                                      <p:to>
                                        <p:strVal val="visible"/>
                                      </p:to>
                                    </p:set>
                                    <p:anim calcmode="lin" valueType="num">
                                      <p:cBhvr additive="base">
                                        <p:cTn id="55" dur="500" fill="hold"/>
                                        <p:tgtEl>
                                          <p:spTgt spid="163854"/>
                                        </p:tgtEl>
                                        <p:attrNameLst>
                                          <p:attrName>ppt_x</p:attrName>
                                        </p:attrNameLst>
                                      </p:cBhvr>
                                      <p:tavLst>
                                        <p:tav tm="0">
                                          <p:val>
                                            <p:strVal val="0-#ppt_w/2"/>
                                          </p:val>
                                        </p:tav>
                                        <p:tav tm="100000">
                                          <p:val>
                                            <p:strVal val="#ppt_x"/>
                                          </p:val>
                                        </p:tav>
                                      </p:tavLst>
                                    </p:anim>
                                    <p:anim calcmode="lin" valueType="num">
                                      <p:cBhvr additive="base">
                                        <p:cTn id="56" dur="500" fill="hold"/>
                                        <p:tgtEl>
                                          <p:spTgt spid="163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8" grpId="0" autoUpdateAnimBg="0"/>
      <p:bldP spid="163850" grpId="0" autoUpdateAnimBg="0"/>
      <p:bldP spid="163851" grpId="0" animBg="1"/>
      <p:bldP spid="163852" grpId="0" autoUpdateAnimBg="0"/>
      <p:bldP spid="163854"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64869" name="Picture 5" descr="seedssun086"/>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2375" y="1524000"/>
            <a:ext cx="5715000" cy="4992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Coronal Holes</a:t>
            </a:r>
          </a:p>
        </p:txBody>
      </p:sp>
      <p:sp>
        <p:nvSpPr>
          <p:cNvPr id="164867" name="Line 3"/>
          <p:cNvSpPr>
            <a:spLocks noChangeShapeType="1"/>
          </p:cNvSpPr>
          <p:nvPr/>
        </p:nvSpPr>
        <p:spPr bwMode="auto">
          <a:xfrm>
            <a:off x="2209800" y="838200"/>
            <a:ext cx="4419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4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70" name="Text Box 6"/>
          <p:cNvSpPr txBox="1">
            <a:spLocks noChangeArrowheads="1"/>
          </p:cNvSpPr>
          <p:nvPr/>
        </p:nvSpPr>
        <p:spPr bwMode="auto">
          <a:xfrm>
            <a:off x="8229600" y="1828801"/>
            <a:ext cx="2438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X-ray images of the sun reveal </a:t>
            </a:r>
            <a:r>
              <a:rPr lang="en-US" altLang="en-US" sz="2400" i="1">
                <a:solidFill>
                  <a:srgbClr val="333399"/>
                </a:solidFill>
              </a:rPr>
              <a:t>coronal holes</a:t>
            </a:r>
            <a:r>
              <a:rPr lang="en-US" altLang="en-US" sz="2400">
                <a:solidFill>
                  <a:srgbClr val="333399"/>
                </a:solidFill>
              </a:rPr>
              <a:t>.</a:t>
            </a:r>
          </a:p>
        </p:txBody>
      </p:sp>
      <p:sp>
        <p:nvSpPr>
          <p:cNvPr id="164871" name="Line 7"/>
          <p:cNvSpPr>
            <a:spLocks noChangeShapeType="1"/>
          </p:cNvSpPr>
          <p:nvPr/>
        </p:nvSpPr>
        <p:spPr bwMode="auto">
          <a:xfrm flipH="1">
            <a:off x="4549775" y="2994026"/>
            <a:ext cx="4038600" cy="173037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4872" name="Text Box 8"/>
          <p:cNvSpPr txBox="1">
            <a:spLocks noChangeArrowheads="1"/>
          </p:cNvSpPr>
          <p:nvPr/>
        </p:nvSpPr>
        <p:spPr bwMode="auto">
          <a:xfrm>
            <a:off x="8229600" y="3810000"/>
            <a:ext cx="2438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These arise at the foot points of open field lines and are the origin of the solar wind.</a:t>
            </a:r>
          </a:p>
        </p:txBody>
      </p:sp>
    </p:spTree>
    <p:extLst>
      <p:ext uri="{BB962C8B-B14F-4D97-AF65-F5344CB8AC3E}">
        <p14:creationId xmlns:p14="http://schemas.microsoft.com/office/powerpoint/2010/main" val="1146899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4869"/>
                                        </p:tgtEl>
                                        <p:attrNameLst>
                                          <p:attrName>style.visibility</p:attrName>
                                        </p:attrNameLst>
                                      </p:cBhvr>
                                      <p:to>
                                        <p:strVal val="visible"/>
                                      </p:to>
                                    </p:set>
                                    <p:anim calcmode="lin" valueType="num">
                                      <p:cBhvr additive="base">
                                        <p:cTn id="7" dur="500" fill="hold"/>
                                        <p:tgtEl>
                                          <p:spTgt spid="164869"/>
                                        </p:tgtEl>
                                        <p:attrNameLst>
                                          <p:attrName>ppt_x</p:attrName>
                                        </p:attrNameLst>
                                      </p:cBhvr>
                                      <p:tavLst>
                                        <p:tav tm="0">
                                          <p:val>
                                            <p:strVal val="0-#ppt_w/2"/>
                                          </p:val>
                                        </p:tav>
                                        <p:tav tm="100000">
                                          <p:val>
                                            <p:strVal val="#ppt_x"/>
                                          </p:val>
                                        </p:tav>
                                      </p:tavLst>
                                    </p:anim>
                                    <p:anim calcmode="lin" valueType="num">
                                      <p:cBhvr additive="base">
                                        <p:cTn id="8" dur="500" fill="hold"/>
                                        <p:tgtEl>
                                          <p:spTgt spid="1648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4870"/>
                                        </p:tgtEl>
                                        <p:attrNameLst>
                                          <p:attrName>style.visibility</p:attrName>
                                        </p:attrNameLst>
                                      </p:cBhvr>
                                      <p:to>
                                        <p:strVal val="visible"/>
                                      </p:to>
                                    </p:set>
                                    <p:anim calcmode="lin" valueType="num">
                                      <p:cBhvr additive="base">
                                        <p:cTn id="13" dur="500"/>
                                        <p:tgtEl>
                                          <p:spTgt spid="164870"/>
                                        </p:tgtEl>
                                        <p:attrNameLst>
                                          <p:attrName>ppt_y</p:attrName>
                                        </p:attrNameLst>
                                      </p:cBhvr>
                                      <p:tavLst>
                                        <p:tav tm="0">
                                          <p:val>
                                            <p:strVal val="#ppt_y+#ppt_h*1.125000"/>
                                          </p:val>
                                        </p:tav>
                                        <p:tav tm="100000">
                                          <p:val>
                                            <p:strVal val="#ppt_y"/>
                                          </p:val>
                                        </p:tav>
                                      </p:tavLst>
                                    </p:anim>
                                    <p:animEffect transition="in" filter="wipe(up)">
                                      <p:cBhvr>
                                        <p:cTn id="14" dur="500"/>
                                        <p:tgtEl>
                                          <p:spTgt spid="1648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164871"/>
                                        </p:tgtEl>
                                        <p:attrNameLst>
                                          <p:attrName>style.visibility</p:attrName>
                                        </p:attrNameLst>
                                      </p:cBhvr>
                                      <p:to>
                                        <p:strVal val="visible"/>
                                      </p:to>
                                    </p:set>
                                    <p:anim calcmode="lin" valueType="num">
                                      <p:cBhvr additive="base">
                                        <p:cTn id="19" dur="500"/>
                                        <p:tgtEl>
                                          <p:spTgt spid="164871"/>
                                        </p:tgtEl>
                                        <p:attrNameLst>
                                          <p:attrName>ppt_x</p:attrName>
                                        </p:attrNameLst>
                                      </p:cBhvr>
                                      <p:tavLst>
                                        <p:tav tm="0">
                                          <p:val>
                                            <p:strVal val="#ppt_x+#ppt_w*1.125000"/>
                                          </p:val>
                                        </p:tav>
                                        <p:tav tm="100000">
                                          <p:val>
                                            <p:strVal val="#ppt_x"/>
                                          </p:val>
                                        </p:tav>
                                      </p:tavLst>
                                    </p:anim>
                                    <p:animEffect transition="in" filter="wipe(left)">
                                      <p:cBhvr>
                                        <p:cTn id="20" dur="500"/>
                                        <p:tgtEl>
                                          <p:spTgt spid="1648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4872"/>
                                        </p:tgtEl>
                                        <p:attrNameLst>
                                          <p:attrName>style.visibility</p:attrName>
                                        </p:attrNameLst>
                                      </p:cBhvr>
                                      <p:to>
                                        <p:strVal val="visible"/>
                                      </p:to>
                                    </p:set>
                                    <p:anim calcmode="lin" valueType="num">
                                      <p:cBhvr additive="base">
                                        <p:cTn id="25" dur="500"/>
                                        <p:tgtEl>
                                          <p:spTgt spid="164872"/>
                                        </p:tgtEl>
                                        <p:attrNameLst>
                                          <p:attrName>ppt_y</p:attrName>
                                        </p:attrNameLst>
                                      </p:cBhvr>
                                      <p:tavLst>
                                        <p:tav tm="0">
                                          <p:val>
                                            <p:strVal val="#ppt_y+#ppt_h*1.125000"/>
                                          </p:val>
                                        </p:tav>
                                        <p:tav tm="100000">
                                          <p:val>
                                            <p:strVal val="#ppt_y"/>
                                          </p:val>
                                        </p:tav>
                                      </p:tavLst>
                                    </p:anim>
                                    <p:animEffect transition="in" filter="wipe(up)">
                                      <p:cBhvr>
                                        <p:cTn id="26" dur="500"/>
                                        <p:tgtEl>
                                          <p:spTgt spid="164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0" grpId="0" autoUpdateAnimBg="0"/>
      <p:bldP spid="164871" grpId="0" animBg="1"/>
      <p:bldP spid="16487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Energy Production</a:t>
            </a:r>
          </a:p>
        </p:txBody>
      </p:sp>
      <p:sp>
        <p:nvSpPr>
          <p:cNvPr id="165891" name="Line 3"/>
          <p:cNvSpPr>
            <a:spLocks noChangeShapeType="1"/>
          </p:cNvSpPr>
          <p:nvPr/>
        </p:nvSpPr>
        <p:spPr bwMode="auto">
          <a:xfrm>
            <a:off x="2209800" y="914400"/>
            <a:ext cx="5486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5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3" name="Picture 5" descr="20"/>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10339" y="990600"/>
            <a:ext cx="4124325" cy="579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4" name="Text Box 6"/>
          <p:cNvSpPr txBox="1">
            <a:spLocks noChangeArrowheads="1"/>
          </p:cNvSpPr>
          <p:nvPr/>
        </p:nvSpPr>
        <p:spPr bwMode="auto">
          <a:xfrm>
            <a:off x="2797175" y="1022350"/>
            <a:ext cx="4191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300">
                <a:solidFill>
                  <a:srgbClr val="333399"/>
                </a:solidFill>
              </a:rPr>
              <a:t>Energy generation in the sun (and all other stars):</a:t>
            </a:r>
          </a:p>
        </p:txBody>
      </p:sp>
      <p:sp>
        <p:nvSpPr>
          <p:cNvPr id="165895" name="Text Box 7"/>
          <p:cNvSpPr txBox="1">
            <a:spLocks noChangeArrowheads="1"/>
          </p:cNvSpPr>
          <p:nvPr/>
        </p:nvSpPr>
        <p:spPr bwMode="auto">
          <a:xfrm>
            <a:off x="3613150" y="1865313"/>
            <a:ext cx="3200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333399"/>
                </a:solidFill>
              </a:rPr>
              <a:t>Nuclear Fusion</a:t>
            </a:r>
          </a:p>
        </p:txBody>
      </p:sp>
      <p:sp>
        <p:nvSpPr>
          <p:cNvPr id="165896" name="Text Box 8"/>
          <p:cNvSpPr txBox="1">
            <a:spLocks noChangeArrowheads="1"/>
          </p:cNvSpPr>
          <p:nvPr/>
        </p:nvSpPr>
        <p:spPr bwMode="auto">
          <a:xfrm>
            <a:off x="2971800" y="2516188"/>
            <a:ext cx="36576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 fusing together 2 or more lighter nuclei to produce heavier ones.</a:t>
            </a:r>
          </a:p>
        </p:txBody>
      </p:sp>
      <p:sp>
        <p:nvSpPr>
          <p:cNvPr id="165897" name="Text Box 9"/>
          <p:cNvSpPr txBox="1">
            <a:spLocks noChangeArrowheads="1"/>
          </p:cNvSpPr>
          <p:nvPr/>
        </p:nvSpPr>
        <p:spPr bwMode="auto">
          <a:xfrm>
            <a:off x="2959100" y="3711576"/>
            <a:ext cx="3505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Nuclear fusion can produce energy up to the production of </a:t>
            </a:r>
            <a:r>
              <a:rPr lang="en-US" altLang="en-US" sz="2400" u="sng">
                <a:solidFill>
                  <a:srgbClr val="333399"/>
                </a:solidFill>
              </a:rPr>
              <a:t>iron</a:t>
            </a:r>
            <a:r>
              <a:rPr lang="en-US" altLang="en-US" sz="2400">
                <a:solidFill>
                  <a:srgbClr val="333399"/>
                </a:solidFill>
              </a:rPr>
              <a:t>;</a:t>
            </a:r>
          </a:p>
        </p:txBody>
      </p:sp>
      <p:sp>
        <p:nvSpPr>
          <p:cNvPr id="165898" name="Text Box 10"/>
          <p:cNvSpPr txBox="1">
            <a:spLocks noChangeArrowheads="1"/>
          </p:cNvSpPr>
          <p:nvPr/>
        </p:nvSpPr>
        <p:spPr bwMode="auto">
          <a:xfrm>
            <a:off x="2971800" y="5441951"/>
            <a:ext cx="3733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For elements heavier than iron, energy is gained by nuclear fission.</a:t>
            </a:r>
          </a:p>
        </p:txBody>
      </p:sp>
      <p:sp>
        <p:nvSpPr>
          <p:cNvPr id="165899" name="Text Box 11"/>
          <p:cNvSpPr txBox="1">
            <a:spLocks noChangeArrowheads="1"/>
          </p:cNvSpPr>
          <p:nvPr/>
        </p:nvSpPr>
        <p:spPr bwMode="auto">
          <a:xfrm>
            <a:off x="8534400" y="1311276"/>
            <a:ext cx="2133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FF3300"/>
                </a:solidFill>
              </a:rPr>
              <a:t>Binding energy</a:t>
            </a:r>
            <a:r>
              <a:rPr lang="en-US" altLang="en-US" sz="2000">
                <a:solidFill>
                  <a:srgbClr val="000000"/>
                </a:solidFill>
              </a:rPr>
              <a:t> </a:t>
            </a:r>
            <a:r>
              <a:rPr lang="en-US" altLang="en-US" sz="2000">
                <a:solidFill>
                  <a:srgbClr val="FF3300"/>
                </a:solidFill>
              </a:rPr>
              <a:t>due to strong force</a:t>
            </a:r>
            <a:r>
              <a:rPr lang="en-US" altLang="en-US" sz="2000">
                <a:solidFill>
                  <a:srgbClr val="000000"/>
                </a:solidFill>
              </a:rPr>
              <a:t> </a:t>
            </a:r>
            <a:r>
              <a:rPr lang="en-US" altLang="en-US" sz="2000">
                <a:solidFill>
                  <a:srgbClr val="333399"/>
                </a:solidFill>
              </a:rPr>
              <a:t>= on short range, strongest of the 4 known forces:</a:t>
            </a:r>
            <a:r>
              <a:rPr lang="en-US" altLang="en-US" sz="2000">
                <a:solidFill>
                  <a:srgbClr val="000000"/>
                </a:solidFill>
              </a:rPr>
              <a:t> </a:t>
            </a:r>
            <a:r>
              <a:rPr lang="en-US" altLang="en-US" sz="2000">
                <a:solidFill>
                  <a:srgbClr val="333399"/>
                </a:solidFill>
              </a:rPr>
              <a:t>electromagnetic, weak,</a:t>
            </a:r>
            <a:r>
              <a:rPr lang="en-US" altLang="en-US" sz="2000">
                <a:solidFill>
                  <a:srgbClr val="000000"/>
                </a:solidFill>
              </a:rPr>
              <a:t> </a:t>
            </a:r>
            <a:r>
              <a:rPr lang="en-US" altLang="en-US" sz="2000">
                <a:solidFill>
                  <a:srgbClr val="FF3300"/>
                </a:solidFill>
              </a:rPr>
              <a:t>strong,</a:t>
            </a:r>
            <a:r>
              <a:rPr lang="en-US" altLang="en-US" sz="2000">
                <a:solidFill>
                  <a:srgbClr val="000000"/>
                </a:solidFill>
              </a:rPr>
              <a:t> </a:t>
            </a:r>
            <a:r>
              <a:rPr lang="en-US" altLang="en-US" sz="2000">
                <a:solidFill>
                  <a:srgbClr val="333399"/>
                </a:solidFill>
              </a:rPr>
              <a:t>gravitational</a:t>
            </a:r>
          </a:p>
        </p:txBody>
      </p:sp>
      <p:sp>
        <p:nvSpPr>
          <p:cNvPr id="165900" name="Line 12"/>
          <p:cNvSpPr>
            <a:spLocks noChangeShapeType="1"/>
          </p:cNvSpPr>
          <p:nvPr/>
        </p:nvSpPr>
        <p:spPr bwMode="auto">
          <a:xfrm>
            <a:off x="6172201" y="4679950"/>
            <a:ext cx="2066925" cy="7620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1" name="Line 13"/>
          <p:cNvSpPr>
            <a:spLocks noChangeShapeType="1"/>
          </p:cNvSpPr>
          <p:nvPr/>
        </p:nvSpPr>
        <p:spPr bwMode="auto">
          <a:xfrm flipV="1">
            <a:off x="6705600" y="1936750"/>
            <a:ext cx="1879600" cy="15240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2" name="Line 14"/>
          <p:cNvSpPr>
            <a:spLocks noChangeShapeType="1"/>
          </p:cNvSpPr>
          <p:nvPr/>
        </p:nvSpPr>
        <p:spPr bwMode="auto">
          <a:xfrm>
            <a:off x="6705600" y="2241550"/>
            <a:ext cx="0" cy="2971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648449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5893"/>
                                        </p:tgtEl>
                                        <p:attrNameLst>
                                          <p:attrName>style.visibility</p:attrName>
                                        </p:attrNameLst>
                                      </p:cBhvr>
                                      <p:to>
                                        <p:strVal val="visible"/>
                                      </p:to>
                                    </p:set>
                                    <p:anim calcmode="lin" valueType="num">
                                      <p:cBhvr additive="base">
                                        <p:cTn id="7" dur="500" fill="hold"/>
                                        <p:tgtEl>
                                          <p:spTgt spid="165893"/>
                                        </p:tgtEl>
                                        <p:attrNameLst>
                                          <p:attrName>ppt_x</p:attrName>
                                        </p:attrNameLst>
                                      </p:cBhvr>
                                      <p:tavLst>
                                        <p:tav tm="0">
                                          <p:val>
                                            <p:strVal val="1+#ppt_w/2"/>
                                          </p:val>
                                        </p:tav>
                                        <p:tav tm="100000">
                                          <p:val>
                                            <p:strVal val="#ppt_x"/>
                                          </p:val>
                                        </p:tav>
                                      </p:tavLst>
                                    </p:anim>
                                    <p:anim calcmode="lin" valueType="num">
                                      <p:cBhvr additive="base">
                                        <p:cTn id="8" dur="500" fill="hold"/>
                                        <p:tgtEl>
                                          <p:spTgt spid="1658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5894"/>
                                        </p:tgtEl>
                                        <p:attrNameLst>
                                          <p:attrName>style.visibility</p:attrName>
                                        </p:attrNameLst>
                                      </p:cBhvr>
                                      <p:to>
                                        <p:strVal val="visible"/>
                                      </p:to>
                                    </p:set>
                                    <p:anim calcmode="lin" valueType="num">
                                      <p:cBhvr additive="base">
                                        <p:cTn id="13" dur="500"/>
                                        <p:tgtEl>
                                          <p:spTgt spid="165894"/>
                                        </p:tgtEl>
                                        <p:attrNameLst>
                                          <p:attrName>ppt_y</p:attrName>
                                        </p:attrNameLst>
                                      </p:cBhvr>
                                      <p:tavLst>
                                        <p:tav tm="0">
                                          <p:val>
                                            <p:strVal val="#ppt_y+#ppt_h*1.125000"/>
                                          </p:val>
                                        </p:tav>
                                        <p:tav tm="100000">
                                          <p:val>
                                            <p:strVal val="#ppt_y"/>
                                          </p:val>
                                        </p:tav>
                                      </p:tavLst>
                                    </p:anim>
                                    <p:animEffect transition="in" filter="wipe(up)">
                                      <p:cBhvr>
                                        <p:cTn id="14" dur="500"/>
                                        <p:tgtEl>
                                          <p:spTgt spid="16589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5895"/>
                                        </p:tgtEl>
                                        <p:attrNameLst>
                                          <p:attrName>style.visibility</p:attrName>
                                        </p:attrNameLst>
                                      </p:cBhvr>
                                      <p:to>
                                        <p:strVal val="visible"/>
                                      </p:to>
                                    </p:set>
                                    <p:anim calcmode="lin" valueType="num">
                                      <p:cBhvr additive="base">
                                        <p:cTn id="19" dur="500"/>
                                        <p:tgtEl>
                                          <p:spTgt spid="165895"/>
                                        </p:tgtEl>
                                        <p:attrNameLst>
                                          <p:attrName>ppt_y</p:attrName>
                                        </p:attrNameLst>
                                      </p:cBhvr>
                                      <p:tavLst>
                                        <p:tav tm="0">
                                          <p:val>
                                            <p:strVal val="#ppt_y+#ppt_h*1.125000"/>
                                          </p:val>
                                        </p:tav>
                                        <p:tav tm="100000">
                                          <p:val>
                                            <p:strVal val="#ppt_y"/>
                                          </p:val>
                                        </p:tav>
                                      </p:tavLst>
                                    </p:anim>
                                    <p:animEffect transition="in" filter="wipe(up)">
                                      <p:cBhvr>
                                        <p:cTn id="20" dur="500"/>
                                        <p:tgtEl>
                                          <p:spTgt spid="1658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5896"/>
                                        </p:tgtEl>
                                        <p:attrNameLst>
                                          <p:attrName>style.visibility</p:attrName>
                                        </p:attrNameLst>
                                      </p:cBhvr>
                                      <p:to>
                                        <p:strVal val="visible"/>
                                      </p:to>
                                    </p:set>
                                    <p:anim calcmode="lin" valueType="num">
                                      <p:cBhvr additive="base">
                                        <p:cTn id="25" dur="500"/>
                                        <p:tgtEl>
                                          <p:spTgt spid="165896"/>
                                        </p:tgtEl>
                                        <p:attrNameLst>
                                          <p:attrName>ppt_y</p:attrName>
                                        </p:attrNameLst>
                                      </p:cBhvr>
                                      <p:tavLst>
                                        <p:tav tm="0">
                                          <p:val>
                                            <p:strVal val="#ppt_y+#ppt_h*1.125000"/>
                                          </p:val>
                                        </p:tav>
                                        <p:tav tm="100000">
                                          <p:val>
                                            <p:strVal val="#ppt_y"/>
                                          </p:val>
                                        </p:tav>
                                      </p:tavLst>
                                    </p:anim>
                                    <p:animEffect transition="in" filter="wipe(up)">
                                      <p:cBhvr>
                                        <p:cTn id="26" dur="500"/>
                                        <p:tgtEl>
                                          <p:spTgt spid="16589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5902"/>
                                        </p:tgtEl>
                                        <p:attrNameLst>
                                          <p:attrName>style.visibility</p:attrName>
                                        </p:attrNameLst>
                                      </p:cBhvr>
                                      <p:to>
                                        <p:strVal val="visible"/>
                                      </p:to>
                                    </p:set>
                                    <p:anim calcmode="lin" valueType="num">
                                      <p:cBhvr additive="base">
                                        <p:cTn id="31" dur="500" fill="hold"/>
                                        <p:tgtEl>
                                          <p:spTgt spid="165902"/>
                                        </p:tgtEl>
                                        <p:attrNameLst>
                                          <p:attrName>ppt_x</p:attrName>
                                        </p:attrNameLst>
                                      </p:cBhvr>
                                      <p:tavLst>
                                        <p:tav tm="0">
                                          <p:val>
                                            <p:strVal val="0-#ppt_w/2"/>
                                          </p:val>
                                        </p:tav>
                                        <p:tav tm="100000">
                                          <p:val>
                                            <p:strVal val="#ppt_x"/>
                                          </p:val>
                                        </p:tav>
                                      </p:tavLst>
                                    </p:anim>
                                    <p:anim calcmode="lin" valueType="num">
                                      <p:cBhvr additive="base">
                                        <p:cTn id="32" dur="500" fill="hold"/>
                                        <p:tgtEl>
                                          <p:spTgt spid="1659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65901"/>
                                        </p:tgtEl>
                                        <p:attrNameLst>
                                          <p:attrName>style.visibility</p:attrName>
                                        </p:attrNameLst>
                                      </p:cBhvr>
                                      <p:to>
                                        <p:strVal val="visible"/>
                                      </p:to>
                                    </p:set>
                                    <p:anim calcmode="lin" valueType="num">
                                      <p:cBhvr additive="base">
                                        <p:cTn id="37" dur="500"/>
                                        <p:tgtEl>
                                          <p:spTgt spid="165901"/>
                                        </p:tgtEl>
                                        <p:attrNameLst>
                                          <p:attrName>ppt_y</p:attrName>
                                        </p:attrNameLst>
                                      </p:cBhvr>
                                      <p:tavLst>
                                        <p:tav tm="0">
                                          <p:val>
                                            <p:strVal val="#ppt_y+#ppt_h*1.125000"/>
                                          </p:val>
                                        </p:tav>
                                        <p:tav tm="100000">
                                          <p:val>
                                            <p:strVal val="#ppt_y"/>
                                          </p:val>
                                        </p:tav>
                                      </p:tavLst>
                                    </p:anim>
                                    <p:animEffect transition="in" filter="wipe(up)">
                                      <p:cBhvr>
                                        <p:cTn id="38" dur="500"/>
                                        <p:tgtEl>
                                          <p:spTgt spid="165901"/>
                                        </p:tgtEl>
                                      </p:cBhvr>
                                    </p:animEffect>
                                  </p:childTnLst>
                                </p:cTn>
                              </p:par>
                            </p:childTnLst>
                          </p:cTn>
                        </p:par>
                        <p:par>
                          <p:cTn id="39" fill="hold" nodeType="afterGroup">
                            <p:stCondLst>
                              <p:cond delay="500"/>
                            </p:stCondLst>
                            <p:childTnLst>
                              <p:par>
                                <p:cTn id="40" presetID="12" presetClass="entr" presetSubtype="4" fill="hold" grpId="0" nodeType="afterEffect">
                                  <p:stCondLst>
                                    <p:cond delay="0"/>
                                  </p:stCondLst>
                                  <p:childTnLst>
                                    <p:set>
                                      <p:cBhvr>
                                        <p:cTn id="41" dur="1" fill="hold">
                                          <p:stCondLst>
                                            <p:cond delay="0"/>
                                          </p:stCondLst>
                                        </p:cTn>
                                        <p:tgtEl>
                                          <p:spTgt spid="165899"/>
                                        </p:tgtEl>
                                        <p:attrNameLst>
                                          <p:attrName>style.visibility</p:attrName>
                                        </p:attrNameLst>
                                      </p:cBhvr>
                                      <p:to>
                                        <p:strVal val="visible"/>
                                      </p:to>
                                    </p:set>
                                    <p:anim calcmode="lin" valueType="num">
                                      <p:cBhvr additive="base">
                                        <p:cTn id="42" dur="500"/>
                                        <p:tgtEl>
                                          <p:spTgt spid="165899"/>
                                        </p:tgtEl>
                                        <p:attrNameLst>
                                          <p:attrName>ppt_y</p:attrName>
                                        </p:attrNameLst>
                                      </p:cBhvr>
                                      <p:tavLst>
                                        <p:tav tm="0">
                                          <p:val>
                                            <p:strVal val="#ppt_y+#ppt_h*1.125000"/>
                                          </p:val>
                                        </p:tav>
                                        <p:tav tm="100000">
                                          <p:val>
                                            <p:strVal val="#ppt_y"/>
                                          </p:val>
                                        </p:tav>
                                      </p:tavLst>
                                    </p:anim>
                                    <p:animEffect transition="in" filter="wipe(up)">
                                      <p:cBhvr>
                                        <p:cTn id="43" dur="500"/>
                                        <p:tgtEl>
                                          <p:spTgt spid="16589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65897"/>
                                        </p:tgtEl>
                                        <p:attrNameLst>
                                          <p:attrName>style.visibility</p:attrName>
                                        </p:attrNameLst>
                                      </p:cBhvr>
                                      <p:to>
                                        <p:strVal val="visible"/>
                                      </p:to>
                                    </p:set>
                                    <p:anim calcmode="lin" valueType="num">
                                      <p:cBhvr additive="base">
                                        <p:cTn id="48" dur="500"/>
                                        <p:tgtEl>
                                          <p:spTgt spid="165897"/>
                                        </p:tgtEl>
                                        <p:attrNameLst>
                                          <p:attrName>ppt_y</p:attrName>
                                        </p:attrNameLst>
                                      </p:cBhvr>
                                      <p:tavLst>
                                        <p:tav tm="0">
                                          <p:val>
                                            <p:strVal val="#ppt_y+#ppt_h*1.125000"/>
                                          </p:val>
                                        </p:tav>
                                        <p:tav tm="100000">
                                          <p:val>
                                            <p:strVal val="#ppt_y"/>
                                          </p:val>
                                        </p:tav>
                                      </p:tavLst>
                                    </p:anim>
                                    <p:animEffect transition="in" filter="wipe(up)">
                                      <p:cBhvr>
                                        <p:cTn id="49" dur="500"/>
                                        <p:tgtEl>
                                          <p:spTgt spid="165897"/>
                                        </p:tgtEl>
                                      </p:cBhvr>
                                    </p:animEffect>
                                  </p:childTnLst>
                                </p:cTn>
                              </p:par>
                            </p:childTnLst>
                          </p:cTn>
                        </p:par>
                        <p:par>
                          <p:cTn id="50" fill="hold" nodeType="afterGroup">
                            <p:stCondLst>
                              <p:cond delay="500"/>
                            </p:stCondLst>
                            <p:childTnLst>
                              <p:par>
                                <p:cTn id="51" presetID="12" presetClass="entr" presetSubtype="4" fill="hold" grpId="0" nodeType="afterEffect">
                                  <p:stCondLst>
                                    <p:cond delay="0"/>
                                  </p:stCondLst>
                                  <p:childTnLst>
                                    <p:set>
                                      <p:cBhvr>
                                        <p:cTn id="52" dur="1" fill="hold">
                                          <p:stCondLst>
                                            <p:cond delay="0"/>
                                          </p:stCondLst>
                                        </p:cTn>
                                        <p:tgtEl>
                                          <p:spTgt spid="165900"/>
                                        </p:tgtEl>
                                        <p:attrNameLst>
                                          <p:attrName>style.visibility</p:attrName>
                                        </p:attrNameLst>
                                      </p:cBhvr>
                                      <p:to>
                                        <p:strVal val="visible"/>
                                      </p:to>
                                    </p:set>
                                    <p:anim calcmode="lin" valueType="num">
                                      <p:cBhvr additive="base">
                                        <p:cTn id="53" dur="500"/>
                                        <p:tgtEl>
                                          <p:spTgt spid="165900"/>
                                        </p:tgtEl>
                                        <p:attrNameLst>
                                          <p:attrName>ppt_y</p:attrName>
                                        </p:attrNameLst>
                                      </p:cBhvr>
                                      <p:tavLst>
                                        <p:tav tm="0">
                                          <p:val>
                                            <p:strVal val="#ppt_y+#ppt_h*1.125000"/>
                                          </p:val>
                                        </p:tav>
                                        <p:tav tm="100000">
                                          <p:val>
                                            <p:strVal val="#ppt_y"/>
                                          </p:val>
                                        </p:tav>
                                      </p:tavLst>
                                    </p:anim>
                                    <p:animEffect transition="in" filter="wipe(up)">
                                      <p:cBhvr>
                                        <p:cTn id="54" dur="500"/>
                                        <p:tgtEl>
                                          <p:spTgt spid="16590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165898"/>
                                        </p:tgtEl>
                                        <p:attrNameLst>
                                          <p:attrName>style.visibility</p:attrName>
                                        </p:attrNameLst>
                                      </p:cBhvr>
                                      <p:to>
                                        <p:strVal val="visible"/>
                                      </p:to>
                                    </p:set>
                                    <p:anim calcmode="lin" valueType="num">
                                      <p:cBhvr additive="base">
                                        <p:cTn id="59" dur="500"/>
                                        <p:tgtEl>
                                          <p:spTgt spid="165898"/>
                                        </p:tgtEl>
                                        <p:attrNameLst>
                                          <p:attrName>ppt_y</p:attrName>
                                        </p:attrNameLst>
                                      </p:cBhvr>
                                      <p:tavLst>
                                        <p:tav tm="0">
                                          <p:val>
                                            <p:strVal val="#ppt_y+#ppt_h*1.125000"/>
                                          </p:val>
                                        </p:tav>
                                        <p:tav tm="100000">
                                          <p:val>
                                            <p:strVal val="#ppt_y"/>
                                          </p:val>
                                        </p:tav>
                                      </p:tavLst>
                                    </p:anim>
                                    <p:animEffect transition="in" filter="wipe(up)">
                                      <p:cBhvr>
                                        <p:cTn id="60"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utoUpdateAnimBg="0"/>
      <p:bldP spid="165896" grpId="0" autoUpdateAnimBg="0"/>
      <p:bldP spid="165897" grpId="0" autoUpdateAnimBg="0"/>
      <p:bldP spid="165898" grpId="0" autoUpdateAnimBg="0"/>
      <p:bldP spid="165899" grpId="0" autoUpdateAnimBg="0"/>
      <p:bldP spid="165900" grpId="0" animBg="1"/>
      <p:bldP spid="165901" grpId="0" animBg="1"/>
      <p:bldP spid="16590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895600" y="1524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300">
                <a:solidFill>
                  <a:srgbClr val="000099"/>
                </a:solidFill>
              </a:rPr>
              <a:t>Energy Generation in the Sun: The Proton-Proton Chain</a:t>
            </a:r>
          </a:p>
        </p:txBody>
      </p:sp>
      <p:sp>
        <p:nvSpPr>
          <p:cNvPr id="166915" name="Line 3"/>
          <p:cNvSpPr>
            <a:spLocks noChangeShapeType="1"/>
          </p:cNvSpPr>
          <p:nvPr/>
        </p:nvSpPr>
        <p:spPr bwMode="auto">
          <a:xfrm>
            <a:off x="2209800" y="11430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6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7" name="Picture 5" descr="2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29200" y="1752601"/>
            <a:ext cx="5486400" cy="429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918" name="Text Box 6"/>
          <p:cNvSpPr txBox="1">
            <a:spLocks noChangeArrowheads="1"/>
          </p:cNvSpPr>
          <p:nvPr/>
        </p:nvSpPr>
        <p:spPr bwMode="auto">
          <a:xfrm>
            <a:off x="2819400" y="1127126"/>
            <a:ext cx="27432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Basic reaction:</a:t>
            </a:r>
          </a:p>
          <a:p>
            <a:pPr fontAlgn="base">
              <a:spcBef>
                <a:spcPct val="50000"/>
              </a:spcBef>
              <a:spcAft>
                <a:spcPct val="0"/>
              </a:spcAft>
            </a:pPr>
            <a:r>
              <a:rPr lang="en-US" altLang="en-US" sz="2000">
                <a:solidFill>
                  <a:srgbClr val="FF3300"/>
                </a:solidFill>
              </a:rPr>
              <a:t>4 </a:t>
            </a:r>
            <a:r>
              <a:rPr lang="en-US" altLang="en-US" sz="2000" baseline="30000">
                <a:solidFill>
                  <a:srgbClr val="FF3300"/>
                </a:solidFill>
              </a:rPr>
              <a:t>1</a:t>
            </a:r>
            <a:r>
              <a:rPr lang="en-US" altLang="en-US" sz="2000">
                <a:solidFill>
                  <a:srgbClr val="FF3300"/>
                </a:solidFill>
              </a:rPr>
              <a:t>H </a:t>
            </a:r>
            <a:r>
              <a:rPr lang="en-US" altLang="en-US" sz="2000">
                <a:solidFill>
                  <a:srgbClr val="FF3300"/>
                </a:solidFill>
                <a:cs typeface="Arial" panose="020B0604020202020204" pitchFamily="34" charset="0"/>
                <a:sym typeface="Monotype Sorts" charset="2"/>
              </a:rPr>
              <a:t></a:t>
            </a:r>
            <a:r>
              <a:rPr lang="en-US" altLang="en-US" sz="2000">
                <a:solidFill>
                  <a:srgbClr val="FF3300"/>
                </a:solidFill>
                <a:cs typeface="Arial" panose="020B0604020202020204" pitchFamily="34" charset="0"/>
              </a:rPr>
              <a:t> </a:t>
            </a:r>
            <a:r>
              <a:rPr lang="en-US" altLang="en-US" sz="2000" baseline="30000">
                <a:solidFill>
                  <a:srgbClr val="FF3300"/>
                </a:solidFill>
                <a:cs typeface="Arial" panose="020B0604020202020204" pitchFamily="34" charset="0"/>
              </a:rPr>
              <a:t>4</a:t>
            </a:r>
            <a:r>
              <a:rPr lang="en-US" altLang="en-US" sz="2000">
                <a:solidFill>
                  <a:srgbClr val="FF3300"/>
                </a:solidFill>
                <a:cs typeface="Arial" panose="020B0604020202020204" pitchFamily="34" charset="0"/>
              </a:rPr>
              <a:t>He + energy</a:t>
            </a:r>
          </a:p>
        </p:txBody>
      </p:sp>
      <p:sp>
        <p:nvSpPr>
          <p:cNvPr id="166919" name="Text Box 7"/>
          <p:cNvSpPr txBox="1">
            <a:spLocks noChangeArrowheads="1"/>
          </p:cNvSpPr>
          <p:nvPr/>
        </p:nvSpPr>
        <p:spPr bwMode="auto">
          <a:xfrm>
            <a:off x="2851150" y="2727326"/>
            <a:ext cx="2895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4 protons have 0.048*10</a:t>
            </a:r>
            <a:r>
              <a:rPr lang="en-US" altLang="en-US" sz="2000" baseline="30000">
                <a:solidFill>
                  <a:srgbClr val="333399"/>
                </a:solidFill>
              </a:rPr>
              <a:t>-27 </a:t>
            </a:r>
            <a:r>
              <a:rPr lang="en-US" altLang="en-US" sz="2000">
                <a:solidFill>
                  <a:srgbClr val="333399"/>
                </a:solidFill>
              </a:rPr>
              <a:t>kg (= 0.7 %) more mass than </a:t>
            </a:r>
            <a:r>
              <a:rPr lang="en-US" altLang="en-US" sz="2000" baseline="30000">
                <a:solidFill>
                  <a:srgbClr val="333399"/>
                </a:solidFill>
              </a:rPr>
              <a:t>4</a:t>
            </a:r>
            <a:r>
              <a:rPr lang="en-US" altLang="en-US" sz="2000">
                <a:solidFill>
                  <a:srgbClr val="333399"/>
                </a:solidFill>
              </a:rPr>
              <a:t>He.</a:t>
            </a:r>
          </a:p>
        </p:txBody>
      </p:sp>
      <p:sp>
        <p:nvSpPr>
          <p:cNvPr id="166920" name="Text Box 8"/>
          <p:cNvSpPr txBox="1">
            <a:spLocks noChangeArrowheads="1"/>
          </p:cNvSpPr>
          <p:nvPr/>
        </p:nvSpPr>
        <p:spPr bwMode="auto">
          <a:xfrm>
            <a:off x="2873375" y="4098926"/>
            <a:ext cx="2895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 typeface="Symbol" panose="05050102010706020507" pitchFamily="18" charset="2"/>
              <a:buChar char="Þ"/>
            </a:pPr>
            <a:r>
              <a:rPr lang="en-US" altLang="en-US" sz="2000">
                <a:solidFill>
                  <a:srgbClr val="333399"/>
                </a:solidFill>
              </a:rPr>
              <a:t> Energy gain = </a:t>
            </a:r>
            <a:r>
              <a:rPr lang="en-US" altLang="en-US" sz="2000">
                <a:solidFill>
                  <a:srgbClr val="333399"/>
                </a:solidFill>
                <a:latin typeface="Symbol" panose="05050102010706020507" pitchFamily="18" charset="2"/>
              </a:rPr>
              <a:t>D</a:t>
            </a:r>
            <a:r>
              <a:rPr lang="en-US" altLang="en-US" sz="2000">
                <a:solidFill>
                  <a:srgbClr val="333399"/>
                </a:solidFill>
              </a:rPr>
              <a:t>m*c</a:t>
            </a:r>
            <a:r>
              <a:rPr lang="en-US" altLang="en-US" sz="2000" baseline="30000">
                <a:solidFill>
                  <a:srgbClr val="333399"/>
                </a:solidFill>
              </a:rPr>
              <a:t>2</a:t>
            </a:r>
            <a:r>
              <a:rPr lang="en-US" altLang="en-US" sz="2000">
                <a:solidFill>
                  <a:srgbClr val="333399"/>
                </a:solidFill>
              </a:rPr>
              <a:t> </a:t>
            </a:r>
          </a:p>
          <a:p>
            <a:pPr fontAlgn="base">
              <a:spcBef>
                <a:spcPct val="50000"/>
              </a:spcBef>
              <a:spcAft>
                <a:spcPct val="0"/>
              </a:spcAft>
              <a:buFont typeface="Symbol" panose="05050102010706020507" pitchFamily="18" charset="2"/>
              <a:buNone/>
            </a:pPr>
            <a:r>
              <a:rPr lang="en-US" altLang="en-US" sz="2000">
                <a:solidFill>
                  <a:srgbClr val="333399"/>
                </a:solidFill>
              </a:rPr>
              <a:t>= 0.43*10</a:t>
            </a:r>
            <a:r>
              <a:rPr lang="en-US" altLang="en-US" sz="2000" baseline="30000">
                <a:solidFill>
                  <a:srgbClr val="333399"/>
                </a:solidFill>
              </a:rPr>
              <a:t>-11</a:t>
            </a:r>
            <a:r>
              <a:rPr lang="en-US" altLang="en-US" sz="2000">
                <a:solidFill>
                  <a:srgbClr val="333399"/>
                </a:solidFill>
              </a:rPr>
              <a:t> J</a:t>
            </a:r>
          </a:p>
          <a:p>
            <a:pPr fontAlgn="base">
              <a:spcBef>
                <a:spcPct val="50000"/>
              </a:spcBef>
              <a:spcAft>
                <a:spcPct val="0"/>
              </a:spcAft>
              <a:buFont typeface="Symbol" panose="05050102010706020507" pitchFamily="18" charset="2"/>
              <a:buNone/>
            </a:pPr>
            <a:r>
              <a:rPr lang="en-US" altLang="en-US" sz="2000">
                <a:solidFill>
                  <a:srgbClr val="333399"/>
                </a:solidFill>
              </a:rPr>
              <a:t>per reaction.</a:t>
            </a:r>
          </a:p>
        </p:txBody>
      </p:sp>
      <p:sp>
        <p:nvSpPr>
          <p:cNvPr id="166921" name="Text Box 9"/>
          <p:cNvSpPr txBox="1">
            <a:spLocks noChangeArrowheads="1"/>
          </p:cNvSpPr>
          <p:nvPr/>
        </p:nvSpPr>
        <p:spPr bwMode="auto">
          <a:xfrm>
            <a:off x="6553200" y="1279526"/>
            <a:ext cx="411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Need large proton speed (</a:t>
            </a:r>
            <a:r>
              <a:rPr lang="en-US" altLang="en-US" sz="2000">
                <a:solidFill>
                  <a:srgbClr val="333399"/>
                </a:solidFill>
                <a:sym typeface="Wingdings" panose="05000000000000000000" pitchFamily="2" charset="2"/>
              </a:rPr>
              <a:t> high temperature) to overcome </a:t>
            </a:r>
            <a:r>
              <a:rPr lang="en-US" altLang="en-US" sz="2000" i="1">
                <a:solidFill>
                  <a:srgbClr val="333399"/>
                </a:solidFill>
                <a:sym typeface="Wingdings" panose="05000000000000000000" pitchFamily="2" charset="2"/>
              </a:rPr>
              <a:t>Coulomb barrier</a:t>
            </a:r>
            <a:r>
              <a:rPr lang="en-US" altLang="en-US" sz="2000">
                <a:solidFill>
                  <a:srgbClr val="333399"/>
                </a:solidFill>
                <a:sym typeface="Wingdings" panose="05000000000000000000" pitchFamily="2" charset="2"/>
              </a:rPr>
              <a:t> (electromagnetic repulsion between protons).</a:t>
            </a:r>
            <a:endParaRPr lang="en-US" altLang="en-US" sz="2000">
              <a:solidFill>
                <a:srgbClr val="333399"/>
              </a:solidFill>
            </a:endParaRPr>
          </a:p>
        </p:txBody>
      </p:sp>
      <p:sp>
        <p:nvSpPr>
          <p:cNvPr id="166922" name="Line 10"/>
          <p:cNvSpPr>
            <a:spLocks noChangeShapeType="1"/>
          </p:cNvSpPr>
          <p:nvPr/>
        </p:nvSpPr>
        <p:spPr bwMode="auto">
          <a:xfrm flipH="1">
            <a:off x="5715000" y="1752600"/>
            <a:ext cx="1143000" cy="609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6923" name="Text Box 11"/>
          <p:cNvSpPr txBox="1">
            <a:spLocks noChangeArrowheads="1"/>
          </p:cNvSpPr>
          <p:nvPr/>
        </p:nvSpPr>
        <p:spPr bwMode="auto">
          <a:xfrm>
            <a:off x="2819400" y="5851526"/>
            <a:ext cx="571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Sun needs 10</a:t>
            </a:r>
            <a:r>
              <a:rPr lang="en-US" altLang="en-US" sz="2000" baseline="30000">
                <a:solidFill>
                  <a:srgbClr val="333399"/>
                </a:solidFill>
              </a:rPr>
              <a:t>38</a:t>
            </a:r>
            <a:r>
              <a:rPr lang="en-US" altLang="en-US" sz="2000">
                <a:solidFill>
                  <a:srgbClr val="333399"/>
                </a:solidFill>
              </a:rPr>
              <a:t> reactions, transforming </a:t>
            </a:r>
            <a:r>
              <a:rPr lang="en-US" altLang="en-US" sz="2000" u="sng">
                <a:solidFill>
                  <a:srgbClr val="333399"/>
                </a:solidFill>
              </a:rPr>
              <a:t>5 million tons</a:t>
            </a:r>
            <a:r>
              <a:rPr lang="en-US" altLang="en-US" sz="2000">
                <a:solidFill>
                  <a:srgbClr val="333399"/>
                </a:solidFill>
              </a:rPr>
              <a:t> of mass into energy every second, to resist its own gravity.</a:t>
            </a:r>
          </a:p>
        </p:txBody>
      </p:sp>
      <p:sp>
        <p:nvSpPr>
          <p:cNvPr id="166924" name="Text Box 12"/>
          <p:cNvSpPr txBox="1">
            <a:spLocks noChangeArrowheads="1"/>
          </p:cNvSpPr>
          <p:nvPr/>
        </p:nvSpPr>
        <p:spPr bwMode="auto">
          <a:xfrm>
            <a:off x="8915400" y="2667001"/>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cs typeface="Arial" panose="020B0604020202020204" pitchFamily="34" charset="0"/>
              </a:rPr>
              <a:t>T ≥ 10</a:t>
            </a:r>
            <a:r>
              <a:rPr lang="en-US" altLang="en-US" sz="2000" baseline="30000">
                <a:solidFill>
                  <a:srgbClr val="333399"/>
                </a:solidFill>
                <a:cs typeface="Arial" panose="020B0604020202020204" pitchFamily="34" charset="0"/>
              </a:rPr>
              <a:t>7</a:t>
            </a:r>
            <a:r>
              <a:rPr lang="en-US" altLang="en-US" sz="2000">
                <a:solidFill>
                  <a:srgbClr val="333399"/>
                </a:solidFill>
                <a:cs typeface="Arial" panose="020B0604020202020204" pitchFamily="34" charset="0"/>
              </a:rPr>
              <a:t> </a:t>
            </a:r>
            <a:r>
              <a:rPr lang="en-US" altLang="en-US" sz="2000" baseline="30000">
                <a:solidFill>
                  <a:srgbClr val="333399"/>
                </a:solidFill>
                <a:cs typeface="Arial" panose="020B0604020202020204" pitchFamily="34" charset="0"/>
              </a:rPr>
              <a:t>0</a:t>
            </a:r>
            <a:r>
              <a:rPr lang="en-US" altLang="en-US" sz="2000">
                <a:solidFill>
                  <a:srgbClr val="333399"/>
                </a:solidFill>
                <a:cs typeface="Arial" panose="020B0604020202020204" pitchFamily="34" charset="0"/>
              </a:rPr>
              <a:t>K = 10 million </a:t>
            </a:r>
            <a:r>
              <a:rPr lang="en-US" altLang="en-US" sz="2000" baseline="30000">
                <a:solidFill>
                  <a:srgbClr val="333399"/>
                </a:solidFill>
                <a:cs typeface="Arial" panose="020B0604020202020204" pitchFamily="34" charset="0"/>
              </a:rPr>
              <a:t>0</a:t>
            </a:r>
            <a:r>
              <a:rPr lang="en-US" altLang="en-US" sz="2000">
                <a:solidFill>
                  <a:srgbClr val="333399"/>
                </a:solidFill>
                <a:cs typeface="Arial" panose="020B0604020202020204" pitchFamily="34" charset="0"/>
              </a:rPr>
              <a:t>K</a:t>
            </a:r>
          </a:p>
        </p:txBody>
      </p:sp>
    </p:spTree>
    <p:extLst>
      <p:ext uri="{BB962C8B-B14F-4D97-AF65-F5344CB8AC3E}">
        <p14:creationId xmlns:p14="http://schemas.microsoft.com/office/powerpoint/2010/main" val="1753105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 calcmode="lin" valueType="num">
                                      <p:cBhvr additive="base">
                                        <p:cTn id="7" dur="500" fill="hold"/>
                                        <p:tgtEl>
                                          <p:spTgt spid="166917"/>
                                        </p:tgtEl>
                                        <p:attrNameLst>
                                          <p:attrName>ppt_x</p:attrName>
                                        </p:attrNameLst>
                                      </p:cBhvr>
                                      <p:tavLst>
                                        <p:tav tm="0">
                                          <p:val>
                                            <p:strVal val="1+#ppt_w/2"/>
                                          </p:val>
                                        </p:tav>
                                        <p:tav tm="100000">
                                          <p:val>
                                            <p:strVal val="#ppt_x"/>
                                          </p:val>
                                        </p:tav>
                                      </p:tavLst>
                                    </p:anim>
                                    <p:anim calcmode="lin" valueType="num">
                                      <p:cBhvr additive="base">
                                        <p:cTn id="8" dur="500" fill="hold"/>
                                        <p:tgtEl>
                                          <p:spTgt spid="1669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6918"/>
                                        </p:tgtEl>
                                        <p:attrNameLst>
                                          <p:attrName>style.visibility</p:attrName>
                                        </p:attrNameLst>
                                      </p:cBhvr>
                                      <p:to>
                                        <p:strVal val="visible"/>
                                      </p:to>
                                    </p:set>
                                    <p:anim calcmode="lin" valueType="num">
                                      <p:cBhvr additive="base">
                                        <p:cTn id="13" dur="500"/>
                                        <p:tgtEl>
                                          <p:spTgt spid="166918"/>
                                        </p:tgtEl>
                                        <p:attrNameLst>
                                          <p:attrName>ppt_y</p:attrName>
                                        </p:attrNameLst>
                                      </p:cBhvr>
                                      <p:tavLst>
                                        <p:tav tm="0">
                                          <p:val>
                                            <p:strVal val="#ppt_y+#ppt_h*1.125000"/>
                                          </p:val>
                                        </p:tav>
                                        <p:tav tm="100000">
                                          <p:val>
                                            <p:strVal val="#ppt_y"/>
                                          </p:val>
                                        </p:tav>
                                      </p:tavLst>
                                    </p:anim>
                                    <p:animEffect transition="in" filter="wipe(up)">
                                      <p:cBhvr>
                                        <p:cTn id="14" dur="500"/>
                                        <p:tgtEl>
                                          <p:spTgt spid="1669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6919"/>
                                        </p:tgtEl>
                                        <p:attrNameLst>
                                          <p:attrName>style.visibility</p:attrName>
                                        </p:attrNameLst>
                                      </p:cBhvr>
                                      <p:to>
                                        <p:strVal val="visible"/>
                                      </p:to>
                                    </p:set>
                                    <p:anim calcmode="lin" valueType="num">
                                      <p:cBhvr additive="base">
                                        <p:cTn id="19" dur="500"/>
                                        <p:tgtEl>
                                          <p:spTgt spid="166919"/>
                                        </p:tgtEl>
                                        <p:attrNameLst>
                                          <p:attrName>ppt_y</p:attrName>
                                        </p:attrNameLst>
                                      </p:cBhvr>
                                      <p:tavLst>
                                        <p:tav tm="0">
                                          <p:val>
                                            <p:strVal val="#ppt_y+#ppt_h*1.125000"/>
                                          </p:val>
                                        </p:tav>
                                        <p:tav tm="100000">
                                          <p:val>
                                            <p:strVal val="#ppt_y"/>
                                          </p:val>
                                        </p:tav>
                                      </p:tavLst>
                                    </p:anim>
                                    <p:animEffect transition="in" filter="wipe(up)">
                                      <p:cBhvr>
                                        <p:cTn id="20" dur="500"/>
                                        <p:tgtEl>
                                          <p:spTgt spid="1669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6920"/>
                                        </p:tgtEl>
                                        <p:attrNameLst>
                                          <p:attrName>style.visibility</p:attrName>
                                        </p:attrNameLst>
                                      </p:cBhvr>
                                      <p:to>
                                        <p:strVal val="visible"/>
                                      </p:to>
                                    </p:set>
                                    <p:anim calcmode="lin" valueType="num">
                                      <p:cBhvr additive="base">
                                        <p:cTn id="25" dur="500"/>
                                        <p:tgtEl>
                                          <p:spTgt spid="166920"/>
                                        </p:tgtEl>
                                        <p:attrNameLst>
                                          <p:attrName>ppt_y</p:attrName>
                                        </p:attrNameLst>
                                      </p:cBhvr>
                                      <p:tavLst>
                                        <p:tav tm="0">
                                          <p:val>
                                            <p:strVal val="#ppt_y+#ppt_h*1.125000"/>
                                          </p:val>
                                        </p:tav>
                                        <p:tav tm="100000">
                                          <p:val>
                                            <p:strVal val="#ppt_y"/>
                                          </p:val>
                                        </p:tav>
                                      </p:tavLst>
                                    </p:anim>
                                    <p:animEffect transition="in" filter="wipe(up)">
                                      <p:cBhvr>
                                        <p:cTn id="26" dur="500"/>
                                        <p:tgtEl>
                                          <p:spTgt spid="1669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66923"/>
                                        </p:tgtEl>
                                        <p:attrNameLst>
                                          <p:attrName>style.visibility</p:attrName>
                                        </p:attrNameLst>
                                      </p:cBhvr>
                                      <p:to>
                                        <p:strVal val="visible"/>
                                      </p:to>
                                    </p:set>
                                    <p:anim calcmode="lin" valueType="num">
                                      <p:cBhvr additive="base">
                                        <p:cTn id="31" dur="500"/>
                                        <p:tgtEl>
                                          <p:spTgt spid="166923"/>
                                        </p:tgtEl>
                                        <p:attrNameLst>
                                          <p:attrName>ppt_y</p:attrName>
                                        </p:attrNameLst>
                                      </p:cBhvr>
                                      <p:tavLst>
                                        <p:tav tm="0">
                                          <p:val>
                                            <p:strVal val="#ppt_y+#ppt_h*1.125000"/>
                                          </p:val>
                                        </p:tav>
                                        <p:tav tm="100000">
                                          <p:val>
                                            <p:strVal val="#ppt_y"/>
                                          </p:val>
                                        </p:tav>
                                      </p:tavLst>
                                    </p:anim>
                                    <p:animEffect transition="in" filter="wipe(up)">
                                      <p:cBhvr>
                                        <p:cTn id="32" dur="500"/>
                                        <p:tgtEl>
                                          <p:spTgt spid="1669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66921"/>
                                        </p:tgtEl>
                                        <p:attrNameLst>
                                          <p:attrName>style.visibility</p:attrName>
                                        </p:attrNameLst>
                                      </p:cBhvr>
                                      <p:to>
                                        <p:strVal val="visible"/>
                                      </p:to>
                                    </p:set>
                                    <p:anim calcmode="lin" valueType="num">
                                      <p:cBhvr additive="base">
                                        <p:cTn id="37" dur="500"/>
                                        <p:tgtEl>
                                          <p:spTgt spid="166921"/>
                                        </p:tgtEl>
                                        <p:attrNameLst>
                                          <p:attrName>ppt_y</p:attrName>
                                        </p:attrNameLst>
                                      </p:cBhvr>
                                      <p:tavLst>
                                        <p:tav tm="0">
                                          <p:val>
                                            <p:strVal val="#ppt_y+#ppt_h*1.125000"/>
                                          </p:val>
                                        </p:tav>
                                        <p:tav tm="100000">
                                          <p:val>
                                            <p:strVal val="#ppt_y"/>
                                          </p:val>
                                        </p:tav>
                                      </p:tavLst>
                                    </p:anim>
                                    <p:animEffect transition="in" filter="wipe(up)">
                                      <p:cBhvr>
                                        <p:cTn id="38" dur="500"/>
                                        <p:tgtEl>
                                          <p:spTgt spid="166921"/>
                                        </p:tgtEl>
                                      </p:cBhvr>
                                    </p:animEffect>
                                  </p:childTnLst>
                                </p:cTn>
                              </p:par>
                            </p:childTnLst>
                          </p:cTn>
                        </p:par>
                        <p:par>
                          <p:cTn id="39" fill="hold" nodeType="afterGroup">
                            <p:stCondLst>
                              <p:cond delay="500"/>
                            </p:stCondLst>
                            <p:childTnLst>
                              <p:par>
                                <p:cTn id="40" presetID="12" presetClass="entr" presetSubtype="4" fill="hold" grpId="0" nodeType="afterEffect">
                                  <p:stCondLst>
                                    <p:cond delay="0"/>
                                  </p:stCondLst>
                                  <p:childTnLst>
                                    <p:set>
                                      <p:cBhvr>
                                        <p:cTn id="41" dur="1" fill="hold">
                                          <p:stCondLst>
                                            <p:cond delay="0"/>
                                          </p:stCondLst>
                                        </p:cTn>
                                        <p:tgtEl>
                                          <p:spTgt spid="166922"/>
                                        </p:tgtEl>
                                        <p:attrNameLst>
                                          <p:attrName>style.visibility</p:attrName>
                                        </p:attrNameLst>
                                      </p:cBhvr>
                                      <p:to>
                                        <p:strVal val="visible"/>
                                      </p:to>
                                    </p:set>
                                    <p:anim calcmode="lin" valueType="num">
                                      <p:cBhvr additive="base">
                                        <p:cTn id="42" dur="500"/>
                                        <p:tgtEl>
                                          <p:spTgt spid="166922"/>
                                        </p:tgtEl>
                                        <p:attrNameLst>
                                          <p:attrName>ppt_y</p:attrName>
                                        </p:attrNameLst>
                                      </p:cBhvr>
                                      <p:tavLst>
                                        <p:tav tm="0">
                                          <p:val>
                                            <p:strVal val="#ppt_y+#ppt_h*1.125000"/>
                                          </p:val>
                                        </p:tav>
                                        <p:tav tm="100000">
                                          <p:val>
                                            <p:strVal val="#ppt_y"/>
                                          </p:val>
                                        </p:tav>
                                      </p:tavLst>
                                    </p:anim>
                                    <p:animEffect transition="in" filter="wipe(up)">
                                      <p:cBhvr>
                                        <p:cTn id="43" dur="500"/>
                                        <p:tgtEl>
                                          <p:spTgt spid="16692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66924"/>
                                        </p:tgtEl>
                                        <p:attrNameLst>
                                          <p:attrName>style.visibility</p:attrName>
                                        </p:attrNameLst>
                                      </p:cBhvr>
                                      <p:to>
                                        <p:strVal val="visible"/>
                                      </p:to>
                                    </p:set>
                                    <p:anim calcmode="lin" valueType="num">
                                      <p:cBhvr additive="base">
                                        <p:cTn id="48" dur="500"/>
                                        <p:tgtEl>
                                          <p:spTgt spid="166924"/>
                                        </p:tgtEl>
                                        <p:attrNameLst>
                                          <p:attrName>ppt_y</p:attrName>
                                        </p:attrNameLst>
                                      </p:cBhvr>
                                      <p:tavLst>
                                        <p:tav tm="0">
                                          <p:val>
                                            <p:strVal val="#ppt_y+#ppt_h*1.125000"/>
                                          </p:val>
                                        </p:tav>
                                        <p:tav tm="100000">
                                          <p:val>
                                            <p:strVal val="#ppt_y"/>
                                          </p:val>
                                        </p:tav>
                                      </p:tavLst>
                                    </p:anim>
                                    <p:animEffect transition="in" filter="wipe(up)">
                                      <p:cBhvr>
                                        <p:cTn id="49" dur="500"/>
                                        <p:tgtEl>
                                          <p:spTgt spid="166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8" grpId="0" autoUpdateAnimBg="0"/>
      <p:bldP spid="166919" grpId="0" autoUpdateAnimBg="0"/>
      <p:bldP spid="166920" grpId="0" autoUpdateAnimBg="0"/>
      <p:bldP spid="166921" grpId="0" autoUpdateAnimBg="0"/>
      <p:bldP spid="166922" grpId="0" animBg="1"/>
      <p:bldP spid="166923" grpId="0" autoUpdateAnimBg="0"/>
      <p:bldP spid="16692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Solar Neutrino Problem</a:t>
            </a:r>
          </a:p>
        </p:txBody>
      </p:sp>
      <p:sp>
        <p:nvSpPr>
          <p:cNvPr id="167939" name="Line 3"/>
          <p:cNvSpPr>
            <a:spLocks noChangeShapeType="1"/>
          </p:cNvSpPr>
          <p:nvPr/>
        </p:nvSpPr>
        <p:spPr bwMode="auto">
          <a:xfrm>
            <a:off x="2209800" y="838200"/>
            <a:ext cx="7772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7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1" name="Picture 5" descr="2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0" y="1219201"/>
            <a:ext cx="365760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42" name="Text Box 6"/>
          <p:cNvSpPr txBox="1">
            <a:spLocks noChangeArrowheads="1"/>
          </p:cNvSpPr>
          <p:nvPr/>
        </p:nvSpPr>
        <p:spPr bwMode="auto">
          <a:xfrm>
            <a:off x="2797176" y="860426"/>
            <a:ext cx="4213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The solar interior can not be observed directly because it is highly opaque to radiation.</a:t>
            </a:r>
          </a:p>
        </p:txBody>
      </p:sp>
      <p:sp>
        <p:nvSpPr>
          <p:cNvPr id="167943" name="Text Box 7"/>
          <p:cNvSpPr txBox="1">
            <a:spLocks noChangeArrowheads="1"/>
          </p:cNvSpPr>
          <p:nvPr/>
        </p:nvSpPr>
        <p:spPr bwMode="auto">
          <a:xfrm>
            <a:off x="2797175" y="2089151"/>
            <a:ext cx="419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But </a:t>
            </a:r>
            <a:r>
              <a:rPr lang="en-US" altLang="en-US" sz="2400" i="1">
                <a:solidFill>
                  <a:srgbClr val="333399"/>
                </a:solidFill>
              </a:rPr>
              <a:t>neutrinos</a:t>
            </a:r>
            <a:r>
              <a:rPr lang="en-US" altLang="en-US" sz="2400">
                <a:solidFill>
                  <a:srgbClr val="333399"/>
                </a:solidFill>
              </a:rPr>
              <a:t> can penetrate huge amounts of material without being absorbed.</a:t>
            </a:r>
          </a:p>
        </p:txBody>
      </p:sp>
      <p:sp>
        <p:nvSpPr>
          <p:cNvPr id="167944" name="Text Box 8"/>
          <p:cNvSpPr txBox="1">
            <a:spLocks noChangeArrowheads="1"/>
          </p:cNvSpPr>
          <p:nvPr/>
        </p:nvSpPr>
        <p:spPr bwMode="auto">
          <a:xfrm>
            <a:off x="7261225" y="5791201"/>
            <a:ext cx="320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a:solidFill>
                  <a:srgbClr val="333399"/>
                </a:solidFill>
              </a:rPr>
              <a:t>Davis solar neutrino experiment</a:t>
            </a:r>
          </a:p>
        </p:txBody>
      </p:sp>
      <p:sp>
        <p:nvSpPr>
          <p:cNvPr id="167945" name="Text Box 9"/>
          <p:cNvSpPr txBox="1">
            <a:spLocks noChangeArrowheads="1"/>
          </p:cNvSpPr>
          <p:nvPr/>
        </p:nvSpPr>
        <p:spPr bwMode="auto">
          <a:xfrm>
            <a:off x="2819400" y="3317875"/>
            <a:ext cx="3886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Early solar neutrino experiments detected a much lower flux of neutrinos than expected (</a:t>
            </a:r>
            <a:r>
              <a:rPr lang="en-US" altLang="en-US" sz="2400">
                <a:solidFill>
                  <a:srgbClr val="333399"/>
                </a:solidFill>
                <a:cs typeface="Arial" panose="020B0604020202020204" pitchFamily="34" charset="0"/>
                <a:sym typeface="Monotype Sorts" charset="2"/>
              </a:rPr>
              <a:t></a:t>
            </a:r>
            <a:r>
              <a:rPr lang="en-US" altLang="en-US" sz="2200">
                <a:solidFill>
                  <a:srgbClr val="333399"/>
                </a:solidFill>
                <a:cs typeface="Arial" panose="020B0604020202020204" pitchFamily="34" charset="0"/>
              </a:rPr>
              <a:t> </a:t>
            </a:r>
            <a:r>
              <a:rPr lang="en-US" altLang="en-US" sz="2200">
                <a:solidFill>
                  <a:srgbClr val="333399"/>
                </a:solidFill>
              </a:rPr>
              <a:t>the “solar neutrino problem”).</a:t>
            </a:r>
          </a:p>
        </p:txBody>
      </p:sp>
      <p:sp>
        <p:nvSpPr>
          <p:cNvPr id="167946" name="Text Box 10"/>
          <p:cNvSpPr txBox="1">
            <a:spLocks noChangeArrowheads="1"/>
          </p:cNvSpPr>
          <p:nvPr/>
        </p:nvSpPr>
        <p:spPr bwMode="auto">
          <a:xfrm>
            <a:off x="2819400" y="5056188"/>
            <a:ext cx="4648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Recent results have proven that neutrinos change (“oscillate”) between different types (“flavors”), thus solving the solar neutrino problem.</a:t>
            </a:r>
          </a:p>
        </p:txBody>
      </p:sp>
    </p:spTree>
    <p:extLst>
      <p:ext uri="{BB962C8B-B14F-4D97-AF65-F5344CB8AC3E}">
        <p14:creationId xmlns:p14="http://schemas.microsoft.com/office/powerpoint/2010/main" val="1581470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7942"/>
                                        </p:tgtEl>
                                        <p:attrNameLst>
                                          <p:attrName>style.visibility</p:attrName>
                                        </p:attrNameLst>
                                      </p:cBhvr>
                                      <p:to>
                                        <p:strVal val="visible"/>
                                      </p:to>
                                    </p:set>
                                    <p:anim calcmode="lin" valueType="num">
                                      <p:cBhvr additive="base">
                                        <p:cTn id="7" dur="500"/>
                                        <p:tgtEl>
                                          <p:spTgt spid="167942"/>
                                        </p:tgtEl>
                                        <p:attrNameLst>
                                          <p:attrName>ppt_y</p:attrName>
                                        </p:attrNameLst>
                                      </p:cBhvr>
                                      <p:tavLst>
                                        <p:tav tm="0">
                                          <p:val>
                                            <p:strVal val="#ppt_y+#ppt_h*1.125000"/>
                                          </p:val>
                                        </p:tav>
                                        <p:tav tm="100000">
                                          <p:val>
                                            <p:strVal val="#ppt_y"/>
                                          </p:val>
                                        </p:tav>
                                      </p:tavLst>
                                    </p:anim>
                                    <p:animEffect transition="in" filter="wipe(up)">
                                      <p:cBhvr>
                                        <p:cTn id="8" dur="500"/>
                                        <p:tgtEl>
                                          <p:spTgt spid="16794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7943"/>
                                        </p:tgtEl>
                                        <p:attrNameLst>
                                          <p:attrName>style.visibility</p:attrName>
                                        </p:attrNameLst>
                                      </p:cBhvr>
                                      <p:to>
                                        <p:strVal val="visible"/>
                                      </p:to>
                                    </p:set>
                                    <p:anim calcmode="lin" valueType="num">
                                      <p:cBhvr additive="base">
                                        <p:cTn id="13" dur="500"/>
                                        <p:tgtEl>
                                          <p:spTgt spid="167943"/>
                                        </p:tgtEl>
                                        <p:attrNameLst>
                                          <p:attrName>ppt_y</p:attrName>
                                        </p:attrNameLst>
                                      </p:cBhvr>
                                      <p:tavLst>
                                        <p:tav tm="0">
                                          <p:val>
                                            <p:strVal val="#ppt_y+#ppt_h*1.125000"/>
                                          </p:val>
                                        </p:tav>
                                        <p:tav tm="100000">
                                          <p:val>
                                            <p:strVal val="#ppt_y"/>
                                          </p:val>
                                        </p:tav>
                                      </p:tavLst>
                                    </p:anim>
                                    <p:animEffect transition="in" filter="wipe(up)">
                                      <p:cBhvr>
                                        <p:cTn id="14" dur="500"/>
                                        <p:tgtEl>
                                          <p:spTgt spid="1679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7945"/>
                                        </p:tgtEl>
                                        <p:attrNameLst>
                                          <p:attrName>style.visibility</p:attrName>
                                        </p:attrNameLst>
                                      </p:cBhvr>
                                      <p:to>
                                        <p:strVal val="visible"/>
                                      </p:to>
                                    </p:set>
                                    <p:anim calcmode="lin" valueType="num">
                                      <p:cBhvr additive="base">
                                        <p:cTn id="19" dur="500"/>
                                        <p:tgtEl>
                                          <p:spTgt spid="167945"/>
                                        </p:tgtEl>
                                        <p:attrNameLst>
                                          <p:attrName>ppt_y</p:attrName>
                                        </p:attrNameLst>
                                      </p:cBhvr>
                                      <p:tavLst>
                                        <p:tav tm="0">
                                          <p:val>
                                            <p:strVal val="#ppt_y+#ppt_h*1.125000"/>
                                          </p:val>
                                        </p:tav>
                                        <p:tav tm="100000">
                                          <p:val>
                                            <p:strVal val="#ppt_y"/>
                                          </p:val>
                                        </p:tav>
                                      </p:tavLst>
                                    </p:anim>
                                    <p:animEffect transition="in" filter="wipe(up)">
                                      <p:cBhvr>
                                        <p:cTn id="20" dur="500"/>
                                        <p:tgtEl>
                                          <p:spTgt spid="16794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67941"/>
                                        </p:tgtEl>
                                        <p:attrNameLst>
                                          <p:attrName>style.visibility</p:attrName>
                                        </p:attrNameLst>
                                      </p:cBhvr>
                                      <p:to>
                                        <p:strVal val="visible"/>
                                      </p:to>
                                    </p:set>
                                    <p:anim calcmode="lin" valueType="num">
                                      <p:cBhvr additive="base">
                                        <p:cTn id="25" dur="500" fill="hold"/>
                                        <p:tgtEl>
                                          <p:spTgt spid="167941"/>
                                        </p:tgtEl>
                                        <p:attrNameLst>
                                          <p:attrName>ppt_x</p:attrName>
                                        </p:attrNameLst>
                                      </p:cBhvr>
                                      <p:tavLst>
                                        <p:tav tm="0">
                                          <p:val>
                                            <p:strVal val="1+#ppt_w/2"/>
                                          </p:val>
                                        </p:tav>
                                        <p:tav tm="100000">
                                          <p:val>
                                            <p:strVal val="#ppt_x"/>
                                          </p:val>
                                        </p:tav>
                                      </p:tavLst>
                                    </p:anim>
                                    <p:anim calcmode="lin" valueType="num">
                                      <p:cBhvr additive="base">
                                        <p:cTn id="26" dur="500" fill="hold"/>
                                        <p:tgtEl>
                                          <p:spTgt spid="167941"/>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167944"/>
                                        </p:tgtEl>
                                        <p:attrNameLst>
                                          <p:attrName>style.visibility</p:attrName>
                                        </p:attrNameLst>
                                      </p:cBhvr>
                                      <p:to>
                                        <p:strVal val="visible"/>
                                      </p:to>
                                    </p:set>
                                    <p:anim calcmode="lin" valueType="num">
                                      <p:cBhvr additive="base">
                                        <p:cTn id="30" dur="500" fill="hold"/>
                                        <p:tgtEl>
                                          <p:spTgt spid="167944"/>
                                        </p:tgtEl>
                                        <p:attrNameLst>
                                          <p:attrName>ppt_x</p:attrName>
                                        </p:attrNameLst>
                                      </p:cBhvr>
                                      <p:tavLst>
                                        <p:tav tm="0">
                                          <p:val>
                                            <p:strVal val="1+#ppt_w/2"/>
                                          </p:val>
                                        </p:tav>
                                        <p:tav tm="100000">
                                          <p:val>
                                            <p:strVal val="#ppt_x"/>
                                          </p:val>
                                        </p:tav>
                                      </p:tavLst>
                                    </p:anim>
                                    <p:anim calcmode="lin" valueType="num">
                                      <p:cBhvr additive="base">
                                        <p:cTn id="31" dur="500" fill="hold"/>
                                        <p:tgtEl>
                                          <p:spTgt spid="16794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67946"/>
                                        </p:tgtEl>
                                        <p:attrNameLst>
                                          <p:attrName>style.visibility</p:attrName>
                                        </p:attrNameLst>
                                      </p:cBhvr>
                                      <p:to>
                                        <p:strVal val="visible"/>
                                      </p:to>
                                    </p:set>
                                    <p:anim calcmode="lin" valueType="num">
                                      <p:cBhvr additive="base">
                                        <p:cTn id="36" dur="500"/>
                                        <p:tgtEl>
                                          <p:spTgt spid="167946"/>
                                        </p:tgtEl>
                                        <p:attrNameLst>
                                          <p:attrName>ppt_y</p:attrName>
                                        </p:attrNameLst>
                                      </p:cBhvr>
                                      <p:tavLst>
                                        <p:tav tm="0">
                                          <p:val>
                                            <p:strVal val="#ppt_y+#ppt_h*1.125000"/>
                                          </p:val>
                                        </p:tav>
                                        <p:tav tm="100000">
                                          <p:val>
                                            <p:strVal val="#ppt_y"/>
                                          </p:val>
                                        </p:tav>
                                      </p:tavLst>
                                    </p:anim>
                                    <p:animEffect transition="in" filter="wipe(up)">
                                      <p:cBhvr>
                                        <p:cTn id="3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utoUpdateAnimBg="0"/>
      <p:bldP spid="167943" grpId="0" autoUpdateAnimBg="0"/>
      <p:bldP spid="167944" grpId="0" autoUpdateAnimBg="0"/>
      <p:bldP spid="167945" grpId="0" autoUpdateAnimBg="0"/>
      <p:bldP spid="16794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b="1" smtClean="0">
                <a:effectLst/>
              </a:rPr>
              <a:t>WHAT DID YOU THINK?</a:t>
            </a:r>
            <a:endParaRPr lang="en-US" altLang="en-US" smtClean="0">
              <a:effectLst/>
            </a:endParaRPr>
          </a:p>
        </p:txBody>
      </p:sp>
      <p:sp>
        <p:nvSpPr>
          <p:cNvPr id="35843" name="Rectangle 3"/>
          <p:cNvSpPr>
            <a:spLocks noGrp="1" noChangeArrowheads="1"/>
          </p:cNvSpPr>
          <p:nvPr>
            <p:ph type="body" idx="1"/>
          </p:nvPr>
        </p:nvSpPr>
        <p:spPr>
          <a:xfrm>
            <a:off x="1981200" y="1371600"/>
            <a:ext cx="8229600" cy="5105400"/>
          </a:xfrm>
        </p:spPr>
        <p:txBody>
          <a:bodyPr/>
          <a:lstStyle/>
          <a:p>
            <a:pPr eaLnBrk="1" hangingPunct="1">
              <a:lnSpc>
                <a:spcPct val="90000"/>
              </a:lnSpc>
            </a:pPr>
            <a:r>
              <a:rPr lang="en-US" altLang="en-US" i="1" smtClean="0">
                <a:effectLst/>
              </a:rPr>
              <a:t>How does the mass of the Sun compare with that of the rest of the Solar System?</a:t>
            </a:r>
          </a:p>
          <a:p>
            <a:pPr eaLnBrk="1" hangingPunct="1">
              <a:lnSpc>
                <a:spcPct val="90000"/>
              </a:lnSpc>
            </a:pPr>
            <a:r>
              <a:rPr lang="en-US" altLang="en-US" smtClean="0">
                <a:effectLst/>
              </a:rPr>
              <a:t>The Sun contains almost all (99.85%) of the Solar System’s mass.</a:t>
            </a:r>
          </a:p>
          <a:p>
            <a:pPr eaLnBrk="1" hangingPunct="1">
              <a:lnSpc>
                <a:spcPct val="90000"/>
              </a:lnSpc>
            </a:pPr>
            <a:r>
              <a:rPr lang="en-US" altLang="en-US" i="1" smtClean="0">
                <a:effectLst/>
              </a:rPr>
              <a:t>Are there stars nearer the Earth than the Sun is?</a:t>
            </a:r>
          </a:p>
          <a:p>
            <a:pPr eaLnBrk="1" hangingPunct="1">
              <a:lnSpc>
                <a:spcPct val="90000"/>
              </a:lnSpc>
            </a:pPr>
            <a:r>
              <a:rPr lang="en-US" altLang="en-US" smtClean="0">
                <a:effectLst/>
              </a:rPr>
              <a:t>No, the Sun is our closest star.</a:t>
            </a:r>
          </a:p>
          <a:p>
            <a:pPr eaLnBrk="1" hangingPunct="1">
              <a:lnSpc>
                <a:spcPct val="90000"/>
              </a:lnSpc>
            </a:pPr>
            <a:r>
              <a:rPr lang="en-US" altLang="en-US" i="1" smtClean="0">
                <a:effectLst/>
              </a:rPr>
              <a:t>Does the Sun have a solid and liquid interior like the Earth?</a:t>
            </a:r>
          </a:p>
          <a:p>
            <a:pPr eaLnBrk="1" hangingPunct="1">
              <a:lnSpc>
                <a:spcPct val="90000"/>
              </a:lnSpc>
            </a:pPr>
            <a:r>
              <a:rPr lang="en-US" altLang="en-US" smtClean="0">
                <a:effectLst/>
              </a:rPr>
              <a:t>No, the Sun is composed of hot gases.</a:t>
            </a:r>
          </a:p>
        </p:txBody>
      </p:sp>
    </p:spTree>
    <p:extLst>
      <p:ext uri="{BB962C8B-B14F-4D97-AF65-F5344CB8AC3E}">
        <p14:creationId xmlns:p14="http://schemas.microsoft.com/office/powerpoint/2010/main" val="1779310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Solar Atmosphere</a:t>
            </a:r>
          </a:p>
        </p:txBody>
      </p:sp>
      <p:sp>
        <p:nvSpPr>
          <p:cNvPr id="137219" name="Line 3"/>
          <p:cNvSpPr>
            <a:spLocks noChangeShapeType="1"/>
          </p:cNvSpPr>
          <p:nvPr/>
        </p:nvSpPr>
        <p:spPr bwMode="auto">
          <a:xfrm>
            <a:off x="2209800" y="838200"/>
            <a:ext cx="6400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7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1" name="Picture 5" descr="0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78400" y="1143001"/>
            <a:ext cx="568960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2" name="Line 6"/>
          <p:cNvSpPr>
            <a:spLocks noChangeShapeType="1"/>
          </p:cNvSpPr>
          <p:nvPr/>
        </p:nvSpPr>
        <p:spPr bwMode="auto">
          <a:xfrm flipV="1">
            <a:off x="6137275" y="1447800"/>
            <a:ext cx="0" cy="49530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3" name="Text Box 7"/>
          <p:cNvSpPr txBox="1">
            <a:spLocks noChangeArrowheads="1"/>
          </p:cNvSpPr>
          <p:nvPr/>
        </p:nvSpPr>
        <p:spPr bwMode="auto">
          <a:xfrm rot="16200000">
            <a:off x="5097463" y="4821238"/>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3300"/>
                </a:solidFill>
              </a:rPr>
              <a:t>Heat Flow</a:t>
            </a:r>
          </a:p>
        </p:txBody>
      </p:sp>
      <p:sp>
        <p:nvSpPr>
          <p:cNvPr id="137224" name="Line 8"/>
          <p:cNvSpPr>
            <a:spLocks noChangeShapeType="1"/>
          </p:cNvSpPr>
          <p:nvPr/>
        </p:nvSpPr>
        <p:spPr bwMode="auto">
          <a:xfrm>
            <a:off x="6859588" y="5334000"/>
            <a:ext cx="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5" name="Text Box 9"/>
          <p:cNvSpPr txBox="1">
            <a:spLocks noChangeArrowheads="1"/>
          </p:cNvSpPr>
          <p:nvPr/>
        </p:nvSpPr>
        <p:spPr bwMode="auto">
          <a:xfrm>
            <a:off x="6202364" y="6019801"/>
            <a:ext cx="164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FF9900"/>
                </a:solidFill>
              </a:rPr>
              <a:t>Solar interior</a:t>
            </a:r>
          </a:p>
        </p:txBody>
      </p:sp>
      <p:sp>
        <p:nvSpPr>
          <p:cNvPr id="137226" name="Line 10"/>
          <p:cNvSpPr>
            <a:spLocks noChangeShapeType="1"/>
          </p:cNvSpPr>
          <p:nvPr/>
        </p:nvSpPr>
        <p:spPr bwMode="auto">
          <a:xfrm>
            <a:off x="8764589" y="5562600"/>
            <a:ext cx="458787" cy="914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7" name="Text Box 11"/>
          <p:cNvSpPr txBox="1">
            <a:spLocks noChangeArrowheads="1"/>
          </p:cNvSpPr>
          <p:nvPr/>
        </p:nvSpPr>
        <p:spPr bwMode="auto">
          <a:xfrm>
            <a:off x="9091614" y="5562601"/>
            <a:ext cx="15763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3300"/>
                </a:solidFill>
              </a:rPr>
              <a:t>Temp. incr. inward</a:t>
            </a:r>
          </a:p>
        </p:txBody>
      </p:sp>
      <p:sp>
        <p:nvSpPr>
          <p:cNvPr id="137228" name="Line 12"/>
          <p:cNvSpPr>
            <a:spLocks noChangeShapeType="1"/>
          </p:cNvSpPr>
          <p:nvPr/>
        </p:nvSpPr>
        <p:spPr bwMode="auto">
          <a:xfrm flipV="1">
            <a:off x="4627564" y="1752600"/>
            <a:ext cx="1773237" cy="7620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29" name="Line 13"/>
          <p:cNvSpPr>
            <a:spLocks noChangeShapeType="1"/>
          </p:cNvSpPr>
          <p:nvPr/>
        </p:nvSpPr>
        <p:spPr bwMode="auto">
          <a:xfrm>
            <a:off x="4627564" y="2590800"/>
            <a:ext cx="1970087" cy="12954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7230" name="Line 14"/>
          <p:cNvSpPr>
            <a:spLocks noChangeShapeType="1"/>
          </p:cNvSpPr>
          <p:nvPr/>
        </p:nvSpPr>
        <p:spPr bwMode="auto">
          <a:xfrm>
            <a:off x="4495801" y="4800600"/>
            <a:ext cx="1116013" cy="3048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37231" name="Group 15"/>
          <p:cNvGrpSpPr>
            <a:grpSpLocks/>
          </p:cNvGrpSpPr>
          <p:nvPr/>
        </p:nvGrpSpPr>
        <p:grpSpPr bwMode="auto">
          <a:xfrm>
            <a:off x="2819400" y="2057401"/>
            <a:ext cx="2667000" cy="3160713"/>
            <a:chOff x="816" y="1364"/>
            <a:chExt cx="1680" cy="1991"/>
          </a:xfrm>
        </p:grpSpPr>
        <p:sp>
          <p:nvSpPr>
            <p:cNvPr id="137232" name="Text Box 16"/>
            <p:cNvSpPr txBox="1">
              <a:spLocks noChangeArrowheads="1"/>
            </p:cNvSpPr>
            <p:nvPr/>
          </p:nvSpPr>
          <p:spPr bwMode="auto">
            <a:xfrm>
              <a:off x="836" y="1364"/>
              <a:ext cx="1248"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Only visible during solar eclipses</a:t>
              </a:r>
            </a:p>
          </p:txBody>
        </p:sp>
        <p:sp>
          <p:nvSpPr>
            <p:cNvPr id="137233" name="Text Box 17"/>
            <p:cNvSpPr txBox="1">
              <a:spLocks noChangeArrowheads="1"/>
            </p:cNvSpPr>
            <p:nvPr/>
          </p:nvSpPr>
          <p:spPr bwMode="auto">
            <a:xfrm>
              <a:off x="816" y="2832"/>
              <a:ext cx="168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Apparent surface of the sun</a:t>
              </a:r>
            </a:p>
          </p:txBody>
        </p:sp>
      </p:grpSp>
    </p:spTree>
    <p:extLst>
      <p:ext uri="{BB962C8B-B14F-4D97-AF65-F5344CB8AC3E}">
        <p14:creationId xmlns:p14="http://schemas.microsoft.com/office/powerpoint/2010/main" val="3859609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7221"/>
                                        </p:tgtEl>
                                        <p:attrNameLst>
                                          <p:attrName>style.visibility</p:attrName>
                                        </p:attrNameLst>
                                      </p:cBhvr>
                                      <p:to>
                                        <p:strVal val="visible"/>
                                      </p:to>
                                    </p:set>
                                    <p:anim calcmode="lin" valueType="num">
                                      <p:cBhvr additive="base">
                                        <p:cTn id="7" dur="500" fill="hold"/>
                                        <p:tgtEl>
                                          <p:spTgt spid="137221"/>
                                        </p:tgtEl>
                                        <p:attrNameLst>
                                          <p:attrName>ppt_x</p:attrName>
                                        </p:attrNameLst>
                                      </p:cBhvr>
                                      <p:tavLst>
                                        <p:tav tm="0">
                                          <p:val>
                                            <p:strVal val="1+#ppt_w/2"/>
                                          </p:val>
                                        </p:tav>
                                        <p:tav tm="100000">
                                          <p:val>
                                            <p:strVal val="#ppt_x"/>
                                          </p:val>
                                        </p:tav>
                                      </p:tavLst>
                                    </p:anim>
                                    <p:anim calcmode="lin" valueType="num">
                                      <p:cBhvr additive="base">
                                        <p:cTn id="8" dur="500" fill="hold"/>
                                        <p:tgtEl>
                                          <p:spTgt spid="1372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37224"/>
                                        </p:tgtEl>
                                        <p:attrNameLst>
                                          <p:attrName>style.visibility</p:attrName>
                                        </p:attrNameLst>
                                      </p:cBhvr>
                                      <p:to>
                                        <p:strVal val="visible"/>
                                      </p:to>
                                    </p:set>
                                    <p:anim calcmode="lin" valueType="num">
                                      <p:cBhvr additive="base">
                                        <p:cTn id="12" dur="500" fill="hold"/>
                                        <p:tgtEl>
                                          <p:spTgt spid="137224"/>
                                        </p:tgtEl>
                                        <p:attrNameLst>
                                          <p:attrName>ppt_x</p:attrName>
                                        </p:attrNameLst>
                                      </p:cBhvr>
                                      <p:tavLst>
                                        <p:tav tm="0">
                                          <p:val>
                                            <p:strVal val="1+#ppt_w/2"/>
                                          </p:val>
                                        </p:tav>
                                        <p:tav tm="100000">
                                          <p:val>
                                            <p:strVal val="#ppt_x"/>
                                          </p:val>
                                        </p:tav>
                                      </p:tavLst>
                                    </p:anim>
                                    <p:anim calcmode="lin" valueType="num">
                                      <p:cBhvr additive="base">
                                        <p:cTn id="13" dur="500" fill="hold"/>
                                        <p:tgtEl>
                                          <p:spTgt spid="13722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37225"/>
                                        </p:tgtEl>
                                        <p:attrNameLst>
                                          <p:attrName>style.visibility</p:attrName>
                                        </p:attrNameLst>
                                      </p:cBhvr>
                                      <p:to>
                                        <p:strVal val="visible"/>
                                      </p:to>
                                    </p:set>
                                    <p:anim calcmode="lin" valueType="num">
                                      <p:cBhvr additive="base">
                                        <p:cTn id="17" dur="500" fill="hold"/>
                                        <p:tgtEl>
                                          <p:spTgt spid="137225"/>
                                        </p:tgtEl>
                                        <p:attrNameLst>
                                          <p:attrName>ppt_x</p:attrName>
                                        </p:attrNameLst>
                                      </p:cBhvr>
                                      <p:tavLst>
                                        <p:tav tm="0">
                                          <p:val>
                                            <p:strVal val="1+#ppt_w/2"/>
                                          </p:val>
                                        </p:tav>
                                        <p:tav tm="100000">
                                          <p:val>
                                            <p:strVal val="#ppt_x"/>
                                          </p:val>
                                        </p:tav>
                                      </p:tavLst>
                                    </p:anim>
                                    <p:anim calcmode="lin" valueType="num">
                                      <p:cBhvr additive="base">
                                        <p:cTn id="18" dur="500" fill="hold"/>
                                        <p:tgtEl>
                                          <p:spTgt spid="13722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37230"/>
                                        </p:tgtEl>
                                        <p:attrNameLst>
                                          <p:attrName>style.visibility</p:attrName>
                                        </p:attrNameLst>
                                      </p:cBhvr>
                                      <p:to>
                                        <p:strVal val="visible"/>
                                      </p:to>
                                    </p:set>
                                    <p:anim calcmode="lin" valueType="num">
                                      <p:cBhvr additive="base">
                                        <p:cTn id="22" dur="500"/>
                                        <p:tgtEl>
                                          <p:spTgt spid="137230"/>
                                        </p:tgtEl>
                                        <p:attrNameLst>
                                          <p:attrName>ppt_y</p:attrName>
                                        </p:attrNameLst>
                                      </p:cBhvr>
                                      <p:tavLst>
                                        <p:tav tm="0">
                                          <p:val>
                                            <p:strVal val="#ppt_y+#ppt_h*1.125000"/>
                                          </p:val>
                                        </p:tav>
                                        <p:tav tm="100000">
                                          <p:val>
                                            <p:strVal val="#ppt_y"/>
                                          </p:val>
                                        </p:tav>
                                      </p:tavLst>
                                    </p:anim>
                                    <p:animEffect transition="in" filter="wipe(up)">
                                      <p:cBhvr>
                                        <p:cTn id="23" dur="500"/>
                                        <p:tgtEl>
                                          <p:spTgt spid="137230"/>
                                        </p:tgtEl>
                                      </p:cBhvr>
                                    </p:animEffect>
                                  </p:childTnLst>
                                </p:cTn>
                              </p:par>
                            </p:childTnLst>
                          </p:cTn>
                        </p:par>
                        <p:par>
                          <p:cTn id="24" fill="hold" nodeType="afterGroup">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137228"/>
                                        </p:tgtEl>
                                        <p:attrNameLst>
                                          <p:attrName>style.visibility</p:attrName>
                                        </p:attrNameLst>
                                      </p:cBhvr>
                                      <p:to>
                                        <p:strVal val="visible"/>
                                      </p:to>
                                    </p:set>
                                    <p:anim calcmode="lin" valueType="num">
                                      <p:cBhvr additive="base">
                                        <p:cTn id="27" dur="500"/>
                                        <p:tgtEl>
                                          <p:spTgt spid="137228"/>
                                        </p:tgtEl>
                                        <p:attrNameLst>
                                          <p:attrName>ppt_y</p:attrName>
                                        </p:attrNameLst>
                                      </p:cBhvr>
                                      <p:tavLst>
                                        <p:tav tm="0">
                                          <p:val>
                                            <p:strVal val="#ppt_y+#ppt_h*1.125000"/>
                                          </p:val>
                                        </p:tav>
                                        <p:tav tm="100000">
                                          <p:val>
                                            <p:strVal val="#ppt_y"/>
                                          </p:val>
                                        </p:tav>
                                      </p:tavLst>
                                    </p:anim>
                                    <p:animEffect transition="in" filter="wipe(up)">
                                      <p:cBhvr>
                                        <p:cTn id="28" dur="500"/>
                                        <p:tgtEl>
                                          <p:spTgt spid="137228"/>
                                        </p:tgtEl>
                                      </p:cBhvr>
                                    </p:animEffect>
                                  </p:childTnLst>
                                </p:cTn>
                              </p:par>
                            </p:childTnLst>
                          </p:cTn>
                        </p:par>
                        <p:par>
                          <p:cTn id="29" fill="hold" nodeType="afterGroup">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37229"/>
                                        </p:tgtEl>
                                        <p:attrNameLst>
                                          <p:attrName>style.visibility</p:attrName>
                                        </p:attrNameLst>
                                      </p:cBhvr>
                                      <p:to>
                                        <p:strVal val="visible"/>
                                      </p:to>
                                    </p:set>
                                    <p:anim calcmode="lin" valueType="num">
                                      <p:cBhvr additive="base">
                                        <p:cTn id="32" dur="500"/>
                                        <p:tgtEl>
                                          <p:spTgt spid="137229"/>
                                        </p:tgtEl>
                                        <p:attrNameLst>
                                          <p:attrName>ppt_y</p:attrName>
                                        </p:attrNameLst>
                                      </p:cBhvr>
                                      <p:tavLst>
                                        <p:tav tm="0">
                                          <p:val>
                                            <p:strVal val="#ppt_y+#ppt_h*1.125000"/>
                                          </p:val>
                                        </p:tav>
                                        <p:tav tm="100000">
                                          <p:val>
                                            <p:strVal val="#ppt_y"/>
                                          </p:val>
                                        </p:tav>
                                      </p:tavLst>
                                    </p:anim>
                                    <p:animEffect transition="in" filter="wipe(up)">
                                      <p:cBhvr>
                                        <p:cTn id="33" dur="500"/>
                                        <p:tgtEl>
                                          <p:spTgt spid="1372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37226"/>
                                        </p:tgtEl>
                                        <p:attrNameLst>
                                          <p:attrName>style.visibility</p:attrName>
                                        </p:attrNameLst>
                                      </p:cBhvr>
                                      <p:to>
                                        <p:strVal val="visible"/>
                                      </p:to>
                                    </p:set>
                                    <p:anim calcmode="lin" valueType="num">
                                      <p:cBhvr additive="base">
                                        <p:cTn id="38" dur="500"/>
                                        <p:tgtEl>
                                          <p:spTgt spid="137226"/>
                                        </p:tgtEl>
                                        <p:attrNameLst>
                                          <p:attrName>ppt_y</p:attrName>
                                        </p:attrNameLst>
                                      </p:cBhvr>
                                      <p:tavLst>
                                        <p:tav tm="0">
                                          <p:val>
                                            <p:strVal val="#ppt_y+#ppt_h*1.125000"/>
                                          </p:val>
                                        </p:tav>
                                        <p:tav tm="100000">
                                          <p:val>
                                            <p:strVal val="#ppt_y"/>
                                          </p:val>
                                        </p:tav>
                                      </p:tavLst>
                                    </p:anim>
                                    <p:animEffect transition="in" filter="wipe(up)">
                                      <p:cBhvr>
                                        <p:cTn id="39" dur="500"/>
                                        <p:tgtEl>
                                          <p:spTgt spid="137226"/>
                                        </p:tgtEl>
                                      </p:cBhvr>
                                    </p:animEffect>
                                  </p:childTnLst>
                                </p:cTn>
                              </p:par>
                            </p:childTnLst>
                          </p:cTn>
                        </p:par>
                        <p:par>
                          <p:cTn id="40" fill="hold" nodeType="afterGroup">
                            <p:stCondLst>
                              <p:cond delay="500"/>
                            </p:stCondLst>
                            <p:childTnLst>
                              <p:par>
                                <p:cTn id="41" presetID="12" presetClass="entr" presetSubtype="4" fill="hold" grpId="0" nodeType="afterEffect">
                                  <p:stCondLst>
                                    <p:cond delay="0"/>
                                  </p:stCondLst>
                                  <p:childTnLst>
                                    <p:set>
                                      <p:cBhvr>
                                        <p:cTn id="42" dur="1" fill="hold">
                                          <p:stCondLst>
                                            <p:cond delay="0"/>
                                          </p:stCondLst>
                                        </p:cTn>
                                        <p:tgtEl>
                                          <p:spTgt spid="137227"/>
                                        </p:tgtEl>
                                        <p:attrNameLst>
                                          <p:attrName>style.visibility</p:attrName>
                                        </p:attrNameLst>
                                      </p:cBhvr>
                                      <p:to>
                                        <p:strVal val="visible"/>
                                      </p:to>
                                    </p:set>
                                    <p:anim calcmode="lin" valueType="num">
                                      <p:cBhvr additive="base">
                                        <p:cTn id="43" dur="500"/>
                                        <p:tgtEl>
                                          <p:spTgt spid="137227"/>
                                        </p:tgtEl>
                                        <p:attrNameLst>
                                          <p:attrName>ppt_y</p:attrName>
                                        </p:attrNameLst>
                                      </p:cBhvr>
                                      <p:tavLst>
                                        <p:tav tm="0">
                                          <p:val>
                                            <p:strVal val="#ppt_y+#ppt_h*1.125000"/>
                                          </p:val>
                                        </p:tav>
                                        <p:tav tm="100000">
                                          <p:val>
                                            <p:strVal val="#ppt_y"/>
                                          </p:val>
                                        </p:tav>
                                      </p:tavLst>
                                    </p:anim>
                                    <p:animEffect transition="in" filter="wipe(up)">
                                      <p:cBhvr>
                                        <p:cTn id="44" dur="500"/>
                                        <p:tgtEl>
                                          <p:spTgt spid="13722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37222"/>
                                        </p:tgtEl>
                                        <p:attrNameLst>
                                          <p:attrName>style.visibility</p:attrName>
                                        </p:attrNameLst>
                                      </p:cBhvr>
                                      <p:to>
                                        <p:strVal val="visible"/>
                                      </p:to>
                                    </p:set>
                                    <p:anim calcmode="lin" valueType="num">
                                      <p:cBhvr additive="base">
                                        <p:cTn id="49" dur="500"/>
                                        <p:tgtEl>
                                          <p:spTgt spid="137222"/>
                                        </p:tgtEl>
                                        <p:attrNameLst>
                                          <p:attrName>ppt_y</p:attrName>
                                        </p:attrNameLst>
                                      </p:cBhvr>
                                      <p:tavLst>
                                        <p:tav tm="0">
                                          <p:val>
                                            <p:strVal val="#ppt_y+#ppt_h*1.125000"/>
                                          </p:val>
                                        </p:tav>
                                        <p:tav tm="100000">
                                          <p:val>
                                            <p:strVal val="#ppt_y"/>
                                          </p:val>
                                        </p:tav>
                                      </p:tavLst>
                                    </p:anim>
                                    <p:animEffect transition="in" filter="wipe(up)">
                                      <p:cBhvr>
                                        <p:cTn id="50" dur="500"/>
                                        <p:tgtEl>
                                          <p:spTgt spid="137222"/>
                                        </p:tgtEl>
                                      </p:cBhvr>
                                    </p:animEffect>
                                  </p:childTnLst>
                                </p:cTn>
                              </p:par>
                            </p:childTnLst>
                          </p:cTn>
                        </p:par>
                        <p:par>
                          <p:cTn id="51" fill="hold" nodeType="afterGroup">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137223"/>
                                        </p:tgtEl>
                                        <p:attrNameLst>
                                          <p:attrName>style.visibility</p:attrName>
                                        </p:attrNameLst>
                                      </p:cBhvr>
                                      <p:to>
                                        <p:strVal val="visible"/>
                                      </p:to>
                                    </p:set>
                                    <p:anim calcmode="lin" valueType="num">
                                      <p:cBhvr additive="base">
                                        <p:cTn id="54" dur="500"/>
                                        <p:tgtEl>
                                          <p:spTgt spid="137223"/>
                                        </p:tgtEl>
                                        <p:attrNameLst>
                                          <p:attrName>ppt_y</p:attrName>
                                        </p:attrNameLst>
                                      </p:cBhvr>
                                      <p:tavLst>
                                        <p:tav tm="0">
                                          <p:val>
                                            <p:strVal val="#ppt_y+#ppt_h*1.125000"/>
                                          </p:val>
                                        </p:tav>
                                        <p:tav tm="100000">
                                          <p:val>
                                            <p:strVal val="#ppt_y"/>
                                          </p:val>
                                        </p:tav>
                                      </p:tavLst>
                                    </p:anim>
                                    <p:animEffect transition="in" filter="wipe(up)">
                                      <p:cBhvr>
                                        <p:cTn id="55" dur="500"/>
                                        <p:tgtEl>
                                          <p:spTgt spid="137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P spid="137223" grpId="0" autoUpdateAnimBg="0"/>
      <p:bldP spid="137224" grpId="0" animBg="1"/>
      <p:bldP spid="137225" grpId="0" autoUpdateAnimBg="0"/>
      <p:bldP spid="137226" grpId="0" animBg="1"/>
      <p:bldP spid="137227" grpId="0" autoUpdateAnimBg="0"/>
      <p:bldP spid="137228" grpId="0" animBg="1"/>
      <p:bldP spid="137229" grpId="0" animBg="1"/>
      <p:bldP spid="137230"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b="1" smtClean="0">
                <a:effectLst/>
              </a:rPr>
              <a:t>WHAT DID YOU THINK?</a:t>
            </a:r>
            <a:endParaRPr lang="en-US" altLang="en-US" smtClean="0">
              <a:effectLst/>
            </a:endParaRPr>
          </a:p>
        </p:txBody>
      </p:sp>
      <p:sp>
        <p:nvSpPr>
          <p:cNvPr id="34819" name="Rectangle 3"/>
          <p:cNvSpPr>
            <a:spLocks noGrp="1" noChangeArrowheads="1"/>
          </p:cNvSpPr>
          <p:nvPr>
            <p:ph type="body" idx="1"/>
          </p:nvPr>
        </p:nvSpPr>
        <p:spPr>
          <a:xfrm>
            <a:off x="1981200" y="1371600"/>
            <a:ext cx="8229600" cy="5105400"/>
          </a:xfrm>
        </p:spPr>
        <p:txBody>
          <a:bodyPr/>
          <a:lstStyle/>
          <a:p>
            <a:pPr eaLnBrk="1" hangingPunct="1">
              <a:lnSpc>
                <a:spcPct val="90000"/>
              </a:lnSpc>
            </a:pPr>
            <a:r>
              <a:rPr lang="en-US" altLang="en-US" i="1" smtClean="0">
                <a:effectLst/>
              </a:rPr>
              <a:t>What is the surface of the Sun like?</a:t>
            </a:r>
          </a:p>
          <a:p>
            <a:pPr eaLnBrk="1" hangingPunct="1">
              <a:lnSpc>
                <a:spcPct val="90000"/>
              </a:lnSpc>
            </a:pPr>
            <a:r>
              <a:rPr lang="en-US" altLang="en-US" smtClean="0">
                <a:effectLst/>
              </a:rPr>
              <a:t>The Sun has no solid surface, and no solid or liquids anywhere. The surface we see is composed of hot, churning gases.</a:t>
            </a:r>
          </a:p>
          <a:p>
            <a:pPr eaLnBrk="1" hangingPunct="1">
              <a:lnSpc>
                <a:spcPct val="90000"/>
              </a:lnSpc>
            </a:pPr>
            <a:r>
              <a:rPr lang="en-US" altLang="en-US" i="1" smtClean="0">
                <a:effectLst/>
              </a:rPr>
              <a:t>Does the Sun rotate?</a:t>
            </a:r>
          </a:p>
          <a:p>
            <a:pPr eaLnBrk="1" hangingPunct="1">
              <a:lnSpc>
                <a:spcPct val="90000"/>
              </a:lnSpc>
            </a:pPr>
            <a:r>
              <a:rPr lang="en-US" altLang="en-US" smtClean="0">
                <a:effectLst/>
              </a:rPr>
              <a:t>The Sun’s surface rotates differentially; once every 35 days near its poles, and once every 25 days near its equator.</a:t>
            </a:r>
          </a:p>
          <a:p>
            <a:pPr eaLnBrk="1" hangingPunct="1">
              <a:lnSpc>
                <a:spcPct val="90000"/>
              </a:lnSpc>
            </a:pPr>
            <a:r>
              <a:rPr lang="en-US" altLang="en-US" i="1" smtClean="0">
                <a:effectLst/>
              </a:rPr>
              <a:t>What makes the Sun shine?</a:t>
            </a:r>
          </a:p>
          <a:p>
            <a:pPr eaLnBrk="1" hangingPunct="1">
              <a:lnSpc>
                <a:spcPct val="90000"/>
              </a:lnSpc>
            </a:pPr>
            <a:r>
              <a:rPr lang="en-US" altLang="en-US" smtClean="0">
                <a:effectLst/>
              </a:rPr>
              <a:t>Thermonuclear fusion in the Sun’s core.</a:t>
            </a:r>
          </a:p>
          <a:p>
            <a:pPr eaLnBrk="1" hangingPunct="1">
              <a:lnSpc>
                <a:spcPct val="90000"/>
              </a:lnSpc>
            </a:pPr>
            <a:endParaRPr lang="en-US" altLang="en-US" smtClean="0">
              <a:effectLst/>
            </a:endParaRPr>
          </a:p>
        </p:txBody>
      </p:sp>
    </p:spTree>
    <p:extLst>
      <p:ext uri="{BB962C8B-B14F-4D97-AF65-F5344CB8AC3E}">
        <p14:creationId xmlns:p14="http://schemas.microsoft.com/office/powerpoint/2010/main" val="4227551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6" name="Rectangle 8"/>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Life Cycle of Stars</a:t>
            </a:r>
          </a:p>
        </p:txBody>
      </p:sp>
      <p:sp>
        <p:nvSpPr>
          <p:cNvPr id="73742" name="Line 14"/>
          <p:cNvSpPr>
            <a:spLocks noChangeShapeType="1"/>
          </p:cNvSpPr>
          <p:nvPr/>
        </p:nvSpPr>
        <p:spPr bwMode="auto">
          <a:xfrm>
            <a:off x="2209800" y="838200"/>
            <a:ext cx="6553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73756" name="Picture 28" descr="ngc3603_small"/>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49576" y="914400"/>
            <a:ext cx="5857875"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57" name="Text Box 29"/>
          <p:cNvSpPr txBox="1">
            <a:spLocks noChangeArrowheads="1"/>
          </p:cNvSpPr>
          <p:nvPr/>
        </p:nvSpPr>
        <p:spPr bwMode="auto">
          <a:xfrm>
            <a:off x="8851900" y="1171576"/>
            <a:ext cx="1816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Dense, dark clouds, possibly forming stars in the future</a:t>
            </a:r>
          </a:p>
        </p:txBody>
      </p:sp>
      <p:sp>
        <p:nvSpPr>
          <p:cNvPr id="73758" name="Line 30"/>
          <p:cNvSpPr>
            <a:spLocks noChangeShapeType="1"/>
          </p:cNvSpPr>
          <p:nvPr/>
        </p:nvSpPr>
        <p:spPr bwMode="auto">
          <a:xfrm flipH="1" flipV="1">
            <a:off x="8588375" y="1447800"/>
            <a:ext cx="304800" cy="76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59" name="Line 31"/>
          <p:cNvSpPr>
            <a:spLocks noChangeShapeType="1"/>
          </p:cNvSpPr>
          <p:nvPr/>
        </p:nvSpPr>
        <p:spPr bwMode="auto">
          <a:xfrm flipH="1" flipV="1">
            <a:off x="8664575" y="1295400"/>
            <a:ext cx="228600" cy="152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60" name="Text Box 32"/>
          <p:cNvSpPr txBox="1">
            <a:spLocks noChangeArrowheads="1"/>
          </p:cNvSpPr>
          <p:nvPr/>
        </p:nvSpPr>
        <p:spPr bwMode="auto">
          <a:xfrm>
            <a:off x="2949575" y="4648201"/>
            <a:ext cx="2209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FF"/>
                </a:solidFill>
              </a:rPr>
              <a:t>Young stars, still in their birth nebulae</a:t>
            </a:r>
          </a:p>
        </p:txBody>
      </p:sp>
      <p:sp>
        <p:nvSpPr>
          <p:cNvPr id="73761" name="Line 33"/>
          <p:cNvSpPr>
            <a:spLocks noChangeShapeType="1"/>
          </p:cNvSpPr>
          <p:nvPr/>
        </p:nvSpPr>
        <p:spPr bwMode="auto">
          <a:xfrm>
            <a:off x="4854575" y="5334000"/>
            <a:ext cx="4572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62" name="Line 34"/>
          <p:cNvSpPr>
            <a:spLocks noChangeShapeType="1"/>
          </p:cNvSpPr>
          <p:nvPr/>
        </p:nvSpPr>
        <p:spPr bwMode="auto">
          <a:xfrm>
            <a:off x="4854575" y="5410200"/>
            <a:ext cx="381000" cy="990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63" name="Text Box 35"/>
          <p:cNvSpPr txBox="1">
            <a:spLocks noChangeArrowheads="1"/>
          </p:cNvSpPr>
          <p:nvPr/>
        </p:nvSpPr>
        <p:spPr bwMode="auto">
          <a:xfrm>
            <a:off x="3016250" y="2667001"/>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FF"/>
                </a:solidFill>
              </a:rPr>
              <a:t>Aging supergiant</a:t>
            </a:r>
          </a:p>
        </p:txBody>
      </p:sp>
      <p:sp>
        <p:nvSpPr>
          <p:cNvPr id="73764" name="Line 36"/>
          <p:cNvSpPr>
            <a:spLocks noChangeShapeType="1"/>
          </p:cNvSpPr>
          <p:nvPr/>
        </p:nvSpPr>
        <p:spPr bwMode="auto">
          <a:xfrm>
            <a:off x="4854575" y="3048000"/>
            <a:ext cx="381000" cy="152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3765" name="Line 37"/>
          <p:cNvSpPr>
            <a:spLocks noChangeShapeType="1"/>
          </p:cNvSpPr>
          <p:nvPr/>
        </p:nvSpPr>
        <p:spPr bwMode="auto">
          <a:xfrm>
            <a:off x="2187575" y="838200"/>
            <a:ext cx="4419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7375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488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3757"/>
                                        </p:tgtEl>
                                        <p:attrNameLst>
                                          <p:attrName>style.visibility</p:attrName>
                                        </p:attrNameLst>
                                      </p:cBhvr>
                                      <p:to>
                                        <p:strVal val="visible"/>
                                      </p:to>
                                    </p:set>
                                    <p:anim calcmode="lin" valueType="num">
                                      <p:cBhvr additive="base">
                                        <p:cTn id="7" dur="500"/>
                                        <p:tgtEl>
                                          <p:spTgt spid="73757"/>
                                        </p:tgtEl>
                                        <p:attrNameLst>
                                          <p:attrName>ppt_y</p:attrName>
                                        </p:attrNameLst>
                                      </p:cBhvr>
                                      <p:tavLst>
                                        <p:tav tm="0">
                                          <p:val>
                                            <p:strVal val="#ppt_y+#ppt_h*1.125000"/>
                                          </p:val>
                                        </p:tav>
                                        <p:tav tm="100000">
                                          <p:val>
                                            <p:strVal val="#ppt_y"/>
                                          </p:val>
                                        </p:tav>
                                      </p:tavLst>
                                    </p:anim>
                                    <p:animEffect transition="in" filter="wipe(up)">
                                      <p:cBhvr>
                                        <p:cTn id="8" dur="500"/>
                                        <p:tgtEl>
                                          <p:spTgt spid="73757"/>
                                        </p:tgtEl>
                                      </p:cBhvr>
                                    </p:animEffect>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73758"/>
                                        </p:tgtEl>
                                        <p:attrNameLst>
                                          <p:attrName>style.visibility</p:attrName>
                                        </p:attrNameLst>
                                      </p:cBhvr>
                                      <p:to>
                                        <p:strVal val="visible"/>
                                      </p:to>
                                    </p:set>
                                    <p:anim calcmode="lin" valueType="num">
                                      <p:cBhvr additive="base">
                                        <p:cTn id="12" dur="500"/>
                                        <p:tgtEl>
                                          <p:spTgt spid="73758"/>
                                        </p:tgtEl>
                                        <p:attrNameLst>
                                          <p:attrName>ppt_x</p:attrName>
                                        </p:attrNameLst>
                                      </p:cBhvr>
                                      <p:tavLst>
                                        <p:tav tm="0">
                                          <p:val>
                                            <p:strVal val="#ppt_x+#ppt_w*1.125000"/>
                                          </p:val>
                                        </p:tav>
                                        <p:tav tm="100000">
                                          <p:val>
                                            <p:strVal val="#ppt_x"/>
                                          </p:val>
                                        </p:tav>
                                      </p:tavLst>
                                    </p:anim>
                                    <p:animEffect transition="in" filter="wipe(left)">
                                      <p:cBhvr>
                                        <p:cTn id="13" dur="500"/>
                                        <p:tgtEl>
                                          <p:spTgt spid="73758"/>
                                        </p:tgtEl>
                                      </p:cBhvr>
                                    </p:animEffect>
                                  </p:childTnLst>
                                </p:cTn>
                              </p:par>
                            </p:childTnLst>
                          </p:cTn>
                        </p:par>
                        <p:par>
                          <p:cTn id="14" fill="hold" nodeType="afterGroup">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73759"/>
                                        </p:tgtEl>
                                        <p:attrNameLst>
                                          <p:attrName>style.visibility</p:attrName>
                                        </p:attrNameLst>
                                      </p:cBhvr>
                                      <p:to>
                                        <p:strVal val="visible"/>
                                      </p:to>
                                    </p:set>
                                    <p:anim calcmode="lin" valueType="num">
                                      <p:cBhvr additive="base">
                                        <p:cTn id="17" dur="500"/>
                                        <p:tgtEl>
                                          <p:spTgt spid="73759"/>
                                        </p:tgtEl>
                                        <p:attrNameLst>
                                          <p:attrName>ppt_x</p:attrName>
                                        </p:attrNameLst>
                                      </p:cBhvr>
                                      <p:tavLst>
                                        <p:tav tm="0">
                                          <p:val>
                                            <p:strVal val="#ppt_x+#ppt_w*1.125000"/>
                                          </p:val>
                                        </p:tav>
                                        <p:tav tm="100000">
                                          <p:val>
                                            <p:strVal val="#ppt_x"/>
                                          </p:val>
                                        </p:tav>
                                      </p:tavLst>
                                    </p:anim>
                                    <p:animEffect transition="in" filter="wipe(left)">
                                      <p:cBhvr>
                                        <p:cTn id="18" dur="500"/>
                                        <p:tgtEl>
                                          <p:spTgt spid="7375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3760"/>
                                        </p:tgtEl>
                                        <p:attrNameLst>
                                          <p:attrName>style.visibility</p:attrName>
                                        </p:attrNameLst>
                                      </p:cBhvr>
                                      <p:to>
                                        <p:strVal val="visible"/>
                                      </p:to>
                                    </p:set>
                                    <p:anim calcmode="lin" valueType="num">
                                      <p:cBhvr additive="base">
                                        <p:cTn id="23" dur="500"/>
                                        <p:tgtEl>
                                          <p:spTgt spid="73760"/>
                                        </p:tgtEl>
                                        <p:attrNameLst>
                                          <p:attrName>ppt_y</p:attrName>
                                        </p:attrNameLst>
                                      </p:cBhvr>
                                      <p:tavLst>
                                        <p:tav tm="0">
                                          <p:val>
                                            <p:strVal val="#ppt_y+#ppt_h*1.125000"/>
                                          </p:val>
                                        </p:tav>
                                        <p:tav tm="100000">
                                          <p:val>
                                            <p:strVal val="#ppt_y"/>
                                          </p:val>
                                        </p:tav>
                                      </p:tavLst>
                                    </p:anim>
                                    <p:animEffect transition="in" filter="wipe(up)">
                                      <p:cBhvr>
                                        <p:cTn id="24" dur="500"/>
                                        <p:tgtEl>
                                          <p:spTgt spid="73760"/>
                                        </p:tgtEl>
                                      </p:cBhvr>
                                    </p:animEffect>
                                  </p:childTnLst>
                                </p:cTn>
                              </p:par>
                            </p:childTnLst>
                          </p:cTn>
                        </p:par>
                        <p:par>
                          <p:cTn id="25" fill="hold" nodeType="afterGroup">
                            <p:stCondLst>
                              <p:cond delay="500"/>
                            </p:stCondLst>
                            <p:childTnLst>
                              <p:par>
                                <p:cTn id="26" presetID="12" presetClass="entr" presetSubtype="1" fill="hold" grpId="0" nodeType="afterEffect">
                                  <p:stCondLst>
                                    <p:cond delay="0"/>
                                  </p:stCondLst>
                                  <p:childTnLst>
                                    <p:set>
                                      <p:cBhvr>
                                        <p:cTn id="27" dur="1" fill="hold">
                                          <p:stCondLst>
                                            <p:cond delay="0"/>
                                          </p:stCondLst>
                                        </p:cTn>
                                        <p:tgtEl>
                                          <p:spTgt spid="73762"/>
                                        </p:tgtEl>
                                        <p:attrNameLst>
                                          <p:attrName>style.visibility</p:attrName>
                                        </p:attrNameLst>
                                      </p:cBhvr>
                                      <p:to>
                                        <p:strVal val="visible"/>
                                      </p:to>
                                    </p:set>
                                    <p:anim calcmode="lin" valueType="num">
                                      <p:cBhvr additive="base">
                                        <p:cTn id="28" dur="500"/>
                                        <p:tgtEl>
                                          <p:spTgt spid="73762"/>
                                        </p:tgtEl>
                                        <p:attrNameLst>
                                          <p:attrName>ppt_y</p:attrName>
                                        </p:attrNameLst>
                                      </p:cBhvr>
                                      <p:tavLst>
                                        <p:tav tm="0">
                                          <p:val>
                                            <p:strVal val="#ppt_y-#ppt_h*1.125000"/>
                                          </p:val>
                                        </p:tav>
                                        <p:tav tm="100000">
                                          <p:val>
                                            <p:strVal val="#ppt_y"/>
                                          </p:val>
                                        </p:tav>
                                      </p:tavLst>
                                    </p:anim>
                                    <p:animEffect transition="in" filter="wipe(down)">
                                      <p:cBhvr>
                                        <p:cTn id="29" dur="500"/>
                                        <p:tgtEl>
                                          <p:spTgt spid="73762"/>
                                        </p:tgtEl>
                                      </p:cBhvr>
                                    </p:animEffect>
                                  </p:childTnLst>
                                </p:cTn>
                              </p:par>
                            </p:childTnLst>
                          </p:cTn>
                        </p:par>
                        <p:par>
                          <p:cTn id="30" fill="hold" nodeType="afterGroup">
                            <p:stCondLst>
                              <p:cond delay="1000"/>
                            </p:stCondLst>
                            <p:childTnLst>
                              <p:par>
                                <p:cTn id="31" presetID="12" presetClass="entr" presetSubtype="8" fill="hold" grpId="0" nodeType="afterEffect">
                                  <p:stCondLst>
                                    <p:cond delay="0"/>
                                  </p:stCondLst>
                                  <p:childTnLst>
                                    <p:set>
                                      <p:cBhvr>
                                        <p:cTn id="32" dur="1" fill="hold">
                                          <p:stCondLst>
                                            <p:cond delay="0"/>
                                          </p:stCondLst>
                                        </p:cTn>
                                        <p:tgtEl>
                                          <p:spTgt spid="73761"/>
                                        </p:tgtEl>
                                        <p:attrNameLst>
                                          <p:attrName>style.visibility</p:attrName>
                                        </p:attrNameLst>
                                      </p:cBhvr>
                                      <p:to>
                                        <p:strVal val="visible"/>
                                      </p:to>
                                    </p:set>
                                    <p:anim calcmode="lin" valueType="num">
                                      <p:cBhvr additive="base">
                                        <p:cTn id="33" dur="500"/>
                                        <p:tgtEl>
                                          <p:spTgt spid="73761"/>
                                        </p:tgtEl>
                                        <p:attrNameLst>
                                          <p:attrName>ppt_x</p:attrName>
                                        </p:attrNameLst>
                                      </p:cBhvr>
                                      <p:tavLst>
                                        <p:tav tm="0">
                                          <p:val>
                                            <p:strVal val="#ppt_x-#ppt_w*1.125000"/>
                                          </p:val>
                                        </p:tav>
                                        <p:tav tm="100000">
                                          <p:val>
                                            <p:strVal val="#ppt_x"/>
                                          </p:val>
                                        </p:tav>
                                      </p:tavLst>
                                    </p:anim>
                                    <p:animEffect transition="in" filter="wipe(right)">
                                      <p:cBhvr>
                                        <p:cTn id="34" dur="500"/>
                                        <p:tgtEl>
                                          <p:spTgt spid="7376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73763"/>
                                        </p:tgtEl>
                                        <p:attrNameLst>
                                          <p:attrName>style.visibility</p:attrName>
                                        </p:attrNameLst>
                                      </p:cBhvr>
                                      <p:to>
                                        <p:strVal val="visible"/>
                                      </p:to>
                                    </p:set>
                                    <p:anim calcmode="lin" valueType="num">
                                      <p:cBhvr additive="base">
                                        <p:cTn id="39" dur="500"/>
                                        <p:tgtEl>
                                          <p:spTgt spid="73763"/>
                                        </p:tgtEl>
                                        <p:attrNameLst>
                                          <p:attrName>ppt_y</p:attrName>
                                        </p:attrNameLst>
                                      </p:cBhvr>
                                      <p:tavLst>
                                        <p:tav tm="0">
                                          <p:val>
                                            <p:strVal val="#ppt_y+#ppt_h*1.125000"/>
                                          </p:val>
                                        </p:tav>
                                        <p:tav tm="100000">
                                          <p:val>
                                            <p:strVal val="#ppt_y"/>
                                          </p:val>
                                        </p:tav>
                                      </p:tavLst>
                                    </p:anim>
                                    <p:animEffect transition="in" filter="wipe(up)">
                                      <p:cBhvr>
                                        <p:cTn id="40" dur="500"/>
                                        <p:tgtEl>
                                          <p:spTgt spid="73763"/>
                                        </p:tgtEl>
                                      </p:cBhvr>
                                    </p:animEffect>
                                  </p:childTnLst>
                                </p:cTn>
                              </p:par>
                            </p:childTnLst>
                          </p:cTn>
                        </p:par>
                        <p:par>
                          <p:cTn id="41" fill="hold" nodeType="afterGroup">
                            <p:stCondLst>
                              <p:cond delay="500"/>
                            </p:stCondLst>
                            <p:childTnLst>
                              <p:par>
                                <p:cTn id="42" presetID="12" presetClass="entr" presetSubtype="8" fill="hold" grpId="0" nodeType="afterEffect">
                                  <p:stCondLst>
                                    <p:cond delay="0"/>
                                  </p:stCondLst>
                                  <p:childTnLst>
                                    <p:set>
                                      <p:cBhvr>
                                        <p:cTn id="43" dur="1" fill="hold">
                                          <p:stCondLst>
                                            <p:cond delay="0"/>
                                          </p:stCondLst>
                                        </p:cTn>
                                        <p:tgtEl>
                                          <p:spTgt spid="73764"/>
                                        </p:tgtEl>
                                        <p:attrNameLst>
                                          <p:attrName>style.visibility</p:attrName>
                                        </p:attrNameLst>
                                      </p:cBhvr>
                                      <p:to>
                                        <p:strVal val="visible"/>
                                      </p:to>
                                    </p:set>
                                    <p:anim calcmode="lin" valueType="num">
                                      <p:cBhvr additive="base">
                                        <p:cTn id="44" dur="500"/>
                                        <p:tgtEl>
                                          <p:spTgt spid="73764"/>
                                        </p:tgtEl>
                                        <p:attrNameLst>
                                          <p:attrName>ppt_x</p:attrName>
                                        </p:attrNameLst>
                                      </p:cBhvr>
                                      <p:tavLst>
                                        <p:tav tm="0">
                                          <p:val>
                                            <p:strVal val="#ppt_x-#ppt_w*1.125000"/>
                                          </p:val>
                                        </p:tav>
                                        <p:tav tm="100000">
                                          <p:val>
                                            <p:strVal val="#ppt_x"/>
                                          </p:val>
                                        </p:tav>
                                      </p:tavLst>
                                    </p:anim>
                                    <p:animEffect transition="in" filter="wipe(right)">
                                      <p:cBhvr>
                                        <p:cTn id="45" dur="500"/>
                                        <p:tgtEl>
                                          <p:spTgt spid="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7" grpId="0" autoUpdateAnimBg="0"/>
      <p:bldP spid="73758" grpId="0" animBg="1"/>
      <p:bldP spid="73759" grpId="0" animBg="1"/>
      <p:bldP spid="73760" grpId="0" autoUpdateAnimBg="0"/>
      <p:bldP spid="73761" grpId="0" animBg="1"/>
      <p:bldP spid="73762" grpId="0" animBg="1"/>
      <p:bldP spid="73763" grpId="0" autoUpdateAnimBg="0"/>
      <p:bldP spid="7376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6197" name="Picture 5" descr="01b"/>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239000" y="1295400"/>
            <a:ext cx="3352800"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6203" name="Picture 11" descr="01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95600" y="914400"/>
            <a:ext cx="4267200" cy="4256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Giant Molecular Clouds</a:t>
            </a:r>
          </a:p>
        </p:txBody>
      </p:sp>
      <p:sp>
        <p:nvSpPr>
          <p:cNvPr id="136195" name="Line 3"/>
          <p:cNvSpPr>
            <a:spLocks noChangeShapeType="1"/>
          </p:cNvSpPr>
          <p:nvPr/>
        </p:nvSpPr>
        <p:spPr bwMode="auto">
          <a:xfrm>
            <a:off x="2209800" y="838200"/>
            <a:ext cx="6629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6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8" name="Text Box 6"/>
          <p:cNvSpPr txBox="1">
            <a:spLocks noChangeArrowheads="1"/>
          </p:cNvSpPr>
          <p:nvPr/>
        </p:nvSpPr>
        <p:spPr bwMode="auto">
          <a:xfrm>
            <a:off x="4343400" y="5165726"/>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Visible</a:t>
            </a:r>
          </a:p>
        </p:txBody>
      </p:sp>
      <p:sp>
        <p:nvSpPr>
          <p:cNvPr id="136199" name="Text Box 7"/>
          <p:cNvSpPr txBox="1">
            <a:spLocks noChangeArrowheads="1"/>
          </p:cNvSpPr>
          <p:nvPr/>
        </p:nvSpPr>
        <p:spPr bwMode="auto">
          <a:xfrm>
            <a:off x="8153400" y="48768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Infrared</a:t>
            </a:r>
          </a:p>
        </p:txBody>
      </p:sp>
      <p:sp>
        <p:nvSpPr>
          <p:cNvPr id="136200" name="Text Box 8"/>
          <p:cNvSpPr txBox="1">
            <a:spLocks noChangeArrowheads="1"/>
          </p:cNvSpPr>
          <p:nvPr/>
        </p:nvSpPr>
        <p:spPr bwMode="auto">
          <a:xfrm>
            <a:off x="4267200" y="2438401"/>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FFFFFF"/>
                </a:solidFill>
              </a:rPr>
              <a:t>Barnard 68</a:t>
            </a:r>
          </a:p>
        </p:txBody>
      </p:sp>
      <p:sp>
        <p:nvSpPr>
          <p:cNvPr id="136201" name="Text Box 9"/>
          <p:cNvSpPr txBox="1">
            <a:spLocks noChangeArrowheads="1"/>
          </p:cNvSpPr>
          <p:nvPr/>
        </p:nvSpPr>
        <p:spPr bwMode="auto">
          <a:xfrm>
            <a:off x="2895600" y="5486400"/>
            <a:ext cx="7620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Star formation </a:t>
            </a:r>
            <a:r>
              <a:rPr lang="en-US" altLang="en-US" sz="2400">
                <a:solidFill>
                  <a:srgbClr val="333399"/>
                </a:solidFill>
                <a:cs typeface="Arial" panose="020B0604020202020204" pitchFamily="34" charset="0"/>
                <a:sym typeface="Monotype Sorts" charset="2"/>
              </a:rPr>
              <a:t>  </a:t>
            </a:r>
            <a:r>
              <a:rPr lang="en-US" altLang="en-US" sz="2000">
                <a:solidFill>
                  <a:srgbClr val="333399"/>
                </a:solidFill>
              </a:rPr>
              <a:t>  collapse of the cores of </a:t>
            </a:r>
            <a:r>
              <a:rPr lang="en-US" altLang="en-US" sz="2000" i="1">
                <a:solidFill>
                  <a:srgbClr val="333399"/>
                </a:solidFill>
              </a:rPr>
              <a:t>giant molecular clouds</a:t>
            </a:r>
            <a:r>
              <a:rPr lang="en-US" altLang="en-US" sz="2000">
                <a:solidFill>
                  <a:srgbClr val="333399"/>
                </a:solidFill>
              </a:rPr>
              <a:t>: Dark, cold, dense clouds obscuring the light of stars behind them.</a:t>
            </a:r>
          </a:p>
        </p:txBody>
      </p:sp>
      <p:sp>
        <p:nvSpPr>
          <p:cNvPr id="136202" name="Text Box 10"/>
          <p:cNvSpPr txBox="1">
            <a:spLocks noChangeArrowheads="1"/>
          </p:cNvSpPr>
          <p:nvPr/>
        </p:nvSpPr>
        <p:spPr bwMode="auto">
          <a:xfrm>
            <a:off x="4572000" y="6248400"/>
            <a:ext cx="4495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(More transparent in infrared light.)</a:t>
            </a:r>
          </a:p>
        </p:txBody>
      </p:sp>
      <p:sp>
        <p:nvSpPr>
          <p:cNvPr id="136204" name="Rectangle 12"/>
          <p:cNvSpPr>
            <a:spLocks noChangeArrowheads="1"/>
          </p:cNvSpPr>
          <p:nvPr/>
        </p:nvSpPr>
        <p:spPr bwMode="auto">
          <a:xfrm rot="-10800000">
            <a:off x="4447637" y="5560369"/>
            <a:ext cx="5709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333399"/>
                </a:solidFill>
                <a:cs typeface="Arial" panose="020B0604020202020204" pitchFamily="34" charset="0"/>
                <a:sym typeface="Monotype Sorts" charset="2"/>
              </a:rPr>
              <a:t></a:t>
            </a:r>
          </a:p>
        </p:txBody>
      </p:sp>
    </p:spTree>
    <p:extLst>
      <p:ext uri="{BB962C8B-B14F-4D97-AF65-F5344CB8AC3E}">
        <p14:creationId xmlns:p14="http://schemas.microsoft.com/office/powerpoint/2010/main" val="4003476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6203"/>
                                        </p:tgtEl>
                                        <p:attrNameLst>
                                          <p:attrName>style.visibility</p:attrName>
                                        </p:attrNameLst>
                                      </p:cBhvr>
                                      <p:to>
                                        <p:strVal val="visible"/>
                                      </p:to>
                                    </p:set>
                                    <p:anim calcmode="lin" valueType="num">
                                      <p:cBhvr additive="base">
                                        <p:cTn id="7" dur="500" fill="hold"/>
                                        <p:tgtEl>
                                          <p:spTgt spid="136203"/>
                                        </p:tgtEl>
                                        <p:attrNameLst>
                                          <p:attrName>ppt_x</p:attrName>
                                        </p:attrNameLst>
                                      </p:cBhvr>
                                      <p:tavLst>
                                        <p:tav tm="0">
                                          <p:val>
                                            <p:strVal val="0-#ppt_w/2"/>
                                          </p:val>
                                        </p:tav>
                                        <p:tav tm="100000">
                                          <p:val>
                                            <p:strVal val="#ppt_x"/>
                                          </p:val>
                                        </p:tav>
                                      </p:tavLst>
                                    </p:anim>
                                    <p:anim calcmode="lin" valueType="num">
                                      <p:cBhvr additive="base">
                                        <p:cTn id="8" dur="500" fill="hold"/>
                                        <p:tgtEl>
                                          <p:spTgt spid="1362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6200"/>
                                        </p:tgtEl>
                                        <p:attrNameLst>
                                          <p:attrName>style.visibility</p:attrName>
                                        </p:attrNameLst>
                                      </p:cBhvr>
                                      <p:to>
                                        <p:strVal val="visible"/>
                                      </p:to>
                                    </p:set>
                                    <p:anim calcmode="lin" valueType="num">
                                      <p:cBhvr additive="base">
                                        <p:cTn id="12" dur="500" fill="hold"/>
                                        <p:tgtEl>
                                          <p:spTgt spid="136200"/>
                                        </p:tgtEl>
                                        <p:attrNameLst>
                                          <p:attrName>ppt_x</p:attrName>
                                        </p:attrNameLst>
                                      </p:cBhvr>
                                      <p:tavLst>
                                        <p:tav tm="0">
                                          <p:val>
                                            <p:strVal val="0-#ppt_w/2"/>
                                          </p:val>
                                        </p:tav>
                                        <p:tav tm="100000">
                                          <p:val>
                                            <p:strVal val="#ppt_x"/>
                                          </p:val>
                                        </p:tav>
                                      </p:tavLst>
                                    </p:anim>
                                    <p:anim calcmode="lin" valueType="num">
                                      <p:cBhvr additive="base">
                                        <p:cTn id="13" dur="500" fill="hold"/>
                                        <p:tgtEl>
                                          <p:spTgt spid="13620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36198"/>
                                        </p:tgtEl>
                                        <p:attrNameLst>
                                          <p:attrName>style.visibility</p:attrName>
                                        </p:attrNameLst>
                                      </p:cBhvr>
                                      <p:to>
                                        <p:strVal val="visible"/>
                                      </p:to>
                                    </p:set>
                                    <p:anim calcmode="lin" valueType="num">
                                      <p:cBhvr additive="base">
                                        <p:cTn id="17" dur="500" fill="hold"/>
                                        <p:tgtEl>
                                          <p:spTgt spid="136198"/>
                                        </p:tgtEl>
                                        <p:attrNameLst>
                                          <p:attrName>ppt_x</p:attrName>
                                        </p:attrNameLst>
                                      </p:cBhvr>
                                      <p:tavLst>
                                        <p:tav tm="0">
                                          <p:val>
                                            <p:strVal val="0-#ppt_w/2"/>
                                          </p:val>
                                        </p:tav>
                                        <p:tav tm="100000">
                                          <p:val>
                                            <p:strVal val="#ppt_x"/>
                                          </p:val>
                                        </p:tav>
                                      </p:tavLst>
                                    </p:anim>
                                    <p:anim calcmode="lin" valueType="num">
                                      <p:cBhvr additive="base">
                                        <p:cTn id="18" dur="500" fill="hold"/>
                                        <p:tgtEl>
                                          <p:spTgt spid="13619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36201"/>
                                        </p:tgtEl>
                                        <p:attrNameLst>
                                          <p:attrName>style.visibility</p:attrName>
                                        </p:attrNameLst>
                                      </p:cBhvr>
                                      <p:to>
                                        <p:strVal val="visible"/>
                                      </p:to>
                                    </p:set>
                                    <p:anim calcmode="lin" valueType="num">
                                      <p:cBhvr additive="base">
                                        <p:cTn id="23" dur="500"/>
                                        <p:tgtEl>
                                          <p:spTgt spid="136201"/>
                                        </p:tgtEl>
                                        <p:attrNameLst>
                                          <p:attrName>ppt_y</p:attrName>
                                        </p:attrNameLst>
                                      </p:cBhvr>
                                      <p:tavLst>
                                        <p:tav tm="0">
                                          <p:val>
                                            <p:strVal val="#ppt_y+#ppt_h*1.125000"/>
                                          </p:val>
                                        </p:tav>
                                        <p:tav tm="100000">
                                          <p:val>
                                            <p:strVal val="#ppt_y"/>
                                          </p:val>
                                        </p:tav>
                                      </p:tavLst>
                                    </p:anim>
                                    <p:animEffect transition="in" filter="wipe(up)">
                                      <p:cBhvr>
                                        <p:cTn id="24" dur="500"/>
                                        <p:tgtEl>
                                          <p:spTgt spid="13620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36202"/>
                                        </p:tgtEl>
                                        <p:attrNameLst>
                                          <p:attrName>style.visibility</p:attrName>
                                        </p:attrNameLst>
                                      </p:cBhvr>
                                      <p:to>
                                        <p:strVal val="visible"/>
                                      </p:to>
                                    </p:set>
                                    <p:anim calcmode="lin" valueType="num">
                                      <p:cBhvr additive="base">
                                        <p:cTn id="29" dur="500"/>
                                        <p:tgtEl>
                                          <p:spTgt spid="136202"/>
                                        </p:tgtEl>
                                        <p:attrNameLst>
                                          <p:attrName>ppt_y</p:attrName>
                                        </p:attrNameLst>
                                      </p:cBhvr>
                                      <p:tavLst>
                                        <p:tav tm="0">
                                          <p:val>
                                            <p:strVal val="#ppt_y+#ppt_h*1.125000"/>
                                          </p:val>
                                        </p:tav>
                                        <p:tav tm="100000">
                                          <p:val>
                                            <p:strVal val="#ppt_y"/>
                                          </p:val>
                                        </p:tav>
                                      </p:tavLst>
                                    </p:anim>
                                    <p:animEffect transition="in" filter="wipe(up)">
                                      <p:cBhvr>
                                        <p:cTn id="30" dur="500"/>
                                        <p:tgtEl>
                                          <p:spTgt spid="1362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136197"/>
                                        </p:tgtEl>
                                        <p:attrNameLst>
                                          <p:attrName>style.visibility</p:attrName>
                                        </p:attrNameLst>
                                      </p:cBhvr>
                                      <p:to>
                                        <p:strVal val="visible"/>
                                      </p:to>
                                    </p:set>
                                    <p:anim calcmode="lin" valueType="num">
                                      <p:cBhvr additive="base">
                                        <p:cTn id="35" dur="500" fill="hold"/>
                                        <p:tgtEl>
                                          <p:spTgt spid="136197"/>
                                        </p:tgtEl>
                                        <p:attrNameLst>
                                          <p:attrName>ppt_x</p:attrName>
                                        </p:attrNameLst>
                                      </p:cBhvr>
                                      <p:tavLst>
                                        <p:tav tm="0">
                                          <p:val>
                                            <p:strVal val="1+#ppt_w/2"/>
                                          </p:val>
                                        </p:tav>
                                        <p:tav tm="100000">
                                          <p:val>
                                            <p:strVal val="#ppt_x"/>
                                          </p:val>
                                        </p:tav>
                                      </p:tavLst>
                                    </p:anim>
                                    <p:anim calcmode="lin" valueType="num">
                                      <p:cBhvr additive="base">
                                        <p:cTn id="36" dur="500" fill="hold"/>
                                        <p:tgtEl>
                                          <p:spTgt spid="136197"/>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136199"/>
                                        </p:tgtEl>
                                        <p:attrNameLst>
                                          <p:attrName>style.visibility</p:attrName>
                                        </p:attrNameLst>
                                      </p:cBhvr>
                                      <p:to>
                                        <p:strVal val="visible"/>
                                      </p:to>
                                    </p:set>
                                    <p:anim calcmode="lin" valueType="num">
                                      <p:cBhvr additive="base">
                                        <p:cTn id="40" dur="500" fill="hold"/>
                                        <p:tgtEl>
                                          <p:spTgt spid="136199"/>
                                        </p:tgtEl>
                                        <p:attrNameLst>
                                          <p:attrName>ppt_x</p:attrName>
                                        </p:attrNameLst>
                                      </p:cBhvr>
                                      <p:tavLst>
                                        <p:tav tm="0">
                                          <p:val>
                                            <p:strVal val="1+#ppt_w/2"/>
                                          </p:val>
                                        </p:tav>
                                        <p:tav tm="100000">
                                          <p:val>
                                            <p:strVal val="#ppt_x"/>
                                          </p:val>
                                        </p:tav>
                                      </p:tavLst>
                                    </p:anim>
                                    <p:anim calcmode="lin" valueType="num">
                                      <p:cBhvr additive="base">
                                        <p:cTn id="41" dur="500" fill="hold"/>
                                        <p:tgtEl>
                                          <p:spTgt spid="1361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utoUpdateAnimBg="0"/>
      <p:bldP spid="136199" grpId="0" autoUpdateAnimBg="0"/>
      <p:bldP spid="136200" grpId="0" autoUpdateAnimBg="0"/>
      <p:bldP spid="136201" grpId="0" autoUpdateAnimBg="0"/>
      <p:bldP spid="13620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500">
                <a:solidFill>
                  <a:srgbClr val="000099"/>
                </a:solidFill>
              </a:rPr>
              <a:t>Parameters of Giant Molecular Clouds</a:t>
            </a:r>
          </a:p>
        </p:txBody>
      </p:sp>
      <p:sp>
        <p:nvSpPr>
          <p:cNvPr id="137219" name="Line 3"/>
          <p:cNvSpPr>
            <a:spLocks noChangeShapeType="1"/>
          </p:cNvSpPr>
          <p:nvPr/>
        </p:nvSpPr>
        <p:spPr bwMode="auto">
          <a:xfrm>
            <a:off x="2187575" y="838200"/>
            <a:ext cx="8458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7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1" name="Picture 5" descr="01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59100" y="927100"/>
            <a:ext cx="7620000" cy="5854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2" name="Text Box 6"/>
          <p:cNvSpPr txBox="1">
            <a:spLocks noChangeArrowheads="1"/>
          </p:cNvSpPr>
          <p:nvPr/>
        </p:nvSpPr>
        <p:spPr bwMode="auto">
          <a:xfrm>
            <a:off x="5638800" y="1905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FF"/>
                </a:solidFill>
              </a:rPr>
              <a:t>Size: r ~ 50 pc</a:t>
            </a:r>
          </a:p>
        </p:txBody>
      </p:sp>
      <p:sp>
        <p:nvSpPr>
          <p:cNvPr id="137223" name="Text Box 7"/>
          <p:cNvSpPr txBox="1">
            <a:spLocks noChangeArrowheads="1"/>
          </p:cNvSpPr>
          <p:nvPr/>
        </p:nvSpPr>
        <p:spPr bwMode="auto">
          <a:xfrm>
            <a:off x="5257800" y="2286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FF"/>
                </a:solidFill>
              </a:rPr>
              <a:t>Mass: &gt; 100,000 M</a:t>
            </a:r>
            <a:r>
              <a:rPr lang="en-US" altLang="en-US" sz="2400" baseline="-25000">
                <a:solidFill>
                  <a:srgbClr val="FFFFFF"/>
                </a:solidFill>
              </a:rPr>
              <a:t>sun</a:t>
            </a:r>
          </a:p>
        </p:txBody>
      </p:sp>
      <p:sp>
        <p:nvSpPr>
          <p:cNvPr id="137224" name="Text Box 8"/>
          <p:cNvSpPr txBox="1">
            <a:spLocks noChangeArrowheads="1"/>
          </p:cNvSpPr>
          <p:nvPr/>
        </p:nvSpPr>
        <p:spPr bwMode="auto">
          <a:xfrm>
            <a:off x="5867400" y="32766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u="sng">
                <a:solidFill>
                  <a:srgbClr val="FFFFFF"/>
                </a:solidFill>
              </a:rPr>
              <a:t>Dense cores:</a:t>
            </a:r>
            <a:endParaRPr lang="en-US" altLang="en-US" sz="2400" u="sng" baseline="-25000">
              <a:solidFill>
                <a:srgbClr val="FFFFFF"/>
              </a:solidFill>
            </a:endParaRPr>
          </a:p>
        </p:txBody>
      </p:sp>
      <p:sp>
        <p:nvSpPr>
          <p:cNvPr id="137225" name="Text Box 9"/>
          <p:cNvSpPr txBox="1">
            <a:spLocks noChangeArrowheads="1"/>
          </p:cNvSpPr>
          <p:nvPr/>
        </p:nvSpPr>
        <p:spPr bwMode="auto">
          <a:xfrm>
            <a:off x="5562600" y="2667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FF"/>
                </a:solidFill>
              </a:rPr>
              <a:t>Temp.: a few </a:t>
            </a:r>
            <a:r>
              <a:rPr lang="en-US" altLang="en-US" sz="2400" baseline="30000">
                <a:solidFill>
                  <a:srgbClr val="FFFFFF"/>
                </a:solidFill>
              </a:rPr>
              <a:t>0</a:t>
            </a:r>
            <a:r>
              <a:rPr lang="en-US" altLang="en-US" sz="2400">
                <a:solidFill>
                  <a:srgbClr val="FFFFFF"/>
                </a:solidFill>
              </a:rPr>
              <a:t>K</a:t>
            </a:r>
            <a:endParaRPr lang="en-US" altLang="en-US" sz="2400" baseline="-25000">
              <a:solidFill>
                <a:srgbClr val="FFFFFF"/>
              </a:solidFill>
            </a:endParaRPr>
          </a:p>
        </p:txBody>
      </p:sp>
      <p:sp>
        <p:nvSpPr>
          <p:cNvPr id="137226" name="Text Box 10"/>
          <p:cNvSpPr txBox="1">
            <a:spLocks noChangeArrowheads="1"/>
          </p:cNvSpPr>
          <p:nvPr/>
        </p:nvSpPr>
        <p:spPr bwMode="auto">
          <a:xfrm>
            <a:off x="5791200" y="3810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FF"/>
                </a:solidFill>
              </a:rPr>
              <a:t>R ~ 0.1 pc</a:t>
            </a:r>
            <a:endParaRPr lang="en-US" altLang="en-US" sz="2400" baseline="-25000">
              <a:solidFill>
                <a:srgbClr val="FFFFFF"/>
              </a:solidFill>
            </a:endParaRPr>
          </a:p>
        </p:txBody>
      </p:sp>
      <p:sp>
        <p:nvSpPr>
          <p:cNvPr id="137227" name="Text Box 11"/>
          <p:cNvSpPr txBox="1">
            <a:spLocks noChangeArrowheads="1"/>
          </p:cNvSpPr>
          <p:nvPr/>
        </p:nvSpPr>
        <p:spPr bwMode="auto">
          <a:xfrm>
            <a:off x="5791200" y="4191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FF"/>
                </a:solidFill>
              </a:rPr>
              <a:t>M ~ 1 M</a:t>
            </a:r>
            <a:r>
              <a:rPr lang="en-US" altLang="en-US" sz="2400" baseline="-25000">
                <a:solidFill>
                  <a:srgbClr val="FFFFFF"/>
                </a:solidFill>
              </a:rPr>
              <a:t>sun</a:t>
            </a:r>
          </a:p>
        </p:txBody>
      </p:sp>
      <p:sp>
        <p:nvSpPr>
          <p:cNvPr id="137228" name="Text Box 12"/>
          <p:cNvSpPr txBox="1">
            <a:spLocks noChangeArrowheads="1"/>
          </p:cNvSpPr>
          <p:nvPr/>
        </p:nvSpPr>
        <p:spPr bwMode="auto">
          <a:xfrm>
            <a:off x="4191000" y="4816476"/>
            <a:ext cx="518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rPr>
              <a:t>Much too cold and too low density to ignite thermonuclear processes</a:t>
            </a:r>
            <a:endParaRPr lang="en-US" altLang="en-US" sz="2400" b="1" baseline="-25000">
              <a:solidFill>
                <a:srgbClr val="FFFFFF"/>
              </a:solidFill>
            </a:endParaRPr>
          </a:p>
        </p:txBody>
      </p:sp>
      <p:sp>
        <p:nvSpPr>
          <p:cNvPr id="137229" name="Text Box 13"/>
          <p:cNvSpPr txBox="1">
            <a:spLocks noChangeArrowheads="1"/>
          </p:cNvSpPr>
          <p:nvPr/>
        </p:nvSpPr>
        <p:spPr bwMode="auto">
          <a:xfrm>
            <a:off x="4518025" y="5715001"/>
            <a:ext cx="464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rPr>
              <a:t>Clouds need to contract and heat up in order to form stars.</a:t>
            </a:r>
            <a:endParaRPr lang="en-US" altLang="en-US" sz="2400" b="1" baseline="-25000">
              <a:solidFill>
                <a:srgbClr val="FFFFFF"/>
              </a:solidFill>
            </a:endParaRPr>
          </a:p>
        </p:txBody>
      </p:sp>
    </p:spTree>
    <p:extLst>
      <p:ext uri="{BB962C8B-B14F-4D97-AF65-F5344CB8AC3E}">
        <p14:creationId xmlns:p14="http://schemas.microsoft.com/office/powerpoint/2010/main" val="4242754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7222"/>
                                        </p:tgtEl>
                                        <p:attrNameLst>
                                          <p:attrName>style.visibility</p:attrName>
                                        </p:attrNameLst>
                                      </p:cBhvr>
                                      <p:to>
                                        <p:strVal val="visible"/>
                                      </p:to>
                                    </p:set>
                                    <p:anim calcmode="lin" valueType="num">
                                      <p:cBhvr additive="base">
                                        <p:cTn id="7" dur="500"/>
                                        <p:tgtEl>
                                          <p:spTgt spid="137222"/>
                                        </p:tgtEl>
                                        <p:attrNameLst>
                                          <p:attrName>ppt_y</p:attrName>
                                        </p:attrNameLst>
                                      </p:cBhvr>
                                      <p:tavLst>
                                        <p:tav tm="0">
                                          <p:val>
                                            <p:strVal val="#ppt_y+#ppt_h*1.125000"/>
                                          </p:val>
                                        </p:tav>
                                        <p:tav tm="100000">
                                          <p:val>
                                            <p:strVal val="#ppt_y"/>
                                          </p:val>
                                        </p:tav>
                                      </p:tavLst>
                                    </p:anim>
                                    <p:animEffect transition="in" filter="wipe(up)">
                                      <p:cBhvr>
                                        <p:cTn id="8" dur="500"/>
                                        <p:tgtEl>
                                          <p:spTgt spid="13722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7223"/>
                                        </p:tgtEl>
                                        <p:attrNameLst>
                                          <p:attrName>style.visibility</p:attrName>
                                        </p:attrNameLst>
                                      </p:cBhvr>
                                      <p:to>
                                        <p:strVal val="visible"/>
                                      </p:to>
                                    </p:set>
                                    <p:anim calcmode="lin" valueType="num">
                                      <p:cBhvr additive="base">
                                        <p:cTn id="13" dur="500"/>
                                        <p:tgtEl>
                                          <p:spTgt spid="137223"/>
                                        </p:tgtEl>
                                        <p:attrNameLst>
                                          <p:attrName>ppt_y</p:attrName>
                                        </p:attrNameLst>
                                      </p:cBhvr>
                                      <p:tavLst>
                                        <p:tav tm="0">
                                          <p:val>
                                            <p:strVal val="#ppt_y+#ppt_h*1.125000"/>
                                          </p:val>
                                        </p:tav>
                                        <p:tav tm="100000">
                                          <p:val>
                                            <p:strVal val="#ppt_y"/>
                                          </p:val>
                                        </p:tav>
                                      </p:tavLst>
                                    </p:anim>
                                    <p:animEffect transition="in" filter="wipe(up)">
                                      <p:cBhvr>
                                        <p:cTn id="14" dur="500"/>
                                        <p:tgtEl>
                                          <p:spTgt spid="13722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7225"/>
                                        </p:tgtEl>
                                        <p:attrNameLst>
                                          <p:attrName>style.visibility</p:attrName>
                                        </p:attrNameLst>
                                      </p:cBhvr>
                                      <p:to>
                                        <p:strVal val="visible"/>
                                      </p:to>
                                    </p:set>
                                    <p:anim calcmode="lin" valueType="num">
                                      <p:cBhvr additive="base">
                                        <p:cTn id="19" dur="500"/>
                                        <p:tgtEl>
                                          <p:spTgt spid="137225"/>
                                        </p:tgtEl>
                                        <p:attrNameLst>
                                          <p:attrName>ppt_y</p:attrName>
                                        </p:attrNameLst>
                                      </p:cBhvr>
                                      <p:tavLst>
                                        <p:tav tm="0">
                                          <p:val>
                                            <p:strVal val="#ppt_y+#ppt_h*1.125000"/>
                                          </p:val>
                                        </p:tav>
                                        <p:tav tm="100000">
                                          <p:val>
                                            <p:strVal val="#ppt_y"/>
                                          </p:val>
                                        </p:tav>
                                      </p:tavLst>
                                    </p:anim>
                                    <p:animEffect transition="in" filter="wipe(up)">
                                      <p:cBhvr>
                                        <p:cTn id="20" dur="500"/>
                                        <p:tgtEl>
                                          <p:spTgt spid="13722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7224"/>
                                        </p:tgtEl>
                                        <p:attrNameLst>
                                          <p:attrName>style.visibility</p:attrName>
                                        </p:attrNameLst>
                                      </p:cBhvr>
                                      <p:to>
                                        <p:strVal val="visible"/>
                                      </p:to>
                                    </p:set>
                                    <p:anim calcmode="lin" valueType="num">
                                      <p:cBhvr additive="base">
                                        <p:cTn id="25" dur="500"/>
                                        <p:tgtEl>
                                          <p:spTgt spid="137224"/>
                                        </p:tgtEl>
                                        <p:attrNameLst>
                                          <p:attrName>ppt_y</p:attrName>
                                        </p:attrNameLst>
                                      </p:cBhvr>
                                      <p:tavLst>
                                        <p:tav tm="0">
                                          <p:val>
                                            <p:strVal val="#ppt_y+#ppt_h*1.125000"/>
                                          </p:val>
                                        </p:tav>
                                        <p:tav tm="100000">
                                          <p:val>
                                            <p:strVal val="#ppt_y"/>
                                          </p:val>
                                        </p:tav>
                                      </p:tavLst>
                                    </p:anim>
                                    <p:animEffect transition="in" filter="wipe(up)">
                                      <p:cBhvr>
                                        <p:cTn id="26" dur="500"/>
                                        <p:tgtEl>
                                          <p:spTgt spid="1372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7226"/>
                                        </p:tgtEl>
                                        <p:attrNameLst>
                                          <p:attrName>style.visibility</p:attrName>
                                        </p:attrNameLst>
                                      </p:cBhvr>
                                      <p:to>
                                        <p:strVal val="visible"/>
                                      </p:to>
                                    </p:set>
                                    <p:anim calcmode="lin" valueType="num">
                                      <p:cBhvr additive="base">
                                        <p:cTn id="31" dur="500"/>
                                        <p:tgtEl>
                                          <p:spTgt spid="137226"/>
                                        </p:tgtEl>
                                        <p:attrNameLst>
                                          <p:attrName>ppt_y</p:attrName>
                                        </p:attrNameLst>
                                      </p:cBhvr>
                                      <p:tavLst>
                                        <p:tav tm="0">
                                          <p:val>
                                            <p:strVal val="#ppt_y+#ppt_h*1.125000"/>
                                          </p:val>
                                        </p:tav>
                                        <p:tav tm="100000">
                                          <p:val>
                                            <p:strVal val="#ppt_y"/>
                                          </p:val>
                                        </p:tav>
                                      </p:tavLst>
                                    </p:anim>
                                    <p:animEffect transition="in" filter="wipe(up)">
                                      <p:cBhvr>
                                        <p:cTn id="32" dur="500"/>
                                        <p:tgtEl>
                                          <p:spTgt spid="1372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7227"/>
                                        </p:tgtEl>
                                        <p:attrNameLst>
                                          <p:attrName>style.visibility</p:attrName>
                                        </p:attrNameLst>
                                      </p:cBhvr>
                                      <p:to>
                                        <p:strVal val="visible"/>
                                      </p:to>
                                    </p:set>
                                    <p:anim calcmode="lin" valueType="num">
                                      <p:cBhvr additive="base">
                                        <p:cTn id="37" dur="500"/>
                                        <p:tgtEl>
                                          <p:spTgt spid="137227"/>
                                        </p:tgtEl>
                                        <p:attrNameLst>
                                          <p:attrName>ppt_y</p:attrName>
                                        </p:attrNameLst>
                                      </p:cBhvr>
                                      <p:tavLst>
                                        <p:tav tm="0">
                                          <p:val>
                                            <p:strVal val="#ppt_y+#ppt_h*1.125000"/>
                                          </p:val>
                                        </p:tav>
                                        <p:tav tm="100000">
                                          <p:val>
                                            <p:strVal val="#ppt_y"/>
                                          </p:val>
                                        </p:tav>
                                      </p:tavLst>
                                    </p:anim>
                                    <p:animEffect transition="in" filter="wipe(up)">
                                      <p:cBhvr>
                                        <p:cTn id="38" dur="500"/>
                                        <p:tgtEl>
                                          <p:spTgt spid="13722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37228"/>
                                        </p:tgtEl>
                                        <p:attrNameLst>
                                          <p:attrName>style.visibility</p:attrName>
                                        </p:attrNameLst>
                                      </p:cBhvr>
                                      <p:to>
                                        <p:strVal val="visible"/>
                                      </p:to>
                                    </p:set>
                                    <p:anim calcmode="lin" valueType="num">
                                      <p:cBhvr additive="base">
                                        <p:cTn id="43" dur="500"/>
                                        <p:tgtEl>
                                          <p:spTgt spid="137228"/>
                                        </p:tgtEl>
                                        <p:attrNameLst>
                                          <p:attrName>ppt_y</p:attrName>
                                        </p:attrNameLst>
                                      </p:cBhvr>
                                      <p:tavLst>
                                        <p:tav tm="0">
                                          <p:val>
                                            <p:strVal val="#ppt_y+#ppt_h*1.125000"/>
                                          </p:val>
                                        </p:tav>
                                        <p:tav tm="100000">
                                          <p:val>
                                            <p:strVal val="#ppt_y"/>
                                          </p:val>
                                        </p:tav>
                                      </p:tavLst>
                                    </p:anim>
                                    <p:animEffect transition="in" filter="wipe(up)">
                                      <p:cBhvr>
                                        <p:cTn id="44" dur="500"/>
                                        <p:tgtEl>
                                          <p:spTgt spid="1372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37229"/>
                                        </p:tgtEl>
                                        <p:attrNameLst>
                                          <p:attrName>style.visibility</p:attrName>
                                        </p:attrNameLst>
                                      </p:cBhvr>
                                      <p:to>
                                        <p:strVal val="visible"/>
                                      </p:to>
                                    </p:set>
                                    <p:anim calcmode="lin" valueType="num">
                                      <p:cBhvr additive="base">
                                        <p:cTn id="49" dur="500"/>
                                        <p:tgtEl>
                                          <p:spTgt spid="137229"/>
                                        </p:tgtEl>
                                        <p:attrNameLst>
                                          <p:attrName>ppt_y</p:attrName>
                                        </p:attrNameLst>
                                      </p:cBhvr>
                                      <p:tavLst>
                                        <p:tav tm="0">
                                          <p:val>
                                            <p:strVal val="#ppt_y+#ppt_h*1.125000"/>
                                          </p:val>
                                        </p:tav>
                                        <p:tav tm="100000">
                                          <p:val>
                                            <p:strVal val="#ppt_y"/>
                                          </p:val>
                                        </p:tav>
                                      </p:tavLst>
                                    </p:anim>
                                    <p:animEffect transition="in" filter="wipe(up)">
                                      <p:cBhvr>
                                        <p:cTn id="50" dur="500"/>
                                        <p:tgtEl>
                                          <p:spTgt spid="137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utoUpdateAnimBg="0"/>
      <p:bldP spid="137223" grpId="0" autoUpdateAnimBg="0"/>
      <p:bldP spid="137224" grpId="0" autoUpdateAnimBg="0"/>
      <p:bldP spid="137225" grpId="0" autoUpdateAnimBg="0"/>
      <p:bldP spid="137226" grpId="0" autoUpdateAnimBg="0"/>
      <p:bldP spid="137227" grpId="0" autoUpdateAnimBg="0"/>
      <p:bldP spid="137228" grpId="0" autoUpdateAnimBg="0"/>
      <p:bldP spid="137229"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000">
                <a:solidFill>
                  <a:srgbClr val="000099"/>
                </a:solidFill>
              </a:rPr>
              <a:t>Contraction of Giant Molecular Cloud Cores</a:t>
            </a:r>
          </a:p>
        </p:txBody>
      </p:sp>
      <p:sp>
        <p:nvSpPr>
          <p:cNvPr id="138243" name="Line 3"/>
          <p:cNvSpPr>
            <a:spLocks noChangeShapeType="1"/>
          </p:cNvSpPr>
          <p:nvPr/>
        </p:nvSpPr>
        <p:spPr bwMode="auto">
          <a:xfrm>
            <a:off x="2209800" y="838200"/>
            <a:ext cx="8229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8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5" name="Picture 5" descr="01"/>
          <p:cNvPicPr>
            <a:picLocks noChangeAspect="1" noChangeArrowheads="1"/>
          </p:cNvPicPr>
          <p:nvPr>
            <p:ph idx="1"/>
          </p:nvPr>
        </p:nvPicPr>
        <p:blipFill>
          <a:blip r:embed="rId3">
            <a:extLst>
              <a:ext uri="{28A0092B-C50C-407E-A947-70E740481C1C}">
                <a14:useLocalDpi xmlns:a14="http://schemas.microsoft.com/office/drawing/2010/main" val="0"/>
              </a:ext>
            </a:extLst>
          </a:blip>
          <a:srcRect t="14444"/>
          <a:stretch>
            <a:fillRect/>
          </a:stretch>
        </p:blipFill>
        <p:spPr>
          <a:xfrm>
            <a:off x="2819400" y="914400"/>
            <a:ext cx="78486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6" name="Text Box 6"/>
          <p:cNvSpPr txBox="1">
            <a:spLocks noChangeArrowheads="1"/>
          </p:cNvSpPr>
          <p:nvPr/>
        </p:nvSpPr>
        <p:spPr bwMode="auto">
          <a:xfrm>
            <a:off x="3657600" y="34290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Thermal Energy (pressure)</a:t>
            </a:r>
          </a:p>
        </p:txBody>
      </p:sp>
      <p:sp>
        <p:nvSpPr>
          <p:cNvPr id="138247" name="Text Box 7"/>
          <p:cNvSpPr txBox="1">
            <a:spLocks noChangeArrowheads="1"/>
          </p:cNvSpPr>
          <p:nvPr/>
        </p:nvSpPr>
        <p:spPr bwMode="auto">
          <a:xfrm>
            <a:off x="3657600" y="38862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Magnetic Fields</a:t>
            </a:r>
          </a:p>
        </p:txBody>
      </p:sp>
      <p:sp>
        <p:nvSpPr>
          <p:cNvPr id="138248" name="Text Box 8"/>
          <p:cNvSpPr txBox="1">
            <a:spLocks noChangeArrowheads="1"/>
          </p:cNvSpPr>
          <p:nvPr/>
        </p:nvSpPr>
        <p:spPr bwMode="auto">
          <a:xfrm>
            <a:off x="3657600" y="43434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Rotation (angular momentum)</a:t>
            </a:r>
          </a:p>
        </p:txBody>
      </p:sp>
      <p:sp>
        <p:nvSpPr>
          <p:cNvPr id="138249" name="Text Box 9"/>
          <p:cNvSpPr txBox="1">
            <a:spLocks noChangeArrowheads="1"/>
          </p:cNvSpPr>
          <p:nvPr/>
        </p:nvSpPr>
        <p:spPr bwMode="auto">
          <a:xfrm>
            <a:off x="4114800" y="5441951"/>
            <a:ext cx="434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cs typeface="Arial" panose="020B0604020202020204" pitchFamily="34" charset="0"/>
                <a:sym typeface="Monotype Sorts" charset="2"/>
              </a:rPr>
              <a:t></a:t>
            </a:r>
            <a:r>
              <a:rPr lang="en-US" altLang="en-US" sz="2400">
                <a:solidFill>
                  <a:srgbClr val="FFFFFF"/>
                </a:solidFill>
                <a:cs typeface="Arial" panose="020B0604020202020204" pitchFamily="34" charset="0"/>
              </a:rPr>
              <a:t> </a:t>
            </a:r>
            <a:r>
              <a:rPr lang="en-US" altLang="en-US" sz="2400">
                <a:solidFill>
                  <a:srgbClr val="FFFFFF"/>
                </a:solidFill>
              </a:rPr>
              <a:t>External trigger required to initiate the collapse of clouds to form stars.</a:t>
            </a:r>
          </a:p>
        </p:txBody>
      </p:sp>
      <p:sp>
        <p:nvSpPr>
          <p:cNvPr id="138250" name="Text Box 10"/>
          <p:cNvSpPr txBox="1">
            <a:spLocks noChangeArrowheads="1"/>
          </p:cNvSpPr>
          <p:nvPr/>
        </p:nvSpPr>
        <p:spPr bwMode="auto">
          <a:xfrm>
            <a:off x="9296400" y="2438401"/>
            <a:ext cx="1295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FFFFFF"/>
                </a:solidFill>
              </a:rPr>
              <a:t>Horse Head Nebula</a:t>
            </a:r>
          </a:p>
        </p:txBody>
      </p:sp>
      <p:sp>
        <p:nvSpPr>
          <p:cNvPr id="138251" name="Text Box 11"/>
          <p:cNvSpPr txBox="1">
            <a:spLocks noChangeArrowheads="1"/>
          </p:cNvSpPr>
          <p:nvPr/>
        </p:nvSpPr>
        <p:spPr bwMode="auto">
          <a:xfrm>
            <a:off x="3657600" y="48006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FFFFFF"/>
                </a:solidFill>
              </a:rPr>
              <a:t> Turbulence</a:t>
            </a:r>
          </a:p>
        </p:txBody>
      </p:sp>
    </p:spTree>
    <p:extLst>
      <p:ext uri="{BB962C8B-B14F-4D97-AF65-F5344CB8AC3E}">
        <p14:creationId xmlns:p14="http://schemas.microsoft.com/office/powerpoint/2010/main" val="3869111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8246"/>
                                        </p:tgtEl>
                                        <p:attrNameLst>
                                          <p:attrName>style.visibility</p:attrName>
                                        </p:attrNameLst>
                                      </p:cBhvr>
                                      <p:to>
                                        <p:strVal val="visible"/>
                                      </p:to>
                                    </p:set>
                                    <p:anim calcmode="lin" valueType="num">
                                      <p:cBhvr additive="base">
                                        <p:cTn id="7" dur="500"/>
                                        <p:tgtEl>
                                          <p:spTgt spid="138246"/>
                                        </p:tgtEl>
                                        <p:attrNameLst>
                                          <p:attrName>ppt_y</p:attrName>
                                        </p:attrNameLst>
                                      </p:cBhvr>
                                      <p:tavLst>
                                        <p:tav tm="0">
                                          <p:val>
                                            <p:strVal val="#ppt_y+#ppt_h*1.125000"/>
                                          </p:val>
                                        </p:tav>
                                        <p:tav tm="100000">
                                          <p:val>
                                            <p:strVal val="#ppt_y"/>
                                          </p:val>
                                        </p:tav>
                                      </p:tavLst>
                                    </p:anim>
                                    <p:animEffect transition="in" filter="wipe(up)">
                                      <p:cBhvr>
                                        <p:cTn id="8" dur="500"/>
                                        <p:tgtEl>
                                          <p:spTgt spid="138246"/>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8247"/>
                                        </p:tgtEl>
                                        <p:attrNameLst>
                                          <p:attrName>style.visibility</p:attrName>
                                        </p:attrNameLst>
                                      </p:cBhvr>
                                      <p:to>
                                        <p:strVal val="visible"/>
                                      </p:to>
                                    </p:set>
                                    <p:anim calcmode="lin" valueType="num">
                                      <p:cBhvr additive="base">
                                        <p:cTn id="13" dur="500"/>
                                        <p:tgtEl>
                                          <p:spTgt spid="138247"/>
                                        </p:tgtEl>
                                        <p:attrNameLst>
                                          <p:attrName>ppt_y</p:attrName>
                                        </p:attrNameLst>
                                      </p:cBhvr>
                                      <p:tavLst>
                                        <p:tav tm="0">
                                          <p:val>
                                            <p:strVal val="#ppt_y+#ppt_h*1.125000"/>
                                          </p:val>
                                        </p:tav>
                                        <p:tav tm="100000">
                                          <p:val>
                                            <p:strVal val="#ppt_y"/>
                                          </p:val>
                                        </p:tav>
                                      </p:tavLst>
                                    </p:anim>
                                    <p:animEffect transition="in" filter="wipe(up)">
                                      <p:cBhvr>
                                        <p:cTn id="14" dur="500"/>
                                        <p:tgtEl>
                                          <p:spTgt spid="1382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8248"/>
                                        </p:tgtEl>
                                        <p:attrNameLst>
                                          <p:attrName>style.visibility</p:attrName>
                                        </p:attrNameLst>
                                      </p:cBhvr>
                                      <p:to>
                                        <p:strVal val="visible"/>
                                      </p:to>
                                    </p:set>
                                    <p:anim calcmode="lin" valueType="num">
                                      <p:cBhvr additive="base">
                                        <p:cTn id="19" dur="500"/>
                                        <p:tgtEl>
                                          <p:spTgt spid="138248"/>
                                        </p:tgtEl>
                                        <p:attrNameLst>
                                          <p:attrName>ppt_y</p:attrName>
                                        </p:attrNameLst>
                                      </p:cBhvr>
                                      <p:tavLst>
                                        <p:tav tm="0">
                                          <p:val>
                                            <p:strVal val="#ppt_y+#ppt_h*1.125000"/>
                                          </p:val>
                                        </p:tav>
                                        <p:tav tm="100000">
                                          <p:val>
                                            <p:strVal val="#ppt_y"/>
                                          </p:val>
                                        </p:tav>
                                      </p:tavLst>
                                    </p:anim>
                                    <p:animEffect transition="in" filter="wipe(up)">
                                      <p:cBhvr>
                                        <p:cTn id="20" dur="500"/>
                                        <p:tgtEl>
                                          <p:spTgt spid="13824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8251"/>
                                        </p:tgtEl>
                                        <p:attrNameLst>
                                          <p:attrName>style.visibility</p:attrName>
                                        </p:attrNameLst>
                                      </p:cBhvr>
                                      <p:to>
                                        <p:strVal val="visible"/>
                                      </p:to>
                                    </p:set>
                                    <p:anim calcmode="lin" valueType="num">
                                      <p:cBhvr additive="base">
                                        <p:cTn id="25" dur="500"/>
                                        <p:tgtEl>
                                          <p:spTgt spid="138251"/>
                                        </p:tgtEl>
                                        <p:attrNameLst>
                                          <p:attrName>ppt_y</p:attrName>
                                        </p:attrNameLst>
                                      </p:cBhvr>
                                      <p:tavLst>
                                        <p:tav tm="0">
                                          <p:val>
                                            <p:strVal val="#ppt_y+#ppt_h*1.125000"/>
                                          </p:val>
                                        </p:tav>
                                        <p:tav tm="100000">
                                          <p:val>
                                            <p:strVal val="#ppt_y"/>
                                          </p:val>
                                        </p:tav>
                                      </p:tavLst>
                                    </p:anim>
                                    <p:animEffect transition="in" filter="wipe(up)">
                                      <p:cBhvr>
                                        <p:cTn id="26" dur="500"/>
                                        <p:tgtEl>
                                          <p:spTgt spid="13825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8249"/>
                                        </p:tgtEl>
                                        <p:attrNameLst>
                                          <p:attrName>style.visibility</p:attrName>
                                        </p:attrNameLst>
                                      </p:cBhvr>
                                      <p:to>
                                        <p:strVal val="visible"/>
                                      </p:to>
                                    </p:set>
                                    <p:anim calcmode="lin" valueType="num">
                                      <p:cBhvr additive="base">
                                        <p:cTn id="31" dur="500"/>
                                        <p:tgtEl>
                                          <p:spTgt spid="138249"/>
                                        </p:tgtEl>
                                        <p:attrNameLst>
                                          <p:attrName>ppt_y</p:attrName>
                                        </p:attrNameLst>
                                      </p:cBhvr>
                                      <p:tavLst>
                                        <p:tav tm="0">
                                          <p:val>
                                            <p:strVal val="#ppt_y+#ppt_h*1.125000"/>
                                          </p:val>
                                        </p:tav>
                                        <p:tav tm="100000">
                                          <p:val>
                                            <p:strVal val="#ppt_y"/>
                                          </p:val>
                                        </p:tav>
                                      </p:tavLst>
                                    </p:anim>
                                    <p:animEffect transition="in" filter="wipe(up)">
                                      <p:cBhvr>
                                        <p:cTn id="32" dur="50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6" grpId="0" autoUpdateAnimBg="0"/>
      <p:bldP spid="138247" grpId="0" autoUpdateAnimBg="0"/>
      <p:bldP spid="138248" grpId="0" autoUpdateAnimBg="0"/>
      <p:bldP spid="138249" grpId="0" autoUpdateAnimBg="0"/>
      <p:bldP spid="13825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700">
                <a:solidFill>
                  <a:srgbClr val="000099"/>
                </a:solidFill>
              </a:rPr>
              <a:t>Shocks Triggering Star Formation</a:t>
            </a:r>
          </a:p>
        </p:txBody>
      </p:sp>
      <p:sp>
        <p:nvSpPr>
          <p:cNvPr id="139267" name="Line 3"/>
          <p:cNvSpPr>
            <a:spLocks noChangeShapeType="1"/>
          </p:cNvSpPr>
          <p:nvPr/>
        </p:nvSpPr>
        <p:spPr bwMode="auto">
          <a:xfrm>
            <a:off x="2209800" y="838200"/>
            <a:ext cx="7924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69" name="Picture 5" descr="0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710489" y="914400"/>
            <a:ext cx="2928937"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9270" name="Picture 6" descr="trifid_gemini_big"/>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2819400" y="1295400"/>
            <a:ext cx="4800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9271" name="Line 7"/>
          <p:cNvSpPr>
            <a:spLocks noChangeShapeType="1"/>
          </p:cNvSpPr>
          <p:nvPr/>
        </p:nvSpPr>
        <p:spPr bwMode="auto">
          <a:xfrm flipV="1">
            <a:off x="3352800" y="5334000"/>
            <a:ext cx="228600" cy="7620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9272" name="Text Box 8"/>
          <p:cNvSpPr txBox="1">
            <a:spLocks noChangeArrowheads="1"/>
          </p:cNvSpPr>
          <p:nvPr/>
        </p:nvSpPr>
        <p:spPr bwMode="auto">
          <a:xfrm>
            <a:off x="2733675" y="6080126"/>
            <a:ext cx="365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333399"/>
                </a:solidFill>
              </a:rPr>
              <a:t>Globules</a:t>
            </a:r>
            <a:r>
              <a:rPr lang="en-US" altLang="en-US" sz="2000">
                <a:solidFill>
                  <a:srgbClr val="333399"/>
                </a:solidFill>
              </a:rPr>
              <a:t> = sites where stars are being born </a:t>
            </a:r>
            <a:r>
              <a:rPr lang="en-US" altLang="en-US" sz="2000" i="1">
                <a:solidFill>
                  <a:srgbClr val="333399"/>
                </a:solidFill>
              </a:rPr>
              <a:t>right now!</a:t>
            </a:r>
          </a:p>
        </p:txBody>
      </p:sp>
      <p:sp>
        <p:nvSpPr>
          <p:cNvPr id="139273" name="Text Box 9"/>
          <p:cNvSpPr txBox="1">
            <a:spLocks noChangeArrowheads="1"/>
          </p:cNvSpPr>
          <p:nvPr/>
        </p:nvSpPr>
        <p:spPr bwMode="auto">
          <a:xfrm>
            <a:off x="6445250" y="5302251"/>
            <a:ext cx="106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b="1">
                <a:solidFill>
                  <a:srgbClr val="FFFFFF"/>
                </a:solidFill>
              </a:rPr>
              <a:t>Trifid Nebula</a:t>
            </a:r>
          </a:p>
        </p:txBody>
      </p:sp>
    </p:spTree>
    <p:extLst>
      <p:ext uri="{BB962C8B-B14F-4D97-AF65-F5344CB8AC3E}">
        <p14:creationId xmlns:p14="http://schemas.microsoft.com/office/powerpoint/2010/main" val="3148839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9269"/>
                                        </p:tgtEl>
                                        <p:attrNameLst>
                                          <p:attrName>style.visibility</p:attrName>
                                        </p:attrNameLst>
                                      </p:cBhvr>
                                      <p:to>
                                        <p:strVal val="visible"/>
                                      </p:to>
                                    </p:set>
                                    <p:anim calcmode="lin" valueType="num">
                                      <p:cBhvr additive="base">
                                        <p:cTn id="7" dur="500" fill="hold"/>
                                        <p:tgtEl>
                                          <p:spTgt spid="139269"/>
                                        </p:tgtEl>
                                        <p:attrNameLst>
                                          <p:attrName>ppt_x</p:attrName>
                                        </p:attrNameLst>
                                      </p:cBhvr>
                                      <p:tavLst>
                                        <p:tav tm="0">
                                          <p:val>
                                            <p:strVal val="1+#ppt_w/2"/>
                                          </p:val>
                                        </p:tav>
                                        <p:tav tm="100000">
                                          <p:val>
                                            <p:strVal val="#ppt_x"/>
                                          </p:val>
                                        </p:tav>
                                      </p:tavLst>
                                    </p:anim>
                                    <p:anim calcmode="lin" valueType="num">
                                      <p:cBhvr additive="base">
                                        <p:cTn id="8" dur="500" fill="hold"/>
                                        <p:tgtEl>
                                          <p:spTgt spid="1392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39270"/>
                                        </p:tgtEl>
                                        <p:attrNameLst>
                                          <p:attrName>style.visibility</p:attrName>
                                        </p:attrNameLst>
                                      </p:cBhvr>
                                      <p:to>
                                        <p:strVal val="visible"/>
                                      </p:to>
                                    </p:set>
                                    <p:anim calcmode="lin" valueType="num">
                                      <p:cBhvr additive="base">
                                        <p:cTn id="13" dur="500" fill="hold"/>
                                        <p:tgtEl>
                                          <p:spTgt spid="139270"/>
                                        </p:tgtEl>
                                        <p:attrNameLst>
                                          <p:attrName>ppt_x</p:attrName>
                                        </p:attrNameLst>
                                      </p:cBhvr>
                                      <p:tavLst>
                                        <p:tav tm="0">
                                          <p:val>
                                            <p:strVal val="0-#ppt_w/2"/>
                                          </p:val>
                                        </p:tav>
                                        <p:tav tm="100000">
                                          <p:val>
                                            <p:strVal val="#ppt_x"/>
                                          </p:val>
                                        </p:tav>
                                      </p:tavLst>
                                    </p:anim>
                                    <p:anim calcmode="lin" valueType="num">
                                      <p:cBhvr additive="base">
                                        <p:cTn id="14" dur="500" fill="hold"/>
                                        <p:tgtEl>
                                          <p:spTgt spid="13927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39273"/>
                                        </p:tgtEl>
                                        <p:attrNameLst>
                                          <p:attrName>style.visibility</p:attrName>
                                        </p:attrNameLst>
                                      </p:cBhvr>
                                      <p:to>
                                        <p:strVal val="visible"/>
                                      </p:to>
                                    </p:set>
                                    <p:anim calcmode="lin" valueType="num">
                                      <p:cBhvr additive="base">
                                        <p:cTn id="18" dur="500" fill="hold"/>
                                        <p:tgtEl>
                                          <p:spTgt spid="139273"/>
                                        </p:tgtEl>
                                        <p:attrNameLst>
                                          <p:attrName>ppt_x</p:attrName>
                                        </p:attrNameLst>
                                      </p:cBhvr>
                                      <p:tavLst>
                                        <p:tav tm="0">
                                          <p:val>
                                            <p:strVal val="0-#ppt_w/2"/>
                                          </p:val>
                                        </p:tav>
                                        <p:tav tm="100000">
                                          <p:val>
                                            <p:strVal val="#ppt_x"/>
                                          </p:val>
                                        </p:tav>
                                      </p:tavLst>
                                    </p:anim>
                                    <p:anim calcmode="lin" valueType="num">
                                      <p:cBhvr additive="base">
                                        <p:cTn id="19" dur="500" fill="hold"/>
                                        <p:tgtEl>
                                          <p:spTgt spid="13927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39271"/>
                                        </p:tgtEl>
                                        <p:attrNameLst>
                                          <p:attrName>style.visibility</p:attrName>
                                        </p:attrNameLst>
                                      </p:cBhvr>
                                      <p:to>
                                        <p:strVal val="visible"/>
                                      </p:to>
                                    </p:set>
                                    <p:anim calcmode="lin" valueType="num">
                                      <p:cBhvr additive="base">
                                        <p:cTn id="24" dur="500"/>
                                        <p:tgtEl>
                                          <p:spTgt spid="139271"/>
                                        </p:tgtEl>
                                        <p:attrNameLst>
                                          <p:attrName>ppt_y</p:attrName>
                                        </p:attrNameLst>
                                      </p:cBhvr>
                                      <p:tavLst>
                                        <p:tav tm="0">
                                          <p:val>
                                            <p:strVal val="#ppt_y+#ppt_h*1.125000"/>
                                          </p:val>
                                        </p:tav>
                                        <p:tav tm="100000">
                                          <p:val>
                                            <p:strVal val="#ppt_y"/>
                                          </p:val>
                                        </p:tav>
                                      </p:tavLst>
                                    </p:anim>
                                    <p:animEffect transition="in" filter="wipe(up)">
                                      <p:cBhvr>
                                        <p:cTn id="25" dur="500"/>
                                        <p:tgtEl>
                                          <p:spTgt spid="139271"/>
                                        </p:tgtEl>
                                      </p:cBhvr>
                                    </p:animEffect>
                                  </p:childTnLst>
                                </p:cTn>
                              </p:par>
                            </p:childTnLst>
                          </p:cTn>
                        </p:par>
                        <p:par>
                          <p:cTn id="26" fill="hold" nodeType="afterGroup">
                            <p:stCondLst>
                              <p:cond delay="500"/>
                            </p:stCondLst>
                            <p:childTnLst>
                              <p:par>
                                <p:cTn id="27" presetID="12" presetClass="entr" presetSubtype="4" fill="hold" grpId="0" nodeType="afterEffect">
                                  <p:stCondLst>
                                    <p:cond delay="0"/>
                                  </p:stCondLst>
                                  <p:childTnLst>
                                    <p:set>
                                      <p:cBhvr>
                                        <p:cTn id="28" dur="1" fill="hold">
                                          <p:stCondLst>
                                            <p:cond delay="0"/>
                                          </p:stCondLst>
                                        </p:cTn>
                                        <p:tgtEl>
                                          <p:spTgt spid="139272"/>
                                        </p:tgtEl>
                                        <p:attrNameLst>
                                          <p:attrName>style.visibility</p:attrName>
                                        </p:attrNameLst>
                                      </p:cBhvr>
                                      <p:to>
                                        <p:strVal val="visible"/>
                                      </p:to>
                                    </p:set>
                                    <p:anim calcmode="lin" valueType="num">
                                      <p:cBhvr additive="base">
                                        <p:cTn id="29" dur="500"/>
                                        <p:tgtEl>
                                          <p:spTgt spid="139272"/>
                                        </p:tgtEl>
                                        <p:attrNameLst>
                                          <p:attrName>ppt_y</p:attrName>
                                        </p:attrNameLst>
                                      </p:cBhvr>
                                      <p:tavLst>
                                        <p:tav tm="0">
                                          <p:val>
                                            <p:strVal val="#ppt_y+#ppt_h*1.125000"/>
                                          </p:val>
                                        </p:tav>
                                        <p:tav tm="100000">
                                          <p:val>
                                            <p:strVal val="#ppt_y"/>
                                          </p:val>
                                        </p:tav>
                                      </p:tavLst>
                                    </p:anim>
                                    <p:animEffect transition="in" filter="wipe(up)">
                                      <p:cBhvr>
                                        <p:cTn id="30" dur="500"/>
                                        <p:tgtEl>
                                          <p:spTgt spid="13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72" grpId="0" autoUpdateAnimBg="0"/>
      <p:bldP spid="139273"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895600" y="274638"/>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900">
                <a:solidFill>
                  <a:srgbClr val="000099"/>
                </a:solidFill>
              </a:rPr>
              <a:t>Sources of Shock Waves Triggering Star Formation (1)</a:t>
            </a:r>
          </a:p>
        </p:txBody>
      </p:sp>
      <p:sp>
        <p:nvSpPr>
          <p:cNvPr id="140291" name="Line 3"/>
          <p:cNvSpPr>
            <a:spLocks noChangeShapeType="1"/>
          </p:cNvSpPr>
          <p:nvPr/>
        </p:nvSpPr>
        <p:spPr bwMode="auto">
          <a:xfrm>
            <a:off x="2209800" y="13716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0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3" name="Text Box 5"/>
          <p:cNvSpPr txBox="1">
            <a:spLocks noChangeArrowheads="1"/>
          </p:cNvSpPr>
          <p:nvPr/>
        </p:nvSpPr>
        <p:spPr bwMode="auto">
          <a:xfrm>
            <a:off x="3048000" y="1447801"/>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Previous star formation can trigger further star formation through:</a:t>
            </a:r>
          </a:p>
        </p:txBody>
      </p:sp>
      <p:pic>
        <p:nvPicPr>
          <p:cNvPr id="140294" name="Picture 6" descr="crab_vlt_bi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06814" y="2408238"/>
            <a:ext cx="3989387" cy="4449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5" name="Text Box 7"/>
          <p:cNvSpPr txBox="1">
            <a:spLocks noChangeArrowheads="1"/>
          </p:cNvSpPr>
          <p:nvPr/>
        </p:nvSpPr>
        <p:spPr bwMode="auto">
          <a:xfrm>
            <a:off x="7839075" y="2438400"/>
            <a:ext cx="266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a) Shocks from supernovae (explosions of massive stars):</a:t>
            </a:r>
          </a:p>
        </p:txBody>
      </p:sp>
      <p:sp>
        <p:nvSpPr>
          <p:cNvPr id="140296" name="Text Box 8"/>
          <p:cNvSpPr txBox="1">
            <a:spLocks noChangeArrowheads="1"/>
          </p:cNvSpPr>
          <p:nvPr/>
        </p:nvSpPr>
        <p:spPr bwMode="auto">
          <a:xfrm>
            <a:off x="7902575" y="4343400"/>
            <a:ext cx="2590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Massive stars die young =&gt; Supernovae tend to happen near sites of recent star formation</a:t>
            </a:r>
          </a:p>
        </p:txBody>
      </p:sp>
    </p:spTree>
    <p:extLst>
      <p:ext uri="{BB962C8B-B14F-4D97-AF65-F5344CB8AC3E}">
        <p14:creationId xmlns:p14="http://schemas.microsoft.com/office/powerpoint/2010/main" val="4191541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0293"/>
                                        </p:tgtEl>
                                        <p:attrNameLst>
                                          <p:attrName>style.visibility</p:attrName>
                                        </p:attrNameLst>
                                      </p:cBhvr>
                                      <p:to>
                                        <p:strVal val="visible"/>
                                      </p:to>
                                    </p:set>
                                    <p:anim calcmode="lin" valueType="num">
                                      <p:cBhvr additive="base">
                                        <p:cTn id="7" dur="500"/>
                                        <p:tgtEl>
                                          <p:spTgt spid="140293"/>
                                        </p:tgtEl>
                                        <p:attrNameLst>
                                          <p:attrName>ppt_y</p:attrName>
                                        </p:attrNameLst>
                                      </p:cBhvr>
                                      <p:tavLst>
                                        <p:tav tm="0">
                                          <p:val>
                                            <p:strVal val="#ppt_y+#ppt_h*1.125000"/>
                                          </p:val>
                                        </p:tav>
                                        <p:tav tm="100000">
                                          <p:val>
                                            <p:strVal val="#ppt_y"/>
                                          </p:val>
                                        </p:tav>
                                      </p:tavLst>
                                    </p:anim>
                                    <p:animEffect transition="in" filter="wipe(up)">
                                      <p:cBhvr>
                                        <p:cTn id="8" dur="500"/>
                                        <p:tgtEl>
                                          <p:spTgt spid="140293"/>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40294"/>
                                        </p:tgtEl>
                                        <p:attrNameLst>
                                          <p:attrName>style.visibility</p:attrName>
                                        </p:attrNameLst>
                                      </p:cBhvr>
                                      <p:to>
                                        <p:strVal val="visible"/>
                                      </p:to>
                                    </p:set>
                                    <p:anim calcmode="lin" valueType="num">
                                      <p:cBhvr additive="base">
                                        <p:cTn id="13" dur="500" fill="hold"/>
                                        <p:tgtEl>
                                          <p:spTgt spid="140294"/>
                                        </p:tgtEl>
                                        <p:attrNameLst>
                                          <p:attrName>ppt_x</p:attrName>
                                        </p:attrNameLst>
                                      </p:cBhvr>
                                      <p:tavLst>
                                        <p:tav tm="0">
                                          <p:val>
                                            <p:strVal val="0-#ppt_w/2"/>
                                          </p:val>
                                        </p:tav>
                                        <p:tav tm="100000">
                                          <p:val>
                                            <p:strVal val="#ppt_x"/>
                                          </p:val>
                                        </p:tav>
                                      </p:tavLst>
                                    </p:anim>
                                    <p:anim calcmode="lin" valueType="num">
                                      <p:cBhvr additive="base">
                                        <p:cTn id="14" dur="500" fill="hold"/>
                                        <p:tgtEl>
                                          <p:spTgt spid="14029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0295"/>
                                        </p:tgtEl>
                                        <p:attrNameLst>
                                          <p:attrName>style.visibility</p:attrName>
                                        </p:attrNameLst>
                                      </p:cBhvr>
                                      <p:to>
                                        <p:strVal val="visible"/>
                                      </p:to>
                                    </p:set>
                                    <p:anim calcmode="lin" valueType="num">
                                      <p:cBhvr additive="base">
                                        <p:cTn id="19" dur="500"/>
                                        <p:tgtEl>
                                          <p:spTgt spid="140295"/>
                                        </p:tgtEl>
                                        <p:attrNameLst>
                                          <p:attrName>ppt_y</p:attrName>
                                        </p:attrNameLst>
                                      </p:cBhvr>
                                      <p:tavLst>
                                        <p:tav tm="0">
                                          <p:val>
                                            <p:strVal val="#ppt_y+#ppt_h*1.125000"/>
                                          </p:val>
                                        </p:tav>
                                        <p:tav tm="100000">
                                          <p:val>
                                            <p:strVal val="#ppt_y"/>
                                          </p:val>
                                        </p:tav>
                                      </p:tavLst>
                                    </p:anim>
                                    <p:animEffect transition="in" filter="wipe(up)">
                                      <p:cBhvr>
                                        <p:cTn id="20" dur="500"/>
                                        <p:tgtEl>
                                          <p:spTgt spid="1402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40296"/>
                                        </p:tgtEl>
                                        <p:attrNameLst>
                                          <p:attrName>style.visibility</p:attrName>
                                        </p:attrNameLst>
                                      </p:cBhvr>
                                      <p:to>
                                        <p:strVal val="visible"/>
                                      </p:to>
                                    </p:set>
                                    <p:anim calcmode="lin" valueType="num">
                                      <p:cBhvr additive="base">
                                        <p:cTn id="25" dur="500"/>
                                        <p:tgtEl>
                                          <p:spTgt spid="140296"/>
                                        </p:tgtEl>
                                        <p:attrNameLst>
                                          <p:attrName>ppt_y</p:attrName>
                                        </p:attrNameLst>
                                      </p:cBhvr>
                                      <p:tavLst>
                                        <p:tav tm="0">
                                          <p:val>
                                            <p:strVal val="#ppt_y+#ppt_h*1.125000"/>
                                          </p:val>
                                        </p:tav>
                                        <p:tav tm="100000">
                                          <p:val>
                                            <p:strVal val="#ppt_y"/>
                                          </p:val>
                                        </p:tav>
                                      </p:tavLst>
                                    </p:anim>
                                    <p:animEffect transition="in" filter="wipe(up)">
                                      <p:cBhvr>
                                        <p:cTn id="26" dur="500"/>
                                        <p:tgtEl>
                                          <p:spTgt spid="140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autoUpdateAnimBg="0"/>
      <p:bldP spid="140295" grpId="0" autoUpdateAnimBg="0"/>
      <p:bldP spid="14029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895600" y="274638"/>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900">
                <a:solidFill>
                  <a:srgbClr val="000099"/>
                </a:solidFill>
              </a:rPr>
              <a:t>Sources of Shock Waves Triggering Star Formation (2)</a:t>
            </a:r>
          </a:p>
        </p:txBody>
      </p:sp>
      <p:sp>
        <p:nvSpPr>
          <p:cNvPr id="141315" name="Line 3"/>
          <p:cNvSpPr>
            <a:spLocks noChangeShapeType="1"/>
          </p:cNvSpPr>
          <p:nvPr/>
        </p:nvSpPr>
        <p:spPr bwMode="auto">
          <a:xfrm>
            <a:off x="2209800" y="13716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1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7" name="Text Box 5"/>
          <p:cNvSpPr txBox="1">
            <a:spLocks noChangeArrowheads="1"/>
          </p:cNvSpPr>
          <p:nvPr/>
        </p:nvSpPr>
        <p:spPr bwMode="auto">
          <a:xfrm>
            <a:off x="3048000" y="1447801"/>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Previous star formation can trigger further star formation through:</a:t>
            </a:r>
          </a:p>
        </p:txBody>
      </p:sp>
      <p:sp>
        <p:nvSpPr>
          <p:cNvPr id="141318" name="Text Box 6"/>
          <p:cNvSpPr txBox="1">
            <a:spLocks noChangeArrowheads="1"/>
          </p:cNvSpPr>
          <p:nvPr/>
        </p:nvSpPr>
        <p:spPr bwMode="auto">
          <a:xfrm>
            <a:off x="7848600" y="1981200"/>
            <a:ext cx="2667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b) Ionization fronts of hot, massive O or B stars which produce a lot of UV radiation:</a:t>
            </a:r>
          </a:p>
        </p:txBody>
      </p:sp>
      <p:sp>
        <p:nvSpPr>
          <p:cNvPr id="141319" name="Text Box 7"/>
          <p:cNvSpPr txBox="1">
            <a:spLocks noChangeArrowheads="1"/>
          </p:cNvSpPr>
          <p:nvPr/>
        </p:nvSpPr>
        <p:spPr bwMode="auto">
          <a:xfrm>
            <a:off x="7924800" y="4495800"/>
            <a:ext cx="2590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Massive stars die young =&gt; O and B stars only exist near sites of recent star formation</a:t>
            </a:r>
          </a:p>
        </p:txBody>
      </p:sp>
      <p:pic>
        <p:nvPicPr>
          <p:cNvPr id="141320" name="Picture 8" descr="M16Full"/>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33800" y="2362200"/>
            <a:ext cx="396240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15897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1320"/>
                                        </p:tgtEl>
                                        <p:attrNameLst>
                                          <p:attrName>style.visibility</p:attrName>
                                        </p:attrNameLst>
                                      </p:cBhvr>
                                      <p:to>
                                        <p:strVal val="visible"/>
                                      </p:to>
                                    </p:set>
                                    <p:anim calcmode="lin" valueType="num">
                                      <p:cBhvr additive="base">
                                        <p:cTn id="7" dur="500" fill="hold"/>
                                        <p:tgtEl>
                                          <p:spTgt spid="141320"/>
                                        </p:tgtEl>
                                        <p:attrNameLst>
                                          <p:attrName>ppt_x</p:attrName>
                                        </p:attrNameLst>
                                      </p:cBhvr>
                                      <p:tavLst>
                                        <p:tav tm="0">
                                          <p:val>
                                            <p:strVal val="0-#ppt_w/2"/>
                                          </p:val>
                                        </p:tav>
                                        <p:tav tm="100000">
                                          <p:val>
                                            <p:strVal val="#ppt_x"/>
                                          </p:val>
                                        </p:tav>
                                      </p:tavLst>
                                    </p:anim>
                                    <p:anim calcmode="lin" valueType="num">
                                      <p:cBhvr additive="base">
                                        <p:cTn id="8" dur="500" fill="hold"/>
                                        <p:tgtEl>
                                          <p:spTgt spid="1413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1318"/>
                                        </p:tgtEl>
                                        <p:attrNameLst>
                                          <p:attrName>style.visibility</p:attrName>
                                        </p:attrNameLst>
                                      </p:cBhvr>
                                      <p:to>
                                        <p:strVal val="visible"/>
                                      </p:to>
                                    </p:set>
                                    <p:anim calcmode="lin" valueType="num">
                                      <p:cBhvr additive="base">
                                        <p:cTn id="13" dur="500"/>
                                        <p:tgtEl>
                                          <p:spTgt spid="141318"/>
                                        </p:tgtEl>
                                        <p:attrNameLst>
                                          <p:attrName>ppt_y</p:attrName>
                                        </p:attrNameLst>
                                      </p:cBhvr>
                                      <p:tavLst>
                                        <p:tav tm="0">
                                          <p:val>
                                            <p:strVal val="#ppt_y+#ppt_h*1.125000"/>
                                          </p:val>
                                        </p:tav>
                                        <p:tav tm="100000">
                                          <p:val>
                                            <p:strVal val="#ppt_y"/>
                                          </p:val>
                                        </p:tav>
                                      </p:tavLst>
                                    </p:anim>
                                    <p:animEffect transition="in" filter="wipe(up)">
                                      <p:cBhvr>
                                        <p:cTn id="14" dur="500"/>
                                        <p:tgtEl>
                                          <p:spTgt spid="1413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1319"/>
                                        </p:tgtEl>
                                        <p:attrNameLst>
                                          <p:attrName>style.visibility</p:attrName>
                                        </p:attrNameLst>
                                      </p:cBhvr>
                                      <p:to>
                                        <p:strVal val="visible"/>
                                      </p:to>
                                    </p:set>
                                    <p:anim calcmode="lin" valueType="num">
                                      <p:cBhvr additive="base">
                                        <p:cTn id="19" dur="500"/>
                                        <p:tgtEl>
                                          <p:spTgt spid="141319"/>
                                        </p:tgtEl>
                                        <p:attrNameLst>
                                          <p:attrName>ppt_y</p:attrName>
                                        </p:attrNameLst>
                                      </p:cBhvr>
                                      <p:tavLst>
                                        <p:tav tm="0">
                                          <p:val>
                                            <p:strVal val="#ppt_y+#ppt_h*1.125000"/>
                                          </p:val>
                                        </p:tav>
                                        <p:tav tm="100000">
                                          <p:val>
                                            <p:strVal val="#ppt_y"/>
                                          </p:val>
                                        </p:tav>
                                      </p:tavLst>
                                    </p:anim>
                                    <p:animEffect transition="in" filter="wipe(up)">
                                      <p:cBhvr>
                                        <p:cTn id="20"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autoUpdateAnimBg="0"/>
      <p:bldP spid="141319"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2895600" y="282576"/>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900">
                <a:solidFill>
                  <a:srgbClr val="000099"/>
                </a:solidFill>
              </a:rPr>
              <a:t>Sources of Shock Waves Triggering Star Formation (3)</a:t>
            </a:r>
          </a:p>
        </p:txBody>
      </p:sp>
      <p:sp>
        <p:nvSpPr>
          <p:cNvPr id="142339" name="Line 3"/>
          <p:cNvSpPr>
            <a:spLocks noChangeShapeType="1"/>
          </p:cNvSpPr>
          <p:nvPr/>
        </p:nvSpPr>
        <p:spPr bwMode="auto">
          <a:xfrm>
            <a:off x="2209800" y="1381125"/>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2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1" name="Picture 5" descr="seedsstars09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27339" y="1447800"/>
            <a:ext cx="5653087"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2342" name="Text Box 6"/>
          <p:cNvSpPr txBox="1">
            <a:spLocks noChangeArrowheads="1"/>
          </p:cNvSpPr>
          <p:nvPr/>
        </p:nvSpPr>
        <p:spPr bwMode="auto">
          <a:xfrm>
            <a:off x="3070225" y="1752601"/>
            <a:ext cx="502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rPr>
              <a:t>Giant molecular clouds are very large and may occasionally collide with each other</a:t>
            </a:r>
          </a:p>
        </p:txBody>
      </p:sp>
      <p:sp>
        <p:nvSpPr>
          <p:cNvPr id="142343" name="Text Box 7"/>
          <p:cNvSpPr txBox="1">
            <a:spLocks noChangeArrowheads="1"/>
          </p:cNvSpPr>
          <p:nvPr/>
        </p:nvSpPr>
        <p:spPr bwMode="auto">
          <a:xfrm>
            <a:off x="8458200" y="3048001"/>
            <a:ext cx="2133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333399"/>
                </a:solidFill>
              </a:rPr>
              <a:t>c) Collisions of giant molecular clouds.</a:t>
            </a:r>
          </a:p>
        </p:txBody>
      </p:sp>
    </p:spTree>
    <p:extLst>
      <p:ext uri="{BB962C8B-B14F-4D97-AF65-F5344CB8AC3E}">
        <p14:creationId xmlns:p14="http://schemas.microsoft.com/office/powerpoint/2010/main" val="4061129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p:tgtEl>
                                          <p:spTgt spid="142342"/>
                                        </p:tgtEl>
                                        <p:attrNameLst>
                                          <p:attrName>ppt_y</p:attrName>
                                        </p:attrNameLst>
                                      </p:cBhvr>
                                      <p:tavLst>
                                        <p:tav tm="0">
                                          <p:val>
                                            <p:strVal val="#ppt_y+#ppt_h*1.125000"/>
                                          </p:val>
                                        </p:tav>
                                        <p:tav tm="100000">
                                          <p:val>
                                            <p:strVal val="#ppt_y"/>
                                          </p:val>
                                        </p:tav>
                                      </p:tavLst>
                                    </p:anim>
                                    <p:animEffect transition="in" filter="wipe(up)">
                                      <p:cBhvr>
                                        <p:cTn id="8" dur="500"/>
                                        <p:tgtEl>
                                          <p:spTgt spid="14234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2343"/>
                                        </p:tgtEl>
                                        <p:attrNameLst>
                                          <p:attrName>style.visibility</p:attrName>
                                        </p:attrNameLst>
                                      </p:cBhvr>
                                      <p:to>
                                        <p:strVal val="visible"/>
                                      </p:to>
                                    </p:set>
                                    <p:anim calcmode="lin" valueType="num">
                                      <p:cBhvr additive="base">
                                        <p:cTn id="13" dur="500"/>
                                        <p:tgtEl>
                                          <p:spTgt spid="142343"/>
                                        </p:tgtEl>
                                        <p:attrNameLst>
                                          <p:attrName>ppt_y</p:attrName>
                                        </p:attrNameLst>
                                      </p:cBhvr>
                                      <p:tavLst>
                                        <p:tav tm="0">
                                          <p:val>
                                            <p:strVal val="#ppt_y+#ppt_h*1.125000"/>
                                          </p:val>
                                        </p:tav>
                                        <p:tav tm="100000">
                                          <p:val>
                                            <p:strVal val="#ppt_y"/>
                                          </p:val>
                                        </p:tav>
                                      </p:tavLst>
                                    </p:anim>
                                    <p:animEffect transition="in" filter="wipe(up)">
                                      <p:cBhvr>
                                        <p:cTn id="14" dur="500"/>
                                        <p:tgtEl>
                                          <p:spTgt spid="142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autoUpdateAnimBg="0"/>
      <p:bldP spid="142343"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3373" name="Line 13"/>
          <p:cNvSpPr>
            <a:spLocks noChangeShapeType="1"/>
          </p:cNvSpPr>
          <p:nvPr/>
        </p:nvSpPr>
        <p:spPr bwMode="auto">
          <a:xfrm>
            <a:off x="2209800" y="1381125"/>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62" name="Rectangle 2"/>
          <p:cNvSpPr>
            <a:spLocks noGrp="1" noChangeArrowheads="1"/>
          </p:cNvSpPr>
          <p:nvPr>
            <p:ph type="title"/>
          </p:nvPr>
        </p:nvSpPr>
        <p:spPr>
          <a:xfrm>
            <a:off x="2895600" y="274638"/>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900">
                <a:solidFill>
                  <a:srgbClr val="000099"/>
                </a:solidFill>
              </a:rPr>
              <a:t>Sources of Shock Waves Triggering Star Formation (4)</a:t>
            </a:r>
          </a:p>
        </p:txBody>
      </p:sp>
      <p:pic>
        <p:nvPicPr>
          <p:cNvPr id="143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5" name="Text Box 5"/>
          <p:cNvSpPr txBox="1">
            <a:spLocks noChangeArrowheads="1"/>
          </p:cNvSpPr>
          <p:nvPr/>
        </p:nvSpPr>
        <p:spPr bwMode="auto">
          <a:xfrm>
            <a:off x="8416925" y="2393951"/>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d) Spiral arms in galaxies like our Milky Way:</a:t>
            </a:r>
          </a:p>
        </p:txBody>
      </p:sp>
      <p:sp>
        <p:nvSpPr>
          <p:cNvPr id="143366" name="Text Box 6"/>
          <p:cNvSpPr txBox="1">
            <a:spLocks noChangeArrowheads="1"/>
          </p:cNvSpPr>
          <p:nvPr/>
        </p:nvSpPr>
        <p:spPr bwMode="auto">
          <a:xfrm>
            <a:off x="8426450" y="4038600"/>
            <a:ext cx="2209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Spirals’ arms are probably rotating shock wave patterns.</a:t>
            </a:r>
          </a:p>
        </p:txBody>
      </p:sp>
      <p:pic>
        <p:nvPicPr>
          <p:cNvPr id="143367" name="Picture 7" descr="1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0" y="1676400"/>
            <a:ext cx="5486400" cy="5106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68" name="Freeform 8"/>
          <p:cNvSpPr>
            <a:spLocks/>
          </p:cNvSpPr>
          <p:nvPr/>
        </p:nvSpPr>
        <p:spPr bwMode="auto">
          <a:xfrm>
            <a:off x="3886200" y="3200400"/>
            <a:ext cx="2362200" cy="2209800"/>
          </a:xfrm>
          <a:custGeom>
            <a:avLst/>
            <a:gdLst>
              <a:gd name="T0" fmla="*/ 392 w 1640"/>
              <a:gd name="T1" fmla="*/ 1496 h 1496"/>
              <a:gd name="T2" fmla="*/ 56 w 1640"/>
              <a:gd name="T3" fmla="*/ 1064 h 1496"/>
              <a:gd name="T4" fmla="*/ 56 w 1640"/>
              <a:gd name="T5" fmla="*/ 632 h 1496"/>
              <a:gd name="T6" fmla="*/ 248 w 1640"/>
              <a:gd name="T7" fmla="*/ 248 h 1496"/>
              <a:gd name="T8" fmla="*/ 488 w 1640"/>
              <a:gd name="T9" fmla="*/ 56 h 1496"/>
              <a:gd name="T10" fmla="*/ 1016 w 1640"/>
              <a:gd name="T11" fmla="*/ 8 h 1496"/>
              <a:gd name="T12" fmla="*/ 1400 w 1640"/>
              <a:gd name="T13" fmla="*/ 104 h 1496"/>
              <a:gd name="T14" fmla="*/ 1640 w 1640"/>
              <a:gd name="T15" fmla="*/ 296 h 14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0" h="1496">
                <a:moveTo>
                  <a:pt x="392" y="1496"/>
                </a:moveTo>
                <a:cubicBezTo>
                  <a:pt x="252" y="1352"/>
                  <a:pt x="112" y="1208"/>
                  <a:pt x="56" y="1064"/>
                </a:cubicBezTo>
                <a:cubicBezTo>
                  <a:pt x="0" y="920"/>
                  <a:pt x="24" y="768"/>
                  <a:pt x="56" y="632"/>
                </a:cubicBezTo>
                <a:cubicBezTo>
                  <a:pt x="88" y="496"/>
                  <a:pt x="176" y="344"/>
                  <a:pt x="248" y="248"/>
                </a:cubicBezTo>
                <a:cubicBezTo>
                  <a:pt x="320" y="152"/>
                  <a:pt x="360" y="96"/>
                  <a:pt x="488" y="56"/>
                </a:cubicBezTo>
                <a:cubicBezTo>
                  <a:pt x="616" y="16"/>
                  <a:pt x="864" y="0"/>
                  <a:pt x="1016" y="8"/>
                </a:cubicBezTo>
                <a:cubicBezTo>
                  <a:pt x="1168" y="16"/>
                  <a:pt x="1296" y="56"/>
                  <a:pt x="1400" y="104"/>
                </a:cubicBezTo>
                <a:cubicBezTo>
                  <a:pt x="1504" y="152"/>
                  <a:pt x="1572" y="224"/>
                  <a:pt x="1640" y="296"/>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69" name="Line 9"/>
          <p:cNvSpPr>
            <a:spLocks noChangeShapeType="1"/>
          </p:cNvSpPr>
          <p:nvPr/>
        </p:nvSpPr>
        <p:spPr bwMode="auto">
          <a:xfrm flipV="1">
            <a:off x="3962400" y="3429000"/>
            <a:ext cx="0" cy="7620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70" name="Line 10"/>
          <p:cNvSpPr>
            <a:spLocks noChangeShapeType="1"/>
          </p:cNvSpPr>
          <p:nvPr/>
        </p:nvSpPr>
        <p:spPr bwMode="auto">
          <a:xfrm flipV="1">
            <a:off x="4572000" y="2819400"/>
            <a:ext cx="838200" cy="457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71" name="Line 11"/>
          <p:cNvSpPr>
            <a:spLocks noChangeShapeType="1"/>
          </p:cNvSpPr>
          <p:nvPr/>
        </p:nvSpPr>
        <p:spPr bwMode="auto">
          <a:xfrm>
            <a:off x="5943600" y="3352800"/>
            <a:ext cx="838200" cy="3048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72" name="Line 12"/>
          <p:cNvSpPr>
            <a:spLocks noChangeShapeType="1"/>
          </p:cNvSpPr>
          <p:nvPr/>
        </p:nvSpPr>
        <p:spPr bwMode="auto">
          <a:xfrm flipH="1" flipV="1">
            <a:off x="3505200" y="4648200"/>
            <a:ext cx="685800" cy="457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18341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367"/>
                                        </p:tgtEl>
                                        <p:attrNameLst>
                                          <p:attrName>style.visibility</p:attrName>
                                        </p:attrNameLst>
                                      </p:cBhvr>
                                      <p:to>
                                        <p:strVal val="visible"/>
                                      </p:to>
                                    </p:set>
                                    <p:anim calcmode="lin" valueType="num">
                                      <p:cBhvr additive="base">
                                        <p:cTn id="7" dur="500" fill="hold"/>
                                        <p:tgtEl>
                                          <p:spTgt spid="143367"/>
                                        </p:tgtEl>
                                        <p:attrNameLst>
                                          <p:attrName>ppt_x</p:attrName>
                                        </p:attrNameLst>
                                      </p:cBhvr>
                                      <p:tavLst>
                                        <p:tav tm="0">
                                          <p:val>
                                            <p:strVal val="0-#ppt_w/2"/>
                                          </p:val>
                                        </p:tav>
                                        <p:tav tm="100000">
                                          <p:val>
                                            <p:strVal val="#ppt_x"/>
                                          </p:val>
                                        </p:tav>
                                      </p:tavLst>
                                    </p:anim>
                                    <p:anim calcmode="lin" valueType="num">
                                      <p:cBhvr additive="base">
                                        <p:cTn id="8" dur="500" fill="hold"/>
                                        <p:tgtEl>
                                          <p:spTgt spid="14336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p:tgtEl>
                                          <p:spTgt spid="143365"/>
                                        </p:tgtEl>
                                        <p:attrNameLst>
                                          <p:attrName>ppt_y</p:attrName>
                                        </p:attrNameLst>
                                      </p:cBhvr>
                                      <p:tavLst>
                                        <p:tav tm="0">
                                          <p:val>
                                            <p:strVal val="#ppt_y+#ppt_h*1.125000"/>
                                          </p:val>
                                        </p:tav>
                                        <p:tav tm="100000">
                                          <p:val>
                                            <p:strVal val="#ppt_y"/>
                                          </p:val>
                                        </p:tav>
                                      </p:tavLst>
                                    </p:anim>
                                    <p:animEffect transition="in" filter="wipe(up)">
                                      <p:cBhvr>
                                        <p:cTn id="14" dur="500"/>
                                        <p:tgtEl>
                                          <p:spTgt spid="14336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3366"/>
                                        </p:tgtEl>
                                        <p:attrNameLst>
                                          <p:attrName>style.visibility</p:attrName>
                                        </p:attrNameLst>
                                      </p:cBhvr>
                                      <p:to>
                                        <p:strVal val="visible"/>
                                      </p:to>
                                    </p:set>
                                    <p:anim calcmode="lin" valueType="num">
                                      <p:cBhvr additive="base">
                                        <p:cTn id="19" dur="500"/>
                                        <p:tgtEl>
                                          <p:spTgt spid="143366"/>
                                        </p:tgtEl>
                                        <p:attrNameLst>
                                          <p:attrName>ppt_y</p:attrName>
                                        </p:attrNameLst>
                                      </p:cBhvr>
                                      <p:tavLst>
                                        <p:tav tm="0">
                                          <p:val>
                                            <p:strVal val="#ppt_y+#ppt_h*1.125000"/>
                                          </p:val>
                                        </p:tav>
                                        <p:tav tm="100000">
                                          <p:val>
                                            <p:strVal val="#ppt_y"/>
                                          </p:val>
                                        </p:tav>
                                      </p:tavLst>
                                    </p:anim>
                                    <p:animEffect transition="in" filter="wipe(up)">
                                      <p:cBhvr>
                                        <p:cTn id="20" dur="500"/>
                                        <p:tgtEl>
                                          <p:spTgt spid="1433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4336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43372"/>
                                        </p:tgtEl>
                                        <p:attrNameLst>
                                          <p:attrName>style.visibility</p:attrName>
                                        </p:attrNameLst>
                                      </p:cBhvr>
                                      <p:to>
                                        <p:strVal val="visible"/>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143369"/>
                                        </p:tgtEl>
                                        <p:attrNameLst>
                                          <p:attrName>style.visibility</p:attrName>
                                        </p:attrNameLst>
                                      </p:cBhvr>
                                      <p:to>
                                        <p:strVal val="visible"/>
                                      </p:to>
                                    </p:set>
                                  </p:childTnLst>
                                </p:cTn>
                              </p:par>
                            </p:childTnLst>
                          </p:cTn>
                        </p:par>
                        <p:par>
                          <p:cTn id="32" fill="hold" nodeType="afterGroup">
                            <p:stCondLst>
                              <p:cond delay="1000"/>
                            </p:stCondLst>
                            <p:childTnLst>
                              <p:par>
                                <p:cTn id="33" presetID="1" presetClass="entr" presetSubtype="0" fill="hold" grpId="0" nodeType="afterEffect">
                                  <p:stCondLst>
                                    <p:cond delay="0"/>
                                  </p:stCondLst>
                                  <p:childTnLst>
                                    <p:set>
                                      <p:cBhvr>
                                        <p:cTn id="34" dur="1" fill="hold">
                                          <p:stCondLst>
                                            <p:cond delay="499"/>
                                          </p:stCondLst>
                                        </p:cTn>
                                        <p:tgtEl>
                                          <p:spTgt spid="143370"/>
                                        </p:tgtEl>
                                        <p:attrNameLst>
                                          <p:attrName>style.visibility</p:attrName>
                                        </p:attrNameLst>
                                      </p:cBhvr>
                                      <p:to>
                                        <p:strVal val="visible"/>
                                      </p:to>
                                    </p:set>
                                  </p:childTnLst>
                                </p:cTn>
                              </p:par>
                            </p:childTnLst>
                          </p:cTn>
                        </p:par>
                        <p:par>
                          <p:cTn id="35" fill="hold" nodeType="afterGroup">
                            <p:stCondLst>
                              <p:cond delay="1500"/>
                            </p:stCondLst>
                            <p:childTnLst>
                              <p:par>
                                <p:cTn id="36" presetID="1" presetClass="entr" presetSubtype="0" fill="hold" grpId="0" nodeType="afterEffect">
                                  <p:stCondLst>
                                    <p:cond delay="0"/>
                                  </p:stCondLst>
                                  <p:childTnLst>
                                    <p:set>
                                      <p:cBhvr>
                                        <p:cTn id="37" dur="1" fill="hold">
                                          <p:stCondLst>
                                            <p:cond delay="499"/>
                                          </p:stCondLst>
                                        </p:cTn>
                                        <p:tgtEl>
                                          <p:spTgt spid="143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autoUpdateAnimBg="0"/>
      <p:bldP spid="143366" grpId="0" autoUpdateAnimBg="0"/>
      <p:bldP spid="143368" grpId="0" animBg="1"/>
      <p:bldP spid="143369" grpId="0" animBg="1"/>
      <p:bldP spid="143370" grpId="0" animBg="1"/>
      <p:bldP spid="143371" grpId="0" animBg="1"/>
      <p:bldP spid="1433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326" y="1066800"/>
            <a:ext cx="6289675"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1828800" y="152400"/>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altLang="en-US" sz="3600">
                <a:solidFill>
                  <a:srgbClr val="FFFFFF"/>
                </a:solidFill>
              </a:rPr>
              <a:t>ATMOSPHERE of the Sun – 3 layers</a:t>
            </a:r>
          </a:p>
        </p:txBody>
      </p:sp>
    </p:spTree>
    <p:extLst>
      <p:ext uri="{BB962C8B-B14F-4D97-AF65-F5344CB8AC3E}">
        <p14:creationId xmlns:p14="http://schemas.microsoft.com/office/powerpoint/2010/main" val="22120714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Protostars</a:t>
            </a:r>
          </a:p>
        </p:txBody>
      </p:sp>
      <p:sp>
        <p:nvSpPr>
          <p:cNvPr id="144387" name="Line 3"/>
          <p:cNvSpPr>
            <a:spLocks noChangeShapeType="1"/>
          </p:cNvSpPr>
          <p:nvPr/>
        </p:nvSpPr>
        <p:spPr bwMode="auto">
          <a:xfrm>
            <a:off x="2209800" y="838200"/>
            <a:ext cx="3505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4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89" name="Picture 5" descr="protostar_a"/>
          <p:cNvPicPr>
            <a:picLocks noChangeAspect="1" noChangeArrowheads="1"/>
          </p:cNvPicPr>
          <p:nvPr>
            <p:ph idx="1"/>
          </p:nvPr>
        </p:nvPicPr>
        <p:blipFill>
          <a:blip r:embed="rId3">
            <a:extLst>
              <a:ext uri="{28A0092B-C50C-407E-A947-70E740481C1C}">
                <a14:useLocalDpi xmlns:a14="http://schemas.microsoft.com/office/drawing/2010/main" val="0"/>
              </a:ext>
            </a:extLst>
          </a:blip>
          <a:srcRect l="6306" t="13510" r="7207" b="16212"/>
          <a:stretch>
            <a:fillRect/>
          </a:stretch>
        </p:blipFill>
        <p:spPr>
          <a:xfrm>
            <a:off x="2870200" y="925514"/>
            <a:ext cx="7315200" cy="4789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90" name="Text Box 6"/>
          <p:cNvSpPr txBox="1">
            <a:spLocks noChangeArrowheads="1"/>
          </p:cNvSpPr>
          <p:nvPr/>
        </p:nvSpPr>
        <p:spPr bwMode="auto">
          <a:xfrm>
            <a:off x="8804275" y="1895476"/>
            <a:ext cx="1752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3300"/>
                </a:solidFill>
              </a:rPr>
              <a:t>Protostars = pre-birth state of stars:</a:t>
            </a:r>
          </a:p>
        </p:txBody>
      </p:sp>
      <p:sp>
        <p:nvSpPr>
          <p:cNvPr id="144391" name="Text Box 7"/>
          <p:cNvSpPr txBox="1">
            <a:spLocks noChangeArrowheads="1"/>
          </p:cNvSpPr>
          <p:nvPr/>
        </p:nvSpPr>
        <p:spPr bwMode="auto">
          <a:xfrm>
            <a:off x="8763000" y="3359151"/>
            <a:ext cx="1905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3300"/>
                </a:solidFill>
              </a:rPr>
              <a:t>Hydrogen to Helium fusion not yet ignited</a:t>
            </a:r>
          </a:p>
        </p:txBody>
      </p:sp>
      <p:sp>
        <p:nvSpPr>
          <p:cNvPr id="144392" name="Text Box 8"/>
          <p:cNvSpPr txBox="1">
            <a:spLocks noChangeArrowheads="1"/>
          </p:cNvSpPr>
          <p:nvPr/>
        </p:nvSpPr>
        <p:spPr bwMode="auto">
          <a:xfrm>
            <a:off x="3048000" y="5791201"/>
            <a:ext cx="723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Still enshrouded in opaque “cocoons” of dust =&gt; barely visible in the optical, but bright in the infrared.</a:t>
            </a:r>
          </a:p>
        </p:txBody>
      </p:sp>
    </p:spTree>
    <p:extLst>
      <p:ext uri="{BB962C8B-B14F-4D97-AF65-F5344CB8AC3E}">
        <p14:creationId xmlns:p14="http://schemas.microsoft.com/office/powerpoint/2010/main" val="2552131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additive="base">
                                        <p:cTn id="7" dur="500"/>
                                        <p:tgtEl>
                                          <p:spTgt spid="144390"/>
                                        </p:tgtEl>
                                        <p:attrNameLst>
                                          <p:attrName>ppt_y</p:attrName>
                                        </p:attrNameLst>
                                      </p:cBhvr>
                                      <p:tavLst>
                                        <p:tav tm="0">
                                          <p:val>
                                            <p:strVal val="#ppt_y+#ppt_h*1.125000"/>
                                          </p:val>
                                        </p:tav>
                                        <p:tav tm="100000">
                                          <p:val>
                                            <p:strVal val="#ppt_y"/>
                                          </p:val>
                                        </p:tav>
                                      </p:tavLst>
                                    </p:anim>
                                    <p:animEffect transition="in" filter="wipe(up)">
                                      <p:cBhvr>
                                        <p:cTn id="8" dur="500"/>
                                        <p:tgtEl>
                                          <p:spTgt spid="144390"/>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4391"/>
                                        </p:tgtEl>
                                        <p:attrNameLst>
                                          <p:attrName>style.visibility</p:attrName>
                                        </p:attrNameLst>
                                      </p:cBhvr>
                                      <p:to>
                                        <p:strVal val="visible"/>
                                      </p:to>
                                    </p:set>
                                    <p:anim calcmode="lin" valueType="num">
                                      <p:cBhvr additive="base">
                                        <p:cTn id="13" dur="500"/>
                                        <p:tgtEl>
                                          <p:spTgt spid="144391"/>
                                        </p:tgtEl>
                                        <p:attrNameLst>
                                          <p:attrName>ppt_y</p:attrName>
                                        </p:attrNameLst>
                                      </p:cBhvr>
                                      <p:tavLst>
                                        <p:tav tm="0">
                                          <p:val>
                                            <p:strVal val="#ppt_y+#ppt_h*1.125000"/>
                                          </p:val>
                                        </p:tav>
                                        <p:tav tm="100000">
                                          <p:val>
                                            <p:strVal val="#ppt_y"/>
                                          </p:val>
                                        </p:tav>
                                      </p:tavLst>
                                    </p:anim>
                                    <p:animEffect transition="in" filter="wipe(up)">
                                      <p:cBhvr>
                                        <p:cTn id="14" dur="500"/>
                                        <p:tgtEl>
                                          <p:spTgt spid="14439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4392"/>
                                        </p:tgtEl>
                                        <p:attrNameLst>
                                          <p:attrName>style.visibility</p:attrName>
                                        </p:attrNameLst>
                                      </p:cBhvr>
                                      <p:to>
                                        <p:strVal val="visible"/>
                                      </p:to>
                                    </p:set>
                                    <p:anim calcmode="lin" valueType="num">
                                      <p:cBhvr additive="base">
                                        <p:cTn id="19" dur="500"/>
                                        <p:tgtEl>
                                          <p:spTgt spid="144392"/>
                                        </p:tgtEl>
                                        <p:attrNameLst>
                                          <p:attrName>ppt_y</p:attrName>
                                        </p:attrNameLst>
                                      </p:cBhvr>
                                      <p:tavLst>
                                        <p:tav tm="0">
                                          <p:val>
                                            <p:strVal val="#ppt_y+#ppt_h*1.125000"/>
                                          </p:val>
                                        </p:tav>
                                        <p:tav tm="100000">
                                          <p:val>
                                            <p:strVal val="#ppt_y"/>
                                          </p:val>
                                        </p:tav>
                                      </p:tavLst>
                                    </p:anim>
                                    <p:animEffect transition="in" filter="wipe(up)">
                                      <p:cBhvr>
                                        <p:cTn id="20" dur="5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utoUpdateAnimBg="0"/>
      <p:bldP spid="144391" grpId="0" autoUpdateAnimBg="0"/>
      <p:bldP spid="144392"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Heating By Contraction</a:t>
            </a:r>
          </a:p>
        </p:txBody>
      </p:sp>
      <p:sp>
        <p:nvSpPr>
          <p:cNvPr id="145411" name="Line 3"/>
          <p:cNvSpPr>
            <a:spLocks noChangeShapeType="1"/>
          </p:cNvSpPr>
          <p:nvPr/>
        </p:nvSpPr>
        <p:spPr bwMode="auto">
          <a:xfrm>
            <a:off x="2209800" y="838200"/>
            <a:ext cx="6629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5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3" name="Picture 5" descr="0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00350" y="2524126"/>
            <a:ext cx="7848600" cy="3648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5414" name="Text Box 6"/>
          <p:cNvSpPr txBox="1">
            <a:spLocks noChangeArrowheads="1"/>
          </p:cNvSpPr>
          <p:nvPr/>
        </p:nvSpPr>
        <p:spPr bwMode="auto">
          <a:xfrm>
            <a:off x="4368800" y="1508125"/>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As a protostar contracts, it heats up:</a:t>
            </a:r>
          </a:p>
        </p:txBody>
      </p:sp>
      <p:sp>
        <p:nvSpPr>
          <p:cNvPr id="145415" name="Text Box 7"/>
          <p:cNvSpPr txBox="1">
            <a:spLocks noChangeArrowheads="1"/>
          </p:cNvSpPr>
          <p:nvPr/>
        </p:nvSpPr>
        <p:spPr bwMode="auto">
          <a:xfrm rot="780000">
            <a:off x="6699250" y="4114801"/>
            <a:ext cx="30480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Free-fall contraction</a:t>
            </a:r>
          </a:p>
        </p:txBody>
      </p:sp>
      <p:sp>
        <p:nvSpPr>
          <p:cNvPr id="145416" name="Text Box 8"/>
          <p:cNvSpPr txBox="1">
            <a:spLocks noChangeArrowheads="1"/>
          </p:cNvSpPr>
          <p:nvPr/>
        </p:nvSpPr>
        <p:spPr bwMode="auto">
          <a:xfrm rot="720000">
            <a:off x="6829425" y="44196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cs typeface="Arial" panose="020B0604020202020204" pitchFamily="34" charset="0"/>
              </a:rPr>
              <a:t>→ Heating</a:t>
            </a:r>
          </a:p>
        </p:txBody>
      </p:sp>
    </p:spTree>
    <p:extLst>
      <p:ext uri="{BB962C8B-B14F-4D97-AF65-F5344CB8AC3E}">
        <p14:creationId xmlns:p14="http://schemas.microsoft.com/office/powerpoint/2010/main" val="277580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5414"/>
                                        </p:tgtEl>
                                        <p:attrNameLst>
                                          <p:attrName>style.visibility</p:attrName>
                                        </p:attrNameLst>
                                      </p:cBhvr>
                                      <p:to>
                                        <p:strVal val="visible"/>
                                      </p:to>
                                    </p:set>
                                    <p:anim calcmode="lin" valueType="num">
                                      <p:cBhvr additive="base">
                                        <p:cTn id="7" dur="500"/>
                                        <p:tgtEl>
                                          <p:spTgt spid="145414"/>
                                        </p:tgtEl>
                                        <p:attrNameLst>
                                          <p:attrName>ppt_y</p:attrName>
                                        </p:attrNameLst>
                                      </p:cBhvr>
                                      <p:tavLst>
                                        <p:tav tm="0">
                                          <p:val>
                                            <p:strVal val="#ppt_y+#ppt_h*1.125000"/>
                                          </p:val>
                                        </p:tav>
                                        <p:tav tm="100000">
                                          <p:val>
                                            <p:strVal val="#ppt_y"/>
                                          </p:val>
                                        </p:tav>
                                      </p:tavLst>
                                    </p:anim>
                                    <p:animEffect transition="in" filter="wipe(up)">
                                      <p:cBhvr>
                                        <p:cTn id="8" dur="500"/>
                                        <p:tgtEl>
                                          <p:spTgt spid="14541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5413"/>
                                        </p:tgtEl>
                                        <p:attrNameLst>
                                          <p:attrName>style.visibility</p:attrName>
                                        </p:attrNameLst>
                                      </p:cBhvr>
                                      <p:to>
                                        <p:strVal val="visible"/>
                                      </p:to>
                                    </p:set>
                                    <p:anim calcmode="lin" valueType="num">
                                      <p:cBhvr additive="base">
                                        <p:cTn id="13" dur="500" fill="hold"/>
                                        <p:tgtEl>
                                          <p:spTgt spid="145413"/>
                                        </p:tgtEl>
                                        <p:attrNameLst>
                                          <p:attrName>ppt_x</p:attrName>
                                        </p:attrNameLst>
                                      </p:cBhvr>
                                      <p:tavLst>
                                        <p:tav tm="0">
                                          <p:val>
                                            <p:strVal val="#ppt_x"/>
                                          </p:val>
                                        </p:tav>
                                        <p:tav tm="100000">
                                          <p:val>
                                            <p:strVal val="#ppt_x"/>
                                          </p:val>
                                        </p:tav>
                                      </p:tavLst>
                                    </p:anim>
                                    <p:anim calcmode="lin" valueType="num">
                                      <p:cBhvr additive="base">
                                        <p:cTn id="14" dur="500" fill="hold"/>
                                        <p:tgtEl>
                                          <p:spTgt spid="1454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5415"/>
                                        </p:tgtEl>
                                        <p:attrNameLst>
                                          <p:attrName>style.visibility</p:attrName>
                                        </p:attrNameLst>
                                      </p:cBhvr>
                                      <p:to>
                                        <p:strVal val="visible"/>
                                      </p:to>
                                    </p:set>
                                    <p:anim calcmode="lin" valueType="num">
                                      <p:cBhvr additive="base">
                                        <p:cTn id="19" dur="500"/>
                                        <p:tgtEl>
                                          <p:spTgt spid="145415"/>
                                        </p:tgtEl>
                                        <p:attrNameLst>
                                          <p:attrName>ppt_y</p:attrName>
                                        </p:attrNameLst>
                                      </p:cBhvr>
                                      <p:tavLst>
                                        <p:tav tm="0">
                                          <p:val>
                                            <p:strVal val="#ppt_y+#ppt_h*1.125000"/>
                                          </p:val>
                                        </p:tav>
                                        <p:tav tm="100000">
                                          <p:val>
                                            <p:strVal val="#ppt_y"/>
                                          </p:val>
                                        </p:tav>
                                      </p:tavLst>
                                    </p:anim>
                                    <p:animEffect transition="in" filter="wipe(up)">
                                      <p:cBhvr>
                                        <p:cTn id="20" dur="500"/>
                                        <p:tgtEl>
                                          <p:spTgt spid="1454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45416"/>
                                        </p:tgtEl>
                                        <p:attrNameLst>
                                          <p:attrName>style.visibility</p:attrName>
                                        </p:attrNameLst>
                                      </p:cBhvr>
                                      <p:to>
                                        <p:strVal val="visible"/>
                                      </p:to>
                                    </p:set>
                                    <p:anim calcmode="lin" valueType="num">
                                      <p:cBhvr additive="base">
                                        <p:cTn id="25" dur="500"/>
                                        <p:tgtEl>
                                          <p:spTgt spid="145416"/>
                                        </p:tgtEl>
                                        <p:attrNameLst>
                                          <p:attrName>ppt_y</p:attrName>
                                        </p:attrNameLst>
                                      </p:cBhvr>
                                      <p:tavLst>
                                        <p:tav tm="0">
                                          <p:val>
                                            <p:strVal val="#ppt_y+#ppt_h*1.125000"/>
                                          </p:val>
                                        </p:tav>
                                        <p:tav tm="100000">
                                          <p:val>
                                            <p:strVal val="#ppt_y"/>
                                          </p:val>
                                        </p:tav>
                                      </p:tavLst>
                                    </p:anim>
                                    <p:animEffect transition="in" filter="wipe(up)">
                                      <p:cBhvr>
                                        <p:cTn id="26" dur="500"/>
                                        <p:tgtEl>
                                          <p:spTgt spid="145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utoUpdateAnimBg="0"/>
      <p:bldP spid="145415" grpId="0" autoUpdateAnimBg="0"/>
      <p:bldP spid="145416"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Protostellar Disks</a:t>
            </a:r>
          </a:p>
        </p:txBody>
      </p:sp>
      <p:sp>
        <p:nvSpPr>
          <p:cNvPr id="146435" name="Line 3"/>
          <p:cNvSpPr>
            <a:spLocks noChangeShapeType="1"/>
          </p:cNvSpPr>
          <p:nvPr/>
        </p:nvSpPr>
        <p:spPr bwMode="auto">
          <a:xfrm>
            <a:off x="2209800" y="838200"/>
            <a:ext cx="5334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6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7" name="Picture 5" descr="0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70200" y="914400"/>
            <a:ext cx="4140200" cy="586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8" name="Picture 6" descr="07"/>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858000" y="1143000"/>
            <a:ext cx="3657600" cy="2725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9" name="Text Box 7"/>
          <p:cNvSpPr txBox="1">
            <a:spLocks noChangeArrowheads="1"/>
          </p:cNvSpPr>
          <p:nvPr/>
        </p:nvSpPr>
        <p:spPr bwMode="auto">
          <a:xfrm>
            <a:off x="7086600" y="4343400"/>
            <a:ext cx="32766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Conservation of angular momentum leads to the formation of </a:t>
            </a:r>
            <a:r>
              <a:rPr lang="en-US" altLang="en-US" sz="2200" b="1">
                <a:solidFill>
                  <a:srgbClr val="333399"/>
                </a:solidFill>
              </a:rPr>
              <a:t>protostellar disks</a:t>
            </a:r>
            <a:r>
              <a:rPr lang="en-US" altLang="en-US" sz="2200">
                <a:solidFill>
                  <a:srgbClr val="333399"/>
                </a:solidFill>
              </a:rPr>
              <a:t> </a:t>
            </a:r>
            <a:r>
              <a:rPr lang="en-US" altLang="en-US" sz="2400">
                <a:solidFill>
                  <a:srgbClr val="333399"/>
                </a:solidFill>
                <a:cs typeface="Arial" panose="020B0604020202020204" pitchFamily="34" charset="0"/>
                <a:sym typeface="Monotype Sorts" charset="2"/>
              </a:rPr>
              <a:t></a:t>
            </a:r>
            <a:r>
              <a:rPr lang="en-US" altLang="en-US" sz="2200">
                <a:solidFill>
                  <a:srgbClr val="333399"/>
                </a:solidFill>
                <a:cs typeface="Arial" panose="020B0604020202020204" pitchFamily="34" charset="0"/>
              </a:rPr>
              <a:t> birth place of planets and moons</a:t>
            </a:r>
          </a:p>
        </p:txBody>
      </p:sp>
    </p:spTree>
    <p:extLst>
      <p:ext uri="{BB962C8B-B14F-4D97-AF65-F5344CB8AC3E}">
        <p14:creationId xmlns:p14="http://schemas.microsoft.com/office/powerpoint/2010/main" val="2176268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 calcmode="lin" valueType="num">
                                      <p:cBhvr additive="base">
                                        <p:cTn id="7" dur="500"/>
                                        <p:tgtEl>
                                          <p:spTgt spid="146439"/>
                                        </p:tgtEl>
                                        <p:attrNameLst>
                                          <p:attrName>ppt_y</p:attrName>
                                        </p:attrNameLst>
                                      </p:cBhvr>
                                      <p:tavLst>
                                        <p:tav tm="0">
                                          <p:val>
                                            <p:strVal val="#ppt_y+#ppt_h*1.125000"/>
                                          </p:val>
                                        </p:tav>
                                        <p:tav tm="100000">
                                          <p:val>
                                            <p:strVal val="#ppt_y"/>
                                          </p:val>
                                        </p:tav>
                                      </p:tavLst>
                                    </p:anim>
                                    <p:animEffect transition="in" filter="wipe(up)">
                                      <p:cBhvr>
                                        <p:cTn id="8" dur="500"/>
                                        <p:tgtEl>
                                          <p:spTgt spid="146439"/>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46438"/>
                                        </p:tgtEl>
                                        <p:attrNameLst>
                                          <p:attrName>style.visibility</p:attrName>
                                        </p:attrNameLst>
                                      </p:cBhvr>
                                      <p:to>
                                        <p:strVal val="visible"/>
                                      </p:to>
                                    </p:set>
                                    <p:anim calcmode="lin" valueType="num">
                                      <p:cBhvr additive="base">
                                        <p:cTn id="13" dur="500" fill="hold"/>
                                        <p:tgtEl>
                                          <p:spTgt spid="146438"/>
                                        </p:tgtEl>
                                        <p:attrNameLst>
                                          <p:attrName>ppt_x</p:attrName>
                                        </p:attrNameLst>
                                      </p:cBhvr>
                                      <p:tavLst>
                                        <p:tav tm="0">
                                          <p:val>
                                            <p:strVal val="1+#ppt_w/2"/>
                                          </p:val>
                                        </p:tav>
                                        <p:tav tm="100000">
                                          <p:val>
                                            <p:strVal val="#ppt_x"/>
                                          </p:val>
                                        </p:tav>
                                      </p:tavLst>
                                    </p:anim>
                                    <p:anim calcmode="lin" valueType="num">
                                      <p:cBhvr additive="base">
                                        <p:cTn id="14" dur="500" fill="hold"/>
                                        <p:tgtEl>
                                          <p:spTgt spid="146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7463" name="Line 7"/>
          <p:cNvSpPr>
            <a:spLocks noChangeShapeType="1"/>
          </p:cNvSpPr>
          <p:nvPr/>
        </p:nvSpPr>
        <p:spPr bwMode="auto">
          <a:xfrm>
            <a:off x="2209800" y="1143000"/>
            <a:ext cx="7772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7458" name="Rectangle 2"/>
          <p:cNvSpPr>
            <a:spLocks noGrp="1" noChangeArrowheads="1"/>
          </p:cNvSpPr>
          <p:nvPr>
            <p:ph type="title"/>
          </p:nvPr>
        </p:nvSpPr>
        <p:spPr>
          <a:xfrm>
            <a:off x="2895600" y="1524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400">
                <a:solidFill>
                  <a:srgbClr val="000099"/>
                </a:solidFill>
              </a:rPr>
              <a:t>Protostellar Disks and Jets – Herbig Haro Objects</a:t>
            </a:r>
          </a:p>
        </p:txBody>
      </p:sp>
      <p:pic>
        <p:nvPicPr>
          <p:cNvPr id="147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1" name="Picture 5" descr="seedssf_evidence10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2819400"/>
            <a:ext cx="76200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7462" name="Text Box 6"/>
          <p:cNvSpPr txBox="1">
            <a:spLocks noChangeArrowheads="1"/>
          </p:cNvSpPr>
          <p:nvPr/>
        </p:nvSpPr>
        <p:spPr bwMode="auto">
          <a:xfrm>
            <a:off x="2819400" y="1295401"/>
            <a:ext cx="784860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500">
                <a:solidFill>
                  <a:srgbClr val="333399"/>
                </a:solidFill>
              </a:rPr>
              <a:t>Disks of matter accreted onto the protostar (“accretion disks”) often lead to the formation of jets (directed outflows; bipolar outflows): Herbig Haro Objects</a:t>
            </a:r>
          </a:p>
        </p:txBody>
      </p:sp>
    </p:spTree>
    <p:extLst>
      <p:ext uri="{BB962C8B-B14F-4D97-AF65-F5344CB8AC3E}">
        <p14:creationId xmlns:p14="http://schemas.microsoft.com/office/powerpoint/2010/main" val="2322800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7462"/>
                                        </p:tgtEl>
                                        <p:attrNameLst>
                                          <p:attrName>style.visibility</p:attrName>
                                        </p:attrNameLst>
                                      </p:cBhvr>
                                      <p:to>
                                        <p:strVal val="visible"/>
                                      </p:to>
                                    </p:set>
                                    <p:anim calcmode="lin" valueType="num">
                                      <p:cBhvr additive="base">
                                        <p:cTn id="7" dur="500"/>
                                        <p:tgtEl>
                                          <p:spTgt spid="147462"/>
                                        </p:tgtEl>
                                        <p:attrNameLst>
                                          <p:attrName>ppt_y</p:attrName>
                                        </p:attrNameLst>
                                      </p:cBhvr>
                                      <p:tavLst>
                                        <p:tav tm="0">
                                          <p:val>
                                            <p:strVal val="#ppt_y+#ppt_h*1.125000"/>
                                          </p:val>
                                        </p:tav>
                                        <p:tav tm="100000">
                                          <p:val>
                                            <p:strVal val="#ppt_y"/>
                                          </p:val>
                                        </p:tav>
                                      </p:tavLst>
                                    </p:anim>
                                    <p:animEffect transition="in" filter="wipe(up)">
                                      <p:cBhvr>
                                        <p:cTn id="8" dur="500"/>
                                        <p:tgtEl>
                                          <p:spTgt spid="14746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p:tgtEl>
                                          <p:spTgt spid="147461"/>
                                        </p:tgtEl>
                                        <p:attrNameLst>
                                          <p:attrName>ppt_y</p:attrName>
                                        </p:attrNameLst>
                                      </p:cBhvr>
                                      <p:tavLst>
                                        <p:tav tm="0">
                                          <p:val>
                                            <p:strVal val="#ppt_y+#ppt_h*1.125000"/>
                                          </p:val>
                                        </p:tav>
                                        <p:tav tm="100000">
                                          <p:val>
                                            <p:strVal val="#ppt_y"/>
                                          </p:val>
                                        </p:tav>
                                      </p:tavLst>
                                    </p:anim>
                                    <p:animEffect transition="in" filter="wipe(up)">
                                      <p:cBhvr>
                                        <p:cTn id="14" dur="5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2"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8" name="Line 8"/>
          <p:cNvSpPr>
            <a:spLocks noChangeShapeType="1"/>
          </p:cNvSpPr>
          <p:nvPr/>
        </p:nvSpPr>
        <p:spPr bwMode="auto">
          <a:xfrm>
            <a:off x="2209800" y="1143000"/>
            <a:ext cx="7772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8482" name="Rectangle 2"/>
          <p:cNvSpPr>
            <a:spLocks noGrp="1" noChangeArrowheads="1"/>
          </p:cNvSpPr>
          <p:nvPr>
            <p:ph type="title"/>
          </p:nvPr>
        </p:nvSpPr>
        <p:spPr>
          <a:xfrm>
            <a:off x="2895600" y="153988"/>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400">
                <a:solidFill>
                  <a:srgbClr val="000099"/>
                </a:solidFill>
              </a:rPr>
              <a:t>Protostellar Disks and Jets – Herbig Haro Objects (2)</a:t>
            </a:r>
          </a:p>
        </p:txBody>
      </p:sp>
      <p:pic>
        <p:nvPicPr>
          <p:cNvPr id="148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5" name="Text Box 5"/>
          <p:cNvSpPr txBox="1">
            <a:spLocks noChangeArrowheads="1"/>
          </p:cNvSpPr>
          <p:nvPr/>
        </p:nvSpPr>
        <p:spPr bwMode="auto">
          <a:xfrm>
            <a:off x="4191000" y="53340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333399"/>
                </a:solidFill>
              </a:rPr>
              <a:t>Herbig Haro Object HH34</a:t>
            </a:r>
          </a:p>
        </p:txBody>
      </p:sp>
      <p:pic>
        <p:nvPicPr>
          <p:cNvPr id="148486" name="Picture 6" descr="seedssf_evidence10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1828801"/>
            <a:ext cx="7543800" cy="3298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31029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9513" name="Line 9"/>
          <p:cNvSpPr>
            <a:spLocks noChangeShapeType="1"/>
          </p:cNvSpPr>
          <p:nvPr/>
        </p:nvSpPr>
        <p:spPr bwMode="auto">
          <a:xfrm>
            <a:off x="2209800" y="1143000"/>
            <a:ext cx="7772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9506" name="Rectangle 2"/>
          <p:cNvSpPr>
            <a:spLocks noGrp="1" noChangeArrowheads="1"/>
          </p:cNvSpPr>
          <p:nvPr>
            <p:ph type="title"/>
          </p:nvPr>
        </p:nvSpPr>
        <p:spPr>
          <a:xfrm>
            <a:off x="2895600" y="144463"/>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400">
                <a:solidFill>
                  <a:srgbClr val="000099"/>
                </a:solidFill>
              </a:rPr>
              <a:t>Protostellar Disks and Jets – Herbig Haro Objects (3)</a:t>
            </a:r>
          </a:p>
        </p:txBody>
      </p:sp>
      <p:pic>
        <p:nvPicPr>
          <p:cNvPr id="149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9" name="Picture 5" descr="0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81400" y="1219201"/>
            <a:ext cx="6324600" cy="5021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0" name="Text Box 6"/>
          <p:cNvSpPr txBox="1">
            <a:spLocks noChangeArrowheads="1"/>
          </p:cNvSpPr>
          <p:nvPr/>
        </p:nvSpPr>
        <p:spPr bwMode="auto">
          <a:xfrm>
            <a:off x="4660900" y="63246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333399"/>
                </a:solidFill>
              </a:rPr>
              <a:t>Herbig Haro Object HH30</a:t>
            </a:r>
          </a:p>
        </p:txBody>
      </p:sp>
    </p:spTree>
    <p:extLst>
      <p:ext uri="{BB962C8B-B14F-4D97-AF65-F5344CB8AC3E}">
        <p14:creationId xmlns:p14="http://schemas.microsoft.com/office/powerpoint/2010/main" val="28940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9509"/>
                                        </p:tgtEl>
                                        <p:attrNameLst>
                                          <p:attrName>style.visibility</p:attrName>
                                        </p:attrNameLst>
                                      </p:cBhvr>
                                      <p:to>
                                        <p:strVal val="visible"/>
                                      </p:to>
                                    </p:set>
                                    <p:anim calcmode="lin" valueType="num">
                                      <p:cBhvr additive="base">
                                        <p:cTn id="7" dur="500" fill="hold"/>
                                        <p:tgtEl>
                                          <p:spTgt spid="149509"/>
                                        </p:tgtEl>
                                        <p:attrNameLst>
                                          <p:attrName>ppt_x</p:attrName>
                                        </p:attrNameLst>
                                      </p:cBhvr>
                                      <p:tavLst>
                                        <p:tav tm="0">
                                          <p:val>
                                            <p:strVal val="0-#ppt_w/2"/>
                                          </p:val>
                                        </p:tav>
                                        <p:tav tm="100000">
                                          <p:val>
                                            <p:strVal val="#ppt_x"/>
                                          </p:val>
                                        </p:tav>
                                      </p:tavLst>
                                    </p:anim>
                                    <p:anim calcmode="lin" valueType="num">
                                      <p:cBhvr additive="base">
                                        <p:cTn id="8" dur="500" fill="hold"/>
                                        <p:tgtEl>
                                          <p:spTgt spid="14950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9510"/>
                                        </p:tgtEl>
                                        <p:attrNameLst>
                                          <p:attrName>style.visibility</p:attrName>
                                        </p:attrNameLst>
                                      </p:cBhvr>
                                      <p:to>
                                        <p:strVal val="visible"/>
                                      </p:to>
                                    </p:set>
                                    <p:anim calcmode="lin" valueType="num">
                                      <p:cBhvr additive="base">
                                        <p:cTn id="12" dur="500" fill="hold"/>
                                        <p:tgtEl>
                                          <p:spTgt spid="149510"/>
                                        </p:tgtEl>
                                        <p:attrNameLst>
                                          <p:attrName>ppt_x</p:attrName>
                                        </p:attrNameLst>
                                      </p:cBhvr>
                                      <p:tavLst>
                                        <p:tav tm="0">
                                          <p:val>
                                            <p:strVal val="0-#ppt_w/2"/>
                                          </p:val>
                                        </p:tav>
                                        <p:tav tm="100000">
                                          <p:val>
                                            <p:strVal val="#ppt_x"/>
                                          </p:val>
                                        </p:tav>
                                      </p:tavLst>
                                    </p:anim>
                                    <p:anim calcmode="lin" valueType="num">
                                      <p:cBhvr additive="base">
                                        <p:cTn id="13" dur="500" fill="hold"/>
                                        <p:tgtEl>
                                          <p:spTgt spid="1495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From Protostars to Stars</a:t>
            </a:r>
          </a:p>
        </p:txBody>
      </p:sp>
      <p:sp>
        <p:nvSpPr>
          <p:cNvPr id="150531" name="Line 3"/>
          <p:cNvSpPr>
            <a:spLocks noChangeShapeType="1"/>
          </p:cNvSpPr>
          <p:nvPr/>
        </p:nvSpPr>
        <p:spPr bwMode="auto">
          <a:xfrm>
            <a:off x="2209800" y="838200"/>
            <a:ext cx="6934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3" name="Picture 5" descr="0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41625" y="1208089"/>
            <a:ext cx="5791200" cy="541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4" name="Text Box 6"/>
          <p:cNvSpPr txBox="1">
            <a:spLocks noChangeArrowheads="1"/>
          </p:cNvSpPr>
          <p:nvPr/>
        </p:nvSpPr>
        <p:spPr bwMode="auto">
          <a:xfrm>
            <a:off x="8686800" y="4572000"/>
            <a:ext cx="1905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Ignition of H </a:t>
            </a:r>
            <a:r>
              <a:rPr lang="en-US" altLang="en-US" sz="2400">
                <a:solidFill>
                  <a:srgbClr val="333399"/>
                </a:solidFill>
                <a:cs typeface="Arial" panose="020B0604020202020204" pitchFamily="34" charset="0"/>
                <a:sym typeface="Monotype Sorts" charset="2"/>
              </a:rPr>
              <a:t></a:t>
            </a:r>
            <a:r>
              <a:rPr lang="en-US" altLang="en-US" sz="2400">
                <a:solidFill>
                  <a:srgbClr val="333399"/>
                </a:solidFill>
              </a:rPr>
              <a:t> He fusion processes</a:t>
            </a:r>
          </a:p>
        </p:txBody>
      </p:sp>
      <p:sp>
        <p:nvSpPr>
          <p:cNvPr id="150535" name="Line 7"/>
          <p:cNvSpPr>
            <a:spLocks noChangeShapeType="1"/>
          </p:cNvSpPr>
          <p:nvPr/>
        </p:nvSpPr>
        <p:spPr bwMode="auto">
          <a:xfrm flipH="1" flipV="1">
            <a:off x="6858000" y="3352800"/>
            <a:ext cx="1905000" cy="1676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0536" name="Line 8"/>
          <p:cNvSpPr>
            <a:spLocks noChangeShapeType="1"/>
          </p:cNvSpPr>
          <p:nvPr/>
        </p:nvSpPr>
        <p:spPr bwMode="auto">
          <a:xfrm flipH="1" flipV="1">
            <a:off x="6934200" y="4343400"/>
            <a:ext cx="1828800" cy="7620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0537" name="Line 9"/>
          <p:cNvSpPr>
            <a:spLocks noChangeShapeType="1"/>
          </p:cNvSpPr>
          <p:nvPr/>
        </p:nvSpPr>
        <p:spPr bwMode="auto">
          <a:xfrm flipH="1" flipV="1">
            <a:off x="7086600" y="4876800"/>
            <a:ext cx="1676400" cy="3048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0538" name="Text Box 10"/>
          <p:cNvSpPr txBox="1">
            <a:spLocks noChangeArrowheads="1"/>
          </p:cNvSpPr>
          <p:nvPr/>
        </p:nvSpPr>
        <p:spPr bwMode="auto">
          <a:xfrm>
            <a:off x="8686800" y="1905001"/>
            <a:ext cx="19812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Star emerges from the enshrouding dust cocoon</a:t>
            </a:r>
          </a:p>
        </p:txBody>
      </p:sp>
      <p:sp>
        <p:nvSpPr>
          <p:cNvPr id="150539" name="Line 11"/>
          <p:cNvSpPr>
            <a:spLocks noChangeShapeType="1"/>
          </p:cNvSpPr>
          <p:nvPr/>
        </p:nvSpPr>
        <p:spPr bwMode="auto">
          <a:xfrm flipH="1">
            <a:off x="5867400" y="2438400"/>
            <a:ext cx="2895600" cy="4572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502061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0534"/>
                                        </p:tgtEl>
                                        <p:attrNameLst>
                                          <p:attrName>style.visibility</p:attrName>
                                        </p:attrNameLst>
                                      </p:cBhvr>
                                      <p:to>
                                        <p:strVal val="visible"/>
                                      </p:to>
                                    </p:set>
                                    <p:anim calcmode="lin" valueType="num">
                                      <p:cBhvr additive="base">
                                        <p:cTn id="7" dur="500"/>
                                        <p:tgtEl>
                                          <p:spTgt spid="150534"/>
                                        </p:tgtEl>
                                        <p:attrNameLst>
                                          <p:attrName>ppt_y</p:attrName>
                                        </p:attrNameLst>
                                      </p:cBhvr>
                                      <p:tavLst>
                                        <p:tav tm="0">
                                          <p:val>
                                            <p:strVal val="#ppt_y+#ppt_h*1.125000"/>
                                          </p:val>
                                        </p:tav>
                                        <p:tav tm="100000">
                                          <p:val>
                                            <p:strVal val="#ppt_y"/>
                                          </p:val>
                                        </p:tav>
                                      </p:tavLst>
                                    </p:anim>
                                    <p:animEffect transition="in" filter="wipe(up)">
                                      <p:cBhvr>
                                        <p:cTn id="8" dur="500"/>
                                        <p:tgtEl>
                                          <p:spTgt spid="15053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50535"/>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150536"/>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499"/>
                                          </p:stCondLst>
                                        </p:cTn>
                                        <p:tgtEl>
                                          <p:spTgt spid="1505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50538"/>
                                        </p:tgtEl>
                                        <p:attrNameLst>
                                          <p:attrName>style.visibility</p:attrName>
                                        </p:attrNameLst>
                                      </p:cBhvr>
                                      <p:to>
                                        <p:strVal val="visible"/>
                                      </p:to>
                                    </p:set>
                                    <p:anim calcmode="lin" valueType="num">
                                      <p:cBhvr additive="base">
                                        <p:cTn id="23" dur="500"/>
                                        <p:tgtEl>
                                          <p:spTgt spid="150538"/>
                                        </p:tgtEl>
                                        <p:attrNameLst>
                                          <p:attrName>ppt_y</p:attrName>
                                        </p:attrNameLst>
                                      </p:cBhvr>
                                      <p:tavLst>
                                        <p:tav tm="0">
                                          <p:val>
                                            <p:strVal val="#ppt_y+#ppt_h*1.125000"/>
                                          </p:val>
                                        </p:tav>
                                        <p:tav tm="100000">
                                          <p:val>
                                            <p:strVal val="#ppt_y"/>
                                          </p:val>
                                        </p:tav>
                                      </p:tavLst>
                                    </p:anim>
                                    <p:animEffect transition="in" filter="wipe(up)">
                                      <p:cBhvr>
                                        <p:cTn id="24" dur="500"/>
                                        <p:tgtEl>
                                          <p:spTgt spid="150538"/>
                                        </p:tgtEl>
                                      </p:cBhvr>
                                    </p:animEffect>
                                  </p:childTnLst>
                                </p:cTn>
                              </p:par>
                            </p:childTnLst>
                          </p:cTn>
                        </p:par>
                        <p:par>
                          <p:cTn id="25" fill="hold" nodeType="afterGroup">
                            <p:stCondLst>
                              <p:cond delay="500"/>
                            </p:stCondLst>
                            <p:childTnLst>
                              <p:par>
                                <p:cTn id="26" presetID="12" presetClass="entr" presetSubtype="4" fill="hold" grpId="0" nodeType="afterEffect">
                                  <p:stCondLst>
                                    <p:cond delay="0"/>
                                  </p:stCondLst>
                                  <p:childTnLst>
                                    <p:set>
                                      <p:cBhvr>
                                        <p:cTn id="27" dur="1" fill="hold">
                                          <p:stCondLst>
                                            <p:cond delay="0"/>
                                          </p:stCondLst>
                                        </p:cTn>
                                        <p:tgtEl>
                                          <p:spTgt spid="150539"/>
                                        </p:tgtEl>
                                        <p:attrNameLst>
                                          <p:attrName>style.visibility</p:attrName>
                                        </p:attrNameLst>
                                      </p:cBhvr>
                                      <p:to>
                                        <p:strVal val="visible"/>
                                      </p:to>
                                    </p:set>
                                    <p:anim calcmode="lin" valueType="num">
                                      <p:cBhvr additive="base">
                                        <p:cTn id="28" dur="500"/>
                                        <p:tgtEl>
                                          <p:spTgt spid="150539"/>
                                        </p:tgtEl>
                                        <p:attrNameLst>
                                          <p:attrName>ppt_y</p:attrName>
                                        </p:attrNameLst>
                                      </p:cBhvr>
                                      <p:tavLst>
                                        <p:tav tm="0">
                                          <p:val>
                                            <p:strVal val="#ppt_y+#ppt_h*1.125000"/>
                                          </p:val>
                                        </p:tav>
                                        <p:tav tm="100000">
                                          <p:val>
                                            <p:strVal val="#ppt_y"/>
                                          </p:val>
                                        </p:tav>
                                      </p:tavLst>
                                    </p:anim>
                                    <p:animEffect transition="in" filter="wipe(up)">
                                      <p:cBhvr>
                                        <p:cTn id="29" dur="500"/>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autoUpdateAnimBg="0"/>
      <p:bldP spid="150535" grpId="0" animBg="1"/>
      <p:bldP spid="150536" grpId="0" animBg="1"/>
      <p:bldP spid="150537" grpId="0" animBg="1"/>
      <p:bldP spid="150538" grpId="0" autoUpdateAnimBg="0"/>
      <p:bldP spid="15053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Evidence of Star Formation</a:t>
            </a:r>
          </a:p>
        </p:txBody>
      </p:sp>
      <p:sp>
        <p:nvSpPr>
          <p:cNvPr id="151555" name="Line 3"/>
          <p:cNvSpPr>
            <a:spLocks noChangeShapeType="1"/>
          </p:cNvSpPr>
          <p:nvPr/>
        </p:nvSpPr>
        <p:spPr bwMode="auto">
          <a:xfrm>
            <a:off x="2209800" y="838200"/>
            <a:ext cx="7543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1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descr="seedssf_evidence099"/>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976314"/>
            <a:ext cx="7086600" cy="5805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1558" name="Text Box 6"/>
          <p:cNvSpPr txBox="1">
            <a:spLocks noChangeArrowheads="1"/>
          </p:cNvSpPr>
          <p:nvPr/>
        </p:nvSpPr>
        <p:spPr bwMode="auto">
          <a:xfrm>
            <a:off x="3733800" y="34290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CC0000"/>
                </a:solidFill>
              </a:rPr>
              <a:t>Nebula around S Monocerotis:</a:t>
            </a:r>
          </a:p>
        </p:txBody>
      </p:sp>
      <p:sp>
        <p:nvSpPr>
          <p:cNvPr id="151559" name="Text Box 7"/>
          <p:cNvSpPr txBox="1">
            <a:spLocks noChangeArrowheads="1"/>
          </p:cNvSpPr>
          <p:nvPr/>
        </p:nvSpPr>
        <p:spPr bwMode="auto">
          <a:xfrm>
            <a:off x="4038600" y="4114801"/>
            <a:ext cx="411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333399"/>
                </a:solidFill>
              </a:rPr>
              <a:t>Contains many massive, very young stars,</a:t>
            </a:r>
          </a:p>
        </p:txBody>
      </p:sp>
      <p:sp>
        <p:nvSpPr>
          <p:cNvPr id="151560" name="Text Box 8"/>
          <p:cNvSpPr txBox="1">
            <a:spLocks noChangeArrowheads="1"/>
          </p:cNvSpPr>
          <p:nvPr/>
        </p:nvSpPr>
        <p:spPr bwMode="auto">
          <a:xfrm>
            <a:off x="4191000" y="5124451"/>
            <a:ext cx="3886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333399"/>
                </a:solidFill>
              </a:rPr>
              <a:t>including T Tauri Stars: strongly variable; bright in the infrared.</a:t>
            </a:r>
          </a:p>
        </p:txBody>
      </p:sp>
    </p:spTree>
    <p:extLst>
      <p:ext uri="{BB962C8B-B14F-4D97-AF65-F5344CB8AC3E}">
        <p14:creationId xmlns:p14="http://schemas.microsoft.com/office/powerpoint/2010/main" val="1613446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1559"/>
                                        </p:tgtEl>
                                        <p:attrNameLst>
                                          <p:attrName>style.visibility</p:attrName>
                                        </p:attrNameLst>
                                      </p:cBhvr>
                                      <p:to>
                                        <p:strVal val="visible"/>
                                      </p:to>
                                    </p:set>
                                    <p:anim calcmode="lin" valueType="num">
                                      <p:cBhvr additive="base">
                                        <p:cTn id="7" dur="500"/>
                                        <p:tgtEl>
                                          <p:spTgt spid="151559"/>
                                        </p:tgtEl>
                                        <p:attrNameLst>
                                          <p:attrName>ppt_y</p:attrName>
                                        </p:attrNameLst>
                                      </p:cBhvr>
                                      <p:tavLst>
                                        <p:tav tm="0">
                                          <p:val>
                                            <p:strVal val="#ppt_y+#ppt_h*1.125000"/>
                                          </p:val>
                                        </p:tav>
                                        <p:tav tm="100000">
                                          <p:val>
                                            <p:strVal val="#ppt_y"/>
                                          </p:val>
                                        </p:tav>
                                      </p:tavLst>
                                    </p:anim>
                                    <p:animEffect transition="in" filter="wipe(up)">
                                      <p:cBhvr>
                                        <p:cTn id="8" dur="500"/>
                                        <p:tgtEl>
                                          <p:spTgt spid="151559"/>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1560"/>
                                        </p:tgtEl>
                                        <p:attrNameLst>
                                          <p:attrName>style.visibility</p:attrName>
                                        </p:attrNameLst>
                                      </p:cBhvr>
                                      <p:to>
                                        <p:strVal val="visible"/>
                                      </p:to>
                                    </p:set>
                                    <p:anim calcmode="lin" valueType="num">
                                      <p:cBhvr additive="base">
                                        <p:cTn id="13" dur="500"/>
                                        <p:tgtEl>
                                          <p:spTgt spid="151560"/>
                                        </p:tgtEl>
                                        <p:attrNameLst>
                                          <p:attrName>ppt_y</p:attrName>
                                        </p:attrNameLst>
                                      </p:cBhvr>
                                      <p:tavLst>
                                        <p:tav tm="0">
                                          <p:val>
                                            <p:strVal val="#ppt_y+#ppt_h*1.125000"/>
                                          </p:val>
                                        </p:tav>
                                        <p:tav tm="100000">
                                          <p:val>
                                            <p:strVal val="#ppt_y"/>
                                          </p:val>
                                        </p:tav>
                                      </p:tavLst>
                                    </p:anim>
                                    <p:animEffect transition="in" filter="wipe(up)">
                                      <p:cBhvr>
                                        <p:cTn id="14" dur="500"/>
                                        <p:tgtEl>
                                          <p:spTgt spid="15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9" grpId="0" autoUpdateAnimBg="0"/>
      <p:bldP spid="151560"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4200">
                <a:solidFill>
                  <a:srgbClr val="000099"/>
                </a:solidFill>
              </a:rPr>
              <a:t>Evidence of Star Formation (2)</a:t>
            </a:r>
          </a:p>
        </p:txBody>
      </p:sp>
      <p:sp>
        <p:nvSpPr>
          <p:cNvPr id="152579" name="Line 3"/>
          <p:cNvSpPr>
            <a:spLocks noChangeShapeType="1"/>
          </p:cNvSpPr>
          <p:nvPr/>
        </p:nvSpPr>
        <p:spPr bwMode="auto">
          <a:xfrm>
            <a:off x="2209800" y="838200"/>
            <a:ext cx="8077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1" name="Picture 5" descr="07"/>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1" y="1219201"/>
            <a:ext cx="6583363" cy="3819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582" name="Text Box 6"/>
          <p:cNvSpPr txBox="1">
            <a:spLocks noChangeArrowheads="1"/>
          </p:cNvSpPr>
          <p:nvPr/>
        </p:nvSpPr>
        <p:spPr bwMode="auto">
          <a:xfrm>
            <a:off x="4953000" y="5715000"/>
            <a:ext cx="3733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900">
                <a:solidFill>
                  <a:srgbClr val="333399"/>
                </a:solidFill>
              </a:rPr>
              <a:t>The Cone Nebula</a:t>
            </a:r>
          </a:p>
        </p:txBody>
      </p:sp>
      <p:sp>
        <p:nvSpPr>
          <p:cNvPr id="152583" name="Text Box 7"/>
          <p:cNvSpPr txBox="1">
            <a:spLocks noChangeArrowheads="1"/>
          </p:cNvSpPr>
          <p:nvPr/>
        </p:nvSpPr>
        <p:spPr bwMode="auto">
          <a:xfrm>
            <a:off x="2781300" y="5048251"/>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333399"/>
                </a:solidFill>
              </a:rPr>
              <a:t>Optical</a:t>
            </a:r>
          </a:p>
        </p:txBody>
      </p:sp>
      <p:sp>
        <p:nvSpPr>
          <p:cNvPr id="152584" name="Text Box 8"/>
          <p:cNvSpPr txBox="1">
            <a:spLocks noChangeArrowheads="1"/>
          </p:cNvSpPr>
          <p:nvPr/>
        </p:nvSpPr>
        <p:spPr bwMode="auto">
          <a:xfrm>
            <a:off x="8439150" y="50292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333399"/>
                </a:solidFill>
              </a:rPr>
              <a:t>Infrared</a:t>
            </a:r>
          </a:p>
        </p:txBody>
      </p:sp>
      <p:sp>
        <p:nvSpPr>
          <p:cNvPr id="152585" name="Text Box 9"/>
          <p:cNvSpPr txBox="1">
            <a:spLocks noChangeArrowheads="1"/>
          </p:cNvSpPr>
          <p:nvPr/>
        </p:nvSpPr>
        <p:spPr bwMode="auto">
          <a:xfrm>
            <a:off x="6629400" y="4267201"/>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FFFF00"/>
                </a:solidFill>
              </a:rPr>
              <a:t>Young, very massive star</a:t>
            </a:r>
          </a:p>
        </p:txBody>
      </p:sp>
      <p:sp>
        <p:nvSpPr>
          <p:cNvPr id="152586" name="Line 10"/>
          <p:cNvSpPr>
            <a:spLocks noChangeShapeType="1"/>
          </p:cNvSpPr>
          <p:nvPr/>
        </p:nvSpPr>
        <p:spPr bwMode="auto">
          <a:xfrm flipV="1">
            <a:off x="7696200" y="3352800"/>
            <a:ext cx="76200" cy="990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7" name="Text Box 11"/>
          <p:cNvSpPr txBox="1">
            <a:spLocks noChangeArrowheads="1"/>
          </p:cNvSpPr>
          <p:nvPr/>
        </p:nvSpPr>
        <p:spPr bwMode="auto">
          <a:xfrm>
            <a:off x="9432925" y="1889125"/>
            <a:ext cx="1174750"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900">
                <a:solidFill>
                  <a:srgbClr val="333399"/>
                </a:solidFill>
              </a:rPr>
              <a:t>Smaller, sunlike stars, probably formed under the influence of the massive star</a:t>
            </a:r>
          </a:p>
        </p:txBody>
      </p:sp>
      <p:sp>
        <p:nvSpPr>
          <p:cNvPr id="152588" name="Line 12"/>
          <p:cNvSpPr>
            <a:spLocks noChangeShapeType="1"/>
          </p:cNvSpPr>
          <p:nvPr/>
        </p:nvSpPr>
        <p:spPr bwMode="auto">
          <a:xfrm flipH="1" flipV="1">
            <a:off x="8763000" y="2133600"/>
            <a:ext cx="609600" cy="609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89" name="Line 13"/>
          <p:cNvSpPr>
            <a:spLocks noChangeShapeType="1"/>
          </p:cNvSpPr>
          <p:nvPr/>
        </p:nvSpPr>
        <p:spPr bwMode="auto">
          <a:xfrm flipH="1">
            <a:off x="8686800" y="2743200"/>
            <a:ext cx="609600"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90" name="Line 14"/>
          <p:cNvSpPr>
            <a:spLocks noChangeShapeType="1"/>
          </p:cNvSpPr>
          <p:nvPr/>
        </p:nvSpPr>
        <p:spPr bwMode="auto">
          <a:xfrm flipH="1">
            <a:off x="8915400" y="2819400"/>
            <a:ext cx="381000" cy="533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2591" name="Line 15"/>
          <p:cNvSpPr>
            <a:spLocks noChangeShapeType="1"/>
          </p:cNvSpPr>
          <p:nvPr/>
        </p:nvSpPr>
        <p:spPr bwMode="auto">
          <a:xfrm flipH="1">
            <a:off x="8839200" y="2895600"/>
            <a:ext cx="457200" cy="1066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085755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2585"/>
                                        </p:tgtEl>
                                        <p:attrNameLst>
                                          <p:attrName>style.visibility</p:attrName>
                                        </p:attrNameLst>
                                      </p:cBhvr>
                                      <p:to>
                                        <p:strVal val="visible"/>
                                      </p:to>
                                    </p:set>
                                    <p:anim calcmode="lin" valueType="num">
                                      <p:cBhvr additive="base">
                                        <p:cTn id="7" dur="500"/>
                                        <p:tgtEl>
                                          <p:spTgt spid="152585"/>
                                        </p:tgtEl>
                                        <p:attrNameLst>
                                          <p:attrName>ppt_y</p:attrName>
                                        </p:attrNameLst>
                                      </p:cBhvr>
                                      <p:tavLst>
                                        <p:tav tm="0">
                                          <p:val>
                                            <p:strVal val="#ppt_y+#ppt_h*1.125000"/>
                                          </p:val>
                                        </p:tav>
                                        <p:tav tm="100000">
                                          <p:val>
                                            <p:strVal val="#ppt_y"/>
                                          </p:val>
                                        </p:tav>
                                      </p:tavLst>
                                    </p:anim>
                                    <p:animEffect transition="in" filter="wipe(up)">
                                      <p:cBhvr>
                                        <p:cTn id="8" dur="500"/>
                                        <p:tgtEl>
                                          <p:spTgt spid="152585"/>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52586"/>
                                        </p:tgtEl>
                                        <p:attrNameLst>
                                          <p:attrName>style.visibility</p:attrName>
                                        </p:attrNameLst>
                                      </p:cBhvr>
                                      <p:to>
                                        <p:strVal val="visible"/>
                                      </p:to>
                                    </p:set>
                                    <p:anim calcmode="lin" valueType="num">
                                      <p:cBhvr additive="base">
                                        <p:cTn id="12" dur="500"/>
                                        <p:tgtEl>
                                          <p:spTgt spid="152586"/>
                                        </p:tgtEl>
                                        <p:attrNameLst>
                                          <p:attrName>ppt_y</p:attrName>
                                        </p:attrNameLst>
                                      </p:cBhvr>
                                      <p:tavLst>
                                        <p:tav tm="0">
                                          <p:val>
                                            <p:strVal val="#ppt_y+#ppt_h*1.125000"/>
                                          </p:val>
                                        </p:tav>
                                        <p:tav tm="100000">
                                          <p:val>
                                            <p:strVal val="#ppt_y"/>
                                          </p:val>
                                        </p:tav>
                                      </p:tavLst>
                                    </p:anim>
                                    <p:animEffect transition="in" filter="wipe(up)">
                                      <p:cBhvr>
                                        <p:cTn id="13" dur="500"/>
                                        <p:tgtEl>
                                          <p:spTgt spid="152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52587"/>
                                        </p:tgtEl>
                                        <p:attrNameLst>
                                          <p:attrName>style.visibility</p:attrName>
                                        </p:attrNameLst>
                                      </p:cBhvr>
                                      <p:to>
                                        <p:strVal val="visible"/>
                                      </p:to>
                                    </p:set>
                                    <p:anim calcmode="lin" valueType="num">
                                      <p:cBhvr additive="base">
                                        <p:cTn id="18" dur="500"/>
                                        <p:tgtEl>
                                          <p:spTgt spid="152587"/>
                                        </p:tgtEl>
                                        <p:attrNameLst>
                                          <p:attrName>ppt_y</p:attrName>
                                        </p:attrNameLst>
                                      </p:cBhvr>
                                      <p:tavLst>
                                        <p:tav tm="0">
                                          <p:val>
                                            <p:strVal val="#ppt_y+#ppt_h*1.125000"/>
                                          </p:val>
                                        </p:tav>
                                        <p:tav tm="100000">
                                          <p:val>
                                            <p:strVal val="#ppt_y"/>
                                          </p:val>
                                        </p:tav>
                                      </p:tavLst>
                                    </p:anim>
                                    <p:animEffect transition="in" filter="wipe(up)">
                                      <p:cBhvr>
                                        <p:cTn id="19" dur="500"/>
                                        <p:tgtEl>
                                          <p:spTgt spid="152587"/>
                                        </p:tgtEl>
                                      </p:cBhvr>
                                    </p:animEffect>
                                  </p:childTnLst>
                                </p:cTn>
                              </p:par>
                            </p:childTnLst>
                          </p:cTn>
                        </p:par>
                        <p:par>
                          <p:cTn id="20" fill="hold" nodeType="afterGroup">
                            <p:stCondLst>
                              <p:cond delay="500"/>
                            </p:stCondLst>
                            <p:childTnLst>
                              <p:par>
                                <p:cTn id="21" presetID="12" presetClass="entr" presetSubtype="2" fill="hold" grpId="0" nodeType="afterEffect">
                                  <p:stCondLst>
                                    <p:cond delay="0"/>
                                  </p:stCondLst>
                                  <p:childTnLst>
                                    <p:set>
                                      <p:cBhvr>
                                        <p:cTn id="22" dur="1" fill="hold">
                                          <p:stCondLst>
                                            <p:cond delay="0"/>
                                          </p:stCondLst>
                                        </p:cTn>
                                        <p:tgtEl>
                                          <p:spTgt spid="152591"/>
                                        </p:tgtEl>
                                        <p:attrNameLst>
                                          <p:attrName>style.visibility</p:attrName>
                                        </p:attrNameLst>
                                      </p:cBhvr>
                                      <p:to>
                                        <p:strVal val="visible"/>
                                      </p:to>
                                    </p:set>
                                    <p:anim calcmode="lin" valueType="num">
                                      <p:cBhvr additive="base">
                                        <p:cTn id="23" dur="500"/>
                                        <p:tgtEl>
                                          <p:spTgt spid="152591"/>
                                        </p:tgtEl>
                                        <p:attrNameLst>
                                          <p:attrName>ppt_x</p:attrName>
                                        </p:attrNameLst>
                                      </p:cBhvr>
                                      <p:tavLst>
                                        <p:tav tm="0">
                                          <p:val>
                                            <p:strVal val="#ppt_x+#ppt_w*1.125000"/>
                                          </p:val>
                                        </p:tav>
                                        <p:tav tm="100000">
                                          <p:val>
                                            <p:strVal val="#ppt_x"/>
                                          </p:val>
                                        </p:tav>
                                      </p:tavLst>
                                    </p:anim>
                                    <p:animEffect transition="in" filter="wipe(left)">
                                      <p:cBhvr>
                                        <p:cTn id="24" dur="500"/>
                                        <p:tgtEl>
                                          <p:spTgt spid="152591"/>
                                        </p:tgtEl>
                                      </p:cBhvr>
                                    </p:animEffect>
                                  </p:childTnLst>
                                </p:cTn>
                              </p:par>
                            </p:childTnLst>
                          </p:cTn>
                        </p:par>
                        <p:par>
                          <p:cTn id="25" fill="hold" nodeType="afterGroup">
                            <p:stCondLst>
                              <p:cond delay="1000"/>
                            </p:stCondLst>
                            <p:childTnLst>
                              <p:par>
                                <p:cTn id="26" presetID="12" presetClass="entr" presetSubtype="2" fill="hold" grpId="0" nodeType="afterEffect">
                                  <p:stCondLst>
                                    <p:cond delay="0"/>
                                  </p:stCondLst>
                                  <p:childTnLst>
                                    <p:set>
                                      <p:cBhvr>
                                        <p:cTn id="27" dur="1" fill="hold">
                                          <p:stCondLst>
                                            <p:cond delay="0"/>
                                          </p:stCondLst>
                                        </p:cTn>
                                        <p:tgtEl>
                                          <p:spTgt spid="152590"/>
                                        </p:tgtEl>
                                        <p:attrNameLst>
                                          <p:attrName>style.visibility</p:attrName>
                                        </p:attrNameLst>
                                      </p:cBhvr>
                                      <p:to>
                                        <p:strVal val="visible"/>
                                      </p:to>
                                    </p:set>
                                    <p:anim calcmode="lin" valueType="num">
                                      <p:cBhvr additive="base">
                                        <p:cTn id="28" dur="500"/>
                                        <p:tgtEl>
                                          <p:spTgt spid="152590"/>
                                        </p:tgtEl>
                                        <p:attrNameLst>
                                          <p:attrName>ppt_x</p:attrName>
                                        </p:attrNameLst>
                                      </p:cBhvr>
                                      <p:tavLst>
                                        <p:tav tm="0">
                                          <p:val>
                                            <p:strVal val="#ppt_x+#ppt_w*1.125000"/>
                                          </p:val>
                                        </p:tav>
                                        <p:tav tm="100000">
                                          <p:val>
                                            <p:strVal val="#ppt_x"/>
                                          </p:val>
                                        </p:tav>
                                      </p:tavLst>
                                    </p:anim>
                                    <p:animEffect transition="in" filter="wipe(left)">
                                      <p:cBhvr>
                                        <p:cTn id="29" dur="500"/>
                                        <p:tgtEl>
                                          <p:spTgt spid="152590"/>
                                        </p:tgtEl>
                                      </p:cBhvr>
                                    </p:animEffect>
                                  </p:childTnLst>
                                </p:cTn>
                              </p:par>
                            </p:childTnLst>
                          </p:cTn>
                        </p:par>
                        <p:par>
                          <p:cTn id="30" fill="hold" nodeType="afterGroup">
                            <p:stCondLst>
                              <p:cond delay="1500"/>
                            </p:stCondLst>
                            <p:childTnLst>
                              <p:par>
                                <p:cTn id="31" presetID="12" presetClass="entr" presetSubtype="2" fill="hold" grpId="0" nodeType="afterEffect">
                                  <p:stCondLst>
                                    <p:cond delay="0"/>
                                  </p:stCondLst>
                                  <p:childTnLst>
                                    <p:set>
                                      <p:cBhvr>
                                        <p:cTn id="32" dur="1" fill="hold">
                                          <p:stCondLst>
                                            <p:cond delay="0"/>
                                          </p:stCondLst>
                                        </p:cTn>
                                        <p:tgtEl>
                                          <p:spTgt spid="152589"/>
                                        </p:tgtEl>
                                        <p:attrNameLst>
                                          <p:attrName>style.visibility</p:attrName>
                                        </p:attrNameLst>
                                      </p:cBhvr>
                                      <p:to>
                                        <p:strVal val="visible"/>
                                      </p:to>
                                    </p:set>
                                    <p:anim calcmode="lin" valueType="num">
                                      <p:cBhvr additive="base">
                                        <p:cTn id="33" dur="500"/>
                                        <p:tgtEl>
                                          <p:spTgt spid="152589"/>
                                        </p:tgtEl>
                                        <p:attrNameLst>
                                          <p:attrName>ppt_x</p:attrName>
                                        </p:attrNameLst>
                                      </p:cBhvr>
                                      <p:tavLst>
                                        <p:tav tm="0">
                                          <p:val>
                                            <p:strVal val="#ppt_x+#ppt_w*1.125000"/>
                                          </p:val>
                                        </p:tav>
                                        <p:tav tm="100000">
                                          <p:val>
                                            <p:strVal val="#ppt_x"/>
                                          </p:val>
                                        </p:tav>
                                      </p:tavLst>
                                    </p:anim>
                                    <p:animEffect transition="in" filter="wipe(left)">
                                      <p:cBhvr>
                                        <p:cTn id="34" dur="500"/>
                                        <p:tgtEl>
                                          <p:spTgt spid="152589"/>
                                        </p:tgtEl>
                                      </p:cBhvr>
                                    </p:animEffect>
                                  </p:childTnLst>
                                </p:cTn>
                              </p:par>
                            </p:childTnLst>
                          </p:cTn>
                        </p:par>
                        <p:par>
                          <p:cTn id="35" fill="hold" nodeType="afterGroup">
                            <p:stCondLst>
                              <p:cond delay="2000"/>
                            </p:stCondLst>
                            <p:childTnLst>
                              <p:par>
                                <p:cTn id="36" presetID="12" presetClass="entr" presetSubtype="2" fill="hold" grpId="0" nodeType="afterEffect">
                                  <p:stCondLst>
                                    <p:cond delay="0"/>
                                  </p:stCondLst>
                                  <p:childTnLst>
                                    <p:set>
                                      <p:cBhvr>
                                        <p:cTn id="37" dur="1" fill="hold">
                                          <p:stCondLst>
                                            <p:cond delay="0"/>
                                          </p:stCondLst>
                                        </p:cTn>
                                        <p:tgtEl>
                                          <p:spTgt spid="152588"/>
                                        </p:tgtEl>
                                        <p:attrNameLst>
                                          <p:attrName>style.visibility</p:attrName>
                                        </p:attrNameLst>
                                      </p:cBhvr>
                                      <p:to>
                                        <p:strVal val="visible"/>
                                      </p:to>
                                    </p:set>
                                    <p:anim calcmode="lin" valueType="num">
                                      <p:cBhvr additive="base">
                                        <p:cTn id="38" dur="500"/>
                                        <p:tgtEl>
                                          <p:spTgt spid="152588"/>
                                        </p:tgtEl>
                                        <p:attrNameLst>
                                          <p:attrName>ppt_x</p:attrName>
                                        </p:attrNameLst>
                                      </p:cBhvr>
                                      <p:tavLst>
                                        <p:tav tm="0">
                                          <p:val>
                                            <p:strVal val="#ppt_x+#ppt_w*1.125000"/>
                                          </p:val>
                                        </p:tav>
                                        <p:tav tm="100000">
                                          <p:val>
                                            <p:strVal val="#ppt_x"/>
                                          </p:val>
                                        </p:tav>
                                      </p:tavLst>
                                    </p:anim>
                                    <p:animEffect transition="in" filter="wipe(left)">
                                      <p:cBhvr>
                                        <p:cTn id="39" dur="500"/>
                                        <p:tgtEl>
                                          <p:spTgt spid="15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5" grpId="0" autoUpdateAnimBg="0"/>
      <p:bldP spid="152586" grpId="0" animBg="1"/>
      <p:bldP spid="152587" grpId="0" autoUpdateAnimBg="0"/>
      <p:bldP spid="152588" grpId="0" animBg="1"/>
      <p:bldP spid="152589" grpId="0" animBg="1"/>
      <p:bldP spid="152590" grpId="0" animBg="1"/>
      <p:bldP spid="15259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4200">
                <a:solidFill>
                  <a:srgbClr val="000099"/>
                </a:solidFill>
              </a:rPr>
              <a:t>Evidence of Star Formation (3)</a:t>
            </a:r>
          </a:p>
        </p:txBody>
      </p:sp>
      <p:sp>
        <p:nvSpPr>
          <p:cNvPr id="153603" name="Line 3"/>
          <p:cNvSpPr>
            <a:spLocks noChangeShapeType="1"/>
          </p:cNvSpPr>
          <p:nvPr/>
        </p:nvSpPr>
        <p:spPr bwMode="auto">
          <a:xfrm>
            <a:off x="2209800" y="838200"/>
            <a:ext cx="8077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3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5" name="Picture 5" descr="rcw38_2mass_big"/>
          <p:cNvPicPr>
            <a:picLocks noChangeAspect="1" noChangeArrowheads="1"/>
          </p:cNvPicPr>
          <p:nvPr/>
        </p:nvPicPr>
        <p:blipFill>
          <a:blip r:embed="rId3" cstate="print">
            <a:extLst>
              <a:ext uri="{28A0092B-C50C-407E-A947-70E740481C1C}">
                <a14:useLocalDpi xmlns:a14="http://schemas.microsoft.com/office/drawing/2010/main" val="0"/>
              </a:ext>
            </a:extLst>
          </a:blip>
          <a:srcRect l="5289" t="5281" r="5562" b="5571"/>
          <a:stretch>
            <a:fillRect/>
          </a:stretch>
        </p:blipFill>
        <p:spPr bwMode="auto">
          <a:xfrm>
            <a:off x="4387850" y="1219200"/>
            <a:ext cx="46561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Text Box 6"/>
          <p:cNvSpPr txBox="1">
            <a:spLocks noChangeArrowheads="1"/>
          </p:cNvSpPr>
          <p:nvPr/>
        </p:nvSpPr>
        <p:spPr bwMode="auto">
          <a:xfrm>
            <a:off x="4511675"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333399"/>
                </a:solidFill>
              </a:rPr>
              <a:t>Star Forming Region RCW 38</a:t>
            </a:r>
          </a:p>
        </p:txBody>
      </p:sp>
    </p:spTree>
    <p:extLst>
      <p:ext uri="{BB962C8B-B14F-4D97-AF65-F5344CB8AC3E}">
        <p14:creationId xmlns:p14="http://schemas.microsoft.com/office/powerpoint/2010/main" val="315655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81200" y="277814"/>
            <a:ext cx="8229600" cy="1017587"/>
          </a:xfrm>
        </p:spPr>
        <p:txBody>
          <a:bodyPr/>
          <a:lstStyle/>
          <a:p>
            <a:pPr eaLnBrk="1" hangingPunct="1">
              <a:defRPr/>
            </a:pPr>
            <a:r>
              <a:rPr lang="en-US" smtClean="0"/>
              <a:t>Layers of the Sun</a:t>
            </a:r>
          </a:p>
        </p:txBody>
      </p:sp>
      <p:sp>
        <p:nvSpPr>
          <p:cNvPr id="39939" name="Rectangle 3"/>
          <p:cNvSpPr>
            <a:spLocks noGrp="1" noChangeArrowheads="1"/>
          </p:cNvSpPr>
          <p:nvPr>
            <p:ph type="body" idx="1"/>
          </p:nvPr>
        </p:nvSpPr>
        <p:spPr>
          <a:xfrm>
            <a:off x="1981200" y="1371600"/>
            <a:ext cx="8229600" cy="5257800"/>
          </a:xfrm>
        </p:spPr>
        <p:txBody>
          <a:bodyPr/>
          <a:lstStyle/>
          <a:p>
            <a:pPr eaLnBrk="1" hangingPunct="1">
              <a:lnSpc>
                <a:spcPct val="90000"/>
              </a:lnSpc>
              <a:defRPr/>
            </a:pPr>
            <a:r>
              <a:rPr lang="en-US" smtClean="0"/>
              <a:t>Sun’s interior</a:t>
            </a:r>
          </a:p>
          <a:p>
            <a:pPr lvl="1" eaLnBrk="1" hangingPunct="1">
              <a:lnSpc>
                <a:spcPct val="90000"/>
              </a:lnSpc>
              <a:buFont typeface="Wingdings" panose="05000000000000000000" pitchFamily="2" charset="2"/>
              <a:buChar char="Ø"/>
              <a:defRPr/>
            </a:pPr>
            <a:r>
              <a:rPr lang="en-US" smtClean="0"/>
              <a:t>Core – where hydrogen fusion happens.</a:t>
            </a:r>
          </a:p>
          <a:p>
            <a:pPr lvl="1" eaLnBrk="1" hangingPunct="1">
              <a:lnSpc>
                <a:spcPct val="90000"/>
              </a:lnSpc>
              <a:buFont typeface="Wingdings" panose="05000000000000000000" pitchFamily="2" charset="2"/>
              <a:buChar char="Ø"/>
              <a:defRPr/>
            </a:pPr>
            <a:r>
              <a:rPr lang="en-US" smtClean="0"/>
              <a:t>Radiative zone – energy carried toward surface by radiation (as light).</a:t>
            </a:r>
          </a:p>
          <a:p>
            <a:pPr lvl="1" eaLnBrk="1" hangingPunct="1">
              <a:lnSpc>
                <a:spcPct val="90000"/>
              </a:lnSpc>
              <a:buFont typeface="Wingdings" panose="05000000000000000000" pitchFamily="2" charset="2"/>
              <a:buChar char="Ø"/>
              <a:defRPr/>
            </a:pPr>
            <a:r>
              <a:rPr lang="en-US" smtClean="0"/>
              <a:t>Convective zone – energy carried toward surface by convection (as heat).</a:t>
            </a:r>
          </a:p>
          <a:p>
            <a:pPr eaLnBrk="1" hangingPunct="1">
              <a:lnSpc>
                <a:spcPct val="90000"/>
              </a:lnSpc>
              <a:defRPr/>
            </a:pPr>
            <a:r>
              <a:rPr lang="en-US" smtClean="0"/>
              <a:t>Sun’s atmosphere</a:t>
            </a:r>
          </a:p>
          <a:p>
            <a:pPr lvl="1" eaLnBrk="1" hangingPunct="1">
              <a:lnSpc>
                <a:spcPct val="90000"/>
              </a:lnSpc>
              <a:buFont typeface="Wingdings" panose="05000000000000000000" pitchFamily="2" charset="2"/>
              <a:buChar char="Ø"/>
              <a:defRPr/>
            </a:pPr>
            <a:r>
              <a:rPr lang="en-US" smtClean="0"/>
              <a:t>Photosphere – lowest layer – emits visible light – what we see.</a:t>
            </a:r>
          </a:p>
          <a:p>
            <a:pPr lvl="1" eaLnBrk="1" hangingPunct="1">
              <a:lnSpc>
                <a:spcPct val="90000"/>
              </a:lnSpc>
              <a:buFont typeface="Wingdings" panose="05000000000000000000" pitchFamily="2" charset="2"/>
              <a:buChar char="Ø"/>
              <a:defRPr/>
            </a:pPr>
            <a:r>
              <a:rPr lang="en-US" smtClean="0"/>
              <a:t>Chromosphere – middle layer – transparent.</a:t>
            </a:r>
          </a:p>
          <a:p>
            <a:pPr lvl="1" eaLnBrk="1" hangingPunct="1">
              <a:lnSpc>
                <a:spcPct val="90000"/>
              </a:lnSpc>
              <a:buFont typeface="Wingdings" panose="05000000000000000000" pitchFamily="2" charset="2"/>
              <a:buChar char="Ø"/>
              <a:defRPr/>
            </a:pPr>
            <a:r>
              <a:rPr lang="en-US" smtClean="0"/>
              <a:t>Corona – upper layer – transparent.</a:t>
            </a:r>
          </a:p>
        </p:txBody>
      </p:sp>
    </p:spTree>
    <p:extLst>
      <p:ext uri="{BB962C8B-B14F-4D97-AF65-F5344CB8AC3E}">
        <p14:creationId xmlns:p14="http://schemas.microsoft.com/office/powerpoint/2010/main" val="12139140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Globules</a:t>
            </a:r>
          </a:p>
        </p:txBody>
      </p:sp>
      <p:sp>
        <p:nvSpPr>
          <p:cNvPr id="154627" name="Line 3"/>
          <p:cNvSpPr>
            <a:spLocks noChangeShapeType="1"/>
          </p:cNvSpPr>
          <p:nvPr/>
        </p:nvSpPr>
        <p:spPr bwMode="auto">
          <a:xfrm>
            <a:off x="2209800" y="838200"/>
            <a:ext cx="3124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4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9" name="Picture 5" descr="seedssf_evidence1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48200" y="1516064"/>
            <a:ext cx="5791200" cy="5011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4630" name="Text Box 6"/>
          <p:cNvSpPr txBox="1">
            <a:spLocks noChangeArrowheads="1"/>
          </p:cNvSpPr>
          <p:nvPr/>
        </p:nvSpPr>
        <p:spPr bwMode="auto">
          <a:xfrm>
            <a:off x="2905125" y="3171825"/>
            <a:ext cx="152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 10 to 1000 solar masses;</a:t>
            </a:r>
          </a:p>
        </p:txBody>
      </p:sp>
      <p:sp>
        <p:nvSpPr>
          <p:cNvPr id="154631" name="Text Box 7"/>
          <p:cNvSpPr txBox="1">
            <a:spLocks noChangeArrowheads="1"/>
          </p:cNvSpPr>
          <p:nvPr/>
        </p:nvSpPr>
        <p:spPr bwMode="auto">
          <a:xfrm>
            <a:off x="2905125" y="4984751"/>
            <a:ext cx="205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Contracting to form protostars</a:t>
            </a:r>
          </a:p>
        </p:txBody>
      </p:sp>
      <p:sp>
        <p:nvSpPr>
          <p:cNvPr id="154632" name="Line 8"/>
          <p:cNvSpPr>
            <a:spLocks noChangeShapeType="1"/>
          </p:cNvSpPr>
          <p:nvPr/>
        </p:nvSpPr>
        <p:spPr bwMode="auto">
          <a:xfrm>
            <a:off x="4191000" y="2438400"/>
            <a:ext cx="2438400" cy="1219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33" name="Line 9"/>
          <p:cNvSpPr>
            <a:spLocks noChangeShapeType="1"/>
          </p:cNvSpPr>
          <p:nvPr/>
        </p:nvSpPr>
        <p:spPr bwMode="auto">
          <a:xfrm>
            <a:off x="4114800" y="2514600"/>
            <a:ext cx="2743200" cy="25908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4634" name="Text Box 10"/>
          <p:cNvSpPr txBox="1">
            <a:spLocks noChangeArrowheads="1"/>
          </p:cNvSpPr>
          <p:nvPr/>
        </p:nvSpPr>
        <p:spPr bwMode="auto">
          <a:xfrm>
            <a:off x="2921000" y="1698626"/>
            <a:ext cx="175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333399"/>
                </a:solidFill>
              </a:rPr>
              <a:t>Bok </a:t>
            </a:r>
            <a:br>
              <a:rPr lang="en-US" altLang="en-US" sz="2400" b="1">
                <a:solidFill>
                  <a:srgbClr val="333399"/>
                </a:solidFill>
              </a:rPr>
            </a:br>
            <a:r>
              <a:rPr lang="en-US" altLang="en-US" sz="2400" b="1">
                <a:solidFill>
                  <a:srgbClr val="333399"/>
                </a:solidFill>
              </a:rPr>
              <a:t>Globules:</a:t>
            </a:r>
          </a:p>
        </p:txBody>
      </p:sp>
    </p:spTree>
    <p:extLst>
      <p:ext uri="{BB962C8B-B14F-4D97-AF65-F5344CB8AC3E}">
        <p14:creationId xmlns:p14="http://schemas.microsoft.com/office/powerpoint/2010/main" val="447268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4634"/>
                                        </p:tgtEl>
                                        <p:attrNameLst>
                                          <p:attrName>style.visibility</p:attrName>
                                        </p:attrNameLst>
                                      </p:cBhvr>
                                      <p:to>
                                        <p:strVal val="visible"/>
                                      </p:to>
                                    </p:set>
                                    <p:anim calcmode="lin" valueType="num">
                                      <p:cBhvr additive="base">
                                        <p:cTn id="7" dur="500"/>
                                        <p:tgtEl>
                                          <p:spTgt spid="154634"/>
                                        </p:tgtEl>
                                        <p:attrNameLst>
                                          <p:attrName>ppt_y</p:attrName>
                                        </p:attrNameLst>
                                      </p:cBhvr>
                                      <p:tavLst>
                                        <p:tav tm="0">
                                          <p:val>
                                            <p:strVal val="#ppt_y+#ppt_h*1.125000"/>
                                          </p:val>
                                        </p:tav>
                                        <p:tav tm="100000">
                                          <p:val>
                                            <p:strVal val="#ppt_y"/>
                                          </p:val>
                                        </p:tav>
                                      </p:tavLst>
                                    </p:anim>
                                    <p:animEffect transition="in" filter="wipe(up)">
                                      <p:cBhvr>
                                        <p:cTn id="8" dur="500"/>
                                        <p:tgtEl>
                                          <p:spTgt spid="154634"/>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54632"/>
                                        </p:tgtEl>
                                        <p:attrNameLst>
                                          <p:attrName>style.visibility</p:attrName>
                                        </p:attrNameLst>
                                      </p:cBhvr>
                                      <p:to>
                                        <p:strVal val="visible"/>
                                      </p:to>
                                    </p:set>
                                    <p:anim calcmode="lin" valueType="num">
                                      <p:cBhvr additive="base">
                                        <p:cTn id="12" dur="500"/>
                                        <p:tgtEl>
                                          <p:spTgt spid="154632"/>
                                        </p:tgtEl>
                                        <p:attrNameLst>
                                          <p:attrName>ppt_x</p:attrName>
                                        </p:attrNameLst>
                                      </p:cBhvr>
                                      <p:tavLst>
                                        <p:tav tm="0">
                                          <p:val>
                                            <p:strVal val="#ppt_x-#ppt_w*1.125000"/>
                                          </p:val>
                                        </p:tav>
                                        <p:tav tm="100000">
                                          <p:val>
                                            <p:strVal val="#ppt_x"/>
                                          </p:val>
                                        </p:tav>
                                      </p:tavLst>
                                    </p:anim>
                                    <p:animEffect transition="in" filter="wipe(right)">
                                      <p:cBhvr>
                                        <p:cTn id="13" dur="500"/>
                                        <p:tgtEl>
                                          <p:spTgt spid="154632"/>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54633"/>
                                        </p:tgtEl>
                                        <p:attrNameLst>
                                          <p:attrName>style.visibility</p:attrName>
                                        </p:attrNameLst>
                                      </p:cBhvr>
                                      <p:to>
                                        <p:strVal val="visible"/>
                                      </p:to>
                                    </p:set>
                                    <p:anim calcmode="lin" valueType="num">
                                      <p:cBhvr additive="base">
                                        <p:cTn id="17" dur="500"/>
                                        <p:tgtEl>
                                          <p:spTgt spid="154633"/>
                                        </p:tgtEl>
                                        <p:attrNameLst>
                                          <p:attrName>ppt_x</p:attrName>
                                        </p:attrNameLst>
                                      </p:cBhvr>
                                      <p:tavLst>
                                        <p:tav tm="0">
                                          <p:val>
                                            <p:strVal val="#ppt_x-#ppt_w*1.125000"/>
                                          </p:val>
                                        </p:tav>
                                        <p:tav tm="100000">
                                          <p:val>
                                            <p:strVal val="#ppt_x"/>
                                          </p:val>
                                        </p:tav>
                                      </p:tavLst>
                                    </p:anim>
                                    <p:animEffect transition="in" filter="wipe(right)">
                                      <p:cBhvr>
                                        <p:cTn id="18" dur="500"/>
                                        <p:tgtEl>
                                          <p:spTgt spid="1546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54630"/>
                                        </p:tgtEl>
                                        <p:attrNameLst>
                                          <p:attrName>style.visibility</p:attrName>
                                        </p:attrNameLst>
                                      </p:cBhvr>
                                      <p:to>
                                        <p:strVal val="visible"/>
                                      </p:to>
                                    </p:set>
                                    <p:anim calcmode="lin" valueType="num">
                                      <p:cBhvr additive="base">
                                        <p:cTn id="23" dur="500"/>
                                        <p:tgtEl>
                                          <p:spTgt spid="154630"/>
                                        </p:tgtEl>
                                        <p:attrNameLst>
                                          <p:attrName>ppt_y</p:attrName>
                                        </p:attrNameLst>
                                      </p:cBhvr>
                                      <p:tavLst>
                                        <p:tav tm="0">
                                          <p:val>
                                            <p:strVal val="#ppt_y+#ppt_h*1.125000"/>
                                          </p:val>
                                        </p:tav>
                                        <p:tav tm="100000">
                                          <p:val>
                                            <p:strVal val="#ppt_y"/>
                                          </p:val>
                                        </p:tav>
                                      </p:tavLst>
                                    </p:anim>
                                    <p:animEffect transition="in" filter="wipe(up)">
                                      <p:cBhvr>
                                        <p:cTn id="24" dur="500"/>
                                        <p:tgtEl>
                                          <p:spTgt spid="15463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54631"/>
                                        </p:tgtEl>
                                        <p:attrNameLst>
                                          <p:attrName>style.visibility</p:attrName>
                                        </p:attrNameLst>
                                      </p:cBhvr>
                                      <p:to>
                                        <p:strVal val="visible"/>
                                      </p:to>
                                    </p:set>
                                    <p:anim calcmode="lin" valueType="num">
                                      <p:cBhvr additive="base">
                                        <p:cTn id="29" dur="500"/>
                                        <p:tgtEl>
                                          <p:spTgt spid="154631"/>
                                        </p:tgtEl>
                                        <p:attrNameLst>
                                          <p:attrName>ppt_y</p:attrName>
                                        </p:attrNameLst>
                                      </p:cBhvr>
                                      <p:tavLst>
                                        <p:tav tm="0">
                                          <p:val>
                                            <p:strVal val="#ppt_y+#ppt_h*1.125000"/>
                                          </p:val>
                                        </p:tav>
                                        <p:tav tm="100000">
                                          <p:val>
                                            <p:strVal val="#ppt_y"/>
                                          </p:val>
                                        </p:tav>
                                      </p:tavLst>
                                    </p:anim>
                                    <p:animEffect transition="in" filter="wipe(up)">
                                      <p:cBhvr>
                                        <p:cTn id="30"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utoUpdateAnimBg="0"/>
      <p:bldP spid="154631" grpId="0" autoUpdateAnimBg="0"/>
      <p:bldP spid="154632" grpId="0" animBg="1"/>
      <p:bldP spid="154633" grpId="0" animBg="1"/>
      <p:bldP spid="15463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Globules (2)</a:t>
            </a:r>
          </a:p>
        </p:txBody>
      </p:sp>
      <p:sp>
        <p:nvSpPr>
          <p:cNvPr id="155651" name="Line 3"/>
          <p:cNvSpPr>
            <a:spLocks noChangeShapeType="1"/>
          </p:cNvSpPr>
          <p:nvPr/>
        </p:nvSpPr>
        <p:spPr bwMode="auto">
          <a:xfrm>
            <a:off x="2209800" y="838200"/>
            <a:ext cx="3962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5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5" descr="seedssf_evidence105"/>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95600" y="1044575"/>
            <a:ext cx="3836988"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5654" name="Text Box 6"/>
          <p:cNvSpPr txBox="1">
            <a:spLocks noChangeArrowheads="1"/>
          </p:cNvSpPr>
          <p:nvPr/>
        </p:nvSpPr>
        <p:spPr bwMode="auto">
          <a:xfrm>
            <a:off x="6835775" y="927100"/>
            <a:ext cx="3505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Evaporating Gaseous Globules (“EGGs”): Newly forming stars exposed by the ionizing radiation from nearby massive stars</a:t>
            </a:r>
          </a:p>
        </p:txBody>
      </p:sp>
      <p:sp>
        <p:nvSpPr>
          <p:cNvPr id="155655" name="Line 7"/>
          <p:cNvSpPr>
            <a:spLocks noChangeShapeType="1"/>
          </p:cNvSpPr>
          <p:nvPr/>
        </p:nvSpPr>
        <p:spPr bwMode="auto">
          <a:xfrm flipH="1" flipV="1">
            <a:off x="5105400" y="1371600"/>
            <a:ext cx="1905000" cy="914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5656" name="Line 8"/>
          <p:cNvSpPr>
            <a:spLocks noChangeShapeType="1"/>
          </p:cNvSpPr>
          <p:nvPr/>
        </p:nvSpPr>
        <p:spPr bwMode="auto">
          <a:xfrm flipH="1" flipV="1">
            <a:off x="5867400" y="1905000"/>
            <a:ext cx="1143000" cy="457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5657" name="Picture 9" descr="seedssf_evidence104"/>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943600" y="2743200"/>
            <a:ext cx="4419600" cy="4019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5658" name="Line 10"/>
          <p:cNvSpPr>
            <a:spLocks noChangeShapeType="1"/>
          </p:cNvSpPr>
          <p:nvPr/>
        </p:nvSpPr>
        <p:spPr bwMode="auto">
          <a:xfrm flipH="1" flipV="1">
            <a:off x="5638800" y="3886200"/>
            <a:ext cx="1143000" cy="304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5659" name="Line 11"/>
          <p:cNvSpPr>
            <a:spLocks noChangeShapeType="1"/>
          </p:cNvSpPr>
          <p:nvPr/>
        </p:nvSpPr>
        <p:spPr bwMode="auto">
          <a:xfrm flipH="1">
            <a:off x="5634039" y="2514600"/>
            <a:ext cx="1487487" cy="3124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403176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5654"/>
                                        </p:tgtEl>
                                        <p:attrNameLst>
                                          <p:attrName>style.visibility</p:attrName>
                                        </p:attrNameLst>
                                      </p:cBhvr>
                                      <p:to>
                                        <p:strVal val="visible"/>
                                      </p:to>
                                    </p:set>
                                    <p:anim calcmode="lin" valueType="num">
                                      <p:cBhvr additive="base">
                                        <p:cTn id="7" dur="500"/>
                                        <p:tgtEl>
                                          <p:spTgt spid="155654"/>
                                        </p:tgtEl>
                                        <p:attrNameLst>
                                          <p:attrName>ppt_y</p:attrName>
                                        </p:attrNameLst>
                                      </p:cBhvr>
                                      <p:tavLst>
                                        <p:tav tm="0">
                                          <p:val>
                                            <p:strVal val="#ppt_y+#ppt_h*1.125000"/>
                                          </p:val>
                                        </p:tav>
                                        <p:tav tm="100000">
                                          <p:val>
                                            <p:strVal val="#ppt_y"/>
                                          </p:val>
                                        </p:tav>
                                      </p:tavLst>
                                    </p:anim>
                                    <p:animEffect transition="in" filter="wipe(up)">
                                      <p:cBhvr>
                                        <p:cTn id="8" dur="500"/>
                                        <p:tgtEl>
                                          <p:spTgt spid="15565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5655"/>
                                        </p:tgtEl>
                                        <p:attrNameLst>
                                          <p:attrName>style.visibility</p:attrName>
                                        </p:attrNameLst>
                                      </p:cBhvr>
                                      <p:to>
                                        <p:strVal val="visible"/>
                                      </p:to>
                                    </p:set>
                                    <p:anim calcmode="lin" valueType="num">
                                      <p:cBhvr additive="base">
                                        <p:cTn id="13" dur="500"/>
                                        <p:tgtEl>
                                          <p:spTgt spid="155655"/>
                                        </p:tgtEl>
                                        <p:attrNameLst>
                                          <p:attrName>ppt_y</p:attrName>
                                        </p:attrNameLst>
                                      </p:cBhvr>
                                      <p:tavLst>
                                        <p:tav tm="0">
                                          <p:val>
                                            <p:strVal val="#ppt_y+#ppt_h*1.125000"/>
                                          </p:val>
                                        </p:tav>
                                        <p:tav tm="100000">
                                          <p:val>
                                            <p:strVal val="#ppt_y"/>
                                          </p:val>
                                        </p:tav>
                                      </p:tavLst>
                                    </p:anim>
                                    <p:animEffect transition="in" filter="wipe(up)">
                                      <p:cBhvr>
                                        <p:cTn id="14" dur="500"/>
                                        <p:tgtEl>
                                          <p:spTgt spid="15565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5656"/>
                                        </p:tgtEl>
                                        <p:attrNameLst>
                                          <p:attrName>style.visibility</p:attrName>
                                        </p:attrNameLst>
                                      </p:cBhvr>
                                      <p:to>
                                        <p:strVal val="visible"/>
                                      </p:to>
                                    </p:set>
                                    <p:anim calcmode="lin" valueType="num">
                                      <p:cBhvr additive="base">
                                        <p:cTn id="19" dur="500"/>
                                        <p:tgtEl>
                                          <p:spTgt spid="155656"/>
                                        </p:tgtEl>
                                        <p:attrNameLst>
                                          <p:attrName>ppt_y</p:attrName>
                                        </p:attrNameLst>
                                      </p:cBhvr>
                                      <p:tavLst>
                                        <p:tav tm="0">
                                          <p:val>
                                            <p:strVal val="#ppt_y+#ppt_h*1.125000"/>
                                          </p:val>
                                        </p:tav>
                                        <p:tav tm="100000">
                                          <p:val>
                                            <p:strVal val="#ppt_y"/>
                                          </p:val>
                                        </p:tav>
                                      </p:tavLst>
                                    </p:anim>
                                    <p:animEffect transition="in" filter="wipe(up)">
                                      <p:cBhvr>
                                        <p:cTn id="20" dur="500"/>
                                        <p:tgtEl>
                                          <p:spTgt spid="155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55659"/>
                                        </p:tgtEl>
                                        <p:attrNameLst>
                                          <p:attrName>style.visibility</p:attrName>
                                        </p:attrNameLst>
                                      </p:cBhvr>
                                      <p:to>
                                        <p:strVal val="visible"/>
                                      </p:to>
                                    </p:set>
                                    <p:anim calcmode="lin" valueType="num">
                                      <p:cBhvr additive="base">
                                        <p:cTn id="25" dur="500"/>
                                        <p:tgtEl>
                                          <p:spTgt spid="155659"/>
                                        </p:tgtEl>
                                        <p:attrNameLst>
                                          <p:attrName>ppt_y</p:attrName>
                                        </p:attrNameLst>
                                      </p:cBhvr>
                                      <p:tavLst>
                                        <p:tav tm="0">
                                          <p:val>
                                            <p:strVal val="#ppt_y+#ppt_h*1.125000"/>
                                          </p:val>
                                        </p:tav>
                                        <p:tav tm="100000">
                                          <p:val>
                                            <p:strVal val="#ppt_y"/>
                                          </p:val>
                                        </p:tav>
                                      </p:tavLst>
                                    </p:anim>
                                    <p:animEffect transition="in" filter="wipe(up)">
                                      <p:cBhvr>
                                        <p:cTn id="26" dur="500"/>
                                        <p:tgtEl>
                                          <p:spTgt spid="155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4" grpId="0" autoUpdateAnimBg="0"/>
      <p:bldP spid="155655" grpId="0" animBg="1"/>
      <p:bldP spid="155656" grpId="0" animBg="1"/>
      <p:bldP spid="155659"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Open Clusters of Stars</a:t>
            </a:r>
          </a:p>
        </p:txBody>
      </p:sp>
      <p:sp>
        <p:nvSpPr>
          <p:cNvPr id="156675" name="Line 3"/>
          <p:cNvSpPr>
            <a:spLocks noChangeShapeType="1"/>
          </p:cNvSpPr>
          <p:nvPr/>
        </p:nvSpPr>
        <p:spPr bwMode="auto">
          <a:xfrm>
            <a:off x="2209800" y="838200"/>
            <a:ext cx="6477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6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7" name="Picture 5" descr="m7_noao_bi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95601" y="1219201"/>
            <a:ext cx="4830763" cy="483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6678" name="Text Box 6"/>
          <p:cNvSpPr txBox="1">
            <a:spLocks noChangeArrowheads="1"/>
          </p:cNvSpPr>
          <p:nvPr/>
        </p:nvSpPr>
        <p:spPr bwMode="auto">
          <a:xfrm>
            <a:off x="7848600" y="2209800"/>
            <a:ext cx="2590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Large masses of Giant Molecular Clouds =&gt; Stars do not form isolated, but in large groups, called </a:t>
            </a:r>
            <a:r>
              <a:rPr lang="en-US" altLang="en-US" sz="2400" i="1">
                <a:solidFill>
                  <a:srgbClr val="333399"/>
                </a:solidFill>
              </a:rPr>
              <a:t>Open Clusters of Stars</a:t>
            </a:r>
            <a:r>
              <a:rPr lang="en-US" altLang="en-US" sz="2400">
                <a:solidFill>
                  <a:srgbClr val="333399"/>
                </a:solidFill>
              </a:rPr>
              <a:t>.</a:t>
            </a:r>
          </a:p>
        </p:txBody>
      </p:sp>
      <p:sp>
        <p:nvSpPr>
          <p:cNvPr id="156679" name="Text Box 7"/>
          <p:cNvSpPr txBox="1">
            <a:spLocks noChangeArrowheads="1"/>
          </p:cNvSpPr>
          <p:nvPr/>
        </p:nvSpPr>
        <p:spPr bwMode="auto">
          <a:xfrm>
            <a:off x="4343400" y="6080126"/>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333399"/>
                </a:solidFill>
              </a:rPr>
              <a:t>Open Cluster M7</a:t>
            </a:r>
          </a:p>
        </p:txBody>
      </p:sp>
    </p:spTree>
    <p:extLst>
      <p:ext uri="{BB962C8B-B14F-4D97-AF65-F5344CB8AC3E}">
        <p14:creationId xmlns:p14="http://schemas.microsoft.com/office/powerpoint/2010/main" val="4019948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6678"/>
                                        </p:tgtEl>
                                        <p:attrNameLst>
                                          <p:attrName>style.visibility</p:attrName>
                                        </p:attrNameLst>
                                      </p:cBhvr>
                                      <p:to>
                                        <p:strVal val="visible"/>
                                      </p:to>
                                    </p:set>
                                    <p:anim calcmode="lin" valueType="num">
                                      <p:cBhvr additive="base">
                                        <p:cTn id="7" dur="500"/>
                                        <p:tgtEl>
                                          <p:spTgt spid="156678"/>
                                        </p:tgtEl>
                                        <p:attrNameLst>
                                          <p:attrName>ppt_y</p:attrName>
                                        </p:attrNameLst>
                                      </p:cBhvr>
                                      <p:tavLst>
                                        <p:tav tm="0">
                                          <p:val>
                                            <p:strVal val="#ppt_y+#ppt_h*1.125000"/>
                                          </p:val>
                                        </p:tav>
                                        <p:tav tm="100000">
                                          <p:val>
                                            <p:strVal val="#ppt_y"/>
                                          </p:val>
                                        </p:tav>
                                      </p:tavLst>
                                    </p:anim>
                                    <p:animEffect transition="in" filter="wipe(up)">
                                      <p:cBhvr>
                                        <p:cTn id="8" dur="500"/>
                                        <p:tgtEl>
                                          <p:spTgt spid="156678"/>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6677"/>
                                        </p:tgtEl>
                                        <p:attrNameLst>
                                          <p:attrName>style.visibility</p:attrName>
                                        </p:attrNameLst>
                                      </p:cBhvr>
                                      <p:to>
                                        <p:strVal val="visible"/>
                                      </p:to>
                                    </p:set>
                                    <p:anim calcmode="lin" valueType="num">
                                      <p:cBhvr additive="base">
                                        <p:cTn id="13" dur="500" fill="hold"/>
                                        <p:tgtEl>
                                          <p:spTgt spid="156677"/>
                                        </p:tgtEl>
                                        <p:attrNameLst>
                                          <p:attrName>ppt_x</p:attrName>
                                        </p:attrNameLst>
                                      </p:cBhvr>
                                      <p:tavLst>
                                        <p:tav tm="0">
                                          <p:val>
                                            <p:strVal val="0-#ppt_w/2"/>
                                          </p:val>
                                        </p:tav>
                                        <p:tav tm="100000">
                                          <p:val>
                                            <p:strVal val="#ppt_x"/>
                                          </p:val>
                                        </p:tav>
                                      </p:tavLst>
                                    </p:anim>
                                    <p:anim calcmode="lin" valueType="num">
                                      <p:cBhvr additive="base">
                                        <p:cTn id="14" dur="500" fill="hold"/>
                                        <p:tgtEl>
                                          <p:spTgt spid="15667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56679"/>
                                        </p:tgtEl>
                                        <p:attrNameLst>
                                          <p:attrName>style.visibility</p:attrName>
                                        </p:attrNameLst>
                                      </p:cBhvr>
                                      <p:to>
                                        <p:strVal val="visible"/>
                                      </p:to>
                                    </p:set>
                                    <p:anim calcmode="lin" valueType="num">
                                      <p:cBhvr additive="base">
                                        <p:cTn id="18" dur="500" fill="hold"/>
                                        <p:tgtEl>
                                          <p:spTgt spid="156679"/>
                                        </p:tgtEl>
                                        <p:attrNameLst>
                                          <p:attrName>ppt_x</p:attrName>
                                        </p:attrNameLst>
                                      </p:cBhvr>
                                      <p:tavLst>
                                        <p:tav tm="0">
                                          <p:val>
                                            <p:strVal val="0-#ppt_w/2"/>
                                          </p:val>
                                        </p:tav>
                                        <p:tav tm="100000">
                                          <p:val>
                                            <p:strVal val="#ppt_x"/>
                                          </p:val>
                                        </p:tav>
                                      </p:tavLst>
                                    </p:anim>
                                    <p:anim calcmode="lin" valueType="num">
                                      <p:cBhvr additive="base">
                                        <p:cTn id="19" dur="500" fill="hold"/>
                                        <p:tgtEl>
                                          <p:spTgt spid="1566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8" grpId="0" autoUpdateAnimBg="0"/>
      <p:bldP spid="156679"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Open Clusters of Stars (2)</a:t>
            </a:r>
          </a:p>
        </p:txBody>
      </p:sp>
      <p:sp>
        <p:nvSpPr>
          <p:cNvPr id="157699" name="Line 3"/>
          <p:cNvSpPr>
            <a:spLocks noChangeShapeType="1"/>
          </p:cNvSpPr>
          <p:nvPr/>
        </p:nvSpPr>
        <p:spPr bwMode="auto">
          <a:xfrm>
            <a:off x="2209800" y="8382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7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701" name="Picture 5" descr="0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95614" y="1295400"/>
            <a:ext cx="5005387" cy="5005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7702" name="Text Box 6"/>
          <p:cNvSpPr txBox="1">
            <a:spLocks noChangeArrowheads="1"/>
          </p:cNvSpPr>
          <p:nvPr/>
        </p:nvSpPr>
        <p:spPr bwMode="auto">
          <a:xfrm>
            <a:off x="8153400" y="1295400"/>
            <a:ext cx="2362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Large, dense cluster of (yellow and red) stars in the foreground; ~ 50 million years old</a:t>
            </a:r>
          </a:p>
        </p:txBody>
      </p:sp>
      <p:sp>
        <p:nvSpPr>
          <p:cNvPr id="157703" name="Text Box 7"/>
          <p:cNvSpPr txBox="1">
            <a:spLocks noChangeArrowheads="1"/>
          </p:cNvSpPr>
          <p:nvPr/>
        </p:nvSpPr>
        <p:spPr bwMode="auto">
          <a:xfrm>
            <a:off x="8140700" y="4194175"/>
            <a:ext cx="2527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Scattered individual (bright, white) stars in the background; only ~ 4 million years old</a:t>
            </a:r>
          </a:p>
        </p:txBody>
      </p:sp>
    </p:spTree>
    <p:extLst>
      <p:ext uri="{BB962C8B-B14F-4D97-AF65-F5344CB8AC3E}">
        <p14:creationId xmlns:p14="http://schemas.microsoft.com/office/powerpoint/2010/main" val="155674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7702"/>
                                        </p:tgtEl>
                                        <p:attrNameLst>
                                          <p:attrName>style.visibility</p:attrName>
                                        </p:attrNameLst>
                                      </p:cBhvr>
                                      <p:to>
                                        <p:strVal val="visible"/>
                                      </p:to>
                                    </p:set>
                                    <p:anim calcmode="lin" valueType="num">
                                      <p:cBhvr additive="base">
                                        <p:cTn id="7" dur="500"/>
                                        <p:tgtEl>
                                          <p:spTgt spid="157702"/>
                                        </p:tgtEl>
                                        <p:attrNameLst>
                                          <p:attrName>ppt_y</p:attrName>
                                        </p:attrNameLst>
                                      </p:cBhvr>
                                      <p:tavLst>
                                        <p:tav tm="0">
                                          <p:val>
                                            <p:strVal val="#ppt_y+#ppt_h*1.125000"/>
                                          </p:val>
                                        </p:tav>
                                        <p:tav tm="100000">
                                          <p:val>
                                            <p:strVal val="#ppt_y"/>
                                          </p:val>
                                        </p:tav>
                                      </p:tavLst>
                                    </p:anim>
                                    <p:animEffect transition="in" filter="wipe(up)">
                                      <p:cBhvr>
                                        <p:cTn id="8" dur="500"/>
                                        <p:tgtEl>
                                          <p:spTgt spid="15770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7703"/>
                                        </p:tgtEl>
                                        <p:attrNameLst>
                                          <p:attrName>style.visibility</p:attrName>
                                        </p:attrNameLst>
                                      </p:cBhvr>
                                      <p:to>
                                        <p:strVal val="visible"/>
                                      </p:to>
                                    </p:set>
                                    <p:anim calcmode="lin" valueType="num">
                                      <p:cBhvr additive="base">
                                        <p:cTn id="13" dur="500"/>
                                        <p:tgtEl>
                                          <p:spTgt spid="157703"/>
                                        </p:tgtEl>
                                        <p:attrNameLst>
                                          <p:attrName>ppt_y</p:attrName>
                                        </p:attrNameLst>
                                      </p:cBhvr>
                                      <p:tavLst>
                                        <p:tav tm="0">
                                          <p:val>
                                            <p:strVal val="#ppt_y+#ppt_h*1.125000"/>
                                          </p:val>
                                        </p:tav>
                                        <p:tav tm="100000">
                                          <p:val>
                                            <p:strVal val="#ppt_y"/>
                                          </p:val>
                                        </p:tav>
                                      </p:tavLst>
                                    </p:anim>
                                    <p:animEffect transition="in" filter="wipe(up)">
                                      <p:cBhvr>
                                        <p:cTn id="14" dur="500"/>
                                        <p:tgtEl>
                                          <p:spTgt spid="157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utoUpdateAnimBg="0"/>
      <p:bldP spid="157703"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Source of Stellar Energy</a:t>
            </a:r>
          </a:p>
        </p:txBody>
      </p:sp>
      <p:sp>
        <p:nvSpPr>
          <p:cNvPr id="158723" name="Line 3"/>
          <p:cNvSpPr>
            <a:spLocks noChangeShapeType="1"/>
          </p:cNvSpPr>
          <p:nvPr/>
        </p:nvSpPr>
        <p:spPr bwMode="auto">
          <a:xfrm>
            <a:off x="2209800" y="838200"/>
            <a:ext cx="8001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8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6" name="Picture 6" descr="2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0" y="2405064"/>
            <a:ext cx="5105400" cy="3995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727" name="Text Box 7"/>
          <p:cNvSpPr txBox="1">
            <a:spLocks noChangeArrowheads="1"/>
          </p:cNvSpPr>
          <p:nvPr/>
        </p:nvSpPr>
        <p:spPr bwMode="auto">
          <a:xfrm>
            <a:off x="8153400" y="4114800"/>
            <a:ext cx="2209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In the sun, this happens primarily through the proton-proton (PP) chain</a:t>
            </a:r>
          </a:p>
        </p:txBody>
      </p:sp>
      <p:sp>
        <p:nvSpPr>
          <p:cNvPr id="158725" name="Text Box 5"/>
          <p:cNvSpPr txBox="1">
            <a:spLocks noChangeArrowheads="1"/>
          </p:cNvSpPr>
          <p:nvPr/>
        </p:nvSpPr>
        <p:spPr bwMode="auto">
          <a:xfrm>
            <a:off x="4419600" y="1295401"/>
            <a:ext cx="5943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Recall from our discussion of the sun:</a:t>
            </a:r>
          </a:p>
          <a:p>
            <a:pPr fontAlgn="base">
              <a:spcBef>
                <a:spcPct val="50000"/>
              </a:spcBef>
              <a:spcAft>
                <a:spcPct val="0"/>
              </a:spcAft>
            </a:pPr>
            <a:r>
              <a:rPr lang="en-US" altLang="en-US" sz="2400">
                <a:solidFill>
                  <a:srgbClr val="333399"/>
                </a:solidFill>
              </a:rPr>
              <a:t>Stars produce energy by nuclear fusion of hydrogen into helium.</a:t>
            </a:r>
          </a:p>
        </p:txBody>
      </p:sp>
    </p:spTree>
    <p:extLst>
      <p:ext uri="{BB962C8B-B14F-4D97-AF65-F5344CB8AC3E}">
        <p14:creationId xmlns:p14="http://schemas.microsoft.com/office/powerpoint/2010/main" val="4050850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8725"/>
                                        </p:tgtEl>
                                        <p:attrNameLst>
                                          <p:attrName>style.visibility</p:attrName>
                                        </p:attrNameLst>
                                      </p:cBhvr>
                                      <p:to>
                                        <p:strVal val="visible"/>
                                      </p:to>
                                    </p:set>
                                    <p:anim calcmode="lin" valueType="num">
                                      <p:cBhvr additive="base">
                                        <p:cTn id="7" dur="500"/>
                                        <p:tgtEl>
                                          <p:spTgt spid="158725"/>
                                        </p:tgtEl>
                                        <p:attrNameLst>
                                          <p:attrName>ppt_y</p:attrName>
                                        </p:attrNameLst>
                                      </p:cBhvr>
                                      <p:tavLst>
                                        <p:tav tm="0">
                                          <p:val>
                                            <p:strVal val="#ppt_y+#ppt_h*1.125000"/>
                                          </p:val>
                                        </p:tav>
                                        <p:tav tm="100000">
                                          <p:val>
                                            <p:strVal val="#ppt_y"/>
                                          </p:val>
                                        </p:tav>
                                      </p:tavLst>
                                    </p:anim>
                                    <p:animEffect transition="in" filter="wipe(up)">
                                      <p:cBhvr>
                                        <p:cTn id="8" dur="500"/>
                                        <p:tgtEl>
                                          <p:spTgt spid="15872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8726"/>
                                        </p:tgtEl>
                                        <p:attrNameLst>
                                          <p:attrName>style.visibility</p:attrName>
                                        </p:attrNameLst>
                                      </p:cBhvr>
                                      <p:to>
                                        <p:strVal val="visible"/>
                                      </p:to>
                                    </p:set>
                                    <p:anim calcmode="lin" valueType="num">
                                      <p:cBhvr additive="base">
                                        <p:cTn id="13" dur="500" fill="hold"/>
                                        <p:tgtEl>
                                          <p:spTgt spid="158726"/>
                                        </p:tgtEl>
                                        <p:attrNameLst>
                                          <p:attrName>ppt_x</p:attrName>
                                        </p:attrNameLst>
                                      </p:cBhvr>
                                      <p:tavLst>
                                        <p:tav tm="0">
                                          <p:val>
                                            <p:strVal val="#ppt_x"/>
                                          </p:val>
                                        </p:tav>
                                        <p:tav tm="100000">
                                          <p:val>
                                            <p:strVal val="#ppt_x"/>
                                          </p:val>
                                        </p:tav>
                                      </p:tavLst>
                                    </p:anim>
                                    <p:anim calcmode="lin" valueType="num">
                                      <p:cBhvr additive="base">
                                        <p:cTn id="14" dur="500" fill="hold"/>
                                        <p:tgtEl>
                                          <p:spTgt spid="158726"/>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158727"/>
                                        </p:tgtEl>
                                        <p:attrNameLst>
                                          <p:attrName>style.visibility</p:attrName>
                                        </p:attrNameLst>
                                      </p:cBhvr>
                                      <p:to>
                                        <p:strVal val="visible"/>
                                      </p:to>
                                    </p:set>
                                    <p:anim calcmode="lin" valueType="num">
                                      <p:cBhvr additive="base">
                                        <p:cTn id="18" dur="500" fill="hold"/>
                                        <p:tgtEl>
                                          <p:spTgt spid="158727"/>
                                        </p:tgtEl>
                                        <p:attrNameLst>
                                          <p:attrName>ppt_x</p:attrName>
                                        </p:attrNameLst>
                                      </p:cBhvr>
                                      <p:tavLst>
                                        <p:tav tm="0">
                                          <p:val>
                                            <p:strVal val="1+#ppt_w/2"/>
                                          </p:val>
                                        </p:tav>
                                        <p:tav tm="100000">
                                          <p:val>
                                            <p:strVal val="#ppt_x"/>
                                          </p:val>
                                        </p:tav>
                                      </p:tavLst>
                                    </p:anim>
                                    <p:anim calcmode="lin" valueType="num">
                                      <p:cBhvr additive="base">
                                        <p:cTn id="19" dur="500" fill="hold"/>
                                        <p:tgtEl>
                                          <p:spTgt spid="158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utoUpdateAnimBg="0"/>
      <p:bldP spid="15872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CNO Cycle</a:t>
            </a:r>
          </a:p>
        </p:txBody>
      </p:sp>
      <p:sp>
        <p:nvSpPr>
          <p:cNvPr id="159747" name="Line 3"/>
          <p:cNvSpPr>
            <a:spLocks noChangeShapeType="1"/>
          </p:cNvSpPr>
          <p:nvPr/>
        </p:nvSpPr>
        <p:spPr bwMode="auto">
          <a:xfrm>
            <a:off x="2209800" y="838200"/>
            <a:ext cx="4800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59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9" name="Picture 5" descr="09"/>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24200" y="1143000"/>
            <a:ext cx="46482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9750" name="Text Box 6"/>
          <p:cNvSpPr txBox="1">
            <a:spLocks noChangeArrowheads="1"/>
          </p:cNvSpPr>
          <p:nvPr/>
        </p:nvSpPr>
        <p:spPr bwMode="auto">
          <a:xfrm>
            <a:off x="7924800" y="1404938"/>
            <a:ext cx="266700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In stars slightly more massive than the sun, a more powerful energy generation mechanism than the PP chain takes over: </a:t>
            </a:r>
          </a:p>
          <a:p>
            <a:pPr algn="ctr" fontAlgn="base">
              <a:spcBef>
                <a:spcPct val="50000"/>
              </a:spcBef>
              <a:spcAft>
                <a:spcPct val="0"/>
              </a:spcAft>
            </a:pPr>
            <a:r>
              <a:rPr lang="en-US" altLang="en-US" sz="2800" b="1">
                <a:solidFill>
                  <a:srgbClr val="333399"/>
                </a:solidFill>
              </a:rPr>
              <a:t>The CNO Cycle</a:t>
            </a:r>
            <a:r>
              <a:rPr lang="en-US" altLang="en-US" sz="2400" b="1">
                <a:solidFill>
                  <a:srgbClr val="333399"/>
                </a:solidFill>
              </a:rPr>
              <a:t>. </a:t>
            </a:r>
          </a:p>
        </p:txBody>
      </p:sp>
      <p:sp>
        <p:nvSpPr>
          <p:cNvPr id="159751" name="Rectangle 7"/>
          <p:cNvSpPr>
            <a:spLocks noChangeArrowheads="1"/>
          </p:cNvSpPr>
          <p:nvPr/>
        </p:nvSpPr>
        <p:spPr bwMode="auto">
          <a:xfrm>
            <a:off x="7162800" y="5638800"/>
            <a:ext cx="838200" cy="838200"/>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52" name="Rectangle 8"/>
          <p:cNvSpPr>
            <a:spLocks noChangeArrowheads="1"/>
          </p:cNvSpPr>
          <p:nvPr/>
        </p:nvSpPr>
        <p:spPr bwMode="auto">
          <a:xfrm>
            <a:off x="2971800" y="1066800"/>
            <a:ext cx="762000" cy="7620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53" name="Rectangle 9"/>
          <p:cNvSpPr>
            <a:spLocks noChangeArrowheads="1"/>
          </p:cNvSpPr>
          <p:nvPr/>
        </p:nvSpPr>
        <p:spPr bwMode="auto">
          <a:xfrm>
            <a:off x="6248400" y="3886200"/>
            <a:ext cx="838200" cy="6096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54" name="Rectangle 10"/>
          <p:cNvSpPr>
            <a:spLocks noChangeArrowheads="1"/>
          </p:cNvSpPr>
          <p:nvPr/>
        </p:nvSpPr>
        <p:spPr bwMode="auto">
          <a:xfrm>
            <a:off x="4114800" y="1752600"/>
            <a:ext cx="838200" cy="6096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55" name="Rectangle 11"/>
          <p:cNvSpPr>
            <a:spLocks noChangeArrowheads="1"/>
          </p:cNvSpPr>
          <p:nvPr/>
        </p:nvSpPr>
        <p:spPr bwMode="auto">
          <a:xfrm>
            <a:off x="7010400" y="4800600"/>
            <a:ext cx="838200" cy="6858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570016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9750"/>
                                        </p:tgtEl>
                                        <p:attrNameLst>
                                          <p:attrName>style.visibility</p:attrName>
                                        </p:attrNameLst>
                                      </p:cBhvr>
                                      <p:to>
                                        <p:strVal val="visible"/>
                                      </p:to>
                                    </p:set>
                                    <p:anim calcmode="lin" valueType="num">
                                      <p:cBhvr additive="base">
                                        <p:cTn id="7" dur="500"/>
                                        <p:tgtEl>
                                          <p:spTgt spid="159750"/>
                                        </p:tgtEl>
                                        <p:attrNameLst>
                                          <p:attrName>ppt_y</p:attrName>
                                        </p:attrNameLst>
                                      </p:cBhvr>
                                      <p:tavLst>
                                        <p:tav tm="0">
                                          <p:val>
                                            <p:strVal val="#ppt_y+#ppt_h*1.125000"/>
                                          </p:val>
                                        </p:tav>
                                        <p:tav tm="100000">
                                          <p:val>
                                            <p:strVal val="#ppt_y"/>
                                          </p:val>
                                        </p:tav>
                                      </p:tavLst>
                                    </p:anim>
                                    <p:animEffect transition="in" filter="wipe(up)">
                                      <p:cBhvr>
                                        <p:cTn id="8" dur="500"/>
                                        <p:tgtEl>
                                          <p:spTgt spid="159750"/>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59749"/>
                                        </p:tgtEl>
                                        <p:attrNameLst>
                                          <p:attrName>style.visibility</p:attrName>
                                        </p:attrNameLst>
                                      </p:cBhvr>
                                      <p:to>
                                        <p:strVal val="visible"/>
                                      </p:to>
                                    </p:set>
                                    <p:anim calcmode="lin" valueType="num">
                                      <p:cBhvr additive="base">
                                        <p:cTn id="13" dur="500" fill="hold"/>
                                        <p:tgtEl>
                                          <p:spTgt spid="159749"/>
                                        </p:tgtEl>
                                        <p:attrNameLst>
                                          <p:attrName>ppt_x</p:attrName>
                                        </p:attrNameLst>
                                      </p:cBhvr>
                                      <p:tavLst>
                                        <p:tav tm="0">
                                          <p:val>
                                            <p:strVal val="0-#ppt_w/2"/>
                                          </p:val>
                                        </p:tav>
                                        <p:tav tm="100000">
                                          <p:val>
                                            <p:strVal val="#ppt_x"/>
                                          </p:val>
                                        </p:tav>
                                      </p:tavLst>
                                    </p:anim>
                                    <p:anim calcmode="lin" valueType="num">
                                      <p:cBhvr additive="base">
                                        <p:cTn id="14" dur="500" fill="hold"/>
                                        <p:tgtEl>
                                          <p:spTgt spid="159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59751"/>
                                        </p:tgtEl>
                                        <p:attrNameLst>
                                          <p:attrName>style.visibility</p:attrName>
                                        </p:attrNameLst>
                                      </p:cBhvr>
                                      <p:to>
                                        <p:strVal val="visible"/>
                                      </p:to>
                                    </p:set>
                                    <p:anim calcmode="lin" valueType="num">
                                      <p:cBhvr additive="base">
                                        <p:cTn id="18" dur="500" fill="hold"/>
                                        <p:tgtEl>
                                          <p:spTgt spid="159751"/>
                                        </p:tgtEl>
                                        <p:attrNameLst>
                                          <p:attrName>ppt_x</p:attrName>
                                        </p:attrNameLst>
                                      </p:cBhvr>
                                      <p:tavLst>
                                        <p:tav tm="0">
                                          <p:val>
                                            <p:strVal val="0-#ppt_w/2"/>
                                          </p:val>
                                        </p:tav>
                                        <p:tav tm="100000">
                                          <p:val>
                                            <p:strVal val="#ppt_x"/>
                                          </p:val>
                                        </p:tav>
                                      </p:tavLst>
                                    </p:anim>
                                    <p:anim calcmode="lin" valueType="num">
                                      <p:cBhvr additive="base">
                                        <p:cTn id="19" dur="500" fill="hold"/>
                                        <p:tgtEl>
                                          <p:spTgt spid="159751"/>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5975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5975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15975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159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autoUpdateAnimBg="0"/>
      <p:bldP spid="159751" grpId="0" animBg="1"/>
      <p:bldP spid="159752" grpId="0" animBg="1"/>
      <p:bldP spid="159753" grpId="0" animBg="1"/>
      <p:bldP spid="159754" grpId="0" animBg="1"/>
      <p:bldP spid="159755"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Energy Transport</a:t>
            </a:r>
          </a:p>
        </p:txBody>
      </p:sp>
      <p:sp>
        <p:nvSpPr>
          <p:cNvPr id="160771" name="Line 3"/>
          <p:cNvSpPr>
            <a:spLocks noChangeShapeType="1"/>
          </p:cNvSpPr>
          <p:nvPr/>
        </p:nvSpPr>
        <p:spPr bwMode="auto">
          <a:xfrm>
            <a:off x="2209800" y="838200"/>
            <a:ext cx="5257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3" name="Picture 5" descr="02b"/>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0" y="4356101"/>
            <a:ext cx="4267200" cy="2289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0774" name="Text Box 6"/>
          <p:cNvSpPr txBox="1">
            <a:spLocks noChangeArrowheads="1"/>
          </p:cNvSpPr>
          <p:nvPr/>
        </p:nvSpPr>
        <p:spPr bwMode="auto">
          <a:xfrm>
            <a:off x="2895600" y="838201"/>
            <a:ext cx="777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Energy generated in the star’s center must be transported to the surface.</a:t>
            </a:r>
          </a:p>
        </p:txBody>
      </p:sp>
      <p:sp>
        <p:nvSpPr>
          <p:cNvPr id="160775" name="Text Box 7"/>
          <p:cNvSpPr txBox="1">
            <a:spLocks noChangeArrowheads="1"/>
          </p:cNvSpPr>
          <p:nvPr/>
        </p:nvSpPr>
        <p:spPr bwMode="auto">
          <a:xfrm>
            <a:off x="2514600" y="1887538"/>
            <a:ext cx="34290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Inner layers:</a:t>
            </a:r>
          </a:p>
          <a:p>
            <a:pPr algn="ctr" fontAlgn="base">
              <a:spcBef>
                <a:spcPct val="50000"/>
              </a:spcBef>
              <a:spcAft>
                <a:spcPct val="0"/>
              </a:spcAft>
            </a:pPr>
            <a:r>
              <a:rPr lang="en-US" altLang="en-US" sz="2800">
                <a:solidFill>
                  <a:srgbClr val="333399"/>
                </a:solidFill>
              </a:rPr>
              <a:t>Radiative energy transport</a:t>
            </a:r>
          </a:p>
        </p:txBody>
      </p:sp>
      <p:sp>
        <p:nvSpPr>
          <p:cNvPr id="160776" name="Text Box 8"/>
          <p:cNvSpPr txBox="1">
            <a:spLocks noChangeArrowheads="1"/>
          </p:cNvSpPr>
          <p:nvPr/>
        </p:nvSpPr>
        <p:spPr bwMode="auto">
          <a:xfrm>
            <a:off x="6781800" y="1866901"/>
            <a:ext cx="27432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Outer layers (including photosphere):</a:t>
            </a:r>
          </a:p>
          <a:p>
            <a:pPr algn="ctr" fontAlgn="base">
              <a:spcBef>
                <a:spcPct val="50000"/>
              </a:spcBef>
              <a:spcAft>
                <a:spcPct val="0"/>
              </a:spcAft>
            </a:pPr>
            <a:r>
              <a:rPr lang="en-US" altLang="en-US" sz="2800">
                <a:solidFill>
                  <a:srgbClr val="333399"/>
                </a:solidFill>
              </a:rPr>
              <a:t>Convection</a:t>
            </a:r>
          </a:p>
        </p:txBody>
      </p:sp>
      <p:sp>
        <p:nvSpPr>
          <p:cNvPr id="160777" name="Text Box 9"/>
          <p:cNvSpPr txBox="1">
            <a:spLocks noChangeArrowheads="1"/>
          </p:cNvSpPr>
          <p:nvPr/>
        </p:nvSpPr>
        <p:spPr bwMode="auto">
          <a:xfrm>
            <a:off x="8534400" y="3336926"/>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Bubbles of hot gas rising up</a:t>
            </a:r>
          </a:p>
        </p:txBody>
      </p:sp>
      <p:sp>
        <p:nvSpPr>
          <p:cNvPr id="160778" name="Text Box 10"/>
          <p:cNvSpPr txBox="1">
            <a:spLocks noChangeArrowheads="1"/>
          </p:cNvSpPr>
          <p:nvPr/>
        </p:nvSpPr>
        <p:spPr bwMode="auto">
          <a:xfrm>
            <a:off x="5791200" y="3489326"/>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Cool gas sinking down</a:t>
            </a:r>
          </a:p>
        </p:txBody>
      </p:sp>
      <p:sp>
        <p:nvSpPr>
          <p:cNvPr id="160779" name="Line 11"/>
          <p:cNvSpPr>
            <a:spLocks noChangeShapeType="1"/>
          </p:cNvSpPr>
          <p:nvPr/>
        </p:nvSpPr>
        <p:spPr bwMode="auto">
          <a:xfrm flipH="1">
            <a:off x="7391400" y="4038600"/>
            <a:ext cx="1752600" cy="1524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780" name="Line 12"/>
          <p:cNvSpPr>
            <a:spLocks noChangeShapeType="1"/>
          </p:cNvSpPr>
          <p:nvPr/>
        </p:nvSpPr>
        <p:spPr bwMode="auto">
          <a:xfrm>
            <a:off x="6477000" y="4191000"/>
            <a:ext cx="228600" cy="1219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781" name="Line 13"/>
          <p:cNvSpPr>
            <a:spLocks noChangeShapeType="1"/>
          </p:cNvSpPr>
          <p:nvPr/>
        </p:nvSpPr>
        <p:spPr bwMode="auto">
          <a:xfrm>
            <a:off x="5867400" y="1752600"/>
            <a:ext cx="0" cy="48768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782" name="Oval 14"/>
          <p:cNvSpPr>
            <a:spLocks noChangeArrowheads="1"/>
          </p:cNvSpPr>
          <p:nvPr/>
        </p:nvSpPr>
        <p:spPr bwMode="auto">
          <a:xfrm>
            <a:off x="4038600" y="6172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83" name="Oval 15"/>
          <p:cNvSpPr>
            <a:spLocks noChangeArrowheads="1"/>
          </p:cNvSpPr>
          <p:nvPr/>
        </p:nvSpPr>
        <p:spPr bwMode="auto">
          <a:xfrm>
            <a:off x="3733800" y="6096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84" name="Oval 16"/>
          <p:cNvSpPr>
            <a:spLocks noChangeArrowheads="1"/>
          </p:cNvSpPr>
          <p:nvPr/>
        </p:nvSpPr>
        <p:spPr bwMode="auto">
          <a:xfrm>
            <a:off x="3352800" y="6096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85" name="Oval 17"/>
          <p:cNvSpPr>
            <a:spLocks noChangeArrowheads="1"/>
          </p:cNvSpPr>
          <p:nvPr/>
        </p:nvSpPr>
        <p:spPr bwMode="auto">
          <a:xfrm>
            <a:off x="4191000" y="5562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86" name="Oval 18"/>
          <p:cNvSpPr>
            <a:spLocks noChangeArrowheads="1"/>
          </p:cNvSpPr>
          <p:nvPr/>
        </p:nvSpPr>
        <p:spPr bwMode="auto">
          <a:xfrm>
            <a:off x="3810000" y="5562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87" name="Oval 19"/>
          <p:cNvSpPr>
            <a:spLocks noChangeArrowheads="1"/>
          </p:cNvSpPr>
          <p:nvPr/>
        </p:nvSpPr>
        <p:spPr bwMode="auto">
          <a:xfrm>
            <a:off x="3886200" y="5867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88" name="Oval 20"/>
          <p:cNvSpPr>
            <a:spLocks noChangeArrowheads="1"/>
          </p:cNvSpPr>
          <p:nvPr/>
        </p:nvSpPr>
        <p:spPr bwMode="auto">
          <a:xfrm>
            <a:off x="3276600" y="5181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89" name="Oval 21"/>
          <p:cNvSpPr>
            <a:spLocks noChangeArrowheads="1"/>
          </p:cNvSpPr>
          <p:nvPr/>
        </p:nvSpPr>
        <p:spPr bwMode="auto">
          <a:xfrm>
            <a:off x="4267200" y="5791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0" name="Oval 22"/>
          <p:cNvSpPr>
            <a:spLocks noChangeArrowheads="1"/>
          </p:cNvSpPr>
          <p:nvPr/>
        </p:nvSpPr>
        <p:spPr bwMode="auto">
          <a:xfrm>
            <a:off x="3505200" y="5791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1" name="Oval 23"/>
          <p:cNvSpPr>
            <a:spLocks noChangeArrowheads="1"/>
          </p:cNvSpPr>
          <p:nvPr/>
        </p:nvSpPr>
        <p:spPr bwMode="auto">
          <a:xfrm>
            <a:off x="4038600" y="5715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2" name="Oval 24"/>
          <p:cNvSpPr>
            <a:spLocks noChangeArrowheads="1"/>
          </p:cNvSpPr>
          <p:nvPr/>
        </p:nvSpPr>
        <p:spPr bwMode="auto">
          <a:xfrm>
            <a:off x="4953000" y="5943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3" name="Oval 25"/>
          <p:cNvSpPr>
            <a:spLocks noChangeArrowheads="1"/>
          </p:cNvSpPr>
          <p:nvPr/>
        </p:nvSpPr>
        <p:spPr bwMode="auto">
          <a:xfrm>
            <a:off x="4800600" y="6248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4" name="Oval 26"/>
          <p:cNvSpPr>
            <a:spLocks noChangeArrowheads="1"/>
          </p:cNvSpPr>
          <p:nvPr/>
        </p:nvSpPr>
        <p:spPr bwMode="auto">
          <a:xfrm>
            <a:off x="3733800" y="5715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5" name="Oval 27"/>
          <p:cNvSpPr>
            <a:spLocks noChangeArrowheads="1"/>
          </p:cNvSpPr>
          <p:nvPr/>
        </p:nvSpPr>
        <p:spPr bwMode="auto">
          <a:xfrm>
            <a:off x="4648200" y="6019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6" name="Oval 28"/>
          <p:cNvSpPr>
            <a:spLocks noChangeArrowheads="1"/>
          </p:cNvSpPr>
          <p:nvPr/>
        </p:nvSpPr>
        <p:spPr bwMode="auto">
          <a:xfrm>
            <a:off x="4419600" y="5715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7" name="Oval 29"/>
          <p:cNvSpPr>
            <a:spLocks noChangeArrowheads="1"/>
          </p:cNvSpPr>
          <p:nvPr/>
        </p:nvSpPr>
        <p:spPr bwMode="auto">
          <a:xfrm>
            <a:off x="4419600" y="6019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8" name="Oval 30"/>
          <p:cNvSpPr>
            <a:spLocks noChangeArrowheads="1"/>
          </p:cNvSpPr>
          <p:nvPr/>
        </p:nvSpPr>
        <p:spPr bwMode="auto">
          <a:xfrm>
            <a:off x="4495800" y="6172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799" name="Oval 31"/>
          <p:cNvSpPr>
            <a:spLocks noChangeArrowheads="1"/>
          </p:cNvSpPr>
          <p:nvPr/>
        </p:nvSpPr>
        <p:spPr bwMode="auto">
          <a:xfrm>
            <a:off x="3581400" y="6172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0" name="Oval 32"/>
          <p:cNvSpPr>
            <a:spLocks noChangeArrowheads="1"/>
          </p:cNvSpPr>
          <p:nvPr/>
        </p:nvSpPr>
        <p:spPr bwMode="auto">
          <a:xfrm>
            <a:off x="4038600" y="5943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1" name="Oval 33"/>
          <p:cNvSpPr>
            <a:spLocks noChangeArrowheads="1"/>
          </p:cNvSpPr>
          <p:nvPr/>
        </p:nvSpPr>
        <p:spPr bwMode="auto">
          <a:xfrm>
            <a:off x="4267200" y="6096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2" name="Oval 34"/>
          <p:cNvSpPr>
            <a:spLocks noChangeArrowheads="1"/>
          </p:cNvSpPr>
          <p:nvPr/>
        </p:nvSpPr>
        <p:spPr bwMode="auto">
          <a:xfrm>
            <a:off x="3581400" y="5486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3" name="Oval 35"/>
          <p:cNvSpPr>
            <a:spLocks noChangeArrowheads="1"/>
          </p:cNvSpPr>
          <p:nvPr/>
        </p:nvSpPr>
        <p:spPr bwMode="auto">
          <a:xfrm>
            <a:off x="3733800" y="5410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4" name="Oval 36"/>
          <p:cNvSpPr>
            <a:spLocks noChangeArrowheads="1"/>
          </p:cNvSpPr>
          <p:nvPr/>
        </p:nvSpPr>
        <p:spPr bwMode="auto">
          <a:xfrm>
            <a:off x="3276600" y="5715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5" name="Oval 37"/>
          <p:cNvSpPr>
            <a:spLocks noChangeArrowheads="1"/>
          </p:cNvSpPr>
          <p:nvPr/>
        </p:nvSpPr>
        <p:spPr bwMode="auto">
          <a:xfrm>
            <a:off x="4038600" y="5410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6" name="Oval 38"/>
          <p:cNvSpPr>
            <a:spLocks noChangeArrowheads="1"/>
          </p:cNvSpPr>
          <p:nvPr/>
        </p:nvSpPr>
        <p:spPr bwMode="auto">
          <a:xfrm>
            <a:off x="4419600" y="5257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7" name="Oval 39"/>
          <p:cNvSpPr>
            <a:spLocks noChangeArrowheads="1"/>
          </p:cNvSpPr>
          <p:nvPr/>
        </p:nvSpPr>
        <p:spPr bwMode="auto">
          <a:xfrm>
            <a:off x="4343400" y="5562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8" name="Oval 40"/>
          <p:cNvSpPr>
            <a:spLocks noChangeArrowheads="1"/>
          </p:cNvSpPr>
          <p:nvPr/>
        </p:nvSpPr>
        <p:spPr bwMode="auto">
          <a:xfrm>
            <a:off x="4572000" y="5486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09" name="Oval 41"/>
          <p:cNvSpPr>
            <a:spLocks noChangeArrowheads="1"/>
          </p:cNvSpPr>
          <p:nvPr/>
        </p:nvSpPr>
        <p:spPr bwMode="auto">
          <a:xfrm>
            <a:off x="4648200" y="5638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0" name="Oval 42"/>
          <p:cNvSpPr>
            <a:spLocks noChangeArrowheads="1"/>
          </p:cNvSpPr>
          <p:nvPr/>
        </p:nvSpPr>
        <p:spPr bwMode="auto">
          <a:xfrm>
            <a:off x="3352800" y="5486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1" name="Oval 43"/>
          <p:cNvSpPr>
            <a:spLocks noChangeArrowheads="1"/>
          </p:cNvSpPr>
          <p:nvPr/>
        </p:nvSpPr>
        <p:spPr bwMode="auto">
          <a:xfrm>
            <a:off x="3200400" y="5943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2" name="Oval 44"/>
          <p:cNvSpPr>
            <a:spLocks noChangeArrowheads="1"/>
          </p:cNvSpPr>
          <p:nvPr/>
        </p:nvSpPr>
        <p:spPr bwMode="auto">
          <a:xfrm>
            <a:off x="3810000" y="5181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3" name="Oval 45"/>
          <p:cNvSpPr>
            <a:spLocks noChangeArrowheads="1"/>
          </p:cNvSpPr>
          <p:nvPr/>
        </p:nvSpPr>
        <p:spPr bwMode="auto">
          <a:xfrm>
            <a:off x="4191000" y="5257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4" name="Oval 46"/>
          <p:cNvSpPr>
            <a:spLocks noChangeArrowheads="1"/>
          </p:cNvSpPr>
          <p:nvPr/>
        </p:nvSpPr>
        <p:spPr bwMode="auto">
          <a:xfrm>
            <a:off x="4191000" y="5410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5" name="Oval 47"/>
          <p:cNvSpPr>
            <a:spLocks noChangeArrowheads="1"/>
          </p:cNvSpPr>
          <p:nvPr/>
        </p:nvSpPr>
        <p:spPr bwMode="auto">
          <a:xfrm>
            <a:off x="4343400" y="5562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6" name="Oval 48"/>
          <p:cNvSpPr>
            <a:spLocks noChangeArrowheads="1"/>
          </p:cNvSpPr>
          <p:nvPr/>
        </p:nvSpPr>
        <p:spPr bwMode="auto">
          <a:xfrm>
            <a:off x="4876800" y="5410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7" name="Oval 49"/>
          <p:cNvSpPr>
            <a:spLocks noChangeArrowheads="1"/>
          </p:cNvSpPr>
          <p:nvPr/>
        </p:nvSpPr>
        <p:spPr bwMode="auto">
          <a:xfrm>
            <a:off x="4876800" y="5867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8" name="Oval 50"/>
          <p:cNvSpPr>
            <a:spLocks noChangeArrowheads="1"/>
          </p:cNvSpPr>
          <p:nvPr/>
        </p:nvSpPr>
        <p:spPr bwMode="auto">
          <a:xfrm>
            <a:off x="4953000" y="5638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19" name="Oval 51"/>
          <p:cNvSpPr>
            <a:spLocks noChangeArrowheads="1"/>
          </p:cNvSpPr>
          <p:nvPr/>
        </p:nvSpPr>
        <p:spPr bwMode="auto">
          <a:xfrm>
            <a:off x="4953000" y="6172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0" name="Oval 52"/>
          <p:cNvSpPr>
            <a:spLocks noChangeArrowheads="1"/>
          </p:cNvSpPr>
          <p:nvPr/>
        </p:nvSpPr>
        <p:spPr bwMode="auto">
          <a:xfrm>
            <a:off x="4800600" y="5562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1" name="Oval 53"/>
          <p:cNvSpPr>
            <a:spLocks noChangeArrowheads="1"/>
          </p:cNvSpPr>
          <p:nvPr/>
        </p:nvSpPr>
        <p:spPr bwMode="auto">
          <a:xfrm>
            <a:off x="5105400" y="6172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2" name="Oval 54"/>
          <p:cNvSpPr>
            <a:spLocks noChangeArrowheads="1"/>
          </p:cNvSpPr>
          <p:nvPr/>
        </p:nvSpPr>
        <p:spPr bwMode="auto">
          <a:xfrm>
            <a:off x="3581400" y="5257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3" name="Oval 55"/>
          <p:cNvSpPr>
            <a:spLocks noChangeArrowheads="1"/>
          </p:cNvSpPr>
          <p:nvPr/>
        </p:nvSpPr>
        <p:spPr bwMode="auto">
          <a:xfrm>
            <a:off x="3657600" y="5105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4" name="Oval 56"/>
          <p:cNvSpPr>
            <a:spLocks noChangeArrowheads="1"/>
          </p:cNvSpPr>
          <p:nvPr/>
        </p:nvSpPr>
        <p:spPr bwMode="auto">
          <a:xfrm>
            <a:off x="4114800" y="5029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5" name="Oval 57"/>
          <p:cNvSpPr>
            <a:spLocks noChangeArrowheads="1"/>
          </p:cNvSpPr>
          <p:nvPr/>
        </p:nvSpPr>
        <p:spPr bwMode="auto">
          <a:xfrm>
            <a:off x="4038600" y="5257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6" name="Oval 58"/>
          <p:cNvSpPr>
            <a:spLocks noChangeArrowheads="1"/>
          </p:cNvSpPr>
          <p:nvPr/>
        </p:nvSpPr>
        <p:spPr bwMode="auto">
          <a:xfrm>
            <a:off x="4191000" y="5410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7" name="Oval 59"/>
          <p:cNvSpPr>
            <a:spLocks noChangeArrowheads="1"/>
          </p:cNvSpPr>
          <p:nvPr/>
        </p:nvSpPr>
        <p:spPr bwMode="auto">
          <a:xfrm>
            <a:off x="4343400" y="5562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8" name="Oval 60"/>
          <p:cNvSpPr>
            <a:spLocks noChangeArrowheads="1"/>
          </p:cNvSpPr>
          <p:nvPr/>
        </p:nvSpPr>
        <p:spPr bwMode="auto">
          <a:xfrm>
            <a:off x="4419600" y="5410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29" name="Oval 61"/>
          <p:cNvSpPr>
            <a:spLocks noChangeArrowheads="1"/>
          </p:cNvSpPr>
          <p:nvPr/>
        </p:nvSpPr>
        <p:spPr bwMode="auto">
          <a:xfrm>
            <a:off x="4648200" y="5867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0" name="Oval 62"/>
          <p:cNvSpPr>
            <a:spLocks noChangeArrowheads="1"/>
          </p:cNvSpPr>
          <p:nvPr/>
        </p:nvSpPr>
        <p:spPr bwMode="auto">
          <a:xfrm>
            <a:off x="3429000" y="4953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1" name="Oval 63"/>
          <p:cNvSpPr>
            <a:spLocks noChangeArrowheads="1"/>
          </p:cNvSpPr>
          <p:nvPr/>
        </p:nvSpPr>
        <p:spPr bwMode="auto">
          <a:xfrm>
            <a:off x="4953000" y="6172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2" name="Oval 64"/>
          <p:cNvSpPr>
            <a:spLocks noChangeArrowheads="1"/>
          </p:cNvSpPr>
          <p:nvPr/>
        </p:nvSpPr>
        <p:spPr bwMode="auto">
          <a:xfrm>
            <a:off x="4648200" y="4953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3" name="Oval 65"/>
          <p:cNvSpPr>
            <a:spLocks noChangeArrowheads="1"/>
          </p:cNvSpPr>
          <p:nvPr/>
        </p:nvSpPr>
        <p:spPr bwMode="auto">
          <a:xfrm>
            <a:off x="4572000" y="53340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4" name="Oval 66"/>
          <p:cNvSpPr>
            <a:spLocks noChangeArrowheads="1"/>
          </p:cNvSpPr>
          <p:nvPr/>
        </p:nvSpPr>
        <p:spPr bwMode="auto">
          <a:xfrm>
            <a:off x="3505200" y="6019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5" name="Oval 67"/>
          <p:cNvSpPr>
            <a:spLocks noChangeArrowheads="1"/>
          </p:cNvSpPr>
          <p:nvPr/>
        </p:nvSpPr>
        <p:spPr bwMode="auto">
          <a:xfrm>
            <a:off x="4419600" y="5029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6" name="Oval 68"/>
          <p:cNvSpPr>
            <a:spLocks noChangeArrowheads="1"/>
          </p:cNvSpPr>
          <p:nvPr/>
        </p:nvSpPr>
        <p:spPr bwMode="auto">
          <a:xfrm>
            <a:off x="4724400" y="5257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7" name="Oval 69"/>
          <p:cNvSpPr>
            <a:spLocks noChangeArrowheads="1"/>
          </p:cNvSpPr>
          <p:nvPr/>
        </p:nvSpPr>
        <p:spPr bwMode="auto">
          <a:xfrm>
            <a:off x="3886200" y="5105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8" name="Oval 70"/>
          <p:cNvSpPr>
            <a:spLocks noChangeArrowheads="1"/>
          </p:cNvSpPr>
          <p:nvPr/>
        </p:nvSpPr>
        <p:spPr bwMode="auto">
          <a:xfrm>
            <a:off x="4038600" y="5257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39" name="Oval 71"/>
          <p:cNvSpPr>
            <a:spLocks noChangeArrowheads="1"/>
          </p:cNvSpPr>
          <p:nvPr/>
        </p:nvSpPr>
        <p:spPr bwMode="auto">
          <a:xfrm>
            <a:off x="4191000" y="54102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40" name="Oval 72"/>
          <p:cNvSpPr>
            <a:spLocks noChangeArrowheads="1"/>
          </p:cNvSpPr>
          <p:nvPr/>
        </p:nvSpPr>
        <p:spPr bwMode="auto">
          <a:xfrm>
            <a:off x="4343400" y="55626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41" name="Oval 73"/>
          <p:cNvSpPr>
            <a:spLocks noChangeArrowheads="1"/>
          </p:cNvSpPr>
          <p:nvPr/>
        </p:nvSpPr>
        <p:spPr bwMode="auto">
          <a:xfrm>
            <a:off x="4267200" y="4876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42" name="Oval 74"/>
          <p:cNvSpPr>
            <a:spLocks noChangeArrowheads="1"/>
          </p:cNvSpPr>
          <p:nvPr/>
        </p:nvSpPr>
        <p:spPr bwMode="auto">
          <a:xfrm>
            <a:off x="4648200" y="5867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43" name="Oval 75"/>
          <p:cNvSpPr>
            <a:spLocks noChangeArrowheads="1"/>
          </p:cNvSpPr>
          <p:nvPr/>
        </p:nvSpPr>
        <p:spPr bwMode="auto">
          <a:xfrm>
            <a:off x="3810000" y="48768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44" name="Oval 76"/>
          <p:cNvSpPr>
            <a:spLocks noChangeArrowheads="1"/>
          </p:cNvSpPr>
          <p:nvPr/>
        </p:nvSpPr>
        <p:spPr bwMode="auto">
          <a:xfrm>
            <a:off x="5105400" y="5867400"/>
            <a:ext cx="76200" cy="76200"/>
          </a:xfrm>
          <a:prstGeom prst="ellipse">
            <a:avLst/>
          </a:prstGeom>
          <a:solidFill>
            <a:schemeClr val="tx1"/>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0845" name="Line 77"/>
          <p:cNvSpPr>
            <a:spLocks noChangeShapeType="1"/>
          </p:cNvSpPr>
          <p:nvPr/>
        </p:nvSpPr>
        <p:spPr bwMode="auto">
          <a:xfrm flipV="1">
            <a:off x="3886200" y="5943600"/>
            <a:ext cx="0" cy="7620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46" name="Line 78"/>
          <p:cNvSpPr>
            <a:spLocks noChangeShapeType="1"/>
          </p:cNvSpPr>
          <p:nvPr/>
        </p:nvSpPr>
        <p:spPr bwMode="auto">
          <a:xfrm flipH="1">
            <a:off x="3581400" y="5943600"/>
            <a:ext cx="304800" cy="762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47" name="Line 79"/>
          <p:cNvSpPr>
            <a:spLocks noChangeShapeType="1"/>
          </p:cNvSpPr>
          <p:nvPr/>
        </p:nvSpPr>
        <p:spPr bwMode="auto">
          <a:xfrm flipV="1">
            <a:off x="3581400" y="5486400"/>
            <a:ext cx="152400" cy="5334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48" name="Line 80"/>
          <p:cNvSpPr>
            <a:spLocks noChangeShapeType="1"/>
          </p:cNvSpPr>
          <p:nvPr/>
        </p:nvSpPr>
        <p:spPr bwMode="auto">
          <a:xfrm>
            <a:off x="3733800" y="5486400"/>
            <a:ext cx="457200" cy="1524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49" name="Line 81"/>
          <p:cNvSpPr>
            <a:spLocks noChangeShapeType="1"/>
          </p:cNvSpPr>
          <p:nvPr/>
        </p:nvSpPr>
        <p:spPr bwMode="auto">
          <a:xfrm>
            <a:off x="4191000" y="5638800"/>
            <a:ext cx="76200" cy="1524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0" name="Line 82"/>
          <p:cNvSpPr>
            <a:spLocks noChangeShapeType="1"/>
          </p:cNvSpPr>
          <p:nvPr/>
        </p:nvSpPr>
        <p:spPr bwMode="auto">
          <a:xfrm flipH="1" flipV="1">
            <a:off x="4267200" y="4953000"/>
            <a:ext cx="76200" cy="8382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1" name="Line 83"/>
          <p:cNvSpPr>
            <a:spLocks noChangeShapeType="1"/>
          </p:cNvSpPr>
          <p:nvPr/>
        </p:nvSpPr>
        <p:spPr bwMode="auto">
          <a:xfrm flipH="1" flipV="1">
            <a:off x="3581400" y="3962400"/>
            <a:ext cx="685800" cy="9906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2" name="Line 84"/>
          <p:cNvSpPr>
            <a:spLocks noChangeShapeType="1"/>
          </p:cNvSpPr>
          <p:nvPr/>
        </p:nvSpPr>
        <p:spPr bwMode="auto">
          <a:xfrm flipH="1" flipV="1">
            <a:off x="4648200" y="5334000"/>
            <a:ext cx="152400" cy="2286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3" name="Line 85"/>
          <p:cNvSpPr>
            <a:spLocks noChangeShapeType="1"/>
          </p:cNvSpPr>
          <p:nvPr/>
        </p:nvSpPr>
        <p:spPr bwMode="auto">
          <a:xfrm flipV="1">
            <a:off x="4648200" y="5638800"/>
            <a:ext cx="152400" cy="2286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4" name="Line 86"/>
          <p:cNvSpPr>
            <a:spLocks noChangeShapeType="1"/>
          </p:cNvSpPr>
          <p:nvPr/>
        </p:nvSpPr>
        <p:spPr bwMode="auto">
          <a:xfrm flipH="1" flipV="1">
            <a:off x="4724400" y="5867400"/>
            <a:ext cx="228600" cy="1524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5" name="Line 87"/>
          <p:cNvSpPr>
            <a:spLocks noChangeShapeType="1"/>
          </p:cNvSpPr>
          <p:nvPr/>
        </p:nvSpPr>
        <p:spPr bwMode="auto">
          <a:xfrm flipV="1">
            <a:off x="4572000" y="6019800"/>
            <a:ext cx="381000" cy="1524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6" name="Line 88"/>
          <p:cNvSpPr>
            <a:spLocks noChangeShapeType="1"/>
          </p:cNvSpPr>
          <p:nvPr/>
        </p:nvSpPr>
        <p:spPr bwMode="auto">
          <a:xfrm flipH="1" flipV="1">
            <a:off x="4572000" y="6172200"/>
            <a:ext cx="0" cy="5334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7" name="Line 89"/>
          <p:cNvSpPr>
            <a:spLocks noChangeShapeType="1"/>
          </p:cNvSpPr>
          <p:nvPr/>
        </p:nvSpPr>
        <p:spPr bwMode="auto">
          <a:xfrm flipH="1" flipV="1">
            <a:off x="4419600" y="4343400"/>
            <a:ext cx="228600" cy="990600"/>
          </a:xfrm>
          <a:prstGeom prst="line">
            <a:avLst/>
          </a:prstGeom>
          <a:noFill/>
          <a:ln w="28575">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58" name="Text Box 90"/>
          <p:cNvSpPr txBox="1">
            <a:spLocks noChangeArrowheads="1"/>
          </p:cNvSpPr>
          <p:nvPr/>
        </p:nvSpPr>
        <p:spPr bwMode="auto">
          <a:xfrm>
            <a:off x="4191000" y="3657601"/>
            <a:ext cx="1676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Gas particles of solar interior</a:t>
            </a:r>
          </a:p>
        </p:txBody>
      </p:sp>
      <p:sp>
        <p:nvSpPr>
          <p:cNvPr id="160859" name="Line 91"/>
          <p:cNvSpPr>
            <a:spLocks noChangeShapeType="1"/>
          </p:cNvSpPr>
          <p:nvPr/>
        </p:nvSpPr>
        <p:spPr bwMode="auto">
          <a:xfrm flipH="1">
            <a:off x="4419600" y="4648200"/>
            <a:ext cx="533400" cy="762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0860" name="Text Box 92"/>
          <p:cNvSpPr txBox="1">
            <a:spLocks noChangeArrowheads="1"/>
          </p:cNvSpPr>
          <p:nvPr/>
        </p:nvSpPr>
        <p:spPr bwMode="auto">
          <a:xfrm>
            <a:off x="3048000" y="4343400"/>
            <a:ext cx="990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latin typeface="Symbol" panose="05050102010706020507" pitchFamily="18" charset="2"/>
              </a:rPr>
              <a:t>g</a:t>
            </a:r>
            <a:r>
              <a:rPr lang="en-US" altLang="en-US" sz="2200">
                <a:solidFill>
                  <a:srgbClr val="333399"/>
                </a:solidFill>
              </a:rPr>
              <a:t>-rays</a:t>
            </a:r>
          </a:p>
        </p:txBody>
      </p:sp>
    </p:spTree>
    <p:extLst>
      <p:ext uri="{BB962C8B-B14F-4D97-AF65-F5344CB8AC3E}">
        <p14:creationId xmlns:p14="http://schemas.microsoft.com/office/powerpoint/2010/main" val="3848053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0774"/>
                                        </p:tgtEl>
                                        <p:attrNameLst>
                                          <p:attrName>style.visibility</p:attrName>
                                        </p:attrNameLst>
                                      </p:cBhvr>
                                      <p:to>
                                        <p:strVal val="visible"/>
                                      </p:to>
                                    </p:set>
                                    <p:anim calcmode="lin" valueType="num">
                                      <p:cBhvr additive="base">
                                        <p:cTn id="7" dur="500"/>
                                        <p:tgtEl>
                                          <p:spTgt spid="160774"/>
                                        </p:tgtEl>
                                        <p:attrNameLst>
                                          <p:attrName>ppt_y</p:attrName>
                                        </p:attrNameLst>
                                      </p:cBhvr>
                                      <p:tavLst>
                                        <p:tav tm="0">
                                          <p:val>
                                            <p:strVal val="#ppt_y+#ppt_h*1.125000"/>
                                          </p:val>
                                        </p:tav>
                                        <p:tav tm="100000">
                                          <p:val>
                                            <p:strVal val="#ppt_y"/>
                                          </p:val>
                                        </p:tav>
                                      </p:tavLst>
                                    </p:anim>
                                    <p:animEffect transition="in" filter="wipe(up)">
                                      <p:cBhvr>
                                        <p:cTn id="8" dur="500"/>
                                        <p:tgtEl>
                                          <p:spTgt spid="16077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0775"/>
                                        </p:tgtEl>
                                        <p:attrNameLst>
                                          <p:attrName>style.visibility</p:attrName>
                                        </p:attrNameLst>
                                      </p:cBhvr>
                                      <p:to>
                                        <p:strVal val="visible"/>
                                      </p:to>
                                    </p:set>
                                    <p:anim calcmode="lin" valueType="num">
                                      <p:cBhvr additive="base">
                                        <p:cTn id="13" dur="500"/>
                                        <p:tgtEl>
                                          <p:spTgt spid="160775"/>
                                        </p:tgtEl>
                                        <p:attrNameLst>
                                          <p:attrName>ppt_y</p:attrName>
                                        </p:attrNameLst>
                                      </p:cBhvr>
                                      <p:tavLst>
                                        <p:tav tm="0">
                                          <p:val>
                                            <p:strVal val="#ppt_y+#ppt_h*1.125000"/>
                                          </p:val>
                                        </p:tav>
                                        <p:tav tm="100000">
                                          <p:val>
                                            <p:strVal val="#ppt_y"/>
                                          </p:val>
                                        </p:tav>
                                      </p:tavLst>
                                    </p:anim>
                                    <p:animEffect transition="in" filter="wipe(up)">
                                      <p:cBhvr>
                                        <p:cTn id="14" dur="500"/>
                                        <p:tgtEl>
                                          <p:spTgt spid="16077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07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60860"/>
                                        </p:tgtEl>
                                        <p:attrNameLst>
                                          <p:attrName>style.visibility</p:attrName>
                                        </p:attrNameLst>
                                      </p:cBhvr>
                                      <p:to>
                                        <p:strVal val="visible"/>
                                      </p:to>
                                    </p:set>
                                    <p:anim calcmode="lin" valueType="num">
                                      <p:cBhvr additive="base">
                                        <p:cTn id="23" dur="500"/>
                                        <p:tgtEl>
                                          <p:spTgt spid="160860"/>
                                        </p:tgtEl>
                                        <p:attrNameLst>
                                          <p:attrName>ppt_y</p:attrName>
                                        </p:attrNameLst>
                                      </p:cBhvr>
                                      <p:tavLst>
                                        <p:tav tm="0">
                                          <p:val>
                                            <p:strVal val="#ppt_y+#ppt_h*1.125000"/>
                                          </p:val>
                                        </p:tav>
                                        <p:tav tm="100000">
                                          <p:val>
                                            <p:strVal val="#ppt_y"/>
                                          </p:val>
                                        </p:tav>
                                      </p:tavLst>
                                    </p:anim>
                                    <p:animEffect transition="in" filter="wipe(up)">
                                      <p:cBhvr>
                                        <p:cTn id="24" dur="500"/>
                                        <p:tgtEl>
                                          <p:spTgt spid="160860"/>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499"/>
                                          </p:stCondLst>
                                        </p:cTn>
                                        <p:tgtEl>
                                          <p:spTgt spid="160845"/>
                                        </p:tgtEl>
                                        <p:attrNameLst>
                                          <p:attrName>style.visibility</p:attrName>
                                        </p:attrNameLst>
                                      </p:cBhvr>
                                      <p:to>
                                        <p:strVal val="visible"/>
                                      </p:to>
                                    </p:set>
                                  </p:childTnLst>
                                </p:cTn>
                              </p:par>
                            </p:childTnLst>
                          </p:cTn>
                        </p:par>
                        <p:par>
                          <p:cTn id="28" fill="hold" nodeType="afterGroup">
                            <p:stCondLst>
                              <p:cond delay="1000"/>
                            </p:stCondLst>
                            <p:childTnLst>
                              <p:par>
                                <p:cTn id="29" presetID="1" presetClass="entr" presetSubtype="0" fill="hold" grpId="0" nodeType="afterEffect">
                                  <p:stCondLst>
                                    <p:cond delay="500"/>
                                  </p:stCondLst>
                                  <p:childTnLst>
                                    <p:set>
                                      <p:cBhvr>
                                        <p:cTn id="30" dur="1" fill="hold">
                                          <p:stCondLst>
                                            <p:cond delay="499"/>
                                          </p:stCondLst>
                                        </p:cTn>
                                        <p:tgtEl>
                                          <p:spTgt spid="160846"/>
                                        </p:tgtEl>
                                        <p:attrNameLst>
                                          <p:attrName>style.visibility</p:attrName>
                                        </p:attrNameLst>
                                      </p:cBhvr>
                                      <p:to>
                                        <p:strVal val="visible"/>
                                      </p:to>
                                    </p:set>
                                  </p:childTnLst>
                                </p:cTn>
                              </p:par>
                            </p:childTnLst>
                          </p:cTn>
                        </p:par>
                        <p:par>
                          <p:cTn id="31" fill="hold" nodeType="afterGroup">
                            <p:stCondLst>
                              <p:cond delay="2000"/>
                            </p:stCondLst>
                            <p:childTnLst>
                              <p:par>
                                <p:cTn id="32" presetID="1" presetClass="entr" presetSubtype="0" fill="hold" grpId="0" nodeType="afterEffect">
                                  <p:stCondLst>
                                    <p:cond delay="500"/>
                                  </p:stCondLst>
                                  <p:childTnLst>
                                    <p:set>
                                      <p:cBhvr>
                                        <p:cTn id="33" dur="1" fill="hold">
                                          <p:stCondLst>
                                            <p:cond delay="499"/>
                                          </p:stCondLst>
                                        </p:cTn>
                                        <p:tgtEl>
                                          <p:spTgt spid="160847"/>
                                        </p:tgtEl>
                                        <p:attrNameLst>
                                          <p:attrName>style.visibility</p:attrName>
                                        </p:attrNameLst>
                                      </p:cBhvr>
                                      <p:to>
                                        <p:strVal val="visible"/>
                                      </p:to>
                                    </p:set>
                                  </p:childTnLst>
                                </p:cTn>
                              </p:par>
                            </p:childTnLst>
                          </p:cTn>
                        </p:par>
                        <p:par>
                          <p:cTn id="34" fill="hold" nodeType="afterGroup">
                            <p:stCondLst>
                              <p:cond delay="3000"/>
                            </p:stCondLst>
                            <p:childTnLst>
                              <p:par>
                                <p:cTn id="35" presetID="1" presetClass="entr" presetSubtype="0" fill="hold" grpId="0" nodeType="afterEffect">
                                  <p:stCondLst>
                                    <p:cond delay="500"/>
                                  </p:stCondLst>
                                  <p:childTnLst>
                                    <p:set>
                                      <p:cBhvr>
                                        <p:cTn id="36" dur="1" fill="hold">
                                          <p:stCondLst>
                                            <p:cond delay="499"/>
                                          </p:stCondLst>
                                        </p:cTn>
                                        <p:tgtEl>
                                          <p:spTgt spid="160848"/>
                                        </p:tgtEl>
                                        <p:attrNameLst>
                                          <p:attrName>style.visibility</p:attrName>
                                        </p:attrNameLst>
                                      </p:cBhvr>
                                      <p:to>
                                        <p:strVal val="visible"/>
                                      </p:to>
                                    </p:set>
                                  </p:childTnLst>
                                </p:cTn>
                              </p:par>
                            </p:childTnLst>
                          </p:cTn>
                        </p:par>
                        <p:par>
                          <p:cTn id="37" fill="hold" nodeType="afterGroup">
                            <p:stCondLst>
                              <p:cond delay="4000"/>
                            </p:stCondLst>
                            <p:childTnLst>
                              <p:par>
                                <p:cTn id="38" presetID="1" presetClass="entr" presetSubtype="0" fill="hold" grpId="0" nodeType="afterEffect">
                                  <p:stCondLst>
                                    <p:cond delay="500"/>
                                  </p:stCondLst>
                                  <p:childTnLst>
                                    <p:set>
                                      <p:cBhvr>
                                        <p:cTn id="39" dur="1" fill="hold">
                                          <p:stCondLst>
                                            <p:cond delay="499"/>
                                          </p:stCondLst>
                                        </p:cTn>
                                        <p:tgtEl>
                                          <p:spTgt spid="160849"/>
                                        </p:tgtEl>
                                        <p:attrNameLst>
                                          <p:attrName>style.visibility</p:attrName>
                                        </p:attrNameLst>
                                      </p:cBhvr>
                                      <p:to>
                                        <p:strVal val="visible"/>
                                      </p:to>
                                    </p:set>
                                  </p:childTnLst>
                                </p:cTn>
                              </p:par>
                            </p:childTnLst>
                          </p:cTn>
                        </p:par>
                        <p:par>
                          <p:cTn id="40" fill="hold" nodeType="afterGroup">
                            <p:stCondLst>
                              <p:cond delay="5000"/>
                            </p:stCondLst>
                            <p:childTnLst>
                              <p:par>
                                <p:cTn id="41" presetID="1" presetClass="entr" presetSubtype="0" fill="hold" grpId="0" nodeType="afterEffect">
                                  <p:stCondLst>
                                    <p:cond delay="500"/>
                                  </p:stCondLst>
                                  <p:childTnLst>
                                    <p:set>
                                      <p:cBhvr>
                                        <p:cTn id="42" dur="1" fill="hold">
                                          <p:stCondLst>
                                            <p:cond delay="499"/>
                                          </p:stCondLst>
                                        </p:cTn>
                                        <p:tgtEl>
                                          <p:spTgt spid="160850"/>
                                        </p:tgtEl>
                                        <p:attrNameLst>
                                          <p:attrName>style.visibility</p:attrName>
                                        </p:attrNameLst>
                                      </p:cBhvr>
                                      <p:to>
                                        <p:strVal val="visible"/>
                                      </p:to>
                                    </p:set>
                                  </p:childTnLst>
                                </p:cTn>
                              </p:par>
                            </p:childTnLst>
                          </p:cTn>
                        </p:par>
                        <p:par>
                          <p:cTn id="43" fill="hold" nodeType="afterGroup">
                            <p:stCondLst>
                              <p:cond delay="6000"/>
                            </p:stCondLst>
                            <p:childTnLst>
                              <p:par>
                                <p:cTn id="44" presetID="1" presetClass="entr" presetSubtype="0" fill="hold" grpId="0" nodeType="afterEffect">
                                  <p:stCondLst>
                                    <p:cond delay="500"/>
                                  </p:stCondLst>
                                  <p:childTnLst>
                                    <p:set>
                                      <p:cBhvr>
                                        <p:cTn id="45" dur="1" fill="hold">
                                          <p:stCondLst>
                                            <p:cond delay="499"/>
                                          </p:stCondLst>
                                        </p:cTn>
                                        <p:tgtEl>
                                          <p:spTgt spid="160851"/>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grpId="0" nodeType="afterEffect">
                                  <p:stCondLst>
                                    <p:cond delay="500"/>
                                  </p:stCondLst>
                                  <p:childTnLst>
                                    <p:set>
                                      <p:cBhvr>
                                        <p:cTn id="48" dur="1" fill="hold">
                                          <p:stCondLst>
                                            <p:cond delay="499"/>
                                          </p:stCondLst>
                                        </p:cTn>
                                        <p:tgtEl>
                                          <p:spTgt spid="160856"/>
                                        </p:tgtEl>
                                        <p:attrNameLst>
                                          <p:attrName>style.visibility</p:attrName>
                                        </p:attrNameLst>
                                      </p:cBhvr>
                                      <p:to>
                                        <p:strVal val="visible"/>
                                      </p:to>
                                    </p:set>
                                  </p:childTnLst>
                                </p:cTn>
                              </p:par>
                            </p:childTnLst>
                          </p:cTn>
                        </p:par>
                        <p:par>
                          <p:cTn id="49" fill="hold" nodeType="afterGroup">
                            <p:stCondLst>
                              <p:cond delay="8000"/>
                            </p:stCondLst>
                            <p:childTnLst>
                              <p:par>
                                <p:cTn id="50" presetID="1" presetClass="entr" presetSubtype="0" fill="hold" grpId="0" nodeType="afterEffect">
                                  <p:stCondLst>
                                    <p:cond delay="500"/>
                                  </p:stCondLst>
                                  <p:childTnLst>
                                    <p:set>
                                      <p:cBhvr>
                                        <p:cTn id="51" dur="1" fill="hold">
                                          <p:stCondLst>
                                            <p:cond delay="499"/>
                                          </p:stCondLst>
                                        </p:cTn>
                                        <p:tgtEl>
                                          <p:spTgt spid="160855"/>
                                        </p:tgtEl>
                                        <p:attrNameLst>
                                          <p:attrName>style.visibility</p:attrName>
                                        </p:attrNameLst>
                                      </p:cBhvr>
                                      <p:to>
                                        <p:strVal val="visible"/>
                                      </p:to>
                                    </p:set>
                                  </p:childTnLst>
                                </p:cTn>
                              </p:par>
                            </p:childTnLst>
                          </p:cTn>
                        </p:par>
                        <p:par>
                          <p:cTn id="52" fill="hold" nodeType="afterGroup">
                            <p:stCondLst>
                              <p:cond delay="9000"/>
                            </p:stCondLst>
                            <p:childTnLst>
                              <p:par>
                                <p:cTn id="53" presetID="1" presetClass="entr" presetSubtype="0" fill="hold" grpId="0" nodeType="afterEffect">
                                  <p:stCondLst>
                                    <p:cond delay="500"/>
                                  </p:stCondLst>
                                  <p:childTnLst>
                                    <p:set>
                                      <p:cBhvr>
                                        <p:cTn id="54" dur="1" fill="hold">
                                          <p:stCondLst>
                                            <p:cond delay="499"/>
                                          </p:stCondLst>
                                        </p:cTn>
                                        <p:tgtEl>
                                          <p:spTgt spid="160854"/>
                                        </p:tgtEl>
                                        <p:attrNameLst>
                                          <p:attrName>style.visibility</p:attrName>
                                        </p:attrNameLst>
                                      </p:cBhvr>
                                      <p:to>
                                        <p:strVal val="visible"/>
                                      </p:to>
                                    </p:set>
                                  </p:childTnLst>
                                </p:cTn>
                              </p:par>
                            </p:childTnLst>
                          </p:cTn>
                        </p:par>
                        <p:par>
                          <p:cTn id="55" fill="hold" nodeType="afterGroup">
                            <p:stCondLst>
                              <p:cond delay="10000"/>
                            </p:stCondLst>
                            <p:childTnLst>
                              <p:par>
                                <p:cTn id="56" presetID="1" presetClass="entr" presetSubtype="0" fill="hold" grpId="0" nodeType="afterEffect">
                                  <p:stCondLst>
                                    <p:cond delay="500"/>
                                  </p:stCondLst>
                                  <p:childTnLst>
                                    <p:set>
                                      <p:cBhvr>
                                        <p:cTn id="57" dur="1" fill="hold">
                                          <p:stCondLst>
                                            <p:cond delay="499"/>
                                          </p:stCondLst>
                                        </p:cTn>
                                        <p:tgtEl>
                                          <p:spTgt spid="160853"/>
                                        </p:tgtEl>
                                        <p:attrNameLst>
                                          <p:attrName>style.visibility</p:attrName>
                                        </p:attrNameLst>
                                      </p:cBhvr>
                                      <p:to>
                                        <p:strVal val="visible"/>
                                      </p:to>
                                    </p:set>
                                  </p:childTnLst>
                                </p:cTn>
                              </p:par>
                            </p:childTnLst>
                          </p:cTn>
                        </p:par>
                        <p:par>
                          <p:cTn id="58" fill="hold" nodeType="afterGroup">
                            <p:stCondLst>
                              <p:cond delay="11000"/>
                            </p:stCondLst>
                            <p:childTnLst>
                              <p:par>
                                <p:cTn id="59" presetID="1" presetClass="entr" presetSubtype="0" fill="hold" grpId="0" nodeType="afterEffect">
                                  <p:stCondLst>
                                    <p:cond delay="500"/>
                                  </p:stCondLst>
                                  <p:childTnLst>
                                    <p:set>
                                      <p:cBhvr>
                                        <p:cTn id="60" dur="1" fill="hold">
                                          <p:stCondLst>
                                            <p:cond delay="499"/>
                                          </p:stCondLst>
                                        </p:cTn>
                                        <p:tgtEl>
                                          <p:spTgt spid="160852"/>
                                        </p:tgtEl>
                                        <p:attrNameLst>
                                          <p:attrName>style.visibility</p:attrName>
                                        </p:attrNameLst>
                                      </p:cBhvr>
                                      <p:to>
                                        <p:strVal val="visible"/>
                                      </p:to>
                                    </p:set>
                                  </p:childTnLst>
                                </p:cTn>
                              </p:par>
                            </p:childTnLst>
                          </p:cTn>
                        </p:par>
                        <p:par>
                          <p:cTn id="61" fill="hold" nodeType="afterGroup">
                            <p:stCondLst>
                              <p:cond delay="12000"/>
                            </p:stCondLst>
                            <p:childTnLst>
                              <p:par>
                                <p:cTn id="62" presetID="1" presetClass="entr" presetSubtype="0" fill="hold" grpId="0" nodeType="afterEffect">
                                  <p:stCondLst>
                                    <p:cond delay="500"/>
                                  </p:stCondLst>
                                  <p:childTnLst>
                                    <p:set>
                                      <p:cBhvr>
                                        <p:cTn id="63" dur="1" fill="hold">
                                          <p:stCondLst>
                                            <p:cond delay="499"/>
                                          </p:stCondLst>
                                        </p:cTn>
                                        <p:tgtEl>
                                          <p:spTgt spid="160857"/>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160776"/>
                                        </p:tgtEl>
                                        <p:attrNameLst>
                                          <p:attrName>style.visibility</p:attrName>
                                        </p:attrNameLst>
                                      </p:cBhvr>
                                      <p:to>
                                        <p:strVal val="visible"/>
                                      </p:to>
                                    </p:set>
                                    <p:anim calcmode="lin" valueType="num">
                                      <p:cBhvr additive="base">
                                        <p:cTn id="68" dur="500"/>
                                        <p:tgtEl>
                                          <p:spTgt spid="160776"/>
                                        </p:tgtEl>
                                        <p:attrNameLst>
                                          <p:attrName>ppt_y</p:attrName>
                                        </p:attrNameLst>
                                      </p:cBhvr>
                                      <p:tavLst>
                                        <p:tav tm="0">
                                          <p:val>
                                            <p:strVal val="#ppt_y+#ppt_h*1.125000"/>
                                          </p:val>
                                        </p:tav>
                                        <p:tav tm="100000">
                                          <p:val>
                                            <p:strVal val="#ppt_y"/>
                                          </p:val>
                                        </p:tav>
                                      </p:tavLst>
                                    </p:anim>
                                    <p:animEffect transition="in" filter="wipe(up)">
                                      <p:cBhvr>
                                        <p:cTn id="69" dur="500"/>
                                        <p:tgtEl>
                                          <p:spTgt spid="16077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160773"/>
                                        </p:tgtEl>
                                        <p:attrNameLst>
                                          <p:attrName>style.visibility</p:attrName>
                                        </p:attrNameLst>
                                      </p:cBhvr>
                                      <p:to>
                                        <p:strVal val="visible"/>
                                      </p:to>
                                    </p:set>
                                    <p:anim calcmode="lin" valueType="num">
                                      <p:cBhvr additive="base">
                                        <p:cTn id="74" dur="500" fill="hold"/>
                                        <p:tgtEl>
                                          <p:spTgt spid="160773"/>
                                        </p:tgtEl>
                                        <p:attrNameLst>
                                          <p:attrName>ppt_x</p:attrName>
                                        </p:attrNameLst>
                                      </p:cBhvr>
                                      <p:tavLst>
                                        <p:tav tm="0">
                                          <p:val>
                                            <p:strVal val="#ppt_x"/>
                                          </p:val>
                                        </p:tav>
                                        <p:tav tm="100000">
                                          <p:val>
                                            <p:strVal val="#ppt_x"/>
                                          </p:val>
                                        </p:tav>
                                      </p:tavLst>
                                    </p:anim>
                                    <p:anim calcmode="lin" valueType="num">
                                      <p:cBhvr additive="base">
                                        <p:cTn id="75" dur="500" fill="hold"/>
                                        <p:tgtEl>
                                          <p:spTgt spid="160773"/>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12" presetClass="entr" presetSubtype="4" fill="hold" grpId="0" nodeType="clickEffect">
                                  <p:stCondLst>
                                    <p:cond delay="0"/>
                                  </p:stCondLst>
                                  <p:childTnLst>
                                    <p:set>
                                      <p:cBhvr>
                                        <p:cTn id="79" dur="1" fill="hold">
                                          <p:stCondLst>
                                            <p:cond delay="0"/>
                                          </p:stCondLst>
                                        </p:cTn>
                                        <p:tgtEl>
                                          <p:spTgt spid="160777"/>
                                        </p:tgtEl>
                                        <p:attrNameLst>
                                          <p:attrName>style.visibility</p:attrName>
                                        </p:attrNameLst>
                                      </p:cBhvr>
                                      <p:to>
                                        <p:strVal val="visible"/>
                                      </p:to>
                                    </p:set>
                                    <p:anim calcmode="lin" valueType="num">
                                      <p:cBhvr additive="base">
                                        <p:cTn id="80" dur="500"/>
                                        <p:tgtEl>
                                          <p:spTgt spid="160777"/>
                                        </p:tgtEl>
                                        <p:attrNameLst>
                                          <p:attrName>ppt_y</p:attrName>
                                        </p:attrNameLst>
                                      </p:cBhvr>
                                      <p:tavLst>
                                        <p:tav tm="0">
                                          <p:val>
                                            <p:strVal val="#ppt_y+#ppt_h*1.125000"/>
                                          </p:val>
                                        </p:tav>
                                        <p:tav tm="100000">
                                          <p:val>
                                            <p:strVal val="#ppt_y"/>
                                          </p:val>
                                        </p:tav>
                                      </p:tavLst>
                                    </p:anim>
                                    <p:animEffect transition="in" filter="wipe(up)">
                                      <p:cBhvr>
                                        <p:cTn id="81" dur="500"/>
                                        <p:tgtEl>
                                          <p:spTgt spid="160777"/>
                                        </p:tgtEl>
                                      </p:cBhvr>
                                    </p:animEffect>
                                  </p:childTnLst>
                                </p:cTn>
                              </p:par>
                            </p:childTnLst>
                          </p:cTn>
                        </p:par>
                        <p:par>
                          <p:cTn id="82" fill="hold" nodeType="afterGroup">
                            <p:stCondLst>
                              <p:cond delay="500"/>
                            </p:stCondLst>
                            <p:childTnLst>
                              <p:par>
                                <p:cTn id="83" presetID="12" presetClass="entr" presetSubtype="4" fill="hold" grpId="0" nodeType="afterEffect">
                                  <p:stCondLst>
                                    <p:cond delay="0"/>
                                  </p:stCondLst>
                                  <p:childTnLst>
                                    <p:set>
                                      <p:cBhvr>
                                        <p:cTn id="84" dur="1" fill="hold">
                                          <p:stCondLst>
                                            <p:cond delay="0"/>
                                          </p:stCondLst>
                                        </p:cTn>
                                        <p:tgtEl>
                                          <p:spTgt spid="160779"/>
                                        </p:tgtEl>
                                        <p:attrNameLst>
                                          <p:attrName>style.visibility</p:attrName>
                                        </p:attrNameLst>
                                      </p:cBhvr>
                                      <p:to>
                                        <p:strVal val="visible"/>
                                      </p:to>
                                    </p:set>
                                    <p:anim calcmode="lin" valueType="num">
                                      <p:cBhvr additive="base">
                                        <p:cTn id="85" dur="500"/>
                                        <p:tgtEl>
                                          <p:spTgt spid="160779"/>
                                        </p:tgtEl>
                                        <p:attrNameLst>
                                          <p:attrName>ppt_y</p:attrName>
                                        </p:attrNameLst>
                                      </p:cBhvr>
                                      <p:tavLst>
                                        <p:tav tm="0">
                                          <p:val>
                                            <p:strVal val="#ppt_y+#ppt_h*1.125000"/>
                                          </p:val>
                                        </p:tav>
                                        <p:tav tm="100000">
                                          <p:val>
                                            <p:strVal val="#ppt_y"/>
                                          </p:val>
                                        </p:tav>
                                      </p:tavLst>
                                    </p:anim>
                                    <p:animEffect transition="in" filter="wipe(up)">
                                      <p:cBhvr>
                                        <p:cTn id="86" dur="500"/>
                                        <p:tgtEl>
                                          <p:spTgt spid="16077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160778"/>
                                        </p:tgtEl>
                                        <p:attrNameLst>
                                          <p:attrName>style.visibility</p:attrName>
                                        </p:attrNameLst>
                                      </p:cBhvr>
                                      <p:to>
                                        <p:strVal val="visible"/>
                                      </p:to>
                                    </p:set>
                                    <p:anim calcmode="lin" valueType="num">
                                      <p:cBhvr additive="base">
                                        <p:cTn id="91" dur="500"/>
                                        <p:tgtEl>
                                          <p:spTgt spid="160778"/>
                                        </p:tgtEl>
                                        <p:attrNameLst>
                                          <p:attrName>ppt_y</p:attrName>
                                        </p:attrNameLst>
                                      </p:cBhvr>
                                      <p:tavLst>
                                        <p:tav tm="0">
                                          <p:val>
                                            <p:strVal val="#ppt_y+#ppt_h*1.125000"/>
                                          </p:val>
                                        </p:tav>
                                        <p:tav tm="100000">
                                          <p:val>
                                            <p:strVal val="#ppt_y"/>
                                          </p:val>
                                        </p:tav>
                                      </p:tavLst>
                                    </p:anim>
                                    <p:animEffect transition="in" filter="wipe(up)">
                                      <p:cBhvr>
                                        <p:cTn id="92" dur="500"/>
                                        <p:tgtEl>
                                          <p:spTgt spid="160778"/>
                                        </p:tgtEl>
                                      </p:cBhvr>
                                    </p:animEffect>
                                  </p:childTnLst>
                                </p:cTn>
                              </p:par>
                            </p:childTnLst>
                          </p:cTn>
                        </p:par>
                        <p:par>
                          <p:cTn id="93" fill="hold" nodeType="afterGroup">
                            <p:stCondLst>
                              <p:cond delay="500"/>
                            </p:stCondLst>
                            <p:childTnLst>
                              <p:par>
                                <p:cTn id="94" presetID="12" presetClass="entr" presetSubtype="4" fill="hold" grpId="0" nodeType="afterEffect">
                                  <p:stCondLst>
                                    <p:cond delay="0"/>
                                  </p:stCondLst>
                                  <p:childTnLst>
                                    <p:set>
                                      <p:cBhvr>
                                        <p:cTn id="95" dur="1" fill="hold">
                                          <p:stCondLst>
                                            <p:cond delay="0"/>
                                          </p:stCondLst>
                                        </p:cTn>
                                        <p:tgtEl>
                                          <p:spTgt spid="160780"/>
                                        </p:tgtEl>
                                        <p:attrNameLst>
                                          <p:attrName>style.visibility</p:attrName>
                                        </p:attrNameLst>
                                      </p:cBhvr>
                                      <p:to>
                                        <p:strVal val="visible"/>
                                      </p:to>
                                    </p:set>
                                    <p:anim calcmode="lin" valueType="num">
                                      <p:cBhvr additive="base">
                                        <p:cTn id="96" dur="500"/>
                                        <p:tgtEl>
                                          <p:spTgt spid="160780"/>
                                        </p:tgtEl>
                                        <p:attrNameLst>
                                          <p:attrName>ppt_y</p:attrName>
                                        </p:attrNameLst>
                                      </p:cBhvr>
                                      <p:tavLst>
                                        <p:tav tm="0">
                                          <p:val>
                                            <p:strVal val="#ppt_y+#ppt_h*1.125000"/>
                                          </p:val>
                                        </p:tav>
                                        <p:tav tm="100000">
                                          <p:val>
                                            <p:strVal val="#ppt_y"/>
                                          </p:val>
                                        </p:tav>
                                      </p:tavLst>
                                    </p:anim>
                                    <p:animEffect transition="in" filter="wipe(up)">
                                      <p:cBhvr>
                                        <p:cTn id="97" dur="500"/>
                                        <p:tgtEl>
                                          <p:spTgt spid="160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4" grpId="0" autoUpdateAnimBg="0"/>
      <p:bldP spid="160775" grpId="0" autoUpdateAnimBg="0"/>
      <p:bldP spid="160776" grpId="0" autoUpdateAnimBg="0"/>
      <p:bldP spid="160777" grpId="0" autoUpdateAnimBg="0"/>
      <p:bldP spid="160778" grpId="0" autoUpdateAnimBg="0"/>
      <p:bldP spid="160779" grpId="0" animBg="1"/>
      <p:bldP spid="160780" grpId="0" animBg="1"/>
      <p:bldP spid="160781" grpId="0" animBg="1"/>
      <p:bldP spid="160845" grpId="0" animBg="1"/>
      <p:bldP spid="160846" grpId="0" animBg="1"/>
      <p:bldP spid="160847" grpId="0" animBg="1"/>
      <p:bldP spid="160848" grpId="0" animBg="1"/>
      <p:bldP spid="160849" grpId="0" animBg="1"/>
      <p:bldP spid="160850" grpId="0" animBg="1"/>
      <p:bldP spid="160851" grpId="0" animBg="1"/>
      <p:bldP spid="160852" grpId="0" animBg="1"/>
      <p:bldP spid="160853" grpId="0" animBg="1"/>
      <p:bldP spid="160854" grpId="0" animBg="1"/>
      <p:bldP spid="160855" grpId="0" animBg="1"/>
      <p:bldP spid="160856" grpId="0" animBg="1"/>
      <p:bldP spid="160857" grpId="0" animBg="1"/>
      <p:bldP spid="16086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Stellar Structure</a:t>
            </a:r>
          </a:p>
        </p:txBody>
      </p:sp>
      <p:sp>
        <p:nvSpPr>
          <p:cNvPr id="161795" name="Line 3"/>
          <p:cNvSpPr>
            <a:spLocks noChangeShapeType="1"/>
          </p:cNvSpPr>
          <p:nvPr/>
        </p:nvSpPr>
        <p:spPr bwMode="auto">
          <a:xfrm>
            <a:off x="2209800" y="838200"/>
            <a:ext cx="4876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1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7" name="Picture 5" descr="1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19800" y="1066800"/>
            <a:ext cx="441960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8" name="Line 6"/>
          <p:cNvSpPr>
            <a:spLocks noChangeShapeType="1"/>
          </p:cNvSpPr>
          <p:nvPr/>
        </p:nvSpPr>
        <p:spPr bwMode="auto">
          <a:xfrm>
            <a:off x="6629400" y="5638800"/>
            <a:ext cx="32004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1799" name="Text Box 7"/>
          <p:cNvSpPr txBox="1">
            <a:spLocks noChangeArrowheads="1"/>
          </p:cNvSpPr>
          <p:nvPr/>
        </p:nvSpPr>
        <p:spPr bwMode="auto">
          <a:xfrm>
            <a:off x="6553200" y="5638800"/>
            <a:ext cx="3276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333399"/>
                </a:solidFill>
              </a:rPr>
              <a:t>Temperature, density and pressure decreasing</a:t>
            </a:r>
          </a:p>
        </p:txBody>
      </p:sp>
      <p:sp>
        <p:nvSpPr>
          <p:cNvPr id="161800" name="Text Box 8"/>
          <p:cNvSpPr txBox="1">
            <a:spLocks noChangeArrowheads="1"/>
          </p:cNvSpPr>
          <p:nvPr/>
        </p:nvSpPr>
        <p:spPr bwMode="auto">
          <a:xfrm>
            <a:off x="3657600" y="3276601"/>
            <a:ext cx="2286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Energy generation via nuclear fusion</a:t>
            </a:r>
          </a:p>
        </p:txBody>
      </p:sp>
      <p:sp>
        <p:nvSpPr>
          <p:cNvPr id="161801" name="Text Box 9"/>
          <p:cNvSpPr txBox="1">
            <a:spLocks noChangeArrowheads="1"/>
          </p:cNvSpPr>
          <p:nvPr/>
        </p:nvSpPr>
        <p:spPr bwMode="auto">
          <a:xfrm>
            <a:off x="3505200" y="2286001"/>
            <a:ext cx="243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Energy transport via radiation</a:t>
            </a:r>
          </a:p>
        </p:txBody>
      </p:sp>
      <p:sp>
        <p:nvSpPr>
          <p:cNvPr id="161802" name="Text Box 10"/>
          <p:cNvSpPr txBox="1">
            <a:spLocks noChangeArrowheads="1"/>
          </p:cNvSpPr>
          <p:nvPr/>
        </p:nvSpPr>
        <p:spPr bwMode="auto">
          <a:xfrm>
            <a:off x="3505200" y="990601"/>
            <a:ext cx="243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Energy transport via convection</a:t>
            </a:r>
          </a:p>
        </p:txBody>
      </p:sp>
      <p:sp>
        <p:nvSpPr>
          <p:cNvPr id="161803" name="Line 11"/>
          <p:cNvSpPr>
            <a:spLocks noChangeShapeType="1"/>
          </p:cNvSpPr>
          <p:nvPr/>
        </p:nvSpPr>
        <p:spPr bwMode="auto">
          <a:xfrm flipV="1">
            <a:off x="3352800" y="1447800"/>
            <a:ext cx="0" cy="30480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1804" name="Text Box 12"/>
          <p:cNvSpPr txBox="1">
            <a:spLocks noChangeArrowheads="1"/>
          </p:cNvSpPr>
          <p:nvPr/>
        </p:nvSpPr>
        <p:spPr bwMode="auto">
          <a:xfrm rot="16200000">
            <a:off x="1350169" y="2474119"/>
            <a:ext cx="3352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3300"/>
                </a:solidFill>
              </a:rPr>
              <a:t>Flow  of energy</a:t>
            </a:r>
          </a:p>
        </p:txBody>
      </p:sp>
      <p:sp>
        <p:nvSpPr>
          <p:cNvPr id="161805" name="Line 13"/>
          <p:cNvSpPr>
            <a:spLocks noChangeShapeType="1"/>
          </p:cNvSpPr>
          <p:nvPr/>
        </p:nvSpPr>
        <p:spPr bwMode="auto">
          <a:xfrm>
            <a:off x="5791200" y="4114800"/>
            <a:ext cx="838200" cy="3048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1806" name="Line 14"/>
          <p:cNvSpPr>
            <a:spLocks noChangeShapeType="1"/>
          </p:cNvSpPr>
          <p:nvPr/>
        </p:nvSpPr>
        <p:spPr bwMode="auto">
          <a:xfrm>
            <a:off x="5715000" y="2819400"/>
            <a:ext cx="838200" cy="3810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1807" name="Line 15"/>
          <p:cNvSpPr>
            <a:spLocks noChangeShapeType="1"/>
          </p:cNvSpPr>
          <p:nvPr/>
        </p:nvSpPr>
        <p:spPr bwMode="auto">
          <a:xfrm>
            <a:off x="5715000" y="1447800"/>
            <a:ext cx="533400" cy="4572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1808" name="Text Box 16"/>
          <p:cNvSpPr txBox="1">
            <a:spLocks noChangeArrowheads="1"/>
          </p:cNvSpPr>
          <p:nvPr/>
        </p:nvSpPr>
        <p:spPr bwMode="auto">
          <a:xfrm>
            <a:off x="2895600" y="5029200"/>
            <a:ext cx="3048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Basically the same structure for all stars with </a:t>
            </a:r>
            <a:r>
              <a:rPr lang="en-US" altLang="en-US" sz="2400">
                <a:solidFill>
                  <a:srgbClr val="333399"/>
                </a:solidFill>
                <a:cs typeface="Arial" panose="020B0604020202020204" pitchFamily="34" charset="0"/>
              </a:rPr>
              <a:t>approx. </a:t>
            </a:r>
            <a:r>
              <a:rPr lang="en-US" altLang="en-US" sz="2400">
                <a:solidFill>
                  <a:srgbClr val="333399"/>
                </a:solidFill>
              </a:rPr>
              <a:t>1 solar mass or less. </a:t>
            </a:r>
          </a:p>
        </p:txBody>
      </p:sp>
      <p:sp>
        <p:nvSpPr>
          <p:cNvPr id="161809" name="Rectangle 17"/>
          <p:cNvSpPr>
            <a:spLocks noChangeArrowheads="1"/>
          </p:cNvSpPr>
          <p:nvPr/>
        </p:nvSpPr>
        <p:spPr bwMode="auto">
          <a:xfrm>
            <a:off x="2895600" y="4953000"/>
            <a:ext cx="3048000" cy="16764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10" name="Text Box 18"/>
          <p:cNvSpPr txBox="1">
            <a:spLocks noChangeArrowheads="1"/>
          </p:cNvSpPr>
          <p:nvPr/>
        </p:nvSpPr>
        <p:spPr bwMode="auto">
          <a:xfrm>
            <a:off x="8915400" y="1173163"/>
            <a:ext cx="106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a:solidFill>
                  <a:srgbClr val="FFFF00"/>
                </a:solidFill>
              </a:rPr>
              <a:t>Sun</a:t>
            </a:r>
          </a:p>
        </p:txBody>
      </p:sp>
    </p:spTree>
    <p:extLst>
      <p:ext uri="{BB962C8B-B14F-4D97-AF65-F5344CB8AC3E}">
        <p14:creationId xmlns:p14="http://schemas.microsoft.com/office/powerpoint/2010/main" val="83366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1797"/>
                                        </p:tgtEl>
                                        <p:attrNameLst>
                                          <p:attrName>style.visibility</p:attrName>
                                        </p:attrNameLst>
                                      </p:cBhvr>
                                      <p:to>
                                        <p:strVal val="visible"/>
                                      </p:to>
                                    </p:set>
                                    <p:anim calcmode="lin" valueType="num">
                                      <p:cBhvr additive="base">
                                        <p:cTn id="7" dur="500" fill="hold"/>
                                        <p:tgtEl>
                                          <p:spTgt spid="161797"/>
                                        </p:tgtEl>
                                        <p:attrNameLst>
                                          <p:attrName>ppt_x</p:attrName>
                                        </p:attrNameLst>
                                      </p:cBhvr>
                                      <p:tavLst>
                                        <p:tav tm="0">
                                          <p:val>
                                            <p:strVal val="1+#ppt_w/2"/>
                                          </p:val>
                                        </p:tav>
                                        <p:tav tm="100000">
                                          <p:val>
                                            <p:strVal val="#ppt_x"/>
                                          </p:val>
                                        </p:tav>
                                      </p:tavLst>
                                    </p:anim>
                                    <p:anim calcmode="lin" valueType="num">
                                      <p:cBhvr additive="base">
                                        <p:cTn id="8" dur="500" fill="hold"/>
                                        <p:tgtEl>
                                          <p:spTgt spid="1617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1810"/>
                                        </p:tgtEl>
                                        <p:attrNameLst>
                                          <p:attrName>style.visibility</p:attrName>
                                        </p:attrNameLst>
                                      </p:cBhvr>
                                      <p:to>
                                        <p:strVal val="visible"/>
                                      </p:to>
                                    </p:set>
                                    <p:anim calcmode="lin" valueType="num">
                                      <p:cBhvr additive="base">
                                        <p:cTn id="12" dur="500" fill="hold"/>
                                        <p:tgtEl>
                                          <p:spTgt spid="161810"/>
                                        </p:tgtEl>
                                        <p:attrNameLst>
                                          <p:attrName>ppt_x</p:attrName>
                                        </p:attrNameLst>
                                      </p:cBhvr>
                                      <p:tavLst>
                                        <p:tav tm="0">
                                          <p:val>
                                            <p:strVal val="1+#ppt_w/2"/>
                                          </p:val>
                                        </p:tav>
                                        <p:tav tm="100000">
                                          <p:val>
                                            <p:strVal val="#ppt_x"/>
                                          </p:val>
                                        </p:tav>
                                      </p:tavLst>
                                    </p:anim>
                                    <p:anim calcmode="lin" valueType="num">
                                      <p:cBhvr additive="base">
                                        <p:cTn id="13" dur="500" fill="hold"/>
                                        <p:tgtEl>
                                          <p:spTgt spid="16181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1798"/>
                                        </p:tgtEl>
                                        <p:attrNameLst>
                                          <p:attrName>style.visibility</p:attrName>
                                        </p:attrNameLst>
                                      </p:cBhvr>
                                      <p:to>
                                        <p:strVal val="visible"/>
                                      </p:to>
                                    </p:set>
                                    <p:anim calcmode="lin" valueType="num">
                                      <p:cBhvr additive="base">
                                        <p:cTn id="18" dur="500"/>
                                        <p:tgtEl>
                                          <p:spTgt spid="161798"/>
                                        </p:tgtEl>
                                        <p:attrNameLst>
                                          <p:attrName>ppt_y</p:attrName>
                                        </p:attrNameLst>
                                      </p:cBhvr>
                                      <p:tavLst>
                                        <p:tav tm="0">
                                          <p:val>
                                            <p:strVal val="#ppt_y+#ppt_h*1.125000"/>
                                          </p:val>
                                        </p:tav>
                                        <p:tav tm="100000">
                                          <p:val>
                                            <p:strVal val="#ppt_y"/>
                                          </p:val>
                                        </p:tav>
                                      </p:tavLst>
                                    </p:anim>
                                    <p:animEffect transition="in" filter="wipe(up)">
                                      <p:cBhvr>
                                        <p:cTn id="19" dur="500"/>
                                        <p:tgtEl>
                                          <p:spTgt spid="161798"/>
                                        </p:tgtEl>
                                      </p:cBhvr>
                                    </p:animEffect>
                                  </p:childTnLst>
                                </p:cTn>
                              </p:par>
                            </p:childTnLst>
                          </p:cTn>
                        </p:par>
                        <p:par>
                          <p:cTn id="20" fill="hold" nodeType="afterGroup">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161799"/>
                                        </p:tgtEl>
                                        <p:attrNameLst>
                                          <p:attrName>style.visibility</p:attrName>
                                        </p:attrNameLst>
                                      </p:cBhvr>
                                      <p:to>
                                        <p:strVal val="visible"/>
                                      </p:to>
                                    </p:set>
                                    <p:anim calcmode="lin" valueType="num">
                                      <p:cBhvr additive="base">
                                        <p:cTn id="23" dur="500"/>
                                        <p:tgtEl>
                                          <p:spTgt spid="161799"/>
                                        </p:tgtEl>
                                        <p:attrNameLst>
                                          <p:attrName>ppt_y</p:attrName>
                                        </p:attrNameLst>
                                      </p:cBhvr>
                                      <p:tavLst>
                                        <p:tav tm="0">
                                          <p:val>
                                            <p:strVal val="#ppt_y+#ppt_h*1.125000"/>
                                          </p:val>
                                        </p:tav>
                                        <p:tav tm="100000">
                                          <p:val>
                                            <p:strVal val="#ppt_y"/>
                                          </p:val>
                                        </p:tav>
                                      </p:tavLst>
                                    </p:anim>
                                    <p:animEffect transition="in" filter="wipe(up)">
                                      <p:cBhvr>
                                        <p:cTn id="24" dur="500"/>
                                        <p:tgtEl>
                                          <p:spTgt spid="16179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61800"/>
                                        </p:tgtEl>
                                        <p:attrNameLst>
                                          <p:attrName>style.visibility</p:attrName>
                                        </p:attrNameLst>
                                      </p:cBhvr>
                                      <p:to>
                                        <p:strVal val="visible"/>
                                      </p:to>
                                    </p:set>
                                    <p:anim calcmode="lin" valueType="num">
                                      <p:cBhvr additive="base">
                                        <p:cTn id="29" dur="500"/>
                                        <p:tgtEl>
                                          <p:spTgt spid="161800"/>
                                        </p:tgtEl>
                                        <p:attrNameLst>
                                          <p:attrName>ppt_y</p:attrName>
                                        </p:attrNameLst>
                                      </p:cBhvr>
                                      <p:tavLst>
                                        <p:tav tm="0">
                                          <p:val>
                                            <p:strVal val="#ppt_y+#ppt_h*1.125000"/>
                                          </p:val>
                                        </p:tav>
                                        <p:tav tm="100000">
                                          <p:val>
                                            <p:strVal val="#ppt_y"/>
                                          </p:val>
                                        </p:tav>
                                      </p:tavLst>
                                    </p:anim>
                                    <p:animEffect transition="in" filter="wipe(up)">
                                      <p:cBhvr>
                                        <p:cTn id="30" dur="500"/>
                                        <p:tgtEl>
                                          <p:spTgt spid="161800"/>
                                        </p:tgtEl>
                                      </p:cBhvr>
                                    </p:animEffect>
                                  </p:childTnLst>
                                </p:cTn>
                              </p:par>
                            </p:childTnLst>
                          </p:cTn>
                        </p:par>
                        <p:par>
                          <p:cTn id="31" fill="hold" nodeType="afterGroup">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161805"/>
                                        </p:tgtEl>
                                        <p:attrNameLst>
                                          <p:attrName>style.visibility</p:attrName>
                                        </p:attrNameLst>
                                      </p:cBhvr>
                                      <p:to>
                                        <p:strVal val="visible"/>
                                      </p:to>
                                    </p:set>
                                    <p:anim calcmode="lin" valueType="num">
                                      <p:cBhvr additive="base">
                                        <p:cTn id="34" dur="500"/>
                                        <p:tgtEl>
                                          <p:spTgt spid="161805"/>
                                        </p:tgtEl>
                                        <p:attrNameLst>
                                          <p:attrName>ppt_y</p:attrName>
                                        </p:attrNameLst>
                                      </p:cBhvr>
                                      <p:tavLst>
                                        <p:tav tm="0">
                                          <p:val>
                                            <p:strVal val="#ppt_y+#ppt_h*1.125000"/>
                                          </p:val>
                                        </p:tav>
                                        <p:tav tm="100000">
                                          <p:val>
                                            <p:strVal val="#ppt_y"/>
                                          </p:val>
                                        </p:tav>
                                      </p:tavLst>
                                    </p:anim>
                                    <p:animEffect transition="in" filter="wipe(up)">
                                      <p:cBhvr>
                                        <p:cTn id="35" dur="500"/>
                                        <p:tgtEl>
                                          <p:spTgt spid="16180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61803"/>
                                        </p:tgtEl>
                                        <p:attrNameLst>
                                          <p:attrName>style.visibility</p:attrName>
                                        </p:attrNameLst>
                                      </p:cBhvr>
                                      <p:to>
                                        <p:strVal val="visible"/>
                                      </p:to>
                                    </p:set>
                                    <p:anim calcmode="lin" valueType="num">
                                      <p:cBhvr additive="base">
                                        <p:cTn id="40" dur="500"/>
                                        <p:tgtEl>
                                          <p:spTgt spid="161803"/>
                                        </p:tgtEl>
                                        <p:attrNameLst>
                                          <p:attrName>ppt_y</p:attrName>
                                        </p:attrNameLst>
                                      </p:cBhvr>
                                      <p:tavLst>
                                        <p:tav tm="0">
                                          <p:val>
                                            <p:strVal val="#ppt_y+#ppt_h*1.125000"/>
                                          </p:val>
                                        </p:tav>
                                        <p:tav tm="100000">
                                          <p:val>
                                            <p:strVal val="#ppt_y"/>
                                          </p:val>
                                        </p:tav>
                                      </p:tavLst>
                                    </p:anim>
                                    <p:animEffect transition="in" filter="wipe(up)">
                                      <p:cBhvr>
                                        <p:cTn id="41" dur="500"/>
                                        <p:tgtEl>
                                          <p:spTgt spid="161803"/>
                                        </p:tgtEl>
                                      </p:cBhvr>
                                    </p:animEffect>
                                  </p:childTnLst>
                                </p:cTn>
                              </p:par>
                            </p:childTnLst>
                          </p:cTn>
                        </p:par>
                        <p:par>
                          <p:cTn id="42" fill="hold" nodeType="afterGroup">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161804"/>
                                        </p:tgtEl>
                                        <p:attrNameLst>
                                          <p:attrName>style.visibility</p:attrName>
                                        </p:attrNameLst>
                                      </p:cBhvr>
                                      <p:to>
                                        <p:strVal val="visible"/>
                                      </p:to>
                                    </p:set>
                                    <p:anim calcmode="lin" valueType="num">
                                      <p:cBhvr additive="base">
                                        <p:cTn id="45" dur="500"/>
                                        <p:tgtEl>
                                          <p:spTgt spid="161804"/>
                                        </p:tgtEl>
                                        <p:attrNameLst>
                                          <p:attrName>ppt_y</p:attrName>
                                        </p:attrNameLst>
                                      </p:cBhvr>
                                      <p:tavLst>
                                        <p:tav tm="0">
                                          <p:val>
                                            <p:strVal val="#ppt_y+#ppt_h*1.125000"/>
                                          </p:val>
                                        </p:tav>
                                        <p:tav tm="100000">
                                          <p:val>
                                            <p:strVal val="#ppt_y"/>
                                          </p:val>
                                        </p:tav>
                                      </p:tavLst>
                                    </p:anim>
                                    <p:animEffect transition="in" filter="wipe(up)">
                                      <p:cBhvr>
                                        <p:cTn id="46" dur="500"/>
                                        <p:tgtEl>
                                          <p:spTgt spid="16180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61801"/>
                                        </p:tgtEl>
                                        <p:attrNameLst>
                                          <p:attrName>style.visibility</p:attrName>
                                        </p:attrNameLst>
                                      </p:cBhvr>
                                      <p:to>
                                        <p:strVal val="visible"/>
                                      </p:to>
                                    </p:set>
                                    <p:anim calcmode="lin" valueType="num">
                                      <p:cBhvr additive="base">
                                        <p:cTn id="51" dur="500"/>
                                        <p:tgtEl>
                                          <p:spTgt spid="161801"/>
                                        </p:tgtEl>
                                        <p:attrNameLst>
                                          <p:attrName>ppt_y</p:attrName>
                                        </p:attrNameLst>
                                      </p:cBhvr>
                                      <p:tavLst>
                                        <p:tav tm="0">
                                          <p:val>
                                            <p:strVal val="#ppt_y+#ppt_h*1.125000"/>
                                          </p:val>
                                        </p:tav>
                                        <p:tav tm="100000">
                                          <p:val>
                                            <p:strVal val="#ppt_y"/>
                                          </p:val>
                                        </p:tav>
                                      </p:tavLst>
                                    </p:anim>
                                    <p:animEffect transition="in" filter="wipe(up)">
                                      <p:cBhvr>
                                        <p:cTn id="52" dur="500"/>
                                        <p:tgtEl>
                                          <p:spTgt spid="161801"/>
                                        </p:tgtEl>
                                      </p:cBhvr>
                                    </p:animEffect>
                                  </p:childTnLst>
                                </p:cTn>
                              </p:par>
                            </p:childTnLst>
                          </p:cTn>
                        </p:par>
                        <p:par>
                          <p:cTn id="53" fill="hold" nodeType="afterGroup">
                            <p:stCondLst>
                              <p:cond delay="500"/>
                            </p:stCondLst>
                            <p:childTnLst>
                              <p:par>
                                <p:cTn id="54" presetID="12" presetClass="entr" presetSubtype="4" fill="hold" grpId="0" nodeType="afterEffect">
                                  <p:stCondLst>
                                    <p:cond delay="0"/>
                                  </p:stCondLst>
                                  <p:childTnLst>
                                    <p:set>
                                      <p:cBhvr>
                                        <p:cTn id="55" dur="1" fill="hold">
                                          <p:stCondLst>
                                            <p:cond delay="0"/>
                                          </p:stCondLst>
                                        </p:cTn>
                                        <p:tgtEl>
                                          <p:spTgt spid="161806"/>
                                        </p:tgtEl>
                                        <p:attrNameLst>
                                          <p:attrName>style.visibility</p:attrName>
                                        </p:attrNameLst>
                                      </p:cBhvr>
                                      <p:to>
                                        <p:strVal val="visible"/>
                                      </p:to>
                                    </p:set>
                                    <p:anim calcmode="lin" valueType="num">
                                      <p:cBhvr additive="base">
                                        <p:cTn id="56" dur="500"/>
                                        <p:tgtEl>
                                          <p:spTgt spid="161806"/>
                                        </p:tgtEl>
                                        <p:attrNameLst>
                                          <p:attrName>ppt_y</p:attrName>
                                        </p:attrNameLst>
                                      </p:cBhvr>
                                      <p:tavLst>
                                        <p:tav tm="0">
                                          <p:val>
                                            <p:strVal val="#ppt_y+#ppt_h*1.125000"/>
                                          </p:val>
                                        </p:tav>
                                        <p:tav tm="100000">
                                          <p:val>
                                            <p:strVal val="#ppt_y"/>
                                          </p:val>
                                        </p:tav>
                                      </p:tavLst>
                                    </p:anim>
                                    <p:animEffect transition="in" filter="wipe(up)">
                                      <p:cBhvr>
                                        <p:cTn id="57" dur="500"/>
                                        <p:tgtEl>
                                          <p:spTgt spid="16180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61802"/>
                                        </p:tgtEl>
                                        <p:attrNameLst>
                                          <p:attrName>style.visibility</p:attrName>
                                        </p:attrNameLst>
                                      </p:cBhvr>
                                      <p:to>
                                        <p:strVal val="visible"/>
                                      </p:to>
                                    </p:set>
                                    <p:anim calcmode="lin" valueType="num">
                                      <p:cBhvr additive="base">
                                        <p:cTn id="62" dur="500"/>
                                        <p:tgtEl>
                                          <p:spTgt spid="161802"/>
                                        </p:tgtEl>
                                        <p:attrNameLst>
                                          <p:attrName>ppt_y</p:attrName>
                                        </p:attrNameLst>
                                      </p:cBhvr>
                                      <p:tavLst>
                                        <p:tav tm="0">
                                          <p:val>
                                            <p:strVal val="#ppt_y+#ppt_h*1.125000"/>
                                          </p:val>
                                        </p:tav>
                                        <p:tav tm="100000">
                                          <p:val>
                                            <p:strVal val="#ppt_y"/>
                                          </p:val>
                                        </p:tav>
                                      </p:tavLst>
                                    </p:anim>
                                    <p:animEffect transition="in" filter="wipe(up)">
                                      <p:cBhvr>
                                        <p:cTn id="63" dur="500"/>
                                        <p:tgtEl>
                                          <p:spTgt spid="161802"/>
                                        </p:tgtEl>
                                      </p:cBhvr>
                                    </p:animEffect>
                                  </p:childTnLst>
                                </p:cTn>
                              </p:par>
                            </p:childTnLst>
                          </p:cTn>
                        </p:par>
                        <p:par>
                          <p:cTn id="64" fill="hold" nodeType="afterGroup">
                            <p:stCondLst>
                              <p:cond delay="500"/>
                            </p:stCondLst>
                            <p:childTnLst>
                              <p:par>
                                <p:cTn id="65" presetID="12" presetClass="entr" presetSubtype="4" fill="hold" grpId="0" nodeType="afterEffect">
                                  <p:stCondLst>
                                    <p:cond delay="0"/>
                                  </p:stCondLst>
                                  <p:childTnLst>
                                    <p:set>
                                      <p:cBhvr>
                                        <p:cTn id="66" dur="1" fill="hold">
                                          <p:stCondLst>
                                            <p:cond delay="0"/>
                                          </p:stCondLst>
                                        </p:cTn>
                                        <p:tgtEl>
                                          <p:spTgt spid="161807"/>
                                        </p:tgtEl>
                                        <p:attrNameLst>
                                          <p:attrName>style.visibility</p:attrName>
                                        </p:attrNameLst>
                                      </p:cBhvr>
                                      <p:to>
                                        <p:strVal val="visible"/>
                                      </p:to>
                                    </p:set>
                                    <p:anim calcmode="lin" valueType="num">
                                      <p:cBhvr additive="base">
                                        <p:cTn id="67" dur="500"/>
                                        <p:tgtEl>
                                          <p:spTgt spid="161807"/>
                                        </p:tgtEl>
                                        <p:attrNameLst>
                                          <p:attrName>ppt_y</p:attrName>
                                        </p:attrNameLst>
                                      </p:cBhvr>
                                      <p:tavLst>
                                        <p:tav tm="0">
                                          <p:val>
                                            <p:strVal val="#ppt_y+#ppt_h*1.125000"/>
                                          </p:val>
                                        </p:tav>
                                        <p:tav tm="100000">
                                          <p:val>
                                            <p:strVal val="#ppt_y"/>
                                          </p:val>
                                        </p:tav>
                                      </p:tavLst>
                                    </p:anim>
                                    <p:animEffect transition="in" filter="wipe(up)">
                                      <p:cBhvr>
                                        <p:cTn id="68" dur="500"/>
                                        <p:tgtEl>
                                          <p:spTgt spid="16180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161808"/>
                                        </p:tgtEl>
                                        <p:attrNameLst>
                                          <p:attrName>style.visibility</p:attrName>
                                        </p:attrNameLst>
                                      </p:cBhvr>
                                      <p:to>
                                        <p:strVal val="visible"/>
                                      </p:to>
                                    </p:set>
                                    <p:anim calcmode="lin" valueType="num">
                                      <p:cBhvr additive="base">
                                        <p:cTn id="73" dur="500"/>
                                        <p:tgtEl>
                                          <p:spTgt spid="161808"/>
                                        </p:tgtEl>
                                        <p:attrNameLst>
                                          <p:attrName>ppt_y</p:attrName>
                                        </p:attrNameLst>
                                      </p:cBhvr>
                                      <p:tavLst>
                                        <p:tav tm="0">
                                          <p:val>
                                            <p:strVal val="#ppt_y+#ppt_h*1.125000"/>
                                          </p:val>
                                        </p:tav>
                                        <p:tav tm="100000">
                                          <p:val>
                                            <p:strVal val="#ppt_y"/>
                                          </p:val>
                                        </p:tav>
                                      </p:tavLst>
                                    </p:anim>
                                    <p:animEffect transition="in" filter="wipe(up)">
                                      <p:cBhvr>
                                        <p:cTn id="74" dur="500"/>
                                        <p:tgtEl>
                                          <p:spTgt spid="161808"/>
                                        </p:tgtEl>
                                      </p:cBhvr>
                                    </p:animEffect>
                                  </p:childTnLst>
                                </p:cTn>
                              </p:par>
                            </p:childTnLst>
                          </p:cTn>
                        </p:par>
                        <p:par>
                          <p:cTn id="75" fill="hold" nodeType="afterGroup">
                            <p:stCondLst>
                              <p:cond delay="500"/>
                            </p:stCondLst>
                            <p:childTnLst>
                              <p:par>
                                <p:cTn id="76" presetID="12" presetClass="entr" presetSubtype="4" fill="hold" grpId="0" nodeType="afterEffect">
                                  <p:stCondLst>
                                    <p:cond delay="0"/>
                                  </p:stCondLst>
                                  <p:childTnLst>
                                    <p:set>
                                      <p:cBhvr>
                                        <p:cTn id="77" dur="1" fill="hold">
                                          <p:stCondLst>
                                            <p:cond delay="0"/>
                                          </p:stCondLst>
                                        </p:cTn>
                                        <p:tgtEl>
                                          <p:spTgt spid="161809"/>
                                        </p:tgtEl>
                                        <p:attrNameLst>
                                          <p:attrName>style.visibility</p:attrName>
                                        </p:attrNameLst>
                                      </p:cBhvr>
                                      <p:to>
                                        <p:strVal val="visible"/>
                                      </p:to>
                                    </p:set>
                                    <p:anim calcmode="lin" valueType="num">
                                      <p:cBhvr additive="base">
                                        <p:cTn id="78" dur="500"/>
                                        <p:tgtEl>
                                          <p:spTgt spid="161809"/>
                                        </p:tgtEl>
                                        <p:attrNameLst>
                                          <p:attrName>ppt_y</p:attrName>
                                        </p:attrNameLst>
                                      </p:cBhvr>
                                      <p:tavLst>
                                        <p:tav tm="0">
                                          <p:val>
                                            <p:strVal val="#ppt_y+#ppt_h*1.125000"/>
                                          </p:val>
                                        </p:tav>
                                        <p:tav tm="100000">
                                          <p:val>
                                            <p:strVal val="#ppt_y"/>
                                          </p:val>
                                        </p:tav>
                                      </p:tavLst>
                                    </p:anim>
                                    <p:animEffect transition="in" filter="wipe(up)">
                                      <p:cBhvr>
                                        <p:cTn id="79" dur="500"/>
                                        <p:tgtEl>
                                          <p:spTgt spid="161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nimBg="1"/>
      <p:bldP spid="161799" grpId="0" autoUpdateAnimBg="0"/>
      <p:bldP spid="161800" grpId="0" autoUpdateAnimBg="0"/>
      <p:bldP spid="161801" grpId="0" autoUpdateAnimBg="0"/>
      <p:bldP spid="161802" grpId="0" autoUpdateAnimBg="0"/>
      <p:bldP spid="161803" grpId="0" animBg="1"/>
      <p:bldP spid="161804" grpId="0" autoUpdateAnimBg="0"/>
      <p:bldP spid="161805" grpId="0" animBg="1"/>
      <p:bldP spid="161806" grpId="0" animBg="1"/>
      <p:bldP spid="161807" grpId="0" animBg="1"/>
      <p:bldP spid="161808" grpId="0" autoUpdateAnimBg="0"/>
      <p:bldP spid="161809" grpId="0" animBg="1"/>
      <p:bldP spid="161810"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Hydrostatic Equilibrium</a:t>
            </a:r>
          </a:p>
        </p:txBody>
      </p:sp>
      <p:sp>
        <p:nvSpPr>
          <p:cNvPr id="162819" name="Line 3"/>
          <p:cNvSpPr>
            <a:spLocks noChangeShapeType="1"/>
          </p:cNvSpPr>
          <p:nvPr/>
        </p:nvSpPr>
        <p:spPr bwMode="auto">
          <a:xfrm>
            <a:off x="2209800" y="838200"/>
            <a:ext cx="6553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2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Text Box 5"/>
          <p:cNvSpPr txBox="1">
            <a:spLocks noChangeArrowheads="1"/>
          </p:cNvSpPr>
          <p:nvPr/>
        </p:nvSpPr>
        <p:spPr bwMode="auto">
          <a:xfrm>
            <a:off x="5029200" y="1217614"/>
            <a:ext cx="38862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333399"/>
                </a:solidFill>
              </a:rPr>
              <a:t>Imagine a star’s interior composed of individual shells.</a:t>
            </a:r>
          </a:p>
        </p:txBody>
      </p:sp>
      <p:pic>
        <p:nvPicPr>
          <p:cNvPr id="162822" name="Picture 6" descr="1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325814" y="1189038"/>
            <a:ext cx="1627187"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23" name="Text Box 7"/>
          <p:cNvSpPr txBox="1">
            <a:spLocks noChangeArrowheads="1"/>
          </p:cNvSpPr>
          <p:nvPr/>
        </p:nvSpPr>
        <p:spPr bwMode="auto">
          <a:xfrm>
            <a:off x="4714875" y="2971800"/>
            <a:ext cx="46482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600">
                <a:solidFill>
                  <a:srgbClr val="333399"/>
                </a:solidFill>
              </a:rPr>
              <a:t>Within each shell, two forces have to be in equilibrium with each other:</a:t>
            </a:r>
          </a:p>
        </p:txBody>
      </p:sp>
      <p:sp>
        <p:nvSpPr>
          <p:cNvPr id="162824" name="Oval 8"/>
          <p:cNvSpPr>
            <a:spLocks noChangeArrowheads="1"/>
          </p:cNvSpPr>
          <p:nvPr/>
        </p:nvSpPr>
        <p:spPr bwMode="auto">
          <a:xfrm>
            <a:off x="7381875" y="4648200"/>
            <a:ext cx="2286000" cy="2133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2825" name="Line 9"/>
          <p:cNvSpPr>
            <a:spLocks noChangeShapeType="1"/>
          </p:cNvSpPr>
          <p:nvPr/>
        </p:nvSpPr>
        <p:spPr bwMode="auto">
          <a:xfrm flipV="1">
            <a:off x="8524875" y="4648200"/>
            <a:ext cx="0" cy="533400"/>
          </a:xfrm>
          <a:prstGeom prst="line">
            <a:avLst/>
          </a:prstGeom>
          <a:noFill/>
          <a:ln w="762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2826" name="Text Box 10"/>
          <p:cNvSpPr txBox="1">
            <a:spLocks noChangeArrowheads="1"/>
          </p:cNvSpPr>
          <p:nvPr/>
        </p:nvSpPr>
        <p:spPr bwMode="auto">
          <a:xfrm>
            <a:off x="5172075" y="4768850"/>
            <a:ext cx="3276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00CC00"/>
                </a:solidFill>
              </a:rPr>
              <a:t>Outward pressure from the interior</a:t>
            </a:r>
          </a:p>
        </p:txBody>
      </p:sp>
      <p:sp>
        <p:nvSpPr>
          <p:cNvPr id="162827" name="Text Box 11"/>
          <p:cNvSpPr txBox="1">
            <a:spLocks noChangeArrowheads="1"/>
          </p:cNvSpPr>
          <p:nvPr/>
        </p:nvSpPr>
        <p:spPr bwMode="auto">
          <a:xfrm>
            <a:off x="8610600" y="3865563"/>
            <a:ext cx="2057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100">
                <a:solidFill>
                  <a:srgbClr val="CC0000"/>
                </a:solidFill>
              </a:rPr>
              <a:t>Gravity, i.e. the weight from all layers above</a:t>
            </a:r>
          </a:p>
        </p:txBody>
      </p:sp>
      <p:sp>
        <p:nvSpPr>
          <p:cNvPr id="162828" name="Line 12"/>
          <p:cNvSpPr>
            <a:spLocks noChangeShapeType="1"/>
          </p:cNvSpPr>
          <p:nvPr/>
        </p:nvSpPr>
        <p:spPr bwMode="auto">
          <a:xfrm>
            <a:off x="8524875" y="4191000"/>
            <a:ext cx="0" cy="457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081643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2821"/>
                                        </p:tgtEl>
                                        <p:attrNameLst>
                                          <p:attrName>style.visibility</p:attrName>
                                        </p:attrNameLst>
                                      </p:cBhvr>
                                      <p:to>
                                        <p:strVal val="visible"/>
                                      </p:to>
                                    </p:set>
                                    <p:anim calcmode="lin" valueType="num">
                                      <p:cBhvr additive="base">
                                        <p:cTn id="7" dur="500"/>
                                        <p:tgtEl>
                                          <p:spTgt spid="162821"/>
                                        </p:tgtEl>
                                        <p:attrNameLst>
                                          <p:attrName>ppt_y</p:attrName>
                                        </p:attrNameLst>
                                      </p:cBhvr>
                                      <p:tavLst>
                                        <p:tav tm="0">
                                          <p:val>
                                            <p:strVal val="#ppt_y+#ppt_h*1.125000"/>
                                          </p:val>
                                        </p:tav>
                                        <p:tav tm="100000">
                                          <p:val>
                                            <p:strVal val="#ppt_y"/>
                                          </p:val>
                                        </p:tav>
                                      </p:tavLst>
                                    </p:anim>
                                    <p:animEffect transition="in" filter="wipe(up)">
                                      <p:cBhvr>
                                        <p:cTn id="8" dur="500"/>
                                        <p:tgtEl>
                                          <p:spTgt spid="162821"/>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62822"/>
                                        </p:tgtEl>
                                        <p:attrNameLst>
                                          <p:attrName>style.visibility</p:attrName>
                                        </p:attrNameLst>
                                      </p:cBhvr>
                                      <p:to>
                                        <p:strVal val="visible"/>
                                      </p:to>
                                    </p:set>
                                    <p:anim calcmode="lin" valueType="num">
                                      <p:cBhvr additive="base">
                                        <p:cTn id="13" dur="500" fill="hold"/>
                                        <p:tgtEl>
                                          <p:spTgt spid="162822"/>
                                        </p:tgtEl>
                                        <p:attrNameLst>
                                          <p:attrName>ppt_x</p:attrName>
                                        </p:attrNameLst>
                                      </p:cBhvr>
                                      <p:tavLst>
                                        <p:tav tm="0">
                                          <p:val>
                                            <p:strVal val="0-#ppt_w/2"/>
                                          </p:val>
                                        </p:tav>
                                        <p:tav tm="100000">
                                          <p:val>
                                            <p:strVal val="#ppt_x"/>
                                          </p:val>
                                        </p:tav>
                                      </p:tavLst>
                                    </p:anim>
                                    <p:anim calcmode="lin" valueType="num">
                                      <p:cBhvr additive="base">
                                        <p:cTn id="14" dur="500" fill="hold"/>
                                        <p:tgtEl>
                                          <p:spTgt spid="16282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2823"/>
                                        </p:tgtEl>
                                        <p:attrNameLst>
                                          <p:attrName>style.visibility</p:attrName>
                                        </p:attrNameLst>
                                      </p:cBhvr>
                                      <p:to>
                                        <p:strVal val="visible"/>
                                      </p:to>
                                    </p:set>
                                    <p:anim calcmode="lin" valueType="num">
                                      <p:cBhvr additive="base">
                                        <p:cTn id="19" dur="500"/>
                                        <p:tgtEl>
                                          <p:spTgt spid="162823"/>
                                        </p:tgtEl>
                                        <p:attrNameLst>
                                          <p:attrName>ppt_y</p:attrName>
                                        </p:attrNameLst>
                                      </p:cBhvr>
                                      <p:tavLst>
                                        <p:tav tm="0">
                                          <p:val>
                                            <p:strVal val="#ppt_y+#ppt_h*1.125000"/>
                                          </p:val>
                                        </p:tav>
                                        <p:tav tm="100000">
                                          <p:val>
                                            <p:strVal val="#ppt_y"/>
                                          </p:val>
                                        </p:tav>
                                      </p:tavLst>
                                    </p:anim>
                                    <p:animEffect transition="in" filter="wipe(up)">
                                      <p:cBhvr>
                                        <p:cTn id="20" dur="500"/>
                                        <p:tgtEl>
                                          <p:spTgt spid="162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2824"/>
                                        </p:tgtEl>
                                        <p:attrNameLst>
                                          <p:attrName>style.visibility</p:attrName>
                                        </p:attrNameLst>
                                      </p:cBhvr>
                                      <p:to>
                                        <p:strVal val="visible"/>
                                      </p:to>
                                    </p:set>
                                    <p:anim calcmode="lin" valueType="num">
                                      <p:cBhvr additive="base">
                                        <p:cTn id="25" dur="500" fill="hold"/>
                                        <p:tgtEl>
                                          <p:spTgt spid="162824"/>
                                        </p:tgtEl>
                                        <p:attrNameLst>
                                          <p:attrName>ppt_x</p:attrName>
                                        </p:attrNameLst>
                                      </p:cBhvr>
                                      <p:tavLst>
                                        <p:tav tm="0">
                                          <p:val>
                                            <p:strVal val="#ppt_x"/>
                                          </p:val>
                                        </p:tav>
                                        <p:tav tm="100000">
                                          <p:val>
                                            <p:strVal val="#ppt_x"/>
                                          </p:val>
                                        </p:tav>
                                      </p:tavLst>
                                    </p:anim>
                                    <p:anim calcmode="lin" valueType="num">
                                      <p:cBhvr additive="base">
                                        <p:cTn id="26" dur="500" fill="hold"/>
                                        <p:tgtEl>
                                          <p:spTgt spid="16282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62825"/>
                                        </p:tgtEl>
                                        <p:attrNameLst>
                                          <p:attrName>style.visibility</p:attrName>
                                        </p:attrNameLst>
                                      </p:cBhvr>
                                      <p:to>
                                        <p:strVal val="visible"/>
                                      </p:to>
                                    </p:set>
                                    <p:anim calcmode="lin" valueType="num">
                                      <p:cBhvr additive="base">
                                        <p:cTn id="31" dur="500"/>
                                        <p:tgtEl>
                                          <p:spTgt spid="162825"/>
                                        </p:tgtEl>
                                        <p:attrNameLst>
                                          <p:attrName>ppt_y</p:attrName>
                                        </p:attrNameLst>
                                      </p:cBhvr>
                                      <p:tavLst>
                                        <p:tav tm="0">
                                          <p:val>
                                            <p:strVal val="#ppt_y+#ppt_h*1.125000"/>
                                          </p:val>
                                        </p:tav>
                                        <p:tav tm="100000">
                                          <p:val>
                                            <p:strVal val="#ppt_y"/>
                                          </p:val>
                                        </p:tav>
                                      </p:tavLst>
                                    </p:anim>
                                    <p:animEffect transition="in" filter="wipe(up)">
                                      <p:cBhvr>
                                        <p:cTn id="32" dur="500"/>
                                        <p:tgtEl>
                                          <p:spTgt spid="162825"/>
                                        </p:tgtEl>
                                      </p:cBhvr>
                                    </p:animEffect>
                                  </p:childTnLst>
                                </p:cTn>
                              </p:par>
                            </p:childTnLst>
                          </p:cTn>
                        </p:par>
                        <p:par>
                          <p:cTn id="33" fill="hold" nodeType="afterGroup">
                            <p:stCondLst>
                              <p:cond delay="500"/>
                            </p:stCondLst>
                            <p:childTnLst>
                              <p:par>
                                <p:cTn id="34" presetID="12" presetClass="entr" presetSubtype="4" fill="hold" grpId="0" nodeType="afterEffect">
                                  <p:stCondLst>
                                    <p:cond delay="0"/>
                                  </p:stCondLst>
                                  <p:childTnLst>
                                    <p:set>
                                      <p:cBhvr>
                                        <p:cTn id="35" dur="1" fill="hold">
                                          <p:stCondLst>
                                            <p:cond delay="0"/>
                                          </p:stCondLst>
                                        </p:cTn>
                                        <p:tgtEl>
                                          <p:spTgt spid="162826"/>
                                        </p:tgtEl>
                                        <p:attrNameLst>
                                          <p:attrName>style.visibility</p:attrName>
                                        </p:attrNameLst>
                                      </p:cBhvr>
                                      <p:to>
                                        <p:strVal val="visible"/>
                                      </p:to>
                                    </p:set>
                                    <p:anim calcmode="lin" valueType="num">
                                      <p:cBhvr additive="base">
                                        <p:cTn id="36" dur="500"/>
                                        <p:tgtEl>
                                          <p:spTgt spid="162826"/>
                                        </p:tgtEl>
                                        <p:attrNameLst>
                                          <p:attrName>ppt_y</p:attrName>
                                        </p:attrNameLst>
                                      </p:cBhvr>
                                      <p:tavLst>
                                        <p:tav tm="0">
                                          <p:val>
                                            <p:strVal val="#ppt_y+#ppt_h*1.125000"/>
                                          </p:val>
                                        </p:tav>
                                        <p:tav tm="100000">
                                          <p:val>
                                            <p:strVal val="#ppt_y"/>
                                          </p:val>
                                        </p:tav>
                                      </p:tavLst>
                                    </p:anim>
                                    <p:animEffect transition="in" filter="wipe(up)">
                                      <p:cBhvr>
                                        <p:cTn id="37" dur="500"/>
                                        <p:tgtEl>
                                          <p:spTgt spid="1628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62827"/>
                                        </p:tgtEl>
                                        <p:attrNameLst>
                                          <p:attrName>style.visibility</p:attrName>
                                        </p:attrNameLst>
                                      </p:cBhvr>
                                      <p:to>
                                        <p:strVal val="visible"/>
                                      </p:to>
                                    </p:set>
                                    <p:anim calcmode="lin" valueType="num">
                                      <p:cBhvr additive="base">
                                        <p:cTn id="42" dur="500"/>
                                        <p:tgtEl>
                                          <p:spTgt spid="162827"/>
                                        </p:tgtEl>
                                        <p:attrNameLst>
                                          <p:attrName>ppt_y</p:attrName>
                                        </p:attrNameLst>
                                      </p:cBhvr>
                                      <p:tavLst>
                                        <p:tav tm="0">
                                          <p:val>
                                            <p:strVal val="#ppt_y+#ppt_h*1.125000"/>
                                          </p:val>
                                        </p:tav>
                                        <p:tav tm="100000">
                                          <p:val>
                                            <p:strVal val="#ppt_y"/>
                                          </p:val>
                                        </p:tav>
                                      </p:tavLst>
                                    </p:anim>
                                    <p:animEffect transition="in" filter="wipe(up)">
                                      <p:cBhvr>
                                        <p:cTn id="43" dur="500"/>
                                        <p:tgtEl>
                                          <p:spTgt spid="162827"/>
                                        </p:tgtEl>
                                      </p:cBhvr>
                                    </p:animEffect>
                                  </p:childTnLst>
                                </p:cTn>
                              </p:par>
                            </p:childTnLst>
                          </p:cTn>
                        </p:par>
                        <p:par>
                          <p:cTn id="44" fill="hold" nodeType="afterGroup">
                            <p:stCondLst>
                              <p:cond delay="500"/>
                            </p:stCondLst>
                            <p:childTnLst>
                              <p:par>
                                <p:cTn id="45" presetID="12" presetClass="entr" presetSubtype="1" fill="hold" grpId="0" nodeType="afterEffect">
                                  <p:stCondLst>
                                    <p:cond delay="0"/>
                                  </p:stCondLst>
                                  <p:childTnLst>
                                    <p:set>
                                      <p:cBhvr>
                                        <p:cTn id="46" dur="1" fill="hold">
                                          <p:stCondLst>
                                            <p:cond delay="0"/>
                                          </p:stCondLst>
                                        </p:cTn>
                                        <p:tgtEl>
                                          <p:spTgt spid="162828"/>
                                        </p:tgtEl>
                                        <p:attrNameLst>
                                          <p:attrName>style.visibility</p:attrName>
                                        </p:attrNameLst>
                                      </p:cBhvr>
                                      <p:to>
                                        <p:strVal val="visible"/>
                                      </p:to>
                                    </p:set>
                                    <p:anim calcmode="lin" valueType="num">
                                      <p:cBhvr additive="base">
                                        <p:cTn id="47" dur="500"/>
                                        <p:tgtEl>
                                          <p:spTgt spid="162828"/>
                                        </p:tgtEl>
                                        <p:attrNameLst>
                                          <p:attrName>ppt_y</p:attrName>
                                        </p:attrNameLst>
                                      </p:cBhvr>
                                      <p:tavLst>
                                        <p:tav tm="0">
                                          <p:val>
                                            <p:strVal val="#ppt_y-#ppt_h*1.125000"/>
                                          </p:val>
                                        </p:tav>
                                        <p:tav tm="100000">
                                          <p:val>
                                            <p:strVal val="#ppt_y"/>
                                          </p:val>
                                        </p:tav>
                                      </p:tavLst>
                                    </p:anim>
                                    <p:animEffect transition="in" filter="wipe(down)">
                                      <p:cBhvr>
                                        <p:cTn id="48" dur="500"/>
                                        <p:tgtEl>
                                          <p:spTgt spid="162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autoUpdateAnimBg="0"/>
      <p:bldP spid="162823" grpId="0" autoUpdateAnimBg="0"/>
      <p:bldP spid="162824" grpId="0" animBg="1"/>
      <p:bldP spid="162825" grpId="0" animBg="1"/>
      <p:bldP spid="162826" grpId="0" autoUpdateAnimBg="0"/>
      <p:bldP spid="162827" grpId="0" autoUpdateAnimBg="0"/>
      <p:bldP spid="162828"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Hydrostatic Equilibrium (2)</a:t>
            </a:r>
          </a:p>
        </p:txBody>
      </p:sp>
      <p:sp>
        <p:nvSpPr>
          <p:cNvPr id="163843" name="Line 3"/>
          <p:cNvSpPr>
            <a:spLocks noChangeShapeType="1"/>
          </p:cNvSpPr>
          <p:nvPr/>
        </p:nvSpPr>
        <p:spPr bwMode="auto">
          <a:xfrm>
            <a:off x="2209800" y="8382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3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5" name="Picture 5" descr="1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18414" y="914400"/>
            <a:ext cx="2897187" cy="579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6" name="Text Box 6"/>
          <p:cNvSpPr txBox="1">
            <a:spLocks noChangeArrowheads="1"/>
          </p:cNvSpPr>
          <p:nvPr/>
        </p:nvSpPr>
        <p:spPr bwMode="auto">
          <a:xfrm>
            <a:off x="3048000" y="1143001"/>
            <a:ext cx="41148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333399"/>
                </a:solidFill>
              </a:rPr>
              <a:t>Outward pressure force must </a:t>
            </a:r>
            <a:r>
              <a:rPr lang="en-US" altLang="en-US" sz="2800" u="sng">
                <a:solidFill>
                  <a:srgbClr val="333399"/>
                </a:solidFill>
              </a:rPr>
              <a:t>exactly balance</a:t>
            </a:r>
            <a:r>
              <a:rPr lang="en-US" altLang="en-US" sz="2800">
                <a:solidFill>
                  <a:srgbClr val="333399"/>
                </a:solidFill>
              </a:rPr>
              <a:t> the weight of all layers above everywhere  in the star. </a:t>
            </a:r>
          </a:p>
        </p:txBody>
      </p:sp>
      <p:sp>
        <p:nvSpPr>
          <p:cNvPr id="163847" name="Text Box 7"/>
          <p:cNvSpPr txBox="1">
            <a:spLocks noChangeArrowheads="1"/>
          </p:cNvSpPr>
          <p:nvPr/>
        </p:nvSpPr>
        <p:spPr bwMode="auto">
          <a:xfrm>
            <a:off x="3200400" y="3427414"/>
            <a:ext cx="38862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333399"/>
                </a:solidFill>
              </a:rPr>
              <a:t>This condition </a:t>
            </a:r>
            <a:r>
              <a:rPr lang="en-US" altLang="en-US" sz="2800" i="1">
                <a:solidFill>
                  <a:srgbClr val="333399"/>
                </a:solidFill>
              </a:rPr>
              <a:t>uniquely</a:t>
            </a:r>
            <a:r>
              <a:rPr lang="en-US" altLang="en-US" sz="2800">
                <a:solidFill>
                  <a:srgbClr val="333399"/>
                </a:solidFill>
              </a:rPr>
              <a:t> determines the interior structure of the star.</a:t>
            </a:r>
          </a:p>
        </p:txBody>
      </p:sp>
      <p:sp>
        <p:nvSpPr>
          <p:cNvPr id="163848" name="Text Box 8"/>
          <p:cNvSpPr txBox="1">
            <a:spLocks noChangeArrowheads="1"/>
          </p:cNvSpPr>
          <p:nvPr/>
        </p:nvSpPr>
        <p:spPr bwMode="auto">
          <a:xfrm>
            <a:off x="3048000" y="4953000"/>
            <a:ext cx="426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This is why we find stable stars on such a narrow strip </a:t>
            </a:r>
            <a:r>
              <a:rPr lang="en-US" altLang="en-US" sz="2400" b="1">
                <a:solidFill>
                  <a:srgbClr val="333399"/>
                </a:solidFill>
              </a:rPr>
              <a:t>(Main Sequence)</a:t>
            </a:r>
            <a:r>
              <a:rPr lang="en-US" altLang="en-US" sz="2400">
                <a:solidFill>
                  <a:srgbClr val="333399"/>
                </a:solidFill>
              </a:rPr>
              <a:t> in the Hertzsprung-Russell diagram.</a:t>
            </a:r>
          </a:p>
        </p:txBody>
      </p:sp>
    </p:spTree>
    <p:extLst>
      <p:ext uri="{BB962C8B-B14F-4D97-AF65-F5344CB8AC3E}">
        <p14:creationId xmlns:p14="http://schemas.microsoft.com/office/powerpoint/2010/main" val="1554617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3845"/>
                                        </p:tgtEl>
                                        <p:attrNameLst>
                                          <p:attrName>style.visibility</p:attrName>
                                        </p:attrNameLst>
                                      </p:cBhvr>
                                      <p:to>
                                        <p:strVal val="visible"/>
                                      </p:to>
                                    </p:set>
                                    <p:anim calcmode="lin" valueType="num">
                                      <p:cBhvr additive="base">
                                        <p:cTn id="7" dur="500" fill="hold"/>
                                        <p:tgtEl>
                                          <p:spTgt spid="163845"/>
                                        </p:tgtEl>
                                        <p:attrNameLst>
                                          <p:attrName>ppt_x</p:attrName>
                                        </p:attrNameLst>
                                      </p:cBhvr>
                                      <p:tavLst>
                                        <p:tav tm="0">
                                          <p:val>
                                            <p:strVal val="1+#ppt_w/2"/>
                                          </p:val>
                                        </p:tav>
                                        <p:tav tm="100000">
                                          <p:val>
                                            <p:strVal val="#ppt_x"/>
                                          </p:val>
                                        </p:tav>
                                      </p:tavLst>
                                    </p:anim>
                                    <p:anim calcmode="lin" valueType="num">
                                      <p:cBhvr additive="base">
                                        <p:cTn id="8" dur="500" fill="hold"/>
                                        <p:tgtEl>
                                          <p:spTgt spid="1638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3846"/>
                                        </p:tgtEl>
                                        <p:attrNameLst>
                                          <p:attrName>style.visibility</p:attrName>
                                        </p:attrNameLst>
                                      </p:cBhvr>
                                      <p:to>
                                        <p:strVal val="visible"/>
                                      </p:to>
                                    </p:set>
                                    <p:anim calcmode="lin" valueType="num">
                                      <p:cBhvr additive="base">
                                        <p:cTn id="13" dur="500"/>
                                        <p:tgtEl>
                                          <p:spTgt spid="163846"/>
                                        </p:tgtEl>
                                        <p:attrNameLst>
                                          <p:attrName>ppt_y</p:attrName>
                                        </p:attrNameLst>
                                      </p:cBhvr>
                                      <p:tavLst>
                                        <p:tav tm="0">
                                          <p:val>
                                            <p:strVal val="#ppt_y+#ppt_h*1.125000"/>
                                          </p:val>
                                        </p:tav>
                                        <p:tav tm="100000">
                                          <p:val>
                                            <p:strVal val="#ppt_y"/>
                                          </p:val>
                                        </p:tav>
                                      </p:tavLst>
                                    </p:anim>
                                    <p:animEffect transition="in" filter="wipe(up)">
                                      <p:cBhvr>
                                        <p:cTn id="14" dur="500"/>
                                        <p:tgtEl>
                                          <p:spTgt spid="1638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3847"/>
                                        </p:tgtEl>
                                        <p:attrNameLst>
                                          <p:attrName>style.visibility</p:attrName>
                                        </p:attrNameLst>
                                      </p:cBhvr>
                                      <p:to>
                                        <p:strVal val="visible"/>
                                      </p:to>
                                    </p:set>
                                    <p:anim calcmode="lin" valueType="num">
                                      <p:cBhvr additive="base">
                                        <p:cTn id="19" dur="500"/>
                                        <p:tgtEl>
                                          <p:spTgt spid="163847"/>
                                        </p:tgtEl>
                                        <p:attrNameLst>
                                          <p:attrName>ppt_y</p:attrName>
                                        </p:attrNameLst>
                                      </p:cBhvr>
                                      <p:tavLst>
                                        <p:tav tm="0">
                                          <p:val>
                                            <p:strVal val="#ppt_y+#ppt_h*1.125000"/>
                                          </p:val>
                                        </p:tav>
                                        <p:tav tm="100000">
                                          <p:val>
                                            <p:strVal val="#ppt_y"/>
                                          </p:val>
                                        </p:tav>
                                      </p:tavLst>
                                    </p:anim>
                                    <p:animEffect transition="in" filter="wipe(up)">
                                      <p:cBhvr>
                                        <p:cTn id="20" dur="500"/>
                                        <p:tgtEl>
                                          <p:spTgt spid="1638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3848"/>
                                        </p:tgtEl>
                                        <p:attrNameLst>
                                          <p:attrName>style.visibility</p:attrName>
                                        </p:attrNameLst>
                                      </p:cBhvr>
                                      <p:to>
                                        <p:strVal val="visible"/>
                                      </p:to>
                                    </p:set>
                                    <p:anim calcmode="lin" valueType="num">
                                      <p:cBhvr additive="base">
                                        <p:cTn id="25" dur="500"/>
                                        <p:tgtEl>
                                          <p:spTgt spid="163848"/>
                                        </p:tgtEl>
                                        <p:attrNameLst>
                                          <p:attrName>ppt_y</p:attrName>
                                        </p:attrNameLst>
                                      </p:cBhvr>
                                      <p:tavLst>
                                        <p:tav tm="0">
                                          <p:val>
                                            <p:strVal val="#ppt_y+#ppt_h*1.125000"/>
                                          </p:val>
                                        </p:tav>
                                        <p:tav tm="100000">
                                          <p:val>
                                            <p:strVal val="#ppt_y"/>
                                          </p:val>
                                        </p:tav>
                                      </p:tavLst>
                                    </p:anim>
                                    <p:animEffect transition="in" filter="wipe(up)">
                                      <p:cBhvr>
                                        <p:cTn id="26" dur="500"/>
                                        <p:tgtEl>
                                          <p:spTgt spid="163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6" grpId="0" autoUpdateAnimBg="0"/>
      <p:bldP spid="163847" grpId="0" autoUpdateAnimBg="0"/>
      <p:bldP spid="16384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895600" y="274638"/>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800">
                <a:solidFill>
                  <a:srgbClr val="000099"/>
                </a:solidFill>
              </a:rPr>
              <a:t>The Layers of the Solar Atmosphere</a:t>
            </a:r>
          </a:p>
        </p:txBody>
      </p:sp>
      <p:sp>
        <p:nvSpPr>
          <p:cNvPr id="143363" name="Line 3"/>
          <p:cNvSpPr>
            <a:spLocks noChangeShapeType="1"/>
          </p:cNvSpPr>
          <p:nvPr/>
        </p:nvSpPr>
        <p:spPr bwMode="auto">
          <a:xfrm>
            <a:off x="2209800" y="1349375"/>
            <a:ext cx="5943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43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5" name="Picture 5" descr="0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44780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43366" name="Text Box 6"/>
          <p:cNvSpPr txBox="1">
            <a:spLocks noChangeArrowheads="1"/>
          </p:cNvSpPr>
          <p:nvPr/>
        </p:nvSpPr>
        <p:spPr bwMode="auto">
          <a:xfrm>
            <a:off x="3733800" y="16002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Visible</a:t>
            </a:r>
          </a:p>
        </p:txBody>
      </p:sp>
      <p:sp>
        <p:nvSpPr>
          <p:cNvPr id="143367" name="Line 7"/>
          <p:cNvSpPr>
            <a:spLocks noChangeShapeType="1"/>
          </p:cNvSpPr>
          <p:nvPr/>
        </p:nvSpPr>
        <p:spPr bwMode="auto">
          <a:xfrm flipH="1">
            <a:off x="4419600" y="2438400"/>
            <a:ext cx="1905000" cy="0"/>
          </a:xfrm>
          <a:prstGeom prst="line">
            <a:avLst/>
          </a:prstGeom>
          <a:noFill/>
          <a:ln w="38100">
            <a:solidFill>
              <a:srgbClr val="B1CFE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68" name="Line 8"/>
          <p:cNvSpPr>
            <a:spLocks noChangeShapeType="1"/>
          </p:cNvSpPr>
          <p:nvPr/>
        </p:nvSpPr>
        <p:spPr bwMode="auto">
          <a:xfrm flipH="1">
            <a:off x="5638800" y="2514600"/>
            <a:ext cx="762000" cy="762000"/>
          </a:xfrm>
          <a:prstGeom prst="line">
            <a:avLst/>
          </a:prstGeom>
          <a:noFill/>
          <a:ln w="38100">
            <a:solidFill>
              <a:srgbClr val="B1CFE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69" name="Text Box 9"/>
          <p:cNvSpPr txBox="1">
            <a:spLocks noChangeArrowheads="1"/>
          </p:cNvSpPr>
          <p:nvPr/>
        </p:nvSpPr>
        <p:spPr bwMode="auto">
          <a:xfrm>
            <a:off x="3200400" y="2743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Photosphere</a:t>
            </a:r>
          </a:p>
        </p:txBody>
      </p:sp>
      <p:pic>
        <p:nvPicPr>
          <p:cNvPr id="143370" name="Picture 10" descr="06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1524000"/>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43371" name="Text Box 11"/>
          <p:cNvSpPr txBox="1">
            <a:spLocks noChangeArrowheads="1"/>
          </p:cNvSpPr>
          <p:nvPr/>
        </p:nvSpPr>
        <p:spPr bwMode="auto">
          <a:xfrm>
            <a:off x="9067800" y="15240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BBE0E3"/>
                </a:solidFill>
              </a:rPr>
              <a:t>Ultraviolet</a:t>
            </a:r>
          </a:p>
        </p:txBody>
      </p:sp>
      <p:sp>
        <p:nvSpPr>
          <p:cNvPr id="143372" name="Line 12"/>
          <p:cNvSpPr>
            <a:spLocks noChangeShapeType="1"/>
          </p:cNvSpPr>
          <p:nvPr/>
        </p:nvSpPr>
        <p:spPr bwMode="auto">
          <a:xfrm>
            <a:off x="7086600" y="2438400"/>
            <a:ext cx="1524000" cy="228600"/>
          </a:xfrm>
          <a:prstGeom prst="line">
            <a:avLst/>
          </a:prstGeom>
          <a:noFill/>
          <a:ln w="38100">
            <a:solidFill>
              <a:srgbClr val="B1CFE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73" name="Line 13"/>
          <p:cNvSpPr>
            <a:spLocks noChangeShapeType="1"/>
          </p:cNvSpPr>
          <p:nvPr/>
        </p:nvSpPr>
        <p:spPr bwMode="auto">
          <a:xfrm>
            <a:off x="7086600" y="2514600"/>
            <a:ext cx="2743200" cy="762000"/>
          </a:xfrm>
          <a:prstGeom prst="line">
            <a:avLst/>
          </a:prstGeom>
          <a:noFill/>
          <a:ln w="38100">
            <a:solidFill>
              <a:srgbClr val="B1CFE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74" name="Text Box 14"/>
          <p:cNvSpPr txBox="1">
            <a:spLocks noChangeArrowheads="1"/>
          </p:cNvSpPr>
          <p:nvPr/>
        </p:nvSpPr>
        <p:spPr bwMode="auto">
          <a:xfrm>
            <a:off x="8382000" y="41910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BBE0E3"/>
                </a:solidFill>
              </a:rPr>
              <a:t>Chromosphere</a:t>
            </a:r>
          </a:p>
        </p:txBody>
      </p:sp>
      <p:pic>
        <p:nvPicPr>
          <p:cNvPr id="143375" name="Picture 15" descr="06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5575" y="36576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43376" name="Text Box 16"/>
          <p:cNvSpPr txBox="1">
            <a:spLocks noChangeArrowheads="1"/>
          </p:cNvSpPr>
          <p:nvPr/>
        </p:nvSpPr>
        <p:spPr bwMode="auto">
          <a:xfrm>
            <a:off x="8350251" y="5562600"/>
            <a:ext cx="21875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333399"/>
                </a:solidFill>
              </a:rPr>
              <a:t>Coronal activity, seen in visible light</a:t>
            </a:r>
          </a:p>
        </p:txBody>
      </p:sp>
      <p:sp>
        <p:nvSpPr>
          <p:cNvPr id="143377" name="Line 17"/>
          <p:cNvSpPr>
            <a:spLocks noChangeShapeType="1"/>
          </p:cNvSpPr>
          <p:nvPr/>
        </p:nvSpPr>
        <p:spPr bwMode="auto">
          <a:xfrm flipH="1" flipV="1">
            <a:off x="6607175" y="5562600"/>
            <a:ext cx="1828800" cy="685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78" name="Line 18"/>
          <p:cNvSpPr>
            <a:spLocks noChangeShapeType="1"/>
          </p:cNvSpPr>
          <p:nvPr/>
        </p:nvSpPr>
        <p:spPr bwMode="auto">
          <a:xfrm flipH="1" flipV="1">
            <a:off x="6911975" y="4876800"/>
            <a:ext cx="1524000" cy="1371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3379" name="Text Box 19"/>
          <p:cNvSpPr txBox="1">
            <a:spLocks noChangeArrowheads="1"/>
          </p:cNvSpPr>
          <p:nvPr/>
        </p:nvSpPr>
        <p:spPr bwMode="auto">
          <a:xfrm>
            <a:off x="5988050" y="3962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FFFFFF"/>
                </a:solidFill>
              </a:rPr>
              <a:t>Corona</a:t>
            </a:r>
          </a:p>
        </p:txBody>
      </p:sp>
      <p:sp>
        <p:nvSpPr>
          <p:cNvPr id="143380" name="Text Box 20"/>
          <p:cNvSpPr txBox="1">
            <a:spLocks noChangeArrowheads="1"/>
          </p:cNvSpPr>
          <p:nvPr/>
        </p:nvSpPr>
        <p:spPr bwMode="auto">
          <a:xfrm>
            <a:off x="5822950" y="1622425"/>
            <a:ext cx="1905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300">
                <a:solidFill>
                  <a:srgbClr val="333399"/>
                </a:solidFill>
              </a:rPr>
              <a:t>Sun Spot Regions</a:t>
            </a:r>
          </a:p>
        </p:txBody>
      </p:sp>
    </p:spTree>
    <p:extLst>
      <p:ext uri="{BB962C8B-B14F-4D97-AF65-F5344CB8AC3E}">
        <p14:creationId xmlns:p14="http://schemas.microsoft.com/office/powerpoint/2010/main" val="2595281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365"/>
                                        </p:tgtEl>
                                        <p:attrNameLst>
                                          <p:attrName>style.visibility</p:attrName>
                                        </p:attrNameLst>
                                      </p:cBhvr>
                                      <p:to>
                                        <p:strVal val="visible"/>
                                      </p:to>
                                    </p:set>
                                    <p:anim calcmode="lin" valueType="num">
                                      <p:cBhvr additive="base">
                                        <p:cTn id="7" dur="500" fill="hold"/>
                                        <p:tgtEl>
                                          <p:spTgt spid="143365"/>
                                        </p:tgtEl>
                                        <p:attrNameLst>
                                          <p:attrName>ppt_x</p:attrName>
                                        </p:attrNameLst>
                                      </p:cBhvr>
                                      <p:tavLst>
                                        <p:tav tm="0">
                                          <p:val>
                                            <p:strVal val="0-#ppt_w/2"/>
                                          </p:val>
                                        </p:tav>
                                        <p:tav tm="100000">
                                          <p:val>
                                            <p:strVal val="#ppt_x"/>
                                          </p:val>
                                        </p:tav>
                                      </p:tavLst>
                                    </p:anim>
                                    <p:anim calcmode="lin" valueType="num">
                                      <p:cBhvr additive="base">
                                        <p:cTn id="8" dur="500" fill="hold"/>
                                        <p:tgtEl>
                                          <p:spTgt spid="14336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3366"/>
                                        </p:tgtEl>
                                        <p:attrNameLst>
                                          <p:attrName>style.visibility</p:attrName>
                                        </p:attrNameLst>
                                      </p:cBhvr>
                                      <p:to>
                                        <p:strVal val="visible"/>
                                      </p:to>
                                    </p:set>
                                    <p:anim calcmode="lin" valueType="num">
                                      <p:cBhvr additive="base">
                                        <p:cTn id="12" dur="500" fill="hold"/>
                                        <p:tgtEl>
                                          <p:spTgt spid="143366"/>
                                        </p:tgtEl>
                                        <p:attrNameLst>
                                          <p:attrName>ppt_x</p:attrName>
                                        </p:attrNameLst>
                                      </p:cBhvr>
                                      <p:tavLst>
                                        <p:tav tm="0">
                                          <p:val>
                                            <p:strVal val="0-#ppt_w/2"/>
                                          </p:val>
                                        </p:tav>
                                        <p:tav tm="100000">
                                          <p:val>
                                            <p:strVal val="#ppt_x"/>
                                          </p:val>
                                        </p:tav>
                                      </p:tavLst>
                                    </p:anim>
                                    <p:anim calcmode="lin" valueType="num">
                                      <p:cBhvr additive="base">
                                        <p:cTn id="13" dur="500" fill="hold"/>
                                        <p:tgtEl>
                                          <p:spTgt spid="14336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43370"/>
                                        </p:tgtEl>
                                        <p:attrNameLst>
                                          <p:attrName>style.visibility</p:attrName>
                                        </p:attrNameLst>
                                      </p:cBhvr>
                                      <p:to>
                                        <p:strVal val="visible"/>
                                      </p:to>
                                    </p:set>
                                    <p:anim calcmode="lin" valueType="num">
                                      <p:cBhvr additive="base">
                                        <p:cTn id="18" dur="500" fill="hold"/>
                                        <p:tgtEl>
                                          <p:spTgt spid="143370"/>
                                        </p:tgtEl>
                                        <p:attrNameLst>
                                          <p:attrName>ppt_x</p:attrName>
                                        </p:attrNameLst>
                                      </p:cBhvr>
                                      <p:tavLst>
                                        <p:tav tm="0">
                                          <p:val>
                                            <p:strVal val="1+#ppt_w/2"/>
                                          </p:val>
                                        </p:tav>
                                        <p:tav tm="100000">
                                          <p:val>
                                            <p:strVal val="#ppt_x"/>
                                          </p:val>
                                        </p:tav>
                                      </p:tavLst>
                                    </p:anim>
                                    <p:anim calcmode="lin" valueType="num">
                                      <p:cBhvr additive="base">
                                        <p:cTn id="19" dur="500" fill="hold"/>
                                        <p:tgtEl>
                                          <p:spTgt spid="14337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143371"/>
                                        </p:tgtEl>
                                        <p:attrNameLst>
                                          <p:attrName>style.visibility</p:attrName>
                                        </p:attrNameLst>
                                      </p:cBhvr>
                                      <p:to>
                                        <p:strVal val="visible"/>
                                      </p:to>
                                    </p:set>
                                    <p:anim calcmode="lin" valueType="num">
                                      <p:cBhvr additive="base">
                                        <p:cTn id="23" dur="500" fill="hold"/>
                                        <p:tgtEl>
                                          <p:spTgt spid="143371"/>
                                        </p:tgtEl>
                                        <p:attrNameLst>
                                          <p:attrName>ppt_x</p:attrName>
                                        </p:attrNameLst>
                                      </p:cBhvr>
                                      <p:tavLst>
                                        <p:tav tm="0">
                                          <p:val>
                                            <p:strVal val="1+#ppt_w/2"/>
                                          </p:val>
                                        </p:tav>
                                        <p:tav tm="100000">
                                          <p:val>
                                            <p:strVal val="#ppt_x"/>
                                          </p:val>
                                        </p:tav>
                                      </p:tavLst>
                                    </p:anim>
                                    <p:anim calcmode="lin" valueType="num">
                                      <p:cBhvr additive="base">
                                        <p:cTn id="24" dur="500" fill="hold"/>
                                        <p:tgtEl>
                                          <p:spTgt spid="14337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43380"/>
                                        </p:tgtEl>
                                        <p:attrNameLst>
                                          <p:attrName>style.visibility</p:attrName>
                                        </p:attrNameLst>
                                      </p:cBhvr>
                                      <p:to>
                                        <p:strVal val="visible"/>
                                      </p:to>
                                    </p:set>
                                    <p:anim calcmode="lin" valueType="num">
                                      <p:cBhvr additive="base">
                                        <p:cTn id="29" dur="500"/>
                                        <p:tgtEl>
                                          <p:spTgt spid="143380"/>
                                        </p:tgtEl>
                                        <p:attrNameLst>
                                          <p:attrName>ppt_y</p:attrName>
                                        </p:attrNameLst>
                                      </p:cBhvr>
                                      <p:tavLst>
                                        <p:tav tm="0">
                                          <p:val>
                                            <p:strVal val="#ppt_y+#ppt_h*1.125000"/>
                                          </p:val>
                                        </p:tav>
                                        <p:tav tm="100000">
                                          <p:val>
                                            <p:strVal val="#ppt_y"/>
                                          </p:val>
                                        </p:tav>
                                      </p:tavLst>
                                    </p:anim>
                                    <p:animEffect transition="in" filter="wipe(up)">
                                      <p:cBhvr>
                                        <p:cTn id="30" dur="500"/>
                                        <p:tgtEl>
                                          <p:spTgt spid="14338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43367"/>
                                        </p:tgtEl>
                                        <p:attrNameLst>
                                          <p:attrName>style.visibility</p:attrName>
                                        </p:attrNameLst>
                                      </p:cBhvr>
                                      <p:to>
                                        <p:strVal val="visible"/>
                                      </p:to>
                                    </p:set>
                                    <p:anim calcmode="lin" valueType="num">
                                      <p:cBhvr additive="base">
                                        <p:cTn id="35" dur="500"/>
                                        <p:tgtEl>
                                          <p:spTgt spid="143367"/>
                                        </p:tgtEl>
                                        <p:attrNameLst>
                                          <p:attrName>ppt_y</p:attrName>
                                        </p:attrNameLst>
                                      </p:cBhvr>
                                      <p:tavLst>
                                        <p:tav tm="0">
                                          <p:val>
                                            <p:strVal val="#ppt_y+#ppt_h*1.125000"/>
                                          </p:val>
                                        </p:tav>
                                        <p:tav tm="100000">
                                          <p:val>
                                            <p:strVal val="#ppt_y"/>
                                          </p:val>
                                        </p:tav>
                                      </p:tavLst>
                                    </p:anim>
                                    <p:animEffect transition="in" filter="wipe(up)">
                                      <p:cBhvr>
                                        <p:cTn id="36" dur="500"/>
                                        <p:tgtEl>
                                          <p:spTgt spid="143367"/>
                                        </p:tgtEl>
                                      </p:cBhvr>
                                    </p:animEffect>
                                  </p:childTnLst>
                                </p:cTn>
                              </p:par>
                            </p:childTnLst>
                          </p:cTn>
                        </p:par>
                        <p:par>
                          <p:cTn id="37" fill="hold" nodeType="afterGroup">
                            <p:stCondLst>
                              <p:cond delay="500"/>
                            </p:stCondLst>
                            <p:childTnLst>
                              <p:par>
                                <p:cTn id="38" presetID="12" presetClass="entr" presetSubtype="4" fill="hold" grpId="0" nodeType="afterEffect">
                                  <p:stCondLst>
                                    <p:cond delay="0"/>
                                  </p:stCondLst>
                                  <p:childTnLst>
                                    <p:set>
                                      <p:cBhvr>
                                        <p:cTn id="39" dur="1" fill="hold">
                                          <p:stCondLst>
                                            <p:cond delay="0"/>
                                          </p:stCondLst>
                                        </p:cTn>
                                        <p:tgtEl>
                                          <p:spTgt spid="143372"/>
                                        </p:tgtEl>
                                        <p:attrNameLst>
                                          <p:attrName>style.visibility</p:attrName>
                                        </p:attrNameLst>
                                      </p:cBhvr>
                                      <p:to>
                                        <p:strVal val="visible"/>
                                      </p:to>
                                    </p:set>
                                    <p:anim calcmode="lin" valueType="num">
                                      <p:cBhvr additive="base">
                                        <p:cTn id="40" dur="500"/>
                                        <p:tgtEl>
                                          <p:spTgt spid="143372"/>
                                        </p:tgtEl>
                                        <p:attrNameLst>
                                          <p:attrName>ppt_y</p:attrName>
                                        </p:attrNameLst>
                                      </p:cBhvr>
                                      <p:tavLst>
                                        <p:tav tm="0">
                                          <p:val>
                                            <p:strVal val="#ppt_y+#ppt_h*1.125000"/>
                                          </p:val>
                                        </p:tav>
                                        <p:tav tm="100000">
                                          <p:val>
                                            <p:strVal val="#ppt_y"/>
                                          </p:val>
                                        </p:tav>
                                      </p:tavLst>
                                    </p:anim>
                                    <p:animEffect transition="in" filter="wipe(up)">
                                      <p:cBhvr>
                                        <p:cTn id="41" dur="500"/>
                                        <p:tgtEl>
                                          <p:spTgt spid="14337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143368"/>
                                        </p:tgtEl>
                                        <p:attrNameLst>
                                          <p:attrName>style.visibility</p:attrName>
                                        </p:attrNameLst>
                                      </p:cBhvr>
                                      <p:to>
                                        <p:strVal val="visible"/>
                                      </p:to>
                                    </p:set>
                                    <p:anim calcmode="lin" valueType="num">
                                      <p:cBhvr additive="base">
                                        <p:cTn id="46" dur="500"/>
                                        <p:tgtEl>
                                          <p:spTgt spid="143368"/>
                                        </p:tgtEl>
                                        <p:attrNameLst>
                                          <p:attrName>ppt_y</p:attrName>
                                        </p:attrNameLst>
                                      </p:cBhvr>
                                      <p:tavLst>
                                        <p:tav tm="0">
                                          <p:val>
                                            <p:strVal val="#ppt_y+#ppt_h*1.125000"/>
                                          </p:val>
                                        </p:tav>
                                        <p:tav tm="100000">
                                          <p:val>
                                            <p:strVal val="#ppt_y"/>
                                          </p:val>
                                        </p:tav>
                                      </p:tavLst>
                                    </p:anim>
                                    <p:animEffect transition="in" filter="wipe(up)">
                                      <p:cBhvr>
                                        <p:cTn id="47" dur="500"/>
                                        <p:tgtEl>
                                          <p:spTgt spid="143368"/>
                                        </p:tgtEl>
                                      </p:cBhvr>
                                    </p:animEffect>
                                  </p:childTnLst>
                                </p:cTn>
                              </p:par>
                            </p:childTnLst>
                          </p:cTn>
                        </p:par>
                        <p:par>
                          <p:cTn id="48" fill="hold" nodeType="afterGroup">
                            <p:stCondLst>
                              <p:cond delay="500"/>
                            </p:stCondLst>
                            <p:childTnLst>
                              <p:par>
                                <p:cTn id="49" presetID="12" presetClass="entr" presetSubtype="4" fill="hold" grpId="0" nodeType="afterEffect">
                                  <p:stCondLst>
                                    <p:cond delay="0"/>
                                  </p:stCondLst>
                                  <p:childTnLst>
                                    <p:set>
                                      <p:cBhvr>
                                        <p:cTn id="50" dur="1" fill="hold">
                                          <p:stCondLst>
                                            <p:cond delay="0"/>
                                          </p:stCondLst>
                                        </p:cTn>
                                        <p:tgtEl>
                                          <p:spTgt spid="143373"/>
                                        </p:tgtEl>
                                        <p:attrNameLst>
                                          <p:attrName>style.visibility</p:attrName>
                                        </p:attrNameLst>
                                      </p:cBhvr>
                                      <p:to>
                                        <p:strVal val="visible"/>
                                      </p:to>
                                    </p:set>
                                    <p:anim calcmode="lin" valueType="num">
                                      <p:cBhvr additive="base">
                                        <p:cTn id="51" dur="500"/>
                                        <p:tgtEl>
                                          <p:spTgt spid="143373"/>
                                        </p:tgtEl>
                                        <p:attrNameLst>
                                          <p:attrName>ppt_y</p:attrName>
                                        </p:attrNameLst>
                                      </p:cBhvr>
                                      <p:tavLst>
                                        <p:tav tm="0">
                                          <p:val>
                                            <p:strVal val="#ppt_y+#ppt_h*1.125000"/>
                                          </p:val>
                                        </p:tav>
                                        <p:tav tm="100000">
                                          <p:val>
                                            <p:strVal val="#ppt_y"/>
                                          </p:val>
                                        </p:tav>
                                      </p:tavLst>
                                    </p:anim>
                                    <p:animEffect transition="in" filter="wipe(up)">
                                      <p:cBhvr>
                                        <p:cTn id="52" dur="500"/>
                                        <p:tgtEl>
                                          <p:spTgt spid="14337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nodeType="clickEffect">
                                  <p:stCondLst>
                                    <p:cond delay="0"/>
                                  </p:stCondLst>
                                  <p:childTnLst>
                                    <p:set>
                                      <p:cBhvr>
                                        <p:cTn id="56" dur="1" fill="hold">
                                          <p:stCondLst>
                                            <p:cond delay="0"/>
                                          </p:stCondLst>
                                        </p:cTn>
                                        <p:tgtEl>
                                          <p:spTgt spid="143375"/>
                                        </p:tgtEl>
                                        <p:attrNameLst>
                                          <p:attrName>style.visibility</p:attrName>
                                        </p:attrNameLst>
                                      </p:cBhvr>
                                      <p:to>
                                        <p:strVal val="visible"/>
                                      </p:to>
                                    </p:set>
                                    <p:anim calcmode="lin" valueType="num">
                                      <p:cBhvr additive="base">
                                        <p:cTn id="57" dur="500"/>
                                        <p:tgtEl>
                                          <p:spTgt spid="143375"/>
                                        </p:tgtEl>
                                        <p:attrNameLst>
                                          <p:attrName>ppt_y</p:attrName>
                                        </p:attrNameLst>
                                      </p:cBhvr>
                                      <p:tavLst>
                                        <p:tav tm="0">
                                          <p:val>
                                            <p:strVal val="#ppt_y+#ppt_h*1.125000"/>
                                          </p:val>
                                        </p:tav>
                                        <p:tav tm="100000">
                                          <p:val>
                                            <p:strVal val="#ppt_y"/>
                                          </p:val>
                                        </p:tav>
                                      </p:tavLst>
                                    </p:anim>
                                    <p:animEffect transition="in" filter="wipe(up)">
                                      <p:cBhvr>
                                        <p:cTn id="58" dur="500"/>
                                        <p:tgtEl>
                                          <p:spTgt spid="14337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143376"/>
                                        </p:tgtEl>
                                        <p:attrNameLst>
                                          <p:attrName>style.visibility</p:attrName>
                                        </p:attrNameLst>
                                      </p:cBhvr>
                                      <p:to>
                                        <p:strVal val="visible"/>
                                      </p:to>
                                    </p:set>
                                    <p:anim calcmode="lin" valueType="num">
                                      <p:cBhvr additive="base">
                                        <p:cTn id="63" dur="500"/>
                                        <p:tgtEl>
                                          <p:spTgt spid="143376"/>
                                        </p:tgtEl>
                                        <p:attrNameLst>
                                          <p:attrName>ppt_y</p:attrName>
                                        </p:attrNameLst>
                                      </p:cBhvr>
                                      <p:tavLst>
                                        <p:tav tm="0">
                                          <p:val>
                                            <p:strVal val="#ppt_y+#ppt_h*1.125000"/>
                                          </p:val>
                                        </p:tav>
                                        <p:tav tm="100000">
                                          <p:val>
                                            <p:strVal val="#ppt_y"/>
                                          </p:val>
                                        </p:tav>
                                      </p:tavLst>
                                    </p:anim>
                                    <p:animEffect transition="in" filter="wipe(up)">
                                      <p:cBhvr>
                                        <p:cTn id="64" dur="500"/>
                                        <p:tgtEl>
                                          <p:spTgt spid="143376"/>
                                        </p:tgtEl>
                                      </p:cBhvr>
                                    </p:animEffect>
                                  </p:childTnLst>
                                </p:cTn>
                              </p:par>
                            </p:childTnLst>
                          </p:cTn>
                        </p:par>
                        <p:par>
                          <p:cTn id="65" fill="hold" nodeType="afterGroup">
                            <p:stCondLst>
                              <p:cond delay="500"/>
                            </p:stCondLst>
                            <p:childTnLst>
                              <p:par>
                                <p:cTn id="66" presetID="12" presetClass="entr" presetSubtype="2" fill="hold" grpId="0" nodeType="afterEffect">
                                  <p:stCondLst>
                                    <p:cond delay="0"/>
                                  </p:stCondLst>
                                  <p:childTnLst>
                                    <p:set>
                                      <p:cBhvr>
                                        <p:cTn id="67" dur="1" fill="hold">
                                          <p:stCondLst>
                                            <p:cond delay="0"/>
                                          </p:stCondLst>
                                        </p:cTn>
                                        <p:tgtEl>
                                          <p:spTgt spid="143377"/>
                                        </p:tgtEl>
                                        <p:attrNameLst>
                                          <p:attrName>style.visibility</p:attrName>
                                        </p:attrNameLst>
                                      </p:cBhvr>
                                      <p:to>
                                        <p:strVal val="visible"/>
                                      </p:to>
                                    </p:set>
                                    <p:anim calcmode="lin" valueType="num">
                                      <p:cBhvr additive="base">
                                        <p:cTn id="68" dur="500"/>
                                        <p:tgtEl>
                                          <p:spTgt spid="143377"/>
                                        </p:tgtEl>
                                        <p:attrNameLst>
                                          <p:attrName>ppt_x</p:attrName>
                                        </p:attrNameLst>
                                      </p:cBhvr>
                                      <p:tavLst>
                                        <p:tav tm="0">
                                          <p:val>
                                            <p:strVal val="#ppt_x+#ppt_w*1.125000"/>
                                          </p:val>
                                        </p:tav>
                                        <p:tav tm="100000">
                                          <p:val>
                                            <p:strVal val="#ppt_x"/>
                                          </p:val>
                                        </p:tav>
                                      </p:tavLst>
                                    </p:anim>
                                    <p:animEffect transition="in" filter="wipe(left)">
                                      <p:cBhvr>
                                        <p:cTn id="69" dur="500"/>
                                        <p:tgtEl>
                                          <p:spTgt spid="143377"/>
                                        </p:tgtEl>
                                      </p:cBhvr>
                                    </p:animEffect>
                                  </p:childTnLst>
                                </p:cTn>
                              </p:par>
                            </p:childTnLst>
                          </p:cTn>
                        </p:par>
                        <p:par>
                          <p:cTn id="70" fill="hold" nodeType="afterGroup">
                            <p:stCondLst>
                              <p:cond delay="1000"/>
                            </p:stCondLst>
                            <p:childTnLst>
                              <p:par>
                                <p:cTn id="71" presetID="12" presetClass="entr" presetSubtype="2" fill="hold" grpId="0" nodeType="afterEffect">
                                  <p:stCondLst>
                                    <p:cond delay="0"/>
                                  </p:stCondLst>
                                  <p:childTnLst>
                                    <p:set>
                                      <p:cBhvr>
                                        <p:cTn id="72" dur="1" fill="hold">
                                          <p:stCondLst>
                                            <p:cond delay="0"/>
                                          </p:stCondLst>
                                        </p:cTn>
                                        <p:tgtEl>
                                          <p:spTgt spid="143378"/>
                                        </p:tgtEl>
                                        <p:attrNameLst>
                                          <p:attrName>style.visibility</p:attrName>
                                        </p:attrNameLst>
                                      </p:cBhvr>
                                      <p:to>
                                        <p:strVal val="visible"/>
                                      </p:to>
                                    </p:set>
                                    <p:anim calcmode="lin" valueType="num">
                                      <p:cBhvr additive="base">
                                        <p:cTn id="73" dur="500"/>
                                        <p:tgtEl>
                                          <p:spTgt spid="143378"/>
                                        </p:tgtEl>
                                        <p:attrNameLst>
                                          <p:attrName>ppt_x</p:attrName>
                                        </p:attrNameLst>
                                      </p:cBhvr>
                                      <p:tavLst>
                                        <p:tav tm="0">
                                          <p:val>
                                            <p:strVal val="#ppt_x+#ppt_w*1.125000"/>
                                          </p:val>
                                        </p:tav>
                                        <p:tav tm="100000">
                                          <p:val>
                                            <p:strVal val="#ppt_x"/>
                                          </p:val>
                                        </p:tav>
                                      </p:tavLst>
                                    </p:anim>
                                    <p:animEffect transition="in" filter="wipe(left)">
                                      <p:cBhvr>
                                        <p:cTn id="74" dur="500"/>
                                        <p:tgtEl>
                                          <p:spTgt spid="14337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43369"/>
                                        </p:tgtEl>
                                        <p:attrNameLst>
                                          <p:attrName>style.visibility</p:attrName>
                                        </p:attrNameLst>
                                      </p:cBhvr>
                                      <p:to>
                                        <p:strVal val="visible"/>
                                      </p:to>
                                    </p:set>
                                    <p:anim calcmode="lin" valueType="num">
                                      <p:cBhvr additive="base">
                                        <p:cTn id="79" dur="500" fill="hold"/>
                                        <p:tgtEl>
                                          <p:spTgt spid="143369"/>
                                        </p:tgtEl>
                                        <p:attrNameLst>
                                          <p:attrName>ppt_x</p:attrName>
                                        </p:attrNameLst>
                                      </p:cBhvr>
                                      <p:tavLst>
                                        <p:tav tm="0">
                                          <p:val>
                                            <p:strVal val="0-#ppt_w/2"/>
                                          </p:val>
                                        </p:tav>
                                        <p:tav tm="100000">
                                          <p:val>
                                            <p:strVal val="#ppt_x"/>
                                          </p:val>
                                        </p:tav>
                                      </p:tavLst>
                                    </p:anim>
                                    <p:anim calcmode="lin" valueType="num">
                                      <p:cBhvr additive="base">
                                        <p:cTn id="80" dur="500" fill="hold"/>
                                        <p:tgtEl>
                                          <p:spTgt spid="143369"/>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43374"/>
                                        </p:tgtEl>
                                        <p:attrNameLst>
                                          <p:attrName>style.visibility</p:attrName>
                                        </p:attrNameLst>
                                      </p:cBhvr>
                                      <p:to>
                                        <p:strVal val="visible"/>
                                      </p:to>
                                    </p:set>
                                    <p:anim calcmode="lin" valueType="num">
                                      <p:cBhvr additive="base">
                                        <p:cTn id="85" dur="500" fill="hold"/>
                                        <p:tgtEl>
                                          <p:spTgt spid="143374"/>
                                        </p:tgtEl>
                                        <p:attrNameLst>
                                          <p:attrName>ppt_x</p:attrName>
                                        </p:attrNameLst>
                                      </p:cBhvr>
                                      <p:tavLst>
                                        <p:tav tm="0">
                                          <p:val>
                                            <p:strVal val="1+#ppt_w/2"/>
                                          </p:val>
                                        </p:tav>
                                        <p:tav tm="100000">
                                          <p:val>
                                            <p:strVal val="#ppt_x"/>
                                          </p:val>
                                        </p:tav>
                                      </p:tavLst>
                                    </p:anim>
                                    <p:anim calcmode="lin" valueType="num">
                                      <p:cBhvr additive="base">
                                        <p:cTn id="86" dur="500" fill="hold"/>
                                        <p:tgtEl>
                                          <p:spTgt spid="14337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143379"/>
                                        </p:tgtEl>
                                        <p:attrNameLst>
                                          <p:attrName>style.visibility</p:attrName>
                                        </p:attrNameLst>
                                      </p:cBhvr>
                                      <p:to>
                                        <p:strVal val="visible"/>
                                      </p:to>
                                    </p:set>
                                    <p:anim calcmode="lin" valueType="num">
                                      <p:cBhvr additive="base">
                                        <p:cTn id="91" dur="500"/>
                                        <p:tgtEl>
                                          <p:spTgt spid="143379"/>
                                        </p:tgtEl>
                                        <p:attrNameLst>
                                          <p:attrName>ppt_y</p:attrName>
                                        </p:attrNameLst>
                                      </p:cBhvr>
                                      <p:tavLst>
                                        <p:tav tm="0">
                                          <p:val>
                                            <p:strVal val="#ppt_y+#ppt_h*1.125000"/>
                                          </p:val>
                                        </p:tav>
                                        <p:tav tm="100000">
                                          <p:val>
                                            <p:strVal val="#ppt_y"/>
                                          </p:val>
                                        </p:tav>
                                      </p:tavLst>
                                    </p:anim>
                                    <p:animEffect transition="in" filter="wipe(up)">
                                      <p:cBhvr>
                                        <p:cTn id="92" dur="500"/>
                                        <p:tgtEl>
                                          <p:spTgt spid="143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6" grpId="0" autoUpdateAnimBg="0"/>
      <p:bldP spid="143367" grpId="0" animBg="1"/>
      <p:bldP spid="143368" grpId="0" animBg="1"/>
      <p:bldP spid="143369" grpId="0" autoUpdateAnimBg="0"/>
      <p:bldP spid="143371" grpId="0" autoUpdateAnimBg="0"/>
      <p:bldP spid="143372" grpId="0" animBg="1"/>
      <p:bldP spid="143373" grpId="0" animBg="1"/>
      <p:bldP spid="143374" grpId="0" autoUpdateAnimBg="0"/>
      <p:bldP spid="143376" grpId="0" autoUpdateAnimBg="0"/>
      <p:bldP spid="143377" grpId="0" animBg="1"/>
      <p:bldP spid="143378" grpId="0" animBg="1"/>
      <p:bldP spid="143379" grpId="0" autoUpdateAnimBg="0"/>
      <p:bldP spid="14338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300">
                <a:solidFill>
                  <a:srgbClr val="000099"/>
                </a:solidFill>
              </a:rPr>
              <a:t>H-R Diagram (showing Main Sequence)</a:t>
            </a:r>
          </a:p>
        </p:txBody>
      </p:sp>
      <p:sp>
        <p:nvSpPr>
          <p:cNvPr id="164867" name="Line 3"/>
          <p:cNvSpPr>
            <a:spLocks noChangeShapeType="1"/>
          </p:cNvSpPr>
          <p:nvPr/>
        </p:nvSpPr>
        <p:spPr bwMode="auto">
          <a:xfrm>
            <a:off x="2209800" y="838200"/>
            <a:ext cx="8229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4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869" name="Picture 5"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90601"/>
            <a:ext cx="73152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451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Energy Transport Structure</a:t>
            </a:r>
          </a:p>
        </p:txBody>
      </p:sp>
      <p:sp>
        <p:nvSpPr>
          <p:cNvPr id="165891" name="Line 3"/>
          <p:cNvSpPr>
            <a:spLocks noChangeShapeType="1"/>
          </p:cNvSpPr>
          <p:nvPr/>
        </p:nvSpPr>
        <p:spPr bwMode="auto">
          <a:xfrm>
            <a:off x="2209800" y="838200"/>
            <a:ext cx="7620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5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3" name="Picture 5" descr="1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43214" y="1600201"/>
            <a:ext cx="767238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4" name="Text Box 6"/>
          <p:cNvSpPr txBox="1">
            <a:spLocks noChangeArrowheads="1"/>
          </p:cNvSpPr>
          <p:nvPr/>
        </p:nvSpPr>
        <p:spPr bwMode="auto">
          <a:xfrm>
            <a:off x="8229600" y="3627438"/>
            <a:ext cx="2286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FF9933"/>
                </a:solidFill>
              </a:rPr>
              <a:t>Inner radiative, outer convective zone</a:t>
            </a:r>
          </a:p>
        </p:txBody>
      </p:sp>
      <p:sp>
        <p:nvSpPr>
          <p:cNvPr id="165895" name="Text Box 7"/>
          <p:cNvSpPr txBox="1">
            <a:spLocks noChangeArrowheads="1"/>
          </p:cNvSpPr>
          <p:nvPr/>
        </p:nvSpPr>
        <p:spPr bwMode="auto">
          <a:xfrm>
            <a:off x="7086600" y="1722438"/>
            <a:ext cx="2590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200">
                <a:solidFill>
                  <a:srgbClr val="66FFCC"/>
                </a:solidFill>
              </a:rPr>
              <a:t>Inner convective, outer radiative zone</a:t>
            </a:r>
          </a:p>
        </p:txBody>
      </p:sp>
      <p:sp>
        <p:nvSpPr>
          <p:cNvPr id="165896" name="Line 8"/>
          <p:cNvSpPr>
            <a:spLocks noChangeShapeType="1"/>
          </p:cNvSpPr>
          <p:nvPr/>
        </p:nvSpPr>
        <p:spPr bwMode="auto">
          <a:xfrm flipH="1" flipV="1">
            <a:off x="8686800" y="2895600"/>
            <a:ext cx="533400" cy="6858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897" name="Line 9"/>
          <p:cNvSpPr>
            <a:spLocks noChangeShapeType="1"/>
          </p:cNvSpPr>
          <p:nvPr/>
        </p:nvSpPr>
        <p:spPr bwMode="auto">
          <a:xfrm flipH="1">
            <a:off x="6400800" y="2362200"/>
            <a:ext cx="990600" cy="381000"/>
          </a:xfrm>
          <a:prstGeom prst="line">
            <a:avLst/>
          </a:prstGeom>
          <a:noFill/>
          <a:ln w="28575">
            <a:solidFill>
              <a:srgbClr val="66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898" name="Line 10"/>
          <p:cNvSpPr>
            <a:spLocks noChangeShapeType="1"/>
          </p:cNvSpPr>
          <p:nvPr/>
        </p:nvSpPr>
        <p:spPr bwMode="auto">
          <a:xfrm flipH="1">
            <a:off x="7239000" y="2514600"/>
            <a:ext cx="457200" cy="609600"/>
          </a:xfrm>
          <a:prstGeom prst="line">
            <a:avLst/>
          </a:prstGeom>
          <a:noFill/>
          <a:ln w="28575">
            <a:solidFill>
              <a:srgbClr val="66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899" name="Line 11"/>
          <p:cNvSpPr>
            <a:spLocks noChangeShapeType="1"/>
          </p:cNvSpPr>
          <p:nvPr/>
        </p:nvSpPr>
        <p:spPr bwMode="auto">
          <a:xfrm flipH="1">
            <a:off x="8077200" y="4419600"/>
            <a:ext cx="533400" cy="45720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0" name="Line 12"/>
          <p:cNvSpPr>
            <a:spLocks noChangeShapeType="1"/>
          </p:cNvSpPr>
          <p:nvPr/>
        </p:nvSpPr>
        <p:spPr bwMode="auto">
          <a:xfrm flipH="1">
            <a:off x="8534400" y="4419600"/>
            <a:ext cx="228600" cy="53340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1" name="Line 13"/>
          <p:cNvSpPr>
            <a:spLocks noChangeShapeType="1"/>
          </p:cNvSpPr>
          <p:nvPr/>
        </p:nvSpPr>
        <p:spPr bwMode="auto">
          <a:xfrm>
            <a:off x="8915400" y="4495800"/>
            <a:ext cx="76200" cy="68580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2" name="Text Box 14"/>
          <p:cNvSpPr txBox="1">
            <a:spLocks noChangeArrowheads="1"/>
          </p:cNvSpPr>
          <p:nvPr/>
        </p:nvSpPr>
        <p:spPr bwMode="auto">
          <a:xfrm>
            <a:off x="38862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CNO cycle dominant</a:t>
            </a:r>
          </a:p>
        </p:txBody>
      </p:sp>
      <p:sp>
        <p:nvSpPr>
          <p:cNvPr id="165903" name="Text Box 15"/>
          <p:cNvSpPr txBox="1">
            <a:spLocks noChangeArrowheads="1"/>
          </p:cNvSpPr>
          <p:nvPr/>
        </p:nvSpPr>
        <p:spPr bwMode="auto">
          <a:xfrm>
            <a:off x="73152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PP chain dominant</a:t>
            </a:r>
          </a:p>
        </p:txBody>
      </p:sp>
      <p:sp>
        <p:nvSpPr>
          <p:cNvPr id="165904" name="Line 16"/>
          <p:cNvSpPr>
            <a:spLocks noChangeShapeType="1"/>
          </p:cNvSpPr>
          <p:nvPr/>
        </p:nvSpPr>
        <p:spPr bwMode="auto">
          <a:xfrm flipH="1" flipV="1">
            <a:off x="5105400" y="3886200"/>
            <a:ext cx="381000" cy="23622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5" name="Line 17"/>
          <p:cNvSpPr>
            <a:spLocks noChangeShapeType="1"/>
          </p:cNvSpPr>
          <p:nvPr/>
        </p:nvSpPr>
        <p:spPr bwMode="auto">
          <a:xfrm flipV="1">
            <a:off x="5638800" y="4648200"/>
            <a:ext cx="1143000" cy="16002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6" name="Line 18"/>
          <p:cNvSpPr>
            <a:spLocks noChangeShapeType="1"/>
          </p:cNvSpPr>
          <p:nvPr/>
        </p:nvSpPr>
        <p:spPr bwMode="auto">
          <a:xfrm flipH="1" flipV="1">
            <a:off x="7696200" y="5486400"/>
            <a:ext cx="609600" cy="8382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7" name="Line 19"/>
          <p:cNvSpPr>
            <a:spLocks noChangeShapeType="1"/>
          </p:cNvSpPr>
          <p:nvPr/>
        </p:nvSpPr>
        <p:spPr bwMode="auto">
          <a:xfrm flipV="1">
            <a:off x="8382000" y="5562600"/>
            <a:ext cx="152400" cy="7620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8" name="Line 20"/>
          <p:cNvSpPr>
            <a:spLocks noChangeShapeType="1"/>
          </p:cNvSpPr>
          <p:nvPr/>
        </p:nvSpPr>
        <p:spPr bwMode="auto">
          <a:xfrm flipV="1">
            <a:off x="8534400" y="5715000"/>
            <a:ext cx="609600" cy="6096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909" name="Line 21"/>
          <p:cNvSpPr>
            <a:spLocks noChangeShapeType="1"/>
          </p:cNvSpPr>
          <p:nvPr/>
        </p:nvSpPr>
        <p:spPr bwMode="auto">
          <a:xfrm flipV="1">
            <a:off x="8686800" y="5715000"/>
            <a:ext cx="914400" cy="6096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91635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5903"/>
                                        </p:tgtEl>
                                        <p:attrNameLst>
                                          <p:attrName>style.visibility</p:attrName>
                                        </p:attrNameLst>
                                      </p:cBhvr>
                                      <p:to>
                                        <p:strVal val="visible"/>
                                      </p:to>
                                    </p:set>
                                    <p:anim calcmode="lin" valueType="num">
                                      <p:cBhvr additive="base">
                                        <p:cTn id="7" dur="500"/>
                                        <p:tgtEl>
                                          <p:spTgt spid="165903"/>
                                        </p:tgtEl>
                                        <p:attrNameLst>
                                          <p:attrName>ppt_y</p:attrName>
                                        </p:attrNameLst>
                                      </p:cBhvr>
                                      <p:tavLst>
                                        <p:tav tm="0">
                                          <p:val>
                                            <p:strVal val="#ppt_y+#ppt_h*1.125000"/>
                                          </p:val>
                                        </p:tav>
                                        <p:tav tm="100000">
                                          <p:val>
                                            <p:strVal val="#ppt_y"/>
                                          </p:val>
                                        </p:tav>
                                      </p:tavLst>
                                    </p:anim>
                                    <p:animEffect transition="in" filter="wipe(up)">
                                      <p:cBhvr>
                                        <p:cTn id="8" dur="500"/>
                                        <p:tgtEl>
                                          <p:spTgt spid="165903"/>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65906"/>
                                        </p:tgtEl>
                                        <p:attrNameLst>
                                          <p:attrName>style.visibility</p:attrName>
                                        </p:attrNameLst>
                                      </p:cBhvr>
                                      <p:to>
                                        <p:strVal val="visible"/>
                                      </p:to>
                                    </p:set>
                                    <p:anim calcmode="lin" valueType="num">
                                      <p:cBhvr additive="base">
                                        <p:cTn id="12" dur="500"/>
                                        <p:tgtEl>
                                          <p:spTgt spid="165906"/>
                                        </p:tgtEl>
                                        <p:attrNameLst>
                                          <p:attrName>ppt_y</p:attrName>
                                        </p:attrNameLst>
                                      </p:cBhvr>
                                      <p:tavLst>
                                        <p:tav tm="0">
                                          <p:val>
                                            <p:strVal val="#ppt_y+#ppt_h*1.125000"/>
                                          </p:val>
                                        </p:tav>
                                        <p:tav tm="100000">
                                          <p:val>
                                            <p:strVal val="#ppt_y"/>
                                          </p:val>
                                        </p:tav>
                                      </p:tavLst>
                                    </p:anim>
                                    <p:animEffect transition="in" filter="wipe(up)">
                                      <p:cBhvr>
                                        <p:cTn id="13" dur="500"/>
                                        <p:tgtEl>
                                          <p:spTgt spid="165906"/>
                                        </p:tgtEl>
                                      </p:cBhvr>
                                    </p:animEffect>
                                  </p:child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65907"/>
                                        </p:tgtEl>
                                        <p:attrNameLst>
                                          <p:attrName>style.visibility</p:attrName>
                                        </p:attrNameLst>
                                      </p:cBhvr>
                                      <p:to>
                                        <p:strVal val="visible"/>
                                      </p:to>
                                    </p:set>
                                    <p:anim calcmode="lin" valueType="num">
                                      <p:cBhvr additive="base">
                                        <p:cTn id="17" dur="500"/>
                                        <p:tgtEl>
                                          <p:spTgt spid="165907"/>
                                        </p:tgtEl>
                                        <p:attrNameLst>
                                          <p:attrName>ppt_y</p:attrName>
                                        </p:attrNameLst>
                                      </p:cBhvr>
                                      <p:tavLst>
                                        <p:tav tm="0">
                                          <p:val>
                                            <p:strVal val="#ppt_y+#ppt_h*1.125000"/>
                                          </p:val>
                                        </p:tav>
                                        <p:tav tm="100000">
                                          <p:val>
                                            <p:strVal val="#ppt_y"/>
                                          </p:val>
                                        </p:tav>
                                      </p:tavLst>
                                    </p:anim>
                                    <p:animEffect transition="in" filter="wipe(up)">
                                      <p:cBhvr>
                                        <p:cTn id="18" dur="500"/>
                                        <p:tgtEl>
                                          <p:spTgt spid="165907"/>
                                        </p:tgtEl>
                                      </p:cBhvr>
                                    </p:animEffect>
                                  </p:childTnLst>
                                </p:cTn>
                              </p:par>
                            </p:childTnLst>
                          </p:cTn>
                        </p:par>
                        <p:par>
                          <p:cTn id="19" fill="hold" nodeType="afterGroup">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65908"/>
                                        </p:tgtEl>
                                        <p:attrNameLst>
                                          <p:attrName>style.visibility</p:attrName>
                                        </p:attrNameLst>
                                      </p:cBhvr>
                                      <p:to>
                                        <p:strVal val="visible"/>
                                      </p:to>
                                    </p:set>
                                    <p:anim calcmode="lin" valueType="num">
                                      <p:cBhvr additive="base">
                                        <p:cTn id="22" dur="500"/>
                                        <p:tgtEl>
                                          <p:spTgt spid="165908"/>
                                        </p:tgtEl>
                                        <p:attrNameLst>
                                          <p:attrName>ppt_y</p:attrName>
                                        </p:attrNameLst>
                                      </p:cBhvr>
                                      <p:tavLst>
                                        <p:tav tm="0">
                                          <p:val>
                                            <p:strVal val="#ppt_y+#ppt_h*1.125000"/>
                                          </p:val>
                                        </p:tav>
                                        <p:tav tm="100000">
                                          <p:val>
                                            <p:strVal val="#ppt_y"/>
                                          </p:val>
                                        </p:tav>
                                      </p:tavLst>
                                    </p:anim>
                                    <p:animEffect transition="in" filter="wipe(up)">
                                      <p:cBhvr>
                                        <p:cTn id="23" dur="500"/>
                                        <p:tgtEl>
                                          <p:spTgt spid="165908"/>
                                        </p:tgtEl>
                                      </p:cBhvr>
                                    </p:animEffect>
                                  </p:childTnLst>
                                </p:cTn>
                              </p:par>
                            </p:childTnLst>
                          </p:cTn>
                        </p:par>
                        <p:par>
                          <p:cTn id="24" fill="hold" nodeType="afterGroup">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165909"/>
                                        </p:tgtEl>
                                        <p:attrNameLst>
                                          <p:attrName>style.visibility</p:attrName>
                                        </p:attrNameLst>
                                      </p:cBhvr>
                                      <p:to>
                                        <p:strVal val="visible"/>
                                      </p:to>
                                    </p:set>
                                    <p:anim calcmode="lin" valueType="num">
                                      <p:cBhvr additive="base">
                                        <p:cTn id="27" dur="500"/>
                                        <p:tgtEl>
                                          <p:spTgt spid="165909"/>
                                        </p:tgtEl>
                                        <p:attrNameLst>
                                          <p:attrName>ppt_y</p:attrName>
                                        </p:attrNameLst>
                                      </p:cBhvr>
                                      <p:tavLst>
                                        <p:tav tm="0">
                                          <p:val>
                                            <p:strVal val="#ppt_y+#ppt_h*1.125000"/>
                                          </p:val>
                                        </p:tav>
                                        <p:tav tm="100000">
                                          <p:val>
                                            <p:strVal val="#ppt_y"/>
                                          </p:val>
                                        </p:tav>
                                      </p:tavLst>
                                    </p:anim>
                                    <p:animEffect transition="in" filter="wipe(up)">
                                      <p:cBhvr>
                                        <p:cTn id="28" dur="500"/>
                                        <p:tgtEl>
                                          <p:spTgt spid="16590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65902"/>
                                        </p:tgtEl>
                                        <p:attrNameLst>
                                          <p:attrName>style.visibility</p:attrName>
                                        </p:attrNameLst>
                                      </p:cBhvr>
                                      <p:to>
                                        <p:strVal val="visible"/>
                                      </p:to>
                                    </p:set>
                                    <p:anim calcmode="lin" valueType="num">
                                      <p:cBhvr additive="base">
                                        <p:cTn id="33" dur="500"/>
                                        <p:tgtEl>
                                          <p:spTgt spid="165902"/>
                                        </p:tgtEl>
                                        <p:attrNameLst>
                                          <p:attrName>ppt_y</p:attrName>
                                        </p:attrNameLst>
                                      </p:cBhvr>
                                      <p:tavLst>
                                        <p:tav tm="0">
                                          <p:val>
                                            <p:strVal val="#ppt_y+#ppt_h*1.125000"/>
                                          </p:val>
                                        </p:tav>
                                        <p:tav tm="100000">
                                          <p:val>
                                            <p:strVal val="#ppt_y"/>
                                          </p:val>
                                        </p:tav>
                                      </p:tavLst>
                                    </p:anim>
                                    <p:animEffect transition="in" filter="wipe(up)">
                                      <p:cBhvr>
                                        <p:cTn id="34" dur="500"/>
                                        <p:tgtEl>
                                          <p:spTgt spid="165902"/>
                                        </p:tgtEl>
                                      </p:cBhvr>
                                    </p:animEffect>
                                  </p:childTnLst>
                                </p:cTn>
                              </p:par>
                            </p:childTnLst>
                          </p:cTn>
                        </p:par>
                        <p:par>
                          <p:cTn id="35" fill="hold" nodeType="afterGroup">
                            <p:stCondLst>
                              <p:cond delay="500"/>
                            </p:stCondLst>
                            <p:childTnLst>
                              <p:par>
                                <p:cTn id="36" presetID="12" presetClass="entr" presetSubtype="4" fill="hold" grpId="0" nodeType="afterEffect">
                                  <p:stCondLst>
                                    <p:cond delay="0"/>
                                  </p:stCondLst>
                                  <p:childTnLst>
                                    <p:set>
                                      <p:cBhvr>
                                        <p:cTn id="37" dur="1" fill="hold">
                                          <p:stCondLst>
                                            <p:cond delay="0"/>
                                          </p:stCondLst>
                                        </p:cTn>
                                        <p:tgtEl>
                                          <p:spTgt spid="165904"/>
                                        </p:tgtEl>
                                        <p:attrNameLst>
                                          <p:attrName>style.visibility</p:attrName>
                                        </p:attrNameLst>
                                      </p:cBhvr>
                                      <p:to>
                                        <p:strVal val="visible"/>
                                      </p:to>
                                    </p:set>
                                    <p:anim calcmode="lin" valueType="num">
                                      <p:cBhvr additive="base">
                                        <p:cTn id="38" dur="500"/>
                                        <p:tgtEl>
                                          <p:spTgt spid="165904"/>
                                        </p:tgtEl>
                                        <p:attrNameLst>
                                          <p:attrName>ppt_y</p:attrName>
                                        </p:attrNameLst>
                                      </p:cBhvr>
                                      <p:tavLst>
                                        <p:tav tm="0">
                                          <p:val>
                                            <p:strVal val="#ppt_y+#ppt_h*1.125000"/>
                                          </p:val>
                                        </p:tav>
                                        <p:tav tm="100000">
                                          <p:val>
                                            <p:strVal val="#ppt_y"/>
                                          </p:val>
                                        </p:tav>
                                      </p:tavLst>
                                    </p:anim>
                                    <p:animEffect transition="in" filter="wipe(up)">
                                      <p:cBhvr>
                                        <p:cTn id="39" dur="500"/>
                                        <p:tgtEl>
                                          <p:spTgt spid="165904"/>
                                        </p:tgtEl>
                                      </p:cBhvr>
                                    </p:animEffect>
                                  </p:childTnLst>
                                </p:cTn>
                              </p:par>
                            </p:childTnLst>
                          </p:cTn>
                        </p:par>
                        <p:par>
                          <p:cTn id="40" fill="hold" nodeType="afterGroup">
                            <p:stCondLst>
                              <p:cond delay="1000"/>
                            </p:stCondLst>
                            <p:childTnLst>
                              <p:par>
                                <p:cTn id="41" presetID="12" presetClass="entr" presetSubtype="4" fill="hold" grpId="0" nodeType="afterEffect">
                                  <p:stCondLst>
                                    <p:cond delay="0"/>
                                  </p:stCondLst>
                                  <p:childTnLst>
                                    <p:set>
                                      <p:cBhvr>
                                        <p:cTn id="42" dur="1" fill="hold">
                                          <p:stCondLst>
                                            <p:cond delay="0"/>
                                          </p:stCondLst>
                                        </p:cTn>
                                        <p:tgtEl>
                                          <p:spTgt spid="165905"/>
                                        </p:tgtEl>
                                        <p:attrNameLst>
                                          <p:attrName>style.visibility</p:attrName>
                                        </p:attrNameLst>
                                      </p:cBhvr>
                                      <p:to>
                                        <p:strVal val="visible"/>
                                      </p:to>
                                    </p:set>
                                    <p:anim calcmode="lin" valueType="num">
                                      <p:cBhvr additive="base">
                                        <p:cTn id="43" dur="500"/>
                                        <p:tgtEl>
                                          <p:spTgt spid="165905"/>
                                        </p:tgtEl>
                                        <p:attrNameLst>
                                          <p:attrName>ppt_y</p:attrName>
                                        </p:attrNameLst>
                                      </p:cBhvr>
                                      <p:tavLst>
                                        <p:tav tm="0">
                                          <p:val>
                                            <p:strVal val="#ppt_y+#ppt_h*1.125000"/>
                                          </p:val>
                                        </p:tav>
                                        <p:tav tm="100000">
                                          <p:val>
                                            <p:strVal val="#ppt_y"/>
                                          </p:val>
                                        </p:tav>
                                      </p:tavLst>
                                    </p:anim>
                                    <p:animEffect transition="in" filter="wipe(up)">
                                      <p:cBhvr>
                                        <p:cTn id="44" dur="500"/>
                                        <p:tgtEl>
                                          <p:spTgt spid="16590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65894"/>
                                        </p:tgtEl>
                                        <p:attrNameLst>
                                          <p:attrName>style.visibility</p:attrName>
                                        </p:attrNameLst>
                                      </p:cBhvr>
                                      <p:to>
                                        <p:strVal val="visible"/>
                                      </p:to>
                                    </p:set>
                                    <p:anim calcmode="lin" valueType="num">
                                      <p:cBhvr additive="base">
                                        <p:cTn id="49" dur="500"/>
                                        <p:tgtEl>
                                          <p:spTgt spid="165894"/>
                                        </p:tgtEl>
                                        <p:attrNameLst>
                                          <p:attrName>ppt_y</p:attrName>
                                        </p:attrNameLst>
                                      </p:cBhvr>
                                      <p:tavLst>
                                        <p:tav tm="0">
                                          <p:val>
                                            <p:strVal val="#ppt_y+#ppt_h*1.125000"/>
                                          </p:val>
                                        </p:tav>
                                        <p:tav tm="100000">
                                          <p:val>
                                            <p:strVal val="#ppt_y"/>
                                          </p:val>
                                        </p:tav>
                                      </p:tavLst>
                                    </p:anim>
                                    <p:animEffect transition="in" filter="wipe(up)">
                                      <p:cBhvr>
                                        <p:cTn id="50" dur="500"/>
                                        <p:tgtEl>
                                          <p:spTgt spid="165894"/>
                                        </p:tgtEl>
                                      </p:cBhvr>
                                    </p:animEffect>
                                  </p:childTnLst>
                                </p:cTn>
                              </p:par>
                            </p:childTnLst>
                          </p:cTn>
                        </p:par>
                        <p:par>
                          <p:cTn id="51" fill="hold" nodeType="afterGroup">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165899"/>
                                        </p:tgtEl>
                                        <p:attrNameLst>
                                          <p:attrName>style.visibility</p:attrName>
                                        </p:attrNameLst>
                                      </p:cBhvr>
                                      <p:to>
                                        <p:strVal val="visible"/>
                                      </p:to>
                                    </p:set>
                                    <p:anim calcmode="lin" valueType="num">
                                      <p:cBhvr additive="base">
                                        <p:cTn id="54" dur="500"/>
                                        <p:tgtEl>
                                          <p:spTgt spid="165899"/>
                                        </p:tgtEl>
                                        <p:attrNameLst>
                                          <p:attrName>ppt_y</p:attrName>
                                        </p:attrNameLst>
                                      </p:cBhvr>
                                      <p:tavLst>
                                        <p:tav tm="0">
                                          <p:val>
                                            <p:strVal val="#ppt_y+#ppt_h*1.125000"/>
                                          </p:val>
                                        </p:tav>
                                        <p:tav tm="100000">
                                          <p:val>
                                            <p:strVal val="#ppt_y"/>
                                          </p:val>
                                        </p:tav>
                                      </p:tavLst>
                                    </p:anim>
                                    <p:animEffect transition="in" filter="wipe(up)">
                                      <p:cBhvr>
                                        <p:cTn id="55" dur="500"/>
                                        <p:tgtEl>
                                          <p:spTgt spid="165899"/>
                                        </p:tgtEl>
                                      </p:cBhvr>
                                    </p:animEffect>
                                  </p:childTnLst>
                                </p:cTn>
                              </p:par>
                            </p:childTnLst>
                          </p:cTn>
                        </p:par>
                        <p:par>
                          <p:cTn id="56" fill="hold" nodeType="afterGroup">
                            <p:stCondLst>
                              <p:cond delay="1000"/>
                            </p:stCondLst>
                            <p:childTnLst>
                              <p:par>
                                <p:cTn id="57" presetID="12" presetClass="entr" presetSubtype="4" fill="hold" grpId="0" nodeType="afterEffect">
                                  <p:stCondLst>
                                    <p:cond delay="0"/>
                                  </p:stCondLst>
                                  <p:childTnLst>
                                    <p:set>
                                      <p:cBhvr>
                                        <p:cTn id="58" dur="1" fill="hold">
                                          <p:stCondLst>
                                            <p:cond delay="0"/>
                                          </p:stCondLst>
                                        </p:cTn>
                                        <p:tgtEl>
                                          <p:spTgt spid="165900"/>
                                        </p:tgtEl>
                                        <p:attrNameLst>
                                          <p:attrName>style.visibility</p:attrName>
                                        </p:attrNameLst>
                                      </p:cBhvr>
                                      <p:to>
                                        <p:strVal val="visible"/>
                                      </p:to>
                                    </p:set>
                                    <p:anim calcmode="lin" valueType="num">
                                      <p:cBhvr additive="base">
                                        <p:cTn id="59" dur="500"/>
                                        <p:tgtEl>
                                          <p:spTgt spid="165900"/>
                                        </p:tgtEl>
                                        <p:attrNameLst>
                                          <p:attrName>ppt_y</p:attrName>
                                        </p:attrNameLst>
                                      </p:cBhvr>
                                      <p:tavLst>
                                        <p:tav tm="0">
                                          <p:val>
                                            <p:strVal val="#ppt_y+#ppt_h*1.125000"/>
                                          </p:val>
                                        </p:tav>
                                        <p:tav tm="100000">
                                          <p:val>
                                            <p:strVal val="#ppt_y"/>
                                          </p:val>
                                        </p:tav>
                                      </p:tavLst>
                                    </p:anim>
                                    <p:animEffect transition="in" filter="wipe(up)">
                                      <p:cBhvr>
                                        <p:cTn id="60" dur="500"/>
                                        <p:tgtEl>
                                          <p:spTgt spid="165900"/>
                                        </p:tgtEl>
                                      </p:cBhvr>
                                    </p:animEffect>
                                  </p:childTnLst>
                                </p:cTn>
                              </p:par>
                            </p:childTnLst>
                          </p:cTn>
                        </p:par>
                        <p:par>
                          <p:cTn id="61" fill="hold" nodeType="afterGroup">
                            <p:stCondLst>
                              <p:cond delay="1500"/>
                            </p:stCondLst>
                            <p:childTnLst>
                              <p:par>
                                <p:cTn id="62" presetID="12" presetClass="entr" presetSubtype="4" fill="hold" grpId="0" nodeType="afterEffect">
                                  <p:stCondLst>
                                    <p:cond delay="0"/>
                                  </p:stCondLst>
                                  <p:childTnLst>
                                    <p:set>
                                      <p:cBhvr>
                                        <p:cTn id="63" dur="1" fill="hold">
                                          <p:stCondLst>
                                            <p:cond delay="0"/>
                                          </p:stCondLst>
                                        </p:cTn>
                                        <p:tgtEl>
                                          <p:spTgt spid="165901"/>
                                        </p:tgtEl>
                                        <p:attrNameLst>
                                          <p:attrName>style.visibility</p:attrName>
                                        </p:attrNameLst>
                                      </p:cBhvr>
                                      <p:to>
                                        <p:strVal val="visible"/>
                                      </p:to>
                                    </p:set>
                                    <p:anim calcmode="lin" valueType="num">
                                      <p:cBhvr additive="base">
                                        <p:cTn id="64" dur="500"/>
                                        <p:tgtEl>
                                          <p:spTgt spid="165901"/>
                                        </p:tgtEl>
                                        <p:attrNameLst>
                                          <p:attrName>ppt_y</p:attrName>
                                        </p:attrNameLst>
                                      </p:cBhvr>
                                      <p:tavLst>
                                        <p:tav tm="0">
                                          <p:val>
                                            <p:strVal val="#ppt_y+#ppt_h*1.125000"/>
                                          </p:val>
                                        </p:tav>
                                        <p:tav tm="100000">
                                          <p:val>
                                            <p:strVal val="#ppt_y"/>
                                          </p:val>
                                        </p:tav>
                                      </p:tavLst>
                                    </p:anim>
                                    <p:animEffect transition="in" filter="wipe(up)">
                                      <p:cBhvr>
                                        <p:cTn id="65" dur="500"/>
                                        <p:tgtEl>
                                          <p:spTgt spid="16590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65896"/>
                                        </p:tgtEl>
                                        <p:attrNameLst>
                                          <p:attrName>style.visibility</p:attrName>
                                        </p:attrNameLst>
                                      </p:cBhvr>
                                      <p:to>
                                        <p:strVal val="visible"/>
                                      </p:to>
                                    </p:set>
                                    <p:anim calcmode="lin" valueType="num">
                                      <p:cBhvr additive="base">
                                        <p:cTn id="70" dur="500"/>
                                        <p:tgtEl>
                                          <p:spTgt spid="165896"/>
                                        </p:tgtEl>
                                        <p:attrNameLst>
                                          <p:attrName>ppt_y</p:attrName>
                                        </p:attrNameLst>
                                      </p:cBhvr>
                                      <p:tavLst>
                                        <p:tav tm="0">
                                          <p:val>
                                            <p:strVal val="#ppt_y+#ppt_h*1.125000"/>
                                          </p:val>
                                        </p:tav>
                                        <p:tav tm="100000">
                                          <p:val>
                                            <p:strVal val="#ppt_y"/>
                                          </p:val>
                                        </p:tav>
                                      </p:tavLst>
                                    </p:anim>
                                    <p:animEffect transition="in" filter="wipe(up)">
                                      <p:cBhvr>
                                        <p:cTn id="71" dur="500"/>
                                        <p:tgtEl>
                                          <p:spTgt spid="1658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165895"/>
                                        </p:tgtEl>
                                        <p:attrNameLst>
                                          <p:attrName>style.visibility</p:attrName>
                                        </p:attrNameLst>
                                      </p:cBhvr>
                                      <p:to>
                                        <p:strVal val="visible"/>
                                      </p:to>
                                    </p:set>
                                    <p:anim calcmode="lin" valueType="num">
                                      <p:cBhvr additive="base">
                                        <p:cTn id="76" dur="500"/>
                                        <p:tgtEl>
                                          <p:spTgt spid="165895"/>
                                        </p:tgtEl>
                                        <p:attrNameLst>
                                          <p:attrName>ppt_y</p:attrName>
                                        </p:attrNameLst>
                                      </p:cBhvr>
                                      <p:tavLst>
                                        <p:tav tm="0">
                                          <p:val>
                                            <p:strVal val="#ppt_y+#ppt_h*1.125000"/>
                                          </p:val>
                                        </p:tav>
                                        <p:tav tm="100000">
                                          <p:val>
                                            <p:strVal val="#ppt_y"/>
                                          </p:val>
                                        </p:tav>
                                      </p:tavLst>
                                    </p:anim>
                                    <p:animEffect transition="in" filter="wipe(up)">
                                      <p:cBhvr>
                                        <p:cTn id="77" dur="500"/>
                                        <p:tgtEl>
                                          <p:spTgt spid="165895"/>
                                        </p:tgtEl>
                                      </p:cBhvr>
                                    </p:animEffect>
                                  </p:childTnLst>
                                </p:cTn>
                              </p:par>
                            </p:childTnLst>
                          </p:cTn>
                        </p:par>
                        <p:par>
                          <p:cTn id="78" fill="hold" nodeType="afterGroup">
                            <p:stCondLst>
                              <p:cond delay="500"/>
                            </p:stCondLst>
                            <p:childTnLst>
                              <p:par>
                                <p:cTn id="79" presetID="12" presetClass="entr" presetSubtype="4" fill="hold" grpId="0" nodeType="afterEffect">
                                  <p:stCondLst>
                                    <p:cond delay="0"/>
                                  </p:stCondLst>
                                  <p:childTnLst>
                                    <p:set>
                                      <p:cBhvr>
                                        <p:cTn id="80" dur="1" fill="hold">
                                          <p:stCondLst>
                                            <p:cond delay="0"/>
                                          </p:stCondLst>
                                        </p:cTn>
                                        <p:tgtEl>
                                          <p:spTgt spid="165897"/>
                                        </p:tgtEl>
                                        <p:attrNameLst>
                                          <p:attrName>style.visibility</p:attrName>
                                        </p:attrNameLst>
                                      </p:cBhvr>
                                      <p:to>
                                        <p:strVal val="visible"/>
                                      </p:to>
                                    </p:set>
                                    <p:anim calcmode="lin" valueType="num">
                                      <p:cBhvr additive="base">
                                        <p:cTn id="81" dur="500"/>
                                        <p:tgtEl>
                                          <p:spTgt spid="165897"/>
                                        </p:tgtEl>
                                        <p:attrNameLst>
                                          <p:attrName>ppt_y</p:attrName>
                                        </p:attrNameLst>
                                      </p:cBhvr>
                                      <p:tavLst>
                                        <p:tav tm="0">
                                          <p:val>
                                            <p:strVal val="#ppt_y+#ppt_h*1.125000"/>
                                          </p:val>
                                        </p:tav>
                                        <p:tav tm="100000">
                                          <p:val>
                                            <p:strVal val="#ppt_y"/>
                                          </p:val>
                                        </p:tav>
                                      </p:tavLst>
                                    </p:anim>
                                    <p:animEffect transition="in" filter="wipe(up)">
                                      <p:cBhvr>
                                        <p:cTn id="82" dur="500"/>
                                        <p:tgtEl>
                                          <p:spTgt spid="165897"/>
                                        </p:tgtEl>
                                      </p:cBhvr>
                                    </p:animEffect>
                                  </p:childTnLst>
                                </p:cTn>
                              </p:par>
                            </p:childTnLst>
                          </p:cTn>
                        </p:par>
                        <p:par>
                          <p:cTn id="83" fill="hold" nodeType="afterGroup">
                            <p:stCondLst>
                              <p:cond delay="1000"/>
                            </p:stCondLst>
                            <p:childTnLst>
                              <p:par>
                                <p:cTn id="84" presetID="12" presetClass="entr" presetSubtype="4" fill="hold" grpId="0" nodeType="afterEffect">
                                  <p:stCondLst>
                                    <p:cond delay="0"/>
                                  </p:stCondLst>
                                  <p:childTnLst>
                                    <p:set>
                                      <p:cBhvr>
                                        <p:cTn id="85" dur="1" fill="hold">
                                          <p:stCondLst>
                                            <p:cond delay="0"/>
                                          </p:stCondLst>
                                        </p:cTn>
                                        <p:tgtEl>
                                          <p:spTgt spid="165898"/>
                                        </p:tgtEl>
                                        <p:attrNameLst>
                                          <p:attrName>style.visibility</p:attrName>
                                        </p:attrNameLst>
                                      </p:cBhvr>
                                      <p:to>
                                        <p:strVal val="visible"/>
                                      </p:to>
                                    </p:set>
                                    <p:anim calcmode="lin" valueType="num">
                                      <p:cBhvr additive="base">
                                        <p:cTn id="86" dur="500"/>
                                        <p:tgtEl>
                                          <p:spTgt spid="165898"/>
                                        </p:tgtEl>
                                        <p:attrNameLst>
                                          <p:attrName>ppt_y</p:attrName>
                                        </p:attrNameLst>
                                      </p:cBhvr>
                                      <p:tavLst>
                                        <p:tav tm="0">
                                          <p:val>
                                            <p:strVal val="#ppt_y+#ppt_h*1.125000"/>
                                          </p:val>
                                        </p:tav>
                                        <p:tav tm="100000">
                                          <p:val>
                                            <p:strVal val="#ppt_y"/>
                                          </p:val>
                                        </p:tav>
                                      </p:tavLst>
                                    </p:anim>
                                    <p:animEffect transition="in" filter="wipe(up)">
                                      <p:cBhvr>
                                        <p:cTn id="87"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utoUpdateAnimBg="0"/>
      <p:bldP spid="165896" grpId="0" animBg="1"/>
      <p:bldP spid="165897" grpId="0" animBg="1"/>
      <p:bldP spid="165898" grpId="0" animBg="1"/>
      <p:bldP spid="165899" grpId="0" animBg="1"/>
      <p:bldP spid="165900" grpId="0" animBg="1"/>
      <p:bldP spid="165901" grpId="0" animBg="1"/>
      <p:bldP spid="165902" grpId="0" autoUpdateAnimBg="0"/>
      <p:bldP spid="165903" grpId="0" autoUpdateAnimBg="0"/>
      <p:bldP spid="165904" grpId="0" animBg="1"/>
      <p:bldP spid="165905" grpId="0" animBg="1"/>
      <p:bldP spid="165906" grpId="0" animBg="1"/>
      <p:bldP spid="165907" grpId="0" animBg="1"/>
      <p:bldP spid="165908" grpId="0" animBg="1"/>
      <p:bldP spid="16590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Summary: Stellar Structure</a:t>
            </a:r>
          </a:p>
        </p:txBody>
      </p:sp>
      <p:sp>
        <p:nvSpPr>
          <p:cNvPr id="166915" name="Line 3"/>
          <p:cNvSpPr>
            <a:spLocks noChangeShapeType="1"/>
          </p:cNvSpPr>
          <p:nvPr/>
        </p:nvSpPr>
        <p:spPr bwMode="auto">
          <a:xfrm>
            <a:off x="2209800" y="8382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6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7" name="Picture 5" descr="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401"/>
            <a:ext cx="46101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Line 6"/>
          <p:cNvSpPr>
            <a:spLocks noChangeShapeType="1"/>
          </p:cNvSpPr>
          <p:nvPr/>
        </p:nvSpPr>
        <p:spPr bwMode="auto">
          <a:xfrm flipH="1" flipV="1">
            <a:off x="7432676" y="3300414"/>
            <a:ext cx="1751013" cy="1500187"/>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166919" name="Text Box 7"/>
          <p:cNvSpPr txBox="1">
            <a:spLocks noChangeArrowheads="1"/>
          </p:cNvSpPr>
          <p:nvPr/>
        </p:nvSpPr>
        <p:spPr bwMode="auto">
          <a:xfrm rot="2400000">
            <a:off x="7550151" y="4111626"/>
            <a:ext cx="1616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6600"/>
                </a:solidFill>
              </a:rPr>
              <a:t>Mass</a:t>
            </a:r>
          </a:p>
        </p:txBody>
      </p:sp>
      <p:sp>
        <p:nvSpPr>
          <p:cNvPr id="166920" name="Text Box 8"/>
          <p:cNvSpPr txBox="1">
            <a:spLocks noChangeArrowheads="1"/>
          </p:cNvSpPr>
          <p:nvPr/>
        </p:nvSpPr>
        <p:spPr bwMode="auto">
          <a:xfrm>
            <a:off x="9653589" y="3722688"/>
            <a:ext cx="9429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6600"/>
                </a:solidFill>
              </a:rPr>
              <a:t>Sun</a:t>
            </a:r>
          </a:p>
        </p:txBody>
      </p:sp>
      <p:sp>
        <p:nvSpPr>
          <p:cNvPr id="166921" name="Line 9"/>
          <p:cNvSpPr>
            <a:spLocks noChangeShapeType="1"/>
          </p:cNvSpPr>
          <p:nvPr/>
        </p:nvSpPr>
        <p:spPr bwMode="auto">
          <a:xfrm flipH="1">
            <a:off x="9115426" y="3981450"/>
            <a:ext cx="538163" cy="20478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166922" name="Line 10"/>
          <p:cNvSpPr>
            <a:spLocks noChangeShapeType="1"/>
          </p:cNvSpPr>
          <p:nvPr/>
        </p:nvSpPr>
        <p:spPr bwMode="auto">
          <a:xfrm flipV="1">
            <a:off x="6423026" y="4254501"/>
            <a:ext cx="2424113" cy="1363663"/>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166923" name="Line 11"/>
          <p:cNvSpPr>
            <a:spLocks noChangeShapeType="1"/>
          </p:cNvSpPr>
          <p:nvPr/>
        </p:nvSpPr>
        <p:spPr bwMode="auto">
          <a:xfrm flipV="1">
            <a:off x="6423026" y="5276850"/>
            <a:ext cx="3230563" cy="47783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166924" name="Line 12"/>
          <p:cNvSpPr>
            <a:spLocks noChangeShapeType="1"/>
          </p:cNvSpPr>
          <p:nvPr/>
        </p:nvSpPr>
        <p:spPr bwMode="auto">
          <a:xfrm flipV="1">
            <a:off x="6086475" y="2414589"/>
            <a:ext cx="673100" cy="681037"/>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166925" name="Line 13"/>
          <p:cNvSpPr>
            <a:spLocks noChangeShapeType="1"/>
          </p:cNvSpPr>
          <p:nvPr/>
        </p:nvSpPr>
        <p:spPr bwMode="auto">
          <a:xfrm flipV="1">
            <a:off x="6086476" y="3232150"/>
            <a:ext cx="1547813" cy="158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166926" name="Text Box 14"/>
          <p:cNvSpPr txBox="1">
            <a:spLocks noChangeArrowheads="1"/>
          </p:cNvSpPr>
          <p:nvPr/>
        </p:nvSpPr>
        <p:spPr bwMode="auto">
          <a:xfrm>
            <a:off x="2819400" y="4572000"/>
            <a:ext cx="36576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333399"/>
                </a:solidFill>
              </a:rPr>
              <a:t>Radiative Core, convective envelope;</a:t>
            </a:r>
          </a:p>
          <a:p>
            <a:pPr algn="ctr" fontAlgn="base">
              <a:spcBef>
                <a:spcPct val="50000"/>
              </a:spcBef>
              <a:spcAft>
                <a:spcPct val="0"/>
              </a:spcAft>
            </a:pPr>
            <a:r>
              <a:rPr lang="en-US" altLang="en-US" sz="2800">
                <a:solidFill>
                  <a:srgbClr val="333399"/>
                </a:solidFill>
              </a:rPr>
              <a:t>Energy generation through PP Cycle </a:t>
            </a:r>
          </a:p>
        </p:txBody>
      </p:sp>
      <p:sp>
        <p:nvSpPr>
          <p:cNvPr id="166927" name="Text Box 15"/>
          <p:cNvSpPr txBox="1">
            <a:spLocks noChangeArrowheads="1"/>
          </p:cNvSpPr>
          <p:nvPr/>
        </p:nvSpPr>
        <p:spPr bwMode="auto">
          <a:xfrm>
            <a:off x="2819400" y="1414464"/>
            <a:ext cx="36576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a:solidFill>
                  <a:srgbClr val="333399"/>
                </a:solidFill>
              </a:rPr>
              <a:t>Convective Core, radiative envelope;</a:t>
            </a:r>
          </a:p>
          <a:p>
            <a:pPr algn="ctr" fontAlgn="base">
              <a:spcBef>
                <a:spcPct val="50000"/>
              </a:spcBef>
              <a:spcAft>
                <a:spcPct val="0"/>
              </a:spcAft>
            </a:pPr>
            <a:r>
              <a:rPr lang="en-US" altLang="en-US" sz="2800">
                <a:solidFill>
                  <a:srgbClr val="333399"/>
                </a:solidFill>
              </a:rPr>
              <a:t>Energy generation through CNO Cycle </a:t>
            </a:r>
          </a:p>
        </p:txBody>
      </p:sp>
    </p:spTree>
    <p:extLst>
      <p:ext uri="{BB962C8B-B14F-4D97-AF65-F5344CB8AC3E}">
        <p14:creationId xmlns:p14="http://schemas.microsoft.com/office/powerpoint/2010/main" val="20680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6918"/>
                                        </p:tgtEl>
                                        <p:attrNameLst>
                                          <p:attrName>style.visibility</p:attrName>
                                        </p:attrNameLst>
                                      </p:cBhvr>
                                      <p:to>
                                        <p:strVal val="visible"/>
                                      </p:to>
                                    </p:set>
                                    <p:anim calcmode="lin" valueType="num">
                                      <p:cBhvr additive="base">
                                        <p:cTn id="7" dur="500" fill="hold"/>
                                        <p:tgtEl>
                                          <p:spTgt spid="166918"/>
                                        </p:tgtEl>
                                        <p:attrNameLst>
                                          <p:attrName>ppt_x</p:attrName>
                                        </p:attrNameLst>
                                      </p:cBhvr>
                                      <p:tavLst>
                                        <p:tav tm="0">
                                          <p:val>
                                            <p:strVal val="0-#ppt_w/2"/>
                                          </p:val>
                                        </p:tav>
                                        <p:tav tm="100000">
                                          <p:val>
                                            <p:strVal val="#ppt_x"/>
                                          </p:val>
                                        </p:tav>
                                      </p:tavLst>
                                    </p:anim>
                                    <p:anim calcmode="lin" valueType="num">
                                      <p:cBhvr additive="base">
                                        <p:cTn id="8" dur="500" fill="hold"/>
                                        <p:tgtEl>
                                          <p:spTgt spid="166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66919"/>
                                        </p:tgtEl>
                                        <p:attrNameLst>
                                          <p:attrName>style.visibility</p:attrName>
                                        </p:attrNameLst>
                                      </p:cBhvr>
                                      <p:to>
                                        <p:strVal val="visible"/>
                                      </p:to>
                                    </p:set>
                                    <p:anim calcmode="lin" valueType="num">
                                      <p:cBhvr additive="base">
                                        <p:cTn id="12" dur="500"/>
                                        <p:tgtEl>
                                          <p:spTgt spid="166919"/>
                                        </p:tgtEl>
                                        <p:attrNameLst>
                                          <p:attrName>ppt_y</p:attrName>
                                        </p:attrNameLst>
                                      </p:cBhvr>
                                      <p:tavLst>
                                        <p:tav tm="0">
                                          <p:val>
                                            <p:strVal val="#ppt_y+#ppt_h*1.125000"/>
                                          </p:val>
                                        </p:tav>
                                        <p:tav tm="100000">
                                          <p:val>
                                            <p:strVal val="#ppt_y"/>
                                          </p:val>
                                        </p:tav>
                                      </p:tavLst>
                                    </p:anim>
                                    <p:animEffect transition="in" filter="wipe(up)">
                                      <p:cBhvr>
                                        <p:cTn id="13" dur="500"/>
                                        <p:tgtEl>
                                          <p:spTgt spid="1669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6926"/>
                                        </p:tgtEl>
                                        <p:attrNameLst>
                                          <p:attrName>style.visibility</p:attrName>
                                        </p:attrNameLst>
                                      </p:cBhvr>
                                      <p:to>
                                        <p:strVal val="visible"/>
                                      </p:to>
                                    </p:set>
                                    <p:anim calcmode="lin" valueType="num">
                                      <p:cBhvr additive="base">
                                        <p:cTn id="18" dur="500"/>
                                        <p:tgtEl>
                                          <p:spTgt spid="166926"/>
                                        </p:tgtEl>
                                        <p:attrNameLst>
                                          <p:attrName>ppt_y</p:attrName>
                                        </p:attrNameLst>
                                      </p:cBhvr>
                                      <p:tavLst>
                                        <p:tav tm="0">
                                          <p:val>
                                            <p:strVal val="#ppt_y+#ppt_h*1.125000"/>
                                          </p:val>
                                        </p:tav>
                                        <p:tav tm="100000">
                                          <p:val>
                                            <p:strVal val="#ppt_y"/>
                                          </p:val>
                                        </p:tav>
                                      </p:tavLst>
                                    </p:anim>
                                    <p:animEffect transition="in" filter="wipe(up)">
                                      <p:cBhvr>
                                        <p:cTn id="19" dur="500"/>
                                        <p:tgtEl>
                                          <p:spTgt spid="166926"/>
                                        </p:tgtEl>
                                      </p:cBhvr>
                                    </p:animEffect>
                                  </p:childTnLst>
                                </p:cTn>
                              </p:par>
                            </p:childTnLst>
                          </p:cTn>
                        </p:par>
                        <p:par>
                          <p:cTn id="20" fill="hold" nodeType="afterGroup">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166922"/>
                                        </p:tgtEl>
                                        <p:attrNameLst>
                                          <p:attrName>style.visibility</p:attrName>
                                        </p:attrNameLst>
                                      </p:cBhvr>
                                      <p:to>
                                        <p:strVal val="visible"/>
                                      </p:to>
                                    </p:set>
                                    <p:anim calcmode="lin" valueType="num">
                                      <p:cBhvr additive="base">
                                        <p:cTn id="23" dur="500"/>
                                        <p:tgtEl>
                                          <p:spTgt spid="166922"/>
                                        </p:tgtEl>
                                        <p:attrNameLst>
                                          <p:attrName>ppt_y</p:attrName>
                                        </p:attrNameLst>
                                      </p:cBhvr>
                                      <p:tavLst>
                                        <p:tav tm="0">
                                          <p:val>
                                            <p:strVal val="#ppt_y+#ppt_h*1.125000"/>
                                          </p:val>
                                        </p:tav>
                                        <p:tav tm="100000">
                                          <p:val>
                                            <p:strVal val="#ppt_y"/>
                                          </p:val>
                                        </p:tav>
                                      </p:tavLst>
                                    </p:anim>
                                    <p:animEffect transition="in" filter="wipe(up)">
                                      <p:cBhvr>
                                        <p:cTn id="24" dur="500"/>
                                        <p:tgtEl>
                                          <p:spTgt spid="166922"/>
                                        </p:tgtEl>
                                      </p:cBhvr>
                                    </p:animEffect>
                                  </p:childTnLst>
                                </p:cTn>
                              </p:par>
                            </p:childTnLst>
                          </p:cTn>
                        </p:par>
                        <p:par>
                          <p:cTn id="25" fill="hold" nodeType="afterGroup">
                            <p:stCondLst>
                              <p:cond delay="1000"/>
                            </p:stCondLst>
                            <p:childTnLst>
                              <p:par>
                                <p:cTn id="26" presetID="12" presetClass="entr" presetSubtype="4" fill="hold" grpId="0" nodeType="afterEffect">
                                  <p:stCondLst>
                                    <p:cond delay="0"/>
                                  </p:stCondLst>
                                  <p:childTnLst>
                                    <p:set>
                                      <p:cBhvr>
                                        <p:cTn id="27" dur="1" fill="hold">
                                          <p:stCondLst>
                                            <p:cond delay="0"/>
                                          </p:stCondLst>
                                        </p:cTn>
                                        <p:tgtEl>
                                          <p:spTgt spid="166923"/>
                                        </p:tgtEl>
                                        <p:attrNameLst>
                                          <p:attrName>style.visibility</p:attrName>
                                        </p:attrNameLst>
                                      </p:cBhvr>
                                      <p:to>
                                        <p:strVal val="visible"/>
                                      </p:to>
                                    </p:set>
                                    <p:anim calcmode="lin" valueType="num">
                                      <p:cBhvr additive="base">
                                        <p:cTn id="28" dur="500"/>
                                        <p:tgtEl>
                                          <p:spTgt spid="166923"/>
                                        </p:tgtEl>
                                        <p:attrNameLst>
                                          <p:attrName>ppt_y</p:attrName>
                                        </p:attrNameLst>
                                      </p:cBhvr>
                                      <p:tavLst>
                                        <p:tav tm="0">
                                          <p:val>
                                            <p:strVal val="#ppt_y+#ppt_h*1.125000"/>
                                          </p:val>
                                        </p:tav>
                                        <p:tav tm="100000">
                                          <p:val>
                                            <p:strVal val="#ppt_y"/>
                                          </p:val>
                                        </p:tav>
                                      </p:tavLst>
                                    </p:anim>
                                    <p:animEffect transition="in" filter="wipe(up)">
                                      <p:cBhvr>
                                        <p:cTn id="29" dur="500"/>
                                        <p:tgtEl>
                                          <p:spTgt spid="16692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66927"/>
                                        </p:tgtEl>
                                        <p:attrNameLst>
                                          <p:attrName>style.visibility</p:attrName>
                                        </p:attrNameLst>
                                      </p:cBhvr>
                                      <p:to>
                                        <p:strVal val="visible"/>
                                      </p:to>
                                    </p:set>
                                    <p:anim calcmode="lin" valueType="num">
                                      <p:cBhvr additive="base">
                                        <p:cTn id="34" dur="500"/>
                                        <p:tgtEl>
                                          <p:spTgt spid="166927"/>
                                        </p:tgtEl>
                                        <p:attrNameLst>
                                          <p:attrName>ppt_y</p:attrName>
                                        </p:attrNameLst>
                                      </p:cBhvr>
                                      <p:tavLst>
                                        <p:tav tm="0">
                                          <p:val>
                                            <p:strVal val="#ppt_y+#ppt_h*1.125000"/>
                                          </p:val>
                                        </p:tav>
                                        <p:tav tm="100000">
                                          <p:val>
                                            <p:strVal val="#ppt_y"/>
                                          </p:val>
                                        </p:tav>
                                      </p:tavLst>
                                    </p:anim>
                                    <p:animEffect transition="in" filter="wipe(up)">
                                      <p:cBhvr>
                                        <p:cTn id="35" dur="500"/>
                                        <p:tgtEl>
                                          <p:spTgt spid="166927"/>
                                        </p:tgtEl>
                                      </p:cBhvr>
                                    </p:animEffect>
                                  </p:childTnLst>
                                </p:cTn>
                              </p:par>
                            </p:childTnLst>
                          </p:cTn>
                        </p:par>
                        <p:par>
                          <p:cTn id="36" fill="hold" nodeType="afterGroup">
                            <p:stCondLst>
                              <p:cond delay="500"/>
                            </p:stCondLst>
                            <p:childTnLst>
                              <p:par>
                                <p:cTn id="37" presetID="12" presetClass="entr" presetSubtype="4" fill="hold" grpId="0" nodeType="afterEffect">
                                  <p:stCondLst>
                                    <p:cond delay="0"/>
                                  </p:stCondLst>
                                  <p:childTnLst>
                                    <p:set>
                                      <p:cBhvr>
                                        <p:cTn id="38" dur="1" fill="hold">
                                          <p:stCondLst>
                                            <p:cond delay="0"/>
                                          </p:stCondLst>
                                        </p:cTn>
                                        <p:tgtEl>
                                          <p:spTgt spid="166924"/>
                                        </p:tgtEl>
                                        <p:attrNameLst>
                                          <p:attrName>style.visibility</p:attrName>
                                        </p:attrNameLst>
                                      </p:cBhvr>
                                      <p:to>
                                        <p:strVal val="visible"/>
                                      </p:to>
                                    </p:set>
                                    <p:anim calcmode="lin" valueType="num">
                                      <p:cBhvr additive="base">
                                        <p:cTn id="39" dur="500"/>
                                        <p:tgtEl>
                                          <p:spTgt spid="166924"/>
                                        </p:tgtEl>
                                        <p:attrNameLst>
                                          <p:attrName>ppt_y</p:attrName>
                                        </p:attrNameLst>
                                      </p:cBhvr>
                                      <p:tavLst>
                                        <p:tav tm="0">
                                          <p:val>
                                            <p:strVal val="#ppt_y+#ppt_h*1.125000"/>
                                          </p:val>
                                        </p:tav>
                                        <p:tav tm="100000">
                                          <p:val>
                                            <p:strVal val="#ppt_y"/>
                                          </p:val>
                                        </p:tav>
                                      </p:tavLst>
                                    </p:anim>
                                    <p:animEffect transition="in" filter="wipe(up)">
                                      <p:cBhvr>
                                        <p:cTn id="40" dur="500"/>
                                        <p:tgtEl>
                                          <p:spTgt spid="166924"/>
                                        </p:tgtEl>
                                      </p:cBhvr>
                                    </p:animEffect>
                                  </p:childTnLst>
                                </p:cTn>
                              </p:par>
                            </p:childTnLst>
                          </p:cTn>
                        </p:par>
                        <p:par>
                          <p:cTn id="41" fill="hold" nodeType="afterGroup">
                            <p:stCondLst>
                              <p:cond delay="1000"/>
                            </p:stCondLst>
                            <p:childTnLst>
                              <p:par>
                                <p:cTn id="42" presetID="12" presetClass="entr" presetSubtype="4" fill="hold" grpId="0" nodeType="afterEffect">
                                  <p:stCondLst>
                                    <p:cond delay="0"/>
                                  </p:stCondLst>
                                  <p:childTnLst>
                                    <p:set>
                                      <p:cBhvr>
                                        <p:cTn id="43" dur="1" fill="hold">
                                          <p:stCondLst>
                                            <p:cond delay="0"/>
                                          </p:stCondLst>
                                        </p:cTn>
                                        <p:tgtEl>
                                          <p:spTgt spid="166925"/>
                                        </p:tgtEl>
                                        <p:attrNameLst>
                                          <p:attrName>style.visibility</p:attrName>
                                        </p:attrNameLst>
                                      </p:cBhvr>
                                      <p:to>
                                        <p:strVal val="visible"/>
                                      </p:to>
                                    </p:set>
                                    <p:anim calcmode="lin" valueType="num">
                                      <p:cBhvr additive="base">
                                        <p:cTn id="44" dur="500"/>
                                        <p:tgtEl>
                                          <p:spTgt spid="166925"/>
                                        </p:tgtEl>
                                        <p:attrNameLst>
                                          <p:attrName>ppt_y</p:attrName>
                                        </p:attrNameLst>
                                      </p:cBhvr>
                                      <p:tavLst>
                                        <p:tav tm="0">
                                          <p:val>
                                            <p:strVal val="#ppt_y+#ppt_h*1.125000"/>
                                          </p:val>
                                        </p:tav>
                                        <p:tav tm="100000">
                                          <p:val>
                                            <p:strVal val="#ppt_y"/>
                                          </p:val>
                                        </p:tav>
                                      </p:tavLst>
                                    </p:anim>
                                    <p:animEffect transition="in" filter="wipe(up)">
                                      <p:cBhvr>
                                        <p:cTn id="45" dur="500"/>
                                        <p:tgtEl>
                                          <p:spTgt spid="166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8" grpId="0" animBg="1"/>
      <p:bldP spid="166919" grpId="0" autoUpdateAnimBg="0"/>
      <p:bldP spid="166922" grpId="0" animBg="1"/>
      <p:bldP spid="166923" grpId="0" animBg="1"/>
      <p:bldP spid="166924" grpId="0" animBg="1"/>
      <p:bldP spid="166925" grpId="0" animBg="1"/>
      <p:bldP spid="166926" grpId="0" autoUpdateAnimBg="0"/>
      <p:bldP spid="166927"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895600" y="198438"/>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300">
                <a:solidFill>
                  <a:srgbClr val="000099"/>
                </a:solidFill>
              </a:rPr>
              <a:t>The Orion Nebula: An Active Star-Forming Region</a:t>
            </a:r>
          </a:p>
        </p:txBody>
      </p:sp>
      <p:sp>
        <p:nvSpPr>
          <p:cNvPr id="167939" name="Line 3"/>
          <p:cNvSpPr>
            <a:spLocks noChangeShapeType="1"/>
          </p:cNvSpPr>
          <p:nvPr/>
        </p:nvSpPr>
        <p:spPr bwMode="auto">
          <a:xfrm>
            <a:off x="2209800" y="1196975"/>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67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1" name="Picture 5" descr="04b"/>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65688" y="1447800"/>
            <a:ext cx="3668712" cy="530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42" name="Line 6"/>
          <p:cNvSpPr>
            <a:spLocks noChangeShapeType="1"/>
          </p:cNvSpPr>
          <p:nvPr/>
        </p:nvSpPr>
        <p:spPr bwMode="auto">
          <a:xfrm>
            <a:off x="5456238" y="4227514"/>
            <a:ext cx="590550" cy="293687"/>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80776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additive="base">
                                        <p:cTn id="7" dur="500" fill="hold"/>
                                        <p:tgtEl>
                                          <p:spTgt spid="167941"/>
                                        </p:tgtEl>
                                        <p:attrNameLst>
                                          <p:attrName>ppt_x</p:attrName>
                                        </p:attrNameLst>
                                      </p:cBhvr>
                                      <p:tavLst>
                                        <p:tav tm="0">
                                          <p:val>
                                            <p:strVal val="#ppt_x"/>
                                          </p:val>
                                        </p:tav>
                                        <p:tav tm="100000">
                                          <p:val>
                                            <p:strVal val="#ppt_x"/>
                                          </p:val>
                                        </p:tav>
                                      </p:tavLst>
                                    </p:anim>
                                    <p:anim calcmode="lin" valueType="num">
                                      <p:cBhvr additive="base">
                                        <p:cTn id="8" dur="500" fill="hold"/>
                                        <p:tgtEl>
                                          <p:spTgt spid="16794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67942"/>
                                        </p:tgtEl>
                                        <p:attrNameLst>
                                          <p:attrName>style.visibility</p:attrName>
                                        </p:attrNameLst>
                                      </p:cBhvr>
                                      <p:to>
                                        <p:strVal val="visible"/>
                                      </p:to>
                                    </p:set>
                                    <p:anim calcmode="lin" valueType="num">
                                      <p:cBhvr>
                                        <p:cTn id="13" dur="1000" fill="hold"/>
                                        <p:tgtEl>
                                          <p:spTgt spid="167942"/>
                                        </p:tgtEl>
                                        <p:attrNameLst>
                                          <p:attrName>ppt_w</p:attrName>
                                        </p:attrNameLst>
                                      </p:cBhvr>
                                      <p:tavLst>
                                        <p:tav tm="0">
                                          <p:val>
                                            <p:fltVal val="0"/>
                                          </p:val>
                                        </p:tav>
                                        <p:tav tm="100000">
                                          <p:val>
                                            <p:strVal val="#ppt_w"/>
                                          </p:val>
                                        </p:tav>
                                      </p:tavLst>
                                    </p:anim>
                                    <p:anim calcmode="lin" valueType="num">
                                      <p:cBhvr>
                                        <p:cTn id="14" dur="1000" fill="hold"/>
                                        <p:tgtEl>
                                          <p:spTgt spid="167942"/>
                                        </p:tgtEl>
                                        <p:attrNameLst>
                                          <p:attrName>ppt_h</p:attrName>
                                        </p:attrNameLst>
                                      </p:cBhvr>
                                      <p:tavLst>
                                        <p:tav tm="0">
                                          <p:val>
                                            <p:fltVal val="0"/>
                                          </p:val>
                                        </p:tav>
                                        <p:tav tm="100000">
                                          <p:val>
                                            <p:strVal val="#ppt_h"/>
                                          </p:val>
                                        </p:tav>
                                      </p:tavLst>
                                    </p:anim>
                                    <p:anim calcmode="lin" valueType="num">
                                      <p:cBhvr>
                                        <p:cTn id="15" dur="1000" fill="hold"/>
                                        <p:tgtEl>
                                          <p:spTgt spid="16794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79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In the Orion Nebula</a:t>
            </a:r>
          </a:p>
        </p:txBody>
      </p:sp>
      <p:sp>
        <p:nvSpPr>
          <p:cNvPr id="173075" name="Line 19"/>
          <p:cNvSpPr>
            <a:spLocks noChangeShapeType="1"/>
          </p:cNvSpPr>
          <p:nvPr/>
        </p:nvSpPr>
        <p:spPr bwMode="auto">
          <a:xfrm>
            <a:off x="1981200" y="838200"/>
            <a:ext cx="5029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3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61" name="Picture 5" descr="seedsorion112"/>
          <p:cNvPicPr>
            <a:picLocks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3200401" y="3830639"/>
            <a:ext cx="2303463" cy="289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3062" name="Picture 6" descr="seedsorion113"/>
          <p:cNvPicPr>
            <a:picLocks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5567363" y="4848225"/>
            <a:ext cx="1739900" cy="1989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3063" name="Picture 7" descr="seedsorion1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8226" y="4857750"/>
            <a:ext cx="28543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4" name="Picture 8" descr="seedsorion1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7039" y="838200"/>
            <a:ext cx="2763837"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5" name="Text Box 9"/>
          <p:cNvSpPr txBox="1">
            <a:spLocks noChangeArrowheads="1"/>
          </p:cNvSpPr>
          <p:nvPr/>
        </p:nvSpPr>
        <p:spPr bwMode="auto">
          <a:xfrm>
            <a:off x="3443289" y="1676401"/>
            <a:ext cx="20034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The Becklin-Neugebauer Object (BN): Hot star, just reaching the main sequence</a:t>
            </a:r>
          </a:p>
        </p:txBody>
      </p:sp>
      <p:sp>
        <p:nvSpPr>
          <p:cNvPr id="173066" name="Line 10"/>
          <p:cNvSpPr>
            <a:spLocks noChangeShapeType="1"/>
          </p:cNvSpPr>
          <p:nvPr/>
        </p:nvSpPr>
        <p:spPr bwMode="auto">
          <a:xfrm>
            <a:off x="5386388" y="3097213"/>
            <a:ext cx="1395412" cy="90805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3067" name="Text Box 11"/>
          <p:cNvSpPr txBox="1">
            <a:spLocks noChangeArrowheads="1"/>
          </p:cNvSpPr>
          <p:nvPr/>
        </p:nvSpPr>
        <p:spPr bwMode="auto">
          <a:xfrm>
            <a:off x="8270876" y="1993901"/>
            <a:ext cx="200342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Kleinmann-Low nebula (KL): Cluster of cool, young protostars detectable only in the infrared</a:t>
            </a:r>
          </a:p>
        </p:txBody>
      </p:sp>
      <p:sp>
        <p:nvSpPr>
          <p:cNvPr id="173068" name="Line 12"/>
          <p:cNvSpPr>
            <a:spLocks noChangeShapeType="1"/>
          </p:cNvSpPr>
          <p:nvPr/>
        </p:nvSpPr>
        <p:spPr bwMode="auto">
          <a:xfrm flipH="1">
            <a:off x="6902451" y="2708275"/>
            <a:ext cx="1700213" cy="1620838"/>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3069" name="Text Box 13"/>
          <p:cNvSpPr txBox="1">
            <a:spLocks noChangeArrowheads="1"/>
          </p:cNvSpPr>
          <p:nvPr/>
        </p:nvSpPr>
        <p:spPr bwMode="auto">
          <a:xfrm>
            <a:off x="5545139" y="6272214"/>
            <a:ext cx="17478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600">
                <a:solidFill>
                  <a:srgbClr val="FFFF00"/>
                </a:solidFill>
              </a:rPr>
              <a:t>Visual image of the Orion Nebula</a:t>
            </a:r>
          </a:p>
        </p:txBody>
      </p:sp>
      <p:sp>
        <p:nvSpPr>
          <p:cNvPr id="173070" name="Text Box 14"/>
          <p:cNvSpPr txBox="1">
            <a:spLocks noChangeArrowheads="1"/>
          </p:cNvSpPr>
          <p:nvPr/>
        </p:nvSpPr>
        <p:spPr bwMode="auto">
          <a:xfrm>
            <a:off x="7359651" y="6254751"/>
            <a:ext cx="2835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600">
                <a:solidFill>
                  <a:srgbClr val="FFFF00"/>
                </a:solidFill>
              </a:rPr>
              <a:t>Protostars with protoplanetary disks</a:t>
            </a:r>
          </a:p>
        </p:txBody>
      </p:sp>
      <p:sp>
        <p:nvSpPr>
          <p:cNvPr id="173071" name="Text Box 15"/>
          <p:cNvSpPr txBox="1">
            <a:spLocks noChangeArrowheads="1"/>
          </p:cNvSpPr>
          <p:nvPr/>
        </p:nvSpPr>
        <p:spPr bwMode="auto">
          <a:xfrm>
            <a:off x="5870576" y="4989513"/>
            <a:ext cx="485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00"/>
                </a:solidFill>
              </a:rPr>
              <a:t>B3</a:t>
            </a:r>
          </a:p>
        </p:txBody>
      </p:sp>
      <p:sp>
        <p:nvSpPr>
          <p:cNvPr id="173072" name="Text Box 16"/>
          <p:cNvSpPr txBox="1">
            <a:spLocks noChangeArrowheads="1"/>
          </p:cNvSpPr>
          <p:nvPr/>
        </p:nvSpPr>
        <p:spPr bwMode="auto">
          <a:xfrm>
            <a:off x="5567364" y="5365751"/>
            <a:ext cx="485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00"/>
                </a:solidFill>
              </a:rPr>
              <a:t>B1</a:t>
            </a:r>
          </a:p>
        </p:txBody>
      </p:sp>
      <p:sp>
        <p:nvSpPr>
          <p:cNvPr id="173073" name="Text Box 17"/>
          <p:cNvSpPr txBox="1">
            <a:spLocks noChangeArrowheads="1"/>
          </p:cNvSpPr>
          <p:nvPr/>
        </p:nvSpPr>
        <p:spPr bwMode="auto">
          <a:xfrm>
            <a:off x="6235701" y="5054601"/>
            <a:ext cx="485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00"/>
                </a:solidFill>
              </a:rPr>
              <a:t>B1</a:t>
            </a:r>
          </a:p>
        </p:txBody>
      </p:sp>
      <p:sp>
        <p:nvSpPr>
          <p:cNvPr id="173074" name="Text Box 18"/>
          <p:cNvSpPr txBox="1">
            <a:spLocks noChangeArrowheads="1"/>
          </p:cNvSpPr>
          <p:nvPr/>
        </p:nvSpPr>
        <p:spPr bwMode="auto">
          <a:xfrm>
            <a:off x="6113464" y="5495926"/>
            <a:ext cx="592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00"/>
                </a:solidFill>
              </a:rPr>
              <a:t>O6</a:t>
            </a:r>
          </a:p>
        </p:txBody>
      </p:sp>
    </p:spTree>
    <p:extLst>
      <p:ext uri="{BB962C8B-B14F-4D97-AF65-F5344CB8AC3E}">
        <p14:creationId xmlns:p14="http://schemas.microsoft.com/office/powerpoint/2010/main" val="1695517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3064"/>
                                        </p:tgtEl>
                                        <p:attrNameLst>
                                          <p:attrName>style.visibility</p:attrName>
                                        </p:attrNameLst>
                                      </p:cBhvr>
                                      <p:to>
                                        <p:strVal val="visible"/>
                                      </p:to>
                                    </p:set>
                                    <p:anim calcmode="lin" valueType="num">
                                      <p:cBhvr additive="base">
                                        <p:cTn id="7" dur="500" fill="hold"/>
                                        <p:tgtEl>
                                          <p:spTgt spid="173064"/>
                                        </p:tgtEl>
                                        <p:attrNameLst>
                                          <p:attrName>ppt_x</p:attrName>
                                        </p:attrNameLst>
                                      </p:cBhvr>
                                      <p:tavLst>
                                        <p:tav tm="0">
                                          <p:val>
                                            <p:strVal val="1+#ppt_w/2"/>
                                          </p:val>
                                        </p:tav>
                                        <p:tav tm="100000">
                                          <p:val>
                                            <p:strVal val="#ppt_x"/>
                                          </p:val>
                                        </p:tav>
                                      </p:tavLst>
                                    </p:anim>
                                    <p:anim calcmode="lin" valueType="num">
                                      <p:cBhvr additive="base">
                                        <p:cTn id="8" dur="500" fill="hold"/>
                                        <p:tgtEl>
                                          <p:spTgt spid="1730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73065"/>
                                        </p:tgtEl>
                                        <p:attrNameLst>
                                          <p:attrName>style.visibility</p:attrName>
                                        </p:attrNameLst>
                                      </p:cBhvr>
                                      <p:to>
                                        <p:strVal val="visible"/>
                                      </p:to>
                                    </p:set>
                                    <p:anim calcmode="lin" valueType="num">
                                      <p:cBhvr additive="base">
                                        <p:cTn id="13" dur="500"/>
                                        <p:tgtEl>
                                          <p:spTgt spid="173065"/>
                                        </p:tgtEl>
                                        <p:attrNameLst>
                                          <p:attrName>ppt_y</p:attrName>
                                        </p:attrNameLst>
                                      </p:cBhvr>
                                      <p:tavLst>
                                        <p:tav tm="0">
                                          <p:val>
                                            <p:strVal val="#ppt_y+#ppt_h*1.125000"/>
                                          </p:val>
                                        </p:tav>
                                        <p:tav tm="100000">
                                          <p:val>
                                            <p:strVal val="#ppt_y"/>
                                          </p:val>
                                        </p:tav>
                                      </p:tavLst>
                                    </p:anim>
                                    <p:animEffect transition="in" filter="wipe(up)">
                                      <p:cBhvr>
                                        <p:cTn id="14" dur="500"/>
                                        <p:tgtEl>
                                          <p:spTgt spid="17306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73066"/>
                                        </p:tgtEl>
                                        <p:attrNameLst>
                                          <p:attrName>style.visibility</p:attrName>
                                        </p:attrNameLst>
                                      </p:cBhvr>
                                      <p:to>
                                        <p:strVal val="visible"/>
                                      </p:to>
                                    </p:set>
                                    <p:anim calcmode="lin" valueType="num">
                                      <p:cBhvr additive="base">
                                        <p:cTn id="19" dur="500"/>
                                        <p:tgtEl>
                                          <p:spTgt spid="173066"/>
                                        </p:tgtEl>
                                        <p:attrNameLst>
                                          <p:attrName>ppt_x</p:attrName>
                                        </p:attrNameLst>
                                      </p:cBhvr>
                                      <p:tavLst>
                                        <p:tav tm="0">
                                          <p:val>
                                            <p:strVal val="#ppt_x-#ppt_w*1.125000"/>
                                          </p:val>
                                        </p:tav>
                                        <p:tav tm="100000">
                                          <p:val>
                                            <p:strVal val="#ppt_x"/>
                                          </p:val>
                                        </p:tav>
                                      </p:tavLst>
                                    </p:anim>
                                    <p:animEffect transition="in" filter="wipe(right)">
                                      <p:cBhvr>
                                        <p:cTn id="20" dur="500"/>
                                        <p:tgtEl>
                                          <p:spTgt spid="1730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3067"/>
                                        </p:tgtEl>
                                        <p:attrNameLst>
                                          <p:attrName>style.visibility</p:attrName>
                                        </p:attrNameLst>
                                      </p:cBhvr>
                                      <p:to>
                                        <p:strVal val="visible"/>
                                      </p:to>
                                    </p:set>
                                    <p:anim calcmode="lin" valueType="num">
                                      <p:cBhvr additive="base">
                                        <p:cTn id="25" dur="500"/>
                                        <p:tgtEl>
                                          <p:spTgt spid="173067"/>
                                        </p:tgtEl>
                                        <p:attrNameLst>
                                          <p:attrName>ppt_y</p:attrName>
                                        </p:attrNameLst>
                                      </p:cBhvr>
                                      <p:tavLst>
                                        <p:tav tm="0">
                                          <p:val>
                                            <p:strVal val="#ppt_y+#ppt_h*1.125000"/>
                                          </p:val>
                                        </p:tav>
                                        <p:tav tm="100000">
                                          <p:val>
                                            <p:strVal val="#ppt_y"/>
                                          </p:val>
                                        </p:tav>
                                      </p:tavLst>
                                    </p:anim>
                                    <p:animEffect transition="in" filter="wipe(up)">
                                      <p:cBhvr>
                                        <p:cTn id="26" dur="500"/>
                                        <p:tgtEl>
                                          <p:spTgt spid="17306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173068"/>
                                        </p:tgtEl>
                                        <p:attrNameLst>
                                          <p:attrName>style.visibility</p:attrName>
                                        </p:attrNameLst>
                                      </p:cBhvr>
                                      <p:to>
                                        <p:strVal val="visible"/>
                                      </p:to>
                                    </p:set>
                                    <p:anim calcmode="lin" valueType="num">
                                      <p:cBhvr additive="base">
                                        <p:cTn id="31" dur="500"/>
                                        <p:tgtEl>
                                          <p:spTgt spid="173068"/>
                                        </p:tgtEl>
                                        <p:attrNameLst>
                                          <p:attrName>ppt_x</p:attrName>
                                        </p:attrNameLst>
                                      </p:cBhvr>
                                      <p:tavLst>
                                        <p:tav tm="0">
                                          <p:val>
                                            <p:strVal val="#ppt_x+#ppt_w*1.125000"/>
                                          </p:val>
                                        </p:tav>
                                        <p:tav tm="100000">
                                          <p:val>
                                            <p:strVal val="#ppt_x"/>
                                          </p:val>
                                        </p:tav>
                                      </p:tavLst>
                                    </p:anim>
                                    <p:animEffect transition="in" filter="wipe(left)">
                                      <p:cBhvr>
                                        <p:cTn id="32" dur="500"/>
                                        <p:tgtEl>
                                          <p:spTgt spid="173068"/>
                                        </p:tgtEl>
                                      </p:cBhvr>
                                    </p:animEffect>
                                  </p:childTnLst>
                                </p:cTn>
                              </p:par>
                            </p:childTnLst>
                          </p:cTn>
                        </p:par>
                        <p:par>
                          <p:cTn id="33" fill="hold" nodeType="afterGroup">
                            <p:stCondLst>
                              <p:cond delay="500"/>
                            </p:stCondLst>
                            <p:childTnLst>
                              <p:par>
                                <p:cTn id="34" presetID="2" presetClass="entr" presetSubtype="4" fill="hold" nodeType="afterEffect">
                                  <p:stCondLst>
                                    <p:cond delay="0"/>
                                  </p:stCondLst>
                                  <p:childTnLst>
                                    <p:set>
                                      <p:cBhvr>
                                        <p:cTn id="35" dur="1" fill="hold">
                                          <p:stCondLst>
                                            <p:cond delay="0"/>
                                          </p:stCondLst>
                                        </p:cTn>
                                        <p:tgtEl>
                                          <p:spTgt spid="173062"/>
                                        </p:tgtEl>
                                        <p:attrNameLst>
                                          <p:attrName>style.visibility</p:attrName>
                                        </p:attrNameLst>
                                      </p:cBhvr>
                                      <p:to>
                                        <p:strVal val="visible"/>
                                      </p:to>
                                    </p:set>
                                    <p:anim calcmode="lin" valueType="num">
                                      <p:cBhvr additive="base">
                                        <p:cTn id="36" dur="500" fill="hold"/>
                                        <p:tgtEl>
                                          <p:spTgt spid="173062"/>
                                        </p:tgtEl>
                                        <p:attrNameLst>
                                          <p:attrName>ppt_x</p:attrName>
                                        </p:attrNameLst>
                                      </p:cBhvr>
                                      <p:tavLst>
                                        <p:tav tm="0">
                                          <p:val>
                                            <p:strVal val="#ppt_x"/>
                                          </p:val>
                                        </p:tav>
                                        <p:tav tm="100000">
                                          <p:val>
                                            <p:strVal val="#ppt_x"/>
                                          </p:val>
                                        </p:tav>
                                      </p:tavLst>
                                    </p:anim>
                                    <p:anim calcmode="lin" valueType="num">
                                      <p:cBhvr additive="base">
                                        <p:cTn id="37" dur="500" fill="hold"/>
                                        <p:tgtEl>
                                          <p:spTgt spid="173062"/>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3069"/>
                                        </p:tgtEl>
                                        <p:attrNameLst>
                                          <p:attrName>style.visibility</p:attrName>
                                        </p:attrNameLst>
                                      </p:cBhvr>
                                      <p:to>
                                        <p:strVal val="visible"/>
                                      </p:to>
                                    </p:set>
                                    <p:anim calcmode="lin" valueType="num">
                                      <p:cBhvr additive="base">
                                        <p:cTn id="42" dur="500" fill="hold"/>
                                        <p:tgtEl>
                                          <p:spTgt spid="173069"/>
                                        </p:tgtEl>
                                        <p:attrNameLst>
                                          <p:attrName>ppt_x</p:attrName>
                                        </p:attrNameLst>
                                      </p:cBhvr>
                                      <p:tavLst>
                                        <p:tav tm="0">
                                          <p:val>
                                            <p:strVal val="#ppt_x"/>
                                          </p:val>
                                        </p:tav>
                                        <p:tav tm="100000">
                                          <p:val>
                                            <p:strVal val="#ppt_x"/>
                                          </p:val>
                                        </p:tav>
                                      </p:tavLst>
                                    </p:anim>
                                    <p:anim calcmode="lin" valueType="num">
                                      <p:cBhvr additive="base">
                                        <p:cTn id="43" dur="500" fill="hold"/>
                                        <p:tgtEl>
                                          <p:spTgt spid="173069"/>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500"/>
                            </p:stCondLst>
                            <p:childTnLst>
                              <p:par>
                                <p:cTn id="45" presetID="12" presetClass="entr" presetSubtype="4" fill="hold" grpId="0" nodeType="afterEffect">
                                  <p:stCondLst>
                                    <p:cond delay="0"/>
                                  </p:stCondLst>
                                  <p:childTnLst>
                                    <p:set>
                                      <p:cBhvr>
                                        <p:cTn id="46" dur="1" fill="hold">
                                          <p:stCondLst>
                                            <p:cond delay="0"/>
                                          </p:stCondLst>
                                        </p:cTn>
                                        <p:tgtEl>
                                          <p:spTgt spid="173071"/>
                                        </p:tgtEl>
                                        <p:attrNameLst>
                                          <p:attrName>style.visibility</p:attrName>
                                        </p:attrNameLst>
                                      </p:cBhvr>
                                      <p:to>
                                        <p:strVal val="visible"/>
                                      </p:to>
                                    </p:set>
                                    <p:anim calcmode="lin" valueType="num">
                                      <p:cBhvr additive="base">
                                        <p:cTn id="47" dur="500"/>
                                        <p:tgtEl>
                                          <p:spTgt spid="173071"/>
                                        </p:tgtEl>
                                        <p:attrNameLst>
                                          <p:attrName>ppt_y</p:attrName>
                                        </p:attrNameLst>
                                      </p:cBhvr>
                                      <p:tavLst>
                                        <p:tav tm="0">
                                          <p:val>
                                            <p:strVal val="#ppt_y+#ppt_h*1.125000"/>
                                          </p:val>
                                        </p:tav>
                                        <p:tav tm="100000">
                                          <p:val>
                                            <p:strVal val="#ppt_y"/>
                                          </p:val>
                                        </p:tav>
                                      </p:tavLst>
                                    </p:anim>
                                    <p:animEffect transition="in" filter="wipe(up)">
                                      <p:cBhvr>
                                        <p:cTn id="48" dur="500"/>
                                        <p:tgtEl>
                                          <p:spTgt spid="173071"/>
                                        </p:tgtEl>
                                      </p:cBhvr>
                                    </p:animEffect>
                                  </p:childTnLst>
                                </p:cTn>
                              </p:par>
                            </p:childTnLst>
                          </p:cTn>
                        </p:par>
                        <p:par>
                          <p:cTn id="49" fill="hold" nodeType="afterGroup">
                            <p:stCondLst>
                              <p:cond delay="1000"/>
                            </p:stCondLst>
                            <p:childTnLst>
                              <p:par>
                                <p:cTn id="50" presetID="12" presetClass="entr" presetSubtype="4" fill="hold" grpId="0" nodeType="afterEffect">
                                  <p:stCondLst>
                                    <p:cond delay="0"/>
                                  </p:stCondLst>
                                  <p:childTnLst>
                                    <p:set>
                                      <p:cBhvr>
                                        <p:cTn id="51" dur="1" fill="hold">
                                          <p:stCondLst>
                                            <p:cond delay="0"/>
                                          </p:stCondLst>
                                        </p:cTn>
                                        <p:tgtEl>
                                          <p:spTgt spid="173072"/>
                                        </p:tgtEl>
                                        <p:attrNameLst>
                                          <p:attrName>style.visibility</p:attrName>
                                        </p:attrNameLst>
                                      </p:cBhvr>
                                      <p:to>
                                        <p:strVal val="visible"/>
                                      </p:to>
                                    </p:set>
                                    <p:anim calcmode="lin" valueType="num">
                                      <p:cBhvr additive="base">
                                        <p:cTn id="52" dur="500"/>
                                        <p:tgtEl>
                                          <p:spTgt spid="173072"/>
                                        </p:tgtEl>
                                        <p:attrNameLst>
                                          <p:attrName>ppt_y</p:attrName>
                                        </p:attrNameLst>
                                      </p:cBhvr>
                                      <p:tavLst>
                                        <p:tav tm="0">
                                          <p:val>
                                            <p:strVal val="#ppt_y+#ppt_h*1.125000"/>
                                          </p:val>
                                        </p:tav>
                                        <p:tav tm="100000">
                                          <p:val>
                                            <p:strVal val="#ppt_y"/>
                                          </p:val>
                                        </p:tav>
                                      </p:tavLst>
                                    </p:anim>
                                    <p:animEffect transition="in" filter="wipe(up)">
                                      <p:cBhvr>
                                        <p:cTn id="53" dur="500"/>
                                        <p:tgtEl>
                                          <p:spTgt spid="173072"/>
                                        </p:tgtEl>
                                      </p:cBhvr>
                                    </p:animEffect>
                                  </p:childTnLst>
                                </p:cTn>
                              </p:par>
                            </p:childTnLst>
                          </p:cTn>
                        </p:par>
                        <p:par>
                          <p:cTn id="54" fill="hold" nodeType="afterGroup">
                            <p:stCondLst>
                              <p:cond delay="1500"/>
                            </p:stCondLst>
                            <p:childTnLst>
                              <p:par>
                                <p:cTn id="55" presetID="12" presetClass="entr" presetSubtype="4" fill="hold" grpId="0" nodeType="afterEffect">
                                  <p:stCondLst>
                                    <p:cond delay="0"/>
                                  </p:stCondLst>
                                  <p:childTnLst>
                                    <p:set>
                                      <p:cBhvr>
                                        <p:cTn id="56" dur="1" fill="hold">
                                          <p:stCondLst>
                                            <p:cond delay="0"/>
                                          </p:stCondLst>
                                        </p:cTn>
                                        <p:tgtEl>
                                          <p:spTgt spid="173073"/>
                                        </p:tgtEl>
                                        <p:attrNameLst>
                                          <p:attrName>style.visibility</p:attrName>
                                        </p:attrNameLst>
                                      </p:cBhvr>
                                      <p:to>
                                        <p:strVal val="visible"/>
                                      </p:to>
                                    </p:set>
                                    <p:anim calcmode="lin" valueType="num">
                                      <p:cBhvr additive="base">
                                        <p:cTn id="57" dur="500"/>
                                        <p:tgtEl>
                                          <p:spTgt spid="173073"/>
                                        </p:tgtEl>
                                        <p:attrNameLst>
                                          <p:attrName>ppt_y</p:attrName>
                                        </p:attrNameLst>
                                      </p:cBhvr>
                                      <p:tavLst>
                                        <p:tav tm="0">
                                          <p:val>
                                            <p:strVal val="#ppt_y+#ppt_h*1.125000"/>
                                          </p:val>
                                        </p:tav>
                                        <p:tav tm="100000">
                                          <p:val>
                                            <p:strVal val="#ppt_y"/>
                                          </p:val>
                                        </p:tav>
                                      </p:tavLst>
                                    </p:anim>
                                    <p:animEffect transition="in" filter="wipe(up)">
                                      <p:cBhvr>
                                        <p:cTn id="58" dur="500"/>
                                        <p:tgtEl>
                                          <p:spTgt spid="173073"/>
                                        </p:tgtEl>
                                      </p:cBhvr>
                                    </p:animEffect>
                                  </p:childTnLst>
                                </p:cTn>
                              </p:par>
                            </p:childTnLst>
                          </p:cTn>
                        </p:par>
                        <p:par>
                          <p:cTn id="59" fill="hold" nodeType="afterGroup">
                            <p:stCondLst>
                              <p:cond delay="2000"/>
                            </p:stCondLst>
                            <p:childTnLst>
                              <p:par>
                                <p:cTn id="60" presetID="12" presetClass="entr" presetSubtype="4" fill="hold" grpId="0" nodeType="afterEffect">
                                  <p:stCondLst>
                                    <p:cond delay="0"/>
                                  </p:stCondLst>
                                  <p:childTnLst>
                                    <p:set>
                                      <p:cBhvr>
                                        <p:cTn id="61" dur="1" fill="hold">
                                          <p:stCondLst>
                                            <p:cond delay="0"/>
                                          </p:stCondLst>
                                        </p:cTn>
                                        <p:tgtEl>
                                          <p:spTgt spid="173074"/>
                                        </p:tgtEl>
                                        <p:attrNameLst>
                                          <p:attrName>style.visibility</p:attrName>
                                        </p:attrNameLst>
                                      </p:cBhvr>
                                      <p:to>
                                        <p:strVal val="visible"/>
                                      </p:to>
                                    </p:set>
                                    <p:anim calcmode="lin" valueType="num">
                                      <p:cBhvr additive="base">
                                        <p:cTn id="62" dur="500"/>
                                        <p:tgtEl>
                                          <p:spTgt spid="173074"/>
                                        </p:tgtEl>
                                        <p:attrNameLst>
                                          <p:attrName>ppt_y</p:attrName>
                                        </p:attrNameLst>
                                      </p:cBhvr>
                                      <p:tavLst>
                                        <p:tav tm="0">
                                          <p:val>
                                            <p:strVal val="#ppt_y+#ppt_h*1.125000"/>
                                          </p:val>
                                        </p:tav>
                                        <p:tav tm="100000">
                                          <p:val>
                                            <p:strVal val="#ppt_y"/>
                                          </p:val>
                                        </p:tav>
                                      </p:tavLst>
                                    </p:anim>
                                    <p:animEffect transition="in" filter="wipe(up)">
                                      <p:cBhvr>
                                        <p:cTn id="63" dur="500"/>
                                        <p:tgtEl>
                                          <p:spTgt spid="173074"/>
                                        </p:tgtEl>
                                      </p:cBhvr>
                                    </p:animEffect>
                                  </p:childTnLst>
                                </p:cTn>
                              </p:par>
                            </p:childTnLst>
                          </p:cTn>
                        </p:par>
                        <p:par>
                          <p:cTn id="64" fill="hold" nodeType="afterGroup">
                            <p:stCondLst>
                              <p:cond delay="2500"/>
                            </p:stCondLst>
                            <p:childTnLst>
                              <p:par>
                                <p:cTn id="65" presetID="2" presetClass="entr" presetSubtype="2" fill="hold" nodeType="afterEffect">
                                  <p:stCondLst>
                                    <p:cond delay="0"/>
                                  </p:stCondLst>
                                  <p:childTnLst>
                                    <p:set>
                                      <p:cBhvr>
                                        <p:cTn id="66" dur="1" fill="hold">
                                          <p:stCondLst>
                                            <p:cond delay="0"/>
                                          </p:stCondLst>
                                        </p:cTn>
                                        <p:tgtEl>
                                          <p:spTgt spid="173063"/>
                                        </p:tgtEl>
                                        <p:attrNameLst>
                                          <p:attrName>style.visibility</p:attrName>
                                        </p:attrNameLst>
                                      </p:cBhvr>
                                      <p:to>
                                        <p:strVal val="visible"/>
                                      </p:to>
                                    </p:set>
                                    <p:anim calcmode="lin" valueType="num">
                                      <p:cBhvr additive="base">
                                        <p:cTn id="67" dur="500" fill="hold"/>
                                        <p:tgtEl>
                                          <p:spTgt spid="173063"/>
                                        </p:tgtEl>
                                        <p:attrNameLst>
                                          <p:attrName>ppt_x</p:attrName>
                                        </p:attrNameLst>
                                      </p:cBhvr>
                                      <p:tavLst>
                                        <p:tav tm="0">
                                          <p:val>
                                            <p:strVal val="1+#ppt_w/2"/>
                                          </p:val>
                                        </p:tav>
                                        <p:tav tm="100000">
                                          <p:val>
                                            <p:strVal val="#ppt_x"/>
                                          </p:val>
                                        </p:tav>
                                      </p:tavLst>
                                    </p:anim>
                                    <p:anim calcmode="lin" valueType="num">
                                      <p:cBhvr additive="base">
                                        <p:cTn id="68" dur="500" fill="hold"/>
                                        <p:tgtEl>
                                          <p:spTgt spid="173063"/>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3000"/>
                            </p:stCondLst>
                            <p:childTnLst>
                              <p:par>
                                <p:cTn id="70" presetID="12" presetClass="entr" presetSubtype="4" fill="hold" grpId="0" nodeType="afterEffect">
                                  <p:stCondLst>
                                    <p:cond delay="0"/>
                                  </p:stCondLst>
                                  <p:childTnLst>
                                    <p:set>
                                      <p:cBhvr>
                                        <p:cTn id="71" dur="1" fill="hold">
                                          <p:stCondLst>
                                            <p:cond delay="0"/>
                                          </p:stCondLst>
                                        </p:cTn>
                                        <p:tgtEl>
                                          <p:spTgt spid="173070"/>
                                        </p:tgtEl>
                                        <p:attrNameLst>
                                          <p:attrName>style.visibility</p:attrName>
                                        </p:attrNameLst>
                                      </p:cBhvr>
                                      <p:to>
                                        <p:strVal val="visible"/>
                                      </p:to>
                                    </p:set>
                                    <p:anim calcmode="lin" valueType="num">
                                      <p:cBhvr additive="base">
                                        <p:cTn id="72" dur="500"/>
                                        <p:tgtEl>
                                          <p:spTgt spid="173070"/>
                                        </p:tgtEl>
                                        <p:attrNameLst>
                                          <p:attrName>ppt_y</p:attrName>
                                        </p:attrNameLst>
                                      </p:cBhvr>
                                      <p:tavLst>
                                        <p:tav tm="0">
                                          <p:val>
                                            <p:strVal val="#ppt_y+#ppt_h*1.125000"/>
                                          </p:val>
                                        </p:tav>
                                        <p:tav tm="100000">
                                          <p:val>
                                            <p:strVal val="#ppt_y"/>
                                          </p:val>
                                        </p:tav>
                                      </p:tavLst>
                                    </p:anim>
                                    <p:animEffect transition="in" filter="wipe(up)">
                                      <p:cBhvr>
                                        <p:cTn id="73" dur="500"/>
                                        <p:tgtEl>
                                          <p:spTgt spid="173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5" grpId="0" autoUpdateAnimBg="0"/>
      <p:bldP spid="173066" grpId="0" animBg="1"/>
      <p:bldP spid="173067" grpId="0" autoUpdateAnimBg="0"/>
      <p:bldP spid="173068" grpId="0" animBg="1"/>
      <p:bldP spid="173069" grpId="0" autoUpdateAnimBg="0"/>
      <p:bldP spid="173070" grpId="0" autoUpdateAnimBg="0"/>
      <p:bldP spid="173071" grpId="0" autoUpdateAnimBg="0"/>
      <p:bldP spid="173072" grpId="0" autoUpdateAnimBg="0"/>
      <p:bldP spid="173073" grpId="0" autoUpdateAnimBg="0"/>
      <p:bldP spid="173074" grpId="0"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2988</Words>
  <Application>Microsoft Office PowerPoint</Application>
  <PresentationFormat>Widescreen</PresentationFormat>
  <Paragraphs>361</Paragraphs>
  <Slides>94</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94</vt:i4>
      </vt:variant>
    </vt:vector>
  </HeadingPairs>
  <TitlesOfParts>
    <vt:vector size="103" baseType="lpstr">
      <vt:lpstr>Arial</vt:lpstr>
      <vt:lpstr>Calibri</vt:lpstr>
      <vt:lpstr>Monotype Sorts</vt:lpstr>
      <vt:lpstr>Symbol</vt:lpstr>
      <vt:lpstr>Times</vt:lpstr>
      <vt:lpstr>Wingdings</vt:lpstr>
      <vt:lpstr>Default Design</vt:lpstr>
      <vt:lpstr>Orbit</vt:lpstr>
      <vt:lpstr>1_Default Design</vt:lpstr>
      <vt:lpstr>PowerPoint Presentation</vt:lpstr>
      <vt:lpstr>General Properties</vt:lpstr>
      <vt:lpstr>PowerPoint Presentation</vt:lpstr>
      <vt:lpstr>Very Important Warning:</vt:lpstr>
      <vt:lpstr>PowerPoint Presentation</vt:lpstr>
      <vt:lpstr>The Solar Atmosphere</vt:lpstr>
      <vt:lpstr>PowerPoint Presentation</vt:lpstr>
      <vt:lpstr>Layers of the Sun</vt:lpstr>
      <vt:lpstr>The Layers of the Solar Atmosphere</vt:lpstr>
      <vt:lpstr>PowerPoint Presentation</vt:lpstr>
      <vt:lpstr>The Photosphere</vt:lpstr>
      <vt:lpstr>Energy Transport in the Photosphere</vt:lpstr>
      <vt:lpstr>PowerPoint Presentation</vt:lpstr>
      <vt:lpstr>Granulation</vt:lpstr>
      <vt:lpstr>The Chromosphere</vt:lpstr>
      <vt:lpstr>The Chromosphere (2)</vt:lpstr>
      <vt:lpstr>The Magnetic Carpet of the Corona</vt:lpstr>
      <vt:lpstr>PowerPoint Presentation</vt:lpstr>
      <vt:lpstr>PowerPoint Presentation</vt:lpstr>
      <vt:lpstr>PowerPoint Presentation</vt:lpstr>
      <vt:lpstr>PowerPoint Presentation</vt:lpstr>
      <vt:lpstr>The Solar Wind</vt:lpstr>
      <vt:lpstr>PowerPoint Presentation</vt:lpstr>
      <vt:lpstr>PowerPoint Presentation</vt:lpstr>
      <vt:lpstr>The Sun’s Magnetic Field Creates Different Features</vt:lpstr>
      <vt:lpstr>Magnetic Fields in Sun Spots</vt:lpstr>
      <vt:lpstr>Sun Spots (3)</vt:lpstr>
      <vt:lpstr>Magnetic Field Lines</vt:lpstr>
      <vt:lpstr>Sunspots</vt:lpstr>
      <vt:lpstr>Sun Spots</vt:lpstr>
      <vt:lpstr>PowerPoint Presentation</vt:lpstr>
      <vt:lpstr>PowerPoint Presentation</vt:lpstr>
      <vt:lpstr>PowerPoint Presentation</vt:lpstr>
      <vt:lpstr>PowerPoint Presentation</vt:lpstr>
      <vt:lpstr>PowerPoint Presentation</vt:lpstr>
      <vt:lpstr>On the sun, coronal mass ejections occur when solar magnetic field lines snake around each other, forming the letter "S". Usually, they go past each other. But if they connect, it's like a short circuit. The mid-section breaks loose and drives out a coronal mass ejection.</vt:lpstr>
      <vt:lpstr>PowerPoint Presentation</vt:lpstr>
      <vt:lpstr>PowerPoint Presentation</vt:lpstr>
      <vt:lpstr>PowerPoint Presentation</vt:lpstr>
      <vt:lpstr>Fusion of Hydrogen into Helium E = mc2</vt:lpstr>
      <vt:lpstr>PowerPoint Presentation</vt:lpstr>
      <vt:lpstr>PowerPoint Presentation</vt:lpstr>
      <vt:lpstr>Helioseismology</vt:lpstr>
      <vt:lpstr>The Solar Cycle</vt:lpstr>
      <vt:lpstr>The Solar Cycle (2)</vt:lpstr>
      <vt:lpstr>Star Spots?</vt:lpstr>
      <vt:lpstr>The Sun’s Magnetic Dynamo</vt:lpstr>
      <vt:lpstr>Magnetic Loops</vt:lpstr>
      <vt:lpstr>The Sun’s Magnetic Cycle</vt:lpstr>
      <vt:lpstr>The Maunder Minimum</vt:lpstr>
      <vt:lpstr>Magnetic Cycles on Other Stars</vt:lpstr>
      <vt:lpstr>Prominences</vt:lpstr>
      <vt:lpstr>Eruptive Prominences</vt:lpstr>
      <vt:lpstr>Space Weather</vt:lpstr>
      <vt:lpstr>Coronal Holes</vt:lpstr>
      <vt:lpstr>Energy Production</vt:lpstr>
      <vt:lpstr>Energy Generation in the Sun: The Proton-Proton Chain</vt:lpstr>
      <vt:lpstr>The Solar Neutrino Problem</vt:lpstr>
      <vt:lpstr>WHAT DID YOU THINK?</vt:lpstr>
      <vt:lpstr>WHAT DID YOU THINK?</vt:lpstr>
      <vt:lpstr>The Life Cycle of Stars</vt:lpstr>
      <vt:lpstr>Giant Molecular Clouds</vt:lpstr>
      <vt:lpstr>Parameters of Giant Molecular Clouds</vt:lpstr>
      <vt:lpstr>Contraction of Giant Molecular Cloud Cores</vt:lpstr>
      <vt:lpstr>Shocks Triggering Star Formation</vt:lpstr>
      <vt:lpstr>Sources of Shock Waves Triggering Star Formation (1)</vt:lpstr>
      <vt:lpstr>Sources of Shock Waves Triggering Star Formation (2)</vt:lpstr>
      <vt:lpstr>Sources of Shock Waves Triggering Star Formation (3)</vt:lpstr>
      <vt:lpstr>Sources of Shock Waves Triggering Star Formation (4)</vt:lpstr>
      <vt:lpstr>Protostars</vt:lpstr>
      <vt:lpstr>Heating By Contraction</vt:lpstr>
      <vt:lpstr>Protostellar Disks</vt:lpstr>
      <vt:lpstr>Protostellar Disks and Jets – Herbig Haro Objects</vt:lpstr>
      <vt:lpstr>Protostellar Disks and Jets – Herbig Haro Objects (2)</vt:lpstr>
      <vt:lpstr>Protostellar Disks and Jets – Herbig Haro Objects (3)</vt:lpstr>
      <vt:lpstr>From Protostars to Stars</vt:lpstr>
      <vt:lpstr>Evidence of Star Formation</vt:lpstr>
      <vt:lpstr>Evidence of Star Formation (2)</vt:lpstr>
      <vt:lpstr>Evidence of Star Formation (3)</vt:lpstr>
      <vt:lpstr>Globules</vt:lpstr>
      <vt:lpstr>Globules (2)</vt:lpstr>
      <vt:lpstr>Open Clusters of Stars</vt:lpstr>
      <vt:lpstr>Open Clusters of Stars (2)</vt:lpstr>
      <vt:lpstr>The Source of Stellar Energy</vt:lpstr>
      <vt:lpstr>The CNO Cycle</vt:lpstr>
      <vt:lpstr>Energy Transport</vt:lpstr>
      <vt:lpstr>Stellar Structure</vt:lpstr>
      <vt:lpstr>Hydrostatic Equilibrium</vt:lpstr>
      <vt:lpstr>Hydrostatic Equilibrium (2)</vt:lpstr>
      <vt:lpstr>H-R Diagram (showing Main Sequence)</vt:lpstr>
      <vt:lpstr>Energy Transport Structure</vt:lpstr>
      <vt:lpstr>Summary: Stellar Structure</vt:lpstr>
      <vt:lpstr>The Orion Nebula: An Active Star-Forming Region</vt:lpstr>
      <vt:lpstr>In the Orion Nebula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4</cp:revision>
  <dcterms:created xsi:type="dcterms:W3CDTF">2014-07-29T20:57:49Z</dcterms:created>
  <dcterms:modified xsi:type="dcterms:W3CDTF">2014-07-29T21:32:08Z</dcterms:modified>
</cp:coreProperties>
</file>