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8" r:id="rId4"/>
    <p:sldMasterId id="2147483710" r:id="rId5"/>
    <p:sldMasterId id="2147483722" r:id="rId6"/>
    <p:sldMasterId id="2147483734" r:id="rId7"/>
    <p:sldMasterId id="2147483746" r:id="rId8"/>
    <p:sldMasterId id="2147483758" r:id="rId9"/>
    <p:sldMasterId id="2147483770" r:id="rId10"/>
    <p:sldMasterId id="2147483782" r:id="rId11"/>
    <p:sldMasterId id="2147483794" r:id="rId12"/>
  </p:sldMasterIdLst>
  <p:notesMasterIdLst>
    <p:notesMasterId r:id="rId173"/>
  </p:notesMasterIdLst>
  <p:sldIdLst>
    <p:sldId id="313" r:id="rId13"/>
    <p:sldId id="314" r:id="rId14"/>
    <p:sldId id="315" r:id="rId15"/>
    <p:sldId id="316" r:id="rId16"/>
    <p:sldId id="320" r:id="rId17"/>
    <p:sldId id="317" r:id="rId18"/>
    <p:sldId id="318" r:id="rId19"/>
    <p:sldId id="319" r:id="rId20"/>
    <p:sldId id="257" r:id="rId21"/>
    <p:sldId id="258" r:id="rId22"/>
    <p:sldId id="259" r:id="rId23"/>
    <p:sldId id="262" r:id="rId24"/>
    <p:sldId id="263" r:id="rId25"/>
    <p:sldId id="264" r:id="rId26"/>
    <p:sldId id="322" r:id="rId27"/>
    <p:sldId id="332" r:id="rId28"/>
    <p:sldId id="265" r:id="rId29"/>
    <p:sldId id="301" r:id="rId30"/>
    <p:sldId id="302" r:id="rId31"/>
    <p:sldId id="303" r:id="rId32"/>
    <p:sldId id="304" r:id="rId33"/>
    <p:sldId id="305" r:id="rId34"/>
    <p:sldId id="306" r:id="rId35"/>
    <p:sldId id="307" r:id="rId36"/>
    <p:sldId id="308" r:id="rId37"/>
    <p:sldId id="309" r:id="rId38"/>
    <p:sldId id="310" r:id="rId39"/>
    <p:sldId id="311" r:id="rId40"/>
    <p:sldId id="312" r:id="rId41"/>
    <p:sldId id="333" r:id="rId42"/>
    <p:sldId id="334" r:id="rId43"/>
    <p:sldId id="335" r:id="rId44"/>
    <p:sldId id="337" r:id="rId45"/>
    <p:sldId id="338" r:id="rId46"/>
    <p:sldId id="339" r:id="rId47"/>
    <p:sldId id="340" r:id="rId48"/>
    <p:sldId id="341" r:id="rId49"/>
    <p:sldId id="342" r:id="rId50"/>
    <p:sldId id="343" r:id="rId51"/>
    <p:sldId id="344" r:id="rId52"/>
    <p:sldId id="345" r:id="rId53"/>
    <p:sldId id="346" r:id="rId54"/>
    <p:sldId id="347" r:id="rId55"/>
    <p:sldId id="348" r:id="rId56"/>
    <p:sldId id="349" r:id="rId57"/>
    <p:sldId id="350" r:id="rId58"/>
    <p:sldId id="351" r:id="rId59"/>
    <p:sldId id="352" r:id="rId60"/>
    <p:sldId id="353" r:id="rId61"/>
    <p:sldId id="354" r:id="rId62"/>
    <p:sldId id="355" r:id="rId63"/>
    <p:sldId id="356" r:id="rId64"/>
    <p:sldId id="357" r:id="rId65"/>
    <p:sldId id="358" r:id="rId66"/>
    <p:sldId id="359" r:id="rId67"/>
    <p:sldId id="360" r:id="rId68"/>
    <p:sldId id="361" r:id="rId69"/>
    <p:sldId id="362" r:id="rId70"/>
    <p:sldId id="363" r:id="rId71"/>
    <p:sldId id="364" r:id="rId72"/>
    <p:sldId id="365" r:id="rId73"/>
    <p:sldId id="366" r:id="rId74"/>
    <p:sldId id="367" r:id="rId75"/>
    <p:sldId id="368" r:id="rId76"/>
    <p:sldId id="369" r:id="rId77"/>
    <p:sldId id="370" r:id="rId78"/>
    <p:sldId id="371" r:id="rId79"/>
    <p:sldId id="372" r:id="rId80"/>
    <p:sldId id="373" r:id="rId81"/>
    <p:sldId id="374" r:id="rId82"/>
    <p:sldId id="375" r:id="rId83"/>
    <p:sldId id="376" r:id="rId84"/>
    <p:sldId id="377" r:id="rId85"/>
    <p:sldId id="378" r:id="rId86"/>
    <p:sldId id="379" r:id="rId87"/>
    <p:sldId id="380" r:id="rId88"/>
    <p:sldId id="381" r:id="rId89"/>
    <p:sldId id="382" r:id="rId90"/>
    <p:sldId id="383" r:id="rId91"/>
    <p:sldId id="384" r:id="rId92"/>
    <p:sldId id="385" r:id="rId93"/>
    <p:sldId id="438" r:id="rId94"/>
    <p:sldId id="439" r:id="rId95"/>
    <p:sldId id="440" r:id="rId96"/>
    <p:sldId id="441" r:id="rId97"/>
    <p:sldId id="442" r:id="rId98"/>
    <p:sldId id="443" r:id="rId99"/>
    <p:sldId id="444" r:id="rId100"/>
    <p:sldId id="386" r:id="rId101"/>
    <p:sldId id="387" r:id="rId102"/>
    <p:sldId id="388" r:id="rId103"/>
    <p:sldId id="445" r:id="rId104"/>
    <p:sldId id="446" r:id="rId105"/>
    <p:sldId id="447" r:id="rId106"/>
    <p:sldId id="448" r:id="rId107"/>
    <p:sldId id="449" r:id="rId108"/>
    <p:sldId id="450" r:id="rId109"/>
    <p:sldId id="389" r:id="rId110"/>
    <p:sldId id="390" r:id="rId111"/>
    <p:sldId id="391" r:id="rId112"/>
    <p:sldId id="392" r:id="rId113"/>
    <p:sldId id="393" r:id="rId114"/>
    <p:sldId id="394" r:id="rId115"/>
    <p:sldId id="395" r:id="rId116"/>
    <p:sldId id="396" r:id="rId117"/>
    <p:sldId id="397" r:id="rId118"/>
    <p:sldId id="398" r:id="rId119"/>
    <p:sldId id="399" r:id="rId120"/>
    <p:sldId id="400" r:id="rId121"/>
    <p:sldId id="401" r:id="rId122"/>
    <p:sldId id="402" r:id="rId123"/>
    <p:sldId id="403" r:id="rId124"/>
    <p:sldId id="404" r:id="rId125"/>
    <p:sldId id="451" r:id="rId126"/>
    <p:sldId id="452" r:id="rId127"/>
    <p:sldId id="453" r:id="rId128"/>
    <p:sldId id="454" r:id="rId129"/>
    <p:sldId id="456" r:id="rId130"/>
    <p:sldId id="457" r:id="rId131"/>
    <p:sldId id="458" r:id="rId132"/>
    <p:sldId id="405" r:id="rId133"/>
    <p:sldId id="406" r:id="rId134"/>
    <p:sldId id="407" r:id="rId135"/>
    <p:sldId id="408" r:id="rId136"/>
    <p:sldId id="409" r:id="rId137"/>
    <p:sldId id="410" r:id="rId138"/>
    <p:sldId id="411" r:id="rId139"/>
    <p:sldId id="412" r:id="rId140"/>
    <p:sldId id="413" r:id="rId141"/>
    <p:sldId id="414" r:id="rId142"/>
    <p:sldId id="415" r:id="rId143"/>
    <p:sldId id="416" r:id="rId144"/>
    <p:sldId id="417" r:id="rId145"/>
    <p:sldId id="418" r:id="rId146"/>
    <p:sldId id="419" r:id="rId147"/>
    <p:sldId id="420" r:id="rId148"/>
    <p:sldId id="421" r:id="rId149"/>
    <p:sldId id="459" r:id="rId150"/>
    <p:sldId id="422" r:id="rId151"/>
    <p:sldId id="460" r:id="rId152"/>
    <p:sldId id="461" r:id="rId153"/>
    <p:sldId id="462" r:id="rId154"/>
    <p:sldId id="464" r:id="rId155"/>
    <p:sldId id="423" r:id="rId156"/>
    <p:sldId id="424" r:id="rId157"/>
    <p:sldId id="425" r:id="rId158"/>
    <p:sldId id="426" r:id="rId159"/>
    <p:sldId id="465" r:id="rId160"/>
    <p:sldId id="466" r:id="rId161"/>
    <p:sldId id="427" r:id="rId162"/>
    <p:sldId id="428" r:id="rId163"/>
    <p:sldId id="429" r:id="rId164"/>
    <p:sldId id="430" r:id="rId165"/>
    <p:sldId id="431" r:id="rId166"/>
    <p:sldId id="432" r:id="rId167"/>
    <p:sldId id="433" r:id="rId168"/>
    <p:sldId id="434" r:id="rId169"/>
    <p:sldId id="435" r:id="rId170"/>
    <p:sldId id="436" r:id="rId171"/>
    <p:sldId id="437" r:id="rId1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sorterViewPr>
    <p:cViewPr varScale="1">
      <p:scale>
        <a:sx n="100" d="100"/>
        <a:sy n="100" d="100"/>
      </p:scale>
      <p:origin x="0" y="-666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38" Type="http://schemas.openxmlformats.org/officeDocument/2006/relationships/slide" Target="slides/slide126.xml"/><Relationship Id="rId154" Type="http://schemas.openxmlformats.org/officeDocument/2006/relationships/slide" Target="slides/slide142.xml"/><Relationship Id="rId159" Type="http://schemas.openxmlformats.org/officeDocument/2006/relationships/slide" Target="slides/slide147.xml"/><Relationship Id="rId175" Type="http://schemas.openxmlformats.org/officeDocument/2006/relationships/viewProps" Target="viewProps.xml"/><Relationship Id="rId170" Type="http://schemas.openxmlformats.org/officeDocument/2006/relationships/slide" Target="slides/slide158.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144" Type="http://schemas.openxmlformats.org/officeDocument/2006/relationships/slide" Target="slides/slide132.xml"/><Relationship Id="rId149" Type="http://schemas.openxmlformats.org/officeDocument/2006/relationships/slide" Target="slides/slide137.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160" Type="http://schemas.openxmlformats.org/officeDocument/2006/relationships/slide" Target="slides/slide148.xml"/><Relationship Id="rId165" Type="http://schemas.openxmlformats.org/officeDocument/2006/relationships/slide" Target="slides/slide15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slide" Target="slides/slide138.xml"/><Relationship Id="rId155" Type="http://schemas.openxmlformats.org/officeDocument/2006/relationships/slide" Target="slides/slide143.xml"/><Relationship Id="rId171" Type="http://schemas.openxmlformats.org/officeDocument/2006/relationships/slide" Target="slides/slide159.xml"/><Relationship Id="rId176"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slide" Target="slides/slide128.xml"/><Relationship Id="rId145" Type="http://schemas.openxmlformats.org/officeDocument/2006/relationships/slide" Target="slides/slide133.xml"/><Relationship Id="rId161" Type="http://schemas.openxmlformats.org/officeDocument/2006/relationships/slide" Target="slides/slide149.xml"/><Relationship Id="rId166" Type="http://schemas.openxmlformats.org/officeDocument/2006/relationships/slide" Target="slides/slide15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slide" Target="slides/slide118.xml"/><Relationship Id="rId135" Type="http://schemas.openxmlformats.org/officeDocument/2006/relationships/slide" Target="slides/slide123.xml"/><Relationship Id="rId143" Type="http://schemas.openxmlformats.org/officeDocument/2006/relationships/slide" Target="slides/slide131.xml"/><Relationship Id="rId148" Type="http://schemas.openxmlformats.org/officeDocument/2006/relationships/slide" Target="slides/slide136.xml"/><Relationship Id="rId151" Type="http://schemas.openxmlformats.org/officeDocument/2006/relationships/slide" Target="slides/slide139.xml"/><Relationship Id="rId156" Type="http://schemas.openxmlformats.org/officeDocument/2006/relationships/slide" Target="slides/slide144.xml"/><Relationship Id="rId164" Type="http://schemas.openxmlformats.org/officeDocument/2006/relationships/slide" Target="slides/slide152.xml"/><Relationship Id="rId169" Type="http://schemas.openxmlformats.org/officeDocument/2006/relationships/slide" Target="slides/slide157.xml"/><Relationship Id="rId177"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slide" Target="slides/slide160.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167" Type="http://schemas.openxmlformats.org/officeDocument/2006/relationships/slide" Target="slides/slide155.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162" Type="http://schemas.openxmlformats.org/officeDocument/2006/relationships/slide" Target="slides/slide15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slide" Target="slides/slide145.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73" Type="http://schemas.openxmlformats.org/officeDocument/2006/relationships/notesMaster" Target="notesMasters/notesMaster1.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presProps" Target="presProps.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78A095-661F-405D-90E2-801A3295D32E}" type="datetimeFigureOut">
              <a:rPr lang="en-US" smtClean="0"/>
              <a:t>7/28/2014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71BC41-505B-4789-95BB-727064BDC177}" type="slidenum">
              <a:rPr lang="en-US" smtClean="0"/>
              <a:t>‹#›</a:t>
            </a:fld>
            <a:endParaRPr lang="en-US"/>
          </a:p>
        </p:txBody>
      </p:sp>
    </p:spTree>
    <p:extLst>
      <p:ext uri="{BB962C8B-B14F-4D97-AF65-F5344CB8AC3E}">
        <p14:creationId xmlns:p14="http://schemas.microsoft.com/office/powerpoint/2010/main" val="157308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astronomynotes.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astronomynotes.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02B8080-E654-4402-8D24-87DD16DD1AF2}" type="slidenum">
              <a:rPr lang="en-US" altLang="en-US" sz="1200">
                <a:solidFill>
                  <a:srgbClr val="000000"/>
                </a:solidFill>
              </a:rPr>
              <a:pPr/>
              <a:t>9</a:t>
            </a:fld>
            <a:endParaRPr lang="en-US" altLang="en-US" sz="1200">
              <a:solidFill>
                <a:srgbClr val="000000"/>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01108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E78F06F-6369-4D2C-BB00-ADE03A932266}" type="slidenum">
              <a:rPr lang="en-US" altLang="en-US" sz="1200">
                <a:solidFill>
                  <a:srgbClr val="000000"/>
                </a:solidFill>
              </a:rPr>
              <a:pPr/>
              <a:t>10</a:t>
            </a:fld>
            <a:endParaRPr lang="en-US" altLang="en-US" sz="1200">
              <a:solidFill>
                <a:srgbClr val="000000"/>
              </a:solidFill>
            </a:endParaRPr>
          </a:p>
        </p:txBody>
      </p:sp>
    </p:spTree>
    <p:extLst>
      <p:ext uri="{BB962C8B-B14F-4D97-AF65-F5344CB8AC3E}">
        <p14:creationId xmlns:p14="http://schemas.microsoft.com/office/powerpoint/2010/main" val="2841067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Ask student to identify which dwarf planets are plutoids</a:t>
            </a: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CB332A8-DB87-43B4-9ED4-DFC06BA71A23}" type="slidenum">
              <a:rPr lang="en-US" altLang="en-US" sz="1200">
                <a:solidFill>
                  <a:srgbClr val="000000"/>
                </a:solidFill>
              </a:rPr>
              <a:pPr/>
              <a:t>11</a:t>
            </a:fld>
            <a:endParaRPr lang="en-US" altLang="en-US" sz="1200">
              <a:solidFill>
                <a:srgbClr val="000000"/>
              </a:solidFill>
            </a:endParaRPr>
          </a:p>
        </p:txBody>
      </p:sp>
    </p:spTree>
    <p:extLst>
      <p:ext uri="{BB962C8B-B14F-4D97-AF65-F5344CB8AC3E}">
        <p14:creationId xmlns:p14="http://schemas.microsoft.com/office/powerpoint/2010/main" val="607265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86D24F2-960F-48E1-9C95-E8D8BD2EC2E4}" type="slidenum">
              <a:rPr lang="en-US" altLang="en-US" sz="1200">
                <a:solidFill>
                  <a:srgbClr val="000000"/>
                </a:solidFill>
              </a:rPr>
              <a:pPr/>
              <a:t>12</a:t>
            </a:fld>
            <a:endParaRPr lang="en-US" altLang="en-US" sz="1200">
              <a:solidFill>
                <a:srgbClr val="000000"/>
              </a:solidFill>
            </a:endParaRPr>
          </a:p>
        </p:txBody>
      </p:sp>
    </p:spTree>
    <p:extLst>
      <p:ext uri="{BB962C8B-B14F-4D97-AF65-F5344CB8AC3E}">
        <p14:creationId xmlns:p14="http://schemas.microsoft.com/office/powerpoint/2010/main" val="3732278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NOTES: He = helium; H = hydrogen</a:t>
            </a: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FEDAB1B-9D44-4E9E-ABC2-3E425818A205}" type="slidenum">
              <a:rPr lang="en-US" altLang="en-US" sz="1200">
                <a:solidFill>
                  <a:srgbClr val="000000"/>
                </a:solidFill>
              </a:rPr>
              <a:pPr/>
              <a:t>13</a:t>
            </a:fld>
            <a:endParaRPr lang="en-US" altLang="en-US" sz="1200">
              <a:solidFill>
                <a:srgbClr val="000000"/>
              </a:solidFill>
            </a:endParaRPr>
          </a:p>
        </p:txBody>
      </p:sp>
    </p:spTree>
    <p:extLst>
      <p:ext uri="{BB962C8B-B14F-4D97-AF65-F5344CB8AC3E}">
        <p14:creationId xmlns:p14="http://schemas.microsoft.com/office/powerpoint/2010/main" val="3082983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From http://www.astronomynotes.com/solarsys/s2.htm</a:t>
            </a:r>
          </a:p>
          <a:p>
            <a:r>
              <a:rPr lang="en-US" altLang="en-US" b="1" smtClean="0">
                <a:latin typeface="Arial" panose="020B0604020202020204" pitchFamily="34" charset="0"/>
              </a:rPr>
              <a:t>This page was copied from </a:t>
            </a:r>
            <a:r>
              <a:rPr lang="en-US" altLang="en-US" b="1" smtClean="0">
                <a:latin typeface="Arial" panose="020B0604020202020204" pitchFamily="34" charset="0"/>
                <a:hlinkClick r:id="rId3"/>
              </a:rPr>
              <a:t>Nick Strobel's Astronomy Notes</a:t>
            </a:r>
            <a:r>
              <a:rPr lang="en-US" altLang="en-US" b="1" smtClean="0">
                <a:latin typeface="Arial" panose="020B0604020202020204" pitchFamily="34" charset="0"/>
              </a:rPr>
              <a:t>. Go to his site at </a:t>
            </a:r>
            <a:r>
              <a:rPr lang="en-US" altLang="en-US" b="1" smtClean="0">
                <a:latin typeface="Arial" panose="020B0604020202020204" pitchFamily="34" charset="0"/>
                <a:hlinkClick r:id="rId3"/>
              </a:rPr>
              <a:t>www.astronomynotes.com</a:t>
            </a:r>
            <a:r>
              <a:rPr lang="en-US" altLang="en-US" b="1" smtClean="0">
                <a:latin typeface="Arial" panose="020B0604020202020204" pitchFamily="34" charset="0"/>
              </a:rPr>
              <a:t> for the updated and corrected version.</a:t>
            </a:r>
          </a:p>
          <a:p>
            <a:endParaRPr lang="en-US" altLang="en-US" smtClean="0">
              <a:latin typeface="Arial" panose="020B0604020202020204" pitchFamily="34" charset="0"/>
            </a:endParaRPr>
          </a:p>
          <a:p>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1BD3378-B0F5-47AF-9B13-941812AC7352}" type="slidenum">
              <a:rPr lang="en-US" altLang="en-US" sz="1200">
                <a:solidFill>
                  <a:srgbClr val="000000"/>
                </a:solidFill>
              </a:rPr>
              <a:pPr/>
              <a:t>14</a:t>
            </a:fld>
            <a:endParaRPr lang="en-US" altLang="en-US" sz="1200">
              <a:solidFill>
                <a:srgbClr val="000000"/>
              </a:solidFill>
            </a:endParaRPr>
          </a:p>
        </p:txBody>
      </p:sp>
    </p:spTree>
    <p:extLst>
      <p:ext uri="{BB962C8B-B14F-4D97-AF65-F5344CB8AC3E}">
        <p14:creationId xmlns:p14="http://schemas.microsoft.com/office/powerpoint/2010/main" val="446509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From http://www.astronomynotes.com/solarsys/s2.htm</a:t>
            </a:r>
          </a:p>
          <a:p>
            <a:r>
              <a:rPr lang="en-US" altLang="en-US" b="1" smtClean="0">
                <a:latin typeface="Arial" panose="020B0604020202020204" pitchFamily="34" charset="0"/>
              </a:rPr>
              <a:t>This page was copied from </a:t>
            </a:r>
            <a:r>
              <a:rPr lang="en-US" altLang="en-US" b="1" smtClean="0">
                <a:latin typeface="Arial" panose="020B0604020202020204" pitchFamily="34" charset="0"/>
                <a:hlinkClick r:id="rId3"/>
              </a:rPr>
              <a:t>Nick Strobel's Astronomy Notes</a:t>
            </a:r>
            <a:r>
              <a:rPr lang="en-US" altLang="en-US" b="1" smtClean="0">
                <a:latin typeface="Arial" panose="020B0604020202020204" pitchFamily="34" charset="0"/>
              </a:rPr>
              <a:t>. Go to his site at </a:t>
            </a:r>
            <a:r>
              <a:rPr lang="en-US" altLang="en-US" b="1" smtClean="0">
                <a:latin typeface="Arial" panose="020B0604020202020204" pitchFamily="34" charset="0"/>
                <a:hlinkClick r:id="rId3"/>
              </a:rPr>
              <a:t>www.astronomynotes.com</a:t>
            </a:r>
            <a:r>
              <a:rPr lang="en-US" altLang="en-US" b="1" smtClean="0">
                <a:latin typeface="Arial" panose="020B0604020202020204" pitchFamily="34" charset="0"/>
              </a:rPr>
              <a:t> for the updated and corrected version.</a:t>
            </a:r>
          </a:p>
          <a:p>
            <a:endParaRPr lang="en-US" altLang="en-US" smtClean="0">
              <a:latin typeface="Arial" panose="020B0604020202020204" pitchFamily="34" charset="0"/>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DEF43A3-60D9-4115-8565-A0BBBC8E0384}" type="slidenum">
              <a:rPr lang="en-US" altLang="en-US" sz="1200">
                <a:solidFill>
                  <a:srgbClr val="000000"/>
                </a:solidFill>
              </a:rPr>
              <a:pPr/>
              <a:t>17</a:t>
            </a:fld>
            <a:endParaRPr lang="en-US" altLang="en-US" sz="1200">
              <a:solidFill>
                <a:srgbClr val="000000"/>
              </a:solidFill>
            </a:endParaRPr>
          </a:p>
        </p:txBody>
      </p:sp>
    </p:spTree>
    <p:extLst>
      <p:ext uri="{BB962C8B-B14F-4D97-AF65-F5344CB8AC3E}">
        <p14:creationId xmlns:p14="http://schemas.microsoft.com/office/powerpoint/2010/main" val="24597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ANSWERS: Students may notice planets in the middle of the solar system have less extreme temperatures and shorter days compared to those closest and farthest from the sun.  Venus’ data is very extreme compared to its neighbors.  Pluto’s long day also stands out compared to its neighbors. </a:t>
            </a:r>
          </a:p>
          <a:p>
            <a:r>
              <a:rPr lang="en-US" altLang="en-US" smtClean="0">
                <a:latin typeface="Arial" panose="020B0604020202020204" pitchFamily="34" charset="0"/>
              </a:rPr>
              <a:t>From http://www.enchantedlearning.com/subjects/astronomy/planets/</a:t>
            </a: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E111BC7-FF5E-4247-B417-CF7DE3484387}" type="slidenum">
              <a:rPr lang="en-US" altLang="en-US" sz="1200">
                <a:solidFill>
                  <a:srgbClr val="000000"/>
                </a:solidFill>
              </a:rPr>
              <a:pPr/>
              <a:t>30</a:t>
            </a:fld>
            <a:endParaRPr lang="en-US" altLang="en-US" sz="1200">
              <a:solidFill>
                <a:srgbClr val="000000"/>
              </a:solidFill>
            </a:endParaRPr>
          </a:p>
        </p:txBody>
      </p:sp>
    </p:spTree>
    <p:extLst>
      <p:ext uri="{BB962C8B-B14F-4D97-AF65-F5344CB8AC3E}">
        <p14:creationId xmlns:p14="http://schemas.microsoft.com/office/powerpoint/2010/main" val="2341692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From http://www.enchantedlearning.com/subjects/astronomy/planets/</a:t>
            </a:r>
          </a:p>
          <a:p>
            <a:endParaRPr lang="en-US" altLang="en-US" smtClean="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79A7DC0-32DC-42C0-B473-BCC106E75613}" type="slidenum">
              <a:rPr lang="en-US" altLang="en-US" sz="1200">
                <a:solidFill>
                  <a:srgbClr val="000000"/>
                </a:solidFill>
              </a:rPr>
              <a:pPr/>
              <a:t>31</a:t>
            </a:fld>
            <a:endParaRPr lang="en-US" altLang="en-US" sz="1200">
              <a:solidFill>
                <a:srgbClr val="000000"/>
              </a:solidFill>
            </a:endParaRPr>
          </a:p>
        </p:txBody>
      </p:sp>
    </p:spTree>
    <p:extLst>
      <p:ext uri="{BB962C8B-B14F-4D97-AF65-F5344CB8AC3E}">
        <p14:creationId xmlns:p14="http://schemas.microsoft.com/office/powerpoint/2010/main" val="113319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328FAA0B-DAEB-43B5-8CBF-3F0FEF3B963D}" type="datetime1">
              <a:rPr lang="en-US" altLang="en-US">
                <a:solidFill>
                  <a:srgbClr val="000000"/>
                </a:solidFill>
              </a:rPr>
              <a:pPr/>
              <a:t>7/28/2014</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28075A-3BFD-441F-87BD-326D729E95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288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88A5AD1E-85F6-4A5E-9DDB-9A6374F476AF}" type="datetime1">
              <a:rPr lang="en-US" altLang="en-US">
                <a:solidFill>
                  <a:srgbClr val="000000"/>
                </a:solidFill>
              </a:rPr>
              <a:pPr/>
              <a:t>7/28/2014</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1332109-BBF5-4CE7-9E78-173AEF106B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65239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5803884-1320-4948-B627-89FE3FACC3D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25689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F596267-361E-4F34-808C-54C12B6AC6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36839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C70E2F-B9FF-4391-9359-A15BD6BA791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1537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E85B54-0A5C-404D-B07E-029AF17D88E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46437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CAB622-03E0-4FFC-80B2-6B02B28556B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22239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6FEE108-D029-415B-897E-FFF6C5CFF0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16801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83DB9DE-A2EE-427F-BD0C-126CAE415D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23254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AD1A1B6-0FA8-4410-8FC8-8CC556B9F0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32506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D86997F-7A20-4A4F-8890-8EE621C59C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86541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A0491C1-C370-4C77-91C5-0A6A67C8F1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8687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BE223492-A6D3-4F56-A4C1-15571CA45399}" type="datetime1">
              <a:rPr lang="en-US" altLang="en-US">
                <a:solidFill>
                  <a:srgbClr val="000000"/>
                </a:solidFill>
              </a:rPr>
              <a:pPr/>
              <a:t>7/28/2014</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EE87D0-2B52-4A53-BECB-108C9E41CD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08151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9C2863-14B5-40B2-990C-4420322850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11766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5803884-1320-4948-B627-89FE3FACC3D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83550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F596267-361E-4F34-808C-54C12B6AC6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86817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2DEC917-7AA6-431F-8503-826446D482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52066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D2DB71D-5714-4462-9B5E-567CC4F98A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8927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F401E5F-5EA3-4DEF-8942-D3BDB5EF12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97806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D302621-08C6-48E7-BAF5-7EEE97BE92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22577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498E0BC-2A1B-428E-B28B-441ACD2679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80920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0E9DB5B-E82C-44EB-A8BF-BEF36AE9ECA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12765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12289C8-ADE2-458F-BDDC-621A9554B9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4031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5334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7D383CF0-7542-4C94-BE52-2294981D8A7F}" type="datetime1">
              <a:rPr lang="en-US" altLang="en-US">
                <a:solidFill>
                  <a:srgbClr val="000000"/>
                </a:solidFill>
              </a:rPr>
              <a:pPr/>
              <a:t>7/28/2014</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DCB38C0-6021-4215-97D3-0AD39DA952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85380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B6EEA09-F820-4378-9705-883DEF9C52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98607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C3157BC-2E3B-4514-8468-9025875388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89953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037EFF4-1A08-448B-8FB7-DCAC6E0F84E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32050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009572A-BD2F-4E8F-B57D-1D171A8337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71875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2DEC917-7AA6-431F-8503-826446D482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38162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D2DB71D-5714-4462-9B5E-567CC4F98A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5313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F401E5F-5EA3-4DEF-8942-D3BDB5EF12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5429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D302621-08C6-48E7-BAF5-7EEE97BE92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254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498E0BC-2A1B-428E-B28B-441ACD2679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20827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0E9DB5B-E82C-44EB-A8BF-BEF36AE9ECA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5257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533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BA9178A6-3B10-4F3E-855E-4B238C35C8B2}" type="datetime1">
              <a:rPr lang="en-US" altLang="en-US">
                <a:solidFill>
                  <a:srgbClr val="000000"/>
                </a:solidFill>
              </a:rPr>
              <a:pPr/>
              <a:t>7/28/2014</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28D533D-C1AD-48DD-B4FD-5365A40826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8613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12289C8-ADE2-458F-BDDC-621A9554B9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49891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B6EEA09-F820-4378-9705-883DEF9C52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6976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C3157BC-2E3B-4514-8468-9025875388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79819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037EFF4-1A08-448B-8FB7-DCAC6E0F84E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01264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009572A-BD2F-4E8F-B57D-1D171A8337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4144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8870DDE-BC07-4371-B1B6-38FA18983EB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49966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899E089-A278-40C2-AD5B-D17EF240B7B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13641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0F6271F-6E75-46FC-8D96-E859A171BC1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68125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3A33071-2594-4C19-98A9-CEA7E91B6D8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2974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7C1CE6B2-465F-4303-AE2E-54A3452E297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69982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2A9C1CF9-B46F-4910-B9CD-F3A478AE4E6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01196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77D8B071-76BB-4EA0-8D8D-51562EA619F5}" type="datetime1">
              <a:rPr lang="en-US" altLang="en-US">
                <a:solidFill>
                  <a:srgbClr val="000000"/>
                </a:solidFill>
              </a:rPr>
              <a:pPr/>
              <a:t>7/28/2014</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9783AB-13CD-4ED1-877E-ADF34A81399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8072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8AE35541-E5E9-4972-B9FD-2D98FA5E92A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77951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97CBA84-DE26-4DA0-A518-859875EA929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044296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CCAFA6D-8307-48D0-B986-A6167EEE1AC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258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75AE639-4C66-4A35-B538-7314CFE1F95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57475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3B34A2C-FD66-4136-8BAD-A99390651E4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0031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B4906F3-7447-4E3C-94A6-B0493EEED9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0032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CDF2847-8BDB-4B34-B8A4-C25F370F92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4261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04AEC7-E96A-4499-BDDE-D506C57DCB6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9935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9453F3E-4BEC-4EE1-A5F2-9CE8ECE90B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277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F1D9305-363B-477C-9964-6882F231E78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8506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F20822E1-C5DF-4C0C-9392-F82A2535426A}" type="datetime1">
              <a:rPr lang="en-US" altLang="en-US">
                <a:solidFill>
                  <a:srgbClr val="000000"/>
                </a:solidFill>
              </a:rPr>
              <a:pPr/>
              <a:t>7/28/2014</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EAC5100-1DF2-49ED-B089-7EC4A03B5C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99918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339274D-1FA5-49A4-8B07-C522B2F2DE5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76916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490D1BC-2161-4C0D-9C82-91D387898A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79399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EFE249-BFA0-4616-AAE1-ED57841496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934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828C381-20A2-4305-9825-EF28CD9D47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64571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82B54D7-1E4A-4B3E-B044-F95F5EFA04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1504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AF582B-C2E7-4B5A-8E61-6C2AF246F02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7075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B4906F3-7447-4E3C-94A6-B0493EEED9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188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CDF2847-8BDB-4B34-B8A4-C25F370F92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7427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04AEC7-E96A-4499-BDDE-D506C57DCB6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8077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9453F3E-4BEC-4EE1-A5F2-9CE8ECE90B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5703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CF134315-2F05-4DB0-87D5-C209EFAF710F}" type="datetime1">
              <a:rPr lang="en-US" altLang="en-US">
                <a:solidFill>
                  <a:srgbClr val="000000"/>
                </a:solidFill>
              </a:rPr>
              <a:pPr/>
              <a:t>7/28/2014</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9066674-A467-47C2-A100-76EF8493B02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96370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F1D9305-363B-477C-9964-6882F231E78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8684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339274D-1FA5-49A4-8B07-C522B2F2DE5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40445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490D1BC-2161-4C0D-9C82-91D387898A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05187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EFE249-BFA0-4616-AAE1-ED57841496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85055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828C381-20A2-4305-9825-EF28CD9D47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26180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82B54D7-1E4A-4B3E-B044-F95F5EFA04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68915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AF582B-C2E7-4B5A-8E61-6C2AF246F02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54721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7650" name="Group 2"/>
          <p:cNvGrpSpPr>
            <a:grpSpLocks/>
          </p:cNvGrpSpPr>
          <p:nvPr/>
        </p:nvGrpSpPr>
        <p:grpSpPr bwMode="auto">
          <a:xfrm>
            <a:off x="1" y="3902076"/>
            <a:ext cx="4533900" cy="2949575"/>
            <a:chOff x="0" y="2458"/>
            <a:chExt cx="2142" cy="1858"/>
          </a:xfrm>
        </p:grpSpPr>
        <p:sp>
          <p:nvSpPr>
            <p:cNvPr id="27651"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27652"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27653"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27654"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2765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sz="1800">
                <a:solidFill>
                  <a:srgbClr val="FFFFFF"/>
                </a:solidFill>
              </a:endParaRPr>
            </a:p>
          </p:txBody>
        </p:sp>
        <p:sp>
          <p:nvSpPr>
            <p:cNvPr id="2765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sz="1800">
                <a:solidFill>
                  <a:srgbClr val="FFFFFF"/>
                </a:solidFill>
              </a:endParaRPr>
            </a:p>
          </p:txBody>
        </p:sp>
        <p:sp>
          <p:nvSpPr>
            <p:cNvPr id="2765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sz="1800">
                <a:solidFill>
                  <a:srgbClr val="FFFFFF"/>
                </a:solidFill>
              </a:endParaRPr>
            </a:p>
          </p:txBody>
        </p:sp>
      </p:grpSp>
      <p:sp>
        <p:nvSpPr>
          <p:cNvPr id="27658"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smtClean="0"/>
              <a:t>Click to edit Master title style</a:t>
            </a:r>
          </a:p>
        </p:txBody>
      </p:sp>
      <p:sp>
        <p:nvSpPr>
          <p:cNvPr id="27659"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27660" name="Rectangle 12"/>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27661" name="Rectangle 13"/>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27662" name="Rectangle 14"/>
          <p:cNvSpPr>
            <a:spLocks noGrp="1" noChangeArrowheads="1"/>
          </p:cNvSpPr>
          <p:nvPr>
            <p:ph type="sldNum" sz="quarter" idx="4"/>
          </p:nvPr>
        </p:nvSpPr>
        <p:spPr/>
        <p:txBody>
          <a:bodyPr/>
          <a:lstStyle>
            <a:lvl1pPr>
              <a:defRPr/>
            </a:lvl1pPr>
          </a:lstStyle>
          <a:p>
            <a:fld id="{44FB1D98-851F-4722-B16A-4C2E37ED2FB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9052652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BC72E17-699D-4CA3-8AE5-FF4515CBA91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16796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2F6A9B3-BF27-46F4-8099-5622D326F22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81341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B3961B73-D75E-4E3C-9AF5-F159CADD1F44}" type="datetime1">
              <a:rPr lang="en-US" altLang="en-US">
                <a:solidFill>
                  <a:srgbClr val="000000"/>
                </a:solidFill>
              </a:rPr>
              <a:pPr/>
              <a:t>7/28/2014</a:t>
            </a:fld>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47FCEB3-4F34-4DAD-BEED-C0F5FFEAAB4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04182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18316713-55FF-4105-8F4D-D732D72FFB8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664862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1B4AA736-C945-45E3-A08A-59A0498D7F8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378873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3A8D58F6-DF20-4059-9178-1F4BCA93933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470646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C11C2F6E-F8D1-4002-907F-384194DBB6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662227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5ADC341-50F8-4792-BA23-AC4FDF91F2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559506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FB4DD55-49D3-41FF-8B35-B472275ECBB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087344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0979FD2-8D6B-4F90-A529-D611C5FE420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570340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FD6A304-CC4E-4797-BD6B-B7341F6E515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010172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76"/>
            <a:ext cx="4533900"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grpSp>
      <p:sp>
        <p:nvSpPr>
          <p:cNvPr id="43018" name="Rectangle 10"/>
          <p:cNvSpPr>
            <a:spLocks noGrp="1" noChangeArrowheads="1"/>
          </p:cNvSpPr>
          <p:nvPr>
            <p:ph type="ctrTitle" sz="quarter"/>
          </p:nvPr>
        </p:nvSpPr>
        <p:spPr>
          <a:xfrm>
            <a:off x="914400" y="1873250"/>
            <a:ext cx="10363200" cy="1555750"/>
          </a:xfrm>
        </p:spPr>
        <p:txBody>
          <a:bodyPr/>
          <a:lstStyle>
            <a:lvl1pPr>
              <a:defRPr sz="4800"/>
            </a:lvl1pPr>
          </a:lstStyle>
          <a:p>
            <a:r>
              <a:rPr lang="en-US"/>
              <a:t>Click to edit Master title style</a:t>
            </a:r>
          </a:p>
        </p:txBody>
      </p:sp>
      <p:sp>
        <p:nvSpPr>
          <p:cNvPr id="43019"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fld id="{02C2DA83-E705-4BFA-9965-263C1923EA8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091951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4598837E-387F-4ED7-97D6-2949BE3AE1C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2100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4219AF35-6888-43AD-AB58-8D42F92FC316}" type="datetime1">
              <a:rPr lang="en-US" altLang="en-US">
                <a:solidFill>
                  <a:srgbClr val="000000"/>
                </a:solidFill>
              </a:rPr>
              <a:pPr/>
              <a:t>7/28/2014</a:t>
            </a:fld>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7876562-269B-4BC7-BF4B-071A912A640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54177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8B9E91C4-812C-468F-B7A2-6D0D31808CE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424306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F3082E41-1986-4A83-BDF5-2D75682BB46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516590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fld id="{DBE2C2E0-0C54-4F06-876E-17542624A47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796294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fld id="{80ADD6D4-75FD-49D8-B51B-A626FC4EB5B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950096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fld id="{399D9622-030F-4C35-ABF3-63F89B6DE31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948806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E0D04329-F0CC-4A8B-8925-C42738F005C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300408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6CC0F023-D72E-487E-9B3D-B6024EB9086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507033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A76AFAF2-819F-4E8D-B193-6BD3636F727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04130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B5A07130-ECCD-483C-A5A9-7DA5D68FC0F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375931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9154" name="Group 2"/>
          <p:cNvGrpSpPr>
            <a:grpSpLocks/>
          </p:cNvGrpSpPr>
          <p:nvPr/>
        </p:nvGrpSpPr>
        <p:grpSpPr bwMode="auto">
          <a:xfrm>
            <a:off x="1" y="3902076"/>
            <a:ext cx="4533900" cy="2949575"/>
            <a:chOff x="0" y="2458"/>
            <a:chExt cx="2142" cy="1858"/>
          </a:xfrm>
        </p:grpSpPr>
        <p:sp>
          <p:nvSpPr>
            <p:cNvPr id="4915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4915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4915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4915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4915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sz="1800">
                <a:solidFill>
                  <a:srgbClr val="FFFFFF"/>
                </a:solidFill>
              </a:endParaRPr>
            </a:p>
          </p:txBody>
        </p:sp>
        <p:sp>
          <p:nvSpPr>
            <p:cNvPr id="4916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sz="1800">
                <a:solidFill>
                  <a:srgbClr val="FFFFFF"/>
                </a:solidFill>
              </a:endParaRPr>
            </a:p>
          </p:txBody>
        </p:sp>
        <p:sp>
          <p:nvSpPr>
            <p:cNvPr id="4916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sz="1800">
                <a:solidFill>
                  <a:srgbClr val="FFFFFF"/>
                </a:solidFill>
              </a:endParaRPr>
            </a:p>
          </p:txBody>
        </p:sp>
      </p:grpSp>
      <p:sp>
        <p:nvSpPr>
          <p:cNvPr id="49162"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smtClean="0"/>
              <a:t>Click to edit Master title style</a:t>
            </a:r>
          </a:p>
        </p:txBody>
      </p:sp>
      <p:sp>
        <p:nvSpPr>
          <p:cNvPr id="49163"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49164" name="Rectangle 12"/>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49165" name="Rectangle 13"/>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49166" name="Rectangle 14"/>
          <p:cNvSpPr>
            <a:spLocks noGrp="1" noChangeArrowheads="1"/>
          </p:cNvSpPr>
          <p:nvPr>
            <p:ph type="sldNum" sz="quarter" idx="4"/>
          </p:nvPr>
        </p:nvSpPr>
        <p:spPr/>
        <p:txBody>
          <a:bodyPr/>
          <a:lstStyle>
            <a:lvl1pPr>
              <a:defRPr/>
            </a:lvl1pPr>
          </a:lstStyle>
          <a:p>
            <a:fld id="{15B284F0-5357-443B-9F80-2FBE2C09116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0085697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27DDBFC-D3C8-4A58-BCB7-FF68DDFBC9BA}" type="datetime1">
              <a:rPr lang="en-US" altLang="en-US">
                <a:solidFill>
                  <a:srgbClr val="000000"/>
                </a:solidFill>
              </a:rPr>
              <a:pPr/>
              <a:t>7/28/2014</a:t>
            </a:fld>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4EED0D6-CE3A-48AA-ACF8-F9B29CA9CD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66218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749A1AC-C59A-49FC-85B5-CE8D161296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517556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70EAABF-7183-40F8-9C8B-1231AC518E3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712235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25B1EDB-0FE9-4568-95DC-778F38F882D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255491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D3568F8D-DECD-49CC-BE55-D58364F2D3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68827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FAA9040C-7352-4F4E-A8D0-A5E035732B6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062798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BBD9AA7-5B56-4D65-9D69-7FD4BDB7E06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79282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1B0BBE7-9525-4F77-B554-A91115C7EC3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743541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0026417-DE16-4F37-A97A-AC1BFB9187D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232996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81A1E62-F32A-4D00-B9D1-79AD24F3A56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364423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51AC24C-5F99-4471-AA79-59D3D6BC133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04334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74DDC840-CBFC-49DF-92AC-DD0E169E6FB8}" type="datetime1">
              <a:rPr lang="en-US" altLang="en-US">
                <a:solidFill>
                  <a:srgbClr val="000000"/>
                </a:solidFill>
              </a:rPr>
              <a:pPr/>
              <a:t>7/28/2014</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59C083-ACDF-439C-911C-D00AFED32B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4829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C70E2F-B9FF-4391-9359-A15BD6BA791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60367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E85B54-0A5C-404D-B07E-029AF17D88E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49900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CAB622-03E0-4FFC-80B2-6B02B28556B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24551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6FEE108-D029-415B-897E-FFF6C5CFF0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60458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83DB9DE-A2EE-427F-BD0C-126CAE415D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02014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AD1A1B6-0FA8-4410-8FC8-8CC556B9F0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51325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D86997F-7A20-4A4F-8890-8EE621C59C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006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A0491C1-C370-4C77-91C5-0A6A67C8F1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59168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9C2863-14B5-40B2-990C-4420322850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8173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5803884-1320-4948-B627-89FE3FACC3D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3540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450AAD09-B3EA-4B66-9F02-5226E925450A}" type="datetime1">
              <a:rPr lang="en-US" altLang="en-US">
                <a:solidFill>
                  <a:srgbClr val="000000"/>
                </a:solidFill>
              </a:rPr>
              <a:pPr/>
              <a:t>7/28/2014</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8453459-BD93-43F1-BADA-EFD2601CE06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675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F596267-361E-4F34-808C-54C12B6AC6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64777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C70E2F-B9FF-4391-9359-A15BD6BA791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22636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E85B54-0A5C-404D-B07E-029AF17D88E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03709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CAB622-03E0-4FFC-80B2-6B02B28556B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2481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6FEE108-D029-415B-897E-FFF6C5CFF0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13382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83DB9DE-A2EE-427F-BD0C-126CAE415D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28166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AD1A1B6-0FA8-4410-8FC8-8CC556B9F0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49491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D86997F-7A20-4A4F-8890-8EE621C59C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40851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A0491C1-C370-4C77-91C5-0A6A67C8F1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27988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9C2863-14B5-40B2-990C-4420322850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0146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5CBF"/>
            </a:gs>
            <a:gs pos="25000">
              <a:srgbClr val="0087E6"/>
            </a:gs>
            <a:gs pos="75000">
              <a:srgbClr val="21D6E0"/>
            </a:gs>
            <a:gs pos="100000">
              <a:srgbClr val="03D4A8"/>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457200"/>
            <a:ext cx="10363200" cy="533400"/>
          </a:xfrm>
          <a:prstGeom prst="rect">
            <a:avLst/>
          </a:prstGeom>
          <a:noFill/>
          <a:ln w="9525">
            <a:noFill/>
            <a:miter lim="800000"/>
            <a:headEnd/>
            <a:tailEnd/>
          </a:ln>
          <a:effectLst>
            <a:outerShdw dist="35921" dir="2700000" algn="ctr" rotWithShape="0">
              <a:srgbClr val="808080"/>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fld id="{4BF11D48-C107-4C30-AF75-7904EC1467FA}" type="datetime1">
              <a:rPr lang="en-US" altLang="en-US">
                <a:solidFill>
                  <a:srgbClr val="000000"/>
                </a:solidFill>
              </a:rPr>
              <a:pPr eaLnBrk="0" fontAlgn="base" hangingPunct="0">
                <a:spcBef>
                  <a:spcPct val="0"/>
                </a:spcBef>
                <a:spcAft>
                  <a:spcPct val="0"/>
                </a:spcAft>
              </a:pPr>
              <a:t>7/28/2014</a:t>
            </a:fld>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D8D1A568-85F2-4B89-9FD1-292D5FD42A63}"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
        <p:nvSpPr>
          <p:cNvPr id="2055" name="Line 7"/>
          <p:cNvSpPr>
            <a:spLocks noChangeShapeType="1"/>
          </p:cNvSpPr>
          <p:nvPr userDrawn="1"/>
        </p:nvSpPr>
        <p:spPr bwMode="auto">
          <a:xfrm>
            <a:off x="203200" y="1295400"/>
            <a:ext cx="11684000" cy="0"/>
          </a:xfrm>
          <a:prstGeom prst="line">
            <a:avLst/>
          </a:prstGeom>
          <a:noFill/>
          <a:ln w="38100" cmpd="dbl">
            <a:solidFill>
              <a:schemeClr val="tx1"/>
            </a:solidFill>
            <a:round/>
            <a:headEnd/>
            <a:tailEnd/>
          </a:ln>
          <a:effectLst/>
        </p:spPr>
        <p:txBody>
          <a:bodyPr wrap="none" anchor="ctr"/>
          <a:lstStyle/>
          <a:p>
            <a:pPr eaLnBrk="0" fontAlgn="base" hangingPunct="0">
              <a:spcBef>
                <a:spcPct val="0"/>
              </a:spcBef>
              <a:spcAft>
                <a:spcPct val="0"/>
              </a:spcAft>
              <a:defRPr/>
            </a:pPr>
            <a:endParaRPr lang="en-US" sz="2400">
              <a:solidFill>
                <a:srgbClr val="000000"/>
              </a:solidFill>
            </a:endParaRPr>
          </a:p>
        </p:txBody>
      </p:sp>
    </p:spTree>
    <p:extLst>
      <p:ext uri="{BB962C8B-B14F-4D97-AF65-F5344CB8AC3E}">
        <p14:creationId xmlns:p14="http://schemas.microsoft.com/office/powerpoint/2010/main" val="1428532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spcBef>
          <a:spcPct val="0"/>
        </a:spcBef>
        <a:spcAft>
          <a:spcPct val="0"/>
        </a:spcAft>
        <a:defRPr sz="2800">
          <a:solidFill>
            <a:schemeClr val="bg1"/>
          </a:solidFill>
          <a:latin typeface="+mj-lt"/>
          <a:ea typeface="MS PGothic" panose="020B0600070205080204" pitchFamily="34" charset="-128"/>
          <a:cs typeface="+mj-cs"/>
        </a:defRPr>
      </a:lvl1pPr>
      <a:lvl2pPr algn="ctr" rtl="0" eaLnBrk="0" fontAlgn="base" hangingPunct="0">
        <a:spcBef>
          <a:spcPct val="0"/>
        </a:spcBef>
        <a:spcAft>
          <a:spcPct val="0"/>
        </a:spcAft>
        <a:defRPr sz="2800">
          <a:solidFill>
            <a:schemeClr val="bg1"/>
          </a:solidFill>
          <a:latin typeface="Arial" charset="0"/>
          <a:ea typeface="MS PGothic" panose="020B0600070205080204" pitchFamily="34" charset="-128"/>
        </a:defRPr>
      </a:lvl2pPr>
      <a:lvl3pPr algn="ctr" rtl="0" eaLnBrk="0" fontAlgn="base" hangingPunct="0">
        <a:spcBef>
          <a:spcPct val="0"/>
        </a:spcBef>
        <a:spcAft>
          <a:spcPct val="0"/>
        </a:spcAft>
        <a:defRPr sz="2800">
          <a:solidFill>
            <a:schemeClr val="bg1"/>
          </a:solidFill>
          <a:latin typeface="Arial" charset="0"/>
          <a:ea typeface="MS PGothic" panose="020B0600070205080204" pitchFamily="34" charset="-128"/>
        </a:defRPr>
      </a:lvl3pPr>
      <a:lvl4pPr algn="ctr" rtl="0" eaLnBrk="0" fontAlgn="base" hangingPunct="0">
        <a:spcBef>
          <a:spcPct val="0"/>
        </a:spcBef>
        <a:spcAft>
          <a:spcPct val="0"/>
        </a:spcAft>
        <a:defRPr sz="2800">
          <a:solidFill>
            <a:schemeClr val="bg1"/>
          </a:solidFill>
          <a:latin typeface="Arial" charset="0"/>
          <a:ea typeface="MS PGothic" panose="020B0600070205080204" pitchFamily="34" charset="-128"/>
        </a:defRPr>
      </a:lvl4pPr>
      <a:lvl5pPr algn="ctr" rtl="0" eaLnBrk="0" fontAlgn="base" hangingPunct="0">
        <a:spcBef>
          <a:spcPct val="0"/>
        </a:spcBef>
        <a:spcAft>
          <a:spcPct val="0"/>
        </a:spcAft>
        <a:defRPr sz="2800">
          <a:solidFill>
            <a:schemeClr val="bg1"/>
          </a:solidFill>
          <a:latin typeface="Arial" charset="0"/>
          <a:ea typeface="MS PGothic" panose="020B0600070205080204"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ABB24A1-C73E-4A2F-AE91-F07936F45747}"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05218923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385511B-4046-4D04-8E5B-C867ED7E4E2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10419317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385511B-4046-4D04-8E5B-C867ED7E4E2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831144149"/>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FFFFFF"/>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FFFFFF"/>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6038B69-52F9-4568-BEEE-0DA720BD177F}" type="slidenum">
              <a:rPr lang="en-US" altLang="en-US">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4176240294"/>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886B1144-9931-4A63-AABE-D864B2150DDF}"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8449092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886B1144-9931-4A63-AABE-D864B2150DDF}"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88065929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1" y="3902076"/>
            <a:ext cx="4533900" cy="2949575"/>
            <a:chOff x="0" y="2458"/>
            <a:chExt cx="2142" cy="1858"/>
          </a:xfrm>
        </p:grpSpPr>
        <p:sp>
          <p:nvSpPr>
            <p:cNvPr id="26627"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26628"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26629"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26630"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26631"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sz="1800">
                <a:solidFill>
                  <a:srgbClr val="FFFFFF"/>
                </a:solidFill>
              </a:endParaRPr>
            </a:p>
          </p:txBody>
        </p:sp>
        <p:sp>
          <p:nvSpPr>
            <p:cNvPr id="26632"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sz="1800">
                <a:solidFill>
                  <a:srgbClr val="FFFFFF"/>
                </a:solidFill>
              </a:endParaRPr>
            </a:p>
          </p:txBody>
        </p:sp>
        <p:sp>
          <p:nvSpPr>
            <p:cNvPr id="26633"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sz="1800">
                <a:solidFill>
                  <a:srgbClr val="FFFFFF"/>
                </a:solidFill>
              </a:endParaRPr>
            </a:p>
          </p:txBody>
        </p:sp>
      </p:grpSp>
      <p:sp>
        <p:nvSpPr>
          <p:cNvPr id="26634" name="Rectangle 10"/>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smtClean="0"/>
              <a:t>Click to edit Master title style</a:t>
            </a:r>
          </a:p>
        </p:txBody>
      </p:sp>
      <p:sp>
        <p:nvSpPr>
          <p:cNvPr id="26635" name="Rectangle 11"/>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6636" name="Rectangle 12"/>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pPr fontAlgn="base">
              <a:spcBef>
                <a:spcPct val="0"/>
              </a:spcBef>
              <a:spcAft>
                <a:spcPct val="0"/>
              </a:spcAft>
            </a:pPr>
            <a:endParaRPr lang="en-US" altLang="en-US">
              <a:solidFill>
                <a:srgbClr val="FFFFFF"/>
              </a:solidFill>
            </a:endParaRPr>
          </a:p>
        </p:txBody>
      </p:sp>
      <p:sp>
        <p:nvSpPr>
          <p:cNvPr id="26637" name="Rectangle 13"/>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pPr fontAlgn="base">
              <a:spcBef>
                <a:spcPct val="0"/>
              </a:spcBef>
              <a:spcAft>
                <a:spcPct val="0"/>
              </a:spcAft>
            </a:pPr>
            <a:endParaRPr lang="en-US" altLang="en-US">
              <a:solidFill>
                <a:srgbClr val="FFFFFF"/>
              </a:solidFill>
            </a:endParaRPr>
          </a:p>
        </p:txBody>
      </p:sp>
      <p:sp>
        <p:nvSpPr>
          <p:cNvPr id="26638" name="Rectangle 14"/>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fontAlgn="base">
              <a:spcBef>
                <a:spcPct val="0"/>
              </a:spcBef>
              <a:spcAft>
                <a:spcPct val="0"/>
              </a:spcAft>
            </a:pPr>
            <a:fld id="{C0FD9D3C-D7FF-4279-AF73-E28AD09E7039}" type="slidenum">
              <a:rPr lang="en-US" altLang="en-US">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3925608858"/>
      </p:ext>
    </p:extLst>
  </p:cSld>
  <p:clrMap bg1="dk2" tx1="lt1" bg2="dk1"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iming>
    <p:tnLst>
      <p:par>
        <p:cTn id="1" dur="indefinite" restart="never" nodeType="tmRoot"/>
      </p:par>
    </p:tnLst>
  </p:timing>
  <p:txStyles>
    <p:titleStyle>
      <a:lvl1pPr algn="ctr" rtl="0" fontAlgn="base">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3902076"/>
            <a:ext cx="4533900" cy="2949575"/>
            <a:chOff x="0" y="2458"/>
            <a:chExt cx="2142" cy="1858"/>
          </a:xfrm>
        </p:grpSpPr>
        <p:sp>
          <p:nvSpPr>
            <p:cNvPr id="4198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4198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4198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4199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41991"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41992"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41993"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grpSp>
      <p:sp>
        <p:nvSpPr>
          <p:cNvPr id="41994"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1995" name="Rectangle 11"/>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996"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41997"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41998"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fontAlgn="base">
              <a:spcBef>
                <a:spcPct val="0"/>
              </a:spcBef>
              <a:spcAft>
                <a:spcPct val="0"/>
              </a:spcAft>
            </a:pPr>
            <a:fld id="{F17E6B94-8032-413D-8860-8244949397B1}" type="slidenum">
              <a:rPr lang="en-US" altLang="en-US">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1735364426"/>
      </p:ext>
    </p:extLst>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8130" name="Group 2"/>
          <p:cNvGrpSpPr>
            <a:grpSpLocks/>
          </p:cNvGrpSpPr>
          <p:nvPr/>
        </p:nvGrpSpPr>
        <p:grpSpPr bwMode="auto">
          <a:xfrm>
            <a:off x="1" y="3902076"/>
            <a:ext cx="4533900" cy="2949575"/>
            <a:chOff x="0" y="2458"/>
            <a:chExt cx="2142" cy="1858"/>
          </a:xfrm>
        </p:grpSpPr>
        <p:sp>
          <p:nvSpPr>
            <p:cNvPr id="48131"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48132"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48133"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48134"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4813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sz="1800">
                <a:solidFill>
                  <a:srgbClr val="FFFFFF"/>
                </a:solidFill>
              </a:endParaRPr>
            </a:p>
          </p:txBody>
        </p:sp>
        <p:sp>
          <p:nvSpPr>
            <p:cNvPr id="4813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sz="1800">
                <a:solidFill>
                  <a:srgbClr val="FFFFFF"/>
                </a:solidFill>
              </a:endParaRPr>
            </a:p>
          </p:txBody>
        </p:sp>
        <p:sp>
          <p:nvSpPr>
            <p:cNvPr id="4813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en-US" sz="1800">
                <a:solidFill>
                  <a:srgbClr val="FFFFFF"/>
                </a:solidFill>
              </a:endParaRPr>
            </a:p>
          </p:txBody>
        </p:sp>
      </p:grpSp>
      <p:sp>
        <p:nvSpPr>
          <p:cNvPr id="48138" name="Rectangle 10"/>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smtClean="0"/>
              <a:t>Click to edit Master title style</a:t>
            </a:r>
          </a:p>
        </p:txBody>
      </p:sp>
      <p:sp>
        <p:nvSpPr>
          <p:cNvPr id="48139" name="Rectangle 11"/>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8140" name="Rectangle 12"/>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pPr fontAlgn="base">
              <a:spcBef>
                <a:spcPct val="0"/>
              </a:spcBef>
              <a:spcAft>
                <a:spcPct val="0"/>
              </a:spcAft>
            </a:pPr>
            <a:endParaRPr lang="en-US" altLang="en-US">
              <a:solidFill>
                <a:srgbClr val="FFFFFF"/>
              </a:solidFill>
            </a:endParaRPr>
          </a:p>
        </p:txBody>
      </p:sp>
      <p:sp>
        <p:nvSpPr>
          <p:cNvPr id="48141" name="Rectangle 13"/>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pPr fontAlgn="base">
              <a:spcBef>
                <a:spcPct val="0"/>
              </a:spcBef>
              <a:spcAft>
                <a:spcPct val="0"/>
              </a:spcAft>
            </a:pPr>
            <a:endParaRPr lang="en-US" altLang="en-US">
              <a:solidFill>
                <a:srgbClr val="FFFFFF"/>
              </a:solidFill>
            </a:endParaRPr>
          </a:p>
        </p:txBody>
      </p:sp>
      <p:sp>
        <p:nvSpPr>
          <p:cNvPr id="48142" name="Rectangle 14"/>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fontAlgn="base">
              <a:spcBef>
                <a:spcPct val="0"/>
              </a:spcBef>
              <a:spcAft>
                <a:spcPct val="0"/>
              </a:spcAft>
            </a:pPr>
            <a:fld id="{4158E702-F30F-4190-B962-20D05643AEE5}" type="slidenum">
              <a:rPr lang="en-US" altLang="en-US">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5016919"/>
      </p:ext>
    </p:extLst>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iming>
    <p:tnLst>
      <p:par>
        <p:cTn id="1" dur="indefinite" restart="never" nodeType="tmRoot"/>
      </p:par>
    </p:tnLst>
  </p:timing>
  <p:txStyles>
    <p:titleStyle>
      <a:lvl1pPr algn="ctr" rtl="0" fontAlgn="base">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ABB24A1-C73E-4A2F-AE91-F07936F45747}"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97644788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ABB24A1-C73E-4A2F-AE91-F07936F45747}"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95736285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5.xml"/></Relationships>
</file>

<file path=ppt/slides/_rels/slide10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5.xml"/></Relationships>
</file>

<file path=ppt/slides/_rels/slide10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5.xml"/></Relationships>
</file>

<file path=ppt/slides/_rels/slide10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4.xml"/></Relationships>
</file>

<file path=ppt/slides/_rels/slide10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4.xml"/></Relationships>
</file>

<file path=ppt/slides/_rels/slide10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4.xml"/></Relationships>
</file>

<file path=ppt/slides/_rels/slide10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4.xml"/></Relationships>
</file>

<file path=ppt/slides/_rels/slide10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5.xml"/><Relationship Id="rId4" Type="http://schemas.openxmlformats.org/officeDocument/2006/relationships/image" Target="../media/image122.jpeg"/></Relationships>
</file>

<file path=ppt/slides/_rels/slide10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0.xml"/></Relationships>
</file>

<file path=ppt/slides/_rels/slide10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5.xml"/></Relationships>
</file>

<file path=ppt/slides/_rels/slide11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5.xml"/></Relationships>
</file>

<file path=ppt/slides/_rels/slide11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5.xml"/></Relationships>
</file>

<file path=ppt/slides/_rels/slide11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5.xml"/></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29.jpeg"/><Relationship Id="rId1" Type="http://schemas.openxmlformats.org/officeDocument/2006/relationships/slideLayout" Target="../slideLayouts/slideLayout105.xml"/></Relationships>
</file>

<file path=ppt/slides/_rels/slide1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30.jpeg"/><Relationship Id="rId1" Type="http://schemas.openxmlformats.org/officeDocument/2006/relationships/slideLayout" Target="../slideLayouts/slideLayout105.xml"/></Relationships>
</file>

<file path=ppt/slides/_rels/slide1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31.png"/><Relationship Id="rId1" Type="http://schemas.openxmlformats.org/officeDocument/2006/relationships/slideLayout" Target="../slideLayouts/slideLayout105.xml"/></Relationships>
</file>

<file path=ppt/slides/_rels/slide11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32.jpeg"/><Relationship Id="rId1" Type="http://schemas.openxmlformats.org/officeDocument/2006/relationships/slideLayout" Target="../slideLayouts/slideLayout105.xml"/></Relationships>
</file>

<file path=ppt/slides/_rels/slide1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33.png"/><Relationship Id="rId1" Type="http://schemas.openxmlformats.org/officeDocument/2006/relationships/slideLayout" Target="../slideLayouts/slideLayout105.xml"/></Relationships>
</file>

<file path=ppt/slides/_rels/slide1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34.png"/><Relationship Id="rId1" Type="http://schemas.openxmlformats.org/officeDocument/2006/relationships/slideLayout" Target="../slideLayouts/slideLayout10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05.xml"/><Relationship Id="rId4" Type="http://schemas.openxmlformats.org/officeDocument/2006/relationships/image" Target="../media/image90.png"/></Relationships>
</file>

<file path=ppt/slides/_rels/slide12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5.xml"/></Relationships>
</file>

<file path=ppt/slides/_rels/slide12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0.xml"/></Relationships>
</file>

<file path=ppt/slides/_rels/slide12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5.xml"/></Relationships>
</file>

<file path=ppt/slides/_rels/slide12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5.xml"/></Relationships>
</file>

<file path=ppt/slides/_rels/slide12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5.xml"/></Relationships>
</file>

<file path=ppt/slides/_rels/slide12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5.xml"/></Relationships>
</file>

<file path=ppt/slides/_rels/slide12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0.xml"/></Relationships>
</file>

<file path=ppt/slides/_rels/slide12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0.xml"/></Relationships>
</file>

<file path=ppt/slides/_rels/slide12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3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0.xml"/></Relationships>
</file>

<file path=ppt/slides/_rels/slide13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5.xml"/><Relationship Id="rId4" Type="http://schemas.openxmlformats.org/officeDocument/2006/relationships/image" Target="../media/image151.jpeg"/></Relationships>
</file>

<file path=ppt/slides/_rels/slide13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0.xml"/></Relationships>
</file>

<file path=ppt/slides/_rels/slide13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0.xml"/></Relationships>
</file>

<file path=ppt/slides/_rels/slide13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3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5.xml"/></Relationships>
</file>

<file path=ppt/slides/_rels/slide13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5.xml"/></Relationships>
</file>

<file path=ppt/slides/_rels/slide13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116.xml"/></Relationships>
</file>

<file path=ppt/slides/_rels/slide139.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9.jpeg"/><Relationship Id="rId1" Type="http://schemas.openxmlformats.org/officeDocument/2006/relationships/slideLayout" Target="../slideLayouts/slideLayout116.xml"/></Relationships>
</file>

<file path=ppt/slides/_rels/slide14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116.xml"/><Relationship Id="rId5" Type="http://schemas.openxmlformats.org/officeDocument/2006/relationships/image" Target="../media/image157.jpeg"/><Relationship Id="rId4" Type="http://schemas.openxmlformats.org/officeDocument/2006/relationships/image" Target="../media/image162.jpeg"/></Relationships>
</file>

<file path=ppt/slides/_rels/slide14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63.jpeg"/><Relationship Id="rId1" Type="http://schemas.openxmlformats.org/officeDocument/2006/relationships/slideLayout" Target="../slideLayouts/slideLayout116.xml"/></Relationships>
</file>

<file path=ppt/slides/_rels/slide14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64.jpeg"/><Relationship Id="rId1" Type="http://schemas.openxmlformats.org/officeDocument/2006/relationships/slideLayout" Target="../slideLayouts/slideLayout116.xml"/></Relationships>
</file>

<file path=ppt/slides/_rels/slide14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5.xml"/></Relationships>
</file>

<file path=ppt/slides/_rels/slide14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5.xml"/></Relationships>
</file>

<file path=ppt/slides/_rels/slide14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5.xml"/></Relationships>
</file>

<file path=ppt/slides/_rels/slide14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75.xml"/></Relationships>
</file>

<file path=ppt/slides/_rels/slide14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71.jpeg"/><Relationship Id="rId1" Type="http://schemas.openxmlformats.org/officeDocument/2006/relationships/slideLayout" Target="../slideLayouts/slideLayout127.xml"/></Relationships>
</file>

<file path=ppt/slides/_rels/slide14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127.xml"/><Relationship Id="rId4" Type="http://schemas.openxmlformats.org/officeDocument/2006/relationships/image" Target="../media/image157.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39.xml"/></Relationships>
</file>

<file path=ppt/slides/_rels/slide15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75.xml"/></Relationships>
</file>

<file path=ppt/slides/_rels/slide151.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5.xml"/></Relationships>
</file>

<file path=ppt/slides/_rels/slide15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75.xml"/></Relationships>
</file>

<file path=ppt/slides/_rels/slide153.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5.xml"/></Relationships>
</file>

<file path=ppt/slides/_rels/slide15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75.xml"/></Relationships>
</file>

<file path=ppt/slides/_rels/slide155.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5.xml"/></Relationships>
</file>

<file path=ppt/slides/_rels/slide156.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0.xml"/></Relationships>
</file>

<file path=ppt/slides/_rels/slide157.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5.xml"/></Relationships>
</file>

<file path=ppt/slides/_rels/slide15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5.jpeg"/><Relationship Id="rId1" Type="http://schemas.openxmlformats.org/officeDocument/2006/relationships/slideLayout" Target="../slideLayouts/slideLayout7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4.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4.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4.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4.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4.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4.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4.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4.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8.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9.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9.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4.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4.xml"/></Relationships>
</file>

<file path=ppt/slides/_rels/slide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4.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3.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4.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4.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4.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4.xml"/><Relationship Id="rId4" Type="http://schemas.openxmlformats.org/officeDocument/2006/relationships/image" Target="../media/image78.jpeg"/></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4.xml"/><Relationship Id="rId4" Type="http://schemas.openxmlformats.org/officeDocument/2006/relationships/image" Target="../media/image81.jpeg"/></Relationships>
</file>

<file path=ppt/slides/_rels/slide7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4.xml"/></Relationships>
</file>

<file path=ppt/slides/_rels/slide7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4.xml"/></Relationships>
</file>

<file path=ppt/slides/_rels/slide7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4.xml"/></Relationships>
</file>

<file path=ppt/slides/_rels/slide7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4.xml"/></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8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5.xml"/></Relationships>
</file>

<file path=ppt/slides/_rels/slide8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83.xml"/><Relationship Id="rId4" Type="http://schemas.openxmlformats.org/officeDocument/2006/relationships/image" Target="../media/image90.png"/></Relationships>
</file>

<file path=ppt/slides/_rels/slide8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3.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1.png"/><Relationship Id="rId1" Type="http://schemas.openxmlformats.org/officeDocument/2006/relationships/slideLayout" Target="../slideLayouts/slideLayout83.xml"/></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0.png"/><Relationship Id="rId1" Type="http://schemas.openxmlformats.org/officeDocument/2006/relationships/slideLayout" Target="../slideLayouts/slideLayout83.xml"/></Relationships>
</file>

<file path=ppt/slides/_rels/slide8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8.jpeg"/><Relationship Id="rId1" Type="http://schemas.openxmlformats.org/officeDocument/2006/relationships/slideLayout" Target="../slideLayouts/slideLayout83.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3.jpeg"/><Relationship Id="rId1" Type="http://schemas.openxmlformats.org/officeDocument/2006/relationships/slideLayout" Target="../slideLayouts/slideLayout83.xml"/></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4.jpeg"/><Relationship Id="rId1" Type="http://schemas.openxmlformats.org/officeDocument/2006/relationships/slideLayout" Target="../slideLayouts/slideLayout83.xml"/></Relationships>
</file>

<file path=ppt/slides/_rels/slide8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5.xml"/></Relationships>
</file>

<file path=ppt/slides/_rels/slide9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5.xml"/></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9.jpeg"/><Relationship Id="rId1" Type="http://schemas.openxmlformats.org/officeDocument/2006/relationships/slideLayout" Target="../slideLayouts/slideLayout94.xml"/></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00.jpeg"/><Relationship Id="rId1" Type="http://schemas.openxmlformats.org/officeDocument/2006/relationships/slideLayout" Target="../slideLayouts/slideLayout94.xml"/></Relationships>
</file>

<file path=ppt/slides/_rels/slide9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94.xml"/><Relationship Id="rId4" Type="http://schemas.openxmlformats.org/officeDocument/2006/relationships/image" Target="../media/image90.png"/></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03.jpeg"/><Relationship Id="rId1" Type="http://schemas.openxmlformats.org/officeDocument/2006/relationships/slideLayout" Target="../slideLayouts/slideLayout94.xml"/></Relationships>
</file>

<file path=ppt/slides/_rels/slide9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94.xml"/><Relationship Id="rId4" Type="http://schemas.openxmlformats.org/officeDocument/2006/relationships/image" Target="../media/image90.png"/></Relationships>
</file>

<file path=ppt/slides/_rels/slide9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94.xml"/><Relationship Id="rId4" Type="http://schemas.openxmlformats.org/officeDocument/2006/relationships/image" Target="../media/image90.png"/></Relationships>
</file>

<file path=ppt/slides/_rels/slide9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5.xml"/></Relationships>
</file>

<file path=ppt/slides/_rels/slide9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0" y="2130426"/>
            <a:ext cx="7772400" cy="1470025"/>
          </a:xfrm>
        </p:spPr>
        <p:txBody>
          <a:bodyPr anchor="ctr"/>
          <a:lstStyle/>
          <a:p>
            <a:r>
              <a:rPr lang="en-US" altLang="en-US" sz="5400" b="1"/>
              <a:t>Our Solar System</a:t>
            </a:r>
          </a:p>
        </p:txBody>
      </p:sp>
      <p:sp>
        <p:nvSpPr>
          <p:cNvPr id="2051" name="Rectangle 3"/>
          <p:cNvSpPr>
            <a:spLocks noGrp="1" noChangeArrowheads="1"/>
          </p:cNvSpPr>
          <p:nvPr>
            <p:ph type="subTitle" idx="1"/>
          </p:nvPr>
        </p:nvSpPr>
        <p:spPr>
          <a:xfrm>
            <a:off x="2895600" y="3886200"/>
            <a:ext cx="6400800" cy="1752600"/>
          </a:xfrm>
        </p:spPr>
        <p:txBody>
          <a:bodyPr/>
          <a:lstStyle/>
          <a:p>
            <a:r>
              <a:rPr lang="en-US" altLang="en-US" sz="3200"/>
              <a:t>(An Introductory Tour)</a:t>
            </a:r>
          </a:p>
        </p:txBody>
      </p:sp>
    </p:spTree>
    <p:extLst>
      <p:ext uri="{BB962C8B-B14F-4D97-AF65-F5344CB8AC3E}">
        <p14:creationId xmlns:p14="http://schemas.microsoft.com/office/powerpoint/2010/main" val="40256147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fld id="{F828B8AA-F61D-44F1-9B0D-D1E19F41DC16}" type="slidenum">
              <a:rPr lang="en-US" altLang="en-US">
                <a:solidFill>
                  <a:srgbClr val="000000"/>
                </a:solidFill>
              </a:rPr>
              <a:pPr/>
              <a:t>10</a:t>
            </a:fld>
            <a:endParaRPr lang="en-US" altLang="en-US">
              <a:solidFill>
                <a:srgbClr val="000000"/>
              </a:solidFill>
            </a:endParaRPr>
          </a:p>
        </p:txBody>
      </p:sp>
      <p:sp>
        <p:nvSpPr>
          <p:cNvPr id="9218" name="Title 1"/>
          <p:cNvSpPr>
            <a:spLocks noGrp="1"/>
          </p:cNvSpPr>
          <p:nvPr>
            <p:ph type="title"/>
          </p:nvPr>
        </p:nvSpPr>
        <p:spPr>
          <a:xfrm>
            <a:off x="2133600" y="228600"/>
            <a:ext cx="7772400" cy="1143000"/>
          </a:xfrm>
        </p:spPr>
        <p:txBody>
          <a:bodyPr/>
          <a:lstStyle/>
          <a:p>
            <a:pPr>
              <a:defRPr/>
            </a:pPr>
            <a:r>
              <a:rPr lang="en-US" smtClean="0">
                <a:solidFill>
                  <a:srgbClr val="FFFF66"/>
                </a:solidFill>
                <a:effectLst>
                  <a:outerShdw blurRad="38100" dist="38100" dir="2700000" algn="tl">
                    <a:srgbClr val="000000"/>
                  </a:outerShdw>
                </a:effectLst>
                <a:ea typeface="+mj-ea"/>
              </a:rPr>
              <a:t>What is a Dwarf Planet?</a:t>
            </a:r>
          </a:p>
        </p:txBody>
      </p:sp>
      <p:sp>
        <p:nvSpPr>
          <p:cNvPr id="9219" name="Content Placeholder 2"/>
          <p:cNvSpPr>
            <a:spLocks noGrp="1"/>
          </p:cNvSpPr>
          <p:nvPr>
            <p:ph idx="1"/>
          </p:nvPr>
        </p:nvSpPr>
        <p:spPr>
          <a:xfrm>
            <a:off x="2133600" y="1524000"/>
            <a:ext cx="7772400" cy="4114800"/>
          </a:xfrm>
          <a:effectLst>
            <a:outerShdw dist="35921" dir="2700000" algn="ctr" rotWithShape="0">
              <a:srgbClr val="808080"/>
            </a:outerShdw>
          </a:effectLst>
        </p:spPr>
        <p:txBody>
          <a:bodyPr/>
          <a:lstStyle/>
          <a:p>
            <a:pPr>
              <a:defRPr/>
            </a:pPr>
            <a:r>
              <a:rPr lang="en-US" smtClean="0">
                <a:solidFill>
                  <a:schemeClr val="bg1"/>
                </a:solidFill>
                <a:effectLst>
                  <a:outerShdw blurRad="38100" dist="38100" dir="2700000" algn="tl">
                    <a:srgbClr val="000000"/>
                  </a:outerShdw>
                </a:effectLst>
                <a:ea typeface="+mn-ea"/>
              </a:rPr>
              <a:t>Celestial body orbiting the Sun</a:t>
            </a:r>
          </a:p>
          <a:p>
            <a:pPr>
              <a:defRPr/>
            </a:pPr>
            <a:r>
              <a:rPr lang="en-US" smtClean="0">
                <a:solidFill>
                  <a:schemeClr val="bg1"/>
                </a:solidFill>
                <a:effectLst>
                  <a:outerShdw blurRad="38100" dist="38100" dir="2700000" algn="tl">
                    <a:srgbClr val="000000"/>
                  </a:outerShdw>
                </a:effectLst>
                <a:ea typeface="+mn-ea"/>
              </a:rPr>
              <a:t>Massive enough to be rounded by its own gravity</a:t>
            </a:r>
          </a:p>
          <a:p>
            <a:pPr>
              <a:defRPr/>
            </a:pPr>
            <a:r>
              <a:rPr lang="en-US" smtClean="0">
                <a:solidFill>
                  <a:schemeClr val="bg1"/>
                </a:solidFill>
                <a:effectLst>
                  <a:outerShdw blurRad="38100" dist="38100" dir="2700000" algn="tl">
                    <a:srgbClr val="000000"/>
                  </a:outerShdw>
                </a:effectLst>
                <a:ea typeface="+mn-ea"/>
              </a:rPr>
              <a:t>BUT has </a:t>
            </a:r>
            <a:r>
              <a:rPr lang="en-US" u="sng" smtClean="0">
                <a:solidFill>
                  <a:schemeClr val="bg1"/>
                </a:solidFill>
                <a:effectLst>
                  <a:outerShdw blurRad="38100" dist="38100" dir="2700000" algn="tl">
                    <a:srgbClr val="000000"/>
                  </a:outerShdw>
                </a:effectLst>
                <a:ea typeface="+mn-ea"/>
              </a:rPr>
              <a:t>NOT</a:t>
            </a:r>
            <a:r>
              <a:rPr lang="en-US" smtClean="0">
                <a:solidFill>
                  <a:schemeClr val="bg1"/>
                </a:solidFill>
                <a:effectLst>
                  <a:outerShdw blurRad="38100" dist="38100" dir="2700000" algn="tl">
                    <a:srgbClr val="000000"/>
                  </a:outerShdw>
                </a:effectLst>
                <a:ea typeface="+mn-ea"/>
              </a:rPr>
              <a:t> cleared its neighboring region of planetesimals</a:t>
            </a:r>
          </a:p>
          <a:p>
            <a:pPr>
              <a:defRPr/>
            </a:pPr>
            <a:r>
              <a:rPr lang="en-US" smtClean="0">
                <a:solidFill>
                  <a:schemeClr val="bg1"/>
                </a:solidFill>
                <a:effectLst>
                  <a:outerShdw blurRad="38100" dist="38100" dir="2700000" algn="tl">
                    <a:srgbClr val="000000"/>
                  </a:outerShdw>
                </a:effectLst>
                <a:ea typeface="+mn-ea"/>
              </a:rPr>
              <a:t>Is not a satellite</a:t>
            </a:r>
          </a:p>
          <a:p>
            <a:pPr>
              <a:buFontTx/>
              <a:buNone/>
              <a:defRPr/>
            </a:pPr>
            <a:endParaRPr lang="en-US" smtClean="0">
              <a:ea typeface="+mn-ea"/>
            </a:endParaRPr>
          </a:p>
          <a:p>
            <a:pPr lvl="1">
              <a:buFontTx/>
              <a:buNone/>
              <a:defRPr/>
            </a:pPr>
            <a:endParaRPr lang="en-US" smtClean="0">
              <a:ea typeface="+mn-ea"/>
            </a:endParaRPr>
          </a:p>
        </p:txBody>
      </p:sp>
      <p:sp>
        <p:nvSpPr>
          <p:cNvPr id="8196" name="Text Box 4"/>
          <p:cNvSpPr txBox="1">
            <a:spLocks noChangeArrowheads="1"/>
          </p:cNvSpPr>
          <p:nvPr/>
        </p:nvSpPr>
        <p:spPr bwMode="auto">
          <a:xfrm>
            <a:off x="2095500" y="5029200"/>
            <a:ext cx="8001000" cy="1066800"/>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defRPr/>
            </a:pPr>
            <a:r>
              <a:rPr lang="en-US" sz="3200">
                <a:solidFill>
                  <a:srgbClr val="FFFFFF"/>
                </a:solidFill>
                <a:effectLst>
                  <a:outerShdw blurRad="38100" dist="38100" dir="2700000" algn="tl">
                    <a:srgbClr val="000000"/>
                  </a:outerShdw>
                </a:effectLst>
              </a:rPr>
              <a:t>A plutoid is a dwarf planet beyond the orbit of Neptune</a:t>
            </a:r>
          </a:p>
        </p:txBody>
      </p:sp>
    </p:spTree>
    <p:extLst>
      <p:ext uri="{BB962C8B-B14F-4D97-AF65-F5344CB8AC3E}">
        <p14:creationId xmlns:p14="http://schemas.microsoft.com/office/powerpoint/2010/main" val="306789694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295400" y="76200"/>
            <a:ext cx="9525000"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3100" b="1">
                <a:solidFill>
                  <a:srgbClr val="B2B2B2"/>
                </a:solidFill>
                <a:effectLst>
                  <a:outerShdw blurRad="38100" dist="38100" dir="2700000" algn="tl">
                    <a:srgbClr val="FFFFFF"/>
                  </a:outerShdw>
                </a:effectLst>
              </a:rPr>
              <a:t>Comet Shoemaker-Levy’s Collision with Jupiter</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85800"/>
            <a:ext cx="8915400" cy="2586038"/>
          </a:xfrm>
          <a:prstGeom prst="rect">
            <a:avLst/>
          </a:prstGeom>
          <a:noFill/>
          <a:extLst>
            <a:ext uri="{909E8E84-426E-40DD-AFC4-6F175D3DCCD1}">
              <a14:hiddenFill xmlns:a14="http://schemas.microsoft.com/office/drawing/2010/main">
                <a:solidFill>
                  <a:srgbClr val="FFFFFF"/>
                </a:solidFill>
              </a14:hiddenFill>
            </a:ext>
          </a:extLst>
        </p:spPr>
      </p:pic>
      <p:sp>
        <p:nvSpPr>
          <p:cNvPr id="10244" name="Text Box 4"/>
          <p:cNvSpPr txBox="1">
            <a:spLocks noChangeArrowheads="1"/>
          </p:cNvSpPr>
          <p:nvPr/>
        </p:nvSpPr>
        <p:spPr bwMode="auto">
          <a:xfrm>
            <a:off x="1676400" y="2514601"/>
            <a:ext cx="6096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000">
                <a:solidFill>
                  <a:srgbClr val="FFFFFF"/>
                </a:solidFill>
              </a:rPr>
              <a:t>The comet was ripped into 21 fragments by gravitational tides from Jupiter. </a:t>
            </a:r>
          </a:p>
        </p:txBody>
      </p:sp>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438526"/>
            <a:ext cx="5410200" cy="3190875"/>
          </a:xfrm>
          <a:prstGeom prst="rect">
            <a:avLst/>
          </a:prstGeom>
          <a:noFill/>
          <a:extLst>
            <a:ext uri="{909E8E84-426E-40DD-AFC4-6F175D3DCCD1}">
              <a14:hiddenFill xmlns:a14="http://schemas.microsoft.com/office/drawing/2010/main">
                <a:solidFill>
                  <a:srgbClr val="FFFFFF"/>
                </a:solidFill>
              </a14:hiddenFill>
            </a:ext>
          </a:extLst>
        </p:spPr>
      </p:pic>
      <p:sp>
        <p:nvSpPr>
          <p:cNvPr id="10246" name="Text Box 6"/>
          <p:cNvSpPr txBox="1">
            <a:spLocks noChangeArrowheads="1"/>
          </p:cNvSpPr>
          <p:nvPr/>
        </p:nvSpPr>
        <p:spPr bwMode="auto">
          <a:xfrm>
            <a:off x="2209800" y="3581401"/>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a:solidFill>
                  <a:srgbClr val="000000"/>
                </a:solidFill>
                <a:latin typeface="Times" panose="02020603050405020304" pitchFamily="18" charset="0"/>
              </a:rPr>
              <a:t>VISIBLE LIGHT</a:t>
            </a:r>
          </a:p>
        </p:txBody>
      </p:sp>
      <p:sp>
        <p:nvSpPr>
          <p:cNvPr id="10247" name="Text Box 7"/>
          <p:cNvSpPr txBox="1">
            <a:spLocks noChangeArrowheads="1"/>
          </p:cNvSpPr>
          <p:nvPr/>
        </p:nvSpPr>
        <p:spPr bwMode="auto">
          <a:xfrm>
            <a:off x="4648200" y="3581401"/>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a:solidFill>
                  <a:srgbClr val="000000"/>
                </a:solidFill>
                <a:latin typeface="Times" panose="02020603050405020304" pitchFamily="18" charset="0"/>
              </a:rPr>
              <a:t>ULTRA VIOLET</a:t>
            </a:r>
          </a:p>
        </p:txBody>
      </p:sp>
      <p:sp>
        <p:nvSpPr>
          <p:cNvPr id="10248" name="Text Box 8"/>
          <p:cNvSpPr txBox="1">
            <a:spLocks noChangeArrowheads="1"/>
          </p:cNvSpPr>
          <p:nvPr/>
        </p:nvSpPr>
        <p:spPr bwMode="auto">
          <a:xfrm>
            <a:off x="7239000" y="3870326"/>
            <a:ext cx="31242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000">
                <a:solidFill>
                  <a:srgbClr val="FFFFFF"/>
                </a:solidFill>
              </a:rPr>
              <a:t>These fragments exploded into huge fireballs and left dark spots at the impact sites that lasted for months. </a:t>
            </a:r>
          </a:p>
        </p:txBody>
      </p:sp>
    </p:spTree>
    <p:extLst>
      <p:ext uri="{BB962C8B-B14F-4D97-AF65-F5344CB8AC3E}">
        <p14:creationId xmlns:p14="http://schemas.microsoft.com/office/powerpoint/2010/main" val="217155046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b="42046"/>
          <a:stretch>
            <a:fillRect/>
          </a:stretch>
        </p:blipFill>
        <p:spPr bwMode="auto">
          <a:xfrm>
            <a:off x="1752600" y="639764"/>
            <a:ext cx="8686800" cy="5532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37729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t="56837"/>
          <a:stretch>
            <a:fillRect/>
          </a:stretch>
        </p:blipFill>
        <p:spPr bwMode="auto">
          <a:xfrm>
            <a:off x="1676400" y="1676400"/>
            <a:ext cx="8915400" cy="4230688"/>
          </a:xfrm>
          <a:prstGeom prst="rect">
            <a:avLst/>
          </a:prstGeom>
          <a:noFill/>
          <a:extLst>
            <a:ext uri="{909E8E84-426E-40DD-AFC4-6F175D3DCCD1}">
              <a14:hiddenFill xmlns:a14="http://schemas.microsoft.com/office/drawing/2010/main">
                <a:solidFill>
                  <a:srgbClr val="FFFFFF"/>
                </a:solidFill>
              </a14:hiddenFill>
            </a:ext>
          </a:extLst>
        </p:spPr>
      </p:pic>
      <p:sp>
        <p:nvSpPr>
          <p:cNvPr id="12291" name="Text Box 3"/>
          <p:cNvSpPr txBox="1">
            <a:spLocks noChangeArrowheads="1"/>
          </p:cNvSpPr>
          <p:nvPr/>
        </p:nvSpPr>
        <p:spPr bwMode="auto">
          <a:xfrm>
            <a:off x="1524000" y="381001"/>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4000" b="1">
                <a:solidFill>
                  <a:srgbClr val="B2B2B2"/>
                </a:solidFill>
                <a:effectLst>
                  <a:outerShdw blurRad="38100" dist="38100" dir="2700000" algn="tl">
                    <a:srgbClr val="FFFFFF"/>
                  </a:outerShdw>
                </a:effectLst>
              </a:rPr>
              <a:t>Interiors of the Galilean Moons</a:t>
            </a:r>
          </a:p>
        </p:txBody>
      </p:sp>
    </p:spTree>
    <p:extLst>
      <p:ext uri="{BB962C8B-B14F-4D97-AF65-F5344CB8AC3E}">
        <p14:creationId xmlns:p14="http://schemas.microsoft.com/office/powerpoint/2010/main" val="180767749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990600"/>
            <a:ext cx="38862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48000"/>
            <a:ext cx="5105400" cy="3360738"/>
          </a:xfrm>
          <a:prstGeom prst="rect">
            <a:avLst/>
          </a:prstGeom>
          <a:noFill/>
          <a:extLst>
            <a:ext uri="{909E8E84-426E-40DD-AFC4-6F175D3DCCD1}">
              <a14:hiddenFill xmlns:a14="http://schemas.microsoft.com/office/drawing/2010/main">
                <a:solidFill>
                  <a:srgbClr val="FFFFFF"/>
                </a:solidFill>
              </a14:hiddenFill>
            </a:ext>
          </a:extLst>
        </p:spPr>
      </p:pic>
      <p:sp>
        <p:nvSpPr>
          <p:cNvPr id="13316" name="Text Box 4"/>
          <p:cNvSpPr txBox="1">
            <a:spLocks noChangeArrowheads="1"/>
          </p:cNvSpPr>
          <p:nvPr/>
        </p:nvSpPr>
        <p:spPr bwMode="auto">
          <a:xfrm>
            <a:off x="1828800" y="1524001"/>
            <a:ext cx="4495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a:solidFill>
                  <a:srgbClr val="FFFFFF"/>
                </a:solidFill>
              </a:rPr>
              <a:t>Io, the closest moon to Jupiter, is covered with many active volcanoes. </a:t>
            </a:r>
          </a:p>
        </p:txBody>
      </p:sp>
      <p:sp>
        <p:nvSpPr>
          <p:cNvPr id="13317" name="Text Box 5"/>
          <p:cNvSpPr txBox="1">
            <a:spLocks noChangeArrowheads="1"/>
          </p:cNvSpPr>
          <p:nvPr/>
        </p:nvSpPr>
        <p:spPr bwMode="auto">
          <a:xfrm>
            <a:off x="6781800" y="5105401"/>
            <a:ext cx="3581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000">
                <a:solidFill>
                  <a:srgbClr val="FFFFFF"/>
                </a:solidFill>
              </a:rPr>
              <a:t>Tidal forces from Jupiter and the other Galilean moons keep Io’s interior heated. </a:t>
            </a:r>
          </a:p>
        </p:txBody>
      </p:sp>
      <p:sp>
        <p:nvSpPr>
          <p:cNvPr id="13318" name="Rectangle 6"/>
          <p:cNvSpPr>
            <a:spLocks noGrp="1" noChangeArrowheads="1"/>
          </p:cNvSpPr>
          <p:nvPr>
            <p:ph type="title"/>
          </p:nvPr>
        </p:nvSpPr>
        <p:spPr>
          <a:xfrm>
            <a:off x="1828800" y="1"/>
            <a:ext cx="3429000" cy="1139825"/>
          </a:xfrm>
        </p:spPr>
        <p:txBody>
          <a:bodyPr/>
          <a:lstStyle/>
          <a:p>
            <a:r>
              <a:rPr lang="en-US" altLang="en-US"/>
              <a:t>Io</a:t>
            </a:r>
          </a:p>
        </p:txBody>
      </p:sp>
    </p:spTree>
    <p:extLst>
      <p:ext uri="{BB962C8B-B14F-4D97-AF65-F5344CB8AC3E}">
        <p14:creationId xmlns:p14="http://schemas.microsoft.com/office/powerpoint/2010/main" val="165372458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1" y="393700"/>
            <a:ext cx="3781425" cy="37973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828926"/>
            <a:ext cx="4419600" cy="3433763"/>
          </a:xfrm>
          <a:prstGeom prst="rect">
            <a:avLst/>
          </a:prstGeom>
          <a:noFill/>
          <a:extLst>
            <a:ext uri="{909E8E84-426E-40DD-AFC4-6F175D3DCCD1}">
              <a14:hiddenFill xmlns:a14="http://schemas.microsoft.com/office/drawing/2010/main">
                <a:solidFill>
                  <a:srgbClr val="FFFFFF"/>
                </a:solidFill>
              </a14:hiddenFill>
            </a:ext>
          </a:extLst>
        </p:spPr>
      </p:pic>
      <p:sp>
        <p:nvSpPr>
          <p:cNvPr id="14340" name="Text Box 4"/>
          <p:cNvSpPr txBox="1">
            <a:spLocks noChangeArrowheads="1"/>
          </p:cNvSpPr>
          <p:nvPr/>
        </p:nvSpPr>
        <p:spPr bwMode="auto">
          <a:xfrm>
            <a:off x="1828800" y="1600201"/>
            <a:ext cx="4191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a:solidFill>
                  <a:srgbClr val="FFFFFF"/>
                </a:solidFill>
              </a:rPr>
              <a:t>Europa houses liquid water under its icy surface. </a:t>
            </a:r>
          </a:p>
        </p:txBody>
      </p:sp>
      <p:sp>
        <p:nvSpPr>
          <p:cNvPr id="14342" name="Text Box 6"/>
          <p:cNvSpPr txBox="1">
            <a:spLocks noChangeArrowheads="1"/>
          </p:cNvSpPr>
          <p:nvPr/>
        </p:nvSpPr>
        <p:spPr bwMode="auto">
          <a:xfrm>
            <a:off x="6553200" y="4648201"/>
            <a:ext cx="4114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000">
                <a:solidFill>
                  <a:srgbClr val="FFFFFF"/>
                </a:solidFill>
              </a:rPr>
              <a:t>Scars on Europa’s surface are believed to be caused by rising warmed ice. </a:t>
            </a:r>
          </a:p>
        </p:txBody>
      </p:sp>
      <p:sp>
        <p:nvSpPr>
          <p:cNvPr id="14343" name="Rectangle 7"/>
          <p:cNvSpPr>
            <a:spLocks noGrp="1" noChangeArrowheads="1"/>
          </p:cNvSpPr>
          <p:nvPr>
            <p:ph type="title"/>
          </p:nvPr>
        </p:nvSpPr>
        <p:spPr>
          <a:xfrm>
            <a:off x="1828800" y="1"/>
            <a:ext cx="2971800" cy="1139825"/>
          </a:xfrm>
        </p:spPr>
        <p:txBody>
          <a:bodyPr/>
          <a:lstStyle/>
          <a:p>
            <a:pPr algn="l"/>
            <a:r>
              <a:rPr lang="en-US" altLang="en-US"/>
              <a:t>Europa</a:t>
            </a:r>
          </a:p>
        </p:txBody>
      </p:sp>
    </p:spTree>
    <p:extLst>
      <p:ext uri="{BB962C8B-B14F-4D97-AF65-F5344CB8AC3E}">
        <p14:creationId xmlns:p14="http://schemas.microsoft.com/office/powerpoint/2010/main" val="99356120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81201"/>
            <a:ext cx="8839200" cy="3025775"/>
          </a:xfrm>
          <a:prstGeom prst="rect">
            <a:avLst/>
          </a:prstGeom>
          <a:noFill/>
          <a:extLst>
            <a:ext uri="{909E8E84-426E-40DD-AFC4-6F175D3DCCD1}">
              <a14:hiddenFill xmlns:a14="http://schemas.microsoft.com/office/drawing/2010/main">
                <a:solidFill>
                  <a:srgbClr val="FFFFFF"/>
                </a:solidFill>
              </a14:hiddenFill>
            </a:ext>
          </a:extLst>
        </p:spPr>
      </p:pic>
      <p:sp>
        <p:nvSpPr>
          <p:cNvPr id="15363" name="Text Box 3"/>
          <p:cNvSpPr txBox="1">
            <a:spLocks noChangeArrowheads="1"/>
          </p:cNvSpPr>
          <p:nvPr/>
        </p:nvSpPr>
        <p:spPr bwMode="auto">
          <a:xfrm>
            <a:off x="1905000" y="1066801"/>
            <a:ext cx="7467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a:solidFill>
                  <a:srgbClr val="FFFFFF"/>
                </a:solidFill>
              </a:rPr>
              <a:t>Ganymede, the largest satellite in the solar system, is even larger than Mercury.</a:t>
            </a:r>
            <a:r>
              <a:rPr lang="en-US" altLang="en-US" sz="2400" b="1">
                <a:solidFill>
                  <a:srgbClr val="FFFFFF"/>
                </a:solidFill>
                <a:effectLst>
                  <a:outerShdw blurRad="38100" dist="38100" dir="2700000" algn="tl">
                    <a:srgbClr val="010199"/>
                  </a:outerShdw>
                </a:effectLst>
              </a:rPr>
              <a:t> </a:t>
            </a:r>
          </a:p>
        </p:txBody>
      </p:sp>
      <p:sp>
        <p:nvSpPr>
          <p:cNvPr id="15364" name="Text Box 4"/>
          <p:cNvSpPr txBox="1">
            <a:spLocks noChangeArrowheads="1"/>
          </p:cNvSpPr>
          <p:nvPr/>
        </p:nvSpPr>
        <p:spPr bwMode="auto">
          <a:xfrm>
            <a:off x="1905000" y="5257801"/>
            <a:ext cx="7620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000">
                <a:solidFill>
                  <a:srgbClr val="FFFFFF"/>
                </a:solidFill>
              </a:rPr>
              <a:t>These images of Ganymede’s largest feature, a huge, dark, circular region called Galileo Regio, show deep furrows in the moon’s icy crust.</a:t>
            </a:r>
          </a:p>
        </p:txBody>
      </p:sp>
      <p:sp>
        <p:nvSpPr>
          <p:cNvPr id="15365" name="Rectangle 5"/>
          <p:cNvSpPr>
            <a:spLocks noGrp="1" noChangeArrowheads="1"/>
          </p:cNvSpPr>
          <p:nvPr>
            <p:ph type="title"/>
          </p:nvPr>
        </p:nvSpPr>
        <p:spPr>
          <a:xfrm>
            <a:off x="1981200" y="0"/>
            <a:ext cx="8229600" cy="914400"/>
          </a:xfrm>
        </p:spPr>
        <p:txBody>
          <a:bodyPr/>
          <a:lstStyle/>
          <a:p>
            <a:r>
              <a:rPr lang="en-US" altLang="en-US"/>
              <a:t>Ganymede</a:t>
            </a:r>
          </a:p>
        </p:txBody>
      </p:sp>
    </p:spTree>
    <p:extLst>
      <p:ext uri="{BB962C8B-B14F-4D97-AF65-F5344CB8AC3E}">
        <p14:creationId xmlns:p14="http://schemas.microsoft.com/office/powerpoint/2010/main" val="224761931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7176" y="0"/>
            <a:ext cx="4060825"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314700"/>
            <a:ext cx="4495800" cy="3390900"/>
          </a:xfrm>
          <a:prstGeom prst="rect">
            <a:avLst/>
          </a:prstGeom>
          <a:noFill/>
          <a:extLst>
            <a:ext uri="{909E8E84-426E-40DD-AFC4-6F175D3DCCD1}">
              <a14:hiddenFill xmlns:a14="http://schemas.microsoft.com/office/drawing/2010/main">
                <a:solidFill>
                  <a:srgbClr val="FFFFFF"/>
                </a:solidFill>
              </a14:hiddenFill>
            </a:ext>
          </a:extLst>
        </p:spPr>
      </p:pic>
      <p:sp>
        <p:nvSpPr>
          <p:cNvPr id="16388" name="Text Box 4"/>
          <p:cNvSpPr txBox="1">
            <a:spLocks noChangeArrowheads="1"/>
          </p:cNvSpPr>
          <p:nvPr/>
        </p:nvSpPr>
        <p:spPr bwMode="auto">
          <a:xfrm>
            <a:off x="1524000" y="914401"/>
            <a:ext cx="4800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a:solidFill>
                  <a:srgbClr val="FFFFFF"/>
                </a:solidFill>
              </a:rPr>
              <a:t>A huge asteroid impact still marks the surface of Callisto. </a:t>
            </a:r>
          </a:p>
        </p:txBody>
      </p:sp>
      <p:sp>
        <p:nvSpPr>
          <p:cNvPr id="16389" name="Text Box 5"/>
          <p:cNvSpPr txBox="1">
            <a:spLocks noChangeArrowheads="1"/>
          </p:cNvSpPr>
          <p:nvPr/>
        </p:nvSpPr>
        <p:spPr bwMode="auto">
          <a:xfrm>
            <a:off x="6781800" y="5410200"/>
            <a:ext cx="3124200" cy="1016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000">
                <a:solidFill>
                  <a:srgbClr val="FFFFFF"/>
                </a:solidFill>
              </a:rPr>
              <a:t>These images show spires containing both ice and dark material. </a:t>
            </a:r>
          </a:p>
        </p:txBody>
      </p:sp>
      <p:sp>
        <p:nvSpPr>
          <p:cNvPr id="16390" name="Text Box 6"/>
          <p:cNvSpPr txBox="1">
            <a:spLocks noChangeArrowheads="1"/>
          </p:cNvSpPr>
          <p:nvPr/>
        </p:nvSpPr>
        <p:spPr bwMode="auto">
          <a:xfrm>
            <a:off x="3810000" y="1905000"/>
            <a:ext cx="2895600" cy="7112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000">
                <a:solidFill>
                  <a:srgbClr val="FFFFFF"/>
                </a:solidFill>
              </a:rPr>
              <a:t>Faint rings were the result of a huge impact</a:t>
            </a:r>
            <a:endParaRPr lang="en-US" altLang="en-US" sz="2000">
              <a:solidFill>
                <a:srgbClr val="666699"/>
              </a:solidFill>
              <a:latin typeface="Times" panose="02020603050405020304" pitchFamily="18" charset="0"/>
            </a:endParaRPr>
          </a:p>
        </p:txBody>
      </p:sp>
      <p:sp>
        <p:nvSpPr>
          <p:cNvPr id="16391" name="Line 7"/>
          <p:cNvSpPr>
            <a:spLocks noChangeShapeType="1"/>
          </p:cNvSpPr>
          <p:nvPr/>
        </p:nvSpPr>
        <p:spPr bwMode="auto">
          <a:xfrm flipV="1">
            <a:off x="6705600" y="1143000"/>
            <a:ext cx="2133600" cy="14478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ndParaRPr>
          </a:p>
        </p:txBody>
      </p:sp>
      <p:sp>
        <p:nvSpPr>
          <p:cNvPr id="16392" name="Line 8"/>
          <p:cNvSpPr>
            <a:spLocks noChangeShapeType="1"/>
          </p:cNvSpPr>
          <p:nvPr/>
        </p:nvSpPr>
        <p:spPr bwMode="auto">
          <a:xfrm flipH="1">
            <a:off x="6172200" y="5867400"/>
            <a:ext cx="609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ndParaRPr>
          </a:p>
        </p:txBody>
      </p:sp>
      <p:sp>
        <p:nvSpPr>
          <p:cNvPr id="16393" name="Rectangle 9"/>
          <p:cNvSpPr>
            <a:spLocks noGrp="1" noChangeArrowheads="1"/>
          </p:cNvSpPr>
          <p:nvPr>
            <p:ph type="title"/>
          </p:nvPr>
        </p:nvSpPr>
        <p:spPr>
          <a:xfrm>
            <a:off x="2057400" y="-228600"/>
            <a:ext cx="3810000" cy="1139825"/>
          </a:xfrm>
        </p:spPr>
        <p:txBody>
          <a:bodyPr/>
          <a:lstStyle/>
          <a:p>
            <a:r>
              <a:rPr lang="en-US" altLang="en-US"/>
              <a:t>Callisto</a:t>
            </a:r>
          </a:p>
        </p:txBody>
      </p:sp>
    </p:spTree>
    <p:extLst>
      <p:ext uri="{BB962C8B-B14F-4D97-AF65-F5344CB8AC3E}">
        <p14:creationId xmlns:p14="http://schemas.microsoft.com/office/powerpoint/2010/main" val="67473744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165350"/>
            <a:ext cx="4876800" cy="4540250"/>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684213"/>
            <a:ext cx="5029200" cy="171291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048001"/>
            <a:ext cx="3505200" cy="2627313"/>
          </a:xfrm>
          <a:prstGeom prst="rect">
            <a:avLst/>
          </a:prstGeom>
          <a:noFill/>
          <a:extLst>
            <a:ext uri="{909E8E84-426E-40DD-AFC4-6F175D3DCCD1}">
              <a14:hiddenFill xmlns:a14="http://schemas.microsoft.com/office/drawing/2010/main">
                <a:solidFill>
                  <a:srgbClr val="FFFFFF"/>
                </a:solidFill>
              </a14:hiddenFill>
            </a:ext>
          </a:extLst>
        </p:spPr>
      </p:pic>
      <p:sp>
        <p:nvSpPr>
          <p:cNvPr id="17413" name="Text Box 5"/>
          <p:cNvSpPr txBox="1">
            <a:spLocks noChangeArrowheads="1"/>
          </p:cNvSpPr>
          <p:nvPr/>
        </p:nvSpPr>
        <p:spPr bwMode="auto">
          <a:xfrm>
            <a:off x="1524000" y="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3200" b="1">
                <a:solidFill>
                  <a:srgbClr val="B2B2B2"/>
                </a:solidFill>
                <a:effectLst>
                  <a:outerShdw blurRad="38100" dist="38100" dir="2700000" algn="tl">
                    <a:srgbClr val="FFFFFF"/>
                  </a:outerShdw>
                </a:effectLst>
              </a:rPr>
              <a:t>Other Objects in the Jupiter System</a:t>
            </a:r>
          </a:p>
        </p:txBody>
      </p:sp>
      <p:sp>
        <p:nvSpPr>
          <p:cNvPr id="17414" name="Text Box 6"/>
          <p:cNvSpPr txBox="1">
            <a:spLocks noChangeArrowheads="1"/>
          </p:cNvSpPr>
          <p:nvPr/>
        </p:nvSpPr>
        <p:spPr bwMode="auto">
          <a:xfrm>
            <a:off x="1524000" y="1295400"/>
            <a:ext cx="40386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1600">
                <a:solidFill>
                  <a:srgbClr val="FFFFFF"/>
                </a:solidFill>
              </a:rPr>
              <a:t>Jupiter has at least 59 other, much smaller asteroid-like moons.  Four of these (below) are closer to Jupiter than Io.</a:t>
            </a:r>
            <a:r>
              <a:rPr lang="en-US" altLang="en-US" sz="1600" b="1">
                <a:solidFill>
                  <a:srgbClr val="FFFFFF"/>
                </a:solidFill>
                <a:effectLst>
                  <a:outerShdw blurRad="38100" dist="38100" dir="2700000" algn="tl">
                    <a:srgbClr val="010199"/>
                  </a:outerShdw>
                </a:effectLst>
              </a:rPr>
              <a:t> </a:t>
            </a:r>
            <a:endParaRPr lang="en-US" altLang="en-US" b="1">
              <a:solidFill>
                <a:srgbClr val="FFFFFF"/>
              </a:solidFill>
              <a:effectLst>
                <a:outerShdw blurRad="38100" dist="38100" dir="2700000" algn="tl">
                  <a:srgbClr val="010199"/>
                </a:outerShdw>
              </a:effectLst>
            </a:endParaRPr>
          </a:p>
        </p:txBody>
      </p:sp>
      <p:sp>
        <p:nvSpPr>
          <p:cNvPr id="17415" name="Text Box 7"/>
          <p:cNvSpPr txBox="1">
            <a:spLocks noChangeArrowheads="1"/>
          </p:cNvSpPr>
          <p:nvPr/>
        </p:nvSpPr>
        <p:spPr bwMode="auto">
          <a:xfrm>
            <a:off x="6324600" y="2286001"/>
            <a:ext cx="3657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1600">
                <a:solidFill>
                  <a:srgbClr val="FFFFFF"/>
                </a:solidFill>
              </a:rPr>
              <a:t>Tenuous ringlets (above) were discovered by Voyager I.</a:t>
            </a:r>
          </a:p>
        </p:txBody>
      </p:sp>
      <p:sp>
        <p:nvSpPr>
          <p:cNvPr id="17416" name="Text Box 8"/>
          <p:cNvSpPr txBox="1">
            <a:spLocks noChangeArrowheads="1"/>
          </p:cNvSpPr>
          <p:nvPr/>
        </p:nvSpPr>
        <p:spPr bwMode="auto">
          <a:xfrm>
            <a:off x="6477000" y="5638800"/>
            <a:ext cx="3733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1600">
                <a:solidFill>
                  <a:srgbClr val="FFFFFF"/>
                </a:solidFill>
              </a:rPr>
              <a:t>Two torus-shaped regions of electrically-charges gas particles called plasmas (above)</a:t>
            </a:r>
          </a:p>
        </p:txBody>
      </p:sp>
    </p:spTree>
    <p:extLst>
      <p:ext uri="{BB962C8B-B14F-4D97-AF65-F5344CB8AC3E}">
        <p14:creationId xmlns:p14="http://schemas.microsoft.com/office/powerpoint/2010/main" val="150059784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5"/>
          <p:cNvSpPr>
            <a:spLocks noGrp="1" noChangeArrowheads="1"/>
          </p:cNvSpPr>
          <p:nvPr>
            <p:ph type="title"/>
          </p:nvPr>
        </p:nvSpPr>
        <p:spPr/>
        <p:txBody>
          <a:bodyPr/>
          <a:lstStyle/>
          <a:p>
            <a:endParaRPr lang="en-US" altLang="en-US"/>
          </a:p>
        </p:txBody>
      </p:sp>
      <p:pic>
        <p:nvPicPr>
          <p:cNvPr id="76804" name="Picture 4" descr="Jupit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0"/>
            <a:ext cx="9753600" cy="6904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6807" name="Text Box 7"/>
          <p:cNvSpPr txBox="1">
            <a:spLocks noChangeArrowheads="1"/>
          </p:cNvSpPr>
          <p:nvPr/>
        </p:nvSpPr>
        <p:spPr bwMode="auto">
          <a:xfrm>
            <a:off x="1676400" y="5715000"/>
            <a:ext cx="1720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b="1">
                <a:solidFill>
                  <a:srgbClr val="FFFFFF"/>
                </a:solidFill>
              </a:rPr>
              <a:t>Thanks to</a:t>
            </a:r>
          </a:p>
          <a:p>
            <a:pPr eaLnBrk="0" fontAlgn="base" hangingPunct="0">
              <a:spcBef>
                <a:spcPct val="0"/>
              </a:spcBef>
              <a:spcAft>
                <a:spcPct val="0"/>
              </a:spcAft>
            </a:pPr>
            <a:r>
              <a:rPr lang="en-US" altLang="en-US" b="1">
                <a:solidFill>
                  <a:srgbClr val="FFFFFF"/>
                </a:solidFill>
              </a:rPr>
              <a:t>Ciara McHugh</a:t>
            </a:r>
          </a:p>
        </p:txBody>
      </p:sp>
    </p:spTree>
    <p:extLst>
      <p:ext uri="{BB962C8B-B14F-4D97-AF65-F5344CB8AC3E}">
        <p14:creationId xmlns:p14="http://schemas.microsoft.com/office/powerpoint/2010/main" val="176834193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b="32222"/>
          <a:stretch>
            <a:fillRect/>
          </a:stretch>
        </p:blipFill>
        <p:spPr bwMode="auto">
          <a:xfrm>
            <a:off x="1524000" y="1"/>
            <a:ext cx="9144000" cy="6873875"/>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l="9091" t="66309" r="23376" b="4395"/>
          <a:stretch>
            <a:fillRect/>
          </a:stretch>
        </p:blipFill>
        <p:spPr bwMode="auto">
          <a:xfrm>
            <a:off x="1676400" y="3810001"/>
            <a:ext cx="2819400" cy="135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43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
          <p:cNvSpPr>
            <a:spLocks noGrp="1" noChangeArrowheads="1"/>
          </p:cNvSpPr>
          <p:nvPr>
            <p:ph type="sldNum" sz="quarter" idx="12"/>
          </p:nvPr>
        </p:nvSpPr>
        <p:spPr>
          <a:ln/>
        </p:spPr>
        <p:txBody>
          <a:bodyPr/>
          <a:lstStyle/>
          <a:p>
            <a:fld id="{7C0C3B4B-CA96-49BF-A956-831D31E0B2D9}" type="slidenum">
              <a:rPr lang="en-US" altLang="en-US">
                <a:solidFill>
                  <a:srgbClr val="000000"/>
                </a:solidFill>
              </a:rPr>
              <a:pPr/>
              <a:t>11</a:t>
            </a:fld>
            <a:endParaRPr lang="en-US" altLang="en-US">
              <a:solidFill>
                <a:srgbClr val="000000"/>
              </a:solidFill>
            </a:endParaRPr>
          </a:p>
        </p:txBody>
      </p:sp>
      <p:sp>
        <p:nvSpPr>
          <p:cNvPr id="10242" name="Title 1"/>
          <p:cNvSpPr>
            <a:spLocks noGrp="1"/>
          </p:cNvSpPr>
          <p:nvPr>
            <p:ph type="title"/>
          </p:nvPr>
        </p:nvSpPr>
        <p:spPr/>
        <p:txBody>
          <a:bodyPr/>
          <a:lstStyle/>
          <a:p>
            <a:pPr>
              <a:defRPr/>
            </a:pPr>
            <a:r>
              <a:rPr lang="en-US" smtClean="0">
                <a:solidFill>
                  <a:srgbClr val="FFFF66"/>
                </a:solidFill>
                <a:effectLst>
                  <a:outerShdw blurRad="38100" dist="38100" dir="2700000" algn="tl">
                    <a:srgbClr val="000000"/>
                  </a:outerShdw>
                </a:effectLst>
                <a:ea typeface="+mj-ea"/>
              </a:rPr>
              <a:t>Only 5 Dwarf Planets recognized so far but there may be as many as 200</a:t>
            </a:r>
          </a:p>
        </p:txBody>
      </p:sp>
      <p:pic>
        <p:nvPicPr>
          <p:cNvPr id="7171" name="Content Placeholder 3" descr="100px-Ceres_optimized.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057400" y="3695700"/>
            <a:ext cx="1270000" cy="1270000"/>
          </a:xfrm>
        </p:spPr>
      </p:pic>
      <p:pic>
        <p:nvPicPr>
          <p:cNvPr id="7172" name="Picture 4" descr="100px-Plut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057400"/>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100px-Eris_and_dysnomia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53188" y="3733800"/>
            <a:ext cx="13081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100px-2003EL61ar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5345114"/>
            <a:ext cx="13716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100px-2005FY9art.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53188" y="2057400"/>
            <a:ext cx="14716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Box 8"/>
          <p:cNvSpPr txBox="1">
            <a:spLocks noChangeArrowheads="1"/>
          </p:cNvSpPr>
          <p:nvPr/>
        </p:nvSpPr>
        <p:spPr bwMode="auto">
          <a:xfrm>
            <a:off x="3429001" y="2276476"/>
            <a:ext cx="2752677" cy="830997"/>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eaLnBrk="0" fontAlgn="base" hangingPunct="0">
              <a:spcBef>
                <a:spcPct val="0"/>
              </a:spcBef>
              <a:spcAft>
                <a:spcPct val="0"/>
              </a:spcAft>
              <a:defRPr/>
            </a:pPr>
            <a:r>
              <a:rPr lang="en-US" sz="2400" dirty="0">
                <a:solidFill>
                  <a:srgbClr val="FFFFFF"/>
                </a:solidFill>
                <a:effectLst>
                  <a:outerShdw blurRad="38100" dist="38100" dir="2700000" algn="tl">
                    <a:srgbClr val="000000">
                      <a:alpha val="43137"/>
                    </a:srgbClr>
                  </a:outerShdw>
                </a:effectLst>
              </a:rPr>
              <a:t>Pluto, approximate</a:t>
            </a:r>
          </a:p>
          <a:p>
            <a:pPr eaLnBrk="0" fontAlgn="base" hangingPunct="0">
              <a:spcBef>
                <a:spcPct val="0"/>
              </a:spcBef>
              <a:spcAft>
                <a:spcPct val="0"/>
              </a:spcAft>
              <a:defRPr/>
            </a:pPr>
            <a:r>
              <a:rPr lang="en-US" sz="2400" dirty="0">
                <a:solidFill>
                  <a:srgbClr val="FFFFFF"/>
                </a:solidFill>
                <a:effectLst>
                  <a:outerShdw blurRad="38100" dist="38100" dir="2700000" algn="tl">
                    <a:srgbClr val="000000">
                      <a:alpha val="43137"/>
                    </a:srgbClr>
                  </a:outerShdw>
                </a:effectLst>
              </a:rPr>
              <a:t>true color</a:t>
            </a:r>
          </a:p>
        </p:txBody>
      </p:sp>
      <p:sp>
        <p:nvSpPr>
          <p:cNvPr id="10249" name="TextBox 9"/>
          <p:cNvSpPr txBox="1">
            <a:spLocks noChangeArrowheads="1"/>
          </p:cNvSpPr>
          <p:nvPr/>
        </p:nvSpPr>
        <p:spPr bwMode="auto">
          <a:xfrm>
            <a:off x="3429001" y="3914776"/>
            <a:ext cx="2975495" cy="800219"/>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eaLnBrk="0" fontAlgn="base" hangingPunct="0">
              <a:spcBef>
                <a:spcPct val="0"/>
              </a:spcBef>
              <a:spcAft>
                <a:spcPct val="0"/>
              </a:spcAft>
              <a:defRPr/>
            </a:pPr>
            <a:r>
              <a:rPr lang="en-US" sz="2400" dirty="0">
                <a:solidFill>
                  <a:srgbClr val="FFFFFF"/>
                </a:solidFill>
                <a:effectLst>
                  <a:outerShdw blurRad="38100" dist="38100" dir="2700000" algn="tl">
                    <a:srgbClr val="000000">
                      <a:alpha val="43137"/>
                    </a:srgbClr>
                  </a:outerShdw>
                </a:effectLst>
              </a:rPr>
              <a:t>Ceres, seen through</a:t>
            </a:r>
          </a:p>
          <a:p>
            <a:pPr eaLnBrk="0" fontAlgn="base" hangingPunct="0">
              <a:spcBef>
                <a:spcPct val="0"/>
              </a:spcBef>
              <a:spcAft>
                <a:spcPct val="0"/>
              </a:spcAft>
              <a:defRPr/>
            </a:pPr>
            <a:r>
              <a:rPr lang="en-US" sz="2200" dirty="0">
                <a:solidFill>
                  <a:srgbClr val="FFFFFF"/>
                </a:solidFill>
                <a:effectLst>
                  <a:outerShdw blurRad="38100" dist="38100" dir="2700000" algn="tl">
                    <a:srgbClr val="000000">
                      <a:alpha val="43137"/>
                    </a:srgbClr>
                  </a:outerShdw>
                </a:effectLst>
              </a:rPr>
              <a:t>(Hubble telescope)</a:t>
            </a:r>
          </a:p>
        </p:txBody>
      </p:sp>
      <p:sp>
        <p:nvSpPr>
          <p:cNvPr id="10250" name="TextBox 10"/>
          <p:cNvSpPr txBox="1">
            <a:spLocks noChangeArrowheads="1"/>
          </p:cNvSpPr>
          <p:nvPr/>
        </p:nvSpPr>
        <p:spPr bwMode="auto">
          <a:xfrm>
            <a:off x="3429000" y="5505451"/>
            <a:ext cx="3812262" cy="1169551"/>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a:solidFill>
                  <a:srgbClr val="FFFFFF"/>
                </a:solidFill>
                <a:effectLst>
                  <a:outerShdw blurRad="38100" dist="38100" dir="2700000" algn="tl">
                    <a:srgbClr val="000000"/>
                  </a:outerShdw>
                </a:effectLst>
              </a:rPr>
              <a:t>Haumea, with its 2 moons,</a:t>
            </a:r>
          </a:p>
          <a:p>
            <a:pPr eaLnBrk="0" fontAlgn="base" hangingPunct="0">
              <a:spcBef>
                <a:spcPct val="0"/>
              </a:spcBef>
              <a:spcAft>
                <a:spcPct val="0"/>
              </a:spcAft>
            </a:pPr>
            <a:r>
              <a:rPr lang="en-US" altLang="en-US">
                <a:solidFill>
                  <a:srgbClr val="FFFFFF"/>
                </a:solidFill>
                <a:effectLst>
                  <a:outerShdw blurRad="38100" dist="38100" dir="2700000" algn="tl">
                    <a:srgbClr val="000000"/>
                  </a:outerShdw>
                </a:effectLst>
              </a:rPr>
              <a:t>Hi‘iaka and Namaka</a:t>
            </a:r>
          </a:p>
          <a:p>
            <a:pPr eaLnBrk="0" fontAlgn="base" hangingPunct="0">
              <a:spcBef>
                <a:spcPct val="0"/>
              </a:spcBef>
              <a:spcAft>
                <a:spcPct val="0"/>
              </a:spcAft>
            </a:pPr>
            <a:r>
              <a:rPr lang="en-US" altLang="en-US" sz="2200">
                <a:solidFill>
                  <a:srgbClr val="FFFFFF"/>
                </a:solidFill>
                <a:effectLst>
                  <a:outerShdw blurRad="38100" dist="38100" dir="2700000" algn="tl">
                    <a:srgbClr val="000000"/>
                  </a:outerShdw>
                </a:effectLst>
              </a:rPr>
              <a:t>(Artist’s conception)</a:t>
            </a:r>
          </a:p>
        </p:txBody>
      </p:sp>
      <p:sp>
        <p:nvSpPr>
          <p:cNvPr id="10251" name="TextBox 11"/>
          <p:cNvSpPr txBox="1">
            <a:spLocks noChangeArrowheads="1"/>
          </p:cNvSpPr>
          <p:nvPr/>
        </p:nvSpPr>
        <p:spPr bwMode="auto">
          <a:xfrm>
            <a:off x="7978775" y="2289176"/>
            <a:ext cx="2659446" cy="800219"/>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eaLnBrk="0" fontAlgn="base" hangingPunct="0">
              <a:spcBef>
                <a:spcPct val="0"/>
              </a:spcBef>
              <a:spcAft>
                <a:spcPct val="0"/>
              </a:spcAft>
              <a:defRPr/>
            </a:pPr>
            <a:r>
              <a:rPr lang="en-US" sz="2400" dirty="0" err="1">
                <a:solidFill>
                  <a:srgbClr val="FFFFFF"/>
                </a:solidFill>
                <a:effectLst>
                  <a:outerShdw blurRad="38100" dist="38100" dir="2700000" algn="tl">
                    <a:srgbClr val="000000">
                      <a:alpha val="43137"/>
                    </a:srgbClr>
                  </a:outerShdw>
                </a:effectLst>
              </a:rPr>
              <a:t>Makemake</a:t>
            </a:r>
            <a:r>
              <a:rPr lang="en-US" sz="2400" dirty="0">
                <a:solidFill>
                  <a:srgbClr val="FFFFFF"/>
                </a:solidFill>
                <a:effectLst>
                  <a:outerShdw blurRad="38100" dist="38100" dir="2700000" algn="tl">
                    <a:srgbClr val="000000">
                      <a:alpha val="43137"/>
                    </a:srgbClr>
                  </a:outerShdw>
                </a:effectLst>
              </a:rPr>
              <a:t>,</a:t>
            </a:r>
          </a:p>
          <a:p>
            <a:pPr eaLnBrk="0" fontAlgn="base" hangingPunct="0">
              <a:spcBef>
                <a:spcPct val="0"/>
              </a:spcBef>
              <a:spcAft>
                <a:spcPct val="0"/>
              </a:spcAft>
              <a:defRPr/>
            </a:pPr>
            <a:r>
              <a:rPr lang="en-US" sz="2200" dirty="0">
                <a:solidFill>
                  <a:srgbClr val="FFFFFF"/>
                </a:solidFill>
                <a:effectLst>
                  <a:outerShdw blurRad="38100" dist="38100" dir="2700000" algn="tl">
                    <a:srgbClr val="000000">
                      <a:alpha val="43137"/>
                    </a:srgbClr>
                  </a:outerShdw>
                </a:effectLst>
              </a:rPr>
              <a:t>(Artist’s conception)</a:t>
            </a:r>
          </a:p>
        </p:txBody>
      </p:sp>
      <p:sp>
        <p:nvSpPr>
          <p:cNvPr id="10252" name="Rectangle 13"/>
          <p:cNvSpPr>
            <a:spLocks noChangeArrowheads="1"/>
          </p:cNvSpPr>
          <p:nvPr/>
        </p:nvSpPr>
        <p:spPr bwMode="auto">
          <a:xfrm>
            <a:off x="7772400" y="3886201"/>
            <a:ext cx="4572000" cy="800219"/>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0"/>
              </a:spcBef>
              <a:spcAft>
                <a:spcPct val="0"/>
              </a:spcAft>
              <a:defRPr/>
            </a:pPr>
            <a:r>
              <a:rPr lang="en-US" sz="2400" dirty="0">
                <a:solidFill>
                  <a:srgbClr val="FFFFFF"/>
                </a:solidFill>
                <a:effectLst>
                  <a:outerShdw blurRad="38100" dist="38100" dir="2700000" algn="tl">
                    <a:srgbClr val="000000">
                      <a:alpha val="43137"/>
                    </a:srgbClr>
                  </a:outerShdw>
                </a:effectLst>
              </a:rPr>
              <a:t>Eris, seen through</a:t>
            </a:r>
          </a:p>
          <a:p>
            <a:pPr eaLnBrk="0" fontAlgn="base" hangingPunct="0">
              <a:spcBef>
                <a:spcPct val="0"/>
              </a:spcBef>
              <a:spcAft>
                <a:spcPct val="0"/>
              </a:spcAft>
              <a:defRPr/>
            </a:pPr>
            <a:r>
              <a:rPr lang="en-US" sz="2200" dirty="0">
                <a:solidFill>
                  <a:srgbClr val="FFFFFF"/>
                </a:solidFill>
                <a:effectLst>
                  <a:outerShdw blurRad="38100" dist="38100" dir="2700000" algn="tl">
                    <a:srgbClr val="000000">
                      <a:alpha val="43137"/>
                    </a:srgbClr>
                  </a:outerShdw>
                </a:effectLst>
              </a:rPr>
              <a:t>(Hubble telescope)</a:t>
            </a:r>
          </a:p>
        </p:txBody>
      </p:sp>
    </p:spTree>
    <p:extLst>
      <p:ext uri="{BB962C8B-B14F-4D97-AF65-F5344CB8AC3E}">
        <p14:creationId xmlns:p14="http://schemas.microsoft.com/office/powerpoint/2010/main" val="360517091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52400"/>
            <a:ext cx="5956300" cy="6324600"/>
          </a:xfrm>
          <a:prstGeom prst="rect">
            <a:avLst/>
          </a:prstGeom>
          <a:noFill/>
          <a:extLst>
            <a:ext uri="{909E8E84-426E-40DD-AFC4-6F175D3DCCD1}">
              <a14:hiddenFill xmlns:a14="http://schemas.microsoft.com/office/drawing/2010/main">
                <a:solidFill>
                  <a:srgbClr val="FFFFFF"/>
                </a:solidFill>
              </a14:hiddenFill>
            </a:ext>
          </a:extLst>
        </p:spPr>
      </p:pic>
      <p:sp>
        <p:nvSpPr>
          <p:cNvPr id="19459" name="Text Box 3"/>
          <p:cNvSpPr txBox="1">
            <a:spLocks noChangeArrowheads="1"/>
          </p:cNvSpPr>
          <p:nvPr/>
        </p:nvSpPr>
        <p:spPr bwMode="auto">
          <a:xfrm>
            <a:off x="1524000" y="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3200" b="1">
                <a:solidFill>
                  <a:srgbClr val="B2B2B2"/>
                </a:solidFill>
                <a:effectLst>
                  <a:outerShdw blurRad="38100" dist="38100" dir="2700000" algn="tl">
                    <a:srgbClr val="FFFFFF"/>
                  </a:outerShdw>
                </a:effectLst>
              </a:rPr>
              <a:t>Saturn, like Jupiter, has </a:t>
            </a:r>
          </a:p>
          <a:p>
            <a:pPr algn="ctr" eaLnBrk="0" fontAlgn="base" hangingPunct="0">
              <a:spcBef>
                <a:spcPct val="0"/>
              </a:spcBef>
              <a:spcAft>
                <a:spcPct val="0"/>
              </a:spcAft>
            </a:pPr>
            <a:r>
              <a:rPr lang="en-US" altLang="en-US" sz="3200" b="1">
                <a:solidFill>
                  <a:srgbClr val="B2B2B2"/>
                </a:solidFill>
                <a:effectLst>
                  <a:outerShdw blurRad="38100" dist="38100" dir="2700000" algn="tl">
                    <a:srgbClr val="FFFFFF"/>
                  </a:outerShdw>
                </a:effectLst>
              </a:rPr>
              <a:t>bands of belts and zones</a:t>
            </a:r>
            <a:r>
              <a:rPr lang="en-US" altLang="en-US" sz="3200">
                <a:solidFill>
                  <a:srgbClr val="B2B2B2"/>
                </a:solidFill>
                <a:latin typeface="Times" panose="02020603050405020304" pitchFamily="18" charset="0"/>
              </a:rPr>
              <a:t> </a:t>
            </a:r>
          </a:p>
        </p:txBody>
      </p:sp>
      <p:sp>
        <p:nvSpPr>
          <p:cNvPr id="19460" name="Text Box 4"/>
          <p:cNvSpPr txBox="1">
            <a:spLocks noChangeArrowheads="1"/>
          </p:cNvSpPr>
          <p:nvPr/>
        </p:nvSpPr>
        <p:spPr bwMode="auto">
          <a:xfrm>
            <a:off x="1828800" y="1752601"/>
            <a:ext cx="3276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000">
                <a:solidFill>
                  <a:srgbClr val="FFFFFF"/>
                </a:solidFill>
              </a:rPr>
              <a:t>There is much less contrast between the belts and zones on Saturn than on Jupiter. </a:t>
            </a:r>
          </a:p>
        </p:txBody>
      </p:sp>
      <p:sp>
        <p:nvSpPr>
          <p:cNvPr id="19461" name="Text Box 5"/>
          <p:cNvSpPr txBox="1">
            <a:spLocks noChangeArrowheads="1"/>
          </p:cNvSpPr>
          <p:nvPr/>
        </p:nvSpPr>
        <p:spPr bwMode="auto">
          <a:xfrm>
            <a:off x="2057400" y="5029201"/>
            <a:ext cx="3352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000">
                <a:solidFill>
                  <a:srgbClr val="FFFFFF"/>
                </a:solidFill>
              </a:rPr>
              <a:t>Also, there is very little swirling structure in Saturn’s clouds. </a:t>
            </a:r>
          </a:p>
        </p:txBody>
      </p:sp>
    </p:spTree>
    <p:extLst>
      <p:ext uri="{BB962C8B-B14F-4D97-AF65-F5344CB8AC3E}">
        <p14:creationId xmlns:p14="http://schemas.microsoft.com/office/powerpoint/2010/main" val="241195728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685800"/>
            <a:ext cx="7656513" cy="5983288"/>
          </a:xfrm>
          <a:prstGeom prst="rect">
            <a:avLst/>
          </a:prstGeom>
          <a:noFill/>
          <a:extLst>
            <a:ext uri="{909E8E84-426E-40DD-AFC4-6F175D3DCCD1}">
              <a14:hiddenFill xmlns:a14="http://schemas.microsoft.com/office/drawing/2010/main">
                <a:solidFill>
                  <a:srgbClr val="FFFFFF"/>
                </a:solidFill>
              </a14:hiddenFill>
            </a:ext>
          </a:extLst>
        </p:spPr>
      </p:pic>
      <p:sp>
        <p:nvSpPr>
          <p:cNvPr id="20483" name="Text Box 3"/>
          <p:cNvSpPr txBox="1">
            <a:spLocks noChangeArrowheads="1"/>
          </p:cNvSpPr>
          <p:nvPr/>
        </p:nvSpPr>
        <p:spPr bwMode="auto">
          <a:xfrm>
            <a:off x="1524000" y="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3200" b="1">
                <a:solidFill>
                  <a:srgbClr val="B2B2B2"/>
                </a:solidFill>
                <a:effectLst>
                  <a:outerShdw blurRad="38100" dist="38100" dir="2700000" algn="tl">
                    <a:srgbClr val="FFFFFF"/>
                  </a:outerShdw>
                </a:effectLst>
              </a:rPr>
              <a:t>Two Storms Merging on Saturn</a:t>
            </a:r>
          </a:p>
        </p:txBody>
      </p:sp>
    </p:spTree>
    <p:extLst>
      <p:ext uri="{BB962C8B-B14F-4D97-AF65-F5344CB8AC3E}">
        <p14:creationId xmlns:p14="http://schemas.microsoft.com/office/powerpoint/2010/main" val="215901754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0400" y="152400"/>
            <a:ext cx="4699000" cy="6553200"/>
          </a:xfrm>
          <a:prstGeom prst="rect">
            <a:avLst/>
          </a:prstGeom>
          <a:noFill/>
          <a:extLst>
            <a:ext uri="{909E8E84-426E-40DD-AFC4-6F175D3DCCD1}">
              <a14:hiddenFill xmlns:a14="http://schemas.microsoft.com/office/drawing/2010/main">
                <a:solidFill>
                  <a:srgbClr val="FFFFFF"/>
                </a:solidFill>
              </a14:hiddenFill>
            </a:ext>
          </a:extLst>
        </p:spPr>
      </p:pic>
      <p:sp>
        <p:nvSpPr>
          <p:cNvPr id="21507" name="Text Box 3"/>
          <p:cNvSpPr txBox="1">
            <a:spLocks noChangeArrowheads="1"/>
          </p:cNvSpPr>
          <p:nvPr/>
        </p:nvSpPr>
        <p:spPr bwMode="auto">
          <a:xfrm>
            <a:off x="1981200" y="1239838"/>
            <a:ext cx="40386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a:solidFill>
                  <a:srgbClr val="FFFFFF"/>
                </a:solidFill>
              </a:rPr>
              <a:t>The interiors of Jupiter and Saturn are similar in structure. </a:t>
            </a:r>
          </a:p>
          <a:p>
            <a:pPr eaLnBrk="0" fontAlgn="base" hangingPunct="0">
              <a:spcBef>
                <a:spcPct val="50000"/>
              </a:spcBef>
              <a:spcAft>
                <a:spcPct val="0"/>
              </a:spcAft>
            </a:pPr>
            <a:r>
              <a:rPr lang="en-US" altLang="en-US" sz="2400">
                <a:solidFill>
                  <a:srgbClr val="FFFFFF"/>
                </a:solidFill>
              </a:rPr>
              <a:t>However, with less mass, Saturn does not convert as much of its hydrogen into liquid. </a:t>
            </a:r>
          </a:p>
        </p:txBody>
      </p:sp>
    </p:spTree>
    <p:extLst>
      <p:ext uri="{BB962C8B-B14F-4D97-AF65-F5344CB8AC3E}">
        <p14:creationId xmlns:p14="http://schemas.microsoft.com/office/powerpoint/2010/main" val="21415213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143000"/>
            <a:ext cx="8763000" cy="4738688"/>
          </a:xfrm>
          <a:prstGeom prst="rect">
            <a:avLst/>
          </a:prstGeom>
          <a:noFill/>
          <a:extLst>
            <a:ext uri="{909E8E84-426E-40DD-AFC4-6F175D3DCCD1}">
              <a14:hiddenFill xmlns:a14="http://schemas.microsoft.com/office/drawing/2010/main">
                <a:solidFill>
                  <a:srgbClr val="FFFFFF"/>
                </a:solidFill>
              </a14:hiddenFill>
            </a:ext>
          </a:extLst>
        </p:spPr>
      </p:pic>
      <p:sp>
        <p:nvSpPr>
          <p:cNvPr id="22531" name="Text Box 3"/>
          <p:cNvSpPr txBox="1">
            <a:spLocks noChangeArrowheads="1"/>
          </p:cNvSpPr>
          <p:nvPr/>
        </p:nvSpPr>
        <p:spPr bwMode="auto">
          <a:xfrm>
            <a:off x="1524000" y="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3200" b="1">
                <a:solidFill>
                  <a:srgbClr val="B2B2B2"/>
                </a:solidFill>
                <a:effectLst>
                  <a:outerShdw blurRad="38100" dist="38100" dir="2700000" algn="tl">
                    <a:srgbClr val="FFFFFF"/>
                  </a:outerShdw>
                </a:effectLst>
              </a:rPr>
              <a:t>Our view of Saturn’s rings during its 30-year revolution around the Sun</a:t>
            </a:r>
          </a:p>
        </p:txBody>
      </p:sp>
      <p:sp>
        <p:nvSpPr>
          <p:cNvPr id="22532" name="Text Box 4"/>
          <p:cNvSpPr txBox="1">
            <a:spLocks noChangeArrowheads="1"/>
          </p:cNvSpPr>
          <p:nvPr/>
        </p:nvSpPr>
        <p:spPr bwMode="auto">
          <a:xfrm>
            <a:off x="1981200" y="6019800"/>
            <a:ext cx="8001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a:solidFill>
                  <a:srgbClr val="FFFFFF"/>
                </a:solidFill>
              </a:rPr>
              <a:t>At some points in its orbit, we see the full face of the rings, and sometimes the rings disappear when we see them edge-on. </a:t>
            </a:r>
          </a:p>
        </p:txBody>
      </p:sp>
    </p:spTree>
    <p:extLst>
      <p:ext uri="{BB962C8B-B14F-4D97-AF65-F5344CB8AC3E}">
        <p14:creationId xmlns:p14="http://schemas.microsoft.com/office/powerpoint/2010/main" val="378720469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Saturn</a:t>
            </a:r>
          </a:p>
        </p:txBody>
      </p:sp>
      <p:sp>
        <p:nvSpPr>
          <p:cNvPr id="228355" name="Line 3"/>
          <p:cNvSpPr>
            <a:spLocks noChangeShapeType="1"/>
          </p:cNvSpPr>
          <p:nvPr/>
        </p:nvSpPr>
        <p:spPr bwMode="auto">
          <a:xfrm>
            <a:off x="2209800" y="838200"/>
            <a:ext cx="2514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28357" name="Picture 5" descr="19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65625" y="1295400"/>
            <a:ext cx="5100638" cy="3314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8358" name="Text Box 6"/>
          <p:cNvSpPr txBox="1">
            <a:spLocks noChangeArrowheads="1"/>
          </p:cNvSpPr>
          <p:nvPr/>
        </p:nvSpPr>
        <p:spPr bwMode="auto">
          <a:xfrm>
            <a:off x="4641850" y="838200"/>
            <a:ext cx="457835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200">
                <a:solidFill>
                  <a:srgbClr val="333399"/>
                </a:solidFill>
              </a:rPr>
              <a:t>Mass: ~ 1/3 of mass of Jupiter</a:t>
            </a:r>
          </a:p>
        </p:txBody>
      </p:sp>
      <p:sp>
        <p:nvSpPr>
          <p:cNvPr id="228359" name="Text Box 7"/>
          <p:cNvSpPr txBox="1">
            <a:spLocks noChangeArrowheads="1"/>
          </p:cNvSpPr>
          <p:nvPr/>
        </p:nvSpPr>
        <p:spPr bwMode="auto">
          <a:xfrm>
            <a:off x="4465639" y="1401764"/>
            <a:ext cx="4929187"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200">
                <a:solidFill>
                  <a:srgbClr val="FFFFFF"/>
                </a:solidFill>
              </a:rPr>
              <a:t>Radius: ~ 16 % smaller than Jupiter</a:t>
            </a:r>
          </a:p>
        </p:txBody>
      </p:sp>
      <p:sp>
        <p:nvSpPr>
          <p:cNvPr id="228360" name="Text Box 8"/>
          <p:cNvSpPr txBox="1">
            <a:spLocks noChangeArrowheads="1"/>
          </p:cNvSpPr>
          <p:nvPr/>
        </p:nvSpPr>
        <p:spPr bwMode="auto">
          <a:xfrm>
            <a:off x="4465639" y="3475038"/>
            <a:ext cx="264318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200">
                <a:solidFill>
                  <a:srgbClr val="FFFFFF"/>
                </a:solidFill>
              </a:rPr>
              <a:t>Av. density: 0.69 g/cm</a:t>
            </a:r>
            <a:r>
              <a:rPr lang="en-US" altLang="en-US" sz="2200" baseline="30000">
                <a:solidFill>
                  <a:srgbClr val="FFFFFF"/>
                </a:solidFill>
              </a:rPr>
              <a:t>3</a:t>
            </a:r>
            <a:r>
              <a:rPr lang="en-US" altLang="en-US" sz="2200">
                <a:solidFill>
                  <a:srgbClr val="FFFFFF"/>
                </a:solidFill>
              </a:rPr>
              <a:t> </a:t>
            </a:r>
            <a:r>
              <a:rPr lang="en-US" altLang="en-US">
                <a:solidFill>
                  <a:srgbClr val="FFFFFF"/>
                </a:solidFill>
                <a:sym typeface="Symbol" panose="05050102010706020507" pitchFamily="18" charset="2"/>
              </a:rPr>
              <a:t></a:t>
            </a:r>
            <a:r>
              <a:rPr lang="en-US" altLang="en-US">
                <a:solidFill>
                  <a:srgbClr val="FFFFFF"/>
                </a:solidFill>
              </a:rPr>
              <a:t> </a:t>
            </a:r>
            <a:r>
              <a:rPr lang="en-US" altLang="en-US" sz="2200">
                <a:solidFill>
                  <a:srgbClr val="FFFFFF"/>
                </a:solidFill>
                <a:cs typeface="Arial" panose="020B0604020202020204" pitchFamily="34" charset="0"/>
              </a:rPr>
              <a:t>Would float in water! </a:t>
            </a:r>
          </a:p>
        </p:txBody>
      </p:sp>
      <p:sp>
        <p:nvSpPr>
          <p:cNvPr id="228361" name="Text Box 9"/>
          <p:cNvSpPr txBox="1">
            <a:spLocks noChangeArrowheads="1"/>
          </p:cNvSpPr>
          <p:nvPr/>
        </p:nvSpPr>
        <p:spPr bwMode="auto">
          <a:xfrm>
            <a:off x="3594101" y="4648200"/>
            <a:ext cx="660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200">
                <a:solidFill>
                  <a:srgbClr val="333399"/>
                </a:solidFill>
              </a:rPr>
              <a:t>Rotates about as fast as Jupiter, but is twice as oblate </a:t>
            </a:r>
            <a:r>
              <a:rPr lang="en-US" altLang="en-US">
                <a:solidFill>
                  <a:srgbClr val="333399"/>
                </a:solidFill>
                <a:sym typeface="Symbol" panose="05050102010706020507" pitchFamily="18" charset="2"/>
              </a:rPr>
              <a:t></a:t>
            </a:r>
            <a:r>
              <a:rPr lang="en-US" altLang="en-US">
                <a:solidFill>
                  <a:srgbClr val="000000"/>
                </a:solidFill>
              </a:rPr>
              <a:t> </a:t>
            </a:r>
            <a:r>
              <a:rPr lang="en-US" altLang="en-US" sz="2200">
                <a:solidFill>
                  <a:srgbClr val="333399"/>
                </a:solidFill>
                <a:cs typeface="Arial" panose="020B0604020202020204" pitchFamily="34" charset="0"/>
              </a:rPr>
              <a:t>No large core of heavy elements. </a:t>
            </a:r>
          </a:p>
        </p:txBody>
      </p:sp>
      <p:sp>
        <p:nvSpPr>
          <p:cNvPr id="228362" name="Text Box 10"/>
          <p:cNvSpPr txBox="1">
            <a:spLocks noChangeArrowheads="1"/>
          </p:cNvSpPr>
          <p:nvPr/>
        </p:nvSpPr>
        <p:spPr bwMode="auto">
          <a:xfrm>
            <a:off x="3594101" y="5486400"/>
            <a:ext cx="660717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200">
                <a:solidFill>
                  <a:srgbClr val="333399"/>
                </a:solidFill>
              </a:rPr>
              <a:t>Mostly hydrogen and helium; liquid hydrogen core.</a:t>
            </a:r>
            <a:endParaRPr lang="en-US" altLang="en-US" sz="2200">
              <a:solidFill>
                <a:srgbClr val="333399"/>
              </a:solidFill>
              <a:cs typeface="Arial" panose="020B0604020202020204" pitchFamily="34" charset="0"/>
            </a:endParaRPr>
          </a:p>
        </p:txBody>
      </p:sp>
      <p:sp>
        <p:nvSpPr>
          <p:cNvPr id="228363" name="Text Box 11"/>
          <p:cNvSpPr txBox="1">
            <a:spLocks noChangeArrowheads="1"/>
          </p:cNvSpPr>
          <p:nvPr/>
        </p:nvSpPr>
        <p:spPr bwMode="auto">
          <a:xfrm>
            <a:off x="3071814" y="5943600"/>
            <a:ext cx="74564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100">
                <a:solidFill>
                  <a:srgbClr val="333399"/>
                </a:solidFill>
              </a:rPr>
              <a:t>Saturn radiates ~ 1.8 times the energy received from the sun. </a:t>
            </a:r>
            <a:endParaRPr lang="en-US" altLang="en-US" sz="2100">
              <a:solidFill>
                <a:srgbClr val="333399"/>
              </a:solidFill>
              <a:cs typeface="Arial" panose="020B0604020202020204" pitchFamily="34" charset="0"/>
            </a:endParaRPr>
          </a:p>
        </p:txBody>
      </p:sp>
      <p:sp>
        <p:nvSpPr>
          <p:cNvPr id="228364" name="Text Box 12"/>
          <p:cNvSpPr txBox="1">
            <a:spLocks noChangeArrowheads="1"/>
          </p:cNvSpPr>
          <p:nvPr/>
        </p:nvSpPr>
        <p:spPr bwMode="auto">
          <a:xfrm>
            <a:off x="2819400" y="6400800"/>
            <a:ext cx="78486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100">
                <a:solidFill>
                  <a:srgbClr val="333399"/>
                </a:solidFill>
              </a:rPr>
              <a:t>Probably heated by liquid helium droplets falling towards center.</a:t>
            </a:r>
            <a:endParaRPr lang="en-US" altLang="en-US" sz="2100">
              <a:solidFill>
                <a:srgbClr val="333399"/>
              </a:solidFill>
              <a:cs typeface="Arial" panose="020B0604020202020204" pitchFamily="34" charset="0"/>
            </a:endParaRPr>
          </a:p>
        </p:txBody>
      </p:sp>
      <p:pic>
        <p:nvPicPr>
          <p:cNvPr id="228367" name="Picture 15"/>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1524000" y="0"/>
            <a:ext cx="137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9455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8358"/>
                                        </p:tgtEl>
                                        <p:attrNameLst>
                                          <p:attrName>style.visibility</p:attrName>
                                        </p:attrNameLst>
                                      </p:cBhvr>
                                      <p:to>
                                        <p:strVal val="visible"/>
                                      </p:to>
                                    </p:set>
                                    <p:animEffect transition="in" filter="slide(fromBottom)">
                                      <p:cBhvr>
                                        <p:cTn id="7" dur="500"/>
                                        <p:tgtEl>
                                          <p:spTgt spid="2283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28359"/>
                                        </p:tgtEl>
                                        <p:attrNameLst>
                                          <p:attrName>style.visibility</p:attrName>
                                        </p:attrNameLst>
                                      </p:cBhvr>
                                      <p:to>
                                        <p:strVal val="visible"/>
                                      </p:to>
                                    </p:set>
                                    <p:animEffect transition="in" filter="slide(fromBottom)">
                                      <p:cBhvr>
                                        <p:cTn id="12" dur="500"/>
                                        <p:tgtEl>
                                          <p:spTgt spid="2283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28360"/>
                                        </p:tgtEl>
                                        <p:attrNameLst>
                                          <p:attrName>style.visibility</p:attrName>
                                        </p:attrNameLst>
                                      </p:cBhvr>
                                      <p:to>
                                        <p:strVal val="visible"/>
                                      </p:to>
                                    </p:set>
                                    <p:animEffect transition="in" filter="slide(fromBottom)">
                                      <p:cBhvr>
                                        <p:cTn id="17" dur="500"/>
                                        <p:tgtEl>
                                          <p:spTgt spid="2283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28361"/>
                                        </p:tgtEl>
                                        <p:attrNameLst>
                                          <p:attrName>style.visibility</p:attrName>
                                        </p:attrNameLst>
                                      </p:cBhvr>
                                      <p:to>
                                        <p:strVal val="visible"/>
                                      </p:to>
                                    </p:set>
                                    <p:animEffect transition="in" filter="slide(fromBottom)">
                                      <p:cBhvr>
                                        <p:cTn id="22" dur="500"/>
                                        <p:tgtEl>
                                          <p:spTgt spid="22836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228362"/>
                                        </p:tgtEl>
                                        <p:attrNameLst>
                                          <p:attrName>style.visibility</p:attrName>
                                        </p:attrNameLst>
                                      </p:cBhvr>
                                      <p:to>
                                        <p:strVal val="visible"/>
                                      </p:to>
                                    </p:set>
                                    <p:animEffect transition="in" filter="slide(fromBottom)">
                                      <p:cBhvr>
                                        <p:cTn id="27" dur="500"/>
                                        <p:tgtEl>
                                          <p:spTgt spid="22836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228363"/>
                                        </p:tgtEl>
                                        <p:attrNameLst>
                                          <p:attrName>style.visibility</p:attrName>
                                        </p:attrNameLst>
                                      </p:cBhvr>
                                      <p:to>
                                        <p:strVal val="visible"/>
                                      </p:to>
                                    </p:set>
                                    <p:animEffect transition="in" filter="slide(fromBottom)">
                                      <p:cBhvr>
                                        <p:cTn id="32" dur="500"/>
                                        <p:tgtEl>
                                          <p:spTgt spid="22836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28364"/>
                                        </p:tgtEl>
                                        <p:attrNameLst>
                                          <p:attrName>style.visibility</p:attrName>
                                        </p:attrNameLst>
                                      </p:cBhvr>
                                      <p:to>
                                        <p:strVal val="visible"/>
                                      </p:to>
                                    </p:set>
                                    <p:animEffect transition="in" filter="slide(fromBottom)">
                                      <p:cBhvr>
                                        <p:cTn id="37" dur="500"/>
                                        <p:tgtEl>
                                          <p:spTgt spid="228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8" grpId="0" autoUpdateAnimBg="0"/>
      <p:bldP spid="228359" grpId="0" autoUpdateAnimBg="0"/>
      <p:bldP spid="228360" grpId="0" autoUpdateAnimBg="0"/>
      <p:bldP spid="228361" grpId="0" autoUpdateAnimBg="0"/>
      <p:bldP spid="228362" grpId="0" autoUpdateAnimBg="0"/>
      <p:bldP spid="228363" grpId="0" autoUpdateAnimBg="0"/>
      <p:bldP spid="228364"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Saturn’s Magnetosphere</a:t>
            </a:r>
          </a:p>
        </p:txBody>
      </p:sp>
      <p:sp>
        <p:nvSpPr>
          <p:cNvPr id="229379" name="Line 3"/>
          <p:cNvSpPr>
            <a:spLocks noChangeShapeType="1"/>
          </p:cNvSpPr>
          <p:nvPr/>
        </p:nvSpPr>
        <p:spPr bwMode="auto">
          <a:xfrm>
            <a:off x="2209800" y="838200"/>
            <a:ext cx="70104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29381" name="Picture 5" descr="1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65300" y="1508126"/>
            <a:ext cx="5473700" cy="5273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9382" name="Text Box 6"/>
          <p:cNvSpPr txBox="1">
            <a:spLocks noChangeArrowheads="1"/>
          </p:cNvSpPr>
          <p:nvPr/>
        </p:nvSpPr>
        <p:spPr bwMode="auto">
          <a:xfrm>
            <a:off x="2667000" y="914400"/>
            <a:ext cx="693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Magnetic field ~ 20 times weaker than Jupiter’s</a:t>
            </a:r>
          </a:p>
        </p:txBody>
      </p:sp>
      <p:sp>
        <p:nvSpPr>
          <p:cNvPr id="229383" name="Text Box 7"/>
          <p:cNvSpPr txBox="1">
            <a:spLocks noChangeArrowheads="1"/>
          </p:cNvSpPr>
          <p:nvPr/>
        </p:nvSpPr>
        <p:spPr bwMode="auto">
          <a:xfrm>
            <a:off x="7315200" y="1616076"/>
            <a:ext cx="3200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a:solidFill>
                  <a:srgbClr val="333399"/>
                </a:solidFill>
                <a:sym typeface="Symbol" panose="05050102010706020507" pitchFamily="18" charset="2"/>
              </a:rPr>
              <a:t></a:t>
            </a:r>
            <a:r>
              <a:rPr lang="en-US" altLang="en-US">
                <a:solidFill>
                  <a:srgbClr val="000000"/>
                </a:solidFill>
              </a:rPr>
              <a:t> </a:t>
            </a:r>
            <a:r>
              <a:rPr lang="en-US" altLang="en-US" sz="2400">
                <a:solidFill>
                  <a:srgbClr val="333399"/>
                </a:solidFill>
                <a:cs typeface="Arial" panose="020B0604020202020204" pitchFamily="34" charset="0"/>
              </a:rPr>
              <a:t>weaker radiation belts</a:t>
            </a:r>
          </a:p>
        </p:txBody>
      </p:sp>
      <p:sp>
        <p:nvSpPr>
          <p:cNvPr id="229384" name="Text Box 8"/>
          <p:cNvSpPr txBox="1">
            <a:spLocks noChangeArrowheads="1"/>
          </p:cNvSpPr>
          <p:nvPr/>
        </p:nvSpPr>
        <p:spPr bwMode="auto">
          <a:xfrm>
            <a:off x="7315200" y="3079751"/>
            <a:ext cx="3352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cs typeface="Arial" panose="020B0604020202020204" pitchFamily="34" charset="0"/>
              </a:rPr>
              <a:t>Magnetic field not inclined against rotation axis</a:t>
            </a:r>
          </a:p>
        </p:txBody>
      </p:sp>
      <p:sp>
        <p:nvSpPr>
          <p:cNvPr id="229385" name="Text Box 9"/>
          <p:cNvSpPr txBox="1">
            <a:spLocks noChangeArrowheads="1"/>
          </p:cNvSpPr>
          <p:nvPr/>
        </p:nvSpPr>
        <p:spPr bwMode="auto">
          <a:xfrm>
            <a:off x="7391400" y="4756151"/>
            <a:ext cx="3124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a:solidFill>
                  <a:srgbClr val="333399"/>
                </a:solidFill>
                <a:sym typeface="Symbol" panose="05050102010706020507" pitchFamily="18" charset="2"/>
              </a:rPr>
              <a:t></a:t>
            </a:r>
            <a:r>
              <a:rPr lang="en-US" altLang="en-US">
                <a:solidFill>
                  <a:srgbClr val="000000"/>
                </a:solidFill>
              </a:rPr>
              <a:t> </a:t>
            </a:r>
            <a:r>
              <a:rPr lang="en-US" altLang="en-US" sz="2400">
                <a:solidFill>
                  <a:srgbClr val="333399"/>
                </a:solidFill>
                <a:cs typeface="Arial" panose="020B0604020202020204" pitchFamily="34" charset="0"/>
              </a:rPr>
              <a:t>Aurorae centered around poles of rotation</a:t>
            </a:r>
          </a:p>
        </p:txBody>
      </p:sp>
      <p:sp>
        <p:nvSpPr>
          <p:cNvPr id="229386" name="Line 10"/>
          <p:cNvSpPr>
            <a:spLocks noChangeShapeType="1"/>
          </p:cNvSpPr>
          <p:nvPr/>
        </p:nvSpPr>
        <p:spPr bwMode="auto">
          <a:xfrm flipH="1">
            <a:off x="6096000" y="5334000"/>
            <a:ext cx="1524000" cy="3048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29387" name="Line 11"/>
          <p:cNvSpPr>
            <a:spLocks noChangeShapeType="1"/>
          </p:cNvSpPr>
          <p:nvPr/>
        </p:nvSpPr>
        <p:spPr bwMode="auto">
          <a:xfrm flipH="1" flipV="1">
            <a:off x="3429000" y="2438400"/>
            <a:ext cx="4191000" cy="28194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29390" name="Picture 14"/>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1524000" y="0"/>
            <a:ext cx="137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8482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9382"/>
                                        </p:tgtEl>
                                        <p:attrNameLst>
                                          <p:attrName>style.visibility</p:attrName>
                                        </p:attrNameLst>
                                      </p:cBhvr>
                                      <p:to>
                                        <p:strVal val="visible"/>
                                      </p:to>
                                    </p:set>
                                    <p:animEffect transition="in" filter="slide(fromBottom)">
                                      <p:cBhvr>
                                        <p:cTn id="7" dur="500"/>
                                        <p:tgtEl>
                                          <p:spTgt spid="2293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29383"/>
                                        </p:tgtEl>
                                        <p:attrNameLst>
                                          <p:attrName>style.visibility</p:attrName>
                                        </p:attrNameLst>
                                      </p:cBhvr>
                                      <p:to>
                                        <p:strVal val="visible"/>
                                      </p:to>
                                    </p:set>
                                    <p:animEffect transition="in" filter="slide(fromBottom)">
                                      <p:cBhvr>
                                        <p:cTn id="12" dur="500"/>
                                        <p:tgtEl>
                                          <p:spTgt spid="2293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29384"/>
                                        </p:tgtEl>
                                        <p:attrNameLst>
                                          <p:attrName>style.visibility</p:attrName>
                                        </p:attrNameLst>
                                      </p:cBhvr>
                                      <p:to>
                                        <p:strVal val="visible"/>
                                      </p:to>
                                    </p:set>
                                    <p:animEffect transition="in" filter="slide(fromBottom)">
                                      <p:cBhvr>
                                        <p:cTn id="17" dur="500"/>
                                        <p:tgtEl>
                                          <p:spTgt spid="2293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229381"/>
                                        </p:tgtEl>
                                        <p:attrNameLst>
                                          <p:attrName>style.visibility</p:attrName>
                                        </p:attrNameLst>
                                      </p:cBhvr>
                                      <p:to>
                                        <p:strVal val="visible"/>
                                      </p:to>
                                    </p:set>
                                    <p:anim calcmode="lin" valueType="num">
                                      <p:cBhvr additive="base">
                                        <p:cTn id="22" dur="500" fill="hold"/>
                                        <p:tgtEl>
                                          <p:spTgt spid="229381"/>
                                        </p:tgtEl>
                                        <p:attrNameLst>
                                          <p:attrName>ppt_x</p:attrName>
                                        </p:attrNameLst>
                                      </p:cBhvr>
                                      <p:tavLst>
                                        <p:tav tm="0">
                                          <p:val>
                                            <p:strVal val="0-#ppt_w/2"/>
                                          </p:val>
                                        </p:tav>
                                        <p:tav tm="100000">
                                          <p:val>
                                            <p:strVal val="#ppt_x"/>
                                          </p:val>
                                        </p:tav>
                                      </p:tavLst>
                                    </p:anim>
                                    <p:anim calcmode="lin" valueType="num">
                                      <p:cBhvr additive="base">
                                        <p:cTn id="23" dur="500" fill="hold"/>
                                        <p:tgtEl>
                                          <p:spTgt spid="229381"/>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229385"/>
                                        </p:tgtEl>
                                        <p:attrNameLst>
                                          <p:attrName>style.visibility</p:attrName>
                                        </p:attrNameLst>
                                      </p:cBhvr>
                                      <p:to>
                                        <p:strVal val="visible"/>
                                      </p:to>
                                    </p:set>
                                    <p:animEffect transition="in" filter="slide(fromBottom)">
                                      <p:cBhvr>
                                        <p:cTn id="28" dur="500"/>
                                        <p:tgtEl>
                                          <p:spTgt spid="229385"/>
                                        </p:tgtEl>
                                      </p:cBhvr>
                                    </p:animEffect>
                                  </p:childTnLst>
                                </p:cTn>
                              </p:par>
                            </p:childTnLst>
                          </p:cTn>
                        </p:par>
                        <p:par>
                          <p:cTn id="29" fill="hold" nodeType="afterGroup">
                            <p:stCondLst>
                              <p:cond delay="500"/>
                            </p:stCondLst>
                            <p:childTnLst>
                              <p:par>
                                <p:cTn id="30" presetID="12" presetClass="entr" presetSubtype="2" fill="hold" grpId="0" nodeType="afterEffect">
                                  <p:stCondLst>
                                    <p:cond delay="0"/>
                                  </p:stCondLst>
                                  <p:childTnLst>
                                    <p:set>
                                      <p:cBhvr>
                                        <p:cTn id="31" dur="1" fill="hold">
                                          <p:stCondLst>
                                            <p:cond delay="0"/>
                                          </p:stCondLst>
                                        </p:cTn>
                                        <p:tgtEl>
                                          <p:spTgt spid="229386"/>
                                        </p:tgtEl>
                                        <p:attrNameLst>
                                          <p:attrName>style.visibility</p:attrName>
                                        </p:attrNameLst>
                                      </p:cBhvr>
                                      <p:to>
                                        <p:strVal val="visible"/>
                                      </p:to>
                                    </p:set>
                                    <p:animEffect transition="in" filter="slide(fromRight)">
                                      <p:cBhvr>
                                        <p:cTn id="32" dur="500"/>
                                        <p:tgtEl>
                                          <p:spTgt spid="229386"/>
                                        </p:tgtEl>
                                      </p:cBhvr>
                                    </p:animEffect>
                                  </p:childTnLst>
                                </p:cTn>
                              </p:par>
                            </p:childTnLst>
                          </p:cTn>
                        </p:par>
                        <p:par>
                          <p:cTn id="33" fill="hold" nodeType="afterGroup">
                            <p:stCondLst>
                              <p:cond delay="1000"/>
                            </p:stCondLst>
                            <p:childTnLst>
                              <p:par>
                                <p:cTn id="34" presetID="12" presetClass="entr" presetSubtype="2" fill="hold" grpId="0" nodeType="afterEffect">
                                  <p:stCondLst>
                                    <p:cond delay="0"/>
                                  </p:stCondLst>
                                  <p:childTnLst>
                                    <p:set>
                                      <p:cBhvr>
                                        <p:cTn id="35" dur="1" fill="hold">
                                          <p:stCondLst>
                                            <p:cond delay="0"/>
                                          </p:stCondLst>
                                        </p:cTn>
                                        <p:tgtEl>
                                          <p:spTgt spid="229387"/>
                                        </p:tgtEl>
                                        <p:attrNameLst>
                                          <p:attrName>style.visibility</p:attrName>
                                        </p:attrNameLst>
                                      </p:cBhvr>
                                      <p:to>
                                        <p:strVal val="visible"/>
                                      </p:to>
                                    </p:set>
                                    <p:animEffect transition="in" filter="slide(fromRight)">
                                      <p:cBhvr>
                                        <p:cTn id="36" dur="500"/>
                                        <p:tgtEl>
                                          <p:spTgt spid="229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2" grpId="0" autoUpdateAnimBg="0"/>
      <p:bldP spid="229383" grpId="0" autoUpdateAnimBg="0"/>
      <p:bldP spid="229384" grpId="0" autoUpdateAnimBg="0"/>
      <p:bldP spid="229385" grpId="0" autoUpdateAnimBg="0"/>
      <p:bldP spid="229386" grpId="0" animBg="1"/>
      <p:bldP spid="22938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Saturn’s Atmosphere</a:t>
            </a:r>
          </a:p>
        </p:txBody>
      </p:sp>
      <p:sp>
        <p:nvSpPr>
          <p:cNvPr id="230403" name="Line 3"/>
          <p:cNvSpPr>
            <a:spLocks noChangeShapeType="1"/>
          </p:cNvSpPr>
          <p:nvPr/>
        </p:nvSpPr>
        <p:spPr bwMode="auto">
          <a:xfrm>
            <a:off x="2209800" y="838200"/>
            <a:ext cx="6172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30405" name="Picture 5" descr="saturn_I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81400" y="1143000"/>
            <a:ext cx="6477000" cy="5632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0406" name="Text Box 6"/>
          <p:cNvSpPr txBox="1">
            <a:spLocks noChangeArrowheads="1"/>
          </p:cNvSpPr>
          <p:nvPr/>
        </p:nvSpPr>
        <p:spPr bwMode="auto">
          <a:xfrm>
            <a:off x="3962400" y="1235076"/>
            <a:ext cx="5943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FFFFFF"/>
                </a:solidFill>
              </a:rPr>
              <a:t>Cloud-belt structure, formed through the same processes as on Jupiter,</a:t>
            </a:r>
          </a:p>
        </p:txBody>
      </p:sp>
      <p:sp>
        <p:nvSpPr>
          <p:cNvPr id="230407" name="Text Box 7"/>
          <p:cNvSpPr txBox="1">
            <a:spLocks noChangeArrowheads="1"/>
          </p:cNvSpPr>
          <p:nvPr/>
        </p:nvSpPr>
        <p:spPr bwMode="auto">
          <a:xfrm>
            <a:off x="4343400" y="4740276"/>
            <a:ext cx="518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FFFFFF"/>
                </a:solidFill>
              </a:rPr>
              <a:t>but not as distinct as on Jupiter; colder than on Jupiter.</a:t>
            </a:r>
          </a:p>
        </p:txBody>
      </p:sp>
      <p:pic>
        <p:nvPicPr>
          <p:cNvPr id="230410" name="Picture 10"/>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1524000" y="0"/>
            <a:ext cx="137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859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0406"/>
                                        </p:tgtEl>
                                        <p:attrNameLst>
                                          <p:attrName>style.visibility</p:attrName>
                                        </p:attrNameLst>
                                      </p:cBhvr>
                                      <p:to>
                                        <p:strVal val="visible"/>
                                      </p:to>
                                    </p:set>
                                    <p:animEffect transition="in" filter="slide(fromBottom)">
                                      <p:cBhvr>
                                        <p:cTn id="7" dur="500"/>
                                        <p:tgtEl>
                                          <p:spTgt spid="2304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30407"/>
                                        </p:tgtEl>
                                        <p:attrNameLst>
                                          <p:attrName>style.visibility</p:attrName>
                                        </p:attrNameLst>
                                      </p:cBhvr>
                                      <p:to>
                                        <p:strVal val="visible"/>
                                      </p:to>
                                    </p:set>
                                    <p:animEffect transition="in" filter="slide(fromBottom)">
                                      <p:cBhvr>
                                        <p:cTn id="12" dur="500"/>
                                        <p:tgtEl>
                                          <p:spTgt spid="230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6" grpId="0" autoUpdateAnimBg="0"/>
      <p:bldP spid="230407"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Saturn’s Atmosphere (2)</a:t>
            </a:r>
          </a:p>
        </p:txBody>
      </p:sp>
      <p:sp>
        <p:nvSpPr>
          <p:cNvPr id="231427" name="Line 3"/>
          <p:cNvSpPr>
            <a:spLocks noChangeShapeType="1"/>
          </p:cNvSpPr>
          <p:nvPr/>
        </p:nvSpPr>
        <p:spPr bwMode="auto">
          <a:xfrm>
            <a:off x="2209800" y="838200"/>
            <a:ext cx="70104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31429" name="Picture 5" descr="19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0" y="1066800"/>
            <a:ext cx="6019800" cy="4897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1430" name="Text Box 6"/>
          <p:cNvSpPr txBox="1">
            <a:spLocks noChangeArrowheads="1"/>
          </p:cNvSpPr>
          <p:nvPr/>
        </p:nvSpPr>
        <p:spPr bwMode="auto">
          <a:xfrm>
            <a:off x="2895600" y="1371600"/>
            <a:ext cx="2514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Three-layered cloud structure, just like on Jupiter</a:t>
            </a:r>
          </a:p>
        </p:txBody>
      </p:sp>
      <p:sp>
        <p:nvSpPr>
          <p:cNvPr id="231431" name="Text Box 7"/>
          <p:cNvSpPr txBox="1">
            <a:spLocks noChangeArrowheads="1"/>
          </p:cNvSpPr>
          <p:nvPr/>
        </p:nvSpPr>
        <p:spPr bwMode="auto">
          <a:xfrm>
            <a:off x="2895600" y="3124201"/>
            <a:ext cx="2514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Main difference to Jupiter:</a:t>
            </a:r>
          </a:p>
        </p:txBody>
      </p:sp>
      <p:sp>
        <p:nvSpPr>
          <p:cNvPr id="231432" name="Text Box 8"/>
          <p:cNvSpPr txBox="1">
            <a:spLocks noChangeArrowheads="1"/>
          </p:cNvSpPr>
          <p:nvPr/>
        </p:nvSpPr>
        <p:spPr bwMode="auto">
          <a:xfrm>
            <a:off x="2895600" y="4267200"/>
            <a:ext cx="2514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Fewer wind zones, but much stronger winds than on Jupiter:</a:t>
            </a:r>
          </a:p>
        </p:txBody>
      </p:sp>
      <p:sp>
        <p:nvSpPr>
          <p:cNvPr id="231433" name="Text Box 9"/>
          <p:cNvSpPr txBox="1">
            <a:spLocks noChangeArrowheads="1"/>
          </p:cNvSpPr>
          <p:nvPr/>
        </p:nvSpPr>
        <p:spPr bwMode="auto">
          <a:xfrm>
            <a:off x="3505200" y="6096000"/>
            <a:ext cx="678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Winds up to ~ 500 m/s near the equator!</a:t>
            </a:r>
          </a:p>
        </p:txBody>
      </p:sp>
      <p:pic>
        <p:nvPicPr>
          <p:cNvPr id="231436" name="Picture 12"/>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1524000" y="0"/>
            <a:ext cx="137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6347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1430"/>
                                        </p:tgtEl>
                                        <p:attrNameLst>
                                          <p:attrName>style.visibility</p:attrName>
                                        </p:attrNameLst>
                                      </p:cBhvr>
                                      <p:to>
                                        <p:strVal val="visible"/>
                                      </p:to>
                                    </p:set>
                                    <p:animEffect transition="in" filter="slide(fromBottom)">
                                      <p:cBhvr>
                                        <p:cTn id="7" dur="500"/>
                                        <p:tgtEl>
                                          <p:spTgt spid="2314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231429"/>
                                        </p:tgtEl>
                                        <p:attrNameLst>
                                          <p:attrName>style.visibility</p:attrName>
                                        </p:attrNameLst>
                                      </p:cBhvr>
                                      <p:to>
                                        <p:strVal val="visible"/>
                                      </p:to>
                                    </p:set>
                                    <p:anim calcmode="lin" valueType="num">
                                      <p:cBhvr additive="base">
                                        <p:cTn id="12" dur="500" fill="hold"/>
                                        <p:tgtEl>
                                          <p:spTgt spid="231429"/>
                                        </p:tgtEl>
                                        <p:attrNameLst>
                                          <p:attrName>ppt_x</p:attrName>
                                        </p:attrNameLst>
                                      </p:cBhvr>
                                      <p:tavLst>
                                        <p:tav tm="0">
                                          <p:val>
                                            <p:strVal val="1+#ppt_w/2"/>
                                          </p:val>
                                        </p:tav>
                                        <p:tav tm="100000">
                                          <p:val>
                                            <p:strVal val="#ppt_x"/>
                                          </p:val>
                                        </p:tav>
                                      </p:tavLst>
                                    </p:anim>
                                    <p:anim calcmode="lin" valueType="num">
                                      <p:cBhvr additive="base">
                                        <p:cTn id="13" dur="500" fill="hold"/>
                                        <p:tgtEl>
                                          <p:spTgt spid="231429"/>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231431"/>
                                        </p:tgtEl>
                                        <p:attrNameLst>
                                          <p:attrName>style.visibility</p:attrName>
                                        </p:attrNameLst>
                                      </p:cBhvr>
                                      <p:to>
                                        <p:strVal val="visible"/>
                                      </p:to>
                                    </p:set>
                                    <p:animEffect transition="in" filter="slide(fromBottom)">
                                      <p:cBhvr>
                                        <p:cTn id="18" dur="500"/>
                                        <p:tgtEl>
                                          <p:spTgt spid="23143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231432"/>
                                        </p:tgtEl>
                                        <p:attrNameLst>
                                          <p:attrName>style.visibility</p:attrName>
                                        </p:attrNameLst>
                                      </p:cBhvr>
                                      <p:to>
                                        <p:strVal val="visible"/>
                                      </p:to>
                                    </p:set>
                                    <p:animEffect transition="in" filter="slide(fromBottom)">
                                      <p:cBhvr>
                                        <p:cTn id="23" dur="500"/>
                                        <p:tgtEl>
                                          <p:spTgt spid="23143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231433"/>
                                        </p:tgtEl>
                                        <p:attrNameLst>
                                          <p:attrName>style.visibility</p:attrName>
                                        </p:attrNameLst>
                                      </p:cBhvr>
                                      <p:to>
                                        <p:strVal val="visible"/>
                                      </p:to>
                                    </p:set>
                                    <p:animEffect transition="in" filter="slide(fromBottom)">
                                      <p:cBhvr>
                                        <p:cTn id="28" dur="500"/>
                                        <p:tgtEl>
                                          <p:spTgt spid="231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0" grpId="0" autoUpdateAnimBg="0"/>
      <p:bldP spid="231431" grpId="0" autoUpdateAnimBg="0"/>
      <p:bldP spid="231432" grpId="0" autoUpdateAnimBg="0"/>
      <p:bldP spid="231433"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Saturn’s Rings</a:t>
            </a:r>
          </a:p>
        </p:txBody>
      </p:sp>
      <p:sp>
        <p:nvSpPr>
          <p:cNvPr id="232451" name="Line 3"/>
          <p:cNvSpPr>
            <a:spLocks noChangeShapeType="1"/>
          </p:cNvSpPr>
          <p:nvPr/>
        </p:nvSpPr>
        <p:spPr bwMode="auto">
          <a:xfrm>
            <a:off x="2209800" y="838200"/>
            <a:ext cx="4572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2453" name="Text Box 5"/>
          <p:cNvSpPr txBox="1">
            <a:spLocks noChangeArrowheads="1"/>
          </p:cNvSpPr>
          <p:nvPr/>
        </p:nvSpPr>
        <p:spPr bwMode="auto">
          <a:xfrm>
            <a:off x="2921000" y="1143001"/>
            <a:ext cx="2590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Ring consists of 3 main segments: A, B, and C Ring</a:t>
            </a:r>
          </a:p>
        </p:txBody>
      </p:sp>
      <p:sp>
        <p:nvSpPr>
          <p:cNvPr id="232454" name="Text Box 6"/>
          <p:cNvSpPr txBox="1">
            <a:spLocks noChangeArrowheads="1"/>
          </p:cNvSpPr>
          <p:nvPr/>
        </p:nvSpPr>
        <p:spPr bwMode="auto">
          <a:xfrm>
            <a:off x="2921000" y="2362201"/>
            <a:ext cx="2590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separated by empty regions:  divisions</a:t>
            </a:r>
          </a:p>
        </p:txBody>
      </p:sp>
      <p:pic>
        <p:nvPicPr>
          <p:cNvPr id="232455" name="Picture 7" descr="saturn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46"/>
          <a:stretch>
            <a:fillRect/>
          </a:stretch>
        </p:blipFill>
        <p:spPr>
          <a:xfrm>
            <a:off x="5562600" y="990600"/>
            <a:ext cx="4953000" cy="579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2456" name="Text Box 8"/>
          <p:cNvSpPr txBox="1">
            <a:spLocks noChangeArrowheads="1"/>
          </p:cNvSpPr>
          <p:nvPr/>
        </p:nvSpPr>
        <p:spPr bwMode="auto">
          <a:xfrm>
            <a:off x="6019800" y="9906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FFFFFF"/>
                </a:solidFill>
              </a:rPr>
              <a:t>A Ring</a:t>
            </a:r>
          </a:p>
        </p:txBody>
      </p:sp>
      <p:sp>
        <p:nvSpPr>
          <p:cNvPr id="232457" name="Line 9"/>
          <p:cNvSpPr>
            <a:spLocks noChangeShapeType="1"/>
          </p:cNvSpPr>
          <p:nvPr/>
        </p:nvSpPr>
        <p:spPr bwMode="auto">
          <a:xfrm>
            <a:off x="7924800" y="1250951"/>
            <a:ext cx="1981200" cy="390525"/>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2458" name="Text Box 10"/>
          <p:cNvSpPr txBox="1">
            <a:spLocks noChangeArrowheads="1"/>
          </p:cNvSpPr>
          <p:nvPr/>
        </p:nvSpPr>
        <p:spPr bwMode="auto">
          <a:xfrm>
            <a:off x="6096000" y="1576388"/>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FFFFFF"/>
                </a:solidFill>
              </a:rPr>
              <a:t>B Ring</a:t>
            </a:r>
          </a:p>
        </p:txBody>
      </p:sp>
      <p:sp>
        <p:nvSpPr>
          <p:cNvPr id="232459" name="Text Box 11"/>
          <p:cNvSpPr txBox="1">
            <a:spLocks noChangeArrowheads="1"/>
          </p:cNvSpPr>
          <p:nvPr/>
        </p:nvSpPr>
        <p:spPr bwMode="auto">
          <a:xfrm>
            <a:off x="5638800" y="229235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FFFFFF"/>
                </a:solidFill>
              </a:rPr>
              <a:t>C Ring</a:t>
            </a:r>
          </a:p>
        </p:txBody>
      </p:sp>
      <p:sp>
        <p:nvSpPr>
          <p:cNvPr id="232460" name="Line 12"/>
          <p:cNvSpPr>
            <a:spLocks noChangeShapeType="1"/>
          </p:cNvSpPr>
          <p:nvPr/>
        </p:nvSpPr>
        <p:spPr bwMode="auto">
          <a:xfrm>
            <a:off x="7924800" y="1771650"/>
            <a:ext cx="1143000" cy="585788"/>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2461" name="Line 13"/>
          <p:cNvSpPr>
            <a:spLocks noChangeShapeType="1"/>
          </p:cNvSpPr>
          <p:nvPr/>
        </p:nvSpPr>
        <p:spPr bwMode="auto">
          <a:xfrm>
            <a:off x="7467600" y="2552700"/>
            <a:ext cx="990600" cy="5207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2462" name="Text Box 14"/>
          <p:cNvSpPr txBox="1">
            <a:spLocks noChangeArrowheads="1"/>
          </p:cNvSpPr>
          <p:nvPr/>
        </p:nvSpPr>
        <p:spPr bwMode="auto">
          <a:xfrm>
            <a:off x="8686800" y="3671889"/>
            <a:ext cx="1828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FFFFFF"/>
                </a:solidFill>
              </a:rPr>
              <a:t>Cassini Division</a:t>
            </a:r>
          </a:p>
        </p:txBody>
      </p:sp>
      <p:sp>
        <p:nvSpPr>
          <p:cNvPr id="232463" name="Line 15"/>
          <p:cNvSpPr>
            <a:spLocks noChangeShapeType="1"/>
          </p:cNvSpPr>
          <p:nvPr/>
        </p:nvSpPr>
        <p:spPr bwMode="auto">
          <a:xfrm flipV="1">
            <a:off x="9677400" y="1966913"/>
            <a:ext cx="76200" cy="1757362"/>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32464" name="Text Box 16"/>
          <p:cNvSpPr txBox="1">
            <a:spLocks noChangeArrowheads="1"/>
          </p:cNvSpPr>
          <p:nvPr/>
        </p:nvSpPr>
        <p:spPr bwMode="auto">
          <a:xfrm>
            <a:off x="8610600" y="4881564"/>
            <a:ext cx="20574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FFFFFF"/>
                </a:solidFill>
              </a:rPr>
              <a:t>Rings</a:t>
            </a:r>
            <a:r>
              <a:rPr lang="en-US" altLang="en-US" sz="2000">
                <a:solidFill>
                  <a:srgbClr val="FFFFFF"/>
                </a:solidFill>
              </a:rPr>
              <a:t> must be replenished by fragments of passing comets &amp; meteoroids.</a:t>
            </a:r>
          </a:p>
        </p:txBody>
      </p:sp>
      <p:sp>
        <p:nvSpPr>
          <p:cNvPr id="232465" name="Text Box 17"/>
          <p:cNvSpPr txBox="1">
            <a:spLocks noChangeArrowheads="1"/>
          </p:cNvSpPr>
          <p:nvPr/>
        </p:nvSpPr>
        <p:spPr bwMode="auto">
          <a:xfrm>
            <a:off x="2921000" y="3692525"/>
            <a:ext cx="33528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Rings can’t have been formed together with Saturn because material would have been blown away by particle stream from hot Saturn at time of formation.</a:t>
            </a:r>
          </a:p>
        </p:txBody>
      </p:sp>
      <p:pic>
        <p:nvPicPr>
          <p:cNvPr id="232468" name="Picture 20"/>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1524000" y="0"/>
            <a:ext cx="137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7913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2453"/>
                                        </p:tgtEl>
                                        <p:attrNameLst>
                                          <p:attrName>style.visibility</p:attrName>
                                        </p:attrNameLst>
                                      </p:cBhvr>
                                      <p:to>
                                        <p:strVal val="visible"/>
                                      </p:to>
                                    </p:set>
                                    <p:animEffect transition="in" filter="slide(fromBottom)">
                                      <p:cBhvr>
                                        <p:cTn id="7" dur="500"/>
                                        <p:tgtEl>
                                          <p:spTgt spid="2324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32456"/>
                                        </p:tgtEl>
                                        <p:attrNameLst>
                                          <p:attrName>style.visibility</p:attrName>
                                        </p:attrNameLst>
                                      </p:cBhvr>
                                      <p:to>
                                        <p:strVal val="visible"/>
                                      </p:to>
                                    </p:set>
                                    <p:animEffect transition="in" filter="slide(fromBottom)">
                                      <p:cBhvr>
                                        <p:cTn id="12" dur="500"/>
                                        <p:tgtEl>
                                          <p:spTgt spid="232456"/>
                                        </p:tgtEl>
                                      </p:cBhvr>
                                    </p:animEffect>
                                  </p:childTnLst>
                                </p:cTn>
                              </p:par>
                            </p:childTnLst>
                          </p:cTn>
                        </p:par>
                        <p:par>
                          <p:cTn id="13" fill="hold" nodeType="afterGroup">
                            <p:stCondLst>
                              <p:cond delay="500"/>
                            </p:stCondLst>
                            <p:childTnLst>
                              <p:par>
                                <p:cTn id="14" presetID="12" presetClass="entr" presetSubtype="8" fill="hold" grpId="0" nodeType="afterEffect">
                                  <p:stCondLst>
                                    <p:cond delay="0"/>
                                  </p:stCondLst>
                                  <p:childTnLst>
                                    <p:set>
                                      <p:cBhvr>
                                        <p:cTn id="15" dur="1" fill="hold">
                                          <p:stCondLst>
                                            <p:cond delay="0"/>
                                          </p:stCondLst>
                                        </p:cTn>
                                        <p:tgtEl>
                                          <p:spTgt spid="232457"/>
                                        </p:tgtEl>
                                        <p:attrNameLst>
                                          <p:attrName>style.visibility</p:attrName>
                                        </p:attrNameLst>
                                      </p:cBhvr>
                                      <p:to>
                                        <p:strVal val="visible"/>
                                      </p:to>
                                    </p:set>
                                    <p:animEffect transition="in" filter="slide(fromLeft)">
                                      <p:cBhvr>
                                        <p:cTn id="16" dur="500"/>
                                        <p:tgtEl>
                                          <p:spTgt spid="23245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232458"/>
                                        </p:tgtEl>
                                        <p:attrNameLst>
                                          <p:attrName>style.visibility</p:attrName>
                                        </p:attrNameLst>
                                      </p:cBhvr>
                                      <p:to>
                                        <p:strVal val="visible"/>
                                      </p:to>
                                    </p:set>
                                    <p:animEffect transition="in" filter="slide(fromBottom)">
                                      <p:cBhvr>
                                        <p:cTn id="21" dur="500"/>
                                        <p:tgtEl>
                                          <p:spTgt spid="232458"/>
                                        </p:tgtEl>
                                      </p:cBhvr>
                                    </p:animEffect>
                                  </p:childTnLst>
                                </p:cTn>
                              </p:par>
                            </p:childTnLst>
                          </p:cTn>
                        </p:par>
                        <p:par>
                          <p:cTn id="22" fill="hold" nodeType="afterGroup">
                            <p:stCondLst>
                              <p:cond delay="500"/>
                            </p:stCondLst>
                            <p:childTnLst>
                              <p:par>
                                <p:cTn id="23" presetID="12" presetClass="entr" presetSubtype="8" fill="hold" grpId="0" nodeType="afterEffect">
                                  <p:stCondLst>
                                    <p:cond delay="0"/>
                                  </p:stCondLst>
                                  <p:childTnLst>
                                    <p:set>
                                      <p:cBhvr>
                                        <p:cTn id="24" dur="1" fill="hold">
                                          <p:stCondLst>
                                            <p:cond delay="0"/>
                                          </p:stCondLst>
                                        </p:cTn>
                                        <p:tgtEl>
                                          <p:spTgt spid="232460"/>
                                        </p:tgtEl>
                                        <p:attrNameLst>
                                          <p:attrName>style.visibility</p:attrName>
                                        </p:attrNameLst>
                                      </p:cBhvr>
                                      <p:to>
                                        <p:strVal val="visible"/>
                                      </p:to>
                                    </p:set>
                                    <p:animEffect transition="in" filter="slide(fromLeft)">
                                      <p:cBhvr>
                                        <p:cTn id="25" dur="500"/>
                                        <p:tgtEl>
                                          <p:spTgt spid="23246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232459"/>
                                        </p:tgtEl>
                                        <p:attrNameLst>
                                          <p:attrName>style.visibility</p:attrName>
                                        </p:attrNameLst>
                                      </p:cBhvr>
                                      <p:to>
                                        <p:strVal val="visible"/>
                                      </p:to>
                                    </p:set>
                                    <p:animEffect transition="in" filter="slide(fromBottom)">
                                      <p:cBhvr>
                                        <p:cTn id="30" dur="500"/>
                                        <p:tgtEl>
                                          <p:spTgt spid="232459"/>
                                        </p:tgtEl>
                                      </p:cBhvr>
                                    </p:animEffect>
                                  </p:childTnLst>
                                </p:cTn>
                              </p:par>
                            </p:childTnLst>
                          </p:cTn>
                        </p:par>
                        <p:par>
                          <p:cTn id="31" fill="hold" nodeType="afterGroup">
                            <p:stCondLst>
                              <p:cond delay="500"/>
                            </p:stCondLst>
                            <p:childTnLst>
                              <p:par>
                                <p:cTn id="32" presetID="12" presetClass="entr" presetSubtype="8" fill="hold" grpId="0" nodeType="afterEffect">
                                  <p:stCondLst>
                                    <p:cond delay="0"/>
                                  </p:stCondLst>
                                  <p:childTnLst>
                                    <p:set>
                                      <p:cBhvr>
                                        <p:cTn id="33" dur="1" fill="hold">
                                          <p:stCondLst>
                                            <p:cond delay="0"/>
                                          </p:stCondLst>
                                        </p:cTn>
                                        <p:tgtEl>
                                          <p:spTgt spid="232461"/>
                                        </p:tgtEl>
                                        <p:attrNameLst>
                                          <p:attrName>style.visibility</p:attrName>
                                        </p:attrNameLst>
                                      </p:cBhvr>
                                      <p:to>
                                        <p:strVal val="visible"/>
                                      </p:to>
                                    </p:set>
                                    <p:animEffect transition="in" filter="slide(fromLeft)">
                                      <p:cBhvr>
                                        <p:cTn id="34" dur="500"/>
                                        <p:tgtEl>
                                          <p:spTgt spid="23246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232454"/>
                                        </p:tgtEl>
                                        <p:attrNameLst>
                                          <p:attrName>style.visibility</p:attrName>
                                        </p:attrNameLst>
                                      </p:cBhvr>
                                      <p:to>
                                        <p:strVal val="visible"/>
                                      </p:to>
                                    </p:set>
                                    <p:animEffect transition="in" filter="slide(fromBottom)">
                                      <p:cBhvr>
                                        <p:cTn id="39" dur="500"/>
                                        <p:tgtEl>
                                          <p:spTgt spid="23245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232462"/>
                                        </p:tgtEl>
                                        <p:attrNameLst>
                                          <p:attrName>style.visibility</p:attrName>
                                        </p:attrNameLst>
                                      </p:cBhvr>
                                      <p:to>
                                        <p:strVal val="visible"/>
                                      </p:to>
                                    </p:set>
                                    <p:animEffect transition="in" filter="slide(fromBottom)">
                                      <p:cBhvr>
                                        <p:cTn id="44" dur="500"/>
                                        <p:tgtEl>
                                          <p:spTgt spid="232462"/>
                                        </p:tgtEl>
                                      </p:cBhvr>
                                    </p:animEffect>
                                  </p:childTnLst>
                                </p:cTn>
                              </p:par>
                            </p:childTnLst>
                          </p:cTn>
                        </p:par>
                        <p:par>
                          <p:cTn id="45" fill="hold" nodeType="afterGroup">
                            <p:stCondLst>
                              <p:cond delay="500"/>
                            </p:stCondLst>
                            <p:childTnLst>
                              <p:par>
                                <p:cTn id="46" presetID="12" presetClass="entr" presetSubtype="4" fill="hold" grpId="0" nodeType="afterEffect">
                                  <p:stCondLst>
                                    <p:cond delay="0"/>
                                  </p:stCondLst>
                                  <p:childTnLst>
                                    <p:set>
                                      <p:cBhvr>
                                        <p:cTn id="47" dur="1" fill="hold">
                                          <p:stCondLst>
                                            <p:cond delay="0"/>
                                          </p:stCondLst>
                                        </p:cTn>
                                        <p:tgtEl>
                                          <p:spTgt spid="232463"/>
                                        </p:tgtEl>
                                        <p:attrNameLst>
                                          <p:attrName>style.visibility</p:attrName>
                                        </p:attrNameLst>
                                      </p:cBhvr>
                                      <p:to>
                                        <p:strVal val="visible"/>
                                      </p:to>
                                    </p:set>
                                    <p:animEffect transition="in" filter="slide(fromBottom)">
                                      <p:cBhvr>
                                        <p:cTn id="48" dur="500"/>
                                        <p:tgtEl>
                                          <p:spTgt spid="23246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232465"/>
                                        </p:tgtEl>
                                        <p:attrNameLst>
                                          <p:attrName>style.visibility</p:attrName>
                                        </p:attrNameLst>
                                      </p:cBhvr>
                                      <p:to>
                                        <p:strVal val="visible"/>
                                      </p:to>
                                    </p:set>
                                    <p:animEffect transition="in" filter="slide(fromBottom)">
                                      <p:cBhvr>
                                        <p:cTn id="53" dur="500"/>
                                        <p:tgtEl>
                                          <p:spTgt spid="23246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4" fill="hold" grpId="0" nodeType="clickEffect">
                                  <p:stCondLst>
                                    <p:cond delay="0"/>
                                  </p:stCondLst>
                                  <p:childTnLst>
                                    <p:set>
                                      <p:cBhvr>
                                        <p:cTn id="57" dur="1" fill="hold">
                                          <p:stCondLst>
                                            <p:cond delay="0"/>
                                          </p:stCondLst>
                                        </p:cTn>
                                        <p:tgtEl>
                                          <p:spTgt spid="232464"/>
                                        </p:tgtEl>
                                        <p:attrNameLst>
                                          <p:attrName>style.visibility</p:attrName>
                                        </p:attrNameLst>
                                      </p:cBhvr>
                                      <p:to>
                                        <p:strVal val="visible"/>
                                      </p:to>
                                    </p:set>
                                    <p:animEffect transition="in" filter="slide(fromBottom)">
                                      <p:cBhvr>
                                        <p:cTn id="58" dur="500"/>
                                        <p:tgtEl>
                                          <p:spTgt spid="232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3" grpId="0" autoUpdateAnimBg="0"/>
      <p:bldP spid="232454" grpId="0" autoUpdateAnimBg="0"/>
      <p:bldP spid="232456" grpId="0" autoUpdateAnimBg="0"/>
      <p:bldP spid="232457" grpId="0" animBg="1"/>
      <p:bldP spid="232458" grpId="0" autoUpdateAnimBg="0"/>
      <p:bldP spid="232459" grpId="0" autoUpdateAnimBg="0"/>
      <p:bldP spid="232460" grpId="0" animBg="1"/>
      <p:bldP spid="232461" grpId="0" animBg="1"/>
      <p:bldP spid="232462" grpId="0" autoUpdateAnimBg="0"/>
      <p:bldP spid="232463" grpId="0" animBg="1"/>
      <p:bldP spid="232464" grpId="0" autoUpdateAnimBg="0"/>
      <p:bldP spid="232465"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4100">
                <a:solidFill>
                  <a:srgbClr val="000099"/>
                </a:solidFill>
              </a:rPr>
              <a:t>Composition of Saturn’s Rings</a:t>
            </a:r>
          </a:p>
        </p:txBody>
      </p:sp>
      <p:sp>
        <p:nvSpPr>
          <p:cNvPr id="233475" name="Line 3"/>
          <p:cNvSpPr>
            <a:spLocks noChangeShapeType="1"/>
          </p:cNvSpPr>
          <p:nvPr/>
        </p:nvSpPr>
        <p:spPr bwMode="auto">
          <a:xfrm>
            <a:off x="2209800" y="838200"/>
            <a:ext cx="7848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33477" name="Picture 5" descr="saturn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0" y="1295400"/>
            <a:ext cx="5334000" cy="5334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3478" name="Text Box 6"/>
          <p:cNvSpPr txBox="1">
            <a:spLocks noChangeArrowheads="1"/>
          </p:cNvSpPr>
          <p:nvPr/>
        </p:nvSpPr>
        <p:spPr bwMode="auto">
          <a:xfrm>
            <a:off x="7924800" y="1676401"/>
            <a:ext cx="2133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Rings are composed of ice particles</a:t>
            </a:r>
          </a:p>
        </p:txBody>
      </p:sp>
      <p:sp>
        <p:nvSpPr>
          <p:cNvPr id="233479" name="Text Box 7"/>
          <p:cNvSpPr txBox="1">
            <a:spLocks noChangeArrowheads="1"/>
          </p:cNvSpPr>
          <p:nvPr/>
        </p:nvSpPr>
        <p:spPr bwMode="auto">
          <a:xfrm>
            <a:off x="7620000" y="3508375"/>
            <a:ext cx="28194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moving at large velocities around Saturn, but small relative velocities (all moving in the same direction). </a:t>
            </a:r>
          </a:p>
        </p:txBody>
      </p:sp>
      <p:pic>
        <p:nvPicPr>
          <p:cNvPr id="233482" name="Picture 10"/>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1524000" y="0"/>
            <a:ext cx="137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3648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3478"/>
                                        </p:tgtEl>
                                        <p:attrNameLst>
                                          <p:attrName>style.visibility</p:attrName>
                                        </p:attrNameLst>
                                      </p:cBhvr>
                                      <p:to>
                                        <p:strVal val="visible"/>
                                      </p:to>
                                    </p:set>
                                    <p:animEffect transition="in" filter="slide(fromBottom)">
                                      <p:cBhvr>
                                        <p:cTn id="7" dur="500"/>
                                        <p:tgtEl>
                                          <p:spTgt spid="2334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33479"/>
                                        </p:tgtEl>
                                        <p:attrNameLst>
                                          <p:attrName>style.visibility</p:attrName>
                                        </p:attrNameLst>
                                      </p:cBhvr>
                                      <p:to>
                                        <p:strVal val="visible"/>
                                      </p:to>
                                    </p:set>
                                    <p:animEffect transition="in" filter="slide(fromBottom)">
                                      <p:cBhvr>
                                        <p:cTn id="12" dur="500"/>
                                        <p:tgtEl>
                                          <p:spTgt spid="233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8" grpId="0" autoUpdateAnimBg="0"/>
      <p:bldP spid="233479"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ln/>
        </p:spPr>
        <p:txBody>
          <a:bodyPr/>
          <a:lstStyle/>
          <a:p>
            <a:fld id="{26F1F5B0-D154-4274-B7E1-132300E253E5}" type="slidenum">
              <a:rPr lang="en-US" altLang="en-US">
                <a:solidFill>
                  <a:srgbClr val="000000"/>
                </a:solidFill>
              </a:rPr>
              <a:pPr/>
              <a:t>12</a:t>
            </a:fld>
            <a:endParaRPr lang="en-US" altLang="en-US">
              <a:solidFill>
                <a:srgbClr val="000000"/>
              </a:solidFill>
            </a:endParaRPr>
          </a:p>
        </p:txBody>
      </p:sp>
      <p:sp>
        <p:nvSpPr>
          <p:cNvPr id="12290" name="Title 1"/>
          <p:cNvSpPr>
            <a:spLocks noGrp="1"/>
          </p:cNvSpPr>
          <p:nvPr>
            <p:ph type="title"/>
          </p:nvPr>
        </p:nvSpPr>
        <p:spPr/>
        <p:txBody>
          <a:bodyPr/>
          <a:lstStyle/>
          <a:p>
            <a:r>
              <a:rPr lang="en-US" altLang="en-US" smtClean="0">
                <a:solidFill>
                  <a:srgbClr val="FFFF66"/>
                </a:solidFill>
                <a:effectLst>
                  <a:outerShdw blurRad="38100" dist="38100" dir="2700000" algn="tl">
                    <a:srgbClr val="000000"/>
                  </a:outerShdw>
                </a:effectLst>
              </a:rPr>
              <a:t>3. What are Small Solar System Bodies?</a:t>
            </a:r>
          </a:p>
        </p:txBody>
      </p:sp>
      <p:sp>
        <p:nvSpPr>
          <p:cNvPr id="12291" name="Content Placeholder 2"/>
          <p:cNvSpPr>
            <a:spLocks noGrp="1"/>
          </p:cNvSpPr>
          <p:nvPr>
            <p:ph idx="1"/>
          </p:nvPr>
        </p:nvSpPr>
        <p:spPr/>
        <p:txBody>
          <a:bodyPr/>
          <a:lstStyle/>
          <a:p>
            <a:r>
              <a:rPr lang="en-US" altLang="en-US" smtClean="0">
                <a:solidFill>
                  <a:schemeClr val="bg1"/>
                </a:solidFill>
                <a:effectLst>
                  <a:outerShdw blurRad="38100" dist="38100" dir="2700000" algn="tl">
                    <a:srgbClr val="000000"/>
                  </a:outerShdw>
                </a:effectLst>
              </a:rPr>
              <a:t>Neither a planet nor a dwarf planet</a:t>
            </a:r>
          </a:p>
          <a:p>
            <a:r>
              <a:rPr lang="en-US" altLang="en-US" smtClean="0"/>
              <a:t>All other objects orbiting the Sun</a:t>
            </a:r>
          </a:p>
          <a:p>
            <a:pPr lvl="2"/>
            <a:r>
              <a:rPr lang="en-US" altLang="en-US" sz="2800"/>
              <a:t>All minor planets except dwarf planets</a:t>
            </a:r>
          </a:p>
          <a:p>
            <a:pPr lvl="2"/>
            <a:r>
              <a:rPr lang="en-US" altLang="en-US" sz="2800"/>
              <a:t>Asteroids (except Ceres, the largest)</a:t>
            </a:r>
          </a:p>
          <a:p>
            <a:pPr lvl="2"/>
            <a:r>
              <a:rPr lang="en-US" altLang="en-US" sz="2800"/>
              <a:t>Comets</a:t>
            </a:r>
            <a:endParaRPr lang="en-US" altLang="en-US" smtClean="0"/>
          </a:p>
          <a:p>
            <a:r>
              <a:rPr lang="en-US" altLang="en-US" smtClean="0">
                <a:solidFill>
                  <a:schemeClr val="bg1"/>
                </a:solidFill>
                <a:effectLst>
                  <a:outerShdw blurRad="38100" dist="38100" dir="2700000" algn="tl">
                    <a:srgbClr val="000000"/>
                  </a:outerShdw>
                </a:effectLst>
              </a:rPr>
              <a:t>Not massive enough to be rounded by its own gravity</a:t>
            </a:r>
          </a:p>
          <a:p>
            <a:endParaRPr lang="en-US" altLang="en-US" smtClean="0"/>
          </a:p>
        </p:txBody>
      </p:sp>
    </p:spTree>
    <p:extLst>
      <p:ext uri="{BB962C8B-B14F-4D97-AF65-F5344CB8AC3E}">
        <p14:creationId xmlns:p14="http://schemas.microsoft.com/office/powerpoint/2010/main" val="58792006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Shepherd Moons</a:t>
            </a:r>
          </a:p>
        </p:txBody>
      </p:sp>
      <p:sp>
        <p:nvSpPr>
          <p:cNvPr id="234499" name="Line 3"/>
          <p:cNvSpPr>
            <a:spLocks noChangeShapeType="1"/>
          </p:cNvSpPr>
          <p:nvPr/>
        </p:nvSpPr>
        <p:spPr bwMode="auto">
          <a:xfrm>
            <a:off x="2209800" y="838200"/>
            <a:ext cx="5181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34501" name="Picture 5" descr="saturn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828800" y="922338"/>
            <a:ext cx="8610600" cy="3706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4502" name="Picture 6" descr="saturn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34000" y="4100514"/>
            <a:ext cx="5257800" cy="2757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4503" name="Text Box 7"/>
          <p:cNvSpPr txBox="1">
            <a:spLocks noChangeArrowheads="1"/>
          </p:cNvSpPr>
          <p:nvPr/>
        </p:nvSpPr>
        <p:spPr bwMode="auto">
          <a:xfrm>
            <a:off x="2895600" y="4938714"/>
            <a:ext cx="2514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Some moons on orbits close to the rings focus the ring material, keeping the rings confined.</a:t>
            </a:r>
          </a:p>
        </p:txBody>
      </p:sp>
      <p:pic>
        <p:nvPicPr>
          <p:cNvPr id="234506" name="Picture 10"/>
          <p:cNvPicPr>
            <a:picLocks noChangeAspect="1" noChangeArrowheads="1"/>
          </p:cNvPicPr>
          <p:nvPr/>
        </p:nvPicPr>
        <p:blipFill>
          <a:blip r:embed="rId4">
            <a:lum bright="-12000" contrast="36000"/>
            <a:extLst>
              <a:ext uri="{28A0092B-C50C-407E-A947-70E740481C1C}">
                <a14:useLocalDpi xmlns:a14="http://schemas.microsoft.com/office/drawing/2010/main" val="0"/>
              </a:ext>
            </a:extLst>
          </a:blip>
          <a:srcRect/>
          <a:stretch>
            <a:fillRect/>
          </a:stretch>
        </p:blipFill>
        <p:spPr bwMode="auto">
          <a:xfrm>
            <a:off x="1524000" y="0"/>
            <a:ext cx="137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6090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4503"/>
                                        </p:tgtEl>
                                        <p:attrNameLst>
                                          <p:attrName>style.visibility</p:attrName>
                                        </p:attrNameLst>
                                      </p:cBhvr>
                                      <p:to>
                                        <p:strVal val="visible"/>
                                      </p:to>
                                    </p:set>
                                    <p:animEffect transition="in" filter="slide(fromBottom)">
                                      <p:cBhvr>
                                        <p:cTn id="7" dur="500"/>
                                        <p:tgtEl>
                                          <p:spTgt spid="234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3" grpId="0"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049338"/>
            <a:ext cx="5410200" cy="4184650"/>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200400"/>
            <a:ext cx="4648200" cy="3517900"/>
          </a:xfrm>
          <a:prstGeom prst="rect">
            <a:avLst/>
          </a:prstGeom>
          <a:noFill/>
          <a:extLst>
            <a:ext uri="{909E8E84-426E-40DD-AFC4-6F175D3DCCD1}">
              <a14:hiddenFill xmlns:a14="http://schemas.microsoft.com/office/drawing/2010/main">
                <a:solidFill>
                  <a:srgbClr val="FFFFFF"/>
                </a:solidFill>
              </a14:hiddenFill>
            </a:ext>
          </a:extLst>
        </p:spPr>
      </p:pic>
      <p:sp>
        <p:nvSpPr>
          <p:cNvPr id="23556" name="Text Box 4"/>
          <p:cNvSpPr txBox="1">
            <a:spLocks noChangeArrowheads="1"/>
          </p:cNvSpPr>
          <p:nvPr/>
        </p:nvSpPr>
        <p:spPr bwMode="auto">
          <a:xfrm>
            <a:off x="1524000" y="0"/>
            <a:ext cx="9372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3200" b="1">
                <a:solidFill>
                  <a:srgbClr val="B2B2B2"/>
                </a:solidFill>
                <a:effectLst>
                  <a:outerShdw blurRad="38100" dist="38100" dir="2700000" algn="tl">
                    <a:srgbClr val="FFFFFF"/>
                  </a:outerShdw>
                </a:effectLst>
              </a:rPr>
              <a:t>Saturn’s Ring System Contains </a:t>
            </a:r>
          </a:p>
          <a:p>
            <a:pPr algn="ctr" eaLnBrk="0" fontAlgn="base" hangingPunct="0">
              <a:spcBef>
                <a:spcPct val="0"/>
              </a:spcBef>
              <a:spcAft>
                <a:spcPct val="0"/>
              </a:spcAft>
            </a:pPr>
            <a:r>
              <a:rPr lang="en-US" altLang="en-US" sz="3200" b="1">
                <a:solidFill>
                  <a:srgbClr val="B2B2B2"/>
                </a:solidFill>
                <a:effectLst>
                  <a:outerShdw blurRad="38100" dist="38100" dir="2700000" algn="tl">
                    <a:srgbClr val="FFFFFF"/>
                  </a:outerShdw>
                </a:effectLst>
              </a:rPr>
              <a:t>Numerous Thin Ringlets</a:t>
            </a:r>
          </a:p>
        </p:txBody>
      </p:sp>
      <p:sp>
        <p:nvSpPr>
          <p:cNvPr id="23557" name="Text Box 5"/>
          <p:cNvSpPr txBox="1">
            <a:spLocks noChangeArrowheads="1"/>
          </p:cNvSpPr>
          <p:nvPr/>
        </p:nvSpPr>
        <p:spPr bwMode="auto">
          <a:xfrm>
            <a:off x="7010400" y="1524000"/>
            <a:ext cx="3124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a:solidFill>
                  <a:srgbClr val="FFFFFF"/>
                </a:solidFill>
              </a:rPr>
              <a:t>This apparent gap in the rings contains even more ringlets.</a:t>
            </a:r>
            <a:r>
              <a:rPr lang="en-US" altLang="en-US" b="1">
                <a:solidFill>
                  <a:srgbClr val="FFFFFF"/>
                </a:solidFill>
                <a:effectLst>
                  <a:outerShdw blurRad="38100" dist="38100" dir="2700000" algn="tl">
                    <a:srgbClr val="010199"/>
                  </a:outerShdw>
                </a:effectLst>
              </a:rPr>
              <a:t> </a:t>
            </a:r>
          </a:p>
        </p:txBody>
      </p:sp>
      <p:sp>
        <p:nvSpPr>
          <p:cNvPr id="23559" name="Text Box 7"/>
          <p:cNvSpPr txBox="1">
            <a:spLocks noChangeArrowheads="1"/>
          </p:cNvSpPr>
          <p:nvPr/>
        </p:nvSpPr>
        <p:spPr bwMode="auto">
          <a:xfrm>
            <a:off x="1524000" y="5334000"/>
            <a:ext cx="3886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a:solidFill>
                  <a:srgbClr val="FFFFFF"/>
                </a:solidFill>
              </a:rPr>
              <a:t>Close inspection reveals that there are thousands of ringlets making up the rings. </a:t>
            </a:r>
            <a:endParaRPr lang="en-US" altLang="en-US" sz="2000">
              <a:solidFill>
                <a:srgbClr val="FFFFFF"/>
              </a:solidFill>
            </a:endParaRPr>
          </a:p>
        </p:txBody>
      </p:sp>
    </p:spTree>
    <p:extLst>
      <p:ext uri="{BB962C8B-B14F-4D97-AF65-F5344CB8AC3E}">
        <p14:creationId xmlns:p14="http://schemas.microsoft.com/office/powerpoint/2010/main" val="161799038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Rectangle 5"/>
          <p:cNvSpPr>
            <a:spLocks noGrp="1" noChangeArrowheads="1"/>
          </p:cNvSpPr>
          <p:nvPr>
            <p:ph type="title"/>
          </p:nvPr>
        </p:nvSpPr>
        <p:spPr/>
        <p:txBody>
          <a:bodyPr/>
          <a:lstStyle/>
          <a:p>
            <a:r>
              <a:rPr lang="en-US" altLang="en-US" sz="4000"/>
              <a:t>Saturn’s rings – natural color – from Cassini</a:t>
            </a:r>
          </a:p>
        </p:txBody>
      </p:sp>
      <p:pic>
        <p:nvPicPr>
          <p:cNvPr id="68612" name="Picture 4" descr="saturn's rings 40 deg above equator nat col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3601" y="1371601"/>
            <a:ext cx="7788275" cy="5546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3819248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95400"/>
            <a:ext cx="8458200" cy="5289550"/>
          </a:xfrm>
          <a:prstGeom prst="rect">
            <a:avLst/>
          </a:prstGeom>
          <a:noFill/>
          <a:extLst>
            <a:ext uri="{909E8E84-426E-40DD-AFC4-6F175D3DCCD1}">
              <a14:hiddenFill xmlns:a14="http://schemas.microsoft.com/office/drawing/2010/main">
                <a:solidFill>
                  <a:srgbClr val="FFFFFF"/>
                </a:solidFill>
              </a14:hiddenFill>
            </a:ext>
          </a:extLst>
        </p:spPr>
      </p:pic>
      <p:sp>
        <p:nvSpPr>
          <p:cNvPr id="24579" name="Text Box 3"/>
          <p:cNvSpPr txBox="1">
            <a:spLocks noChangeArrowheads="1"/>
          </p:cNvSpPr>
          <p:nvPr/>
        </p:nvSpPr>
        <p:spPr bwMode="auto">
          <a:xfrm>
            <a:off x="1524000" y="152401"/>
            <a:ext cx="8915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effectLst>
                  <a:outerShdw blurRad="38100" dist="38100" dir="2700000" algn="tl">
                    <a:srgbClr val="010199"/>
                  </a:outerShdw>
                </a:effectLst>
              </a:rPr>
              <a:t>The F ring is kept in place by the combined effect of two  small satellites, one on either side.</a:t>
            </a:r>
            <a:r>
              <a:rPr lang="en-US" altLang="en-US" sz="2400">
                <a:solidFill>
                  <a:srgbClr val="FFFFFF"/>
                </a:solidFill>
                <a:latin typeface="Times" panose="02020603050405020304" pitchFamily="18" charset="0"/>
              </a:rPr>
              <a:t>  </a:t>
            </a:r>
            <a:r>
              <a:rPr lang="en-US" altLang="en-US" sz="2400" i="1">
                <a:solidFill>
                  <a:srgbClr val="666699"/>
                </a:solidFill>
                <a:latin typeface="Times" panose="02020603050405020304" pitchFamily="18" charset="0"/>
              </a:rPr>
              <a:t> </a:t>
            </a:r>
            <a:endParaRPr lang="en-US" altLang="en-US" sz="2400">
              <a:solidFill>
                <a:srgbClr val="FFFFFF"/>
              </a:solidFill>
              <a:latin typeface="Times" panose="02020603050405020304" pitchFamily="18" charset="0"/>
            </a:endParaRPr>
          </a:p>
        </p:txBody>
      </p:sp>
      <p:sp>
        <p:nvSpPr>
          <p:cNvPr id="24580" name="Text Box 4"/>
          <p:cNvSpPr txBox="1">
            <a:spLocks noChangeArrowheads="1"/>
          </p:cNvSpPr>
          <p:nvPr/>
        </p:nvSpPr>
        <p:spPr bwMode="auto">
          <a:xfrm>
            <a:off x="2133600" y="5334001"/>
            <a:ext cx="4495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000" b="1">
                <a:solidFill>
                  <a:srgbClr val="000000"/>
                </a:solidFill>
                <a:effectLst>
                  <a:outerShdw blurRad="38100" dist="38100" dir="2700000" algn="tl">
                    <a:srgbClr val="FFFFFF"/>
                  </a:outerShdw>
                </a:effectLst>
              </a:rPr>
              <a:t>These satellites are called shepherd satellites. </a:t>
            </a:r>
            <a:endParaRPr lang="en-US" altLang="en-US" sz="2400" b="1" i="1">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75986950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1"/>
            <a:ext cx="4495800" cy="3738563"/>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1" y="1143000"/>
            <a:ext cx="3622675" cy="5137150"/>
          </a:xfrm>
          <a:prstGeom prst="rect">
            <a:avLst/>
          </a:prstGeom>
          <a:noFill/>
          <a:extLst>
            <a:ext uri="{909E8E84-426E-40DD-AFC4-6F175D3DCCD1}">
              <a14:hiddenFill xmlns:a14="http://schemas.microsoft.com/office/drawing/2010/main">
                <a:solidFill>
                  <a:srgbClr val="FFFFFF"/>
                </a:solidFill>
              </a14:hiddenFill>
            </a:ext>
          </a:extLst>
        </p:spPr>
      </p:pic>
      <p:sp>
        <p:nvSpPr>
          <p:cNvPr id="25604" name="Text Box 4"/>
          <p:cNvSpPr txBox="1">
            <a:spLocks noChangeArrowheads="1"/>
          </p:cNvSpPr>
          <p:nvPr/>
        </p:nvSpPr>
        <p:spPr bwMode="auto">
          <a:xfrm>
            <a:off x="1524000" y="2286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3600" b="1">
                <a:solidFill>
                  <a:srgbClr val="B2B2B2"/>
                </a:solidFill>
                <a:effectLst>
                  <a:outerShdw blurRad="38100" dist="38100" dir="2700000" algn="tl">
                    <a:srgbClr val="FFFFFF"/>
                  </a:outerShdw>
                </a:effectLst>
              </a:rPr>
              <a:t>Detailed Views of Saturn’s F Ring</a:t>
            </a:r>
          </a:p>
        </p:txBody>
      </p:sp>
    </p:spTree>
    <p:extLst>
      <p:ext uri="{BB962C8B-B14F-4D97-AF65-F5344CB8AC3E}">
        <p14:creationId xmlns:p14="http://schemas.microsoft.com/office/powerpoint/2010/main" val="118200730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28600"/>
            <a:ext cx="5486400" cy="6324600"/>
          </a:xfrm>
          <a:prstGeom prst="rect">
            <a:avLst/>
          </a:prstGeom>
          <a:noFill/>
          <a:extLst>
            <a:ext uri="{909E8E84-426E-40DD-AFC4-6F175D3DCCD1}">
              <a14:hiddenFill xmlns:a14="http://schemas.microsoft.com/office/drawing/2010/main">
                <a:solidFill>
                  <a:srgbClr val="FFFFFF"/>
                </a:solidFill>
              </a14:hiddenFill>
            </a:ext>
          </a:extLst>
        </p:spPr>
      </p:pic>
      <p:sp>
        <p:nvSpPr>
          <p:cNvPr id="26627" name="Text Box 3"/>
          <p:cNvSpPr txBox="1">
            <a:spLocks noChangeArrowheads="1"/>
          </p:cNvSpPr>
          <p:nvPr/>
        </p:nvSpPr>
        <p:spPr bwMode="auto">
          <a:xfrm>
            <a:off x="1752600" y="609600"/>
            <a:ext cx="42672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rPr>
              <a:t>Dark spokes move around Saturn’s rings. </a:t>
            </a:r>
          </a:p>
          <a:p>
            <a:pPr eaLnBrk="0" fontAlgn="base" hangingPunct="0">
              <a:spcBef>
                <a:spcPct val="50000"/>
              </a:spcBef>
              <a:spcAft>
                <a:spcPct val="0"/>
              </a:spcAft>
            </a:pPr>
            <a:r>
              <a:rPr lang="en-US" altLang="en-US" sz="2400" b="1">
                <a:solidFill>
                  <a:srgbClr val="FFFFFF"/>
                </a:solidFill>
              </a:rPr>
              <a:t>These are believed to be caused by electrically-charges particles interacting with Saturn’s magnetic field. </a:t>
            </a:r>
          </a:p>
        </p:txBody>
      </p:sp>
    </p:spTree>
    <p:extLst>
      <p:ext uri="{BB962C8B-B14F-4D97-AF65-F5344CB8AC3E}">
        <p14:creationId xmlns:p14="http://schemas.microsoft.com/office/powerpoint/2010/main" val="274511068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685800"/>
            <a:ext cx="6781800" cy="5513388"/>
          </a:xfrm>
          <a:prstGeom prst="rect">
            <a:avLst/>
          </a:prstGeom>
          <a:noFill/>
          <a:extLst>
            <a:ext uri="{909E8E84-426E-40DD-AFC4-6F175D3DCCD1}">
              <a14:hiddenFill xmlns:a14="http://schemas.microsoft.com/office/drawing/2010/main">
                <a:solidFill>
                  <a:srgbClr val="FFFFFF"/>
                </a:solidFill>
              </a14:hiddenFill>
            </a:ext>
          </a:extLst>
        </p:spPr>
      </p:pic>
      <p:sp>
        <p:nvSpPr>
          <p:cNvPr id="27652" name="Text Box 4"/>
          <p:cNvSpPr txBox="1">
            <a:spLocks noChangeArrowheads="1"/>
          </p:cNvSpPr>
          <p:nvPr/>
        </p:nvSpPr>
        <p:spPr bwMode="auto">
          <a:xfrm>
            <a:off x="3200400" y="3124201"/>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b="1">
                <a:solidFill>
                  <a:srgbClr val="000000"/>
                </a:solidFill>
              </a:rPr>
              <a:t>MIMAS</a:t>
            </a:r>
          </a:p>
        </p:txBody>
      </p:sp>
      <p:sp>
        <p:nvSpPr>
          <p:cNvPr id="27653" name="Text Box 5"/>
          <p:cNvSpPr txBox="1">
            <a:spLocks noChangeArrowheads="1"/>
          </p:cNvSpPr>
          <p:nvPr/>
        </p:nvSpPr>
        <p:spPr bwMode="auto">
          <a:xfrm>
            <a:off x="3200400" y="6248401"/>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b="1">
                <a:solidFill>
                  <a:srgbClr val="FFFFFF"/>
                </a:solidFill>
              </a:rPr>
              <a:t>DIONE</a:t>
            </a:r>
          </a:p>
        </p:txBody>
      </p:sp>
      <p:sp>
        <p:nvSpPr>
          <p:cNvPr id="27654" name="Text Box 6"/>
          <p:cNvSpPr txBox="1">
            <a:spLocks noChangeArrowheads="1"/>
          </p:cNvSpPr>
          <p:nvPr/>
        </p:nvSpPr>
        <p:spPr bwMode="auto">
          <a:xfrm>
            <a:off x="5410200" y="6248401"/>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b="1">
                <a:solidFill>
                  <a:srgbClr val="FFFFFF"/>
                </a:solidFill>
              </a:rPr>
              <a:t>RHEA</a:t>
            </a:r>
          </a:p>
        </p:txBody>
      </p:sp>
      <p:sp>
        <p:nvSpPr>
          <p:cNvPr id="27655" name="Text Box 7"/>
          <p:cNvSpPr txBox="1">
            <a:spLocks noChangeArrowheads="1"/>
          </p:cNvSpPr>
          <p:nvPr/>
        </p:nvSpPr>
        <p:spPr bwMode="auto">
          <a:xfrm>
            <a:off x="7620000" y="3124201"/>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b="1">
                <a:solidFill>
                  <a:srgbClr val="000000"/>
                </a:solidFill>
              </a:rPr>
              <a:t>TETHYS</a:t>
            </a:r>
          </a:p>
        </p:txBody>
      </p:sp>
      <p:sp>
        <p:nvSpPr>
          <p:cNvPr id="27656" name="Text Box 8"/>
          <p:cNvSpPr txBox="1">
            <a:spLocks noChangeArrowheads="1"/>
          </p:cNvSpPr>
          <p:nvPr/>
        </p:nvSpPr>
        <p:spPr bwMode="auto">
          <a:xfrm>
            <a:off x="5105400" y="3124201"/>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b="1">
                <a:solidFill>
                  <a:srgbClr val="000000"/>
                </a:solidFill>
              </a:rPr>
              <a:t>ENCELADUS</a:t>
            </a:r>
          </a:p>
        </p:txBody>
      </p:sp>
      <p:sp>
        <p:nvSpPr>
          <p:cNvPr id="27657" name="Text Box 9"/>
          <p:cNvSpPr txBox="1">
            <a:spLocks noChangeArrowheads="1"/>
          </p:cNvSpPr>
          <p:nvPr/>
        </p:nvSpPr>
        <p:spPr bwMode="auto">
          <a:xfrm>
            <a:off x="1524000" y="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3200" b="1">
                <a:solidFill>
                  <a:srgbClr val="B2B2B2"/>
                </a:solidFill>
                <a:effectLst>
                  <a:outerShdw blurRad="38100" dist="38100" dir="2700000" algn="tl">
                    <a:srgbClr val="FFFFFF"/>
                  </a:outerShdw>
                </a:effectLst>
              </a:rPr>
              <a:t>Saturn has Many Diverse Moons</a:t>
            </a:r>
          </a:p>
        </p:txBody>
      </p:sp>
    </p:spTree>
    <p:extLst>
      <p:ext uri="{BB962C8B-B14F-4D97-AF65-F5344CB8AC3E}">
        <p14:creationId xmlns:p14="http://schemas.microsoft.com/office/powerpoint/2010/main" val="190088625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5"/>
          <p:cNvSpPr>
            <a:spLocks noGrp="1" noChangeArrowheads="1"/>
          </p:cNvSpPr>
          <p:nvPr>
            <p:ph type="title"/>
          </p:nvPr>
        </p:nvSpPr>
        <p:spPr>
          <a:xfrm>
            <a:off x="1981200" y="277814"/>
            <a:ext cx="8229600" cy="788987"/>
          </a:xfrm>
        </p:spPr>
        <p:txBody>
          <a:bodyPr/>
          <a:lstStyle/>
          <a:p>
            <a:r>
              <a:rPr lang="en-US" altLang="en-US"/>
              <a:t>Enceladus – Ice Plumes</a:t>
            </a:r>
          </a:p>
        </p:txBody>
      </p:sp>
      <p:pic>
        <p:nvPicPr>
          <p:cNvPr id="59396" name="Picture 4" descr="enceladus plumes b&amp;w"/>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17814" y="1271588"/>
            <a:ext cx="6326187" cy="5357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0070605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5"/>
          <p:cNvSpPr>
            <a:spLocks noGrp="1" noChangeArrowheads="1"/>
          </p:cNvSpPr>
          <p:nvPr>
            <p:ph type="title"/>
          </p:nvPr>
        </p:nvSpPr>
        <p:spPr>
          <a:xfrm>
            <a:off x="1981200" y="277814"/>
            <a:ext cx="8229600" cy="1093787"/>
          </a:xfrm>
        </p:spPr>
        <p:txBody>
          <a:bodyPr/>
          <a:lstStyle/>
          <a:p>
            <a:r>
              <a:rPr lang="en-US" altLang="en-US" sz="4000"/>
              <a:t>Enceladus – Ice Plumes</a:t>
            </a:r>
            <a:br>
              <a:rPr lang="en-US" altLang="en-US" sz="4000"/>
            </a:br>
            <a:r>
              <a:rPr lang="en-US" altLang="en-US" sz="4000"/>
              <a:t>(false color)</a:t>
            </a:r>
          </a:p>
        </p:txBody>
      </p:sp>
      <p:pic>
        <p:nvPicPr>
          <p:cNvPr id="61444" name="Picture 4" descr="enceladus plumes false col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1" y="1676401"/>
            <a:ext cx="5776913" cy="5026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7889925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3505200" y="76200"/>
            <a:ext cx="5181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3200" b="1">
                <a:solidFill>
                  <a:srgbClr val="B2B2B2"/>
                </a:solidFill>
                <a:effectLst>
                  <a:outerShdw blurRad="38100" dist="38100" dir="2700000" algn="tl">
                    <a:srgbClr val="FFFFFF"/>
                  </a:outerShdw>
                </a:effectLst>
              </a:rPr>
              <a:t>SATURN’S BIGGEST MOON – TITAN</a:t>
            </a:r>
            <a:endParaRPr lang="en-US" altLang="en-US" sz="3200" b="1">
              <a:solidFill>
                <a:srgbClr val="B2B2B2"/>
              </a:solidFill>
              <a:effectLst>
                <a:outerShdw blurRad="38100" dist="38100" dir="2700000" algn="tl">
                  <a:srgbClr val="FFFFFF"/>
                </a:outerShdw>
              </a:effectLst>
              <a:latin typeface="Times" panose="02020603050405020304" pitchFamily="18" charset="0"/>
            </a:endParaRPr>
          </a:p>
        </p:txBody>
      </p:sp>
      <p:pic>
        <p:nvPicPr>
          <p:cNvPr id="583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76400"/>
            <a:ext cx="8458200" cy="3251200"/>
          </a:xfrm>
          <a:prstGeom prst="rect">
            <a:avLst/>
          </a:prstGeom>
          <a:noFill/>
          <a:extLst>
            <a:ext uri="{909E8E84-426E-40DD-AFC4-6F175D3DCCD1}">
              <a14:hiddenFill xmlns:a14="http://schemas.microsoft.com/office/drawing/2010/main">
                <a:solidFill>
                  <a:srgbClr val="FFFFFF"/>
                </a:solidFill>
              </a14:hiddenFill>
            </a:ext>
          </a:extLst>
        </p:spPr>
      </p:pic>
      <p:sp>
        <p:nvSpPr>
          <p:cNvPr id="58376" name="Text Box 8"/>
          <p:cNvSpPr txBox="1">
            <a:spLocks noChangeArrowheads="1"/>
          </p:cNvSpPr>
          <p:nvPr/>
        </p:nvSpPr>
        <p:spPr bwMode="auto">
          <a:xfrm>
            <a:off x="1981200" y="5334001"/>
            <a:ext cx="807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000">
                <a:solidFill>
                  <a:srgbClr val="FFFFFF"/>
                </a:solidFill>
              </a:rPr>
              <a:t>Titan has an atmosphere three times thicker than that of Earth.  It is composed of nitrogen, methane and a variety of carbon-hydrogen compounds called hydrocarbons.  </a:t>
            </a:r>
            <a:r>
              <a:rPr lang="en-US" altLang="en-US" sz="2000" u="sng">
                <a:solidFill>
                  <a:srgbClr val="FFFFFF"/>
                </a:solidFill>
              </a:rPr>
              <a:t>The Huygens Probe landed there</a:t>
            </a:r>
            <a:r>
              <a:rPr lang="en-US" altLang="en-US" sz="2000">
                <a:solidFill>
                  <a:srgbClr val="FFFFFF"/>
                </a:solidFill>
              </a:rPr>
              <a:t>.</a:t>
            </a:r>
          </a:p>
        </p:txBody>
      </p:sp>
    </p:spTree>
    <p:extLst>
      <p:ext uri="{BB962C8B-B14F-4D97-AF65-F5344CB8AC3E}">
        <p14:creationId xmlns:p14="http://schemas.microsoft.com/office/powerpoint/2010/main" val="40868749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a:ln/>
        </p:spPr>
        <p:txBody>
          <a:bodyPr/>
          <a:lstStyle/>
          <a:p>
            <a:fld id="{19CAFCBF-F87B-4CCB-A7A8-D8C1C86FDE09}" type="slidenum">
              <a:rPr lang="en-US" altLang="en-US">
                <a:solidFill>
                  <a:srgbClr val="000000"/>
                </a:solidFill>
              </a:rPr>
              <a:pPr/>
              <a:t>13</a:t>
            </a:fld>
            <a:endParaRPr lang="en-US" altLang="en-US">
              <a:solidFill>
                <a:srgbClr val="000000"/>
              </a:solidFill>
            </a:endParaRPr>
          </a:p>
        </p:txBody>
      </p:sp>
      <p:pic>
        <p:nvPicPr>
          <p:cNvPr id="11266" name="Picture 6" descr="bluemarblewe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itle 3"/>
          <p:cNvSpPr>
            <a:spLocks noGrp="1"/>
          </p:cNvSpPr>
          <p:nvPr>
            <p:ph type="title"/>
          </p:nvPr>
        </p:nvSpPr>
        <p:spPr>
          <a:xfrm>
            <a:off x="1981200" y="228600"/>
            <a:ext cx="8229600" cy="914400"/>
          </a:xfrm>
        </p:spPr>
        <p:txBody>
          <a:bodyPr/>
          <a:lstStyle/>
          <a:p>
            <a:pPr>
              <a:defRPr/>
            </a:pPr>
            <a:r>
              <a:rPr lang="en-US" smtClean="0">
                <a:solidFill>
                  <a:srgbClr val="FFFF66"/>
                </a:solidFill>
                <a:effectLst>
                  <a:outerShdw blurRad="38100" dist="38100" dir="2700000" algn="tl">
                    <a:srgbClr val="000000"/>
                  </a:outerShdw>
                </a:effectLst>
                <a:ea typeface="+mj-ea"/>
              </a:rPr>
              <a:t>Terrestrial vs. Gaseous Planets</a:t>
            </a:r>
          </a:p>
        </p:txBody>
      </p:sp>
      <p:sp>
        <p:nvSpPr>
          <p:cNvPr id="13315" name="Text Placeholder 4"/>
          <p:cNvSpPr>
            <a:spLocks noGrp="1"/>
          </p:cNvSpPr>
          <p:nvPr>
            <p:ph type="body" idx="1"/>
          </p:nvPr>
        </p:nvSpPr>
        <p:spPr>
          <a:xfrm>
            <a:off x="1981200" y="1295400"/>
            <a:ext cx="4040188" cy="446088"/>
          </a:xfrm>
        </p:spPr>
        <p:txBody>
          <a:bodyPr/>
          <a:lstStyle/>
          <a:p>
            <a:pPr>
              <a:lnSpc>
                <a:spcPct val="90000"/>
              </a:lnSpc>
            </a:pPr>
            <a:r>
              <a:rPr lang="en-US" altLang="en-US" b="0" smtClean="0">
                <a:solidFill>
                  <a:srgbClr val="FFFF66"/>
                </a:solidFill>
                <a:effectLst>
                  <a:outerShdw blurRad="38100" dist="38100" dir="2700000" algn="tl">
                    <a:srgbClr val="000000"/>
                  </a:outerShdw>
                </a:effectLst>
              </a:rPr>
              <a:t>Terrestrial</a:t>
            </a:r>
            <a:endParaRPr lang="en-US" altLang="en-US" sz="2000" b="0">
              <a:effectLst>
                <a:outerShdw blurRad="38100" dist="38100" dir="2700000" algn="tl">
                  <a:srgbClr val="FFFFFF"/>
                </a:outerShdw>
              </a:effectLst>
            </a:endParaRPr>
          </a:p>
        </p:txBody>
      </p:sp>
      <p:sp>
        <p:nvSpPr>
          <p:cNvPr id="13316" name="Content Placeholder 5"/>
          <p:cNvSpPr>
            <a:spLocks noGrp="1"/>
          </p:cNvSpPr>
          <p:nvPr>
            <p:ph sz="half" idx="2"/>
          </p:nvPr>
        </p:nvSpPr>
        <p:spPr>
          <a:xfrm>
            <a:off x="1981200" y="2290764"/>
            <a:ext cx="4040188" cy="3951287"/>
          </a:xfrm>
        </p:spPr>
        <p:txBody>
          <a:bodyPr/>
          <a:lstStyle/>
          <a:p>
            <a:pPr marL="533400" indent="-533400"/>
            <a:r>
              <a:rPr lang="en-US" altLang="en-US" sz="2800">
                <a:solidFill>
                  <a:srgbClr val="FFFF66"/>
                </a:solidFill>
                <a:effectLst>
                  <a:outerShdw blurRad="38100" dist="38100" dir="2700000" algn="tl">
                    <a:srgbClr val="000000"/>
                  </a:outerShdw>
                </a:effectLst>
              </a:rPr>
              <a:t>Mercury, Venus, Earth, Mars</a:t>
            </a:r>
          </a:p>
          <a:p>
            <a:pPr marL="533400" indent="-533400">
              <a:buFontTx/>
              <a:buAutoNum type="arabicPeriod"/>
            </a:pPr>
            <a:r>
              <a:rPr lang="en-US" altLang="en-US" sz="2800">
                <a:solidFill>
                  <a:srgbClr val="FFFF66"/>
                </a:solidFill>
                <a:effectLst>
                  <a:outerShdw blurRad="38100" dist="38100" dir="2700000" algn="tl">
                    <a:srgbClr val="000000"/>
                  </a:outerShdw>
                </a:effectLst>
              </a:rPr>
              <a:t>Rocky</a:t>
            </a:r>
          </a:p>
          <a:p>
            <a:pPr marL="857250" lvl="1" indent="-457200">
              <a:buFont typeface="Symbol" panose="05050102010706020507" pitchFamily="18" charset="2"/>
              <a:buChar char=""/>
            </a:pPr>
            <a:r>
              <a:rPr lang="en-US" altLang="en-US" sz="2800">
                <a:solidFill>
                  <a:srgbClr val="FFFF66"/>
                </a:solidFill>
                <a:effectLst>
                  <a:outerShdw blurRad="38100" dist="38100" dir="2700000" algn="tl">
                    <a:srgbClr val="000000"/>
                  </a:outerShdw>
                </a:effectLst>
              </a:rPr>
              <a:t>More dense</a:t>
            </a:r>
            <a:endParaRPr lang="en-US" altLang="en-US" sz="2400">
              <a:solidFill>
                <a:srgbClr val="FFFF66"/>
              </a:solidFill>
              <a:effectLst>
                <a:outerShdw blurRad="38100" dist="38100" dir="2700000" algn="tl">
                  <a:srgbClr val="000000"/>
                </a:outerShdw>
              </a:effectLst>
            </a:endParaRPr>
          </a:p>
          <a:p>
            <a:pPr marL="857250" lvl="1" indent="-457200">
              <a:buNone/>
            </a:pPr>
            <a:endParaRPr lang="en-US" altLang="en-US" sz="2400">
              <a:solidFill>
                <a:srgbClr val="FFFF66"/>
              </a:solidFill>
              <a:effectLst>
                <a:outerShdw blurRad="38100" dist="38100" dir="2700000" algn="tl">
                  <a:srgbClr val="000000"/>
                </a:outerShdw>
              </a:effectLst>
            </a:endParaRPr>
          </a:p>
          <a:p>
            <a:pPr marL="533400" indent="-533400">
              <a:buFontTx/>
              <a:buAutoNum type="arabicPeriod"/>
            </a:pPr>
            <a:r>
              <a:rPr lang="en-US" altLang="en-US" sz="2800">
                <a:solidFill>
                  <a:srgbClr val="FFFF66"/>
                </a:solidFill>
                <a:effectLst>
                  <a:outerShdw blurRad="38100" dist="38100" dir="2700000" algn="tl">
                    <a:srgbClr val="000000"/>
                  </a:outerShdw>
                </a:effectLst>
              </a:rPr>
              <a:t>Smaller</a:t>
            </a:r>
          </a:p>
          <a:p>
            <a:pPr marL="533400" indent="-533400">
              <a:buFontTx/>
              <a:buAutoNum type="arabicPeriod"/>
            </a:pPr>
            <a:r>
              <a:rPr lang="en-US" altLang="en-US" sz="2800">
                <a:solidFill>
                  <a:srgbClr val="FFFF66"/>
                </a:solidFill>
                <a:effectLst>
                  <a:outerShdw blurRad="38100" dist="38100" dir="2700000" algn="tl">
                    <a:srgbClr val="000000"/>
                  </a:outerShdw>
                </a:effectLst>
              </a:rPr>
              <a:t>More closely spaced</a:t>
            </a:r>
          </a:p>
          <a:p>
            <a:pPr marL="533400" indent="-533400">
              <a:buFontTx/>
              <a:buAutoNum type="arabicPeriod"/>
            </a:pPr>
            <a:r>
              <a:rPr lang="en-US" altLang="en-US" sz="2800">
                <a:solidFill>
                  <a:srgbClr val="FFFF66"/>
                </a:solidFill>
                <a:effectLst>
                  <a:outerShdw blurRad="38100" dist="38100" dir="2700000" algn="tl">
                    <a:srgbClr val="000000"/>
                  </a:outerShdw>
                </a:effectLst>
              </a:rPr>
              <a:t>Closer to the Sun</a:t>
            </a:r>
            <a:endParaRPr lang="en-US" altLang="en-US" smtClean="0">
              <a:solidFill>
                <a:srgbClr val="FFFF66"/>
              </a:solidFill>
              <a:effectLst>
                <a:outerShdw blurRad="38100" dist="38100" dir="2700000" algn="tl">
                  <a:srgbClr val="000000"/>
                </a:outerShdw>
              </a:effectLst>
            </a:endParaRPr>
          </a:p>
          <a:p>
            <a:pPr marL="533400" indent="-533400">
              <a:buFontTx/>
              <a:buAutoNum type="arabicPeriod"/>
            </a:pPr>
            <a:endParaRPr lang="en-US" altLang="en-US" smtClean="0">
              <a:solidFill>
                <a:schemeClr val="bg1"/>
              </a:solidFill>
              <a:effectLst>
                <a:outerShdw blurRad="38100" dist="38100" dir="2700000" algn="tl">
                  <a:srgbClr val="000000"/>
                </a:outerShdw>
              </a:effectLst>
            </a:endParaRPr>
          </a:p>
        </p:txBody>
      </p:sp>
      <p:sp>
        <p:nvSpPr>
          <p:cNvPr id="13317" name="Text Placeholder 6"/>
          <p:cNvSpPr>
            <a:spLocks noGrp="1"/>
          </p:cNvSpPr>
          <p:nvPr>
            <p:ph type="body" sz="quarter" idx="3"/>
          </p:nvPr>
        </p:nvSpPr>
        <p:spPr>
          <a:xfrm>
            <a:off x="6172201" y="1295400"/>
            <a:ext cx="4041775" cy="457200"/>
          </a:xfrm>
        </p:spPr>
        <p:txBody>
          <a:bodyPr/>
          <a:lstStyle/>
          <a:p>
            <a:r>
              <a:rPr lang="en-US" altLang="en-US" b="0" smtClean="0">
                <a:solidFill>
                  <a:srgbClr val="E30A15"/>
                </a:solidFill>
                <a:effectLst>
                  <a:outerShdw blurRad="38100" dist="38100" dir="2700000" algn="tl">
                    <a:srgbClr val="000000"/>
                  </a:outerShdw>
                </a:effectLst>
              </a:rPr>
              <a:t>Gaseous</a:t>
            </a:r>
            <a:endParaRPr lang="en-US" altLang="en-US" sz="2000" b="0">
              <a:solidFill>
                <a:srgbClr val="FFC000"/>
              </a:solidFill>
              <a:effectLst>
                <a:outerShdw blurRad="38100" dist="38100" dir="2700000" algn="tl">
                  <a:srgbClr val="000000"/>
                </a:outerShdw>
              </a:effectLst>
            </a:endParaRPr>
          </a:p>
        </p:txBody>
      </p:sp>
      <p:pic>
        <p:nvPicPr>
          <p:cNvPr id="11271" name="Picture 7" descr="jupwsmap.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7526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Content Placeholder 7"/>
          <p:cNvSpPr>
            <a:spLocks noGrp="1"/>
          </p:cNvSpPr>
          <p:nvPr>
            <p:ph sz="quarter" idx="4"/>
          </p:nvPr>
        </p:nvSpPr>
        <p:spPr>
          <a:xfrm>
            <a:off x="6172201" y="1981200"/>
            <a:ext cx="4041775" cy="3951288"/>
          </a:xfrm>
        </p:spPr>
        <p:txBody>
          <a:bodyPr/>
          <a:lstStyle/>
          <a:p>
            <a:r>
              <a:rPr lang="en-US" altLang="en-US" sz="2800">
                <a:solidFill>
                  <a:srgbClr val="E30A15"/>
                </a:solidFill>
                <a:effectLst>
                  <a:outerShdw blurRad="38100" dist="38100" dir="2700000" algn="tl">
                    <a:srgbClr val="000000"/>
                  </a:outerShdw>
                </a:effectLst>
              </a:rPr>
              <a:t>Jupiter, Saturn, Uranus, Neptune</a:t>
            </a:r>
          </a:p>
          <a:p>
            <a:pPr>
              <a:buFontTx/>
              <a:buAutoNum type="arabicPeriod"/>
            </a:pPr>
            <a:r>
              <a:rPr lang="en-US" altLang="en-US" sz="2800">
                <a:solidFill>
                  <a:srgbClr val="E30A15"/>
                </a:solidFill>
                <a:effectLst>
                  <a:outerShdw blurRad="38100" dist="38100" dir="2700000" algn="tl">
                    <a:srgbClr val="000000"/>
                  </a:outerShdw>
                </a:effectLst>
              </a:rPr>
              <a:t>Gaseous, has more He and H</a:t>
            </a:r>
          </a:p>
          <a:p>
            <a:pPr marL="857250" lvl="1" indent="-457200">
              <a:buFont typeface="Symbol" panose="05050102010706020507" pitchFamily="18" charset="2"/>
              <a:buChar char=""/>
            </a:pPr>
            <a:r>
              <a:rPr lang="en-US" altLang="en-US" sz="2400">
                <a:solidFill>
                  <a:srgbClr val="E30A15"/>
                </a:solidFill>
                <a:effectLst>
                  <a:outerShdw blurRad="38100" dist="38100" dir="2700000" algn="tl">
                    <a:srgbClr val="000000"/>
                  </a:outerShdw>
                </a:effectLst>
              </a:rPr>
              <a:t>Less dense (Saturn would float)</a:t>
            </a:r>
            <a:endParaRPr lang="en-US" altLang="en-US" sz="2800">
              <a:solidFill>
                <a:srgbClr val="E30A15"/>
              </a:solidFill>
              <a:effectLst>
                <a:outerShdw blurRad="38100" dist="38100" dir="2700000" algn="tl">
                  <a:srgbClr val="000000"/>
                </a:outerShdw>
              </a:effectLst>
            </a:endParaRPr>
          </a:p>
          <a:p>
            <a:pPr>
              <a:buFontTx/>
              <a:buAutoNum type="arabicPeriod"/>
            </a:pPr>
            <a:r>
              <a:rPr lang="en-US" altLang="en-US" sz="2800">
                <a:solidFill>
                  <a:srgbClr val="E30A15"/>
                </a:solidFill>
                <a:effectLst>
                  <a:outerShdw blurRad="38100" dist="38100" dir="2700000" algn="tl">
                    <a:srgbClr val="000000"/>
                  </a:outerShdw>
                </a:effectLst>
              </a:rPr>
              <a:t>Larger</a:t>
            </a:r>
          </a:p>
          <a:p>
            <a:pPr>
              <a:buFontTx/>
              <a:buAutoNum type="arabicPeriod"/>
            </a:pPr>
            <a:r>
              <a:rPr lang="en-US" altLang="en-US" sz="2800">
                <a:solidFill>
                  <a:srgbClr val="E30A15"/>
                </a:solidFill>
                <a:effectLst>
                  <a:outerShdw blurRad="38100" dist="38100" dir="2700000" algn="tl">
                    <a:srgbClr val="000000"/>
                  </a:outerShdw>
                </a:effectLst>
              </a:rPr>
              <a:t>Spaced farther apart</a:t>
            </a:r>
          </a:p>
          <a:p>
            <a:pPr>
              <a:buFontTx/>
              <a:buAutoNum type="arabicPeriod"/>
            </a:pPr>
            <a:r>
              <a:rPr lang="en-US" altLang="en-US" sz="2800">
                <a:solidFill>
                  <a:srgbClr val="E30A15"/>
                </a:solidFill>
                <a:effectLst>
                  <a:outerShdw blurRad="38100" dist="38100" dir="2700000" algn="tl">
                    <a:srgbClr val="000000"/>
                  </a:outerShdw>
                </a:effectLst>
              </a:rPr>
              <a:t>Farther from the Sun</a:t>
            </a:r>
            <a:endParaRPr lang="en-US" altLang="en-US" smtClean="0">
              <a:solidFill>
                <a:srgbClr val="FFC000"/>
              </a:solidFill>
              <a:effectLst>
                <a:outerShdw blurRad="38100" dist="38100" dir="2700000" algn="tl">
                  <a:srgbClr val="000000"/>
                </a:outerShdw>
              </a:effectLst>
            </a:endParaRPr>
          </a:p>
        </p:txBody>
      </p:sp>
    </p:spTree>
    <p:extLst>
      <p:ext uri="{BB962C8B-B14F-4D97-AF65-F5344CB8AC3E}">
        <p14:creationId xmlns:p14="http://schemas.microsoft.com/office/powerpoint/2010/main" val="151437151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9" name="Rectangle 5"/>
          <p:cNvSpPr>
            <a:spLocks noGrp="1" noChangeArrowheads="1"/>
          </p:cNvSpPr>
          <p:nvPr>
            <p:ph type="title"/>
          </p:nvPr>
        </p:nvSpPr>
        <p:spPr>
          <a:xfrm>
            <a:off x="1981200" y="76200"/>
            <a:ext cx="8229600" cy="712788"/>
          </a:xfrm>
        </p:spPr>
        <p:txBody>
          <a:bodyPr/>
          <a:lstStyle/>
          <a:p>
            <a:r>
              <a:rPr lang="en-US" altLang="en-US" sz="4000"/>
              <a:t>Huygens on Titan</a:t>
            </a:r>
          </a:p>
        </p:txBody>
      </p:sp>
      <p:pic>
        <p:nvPicPr>
          <p:cNvPr id="72708" name="Picture 4" descr="huygens on tit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63776" y="896938"/>
            <a:ext cx="7642225" cy="5732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4027205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752600" y="228600"/>
            <a:ext cx="6248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3200" b="1">
                <a:solidFill>
                  <a:srgbClr val="B2B2B2"/>
                </a:solidFill>
                <a:effectLst>
                  <a:outerShdw blurRad="38100" dist="38100" dir="2700000" algn="tl">
                    <a:srgbClr val="FFFFFF"/>
                  </a:outerShdw>
                </a:effectLst>
              </a:rPr>
              <a:t>Images of Titan’s Surface from the Cassini Spacecraft</a:t>
            </a:r>
          </a:p>
        </p:txBody>
      </p:sp>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0"/>
            <a:ext cx="2057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874839"/>
            <a:ext cx="6553200" cy="2003425"/>
          </a:xfrm>
          <a:prstGeom prst="rect">
            <a:avLst/>
          </a:prstGeom>
          <a:noFill/>
          <a:extLst>
            <a:ext uri="{909E8E84-426E-40DD-AFC4-6F175D3DCCD1}">
              <a14:hiddenFill xmlns:a14="http://schemas.microsoft.com/office/drawing/2010/main">
                <a:solidFill>
                  <a:srgbClr val="FFFFFF"/>
                </a:solidFill>
              </a14:hiddenFill>
            </a:ext>
          </a:extLst>
        </p:spPr>
      </p:pic>
      <p:pic>
        <p:nvPicPr>
          <p:cNvPr id="297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4114801"/>
            <a:ext cx="6553200" cy="2436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26085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5" name="Rectangle 5"/>
          <p:cNvSpPr>
            <a:spLocks noGrp="1" noChangeArrowheads="1"/>
          </p:cNvSpPr>
          <p:nvPr>
            <p:ph type="title"/>
          </p:nvPr>
        </p:nvSpPr>
        <p:spPr>
          <a:xfrm>
            <a:off x="1981200" y="152400"/>
            <a:ext cx="8229600" cy="1295400"/>
          </a:xfrm>
        </p:spPr>
        <p:txBody>
          <a:bodyPr/>
          <a:lstStyle/>
          <a:p>
            <a:r>
              <a:rPr lang="en-US" altLang="en-US" sz="4000"/>
              <a:t>Map of Titan – courtesy of</a:t>
            </a:r>
            <a:br>
              <a:rPr lang="en-US" altLang="en-US" sz="4000"/>
            </a:br>
            <a:r>
              <a:rPr lang="en-US" altLang="en-US" sz="4000"/>
              <a:t>the Cassini robot spacecraft</a:t>
            </a:r>
          </a:p>
        </p:txBody>
      </p:sp>
      <p:pic>
        <p:nvPicPr>
          <p:cNvPr id="66564" name="Picture 4" descr="titan digital ma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57350" y="1524000"/>
            <a:ext cx="8858250" cy="4921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3487365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Rectangle 5"/>
          <p:cNvSpPr>
            <a:spLocks noGrp="1" noChangeArrowheads="1"/>
          </p:cNvSpPr>
          <p:nvPr>
            <p:ph type="title"/>
          </p:nvPr>
        </p:nvSpPr>
        <p:spPr>
          <a:xfrm>
            <a:off x="1981200" y="277814"/>
            <a:ext cx="8229600" cy="941387"/>
          </a:xfrm>
        </p:spPr>
        <p:txBody>
          <a:bodyPr/>
          <a:lstStyle/>
          <a:p>
            <a:r>
              <a:rPr lang="en-US" altLang="en-US" sz="3200"/>
              <a:t>Titan’s lakes – north polar regions – made of methane and ethane (hydrocarbons)</a:t>
            </a:r>
          </a:p>
        </p:txBody>
      </p:sp>
      <p:pic>
        <p:nvPicPr>
          <p:cNvPr id="64516" name="Picture 4" descr="titan sea vs lake superior w label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447801"/>
            <a:ext cx="8262938" cy="4879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3619842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981200" y="384175"/>
            <a:ext cx="8229600" cy="865188"/>
          </a:xfrm>
        </p:spPr>
        <p:txBody>
          <a:bodyPr/>
          <a:lstStyle/>
          <a:p>
            <a:r>
              <a:rPr lang="en-US" altLang="en-US"/>
              <a:t>Rhea’s Rings</a:t>
            </a:r>
          </a:p>
        </p:txBody>
      </p:sp>
      <p:pic>
        <p:nvPicPr>
          <p:cNvPr id="70659" name="Picture 3" descr="rhea's ring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1" y="1382714"/>
            <a:ext cx="10475913" cy="5551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660" name="Text Box 4"/>
          <p:cNvSpPr txBox="1">
            <a:spLocks noChangeArrowheads="1"/>
          </p:cNvSpPr>
          <p:nvPr/>
        </p:nvSpPr>
        <p:spPr bwMode="auto">
          <a:xfrm>
            <a:off x="7908925" y="5675313"/>
            <a:ext cx="249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FFFFFF"/>
                </a:solidFill>
              </a:rPr>
              <a:t>Thanks to Frank Lato</a:t>
            </a:r>
          </a:p>
        </p:txBody>
      </p:sp>
    </p:spTree>
    <p:extLst>
      <p:ext uri="{BB962C8B-B14F-4D97-AF65-F5344CB8AC3E}">
        <p14:creationId xmlns:p14="http://schemas.microsoft.com/office/powerpoint/2010/main" val="280449594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981200" y="228600"/>
            <a:ext cx="8229600" cy="1143000"/>
          </a:xfrm>
        </p:spPr>
        <p:txBody>
          <a:bodyPr/>
          <a:lstStyle/>
          <a:p>
            <a:r>
              <a:rPr lang="en-US" altLang="en-US"/>
              <a:t>Rhea’s Rings</a:t>
            </a:r>
          </a:p>
        </p:txBody>
      </p:sp>
      <p:sp>
        <p:nvSpPr>
          <p:cNvPr id="71683" name="Rectangle 3"/>
          <p:cNvSpPr>
            <a:spLocks noGrp="1" noChangeArrowheads="1"/>
          </p:cNvSpPr>
          <p:nvPr>
            <p:ph type="body" idx="1"/>
          </p:nvPr>
        </p:nvSpPr>
        <p:spPr/>
        <p:txBody>
          <a:bodyPr/>
          <a:lstStyle/>
          <a:p>
            <a:pPr>
              <a:lnSpc>
                <a:spcPct val="90000"/>
              </a:lnSpc>
            </a:pPr>
            <a:r>
              <a:rPr lang="en-US" altLang="en-US" sz="2800"/>
              <a:t>New observations by a spacecraft suggest Saturn's second-largest moon may be surrounded by rings. If confirmed, it would the first time a ring system has been found around a moon.</a:t>
            </a:r>
          </a:p>
          <a:p>
            <a:pPr>
              <a:lnSpc>
                <a:spcPct val="90000"/>
              </a:lnSpc>
            </a:pPr>
            <a:r>
              <a:rPr lang="en-US" altLang="en-US" sz="2800"/>
              <a:t>The international Cassini spacecraft detected what appeared to be a large debris disk around the 950-mile-wide moon Rhea during a flyby in 2005. Scientists proposed that the halo likely contained particles ranging from the size of grains to boulders.</a:t>
            </a:r>
          </a:p>
        </p:txBody>
      </p:sp>
    </p:spTree>
    <p:extLst>
      <p:ext uri="{BB962C8B-B14F-4D97-AF65-F5344CB8AC3E}">
        <p14:creationId xmlns:p14="http://schemas.microsoft.com/office/powerpoint/2010/main" val="18544043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b="31004"/>
          <a:stretch>
            <a:fillRect/>
          </a:stretch>
        </p:blipFill>
        <p:spPr bwMode="auto">
          <a:xfrm>
            <a:off x="2133600" y="168276"/>
            <a:ext cx="7848600" cy="643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47047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t="68962" b="304"/>
          <a:stretch>
            <a:fillRect/>
          </a:stretch>
        </p:blipFill>
        <p:spPr bwMode="auto">
          <a:xfrm>
            <a:off x="1752600" y="1893889"/>
            <a:ext cx="8686800" cy="3170237"/>
          </a:xfrm>
          <a:prstGeom prst="rect">
            <a:avLst/>
          </a:prstGeom>
          <a:noFill/>
          <a:extLst>
            <a:ext uri="{909E8E84-426E-40DD-AFC4-6F175D3DCCD1}">
              <a14:hiddenFill xmlns:a14="http://schemas.microsoft.com/office/drawing/2010/main">
                <a:solidFill>
                  <a:srgbClr val="FFFFFF"/>
                </a:solidFill>
              </a14:hiddenFill>
            </a:ext>
          </a:extLst>
        </p:spPr>
      </p:pic>
      <p:sp>
        <p:nvSpPr>
          <p:cNvPr id="31747" name="Text Box 3"/>
          <p:cNvSpPr txBox="1">
            <a:spLocks noChangeArrowheads="1"/>
          </p:cNvSpPr>
          <p:nvPr/>
        </p:nvSpPr>
        <p:spPr bwMode="auto">
          <a:xfrm>
            <a:off x="1524000" y="228601"/>
            <a:ext cx="9144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3600" b="1">
                <a:solidFill>
                  <a:srgbClr val="B2B2B2"/>
                </a:solidFill>
                <a:effectLst>
                  <a:outerShdw blurRad="38100" dist="38100" dir="2700000" algn="tl">
                    <a:srgbClr val="FFFFFF"/>
                  </a:outerShdw>
                </a:effectLst>
              </a:rPr>
              <a:t>Uranus and Neptune </a:t>
            </a:r>
          </a:p>
          <a:p>
            <a:pPr algn="ctr" eaLnBrk="0" fontAlgn="base" hangingPunct="0">
              <a:spcBef>
                <a:spcPct val="0"/>
              </a:spcBef>
              <a:spcAft>
                <a:spcPct val="0"/>
              </a:spcAft>
            </a:pPr>
            <a:r>
              <a:rPr lang="en-US" altLang="en-US" sz="3600" b="1">
                <a:solidFill>
                  <a:srgbClr val="B2B2B2"/>
                </a:solidFill>
                <a:effectLst>
                  <a:outerShdw blurRad="38100" dist="38100" dir="2700000" algn="tl">
                    <a:srgbClr val="FFFFFF"/>
                  </a:outerShdw>
                </a:effectLst>
              </a:rPr>
              <a:t>are Comparable in Size</a:t>
            </a:r>
          </a:p>
        </p:txBody>
      </p:sp>
      <p:sp>
        <p:nvSpPr>
          <p:cNvPr id="31748" name="Text Box 4"/>
          <p:cNvSpPr txBox="1">
            <a:spLocks noChangeArrowheads="1"/>
          </p:cNvSpPr>
          <p:nvPr/>
        </p:nvSpPr>
        <p:spPr bwMode="auto">
          <a:xfrm>
            <a:off x="2514600" y="51816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effectLst>
                  <a:outerShdw blurRad="38100" dist="38100" dir="2700000" algn="tl">
                    <a:srgbClr val="010199"/>
                  </a:outerShdw>
                </a:effectLst>
              </a:rPr>
              <a:t>URANUS</a:t>
            </a:r>
          </a:p>
        </p:txBody>
      </p:sp>
      <p:sp>
        <p:nvSpPr>
          <p:cNvPr id="31749" name="Text Box 5"/>
          <p:cNvSpPr txBox="1">
            <a:spLocks noChangeArrowheads="1"/>
          </p:cNvSpPr>
          <p:nvPr/>
        </p:nvSpPr>
        <p:spPr bwMode="auto">
          <a:xfrm>
            <a:off x="7467600" y="5105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effectLst>
                  <a:outerShdw blurRad="38100" dist="38100" dir="2700000" algn="tl">
                    <a:srgbClr val="010199"/>
                  </a:outerShdw>
                </a:effectLst>
              </a:rPr>
              <a:t>NEPTUNE</a:t>
            </a:r>
          </a:p>
        </p:txBody>
      </p:sp>
      <p:sp>
        <p:nvSpPr>
          <p:cNvPr id="31750" name="Text Box 6"/>
          <p:cNvSpPr txBox="1">
            <a:spLocks noChangeArrowheads="1"/>
          </p:cNvSpPr>
          <p:nvPr/>
        </p:nvSpPr>
        <p:spPr bwMode="auto">
          <a:xfrm>
            <a:off x="5486400" y="4038600"/>
            <a:ext cx="12954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1600" b="1">
                <a:solidFill>
                  <a:srgbClr val="FFFFFF"/>
                </a:solidFill>
                <a:effectLst>
                  <a:outerShdw blurRad="38100" dist="38100" dir="2700000" algn="tl">
                    <a:srgbClr val="010199"/>
                  </a:outerShdw>
                </a:effectLst>
              </a:rPr>
              <a:t>EARTH ON THE SAME SCALE</a:t>
            </a:r>
          </a:p>
        </p:txBody>
      </p:sp>
    </p:spTree>
    <p:extLst>
      <p:ext uri="{BB962C8B-B14F-4D97-AF65-F5344CB8AC3E}">
        <p14:creationId xmlns:p14="http://schemas.microsoft.com/office/powerpoint/2010/main" val="3237526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Uranus</a:t>
            </a:r>
          </a:p>
        </p:txBody>
      </p:sp>
      <p:sp>
        <p:nvSpPr>
          <p:cNvPr id="171011" name="Line 3"/>
          <p:cNvSpPr>
            <a:spLocks noChangeShapeType="1"/>
          </p:cNvSpPr>
          <p:nvPr/>
        </p:nvSpPr>
        <p:spPr bwMode="auto">
          <a:xfrm>
            <a:off x="2209800" y="838200"/>
            <a:ext cx="2743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71039" name="Picture 31" descr="02"/>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0" y="914401"/>
            <a:ext cx="4527550" cy="5897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1040" name="Text Box 32"/>
          <p:cNvSpPr txBox="1">
            <a:spLocks noChangeArrowheads="1"/>
          </p:cNvSpPr>
          <p:nvPr/>
        </p:nvSpPr>
        <p:spPr bwMode="auto">
          <a:xfrm>
            <a:off x="2971800" y="990601"/>
            <a:ext cx="3124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Chance discovery by William Herschel in 1781,</a:t>
            </a:r>
          </a:p>
        </p:txBody>
      </p:sp>
      <p:sp>
        <p:nvSpPr>
          <p:cNvPr id="171041" name="Text Box 33"/>
          <p:cNvSpPr txBox="1">
            <a:spLocks noChangeArrowheads="1"/>
          </p:cNvSpPr>
          <p:nvPr/>
        </p:nvSpPr>
        <p:spPr bwMode="auto">
          <a:xfrm>
            <a:off x="2971800" y="2514600"/>
            <a:ext cx="30480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while scanning the sky for nearby objects with measurable parallax: discovered Uranus as slightly extended object, ~ 3.7 arc seconds in diameter. </a:t>
            </a:r>
          </a:p>
        </p:txBody>
      </p:sp>
      <p:pic>
        <p:nvPicPr>
          <p:cNvPr id="171044" name="Picture 36" descr="24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3795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003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1040"/>
                                        </p:tgtEl>
                                        <p:attrNameLst>
                                          <p:attrName>style.visibility</p:attrName>
                                        </p:attrNameLst>
                                      </p:cBhvr>
                                      <p:to>
                                        <p:strVal val="visible"/>
                                      </p:to>
                                    </p:set>
                                    <p:animEffect transition="in" filter="slide(fromBottom)">
                                      <p:cBhvr>
                                        <p:cTn id="7" dur="500"/>
                                        <p:tgtEl>
                                          <p:spTgt spid="1710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171039"/>
                                        </p:tgtEl>
                                        <p:attrNameLst>
                                          <p:attrName>style.visibility</p:attrName>
                                        </p:attrNameLst>
                                      </p:cBhvr>
                                      <p:to>
                                        <p:strVal val="visible"/>
                                      </p:to>
                                    </p:set>
                                    <p:anim calcmode="lin" valueType="num">
                                      <p:cBhvr additive="base">
                                        <p:cTn id="12" dur="500" fill="hold"/>
                                        <p:tgtEl>
                                          <p:spTgt spid="171039"/>
                                        </p:tgtEl>
                                        <p:attrNameLst>
                                          <p:attrName>ppt_x</p:attrName>
                                        </p:attrNameLst>
                                      </p:cBhvr>
                                      <p:tavLst>
                                        <p:tav tm="0">
                                          <p:val>
                                            <p:strVal val="1+#ppt_w/2"/>
                                          </p:val>
                                        </p:tav>
                                        <p:tav tm="100000">
                                          <p:val>
                                            <p:strVal val="#ppt_x"/>
                                          </p:val>
                                        </p:tav>
                                      </p:tavLst>
                                    </p:anim>
                                    <p:anim calcmode="lin" valueType="num">
                                      <p:cBhvr additive="base">
                                        <p:cTn id="13" dur="500" fill="hold"/>
                                        <p:tgtEl>
                                          <p:spTgt spid="171039"/>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71041"/>
                                        </p:tgtEl>
                                        <p:attrNameLst>
                                          <p:attrName>style.visibility</p:attrName>
                                        </p:attrNameLst>
                                      </p:cBhvr>
                                      <p:to>
                                        <p:strVal val="visible"/>
                                      </p:to>
                                    </p:set>
                                    <p:animEffect transition="in" filter="slide(fromBottom)">
                                      <p:cBhvr>
                                        <p:cTn id="18" dur="500"/>
                                        <p:tgtEl>
                                          <p:spTgt spid="171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40" grpId="0" autoUpdateAnimBg="0"/>
      <p:bldP spid="171041" grpId="0"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84338"/>
            <a:ext cx="9144000" cy="4411662"/>
          </a:xfrm>
          <a:prstGeom prst="rect">
            <a:avLst/>
          </a:prstGeom>
          <a:noFill/>
          <a:extLst>
            <a:ext uri="{909E8E84-426E-40DD-AFC4-6F175D3DCCD1}">
              <a14:hiddenFill xmlns:a14="http://schemas.microsoft.com/office/drawing/2010/main">
                <a:solidFill>
                  <a:srgbClr val="FFFFFF"/>
                </a:solidFill>
              </a14:hiddenFill>
            </a:ext>
          </a:extLst>
        </p:spPr>
      </p:pic>
      <p:sp>
        <p:nvSpPr>
          <p:cNvPr id="32771" name="Text Box 3"/>
          <p:cNvSpPr txBox="1">
            <a:spLocks noChangeArrowheads="1"/>
          </p:cNvSpPr>
          <p:nvPr/>
        </p:nvSpPr>
        <p:spPr bwMode="auto">
          <a:xfrm>
            <a:off x="1676400" y="304800"/>
            <a:ext cx="8991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3200" b="1">
                <a:solidFill>
                  <a:srgbClr val="FFFFFF"/>
                </a:solidFill>
              </a:rPr>
              <a:t>Uranus’s axis of rotation is tilted on its side, making seasonal changes drastic. </a:t>
            </a:r>
          </a:p>
        </p:txBody>
      </p:sp>
    </p:spTree>
    <p:extLst>
      <p:ext uri="{BB962C8B-B14F-4D97-AF65-F5344CB8AC3E}">
        <p14:creationId xmlns:p14="http://schemas.microsoft.com/office/powerpoint/2010/main" val="31301452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a:spLocks noGrp="1" noChangeArrowheads="1"/>
          </p:cNvSpPr>
          <p:nvPr>
            <p:ph type="sldNum" sz="quarter" idx="12"/>
          </p:nvPr>
        </p:nvSpPr>
        <p:spPr>
          <a:ln/>
        </p:spPr>
        <p:txBody>
          <a:bodyPr/>
          <a:lstStyle/>
          <a:p>
            <a:fld id="{207AF23C-23A7-4828-A4E7-4B8E015DFD16}" type="slidenum">
              <a:rPr lang="en-US" altLang="en-US">
                <a:solidFill>
                  <a:srgbClr val="000000"/>
                </a:solidFill>
              </a:rPr>
              <a:pPr/>
              <a:t>14</a:t>
            </a:fld>
            <a:endParaRPr lang="en-US" altLang="en-US">
              <a:solidFill>
                <a:srgbClr val="000000"/>
              </a:solidFill>
            </a:endParaRPr>
          </a:p>
        </p:txBody>
      </p:sp>
      <p:pic>
        <p:nvPicPr>
          <p:cNvPr id="12290" name="Picture 1" descr="terrestrial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0"/>
            <a:ext cx="8140700"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ounded Rectangle 3"/>
          <p:cNvSpPr>
            <a:spLocks noChangeArrowheads="1"/>
          </p:cNvSpPr>
          <p:nvPr/>
        </p:nvSpPr>
        <p:spPr bwMode="auto">
          <a:xfrm>
            <a:off x="5334000" y="304800"/>
            <a:ext cx="2667000" cy="457200"/>
          </a:xfrm>
          <a:prstGeom prst="roundRect">
            <a:avLst>
              <a:gd name="adj" fmla="val 16667"/>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12292" name="TextBox 2"/>
          <p:cNvSpPr txBox="1">
            <a:spLocks noChangeArrowheads="1"/>
          </p:cNvSpPr>
          <p:nvPr/>
        </p:nvSpPr>
        <p:spPr bwMode="auto">
          <a:xfrm>
            <a:off x="5334001" y="304800"/>
            <a:ext cx="2657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a:solidFill>
                  <a:srgbClr val="000000"/>
                </a:solidFill>
              </a:rPr>
              <a:t>Terrestrial Planets</a:t>
            </a:r>
          </a:p>
        </p:txBody>
      </p:sp>
      <p:sp>
        <p:nvSpPr>
          <p:cNvPr id="12293" name="Rounded Rectangle 5"/>
          <p:cNvSpPr>
            <a:spLocks noChangeArrowheads="1"/>
          </p:cNvSpPr>
          <p:nvPr/>
        </p:nvSpPr>
        <p:spPr bwMode="auto">
          <a:xfrm>
            <a:off x="8458200" y="4953000"/>
            <a:ext cx="1066800" cy="457200"/>
          </a:xfrm>
          <a:prstGeom prst="roundRect">
            <a:avLst>
              <a:gd name="adj" fmla="val 16667"/>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12294" name="TextBox 4"/>
          <p:cNvSpPr txBox="1">
            <a:spLocks noChangeArrowheads="1"/>
          </p:cNvSpPr>
          <p:nvPr/>
        </p:nvSpPr>
        <p:spPr bwMode="auto">
          <a:xfrm>
            <a:off x="8458200" y="4953000"/>
            <a:ext cx="1047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a:solidFill>
                  <a:srgbClr val="000000"/>
                </a:solidFill>
              </a:rPr>
              <a:t>Venus</a:t>
            </a:r>
          </a:p>
        </p:txBody>
      </p:sp>
      <p:cxnSp>
        <p:nvCxnSpPr>
          <p:cNvPr id="12295" name="Straight Arrow Connector 7"/>
          <p:cNvCxnSpPr>
            <a:cxnSpLocks noChangeShapeType="1"/>
          </p:cNvCxnSpPr>
          <p:nvPr/>
        </p:nvCxnSpPr>
        <p:spPr bwMode="auto">
          <a:xfrm rot="16200000" flipV="1">
            <a:off x="8001000" y="4038600"/>
            <a:ext cx="1219200" cy="6096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2296" name="Rounded Rectangle 9"/>
          <p:cNvSpPr>
            <a:spLocks noChangeArrowheads="1"/>
          </p:cNvSpPr>
          <p:nvPr/>
        </p:nvSpPr>
        <p:spPr bwMode="auto">
          <a:xfrm>
            <a:off x="7696200" y="5638800"/>
            <a:ext cx="1295400" cy="457200"/>
          </a:xfrm>
          <a:prstGeom prst="roundRect">
            <a:avLst>
              <a:gd name="adj" fmla="val 16667"/>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12297" name="TextBox 8"/>
          <p:cNvSpPr txBox="1">
            <a:spLocks noChangeArrowheads="1"/>
          </p:cNvSpPr>
          <p:nvPr/>
        </p:nvSpPr>
        <p:spPr bwMode="auto">
          <a:xfrm>
            <a:off x="7696200" y="5638801"/>
            <a:ext cx="1297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a:solidFill>
                  <a:srgbClr val="000000"/>
                </a:solidFill>
              </a:rPr>
              <a:t>Mercury</a:t>
            </a:r>
          </a:p>
        </p:txBody>
      </p:sp>
      <p:cxnSp>
        <p:nvCxnSpPr>
          <p:cNvPr id="12298" name="Straight Arrow Connector 11"/>
          <p:cNvCxnSpPr>
            <a:cxnSpLocks noChangeShapeType="1"/>
          </p:cNvCxnSpPr>
          <p:nvPr/>
        </p:nvCxnSpPr>
        <p:spPr bwMode="auto">
          <a:xfrm rot="10800000">
            <a:off x="6248400" y="5562600"/>
            <a:ext cx="1295400" cy="2286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2299" name="Rounded Rectangle 13"/>
          <p:cNvSpPr>
            <a:spLocks noChangeArrowheads="1"/>
          </p:cNvSpPr>
          <p:nvPr/>
        </p:nvSpPr>
        <p:spPr bwMode="auto">
          <a:xfrm>
            <a:off x="4572000" y="4876800"/>
            <a:ext cx="914400" cy="457200"/>
          </a:xfrm>
          <a:prstGeom prst="roundRect">
            <a:avLst>
              <a:gd name="adj" fmla="val 16667"/>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12300" name="TextBox 12"/>
          <p:cNvSpPr txBox="1">
            <a:spLocks noChangeArrowheads="1"/>
          </p:cNvSpPr>
          <p:nvPr/>
        </p:nvSpPr>
        <p:spPr bwMode="auto">
          <a:xfrm>
            <a:off x="4572001" y="4872038"/>
            <a:ext cx="862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a:solidFill>
                  <a:srgbClr val="000000"/>
                </a:solidFill>
              </a:rPr>
              <a:t>Mars</a:t>
            </a:r>
          </a:p>
        </p:txBody>
      </p:sp>
      <p:cxnSp>
        <p:nvCxnSpPr>
          <p:cNvPr id="12301" name="Straight Arrow Connector 15"/>
          <p:cNvCxnSpPr>
            <a:cxnSpLocks noChangeShapeType="1"/>
          </p:cNvCxnSpPr>
          <p:nvPr/>
        </p:nvCxnSpPr>
        <p:spPr bwMode="auto">
          <a:xfrm rot="10800000" flipV="1">
            <a:off x="4114800" y="5181600"/>
            <a:ext cx="457200" cy="2286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2302" name="Rectangle 16"/>
          <p:cNvSpPr>
            <a:spLocks noChangeArrowheads="1"/>
          </p:cNvSpPr>
          <p:nvPr/>
        </p:nvSpPr>
        <p:spPr bwMode="auto">
          <a:xfrm>
            <a:off x="1524000" y="6472239"/>
            <a:ext cx="876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2000">
                <a:solidFill>
                  <a:srgbClr val="000000"/>
                </a:solidFill>
              </a:rPr>
              <a:t>From Nick Strobel’s Astronomy Notes at www.astronomynotes.com</a:t>
            </a:r>
            <a:r>
              <a:rPr lang="en-US" altLang="en-US" sz="2000" b="1">
                <a:solidFill>
                  <a:srgbClr val="000000"/>
                </a:solidFill>
              </a:rPr>
              <a:t> </a:t>
            </a:r>
            <a:endParaRPr lang="en-US" altLang="en-US" sz="1200" b="1">
              <a:solidFill>
                <a:srgbClr val="000000"/>
              </a:solidFill>
            </a:endParaRPr>
          </a:p>
        </p:txBody>
      </p:sp>
    </p:spTree>
    <p:extLst>
      <p:ext uri="{BB962C8B-B14F-4D97-AF65-F5344CB8AC3E}">
        <p14:creationId xmlns:p14="http://schemas.microsoft.com/office/powerpoint/2010/main" val="65057332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Motion of Uranus</a:t>
            </a:r>
          </a:p>
        </p:txBody>
      </p:sp>
      <p:sp>
        <p:nvSpPr>
          <p:cNvPr id="242691" name="Line 3"/>
          <p:cNvSpPr>
            <a:spLocks noChangeShapeType="1"/>
          </p:cNvSpPr>
          <p:nvPr/>
        </p:nvSpPr>
        <p:spPr bwMode="auto">
          <a:xfrm>
            <a:off x="2209800" y="838200"/>
            <a:ext cx="6324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42698" name="Text Box 10"/>
          <p:cNvSpPr txBox="1">
            <a:spLocks noChangeArrowheads="1"/>
          </p:cNvSpPr>
          <p:nvPr/>
        </p:nvSpPr>
        <p:spPr bwMode="auto">
          <a:xfrm>
            <a:off x="2971800" y="1295401"/>
            <a:ext cx="259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Very unusual orientation of rotation axis: Almost in the orbital plane.</a:t>
            </a:r>
            <a:endParaRPr lang="en-US" altLang="en-US" sz="2000">
              <a:solidFill>
                <a:srgbClr val="333399"/>
              </a:solidFill>
              <a:cs typeface="Arial" panose="020B0604020202020204" pitchFamily="34" charset="0"/>
            </a:endParaRPr>
          </a:p>
        </p:txBody>
      </p:sp>
      <p:sp>
        <p:nvSpPr>
          <p:cNvPr id="242699" name="Text Box 11"/>
          <p:cNvSpPr txBox="1">
            <a:spLocks noChangeArrowheads="1"/>
          </p:cNvSpPr>
          <p:nvPr/>
        </p:nvSpPr>
        <p:spPr bwMode="auto">
          <a:xfrm>
            <a:off x="2940050" y="4572001"/>
            <a:ext cx="2667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cs typeface="Arial" panose="020B0604020202020204" pitchFamily="34" charset="0"/>
              </a:rPr>
              <a:t>Large portions of the planet exposed to “eternal” sunlight for many years, then complete darkness for many years!</a:t>
            </a:r>
          </a:p>
        </p:txBody>
      </p:sp>
      <p:sp>
        <p:nvSpPr>
          <p:cNvPr id="242700" name="Text Box 12"/>
          <p:cNvSpPr txBox="1">
            <a:spLocks noChangeArrowheads="1"/>
          </p:cNvSpPr>
          <p:nvPr/>
        </p:nvSpPr>
        <p:spPr bwMode="auto">
          <a:xfrm>
            <a:off x="2971800" y="2743201"/>
            <a:ext cx="25908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Possibly result of impact of a large planetesimal during the phase of planet formation.</a:t>
            </a:r>
            <a:endParaRPr lang="en-US" altLang="en-US" sz="2000">
              <a:solidFill>
                <a:srgbClr val="333399"/>
              </a:solidFill>
              <a:cs typeface="Arial" panose="020B0604020202020204" pitchFamily="34" charset="0"/>
            </a:endParaRPr>
          </a:p>
        </p:txBody>
      </p:sp>
      <p:pic>
        <p:nvPicPr>
          <p:cNvPr id="242701" name="Picture 13" descr="03"/>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715000" y="1084263"/>
            <a:ext cx="4953000" cy="5670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2702" name="Line 14"/>
          <p:cNvSpPr>
            <a:spLocks noChangeShapeType="1"/>
          </p:cNvSpPr>
          <p:nvPr/>
        </p:nvSpPr>
        <p:spPr bwMode="auto">
          <a:xfrm>
            <a:off x="6181725" y="2514600"/>
            <a:ext cx="1747838" cy="0"/>
          </a:xfrm>
          <a:prstGeom prst="line">
            <a:avLst/>
          </a:prstGeom>
          <a:noFill/>
          <a:ln w="28575">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42703" name="Text Box 15"/>
          <p:cNvSpPr txBox="1">
            <a:spLocks noChangeArrowheads="1"/>
          </p:cNvSpPr>
          <p:nvPr/>
        </p:nvSpPr>
        <p:spPr bwMode="auto">
          <a:xfrm>
            <a:off x="6413501" y="2193926"/>
            <a:ext cx="15160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FFFF00"/>
                </a:solidFill>
                <a:cs typeface="Arial" panose="020B0604020202020204" pitchFamily="34" charset="0"/>
              </a:rPr>
              <a:t>19.18 AU</a:t>
            </a:r>
          </a:p>
        </p:txBody>
      </p:sp>
      <p:sp>
        <p:nvSpPr>
          <p:cNvPr id="242704" name="Line 16"/>
          <p:cNvSpPr>
            <a:spLocks noChangeShapeType="1"/>
          </p:cNvSpPr>
          <p:nvPr/>
        </p:nvSpPr>
        <p:spPr bwMode="auto">
          <a:xfrm flipV="1">
            <a:off x="9677400" y="1371600"/>
            <a:ext cx="0" cy="14478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42705" name="Line 17"/>
          <p:cNvSpPr>
            <a:spLocks noChangeShapeType="1"/>
          </p:cNvSpPr>
          <p:nvPr/>
        </p:nvSpPr>
        <p:spPr bwMode="auto">
          <a:xfrm>
            <a:off x="9677401" y="2819400"/>
            <a:ext cx="815975" cy="3048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42706" name="Text Box 18"/>
          <p:cNvSpPr txBox="1">
            <a:spLocks noChangeArrowheads="1"/>
          </p:cNvSpPr>
          <p:nvPr/>
        </p:nvSpPr>
        <p:spPr bwMode="auto">
          <a:xfrm>
            <a:off x="9736139" y="1981201"/>
            <a:ext cx="815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FFFF00"/>
                </a:solidFill>
                <a:cs typeface="Arial" panose="020B0604020202020204" pitchFamily="34" charset="0"/>
              </a:rPr>
              <a:t>97.9</a:t>
            </a:r>
            <a:r>
              <a:rPr lang="en-US" altLang="en-US" sz="2000" baseline="30000">
                <a:solidFill>
                  <a:srgbClr val="FFFF00"/>
                </a:solidFill>
                <a:cs typeface="Arial" panose="020B0604020202020204" pitchFamily="34" charset="0"/>
              </a:rPr>
              <a:t>o</a:t>
            </a:r>
          </a:p>
        </p:txBody>
      </p:sp>
      <p:sp>
        <p:nvSpPr>
          <p:cNvPr id="242707" name="Freeform 19"/>
          <p:cNvSpPr>
            <a:spLocks/>
          </p:cNvSpPr>
          <p:nvPr/>
        </p:nvSpPr>
        <p:spPr bwMode="auto">
          <a:xfrm>
            <a:off x="9677401" y="2286000"/>
            <a:ext cx="358775" cy="685800"/>
          </a:xfrm>
          <a:custGeom>
            <a:avLst/>
            <a:gdLst>
              <a:gd name="T0" fmla="*/ 0 w 296"/>
              <a:gd name="T1" fmla="*/ 0 h 432"/>
              <a:gd name="T2" fmla="*/ 144 w 296"/>
              <a:gd name="T3" fmla="*/ 48 h 432"/>
              <a:gd name="T4" fmla="*/ 240 w 296"/>
              <a:gd name="T5" fmla="*/ 144 h 432"/>
              <a:gd name="T6" fmla="*/ 288 w 296"/>
              <a:gd name="T7" fmla="*/ 288 h 432"/>
              <a:gd name="T8" fmla="*/ 288 w 296"/>
              <a:gd name="T9" fmla="*/ 432 h 432"/>
            </a:gdLst>
            <a:ahLst/>
            <a:cxnLst>
              <a:cxn ang="0">
                <a:pos x="T0" y="T1"/>
              </a:cxn>
              <a:cxn ang="0">
                <a:pos x="T2" y="T3"/>
              </a:cxn>
              <a:cxn ang="0">
                <a:pos x="T4" y="T5"/>
              </a:cxn>
              <a:cxn ang="0">
                <a:pos x="T6" y="T7"/>
              </a:cxn>
              <a:cxn ang="0">
                <a:pos x="T8" y="T9"/>
              </a:cxn>
            </a:cxnLst>
            <a:rect l="0" t="0" r="r" b="b"/>
            <a:pathLst>
              <a:path w="296" h="432">
                <a:moveTo>
                  <a:pt x="0" y="0"/>
                </a:moveTo>
                <a:cubicBezTo>
                  <a:pt x="52" y="12"/>
                  <a:pt x="104" y="24"/>
                  <a:pt x="144" y="48"/>
                </a:cubicBezTo>
                <a:cubicBezTo>
                  <a:pt x="184" y="72"/>
                  <a:pt x="216" y="104"/>
                  <a:pt x="240" y="144"/>
                </a:cubicBezTo>
                <a:cubicBezTo>
                  <a:pt x="264" y="184"/>
                  <a:pt x="280" y="240"/>
                  <a:pt x="288" y="288"/>
                </a:cubicBezTo>
                <a:cubicBezTo>
                  <a:pt x="296" y="336"/>
                  <a:pt x="292" y="384"/>
                  <a:pt x="288" y="432"/>
                </a:cubicBezTo>
              </a:path>
            </a:pathLst>
          </a:custGeom>
          <a:noFill/>
          <a:ln w="28575"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42709" name="Picture 21" descr="24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3795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150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42701"/>
                                        </p:tgtEl>
                                        <p:attrNameLst>
                                          <p:attrName>style.visibility</p:attrName>
                                        </p:attrNameLst>
                                      </p:cBhvr>
                                      <p:to>
                                        <p:strVal val="visible"/>
                                      </p:to>
                                    </p:set>
                                    <p:anim calcmode="lin" valueType="num">
                                      <p:cBhvr additive="base">
                                        <p:cTn id="7" dur="500" fill="hold"/>
                                        <p:tgtEl>
                                          <p:spTgt spid="242701"/>
                                        </p:tgtEl>
                                        <p:attrNameLst>
                                          <p:attrName>ppt_x</p:attrName>
                                        </p:attrNameLst>
                                      </p:cBhvr>
                                      <p:tavLst>
                                        <p:tav tm="0">
                                          <p:val>
                                            <p:strVal val="1+#ppt_w/2"/>
                                          </p:val>
                                        </p:tav>
                                        <p:tav tm="100000">
                                          <p:val>
                                            <p:strVal val="#ppt_x"/>
                                          </p:val>
                                        </p:tav>
                                      </p:tavLst>
                                    </p:anim>
                                    <p:anim calcmode="lin" valueType="num">
                                      <p:cBhvr additive="base">
                                        <p:cTn id="8" dur="500" fill="hold"/>
                                        <p:tgtEl>
                                          <p:spTgt spid="24270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42703"/>
                                        </p:tgtEl>
                                        <p:attrNameLst>
                                          <p:attrName>style.visibility</p:attrName>
                                        </p:attrNameLst>
                                      </p:cBhvr>
                                      <p:to>
                                        <p:strVal val="visible"/>
                                      </p:to>
                                    </p:set>
                                    <p:animEffect transition="in" filter="slide(fromBottom)">
                                      <p:cBhvr>
                                        <p:cTn id="13" dur="500"/>
                                        <p:tgtEl>
                                          <p:spTgt spid="242703"/>
                                        </p:tgtEl>
                                      </p:cBhvr>
                                    </p:animEffect>
                                  </p:childTnLst>
                                </p:cTn>
                              </p:par>
                            </p:childTnLst>
                          </p:cTn>
                        </p:par>
                        <p:par>
                          <p:cTn id="14" fill="hold" nodeType="afterGroup">
                            <p:stCondLst>
                              <p:cond delay="500"/>
                            </p:stCondLst>
                            <p:childTnLst>
                              <p:par>
                                <p:cTn id="15" presetID="12" presetClass="entr" presetSubtype="4" fill="hold" grpId="0" nodeType="afterEffect">
                                  <p:stCondLst>
                                    <p:cond delay="0"/>
                                  </p:stCondLst>
                                  <p:childTnLst>
                                    <p:set>
                                      <p:cBhvr>
                                        <p:cTn id="16" dur="1" fill="hold">
                                          <p:stCondLst>
                                            <p:cond delay="0"/>
                                          </p:stCondLst>
                                        </p:cTn>
                                        <p:tgtEl>
                                          <p:spTgt spid="242702"/>
                                        </p:tgtEl>
                                        <p:attrNameLst>
                                          <p:attrName>style.visibility</p:attrName>
                                        </p:attrNameLst>
                                      </p:cBhvr>
                                      <p:to>
                                        <p:strVal val="visible"/>
                                      </p:to>
                                    </p:set>
                                    <p:animEffect transition="in" filter="slide(fromBottom)">
                                      <p:cBhvr>
                                        <p:cTn id="17" dur="500"/>
                                        <p:tgtEl>
                                          <p:spTgt spid="24270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42698"/>
                                        </p:tgtEl>
                                        <p:attrNameLst>
                                          <p:attrName>style.visibility</p:attrName>
                                        </p:attrNameLst>
                                      </p:cBhvr>
                                      <p:to>
                                        <p:strVal val="visible"/>
                                      </p:to>
                                    </p:set>
                                    <p:animEffect transition="in" filter="slide(fromBottom)">
                                      <p:cBhvr>
                                        <p:cTn id="22" dur="500"/>
                                        <p:tgtEl>
                                          <p:spTgt spid="2426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242704"/>
                                        </p:tgtEl>
                                        <p:attrNameLst>
                                          <p:attrName>style.visibility</p:attrName>
                                        </p:attrNameLst>
                                      </p:cBhvr>
                                      <p:to>
                                        <p:strVal val="visible"/>
                                      </p:to>
                                    </p:set>
                                    <p:animEffect transition="in" filter="slide(fromBottom)">
                                      <p:cBhvr>
                                        <p:cTn id="27" dur="500"/>
                                        <p:tgtEl>
                                          <p:spTgt spid="242704"/>
                                        </p:tgtEl>
                                      </p:cBhvr>
                                    </p:animEffect>
                                  </p:childTnLst>
                                </p:cTn>
                              </p:par>
                            </p:childTnLst>
                          </p:cTn>
                        </p:par>
                        <p:par>
                          <p:cTn id="28" fill="hold" nodeType="afterGroup">
                            <p:stCondLst>
                              <p:cond delay="500"/>
                            </p:stCondLst>
                            <p:childTnLst>
                              <p:par>
                                <p:cTn id="29" presetID="12" presetClass="entr" presetSubtype="8" fill="hold" grpId="0" nodeType="afterEffect">
                                  <p:stCondLst>
                                    <p:cond delay="0"/>
                                  </p:stCondLst>
                                  <p:childTnLst>
                                    <p:set>
                                      <p:cBhvr>
                                        <p:cTn id="30" dur="1" fill="hold">
                                          <p:stCondLst>
                                            <p:cond delay="0"/>
                                          </p:stCondLst>
                                        </p:cTn>
                                        <p:tgtEl>
                                          <p:spTgt spid="242705"/>
                                        </p:tgtEl>
                                        <p:attrNameLst>
                                          <p:attrName>style.visibility</p:attrName>
                                        </p:attrNameLst>
                                      </p:cBhvr>
                                      <p:to>
                                        <p:strVal val="visible"/>
                                      </p:to>
                                    </p:set>
                                    <p:animEffect transition="in" filter="slide(fromLeft)">
                                      <p:cBhvr>
                                        <p:cTn id="31" dur="500"/>
                                        <p:tgtEl>
                                          <p:spTgt spid="242705"/>
                                        </p:tgtEl>
                                      </p:cBhvr>
                                    </p:animEffect>
                                  </p:childTnLst>
                                </p:cTn>
                              </p:par>
                            </p:childTnLst>
                          </p:cTn>
                        </p:par>
                        <p:par>
                          <p:cTn id="32" fill="hold" nodeType="afterGroup">
                            <p:stCondLst>
                              <p:cond delay="1000"/>
                            </p:stCondLst>
                            <p:childTnLst>
                              <p:par>
                                <p:cTn id="33" presetID="12" presetClass="entr" presetSubtype="4" fill="hold" grpId="0" nodeType="afterEffect">
                                  <p:stCondLst>
                                    <p:cond delay="0"/>
                                  </p:stCondLst>
                                  <p:childTnLst>
                                    <p:set>
                                      <p:cBhvr>
                                        <p:cTn id="34" dur="1" fill="hold">
                                          <p:stCondLst>
                                            <p:cond delay="0"/>
                                          </p:stCondLst>
                                        </p:cTn>
                                        <p:tgtEl>
                                          <p:spTgt spid="242707"/>
                                        </p:tgtEl>
                                        <p:attrNameLst>
                                          <p:attrName>style.visibility</p:attrName>
                                        </p:attrNameLst>
                                      </p:cBhvr>
                                      <p:to>
                                        <p:strVal val="visible"/>
                                      </p:to>
                                    </p:set>
                                    <p:animEffect transition="in" filter="slide(fromBottom)">
                                      <p:cBhvr>
                                        <p:cTn id="35" dur="500"/>
                                        <p:tgtEl>
                                          <p:spTgt spid="242707"/>
                                        </p:tgtEl>
                                      </p:cBhvr>
                                    </p:animEffect>
                                  </p:childTnLst>
                                </p:cTn>
                              </p:par>
                            </p:childTnLst>
                          </p:cTn>
                        </p:par>
                        <p:par>
                          <p:cTn id="36" fill="hold" nodeType="afterGroup">
                            <p:stCondLst>
                              <p:cond delay="1500"/>
                            </p:stCondLst>
                            <p:childTnLst>
                              <p:par>
                                <p:cTn id="37" presetID="12" presetClass="entr" presetSubtype="4" fill="hold" grpId="0" nodeType="afterEffect">
                                  <p:stCondLst>
                                    <p:cond delay="0"/>
                                  </p:stCondLst>
                                  <p:childTnLst>
                                    <p:set>
                                      <p:cBhvr>
                                        <p:cTn id="38" dur="1" fill="hold">
                                          <p:stCondLst>
                                            <p:cond delay="0"/>
                                          </p:stCondLst>
                                        </p:cTn>
                                        <p:tgtEl>
                                          <p:spTgt spid="242706"/>
                                        </p:tgtEl>
                                        <p:attrNameLst>
                                          <p:attrName>style.visibility</p:attrName>
                                        </p:attrNameLst>
                                      </p:cBhvr>
                                      <p:to>
                                        <p:strVal val="visible"/>
                                      </p:to>
                                    </p:set>
                                    <p:animEffect transition="in" filter="slide(fromBottom)">
                                      <p:cBhvr>
                                        <p:cTn id="39" dur="500"/>
                                        <p:tgtEl>
                                          <p:spTgt spid="24270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242700"/>
                                        </p:tgtEl>
                                        <p:attrNameLst>
                                          <p:attrName>style.visibility</p:attrName>
                                        </p:attrNameLst>
                                      </p:cBhvr>
                                      <p:to>
                                        <p:strVal val="visible"/>
                                      </p:to>
                                    </p:set>
                                    <p:animEffect transition="in" filter="slide(fromBottom)">
                                      <p:cBhvr>
                                        <p:cTn id="44" dur="500"/>
                                        <p:tgtEl>
                                          <p:spTgt spid="24270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242699"/>
                                        </p:tgtEl>
                                        <p:attrNameLst>
                                          <p:attrName>style.visibility</p:attrName>
                                        </p:attrNameLst>
                                      </p:cBhvr>
                                      <p:to>
                                        <p:strVal val="visible"/>
                                      </p:to>
                                    </p:set>
                                    <p:animEffect transition="in" filter="slide(fromBottom)">
                                      <p:cBhvr>
                                        <p:cTn id="49" dur="500"/>
                                        <p:tgtEl>
                                          <p:spTgt spid="242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8" grpId="0" autoUpdateAnimBg="0"/>
      <p:bldP spid="242699" grpId="0" autoUpdateAnimBg="0"/>
      <p:bldP spid="242700" grpId="0" autoUpdateAnimBg="0"/>
      <p:bldP spid="242702" grpId="0" animBg="1"/>
      <p:bldP spid="242703" grpId="0" autoUpdateAnimBg="0"/>
      <p:bldP spid="242704" grpId="0" animBg="1"/>
      <p:bldP spid="242705" grpId="0" animBg="1"/>
      <p:bldP spid="242706" grpId="0" autoUpdateAnimBg="0"/>
      <p:bldP spid="242707"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Atmosphere of Uranus</a:t>
            </a:r>
          </a:p>
        </p:txBody>
      </p:sp>
      <p:sp>
        <p:nvSpPr>
          <p:cNvPr id="243715" name="Line 3"/>
          <p:cNvSpPr>
            <a:spLocks noChangeShapeType="1"/>
          </p:cNvSpPr>
          <p:nvPr/>
        </p:nvSpPr>
        <p:spPr bwMode="auto">
          <a:xfrm>
            <a:off x="2209800" y="838200"/>
            <a:ext cx="7620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43721" name="Picture 9" descr="04a"/>
          <p:cNvPicPr>
            <a:picLocks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695576" y="2089150"/>
            <a:ext cx="2867025" cy="316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3722" name="Picture 10" descr="04b"/>
          <p:cNvPicPr>
            <a:picLocks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199064" y="2233614"/>
            <a:ext cx="2725737" cy="3176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3723" name="Picture 11" descr="04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1" y="2368551"/>
            <a:ext cx="3006725"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24" name="Text Box 12"/>
          <p:cNvSpPr txBox="1">
            <a:spLocks noChangeArrowheads="1"/>
          </p:cNvSpPr>
          <p:nvPr/>
        </p:nvSpPr>
        <p:spPr bwMode="auto">
          <a:xfrm>
            <a:off x="4343400" y="838200"/>
            <a:ext cx="502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Like other gas giants: No surface.</a:t>
            </a:r>
          </a:p>
        </p:txBody>
      </p:sp>
      <p:sp>
        <p:nvSpPr>
          <p:cNvPr id="243725" name="Text Box 13"/>
          <p:cNvSpPr txBox="1">
            <a:spLocks noChangeArrowheads="1"/>
          </p:cNvSpPr>
          <p:nvPr/>
        </p:nvSpPr>
        <p:spPr bwMode="auto">
          <a:xfrm>
            <a:off x="3276600" y="1219200"/>
            <a:ext cx="708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Gradual transition from gas phase to fluid interior.</a:t>
            </a:r>
          </a:p>
        </p:txBody>
      </p:sp>
      <p:sp>
        <p:nvSpPr>
          <p:cNvPr id="243726" name="Text Box 14"/>
          <p:cNvSpPr txBox="1">
            <a:spLocks noChangeArrowheads="1"/>
          </p:cNvSpPr>
          <p:nvPr/>
        </p:nvSpPr>
        <p:spPr bwMode="auto">
          <a:xfrm>
            <a:off x="2971800" y="1638301"/>
            <a:ext cx="7696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Mostly H; 15 % He, a few % Methane, ammonia and water vapor.</a:t>
            </a:r>
          </a:p>
        </p:txBody>
      </p:sp>
      <p:sp>
        <p:nvSpPr>
          <p:cNvPr id="243727" name="Text Box 15"/>
          <p:cNvSpPr txBox="1">
            <a:spLocks noChangeArrowheads="1"/>
          </p:cNvSpPr>
          <p:nvPr/>
        </p:nvSpPr>
        <p:spPr bwMode="auto">
          <a:xfrm>
            <a:off x="2765425" y="5241926"/>
            <a:ext cx="25908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Optical view from Earth: Blue color due to methane, absorbing longer wavelengths</a:t>
            </a:r>
          </a:p>
        </p:txBody>
      </p:sp>
      <p:sp>
        <p:nvSpPr>
          <p:cNvPr id="243728" name="Text Box 16"/>
          <p:cNvSpPr txBox="1">
            <a:spLocks noChangeArrowheads="1"/>
          </p:cNvSpPr>
          <p:nvPr/>
        </p:nvSpPr>
        <p:spPr bwMode="auto">
          <a:xfrm>
            <a:off x="5334000" y="5759451"/>
            <a:ext cx="5105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Cloud structures only visible after artificial computer enhancement of optical images taken from Voyager spacecraft.</a:t>
            </a:r>
          </a:p>
        </p:txBody>
      </p:sp>
      <p:pic>
        <p:nvPicPr>
          <p:cNvPr id="243730" name="Picture 18" descr="24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13795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47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43724"/>
                                        </p:tgtEl>
                                        <p:attrNameLst>
                                          <p:attrName>style.visibility</p:attrName>
                                        </p:attrNameLst>
                                      </p:cBhvr>
                                      <p:to>
                                        <p:strVal val="visible"/>
                                      </p:to>
                                    </p:set>
                                    <p:animEffect transition="in" filter="slide(fromBottom)">
                                      <p:cBhvr>
                                        <p:cTn id="7" dur="500"/>
                                        <p:tgtEl>
                                          <p:spTgt spid="2437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43725"/>
                                        </p:tgtEl>
                                        <p:attrNameLst>
                                          <p:attrName>style.visibility</p:attrName>
                                        </p:attrNameLst>
                                      </p:cBhvr>
                                      <p:to>
                                        <p:strVal val="visible"/>
                                      </p:to>
                                    </p:set>
                                    <p:animEffect transition="in" filter="slide(fromBottom)">
                                      <p:cBhvr>
                                        <p:cTn id="12" dur="500"/>
                                        <p:tgtEl>
                                          <p:spTgt spid="2437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43726"/>
                                        </p:tgtEl>
                                        <p:attrNameLst>
                                          <p:attrName>style.visibility</p:attrName>
                                        </p:attrNameLst>
                                      </p:cBhvr>
                                      <p:to>
                                        <p:strVal val="visible"/>
                                      </p:to>
                                    </p:set>
                                    <p:animEffect transition="in" filter="slide(fromBottom)">
                                      <p:cBhvr>
                                        <p:cTn id="17" dur="500"/>
                                        <p:tgtEl>
                                          <p:spTgt spid="2437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243721"/>
                                        </p:tgtEl>
                                        <p:attrNameLst>
                                          <p:attrName>style.visibility</p:attrName>
                                        </p:attrNameLst>
                                      </p:cBhvr>
                                      <p:to>
                                        <p:strVal val="visible"/>
                                      </p:to>
                                    </p:set>
                                    <p:anim calcmode="lin" valueType="num">
                                      <p:cBhvr additive="base">
                                        <p:cTn id="22" dur="500" fill="hold"/>
                                        <p:tgtEl>
                                          <p:spTgt spid="243721"/>
                                        </p:tgtEl>
                                        <p:attrNameLst>
                                          <p:attrName>ppt_x</p:attrName>
                                        </p:attrNameLst>
                                      </p:cBhvr>
                                      <p:tavLst>
                                        <p:tav tm="0">
                                          <p:val>
                                            <p:strVal val="0-#ppt_w/2"/>
                                          </p:val>
                                        </p:tav>
                                        <p:tav tm="100000">
                                          <p:val>
                                            <p:strVal val="#ppt_x"/>
                                          </p:val>
                                        </p:tav>
                                      </p:tavLst>
                                    </p:anim>
                                    <p:anim calcmode="lin" valueType="num">
                                      <p:cBhvr additive="base">
                                        <p:cTn id="23" dur="500" fill="hold"/>
                                        <p:tgtEl>
                                          <p:spTgt spid="243721"/>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243727"/>
                                        </p:tgtEl>
                                        <p:attrNameLst>
                                          <p:attrName>style.visibility</p:attrName>
                                        </p:attrNameLst>
                                      </p:cBhvr>
                                      <p:to>
                                        <p:strVal val="visible"/>
                                      </p:to>
                                    </p:set>
                                    <p:animEffect transition="in" filter="slide(fromBottom)">
                                      <p:cBhvr>
                                        <p:cTn id="28" dur="500"/>
                                        <p:tgtEl>
                                          <p:spTgt spid="24372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nodeType="clickEffect">
                                  <p:stCondLst>
                                    <p:cond delay="0"/>
                                  </p:stCondLst>
                                  <p:childTnLst>
                                    <p:set>
                                      <p:cBhvr>
                                        <p:cTn id="32" dur="1" fill="hold">
                                          <p:stCondLst>
                                            <p:cond delay="0"/>
                                          </p:stCondLst>
                                        </p:cTn>
                                        <p:tgtEl>
                                          <p:spTgt spid="243722"/>
                                        </p:tgtEl>
                                        <p:attrNameLst>
                                          <p:attrName>style.visibility</p:attrName>
                                        </p:attrNameLst>
                                      </p:cBhvr>
                                      <p:to>
                                        <p:strVal val="visible"/>
                                      </p:to>
                                    </p:set>
                                    <p:anim calcmode="lin" valueType="num">
                                      <p:cBhvr additive="base">
                                        <p:cTn id="33" dur="500" fill="hold"/>
                                        <p:tgtEl>
                                          <p:spTgt spid="243722"/>
                                        </p:tgtEl>
                                        <p:attrNameLst>
                                          <p:attrName>ppt_x</p:attrName>
                                        </p:attrNameLst>
                                      </p:cBhvr>
                                      <p:tavLst>
                                        <p:tav tm="0">
                                          <p:val>
                                            <p:strVal val="1+#ppt_w/2"/>
                                          </p:val>
                                        </p:tav>
                                        <p:tav tm="100000">
                                          <p:val>
                                            <p:strVal val="#ppt_x"/>
                                          </p:val>
                                        </p:tav>
                                      </p:tavLst>
                                    </p:anim>
                                    <p:anim calcmode="lin" valueType="num">
                                      <p:cBhvr additive="base">
                                        <p:cTn id="34" dur="500" fill="hold"/>
                                        <p:tgtEl>
                                          <p:spTgt spid="243722"/>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00"/>
                            </p:stCondLst>
                            <p:childTnLst>
                              <p:par>
                                <p:cTn id="36" presetID="2" presetClass="entr" presetSubtype="2" fill="hold" nodeType="afterEffect">
                                  <p:stCondLst>
                                    <p:cond delay="0"/>
                                  </p:stCondLst>
                                  <p:childTnLst>
                                    <p:set>
                                      <p:cBhvr>
                                        <p:cTn id="37" dur="1" fill="hold">
                                          <p:stCondLst>
                                            <p:cond delay="0"/>
                                          </p:stCondLst>
                                        </p:cTn>
                                        <p:tgtEl>
                                          <p:spTgt spid="243723"/>
                                        </p:tgtEl>
                                        <p:attrNameLst>
                                          <p:attrName>style.visibility</p:attrName>
                                        </p:attrNameLst>
                                      </p:cBhvr>
                                      <p:to>
                                        <p:strVal val="visible"/>
                                      </p:to>
                                    </p:set>
                                    <p:anim calcmode="lin" valueType="num">
                                      <p:cBhvr additive="base">
                                        <p:cTn id="38" dur="500" fill="hold"/>
                                        <p:tgtEl>
                                          <p:spTgt spid="243723"/>
                                        </p:tgtEl>
                                        <p:attrNameLst>
                                          <p:attrName>ppt_x</p:attrName>
                                        </p:attrNameLst>
                                      </p:cBhvr>
                                      <p:tavLst>
                                        <p:tav tm="0">
                                          <p:val>
                                            <p:strVal val="1+#ppt_w/2"/>
                                          </p:val>
                                        </p:tav>
                                        <p:tav tm="100000">
                                          <p:val>
                                            <p:strVal val="#ppt_x"/>
                                          </p:val>
                                        </p:tav>
                                      </p:tavLst>
                                    </p:anim>
                                    <p:anim calcmode="lin" valueType="num">
                                      <p:cBhvr additive="base">
                                        <p:cTn id="39" dur="500" fill="hold"/>
                                        <p:tgtEl>
                                          <p:spTgt spid="243723"/>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243728"/>
                                        </p:tgtEl>
                                        <p:attrNameLst>
                                          <p:attrName>style.visibility</p:attrName>
                                        </p:attrNameLst>
                                      </p:cBhvr>
                                      <p:to>
                                        <p:strVal val="visible"/>
                                      </p:to>
                                    </p:set>
                                    <p:animEffect transition="in" filter="slide(fromBottom)">
                                      <p:cBhvr>
                                        <p:cTn id="44" dur="500"/>
                                        <p:tgtEl>
                                          <p:spTgt spid="243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24" grpId="0" autoUpdateAnimBg="0"/>
      <p:bldP spid="243725" grpId="0" autoUpdateAnimBg="0"/>
      <p:bldP spid="243726" grpId="0" autoUpdateAnimBg="0"/>
      <p:bldP spid="243727" grpId="0" autoUpdateAnimBg="0"/>
      <p:bldP spid="243728" grpId="0"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600">
                <a:solidFill>
                  <a:srgbClr val="000099"/>
                </a:solidFill>
              </a:rPr>
              <a:t>The Structure of Uranus’ Atmosphere</a:t>
            </a:r>
          </a:p>
        </p:txBody>
      </p:sp>
      <p:sp>
        <p:nvSpPr>
          <p:cNvPr id="244739" name="Line 3"/>
          <p:cNvSpPr>
            <a:spLocks noChangeShapeType="1"/>
          </p:cNvSpPr>
          <p:nvPr/>
        </p:nvSpPr>
        <p:spPr bwMode="auto">
          <a:xfrm>
            <a:off x="2187575" y="838200"/>
            <a:ext cx="8458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44741" name="Picture 5" descr="05"/>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749926" y="1676401"/>
            <a:ext cx="476567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4742" name="Line 6"/>
          <p:cNvSpPr>
            <a:spLocks noChangeShapeType="1"/>
          </p:cNvSpPr>
          <p:nvPr/>
        </p:nvSpPr>
        <p:spPr bwMode="auto">
          <a:xfrm>
            <a:off x="5562601" y="2286000"/>
            <a:ext cx="2132013" cy="17526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44743" name="Text Box 7"/>
          <p:cNvSpPr txBox="1">
            <a:spLocks noChangeArrowheads="1"/>
          </p:cNvSpPr>
          <p:nvPr/>
        </p:nvSpPr>
        <p:spPr bwMode="auto">
          <a:xfrm>
            <a:off x="2962275" y="1279526"/>
            <a:ext cx="3124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FF3300"/>
                </a:solidFill>
              </a:rPr>
              <a:t>Only one layer of Methane clouds</a:t>
            </a:r>
            <a:r>
              <a:rPr lang="en-US" altLang="en-US" sz="2000">
                <a:solidFill>
                  <a:srgbClr val="333399"/>
                </a:solidFill>
              </a:rPr>
              <a:t> (in contrast to 3 cloud layers on Jupiter and Saturn). </a:t>
            </a:r>
          </a:p>
        </p:txBody>
      </p:sp>
      <p:sp>
        <p:nvSpPr>
          <p:cNvPr id="244744" name="Text Box 8"/>
          <p:cNvSpPr txBox="1">
            <a:spLocks noChangeArrowheads="1"/>
          </p:cNvSpPr>
          <p:nvPr/>
        </p:nvSpPr>
        <p:spPr bwMode="auto">
          <a:xfrm>
            <a:off x="2895600" y="2667001"/>
            <a:ext cx="3352800"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3 cloud layers in Jupiter and Saturn form at relatively high temperatures that occur only very deep in Uranus’ atmosphere.</a:t>
            </a:r>
            <a:r>
              <a:rPr lang="en-US" altLang="en-US" sz="2400">
                <a:solidFill>
                  <a:srgbClr val="333399"/>
                </a:solidFill>
              </a:rPr>
              <a:t> </a:t>
            </a:r>
          </a:p>
        </p:txBody>
      </p:sp>
      <p:sp>
        <p:nvSpPr>
          <p:cNvPr id="244745" name="Text Box 9"/>
          <p:cNvSpPr txBox="1">
            <a:spLocks noChangeArrowheads="1"/>
          </p:cNvSpPr>
          <p:nvPr/>
        </p:nvSpPr>
        <p:spPr bwMode="auto">
          <a:xfrm>
            <a:off x="2895600" y="4419601"/>
            <a:ext cx="3352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Uranus’ cloud layer difficult to see because of thick atmosphere above it.</a:t>
            </a:r>
            <a:endParaRPr lang="en-US" altLang="en-US" sz="2400">
              <a:solidFill>
                <a:srgbClr val="333399"/>
              </a:solidFill>
            </a:endParaRPr>
          </a:p>
        </p:txBody>
      </p:sp>
      <p:sp>
        <p:nvSpPr>
          <p:cNvPr id="244746" name="Text Box 10"/>
          <p:cNvSpPr txBox="1">
            <a:spLocks noChangeArrowheads="1"/>
          </p:cNvSpPr>
          <p:nvPr/>
        </p:nvSpPr>
        <p:spPr bwMode="auto">
          <a:xfrm>
            <a:off x="2743200" y="5562601"/>
            <a:ext cx="3886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Also shows </a:t>
            </a:r>
            <a:r>
              <a:rPr lang="en-US" altLang="en-US" sz="2000" i="1">
                <a:solidFill>
                  <a:srgbClr val="333399"/>
                </a:solidFill>
              </a:rPr>
              <a:t>belt-zone structure</a:t>
            </a:r>
            <a:endParaRPr lang="en-US" altLang="en-US" sz="2400" i="1">
              <a:solidFill>
                <a:srgbClr val="333399"/>
              </a:solidFill>
            </a:endParaRPr>
          </a:p>
        </p:txBody>
      </p:sp>
      <p:sp>
        <p:nvSpPr>
          <p:cNvPr id="244747" name="Text Box 11"/>
          <p:cNvSpPr txBox="1">
            <a:spLocks noChangeArrowheads="1"/>
          </p:cNvSpPr>
          <p:nvPr/>
        </p:nvSpPr>
        <p:spPr bwMode="auto">
          <a:xfrm>
            <a:off x="3657600" y="6096001"/>
            <a:ext cx="6324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a:solidFill>
                  <a:srgbClr val="333399"/>
                </a:solidFill>
                <a:sym typeface="Symbol" panose="05050102010706020507" pitchFamily="18" charset="2"/>
              </a:rPr>
              <a:t></a:t>
            </a:r>
            <a:r>
              <a:rPr lang="en-US" altLang="en-US">
                <a:solidFill>
                  <a:srgbClr val="000000"/>
                </a:solidFill>
              </a:rPr>
              <a:t> </a:t>
            </a:r>
            <a:r>
              <a:rPr lang="en-US" altLang="en-US" sz="2000">
                <a:solidFill>
                  <a:srgbClr val="333399"/>
                </a:solidFill>
              </a:rPr>
              <a:t>Belt-zone cloud structure must be dominated by planet’s rotation, not by incidence angle of sun light!</a:t>
            </a:r>
          </a:p>
        </p:txBody>
      </p:sp>
      <p:pic>
        <p:nvPicPr>
          <p:cNvPr id="244749" name="Picture 13" descr="24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3795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452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44741"/>
                                        </p:tgtEl>
                                        <p:attrNameLst>
                                          <p:attrName>style.visibility</p:attrName>
                                        </p:attrNameLst>
                                      </p:cBhvr>
                                      <p:to>
                                        <p:strVal val="visible"/>
                                      </p:to>
                                    </p:set>
                                    <p:anim calcmode="lin" valueType="num">
                                      <p:cBhvr additive="base">
                                        <p:cTn id="7" dur="500" fill="hold"/>
                                        <p:tgtEl>
                                          <p:spTgt spid="244741"/>
                                        </p:tgtEl>
                                        <p:attrNameLst>
                                          <p:attrName>ppt_x</p:attrName>
                                        </p:attrNameLst>
                                      </p:cBhvr>
                                      <p:tavLst>
                                        <p:tav tm="0">
                                          <p:val>
                                            <p:strVal val="1+#ppt_w/2"/>
                                          </p:val>
                                        </p:tav>
                                        <p:tav tm="100000">
                                          <p:val>
                                            <p:strVal val="#ppt_x"/>
                                          </p:val>
                                        </p:tav>
                                      </p:tavLst>
                                    </p:anim>
                                    <p:anim calcmode="lin" valueType="num">
                                      <p:cBhvr additive="base">
                                        <p:cTn id="8" dur="500" fill="hold"/>
                                        <p:tgtEl>
                                          <p:spTgt spid="24474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44743"/>
                                        </p:tgtEl>
                                        <p:attrNameLst>
                                          <p:attrName>style.visibility</p:attrName>
                                        </p:attrNameLst>
                                      </p:cBhvr>
                                      <p:to>
                                        <p:strVal val="visible"/>
                                      </p:to>
                                    </p:set>
                                    <p:animEffect transition="in" filter="slide(fromBottom)">
                                      <p:cBhvr>
                                        <p:cTn id="13" dur="500"/>
                                        <p:tgtEl>
                                          <p:spTgt spid="24474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244742"/>
                                        </p:tgtEl>
                                        <p:attrNameLst>
                                          <p:attrName>style.visibility</p:attrName>
                                        </p:attrNameLst>
                                      </p:cBhvr>
                                      <p:to>
                                        <p:strVal val="visible"/>
                                      </p:to>
                                    </p:set>
                                    <p:animEffect transition="in" filter="slide(fromLeft)">
                                      <p:cBhvr>
                                        <p:cTn id="18" dur="500"/>
                                        <p:tgtEl>
                                          <p:spTgt spid="24474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244744"/>
                                        </p:tgtEl>
                                        <p:attrNameLst>
                                          <p:attrName>style.visibility</p:attrName>
                                        </p:attrNameLst>
                                      </p:cBhvr>
                                      <p:to>
                                        <p:strVal val="visible"/>
                                      </p:to>
                                    </p:set>
                                    <p:animEffect transition="in" filter="slide(fromBottom)">
                                      <p:cBhvr>
                                        <p:cTn id="23" dur="500"/>
                                        <p:tgtEl>
                                          <p:spTgt spid="24474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244745"/>
                                        </p:tgtEl>
                                        <p:attrNameLst>
                                          <p:attrName>style.visibility</p:attrName>
                                        </p:attrNameLst>
                                      </p:cBhvr>
                                      <p:to>
                                        <p:strVal val="visible"/>
                                      </p:to>
                                    </p:set>
                                    <p:animEffect transition="in" filter="slide(fromBottom)">
                                      <p:cBhvr>
                                        <p:cTn id="28" dur="500"/>
                                        <p:tgtEl>
                                          <p:spTgt spid="24474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44746"/>
                                        </p:tgtEl>
                                        <p:attrNameLst>
                                          <p:attrName>style.visibility</p:attrName>
                                        </p:attrNameLst>
                                      </p:cBhvr>
                                      <p:to>
                                        <p:strVal val="visible"/>
                                      </p:to>
                                    </p:set>
                                    <p:animEffect transition="in" filter="slide(fromBottom)">
                                      <p:cBhvr>
                                        <p:cTn id="33" dur="500"/>
                                        <p:tgtEl>
                                          <p:spTgt spid="24474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244747"/>
                                        </p:tgtEl>
                                        <p:attrNameLst>
                                          <p:attrName>style.visibility</p:attrName>
                                        </p:attrNameLst>
                                      </p:cBhvr>
                                      <p:to>
                                        <p:strVal val="visible"/>
                                      </p:to>
                                    </p:set>
                                    <p:animEffect transition="in" filter="slide(fromBottom)">
                                      <p:cBhvr>
                                        <p:cTn id="38" dur="500"/>
                                        <p:tgtEl>
                                          <p:spTgt spid="244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2" grpId="0" animBg="1"/>
      <p:bldP spid="244743" grpId="0" autoUpdateAnimBg="0"/>
      <p:bldP spid="244744" grpId="0" autoUpdateAnimBg="0"/>
      <p:bldP spid="244745" grpId="0" autoUpdateAnimBg="0"/>
      <p:bldP spid="244746" grpId="0" autoUpdateAnimBg="0"/>
      <p:bldP spid="244747"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Cloud Structure of Uranus</a:t>
            </a:r>
          </a:p>
        </p:txBody>
      </p:sp>
      <p:sp>
        <p:nvSpPr>
          <p:cNvPr id="245763" name="Line 3"/>
          <p:cNvSpPr>
            <a:spLocks noChangeShapeType="1"/>
          </p:cNvSpPr>
          <p:nvPr/>
        </p:nvSpPr>
        <p:spPr bwMode="auto">
          <a:xfrm>
            <a:off x="2209800" y="838200"/>
            <a:ext cx="7467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45766" name="Text Box 6"/>
          <p:cNvSpPr txBox="1">
            <a:spLocks noChangeArrowheads="1"/>
          </p:cNvSpPr>
          <p:nvPr/>
        </p:nvSpPr>
        <p:spPr bwMode="auto">
          <a:xfrm>
            <a:off x="3048000" y="990600"/>
            <a:ext cx="25908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Hubble Space Telescope image of Uranus shows cloud structures not present during Voyager’s passage in 1986.</a:t>
            </a:r>
            <a:r>
              <a:rPr lang="en-US" altLang="en-US" sz="2100">
                <a:solidFill>
                  <a:srgbClr val="333399"/>
                </a:solidFill>
              </a:rPr>
              <a:t> </a:t>
            </a:r>
          </a:p>
        </p:txBody>
      </p:sp>
      <p:sp>
        <p:nvSpPr>
          <p:cNvPr id="245767" name="Text Box 7"/>
          <p:cNvSpPr txBox="1">
            <a:spLocks noChangeArrowheads="1"/>
          </p:cNvSpPr>
          <p:nvPr/>
        </p:nvSpPr>
        <p:spPr bwMode="auto">
          <a:xfrm>
            <a:off x="3048000" y="3886200"/>
            <a:ext cx="2438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333399"/>
                </a:solidFill>
                <a:sym typeface="Symbol" panose="05050102010706020507" pitchFamily="18" charset="2"/>
              </a:rPr>
              <a:t></a:t>
            </a:r>
            <a:r>
              <a:rPr lang="en-US" altLang="en-US">
                <a:solidFill>
                  <a:srgbClr val="000000"/>
                </a:solidFill>
              </a:rPr>
              <a:t> </a:t>
            </a:r>
            <a:r>
              <a:rPr lang="en-US" altLang="en-US" sz="2400">
                <a:solidFill>
                  <a:srgbClr val="333399"/>
                </a:solidFill>
                <a:cs typeface="Arial" panose="020B0604020202020204" pitchFamily="34" charset="0"/>
              </a:rPr>
              <a:t>Possibly due to seasonal changes of the cloud structures. </a:t>
            </a:r>
          </a:p>
        </p:txBody>
      </p:sp>
      <p:pic>
        <p:nvPicPr>
          <p:cNvPr id="245770" name="Picture 10" descr="24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990600"/>
            <a:ext cx="440055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245771" name="Picture 11" descr="24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3795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3172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45766"/>
                                        </p:tgtEl>
                                        <p:attrNameLst>
                                          <p:attrName>style.visibility</p:attrName>
                                        </p:attrNameLst>
                                      </p:cBhvr>
                                      <p:to>
                                        <p:strVal val="visible"/>
                                      </p:to>
                                    </p:set>
                                    <p:animEffect transition="in" filter="slide(fromBottom)">
                                      <p:cBhvr>
                                        <p:cTn id="7" dur="500"/>
                                        <p:tgtEl>
                                          <p:spTgt spid="2457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45767"/>
                                        </p:tgtEl>
                                        <p:attrNameLst>
                                          <p:attrName>style.visibility</p:attrName>
                                        </p:attrNameLst>
                                      </p:cBhvr>
                                      <p:to>
                                        <p:strVal val="visible"/>
                                      </p:to>
                                    </p:set>
                                    <p:animEffect transition="in" filter="slide(fromBottom)">
                                      <p:cBhvr>
                                        <p:cTn id="12" dur="500"/>
                                        <p:tgtEl>
                                          <p:spTgt spid="245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6" grpId="0" autoUpdateAnimBg="0"/>
      <p:bldP spid="245767"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60514"/>
            <a:ext cx="8915400" cy="3849687"/>
          </a:xfrm>
          <a:prstGeom prst="rect">
            <a:avLst/>
          </a:prstGeom>
          <a:noFill/>
          <a:extLst>
            <a:ext uri="{909E8E84-426E-40DD-AFC4-6F175D3DCCD1}">
              <a14:hiddenFill xmlns:a14="http://schemas.microsoft.com/office/drawing/2010/main">
                <a:solidFill>
                  <a:srgbClr val="FFFFFF"/>
                </a:solidFill>
              </a14:hiddenFill>
            </a:ext>
          </a:extLst>
        </p:spPr>
      </p:pic>
      <p:sp>
        <p:nvSpPr>
          <p:cNvPr id="33795" name="Text Box 3"/>
          <p:cNvSpPr txBox="1">
            <a:spLocks noChangeArrowheads="1"/>
          </p:cNvSpPr>
          <p:nvPr/>
        </p:nvSpPr>
        <p:spPr bwMode="auto">
          <a:xfrm>
            <a:off x="1524000" y="2286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3200" b="1">
                <a:solidFill>
                  <a:srgbClr val="FFFFFF"/>
                </a:solidFill>
              </a:rPr>
              <a:t>The interiors of Uranus and Neptune are both believed to have the same layers. </a:t>
            </a:r>
          </a:p>
        </p:txBody>
      </p:sp>
    </p:spTree>
    <p:extLst>
      <p:ext uri="{BB962C8B-B14F-4D97-AF65-F5344CB8AC3E}">
        <p14:creationId xmlns:p14="http://schemas.microsoft.com/office/powerpoint/2010/main" val="393223484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52601"/>
            <a:ext cx="9144000" cy="2938463"/>
          </a:xfrm>
          <a:prstGeom prst="rect">
            <a:avLst/>
          </a:prstGeom>
          <a:noFill/>
          <a:extLst>
            <a:ext uri="{909E8E84-426E-40DD-AFC4-6F175D3DCCD1}">
              <a14:hiddenFill xmlns:a14="http://schemas.microsoft.com/office/drawing/2010/main">
                <a:solidFill>
                  <a:srgbClr val="FFFFFF"/>
                </a:solidFill>
              </a14:hiddenFill>
            </a:ext>
          </a:extLst>
        </p:spPr>
      </p:pic>
      <p:sp>
        <p:nvSpPr>
          <p:cNvPr id="34819" name="Text Box 3"/>
          <p:cNvSpPr txBox="1">
            <a:spLocks noChangeArrowheads="1"/>
          </p:cNvSpPr>
          <p:nvPr/>
        </p:nvSpPr>
        <p:spPr bwMode="auto">
          <a:xfrm>
            <a:off x="1524000" y="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3200" b="1">
                <a:solidFill>
                  <a:srgbClr val="FFFFFF"/>
                </a:solidFill>
              </a:rPr>
              <a:t>The magnetic fields of Earth, Jupiter, and Saturn nearly align with their respective rotation axes. </a:t>
            </a:r>
          </a:p>
        </p:txBody>
      </p:sp>
      <p:sp>
        <p:nvSpPr>
          <p:cNvPr id="34820" name="Text Box 4"/>
          <p:cNvSpPr txBox="1">
            <a:spLocks noChangeArrowheads="1"/>
          </p:cNvSpPr>
          <p:nvPr/>
        </p:nvSpPr>
        <p:spPr bwMode="auto">
          <a:xfrm>
            <a:off x="3581400" y="5029201"/>
            <a:ext cx="6781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rPr>
              <a:t>In contrast, the magnetic and geographic poles of Uranus and Neptune differ greatly. </a:t>
            </a:r>
          </a:p>
        </p:txBody>
      </p:sp>
    </p:spTree>
    <p:extLst>
      <p:ext uri="{BB962C8B-B14F-4D97-AF65-F5344CB8AC3E}">
        <p14:creationId xmlns:p14="http://schemas.microsoft.com/office/powerpoint/2010/main" val="140664285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urring dis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181100"/>
            <a:ext cx="5791200" cy="3009900"/>
          </a:xfrm>
          <a:prstGeom prst="rect">
            <a:avLst/>
          </a:prstGeom>
          <a:noFill/>
          <a:extLst>
            <a:ext uri="{909E8E84-426E-40DD-AFC4-6F175D3DCCD1}">
              <a14:hiddenFill xmlns:a14="http://schemas.microsoft.com/office/drawing/2010/main">
                <a:solidFill>
                  <a:srgbClr val="FFFFFF"/>
                </a:solidFill>
              </a14:hiddenFill>
            </a:ext>
          </a:extLst>
        </p:spPr>
      </p:pic>
      <p:pic>
        <p:nvPicPr>
          <p:cNvPr id="36867" name="Picture 3" descr="urring disc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835526"/>
            <a:ext cx="8534400" cy="2022475"/>
          </a:xfrm>
          <a:prstGeom prst="rect">
            <a:avLst/>
          </a:prstGeom>
          <a:noFill/>
          <a:extLst>
            <a:ext uri="{909E8E84-426E-40DD-AFC4-6F175D3DCCD1}">
              <a14:hiddenFill xmlns:a14="http://schemas.microsoft.com/office/drawing/2010/main">
                <a:solidFill>
                  <a:srgbClr val="FFFFFF"/>
                </a:solidFill>
              </a14:hiddenFill>
            </a:ext>
          </a:extLst>
        </p:spPr>
      </p:pic>
      <p:sp>
        <p:nvSpPr>
          <p:cNvPr id="36868" name="Text Box 4"/>
          <p:cNvSpPr txBox="1">
            <a:spLocks noChangeArrowheads="1"/>
          </p:cNvSpPr>
          <p:nvPr/>
        </p:nvSpPr>
        <p:spPr bwMode="auto">
          <a:xfrm>
            <a:off x="1524000" y="2286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3600" b="1">
                <a:solidFill>
                  <a:srgbClr val="B2B2B2"/>
                </a:solidFill>
                <a:effectLst>
                  <a:outerShdw blurRad="38100" dist="38100" dir="2700000" algn="tl">
                    <a:srgbClr val="FFFFFF"/>
                  </a:outerShdw>
                </a:effectLst>
              </a:rPr>
              <a:t>The Discovery of Uranus’s Dark Rings</a:t>
            </a:r>
          </a:p>
        </p:txBody>
      </p:sp>
      <p:sp>
        <p:nvSpPr>
          <p:cNvPr id="36870" name="Text Box 6"/>
          <p:cNvSpPr txBox="1">
            <a:spLocks noChangeArrowheads="1"/>
          </p:cNvSpPr>
          <p:nvPr/>
        </p:nvSpPr>
        <p:spPr bwMode="auto">
          <a:xfrm>
            <a:off x="7467600" y="1295401"/>
            <a:ext cx="3200400" cy="265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1600">
                <a:solidFill>
                  <a:srgbClr val="FFFFFF"/>
                </a:solidFill>
              </a:rPr>
              <a:t>A planet’s orbit sometimes places it between a star and the Earth.  When this occurs, we refer to it as an occultation. </a:t>
            </a:r>
            <a:endParaRPr lang="en-US" altLang="en-US" sz="1600" i="1">
              <a:solidFill>
                <a:srgbClr val="FFFFFF"/>
              </a:solidFill>
            </a:endParaRPr>
          </a:p>
          <a:p>
            <a:pPr eaLnBrk="0" fontAlgn="base" hangingPunct="0">
              <a:spcBef>
                <a:spcPct val="50000"/>
              </a:spcBef>
              <a:spcAft>
                <a:spcPct val="0"/>
              </a:spcAft>
            </a:pPr>
            <a:r>
              <a:rPr lang="en-US" altLang="en-US" sz="1600">
                <a:solidFill>
                  <a:srgbClr val="FFFFFF"/>
                </a:solidFill>
              </a:rPr>
              <a:t>During an occultation of a star by Uranus, the starlight intensity was noticed to decrease both before and after the planet’s disk crossed. This was due to the rings surrounding the planet. </a:t>
            </a:r>
            <a:endParaRPr lang="en-US" altLang="en-US" sz="1600">
              <a:solidFill>
                <a:srgbClr val="FFFFFF"/>
              </a:solidFill>
              <a:latin typeface="Times" panose="02020603050405020304" pitchFamily="18" charset="0"/>
            </a:endParaRPr>
          </a:p>
        </p:txBody>
      </p:sp>
    </p:spTree>
    <p:extLst>
      <p:ext uri="{BB962C8B-B14F-4D97-AF65-F5344CB8AC3E}">
        <p14:creationId xmlns:p14="http://schemas.microsoft.com/office/powerpoint/2010/main" val="141479936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0938" y="914401"/>
            <a:ext cx="6977062" cy="4627563"/>
          </a:xfrm>
          <a:prstGeom prst="rect">
            <a:avLst/>
          </a:prstGeom>
          <a:noFill/>
          <a:extLst>
            <a:ext uri="{909E8E84-426E-40DD-AFC4-6F175D3DCCD1}">
              <a14:hiddenFill xmlns:a14="http://schemas.microsoft.com/office/drawing/2010/main">
                <a:solidFill>
                  <a:srgbClr val="FFFFFF"/>
                </a:solidFill>
              </a14:hiddenFill>
            </a:ext>
          </a:extLst>
        </p:spPr>
      </p:pic>
      <p:sp>
        <p:nvSpPr>
          <p:cNvPr id="35843" name="Text Box 3"/>
          <p:cNvSpPr txBox="1">
            <a:spLocks noChangeArrowheads="1"/>
          </p:cNvSpPr>
          <p:nvPr/>
        </p:nvSpPr>
        <p:spPr bwMode="auto">
          <a:xfrm>
            <a:off x="1524000" y="762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3200" b="1">
                <a:solidFill>
                  <a:srgbClr val="B2B2B2"/>
                </a:solidFill>
                <a:effectLst>
                  <a:outerShdw blurRad="38100" dist="38100" dir="2700000" algn="tl">
                    <a:srgbClr val="FFFFFF"/>
                  </a:outerShdw>
                </a:effectLst>
              </a:rPr>
              <a:t>The Moons and Rings of Uranus</a:t>
            </a:r>
          </a:p>
        </p:txBody>
      </p:sp>
      <p:sp>
        <p:nvSpPr>
          <p:cNvPr id="35844" name="Text Box 4"/>
          <p:cNvSpPr txBox="1">
            <a:spLocks noChangeArrowheads="1"/>
          </p:cNvSpPr>
          <p:nvPr/>
        </p:nvSpPr>
        <p:spPr bwMode="auto">
          <a:xfrm>
            <a:off x="1752600" y="914401"/>
            <a:ext cx="4953000"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000">
                <a:solidFill>
                  <a:srgbClr val="FFFFFF"/>
                </a:solidFill>
              </a:rPr>
              <a:t>The rings of Uranus are much darker than those of Saturn. </a:t>
            </a:r>
          </a:p>
        </p:txBody>
      </p:sp>
      <p:sp>
        <p:nvSpPr>
          <p:cNvPr id="35846" name="Text Box 6"/>
          <p:cNvSpPr txBox="1">
            <a:spLocks noChangeArrowheads="1"/>
          </p:cNvSpPr>
          <p:nvPr/>
        </p:nvSpPr>
        <p:spPr bwMode="auto">
          <a:xfrm>
            <a:off x="1600200" y="2181225"/>
            <a:ext cx="2133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1400">
                <a:solidFill>
                  <a:srgbClr val="FFFFFF"/>
                </a:solidFill>
              </a:rPr>
              <a:t>There are many fine dust particles between the main rings. </a:t>
            </a:r>
            <a:endParaRPr lang="en-US" altLang="en-US" sz="1600">
              <a:solidFill>
                <a:srgbClr val="FFFFFF"/>
              </a:solidFill>
            </a:endParaRPr>
          </a:p>
        </p:txBody>
      </p:sp>
      <p:pic>
        <p:nvPicPr>
          <p:cNvPr id="358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810000"/>
            <a:ext cx="2819400" cy="2743200"/>
          </a:xfrm>
          <a:prstGeom prst="rect">
            <a:avLst/>
          </a:prstGeom>
          <a:noFill/>
          <a:extLst>
            <a:ext uri="{909E8E84-426E-40DD-AFC4-6F175D3DCCD1}">
              <a14:hiddenFill xmlns:a14="http://schemas.microsoft.com/office/drawing/2010/main">
                <a:solidFill>
                  <a:srgbClr val="FFFFFF"/>
                </a:solidFill>
              </a14:hiddenFill>
            </a:ext>
          </a:extLst>
        </p:spPr>
      </p:pic>
      <p:sp>
        <p:nvSpPr>
          <p:cNvPr id="35848" name="Text Box 8"/>
          <p:cNvSpPr txBox="1">
            <a:spLocks noChangeArrowheads="1"/>
          </p:cNvSpPr>
          <p:nvPr/>
        </p:nvSpPr>
        <p:spPr bwMode="auto">
          <a:xfrm>
            <a:off x="4419600" y="5713414"/>
            <a:ext cx="60960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a:solidFill>
                  <a:srgbClr val="FFFFFF"/>
                </a:solidFill>
              </a:rPr>
              <a:t>The moon Miranda’s patchwork surface suggests that huge chunks of rocks and ice came back together after a huge impact. </a:t>
            </a:r>
            <a:endParaRPr lang="en-US" altLang="en-US" sz="2000">
              <a:solidFill>
                <a:srgbClr val="FFFFFF"/>
              </a:solidFill>
            </a:endParaRPr>
          </a:p>
        </p:txBody>
      </p:sp>
    </p:spTree>
    <p:extLst>
      <p:ext uri="{BB962C8B-B14F-4D97-AF65-F5344CB8AC3E}">
        <p14:creationId xmlns:p14="http://schemas.microsoft.com/office/powerpoint/2010/main" val="104815862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Neptune</a:t>
            </a:r>
          </a:p>
        </p:txBody>
      </p:sp>
      <p:sp>
        <p:nvSpPr>
          <p:cNvPr id="257027" name="Line 3"/>
          <p:cNvSpPr>
            <a:spLocks noChangeShapeType="1"/>
          </p:cNvSpPr>
          <p:nvPr/>
        </p:nvSpPr>
        <p:spPr bwMode="auto">
          <a:xfrm>
            <a:off x="2209800" y="838200"/>
            <a:ext cx="3124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57029" name="Picture 5" descr="neptune2"/>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48300" y="914400"/>
            <a:ext cx="5067300" cy="563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7030" name="Text Box 6"/>
          <p:cNvSpPr txBox="1">
            <a:spLocks noChangeArrowheads="1"/>
          </p:cNvSpPr>
          <p:nvPr/>
        </p:nvSpPr>
        <p:spPr bwMode="auto">
          <a:xfrm>
            <a:off x="2895600" y="838200"/>
            <a:ext cx="25908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Discovered in 1846 at position predicted from gravitational disturbances on Uranus’s orbit by J. C. Adams and U. J. Leverrier. </a:t>
            </a:r>
          </a:p>
        </p:txBody>
      </p:sp>
      <p:sp>
        <p:nvSpPr>
          <p:cNvPr id="257031" name="Text Box 7"/>
          <p:cNvSpPr txBox="1">
            <a:spLocks noChangeArrowheads="1"/>
          </p:cNvSpPr>
          <p:nvPr/>
        </p:nvSpPr>
        <p:spPr bwMode="auto">
          <a:xfrm>
            <a:off x="2895600" y="3962401"/>
            <a:ext cx="2590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Blue-green color from methane in the atmosphere</a:t>
            </a:r>
          </a:p>
        </p:txBody>
      </p:sp>
      <p:sp>
        <p:nvSpPr>
          <p:cNvPr id="257032" name="Text Box 8"/>
          <p:cNvSpPr txBox="1">
            <a:spLocks noChangeArrowheads="1"/>
          </p:cNvSpPr>
          <p:nvPr/>
        </p:nvSpPr>
        <p:spPr bwMode="auto">
          <a:xfrm>
            <a:off x="2895600" y="5213350"/>
            <a:ext cx="2438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4 times Earth’s diameter; 4 % smaller than Uranus</a:t>
            </a:r>
          </a:p>
        </p:txBody>
      </p:sp>
      <p:pic>
        <p:nvPicPr>
          <p:cNvPr id="257034" name="Picture 10" descr="24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3795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59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57030"/>
                                        </p:tgtEl>
                                        <p:attrNameLst>
                                          <p:attrName>style.visibility</p:attrName>
                                        </p:attrNameLst>
                                      </p:cBhvr>
                                      <p:to>
                                        <p:strVal val="visible"/>
                                      </p:to>
                                    </p:set>
                                    <p:animEffect transition="in" filter="slide(fromBottom)">
                                      <p:cBhvr>
                                        <p:cTn id="7" dur="500"/>
                                        <p:tgtEl>
                                          <p:spTgt spid="2570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57031"/>
                                        </p:tgtEl>
                                        <p:attrNameLst>
                                          <p:attrName>style.visibility</p:attrName>
                                        </p:attrNameLst>
                                      </p:cBhvr>
                                      <p:to>
                                        <p:strVal val="visible"/>
                                      </p:to>
                                    </p:set>
                                    <p:animEffect transition="in" filter="slide(fromBottom)">
                                      <p:cBhvr>
                                        <p:cTn id="12" dur="500"/>
                                        <p:tgtEl>
                                          <p:spTgt spid="2570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57032"/>
                                        </p:tgtEl>
                                        <p:attrNameLst>
                                          <p:attrName>style.visibility</p:attrName>
                                        </p:attrNameLst>
                                      </p:cBhvr>
                                      <p:to>
                                        <p:strVal val="visible"/>
                                      </p:to>
                                    </p:set>
                                    <p:animEffect transition="in" filter="slide(fromBottom)">
                                      <p:cBhvr>
                                        <p:cTn id="17"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utoUpdateAnimBg="0"/>
      <p:bldP spid="257031" grpId="0" autoUpdateAnimBg="0"/>
      <p:bldP spid="257032" grpId="0"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Atmosphere of Neptune</a:t>
            </a:r>
          </a:p>
        </p:txBody>
      </p:sp>
      <p:sp>
        <p:nvSpPr>
          <p:cNvPr id="299011" name="Line 3"/>
          <p:cNvSpPr>
            <a:spLocks noChangeShapeType="1"/>
          </p:cNvSpPr>
          <p:nvPr/>
        </p:nvSpPr>
        <p:spPr bwMode="auto">
          <a:xfrm>
            <a:off x="2209800" y="838200"/>
            <a:ext cx="8001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99012" name="Picture 4" descr="13a"/>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895600" y="1143001"/>
            <a:ext cx="3613150" cy="3679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9013" name="Picture 5" descr="13b"/>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781800" y="1143001"/>
            <a:ext cx="3657600" cy="3648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9014" name="Text Box 6"/>
          <p:cNvSpPr txBox="1">
            <a:spLocks noChangeArrowheads="1"/>
          </p:cNvSpPr>
          <p:nvPr/>
        </p:nvSpPr>
        <p:spPr bwMode="auto">
          <a:xfrm>
            <a:off x="4191000" y="4953001"/>
            <a:ext cx="533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Cloud-belt structure with high-velocity winds; origin not well understood.</a:t>
            </a:r>
          </a:p>
        </p:txBody>
      </p:sp>
      <p:sp>
        <p:nvSpPr>
          <p:cNvPr id="299015" name="Text Box 7"/>
          <p:cNvSpPr txBox="1">
            <a:spLocks noChangeArrowheads="1"/>
          </p:cNvSpPr>
          <p:nvPr/>
        </p:nvSpPr>
        <p:spPr bwMode="auto">
          <a:xfrm>
            <a:off x="4114800" y="5638801"/>
            <a:ext cx="533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Darker cyclonic disturbances, similar to Great Red Spot on Jupiter, but not long-lived.</a:t>
            </a:r>
          </a:p>
        </p:txBody>
      </p:sp>
      <p:sp>
        <p:nvSpPr>
          <p:cNvPr id="299016" name="Text Box 8"/>
          <p:cNvSpPr txBox="1">
            <a:spLocks noChangeArrowheads="1"/>
          </p:cNvSpPr>
          <p:nvPr/>
        </p:nvSpPr>
        <p:spPr bwMode="auto">
          <a:xfrm>
            <a:off x="4648200" y="1828801"/>
            <a:ext cx="152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000000"/>
                </a:solidFill>
              </a:rPr>
              <a:t>The “Great Dark Spot”</a:t>
            </a:r>
          </a:p>
        </p:txBody>
      </p:sp>
      <p:sp>
        <p:nvSpPr>
          <p:cNvPr id="299017" name="Line 9"/>
          <p:cNvSpPr>
            <a:spLocks noChangeShapeType="1"/>
          </p:cNvSpPr>
          <p:nvPr/>
        </p:nvSpPr>
        <p:spPr bwMode="auto">
          <a:xfrm flipH="1">
            <a:off x="4038600" y="2133600"/>
            <a:ext cx="457200" cy="533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99018" name="Text Box 10"/>
          <p:cNvSpPr txBox="1">
            <a:spLocks noChangeArrowheads="1"/>
          </p:cNvSpPr>
          <p:nvPr/>
        </p:nvSpPr>
        <p:spPr bwMode="auto">
          <a:xfrm>
            <a:off x="3810000" y="6400801"/>
            <a:ext cx="6096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White cloud features of methane ice crystals</a:t>
            </a:r>
          </a:p>
        </p:txBody>
      </p:sp>
      <p:pic>
        <p:nvPicPr>
          <p:cNvPr id="299019" name="Picture 11" descr="24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3795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347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99012"/>
                                        </p:tgtEl>
                                        <p:attrNameLst>
                                          <p:attrName>style.visibility</p:attrName>
                                        </p:attrNameLst>
                                      </p:cBhvr>
                                      <p:to>
                                        <p:strVal val="visible"/>
                                      </p:to>
                                    </p:set>
                                    <p:anim calcmode="lin" valueType="num">
                                      <p:cBhvr additive="base">
                                        <p:cTn id="7" dur="500" fill="hold"/>
                                        <p:tgtEl>
                                          <p:spTgt spid="299012"/>
                                        </p:tgtEl>
                                        <p:attrNameLst>
                                          <p:attrName>ppt_x</p:attrName>
                                        </p:attrNameLst>
                                      </p:cBhvr>
                                      <p:tavLst>
                                        <p:tav tm="0">
                                          <p:val>
                                            <p:strVal val="0-#ppt_w/2"/>
                                          </p:val>
                                        </p:tav>
                                        <p:tav tm="100000">
                                          <p:val>
                                            <p:strVal val="#ppt_x"/>
                                          </p:val>
                                        </p:tav>
                                      </p:tavLst>
                                    </p:anim>
                                    <p:anim calcmode="lin" valueType="num">
                                      <p:cBhvr additive="base">
                                        <p:cTn id="8" dur="500" fill="hold"/>
                                        <p:tgtEl>
                                          <p:spTgt spid="29901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99013"/>
                                        </p:tgtEl>
                                        <p:attrNameLst>
                                          <p:attrName>style.visibility</p:attrName>
                                        </p:attrNameLst>
                                      </p:cBhvr>
                                      <p:to>
                                        <p:strVal val="visible"/>
                                      </p:to>
                                    </p:set>
                                    <p:anim calcmode="lin" valueType="num">
                                      <p:cBhvr additive="base">
                                        <p:cTn id="13" dur="500" fill="hold"/>
                                        <p:tgtEl>
                                          <p:spTgt spid="299013"/>
                                        </p:tgtEl>
                                        <p:attrNameLst>
                                          <p:attrName>ppt_x</p:attrName>
                                        </p:attrNameLst>
                                      </p:cBhvr>
                                      <p:tavLst>
                                        <p:tav tm="0">
                                          <p:val>
                                            <p:strVal val="1+#ppt_w/2"/>
                                          </p:val>
                                        </p:tav>
                                        <p:tav tm="100000">
                                          <p:val>
                                            <p:strVal val="#ppt_x"/>
                                          </p:val>
                                        </p:tav>
                                      </p:tavLst>
                                    </p:anim>
                                    <p:anim calcmode="lin" valueType="num">
                                      <p:cBhvr additive="base">
                                        <p:cTn id="14" dur="500" fill="hold"/>
                                        <p:tgtEl>
                                          <p:spTgt spid="29901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99014"/>
                                        </p:tgtEl>
                                        <p:attrNameLst>
                                          <p:attrName>style.visibility</p:attrName>
                                        </p:attrNameLst>
                                      </p:cBhvr>
                                      <p:to>
                                        <p:strVal val="visible"/>
                                      </p:to>
                                    </p:set>
                                    <p:animEffect transition="in" filter="slide(fromBottom)">
                                      <p:cBhvr>
                                        <p:cTn id="19" dur="500"/>
                                        <p:tgtEl>
                                          <p:spTgt spid="29901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299015"/>
                                        </p:tgtEl>
                                        <p:attrNameLst>
                                          <p:attrName>style.visibility</p:attrName>
                                        </p:attrNameLst>
                                      </p:cBhvr>
                                      <p:to>
                                        <p:strVal val="visible"/>
                                      </p:to>
                                    </p:set>
                                    <p:animEffect transition="in" filter="slide(fromBottom)">
                                      <p:cBhvr>
                                        <p:cTn id="24" dur="500"/>
                                        <p:tgtEl>
                                          <p:spTgt spid="29901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299016"/>
                                        </p:tgtEl>
                                        <p:attrNameLst>
                                          <p:attrName>style.visibility</p:attrName>
                                        </p:attrNameLst>
                                      </p:cBhvr>
                                      <p:to>
                                        <p:strVal val="visible"/>
                                      </p:to>
                                    </p:set>
                                    <p:animEffect transition="in" filter="slide(fromBottom)">
                                      <p:cBhvr>
                                        <p:cTn id="29" dur="500"/>
                                        <p:tgtEl>
                                          <p:spTgt spid="299016"/>
                                        </p:tgtEl>
                                      </p:cBhvr>
                                    </p:animEffect>
                                  </p:childTnLst>
                                </p:cTn>
                              </p:par>
                            </p:childTnLst>
                          </p:cTn>
                        </p:par>
                        <p:par>
                          <p:cTn id="30" fill="hold" nodeType="afterGroup">
                            <p:stCondLst>
                              <p:cond delay="500"/>
                            </p:stCondLst>
                            <p:childTnLst>
                              <p:par>
                                <p:cTn id="31" presetID="12" presetClass="entr" presetSubtype="2" fill="hold" grpId="0" nodeType="afterEffect">
                                  <p:stCondLst>
                                    <p:cond delay="0"/>
                                  </p:stCondLst>
                                  <p:childTnLst>
                                    <p:set>
                                      <p:cBhvr>
                                        <p:cTn id="32" dur="1" fill="hold">
                                          <p:stCondLst>
                                            <p:cond delay="0"/>
                                          </p:stCondLst>
                                        </p:cTn>
                                        <p:tgtEl>
                                          <p:spTgt spid="299017"/>
                                        </p:tgtEl>
                                        <p:attrNameLst>
                                          <p:attrName>style.visibility</p:attrName>
                                        </p:attrNameLst>
                                      </p:cBhvr>
                                      <p:to>
                                        <p:strVal val="visible"/>
                                      </p:to>
                                    </p:set>
                                    <p:animEffect transition="in" filter="slide(fromRight)">
                                      <p:cBhvr>
                                        <p:cTn id="33" dur="500"/>
                                        <p:tgtEl>
                                          <p:spTgt spid="29901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299018"/>
                                        </p:tgtEl>
                                        <p:attrNameLst>
                                          <p:attrName>style.visibility</p:attrName>
                                        </p:attrNameLst>
                                      </p:cBhvr>
                                      <p:to>
                                        <p:strVal val="visible"/>
                                      </p:to>
                                    </p:set>
                                    <p:animEffect transition="in" filter="slide(fromBottom)">
                                      <p:cBhvr>
                                        <p:cTn id="38" dur="500"/>
                                        <p:tgtEl>
                                          <p:spTgt spid="299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4" grpId="0" autoUpdateAnimBg="0"/>
      <p:bldP spid="299015" grpId="0" autoUpdateAnimBg="0"/>
      <p:bldP spid="299016" grpId="0" autoUpdateAnimBg="0"/>
      <p:bldP spid="299017" grpId="0" animBg="1"/>
      <p:bldP spid="29901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Craters on Planets’ Surfaces</a:t>
            </a:r>
          </a:p>
        </p:txBody>
      </p:sp>
      <p:sp>
        <p:nvSpPr>
          <p:cNvPr id="210947" name="Line 3"/>
          <p:cNvSpPr>
            <a:spLocks noChangeShapeType="1"/>
          </p:cNvSpPr>
          <p:nvPr/>
        </p:nvSpPr>
        <p:spPr bwMode="auto">
          <a:xfrm>
            <a:off x="2209800" y="838200"/>
            <a:ext cx="8001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10949" name="Picture 5" descr="jovian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016000"/>
            <a:ext cx="6019800" cy="568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0950" name="Text Box 6"/>
          <p:cNvSpPr txBox="1">
            <a:spLocks noChangeArrowheads="1"/>
          </p:cNvSpPr>
          <p:nvPr/>
        </p:nvSpPr>
        <p:spPr bwMode="auto">
          <a:xfrm>
            <a:off x="7772400" y="1146175"/>
            <a:ext cx="2743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Craters (like on our Moon’s surface) are common throughout the Solar System.</a:t>
            </a:r>
          </a:p>
        </p:txBody>
      </p:sp>
      <p:sp>
        <p:nvSpPr>
          <p:cNvPr id="210951" name="Text Box 7"/>
          <p:cNvSpPr txBox="1">
            <a:spLocks noChangeArrowheads="1"/>
          </p:cNvSpPr>
          <p:nvPr/>
        </p:nvSpPr>
        <p:spPr bwMode="auto">
          <a:xfrm>
            <a:off x="7772400" y="4102100"/>
            <a:ext cx="24384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Not seen on Jovian planets because they don’t have a solid surface.</a:t>
            </a:r>
          </a:p>
        </p:txBody>
      </p:sp>
      <p:pic>
        <p:nvPicPr>
          <p:cNvPr id="2109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4351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0950"/>
                                        </p:tgtEl>
                                        <p:attrNameLst>
                                          <p:attrName>style.visibility</p:attrName>
                                        </p:attrNameLst>
                                      </p:cBhvr>
                                      <p:to>
                                        <p:strVal val="visible"/>
                                      </p:to>
                                    </p:set>
                                    <p:animEffect transition="in" filter="slide(fromBottom)">
                                      <p:cBhvr>
                                        <p:cTn id="7" dur="500"/>
                                        <p:tgtEl>
                                          <p:spTgt spid="2109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10949"/>
                                        </p:tgtEl>
                                        <p:attrNameLst>
                                          <p:attrName>style.visibility</p:attrName>
                                        </p:attrNameLst>
                                      </p:cBhvr>
                                      <p:to>
                                        <p:strVal val="visible"/>
                                      </p:to>
                                    </p:set>
                                    <p:anim calcmode="lin" valueType="num">
                                      <p:cBhvr additive="base">
                                        <p:cTn id="12" dur="500" fill="hold"/>
                                        <p:tgtEl>
                                          <p:spTgt spid="210949"/>
                                        </p:tgtEl>
                                        <p:attrNameLst>
                                          <p:attrName>ppt_x</p:attrName>
                                        </p:attrNameLst>
                                      </p:cBhvr>
                                      <p:tavLst>
                                        <p:tav tm="0">
                                          <p:val>
                                            <p:strVal val="0-#ppt_w/2"/>
                                          </p:val>
                                        </p:tav>
                                        <p:tav tm="100000">
                                          <p:val>
                                            <p:strVal val="#ppt_x"/>
                                          </p:val>
                                        </p:tav>
                                      </p:tavLst>
                                    </p:anim>
                                    <p:anim calcmode="lin" valueType="num">
                                      <p:cBhvr additive="base">
                                        <p:cTn id="13" dur="500" fill="hold"/>
                                        <p:tgtEl>
                                          <p:spTgt spid="210949"/>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210951"/>
                                        </p:tgtEl>
                                        <p:attrNameLst>
                                          <p:attrName>style.visibility</p:attrName>
                                        </p:attrNameLst>
                                      </p:cBhvr>
                                      <p:to>
                                        <p:strVal val="visible"/>
                                      </p:to>
                                    </p:set>
                                    <p:animEffect transition="in" filter="slide(fromBottom)">
                                      <p:cBhvr>
                                        <p:cTn id="18" dur="500"/>
                                        <p:tgtEl>
                                          <p:spTgt spid="2109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0" grpId="0" autoUpdateAnimBg="0"/>
      <p:bldP spid="210951"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14400"/>
            <a:ext cx="4241800" cy="4724400"/>
          </a:xfrm>
          <a:prstGeom prst="rect">
            <a:avLst/>
          </a:prstGeom>
          <a:noFill/>
          <a:extLst>
            <a:ext uri="{909E8E84-426E-40DD-AFC4-6F175D3DCCD1}">
              <a14:hiddenFill xmlns:a14="http://schemas.microsoft.com/office/drawing/2010/main">
                <a:solidFill>
                  <a:srgbClr val="FFFFFF"/>
                </a:solidFill>
              </a14:hiddenFill>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524000"/>
            <a:ext cx="3524250" cy="3810000"/>
          </a:xfrm>
          <a:prstGeom prst="rect">
            <a:avLst/>
          </a:prstGeom>
          <a:noFill/>
          <a:extLst>
            <a:ext uri="{909E8E84-426E-40DD-AFC4-6F175D3DCCD1}">
              <a14:hiddenFill xmlns:a14="http://schemas.microsoft.com/office/drawing/2010/main">
                <a:solidFill>
                  <a:srgbClr val="FFFFFF"/>
                </a:solidFill>
              </a14:hiddenFill>
            </a:ext>
          </a:extLst>
        </p:spPr>
      </p:pic>
      <p:sp>
        <p:nvSpPr>
          <p:cNvPr id="37892" name="Text Box 4"/>
          <p:cNvSpPr txBox="1">
            <a:spLocks noChangeArrowheads="1"/>
          </p:cNvSpPr>
          <p:nvPr/>
        </p:nvSpPr>
        <p:spPr bwMode="auto">
          <a:xfrm>
            <a:off x="1524000" y="1524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3600" b="1">
                <a:solidFill>
                  <a:srgbClr val="B2B2B2"/>
                </a:solidFill>
                <a:effectLst>
                  <a:outerShdw blurRad="38100" dist="38100" dir="2700000" algn="tl">
                    <a:srgbClr val="FFFFFF"/>
                  </a:outerShdw>
                </a:effectLst>
              </a:rPr>
              <a:t>Neptune’s Atmosphere</a:t>
            </a:r>
          </a:p>
        </p:txBody>
      </p:sp>
      <p:sp>
        <p:nvSpPr>
          <p:cNvPr id="37893" name="Text Box 5"/>
          <p:cNvSpPr txBox="1">
            <a:spLocks noChangeArrowheads="1"/>
          </p:cNvSpPr>
          <p:nvPr/>
        </p:nvSpPr>
        <p:spPr bwMode="auto">
          <a:xfrm>
            <a:off x="1524000" y="5638800"/>
            <a:ext cx="4419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a:solidFill>
                  <a:srgbClr val="FFFFFF"/>
                </a:solidFill>
              </a:rPr>
              <a:t>Ultraviolet images reveal a band-like structure similar to Jupiter and Saturn. </a:t>
            </a:r>
          </a:p>
        </p:txBody>
      </p:sp>
      <p:sp>
        <p:nvSpPr>
          <p:cNvPr id="37894" name="Text Box 6"/>
          <p:cNvSpPr txBox="1">
            <a:spLocks noChangeArrowheads="1"/>
          </p:cNvSpPr>
          <p:nvPr/>
        </p:nvSpPr>
        <p:spPr bwMode="auto">
          <a:xfrm>
            <a:off x="6400800" y="5410201"/>
            <a:ext cx="4114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a:solidFill>
                  <a:srgbClr val="FFFFFF"/>
                </a:solidFill>
              </a:rPr>
              <a:t>The Great Dark Spot was a surprising find on a planet where it was thought that temperatures were too cold to sustain such storms. </a:t>
            </a:r>
            <a:endParaRPr lang="en-US" altLang="en-US" sz="2000">
              <a:solidFill>
                <a:srgbClr val="FFFFFF"/>
              </a:solidFill>
              <a:latin typeface="Times" panose="02020603050405020304" pitchFamily="18" charset="0"/>
            </a:endParaRPr>
          </a:p>
        </p:txBody>
      </p:sp>
    </p:spTree>
    <p:extLst>
      <p:ext uri="{BB962C8B-B14F-4D97-AF65-F5344CB8AC3E}">
        <p14:creationId xmlns:p14="http://schemas.microsoft.com/office/powerpoint/2010/main" val="202174048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447800"/>
            <a:ext cx="6858000" cy="4967288"/>
          </a:xfrm>
          <a:prstGeom prst="rect">
            <a:avLst/>
          </a:prstGeom>
          <a:noFill/>
          <a:extLst>
            <a:ext uri="{909E8E84-426E-40DD-AFC4-6F175D3DCCD1}">
              <a14:hiddenFill xmlns:a14="http://schemas.microsoft.com/office/drawing/2010/main">
                <a:solidFill>
                  <a:srgbClr val="FFFFFF"/>
                </a:solidFill>
              </a14:hiddenFill>
            </a:ext>
          </a:extLst>
        </p:spPr>
      </p:pic>
      <p:sp>
        <p:nvSpPr>
          <p:cNvPr id="39939" name="Text Box 3"/>
          <p:cNvSpPr txBox="1">
            <a:spLocks noChangeArrowheads="1"/>
          </p:cNvSpPr>
          <p:nvPr/>
        </p:nvSpPr>
        <p:spPr bwMode="auto">
          <a:xfrm>
            <a:off x="1524000" y="1"/>
            <a:ext cx="9144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3600" b="1">
                <a:solidFill>
                  <a:srgbClr val="B2B2B2"/>
                </a:solidFill>
                <a:effectLst>
                  <a:outerShdw blurRad="38100" dist="38100" dir="2700000" algn="tl">
                    <a:srgbClr val="FFFFFF"/>
                  </a:outerShdw>
                </a:effectLst>
              </a:rPr>
              <a:t>Like Uranus, Neptune is Surrounded </a:t>
            </a:r>
          </a:p>
          <a:p>
            <a:pPr algn="ctr" eaLnBrk="0" fontAlgn="base" hangingPunct="0">
              <a:spcBef>
                <a:spcPct val="0"/>
              </a:spcBef>
              <a:spcAft>
                <a:spcPct val="0"/>
              </a:spcAft>
            </a:pPr>
            <a:r>
              <a:rPr lang="en-US" altLang="en-US" sz="3600" b="1">
                <a:solidFill>
                  <a:srgbClr val="B2B2B2"/>
                </a:solidFill>
                <a:effectLst>
                  <a:outerShdw blurRad="38100" dist="38100" dir="2700000" algn="tl">
                    <a:srgbClr val="FFFFFF"/>
                  </a:outerShdw>
                </a:effectLst>
              </a:rPr>
              <a:t>by Thin, Dark Rings</a:t>
            </a:r>
          </a:p>
        </p:txBody>
      </p:sp>
    </p:spTree>
    <p:extLst>
      <p:ext uri="{BB962C8B-B14F-4D97-AF65-F5344CB8AC3E}">
        <p14:creationId xmlns:p14="http://schemas.microsoft.com/office/powerpoint/2010/main" val="79878161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93663"/>
            <a:ext cx="4876800" cy="4298950"/>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124201"/>
            <a:ext cx="3295650" cy="3325813"/>
          </a:xfrm>
          <a:prstGeom prst="rect">
            <a:avLst/>
          </a:prstGeom>
          <a:noFill/>
          <a:extLst>
            <a:ext uri="{909E8E84-426E-40DD-AFC4-6F175D3DCCD1}">
              <a14:hiddenFill xmlns:a14="http://schemas.microsoft.com/office/drawing/2010/main">
                <a:solidFill>
                  <a:srgbClr val="FFFFFF"/>
                </a:solidFill>
              </a14:hiddenFill>
            </a:ext>
          </a:extLst>
        </p:spPr>
      </p:pic>
      <p:sp>
        <p:nvSpPr>
          <p:cNvPr id="38917" name="Text Box 5"/>
          <p:cNvSpPr txBox="1">
            <a:spLocks noChangeArrowheads="1"/>
          </p:cNvSpPr>
          <p:nvPr/>
        </p:nvSpPr>
        <p:spPr bwMode="auto">
          <a:xfrm>
            <a:off x="1524000" y="381000"/>
            <a:ext cx="4343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rPr>
              <a:t>Neptune’s moon Triton has a retrograde orbit around the planet, suggesting it was captured by Neptune. </a:t>
            </a:r>
          </a:p>
        </p:txBody>
      </p:sp>
      <p:sp>
        <p:nvSpPr>
          <p:cNvPr id="38918" name="Text Box 6"/>
          <p:cNvSpPr txBox="1">
            <a:spLocks noChangeArrowheads="1"/>
          </p:cNvSpPr>
          <p:nvPr/>
        </p:nvSpPr>
        <p:spPr bwMode="auto">
          <a:xfrm>
            <a:off x="5410200" y="5257801"/>
            <a:ext cx="3505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000">
                <a:solidFill>
                  <a:srgbClr val="FFFFFF"/>
                </a:solidFill>
              </a:rPr>
              <a:t>A possible frozen water </a:t>
            </a:r>
          </a:p>
          <a:p>
            <a:pPr eaLnBrk="0" fontAlgn="base" hangingPunct="0">
              <a:spcBef>
                <a:spcPct val="0"/>
              </a:spcBef>
              <a:spcAft>
                <a:spcPct val="0"/>
              </a:spcAft>
            </a:pPr>
            <a:r>
              <a:rPr lang="en-US" altLang="en-US" sz="2000">
                <a:solidFill>
                  <a:srgbClr val="FFFFFF"/>
                </a:solidFill>
              </a:rPr>
              <a:t>ice lake</a:t>
            </a:r>
          </a:p>
        </p:txBody>
      </p:sp>
    </p:spTree>
    <p:extLst>
      <p:ext uri="{BB962C8B-B14F-4D97-AF65-F5344CB8AC3E}">
        <p14:creationId xmlns:p14="http://schemas.microsoft.com/office/powerpoint/2010/main" val="283849690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515939"/>
            <a:ext cx="8686800" cy="582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95050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r="52792"/>
          <a:stretch>
            <a:fillRect/>
          </a:stretch>
        </p:blipFill>
        <p:spPr bwMode="auto">
          <a:xfrm>
            <a:off x="1752600" y="990601"/>
            <a:ext cx="4122738" cy="2212975"/>
          </a:xfrm>
          <a:prstGeom prst="rect">
            <a:avLst/>
          </a:prstGeom>
          <a:noFill/>
          <a:extLst>
            <a:ext uri="{909E8E84-426E-40DD-AFC4-6F175D3DCCD1}">
              <a14:hiddenFill xmlns:a14="http://schemas.microsoft.com/office/drawing/2010/main">
                <a:solidFill>
                  <a:srgbClr val="FFFFFF"/>
                </a:solidFill>
              </a14:hiddenFill>
            </a:ext>
          </a:extLst>
        </p:spPr>
      </p:pic>
      <p:sp>
        <p:nvSpPr>
          <p:cNvPr id="41987" name="Text Box 3"/>
          <p:cNvSpPr txBox="1">
            <a:spLocks noChangeArrowheads="1"/>
          </p:cNvSpPr>
          <p:nvPr/>
        </p:nvSpPr>
        <p:spPr bwMode="auto">
          <a:xfrm>
            <a:off x="1524000" y="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3200" b="1">
                <a:solidFill>
                  <a:srgbClr val="B2B2B2"/>
                </a:solidFill>
                <a:effectLst>
                  <a:outerShdw blurRad="38100" dist="38100" dir="2700000" algn="tl">
                    <a:srgbClr val="FFFFFF"/>
                  </a:outerShdw>
                </a:effectLst>
              </a:rPr>
              <a:t>Pluto was Discovered as it Moved against the Background of Stars</a:t>
            </a:r>
          </a:p>
        </p:txBody>
      </p:sp>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1" y="1143000"/>
            <a:ext cx="3979863"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198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l="52792"/>
          <a:stretch>
            <a:fillRect/>
          </a:stretch>
        </p:blipFill>
        <p:spPr bwMode="auto">
          <a:xfrm>
            <a:off x="1792289" y="3352801"/>
            <a:ext cx="4122737" cy="2212975"/>
          </a:xfrm>
          <a:prstGeom prst="rect">
            <a:avLst/>
          </a:prstGeom>
          <a:noFill/>
          <a:extLst>
            <a:ext uri="{909E8E84-426E-40DD-AFC4-6F175D3DCCD1}">
              <a14:hiddenFill xmlns:a14="http://schemas.microsoft.com/office/drawing/2010/main">
                <a:solidFill>
                  <a:srgbClr val="FFFFFF"/>
                </a:solidFill>
              </a14:hiddenFill>
            </a:ext>
          </a:extLst>
        </p:spPr>
      </p:pic>
      <p:sp>
        <p:nvSpPr>
          <p:cNvPr id="41990" name="Text Box 6"/>
          <p:cNvSpPr txBox="1">
            <a:spLocks noChangeArrowheads="1"/>
          </p:cNvSpPr>
          <p:nvPr/>
        </p:nvSpPr>
        <p:spPr bwMode="auto">
          <a:xfrm>
            <a:off x="6172200" y="4953001"/>
            <a:ext cx="4267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a:solidFill>
                  <a:srgbClr val="FFFFFF"/>
                </a:solidFill>
              </a:rPr>
              <a:t>Pluto’s moon Charon was originally thought to be a defect in the images of Pluto. </a:t>
            </a:r>
          </a:p>
        </p:txBody>
      </p:sp>
    </p:spTree>
    <p:extLst>
      <p:ext uri="{BB962C8B-B14F-4D97-AF65-F5344CB8AC3E}">
        <p14:creationId xmlns:p14="http://schemas.microsoft.com/office/powerpoint/2010/main" val="304377504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28600"/>
            <a:ext cx="3829050" cy="6324600"/>
          </a:xfrm>
          <a:prstGeom prst="rect">
            <a:avLst/>
          </a:prstGeom>
          <a:noFill/>
          <a:extLst>
            <a:ext uri="{909E8E84-426E-40DD-AFC4-6F175D3DCCD1}">
              <a14:hiddenFill xmlns:a14="http://schemas.microsoft.com/office/drawing/2010/main">
                <a:solidFill>
                  <a:srgbClr val="FFFFFF"/>
                </a:solidFill>
              </a14:hiddenFill>
            </a:ext>
          </a:extLst>
        </p:spPr>
      </p:pic>
      <p:sp>
        <p:nvSpPr>
          <p:cNvPr id="43011" name="Text Box 3"/>
          <p:cNvSpPr txBox="1">
            <a:spLocks noChangeArrowheads="1"/>
          </p:cNvSpPr>
          <p:nvPr/>
        </p:nvSpPr>
        <p:spPr bwMode="auto">
          <a:xfrm>
            <a:off x="1752600" y="304800"/>
            <a:ext cx="37338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rPr>
              <a:t>Pluto and Charon are about the same size. They are locked in a mutual synchronous orbit in which the same sides of Pluto and Charon always face each other. </a:t>
            </a:r>
          </a:p>
        </p:txBody>
      </p:sp>
      <p:sp>
        <p:nvSpPr>
          <p:cNvPr id="43012" name="Text Box 4"/>
          <p:cNvSpPr txBox="1">
            <a:spLocks noChangeArrowheads="1"/>
          </p:cNvSpPr>
          <p:nvPr/>
        </p:nvSpPr>
        <p:spPr bwMode="auto">
          <a:xfrm>
            <a:off x="2667000" y="4648201"/>
            <a:ext cx="3810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000">
                <a:solidFill>
                  <a:srgbClr val="FFFFFF"/>
                </a:solidFill>
              </a:rPr>
              <a:t>These images from the Hubble Space Telescope are the best we have of Pluto and Charon. </a:t>
            </a:r>
          </a:p>
        </p:txBody>
      </p:sp>
    </p:spTree>
    <p:extLst>
      <p:ext uri="{BB962C8B-B14F-4D97-AF65-F5344CB8AC3E}">
        <p14:creationId xmlns:p14="http://schemas.microsoft.com/office/powerpoint/2010/main" val="369398980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981200" y="76200"/>
            <a:ext cx="8229600" cy="788988"/>
          </a:xfrm>
        </p:spPr>
        <p:txBody>
          <a:bodyPr/>
          <a:lstStyle/>
          <a:p>
            <a:r>
              <a:rPr lang="en-US" altLang="en-US" sz="4000"/>
              <a:t>Two More Moons – Nix and Hydra</a:t>
            </a:r>
          </a:p>
        </p:txBody>
      </p:sp>
      <p:pic>
        <p:nvPicPr>
          <p:cNvPr id="74756" name="Picture 4" descr="nix and hydra smal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822326"/>
            <a:ext cx="8593138" cy="687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911481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5413"/>
            <a:ext cx="8458200" cy="654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57100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19200"/>
            <a:ext cx="89916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b="92078"/>
          <a:stretch>
            <a:fillRect/>
          </a:stretch>
        </p:blipFill>
        <p:spPr bwMode="auto">
          <a:xfrm>
            <a:off x="1600200" y="685801"/>
            <a:ext cx="8991600" cy="55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3295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b="1">
                <a:effectLst/>
              </a:rPr>
              <a:t>WHAT DID YOU THINK?</a:t>
            </a:r>
            <a:endParaRPr lang="en-US" altLang="en-US">
              <a:effectLst/>
            </a:endParaRPr>
          </a:p>
        </p:txBody>
      </p:sp>
      <p:sp>
        <p:nvSpPr>
          <p:cNvPr id="51203" name="Rectangle 3"/>
          <p:cNvSpPr>
            <a:spLocks noGrp="1" noChangeArrowheads="1"/>
          </p:cNvSpPr>
          <p:nvPr>
            <p:ph type="body" idx="1"/>
          </p:nvPr>
        </p:nvSpPr>
        <p:spPr>
          <a:xfrm>
            <a:off x="1981200" y="1371600"/>
            <a:ext cx="8229600" cy="5105400"/>
          </a:xfrm>
        </p:spPr>
        <p:txBody>
          <a:bodyPr/>
          <a:lstStyle/>
          <a:p>
            <a:r>
              <a:rPr lang="en-US" altLang="en-US" i="1">
                <a:effectLst/>
              </a:rPr>
              <a:t>Is Jupiter a “failed star”?</a:t>
            </a:r>
          </a:p>
          <a:p>
            <a:r>
              <a:rPr lang="en-US" altLang="en-US">
                <a:effectLst/>
              </a:rPr>
              <a:t>No. Jupiter has 75 times too little mass to shine as a star.</a:t>
            </a:r>
          </a:p>
          <a:p>
            <a:r>
              <a:rPr lang="en-US" altLang="en-US" i="1">
                <a:effectLst/>
              </a:rPr>
              <a:t>What is Jupiter’s Great Red Spot?</a:t>
            </a:r>
          </a:p>
          <a:p>
            <a:r>
              <a:rPr lang="en-US" altLang="en-US">
                <a:effectLst/>
              </a:rPr>
              <a:t>A long-lived, oval cloud circulation similar to a hurricane on Earth.</a:t>
            </a:r>
          </a:p>
          <a:p>
            <a:r>
              <a:rPr lang="en-US" altLang="en-US" i="1">
                <a:effectLst/>
              </a:rPr>
              <a:t>Does Jupiter have continents and oceans?</a:t>
            </a:r>
          </a:p>
          <a:p>
            <a:r>
              <a:rPr lang="en-US" altLang="en-US">
                <a:effectLst/>
              </a:rPr>
              <a:t>No. The only solid matter in Jupiter is its core.</a:t>
            </a:r>
          </a:p>
        </p:txBody>
      </p:sp>
    </p:spTree>
    <p:extLst>
      <p:ext uri="{BB962C8B-B14F-4D97-AF65-F5344CB8AC3E}">
        <p14:creationId xmlns:p14="http://schemas.microsoft.com/office/powerpoint/2010/main" val="2448888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0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a:t>The Asteroid Belt</a:t>
            </a:r>
          </a:p>
        </p:txBody>
      </p:sp>
      <p:pic>
        <p:nvPicPr>
          <p:cNvPr id="22535" name="Picture 7" descr="asteroid belt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00400" y="1295401"/>
            <a:ext cx="5557838" cy="5267325"/>
          </a:xfr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79590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b="1">
                <a:effectLst/>
              </a:rPr>
              <a:t>WHAT DID YOU THINK?</a:t>
            </a:r>
            <a:endParaRPr lang="en-US" altLang="en-US">
              <a:effectLst/>
            </a:endParaRPr>
          </a:p>
        </p:txBody>
      </p:sp>
      <p:sp>
        <p:nvSpPr>
          <p:cNvPr id="52227" name="Rectangle 3"/>
          <p:cNvSpPr>
            <a:spLocks noGrp="1" noChangeArrowheads="1"/>
          </p:cNvSpPr>
          <p:nvPr>
            <p:ph type="body" idx="1"/>
          </p:nvPr>
        </p:nvSpPr>
        <p:spPr>
          <a:xfrm>
            <a:off x="1981200" y="1371600"/>
            <a:ext cx="8229600" cy="5105400"/>
          </a:xfrm>
        </p:spPr>
        <p:txBody>
          <a:bodyPr/>
          <a:lstStyle/>
          <a:p>
            <a:pPr>
              <a:lnSpc>
                <a:spcPct val="80000"/>
              </a:lnSpc>
            </a:pPr>
            <a:r>
              <a:rPr lang="en-US" altLang="en-US" sz="2800" i="1">
                <a:effectLst/>
              </a:rPr>
              <a:t>Is Saturn the only planet with rings?</a:t>
            </a:r>
          </a:p>
          <a:p>
            <a:pPr>
              <a:lnSpc>
                <a:spcPct val="80000"/>
              </a:lnSpc>
            </a:pPr>
            <a:r>
              <a:rPr lang="en-US" altLang="en-US" sz="2800">
                <a:effectLst/>
              </a:rPr>
              <a:t>No. Jupiter, Uranus and Neptune also have rings.</a:t>
            </a:r>
          </a:p>
          <a:p>
            <a:pPr>
              <a:lnSpc>
                <a:spcPct val="80000"/>
              </a:lnSpc>
            </a:pPr>
            <a:r>
              <a:rPr lang="en-US" altLang="en-US" sz="2800" i="1">
                <a:effectLst/>
              </a:rPr>
              <a:t>Are the rings of Saturn solid?</a:t>
            </a:r>
          </a:p>
          <a:p>
            <a:pPr>
              <a:lnSpc>
                <a:spcPct val="80000"/>
              </a:lnSpc>
            </a:pPr>
            <a:r>
              <a:rPr lang="en-US" altLang="en-US" sz="2800">
                <a:effectLst/>
              </a:rPr>
              <a:t>No. The rings are composed of thin, closely spaced ringlets consisting of particles of ice and ice-coated rocks.</a:t>
            </a:r>
          </a:p>
          <a:p>
            <a:pPr>
              <a:lnSpc>
                <a:spcPct val="80000"/>
              </a:lnSpc>
            </a:pPr>
            <a:r>
              <a:rPr lang="en-US" altLang="en-US" sz="2800" i="1">
                <a:effectLst/>
              </a:rPr>
              <a:t>Do all moons rise and set as seen from their respective planets?</a:t>
            </a:r>
          </a:p>
          <a:p>
            <a:pPr>
              <a:lnSpc>
                <a:spcPct val="80000"/>
              </a:lnSpc>
            </a:pPr>
            <a:r>
              <a:rPr lang="en-US" altLang="en-US" sz="2800">
                <a:effectLst/>
              </a:rPr>
              <a:t>No. The one exception is Pluto’s moon Charon, which remains over the same place on Pluto at all times.</a:t>
            </a:r>
          </a:p>
          <a:p>
            <a:pPr>
              <a:lnSpc>
                <a:spcPct val="80000"/>
              </a:lnSpc>
            </a:pPr>
            <a:endParaRPr lang="en-US" altLang="en-US" sz="2800">
              <a:effectLst/>
            </a:endParaRPr>
          </a:p>
        </p:txBody>
      </p:sp>
    </p:spTree>
    <p:extLst>
      <p:ext uri="{BB962C8B-B14F-4D97-AF65-F5344CB8AC3E}">
        <p14:creationId xmlns:p14="http://schemas.microsoft.com/office/powerpoint/2010/main" val="2439193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22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22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2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p:cNvSpPr>
            <a:spLocks noGrp="1" noChangeArrowheads="1"/>
          </p:cNvSpPr>
          <p:nvPr>
            <p:ph type="sldNum" sz="quarter" idx="12"/>
          </p:nvPr>
        </p:nvSpPr>
        <p:spPr>
          <a:ln/>
        </p:spPr>
        <p:txBody>
          <a:bodyPr/>
          <a:lstStyle/>
          <a:p>
            <a:fld id="{2A5A9CBD-3D07-4299-910D-563222455EDE}" type="slidenum">
              <a:rPr lang="en-US" altLang="en-US">
                <a:solidFill>
                  <a:srgbClr val="000000"/>
                </a:solidFill>
              </a:rPr>
              <a:pPr/>
              <a:t>17</a:t>
            </a:fld>
            <a:endParaRPr lang="en-US" altLang="en-US">
              <a:solidFill>
                <a:srgbClr val="000000"/>
              </a:solidFill>
            </a:endParaRPr>
          </a:p>
        </p:txBody>
      </p:sp>
      <p:pic>
        <p:nvPicPr>
          <p:cNvPr id="13314" name="Picture 1" descr="jovia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533401"/>
            <a:ext cx="8686800"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2"/>
          <p:cNvSpPr txBox="1">
            <a:spLocks noChangeArrowheads="1"/>
          </p:cNvSpPr>
          <p:nvPr/>
        </p:nvSpPr>
        <p:spPr bwMode="auto">
          <a:xfrm>
            <a:off x="3962400" y="0"/>
            <a:ext cx="421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a:solidFill>
                  <a:srgbClr val="FFFFFF"/>
                </a:solidFill>
              </a:rPr>
              <a:t>Jovian Planets, or Gas Giants</a:t>
            </a:r>
          </a:p>
        </p:txBody>
      </p:sp>
      <p:sp>
        <p:nvSpPr>
          <p:cNvPr id="13316" name="Rounded Rectangle 4"/>
          <p:cNvSpPr>
            <a:spLocks noChangeArrowheads="1"/>
          </p:cNvSpPr>
          <p:nvPr/>
        </p:nvSpPr>
        <p:spPr bwMode="auto">
          <a:xfrm>
            <a:off x="2057400" y="4114800"/>
            <a:ext cx="1143000" cy="457200"/>
          </a:xfrm>
          <a:prstGeom prst="roundRect">
            <a:avLst>
              <a:gd name="adj" fmla="val 16667"/>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13317" name="TextBox 3"/>
          <p:cNvSpPr txBox="1">
            <a:spLocks noChangeArrowheads="1"/>
          </p:cNvSpPr>
          <p:nvPr/>
        </p:nvSpPr>
        <p:spPr bwMode="auto">
          <a:xfrm>
            <a:off x="2057401" y="4114801"/>
            <a:ext cx="11095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a:solidFill>
                  <a:srgbClr val="000000"/>
                </a:solidFill>
              </a:rPr>
              <a:t>Jupiter</a:t>
            </a:r>
          </a:p>
        </p:txBody>
      </p:sp>
      <p:sp>
        <p:nvSpPr>
          <p:cNvPr id="13318" name="Rounded Rectangle 6"/>
          <p:cNvSpPr>
            <a:spLocks noChangeArrowheads="1"/>
          </p:cNvSpPr>
          <p:nvPr/>
        </p:nvSpPr>
        <p:spPr bwMode="auto">
          <a:xfrm>
            <a:off x="5410200" y="762000"/>
            <a:ext cx="1219200" cy="457200"/>
          </a:xfrm>
          <a:prstGeom prst="roundRect">
            <a:avLst>
              <a:gd name="adj" fmla="val 16667"/>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13319" name="TextBox 5"/>
          <p:cNvSpPr txBox="1">
            <a:spLocks noChangeArrowheads="1"/>
          </p:cNvSpPr>
          <p:nvPr/>
        </p:nvSpPr>
        <p:spPr bwMode="auto">
          <a:xfrm>
            <a:off x="5410200" y="762001"/>
            <a:ext cx="11785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a:solidFill>
                  <a:srgbClr val="000000"/>
                </a:solidFill>
              </a:rPr>
              <a:t>Uranus</a:t>
            </a:r>
          </a:p>
        </p:txBody>
      </p:sp>
      <p:sp>
        <p:nvSpPr>
          <p:cNvPr id="13320" name="Rounded Rectangle 8"/>
          <p:cNvSpPr>
            <a:spLocks noChangeArrowheads="1"/>
          </p:cNvSpPr>
          <p:nvPr/>
        </p:nvSpPr>
        <p:spPr bwMode="auto">
          <a:xfrm>
            <a:off x="7620000" y="914400"/>
            <a:ext cx="1371600" cy="457200"/>
          </a:xfrm>
          <a:prstGeom prst="roundRect">
            <a:avLst>
              <a:gd name="adj" fmla="val 16667"/>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13321" name="TextBox 7"/>
          <p:cNvSpPr txBox="1">
            <a:spLocks noChangeArrowheads="1"/>
          </p:cNvSpPr>
          <p:nvPr/>
        </p:nvSpPr>
        <p:spPr bwMode="auto">
          <a:xfrm>
            <a:off x="7620000" y="914401"/>
            <a:ext cx="1350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a:solidFill>
                  <a:srgbClr val="000000"/>
                </a:solidFill>
              </a:rPr>
              <a:t>Neptune</a:t>
            </a:r>
          </a:p>
        </p:txBody>
      </p:sp>
      <p:sp>
        <p:nvSpPr>
          <p:cNvPr id="13322" name="Rounded Rectangle 10"/>
          <p:cNvSpPr>
            <a:spLocks noChangeArrowheads="1"/>
          </p:cNvSpPr>
          <p:nvPr/>
        </p:nvSpPr>
        <p:spPr bwMode="auto">
          <a:xfrm>
            <a:off x="8458200" y="3581400"/>
            <a:ext cx="1143000" cy="457200"/>
          </a:xfrm>
          <a:prstGeom prst="roundRect">
            <a:avLst>
              <a:gd name="adj" fmla="val 16667"/>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13323" name="TextBox 9"/>
          <p:cNvSpPr txBox="1">
            <a:spLocks noChangeArrowheads="1"/>
          </p:cNvSpPr>
          <p:nvPr/>
        </p:nvSpPr>
        <p:spPr bwMode="auto">
          <a:xfrm>
            <a:off x="8458201" y="3581400"/>
            <a:ext cx="1082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a:solidFill>
                  <a:srgbClr val="000000"/>
                </a:solidFill>
              </a:rPr>
              <a:t>Saturn</a:t>
            </a:r>
          </a:p>
        </p:txBody>
      </p:sp>
      <p:sp>
        <p:nvSpPr>
          <p:cNvPr id="13324" name="TextBox 11"/>
          <p:cNvSpPr txBox="1">
            <a:spLocks noChangeArrowheads="1"/>
          </p:cNvSpPr>
          <p:nvPr/>
        </p:nvSpPr>
        <p:spPr bwMode="auto">
          <a:xfrm>
            <a:off x="1676400" y="67056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13326" name="Rectangle 16"/>
          <p:cNvSpPr>
            <a:spLocks noChangeArrowheads="1"/>
          </p:cNvSpPr>
          <p:nvPr/>
        </p:nvSpPr>
        <p:spPr bwMode="auto">
          <a:xfrm>
            <a:off x="1524000" y="6457951"/>
            <a:ext cx="876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2000">
                <a:solidFill>
                  <a:srgbClr val="000000"/>
                </a:solidFill>
              </a:rPr>
              <a:t>From Nick Strobel’s Astronomy Notes at www.astronomynotes.com</a:t>
            </a:r>
            <a:r>
              <a:rPr lang="en-US" altLang="en-US" sz="2000" b="1">
                <a:solidFill>
                  <a:srgbClr val="000000"/>
                </a:solidFill>
              </a:rPr>
              <a:t> </a:t>
            </a:r>
            <a:endParaRPr lang="en-US" altLang="en-US" sz="1200" b="1">
              <a:solidFill>
                <a:srgbClr val="000000"/>
              </a:solidFill>
            </a:endParaRPr>
          </a:p>
        </p:txBody>
      </p:sp>
    </p:spTree>
    <p:extLst>
      <p:ext uri="{BB962C8B-B14F-4D97-AF65-F5344CB8AC3E}">
        <p14:creationId xmlns:p14="http://schemas.microsoft.com/office/powerpoint/2010/main" val="31452582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a:t>Pluto – a dwarf planet</a:t>
            </a:r>
          </a:p>
        </p:txBody>
      </p:sp>
      <p:sp>
        <p:nvSpPr>
          <p:cNvPr id="47107" name="Rectangle 3"/>
          <p:cNvSpPr>
            <a:spLocks noGrp="1" noChangeArrowheads="1"/>
          </p:cNvSpPr>
          <p:nvPr>
            <p:ph type="body" idx="1"/>
          </p:nvPr>
        </p:nvSpPr>
        <p:spPr/>
        <p:txBody>
          <a:bodyPr/>
          <a:lstStyle/>
          <a:p>
            <a:r>
              <a:rPr lang="en-US" altLang="en-US"/>
              <a:t>Pluto is weird.</a:t>
            </a:r>
          </a:p>
          <a:p>
            <a:r>
              <a:rPr lang="en-US" altLang="en-US"/>
              <a:t>It’s not very big, and its orbit is very strange.</a:t>
            </a:r>
          </a:p>
          <a:p>
            <a:r>
              <a:rPr lang="en-US" altLang="en-US"/>
              <a:t>It’s not a gas giant – it seems to be made of rock and ice.</a:t>
            </a:r>
          </a:p>
          <a:p>
            <a:r>
              <a:rPr lang="en-US" altLang="en-US"/>
              <a:t>Maybe it was captured by Neptune.</a:t>
            </a:r>
          </a:p>
          <a:p>
            <a:r>
              <a:rPr lang="en-US" altLang="en-US"/>
              <a:t>Some astronomers say it isn’t really a planet.</a:t>
            </a:r>
          </a:p>
        </p:txBody>
      </p:sp>
    </p:spTree>
    <p:extLst>
      <p:ext uri="{BB962C8B-B14F-4D97-AF65-F5344CB8AC3E}">
        <p14:creationId xmlns:p14="http://schemas.microsoft.com/office/powerpoint/2010/main" val="36925762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Pluto (seen from Charon)</a:t>
            </a:r>
          </a:p>
        </p:txBody>
      </p:sp>
      <p:pic>
        <p:nvPicPr>
          <p:cNvPr id="11268" name="Picture 4" descr="pluto from charon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60714" y="1600201"/>
            <a:ext cx="587057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178400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81200" y="0"/>
            <a:ext cx="8229600" cy="762000"/>
          </a:xfrm>
        </p:spPr>
        <p:txBody>
          <a:bodyPr/>
          <a:lstStyle/>
          <a:p>
            <a:r>
              <a:rPr lang="en-US" altLang="en-US"/>
              <a:t>Solar System Formation</a:t>
            </a:r>
          </a:p>
        </p:txBody>
      </p:sp>
      <p:pic>
        <p:nvPicPr>
          <p:cNvPr id="114691" name="Picture 3" descr="solar system form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52800" y="762000"/>
            <a:ext cx="5575300" cy="6046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692" name="Text Box 4"/>
          <p:cNvSpPr txBox="1">
            <a:spLocks noChangeArrowheads="1"/>
          </p:cNvSpPr>
          <p:nvPr/>
        </p:nvSpPr>
        <p:spPr bwMode="auto">
          <a:xfrm>
            <a:off x="2041525" y="4837114"/>
            <a:ext cx="9842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a:solidFill>
                  <a:srgbClr val="FFFFFF"/>
                </a:solidFill>
              </a:rPr>
              <a:t>Thanks</a:t>
            </a:r>
          </a:p>
          <a:p>
            <a:pPr eaLnBrk="0" fontAlgn="base" hangingPunct="0">
              <a:spcBef>
                <a:spcPct val="0"/>
              </a:spcBef>
              <a:spcAft>
                <a:spcPct val="0"/>
              </a:spcAft>
            </a:pPr>
            <a:r>
              <a:rPr lang="en-US" altLang="en-US">
                <a:solidFill>
                  <a:srgbClr val="FFFFFF"/>
                </a:solidFill>
              </a:rPr>
              <a:t>to</a:t>
            </a:r>
          </a:p>
          <a:p>
            <a:pPr eaLnBrk="0" fontAlgn="base" hangingPunct="0">
              <a:spcBef>
                <a:spcPct val="0"/>
              </a:spcBef>
              <a:spcAft>
                <a:spcPct val="0"/>
              </a:spcAft>
            </a:pPr>
            <a:r>
              <a:rPr lang="en-US" altLang="en-US">
                <a:solidFill>
                  <a:srgbClr val="FFFFFF"/>
                </a:solidFill>
              </a:rPr>
              <a:t>Mary</a:t>
            </a:r>
          </a:p>
          <a:p>
            <a:pPr eaLnBrk="0" fontAlgn="base" hangingPunct="0">
              <a:spcBef>
                <a:spcPct val="0"/>
              </a:spcBef>
              <a:spcAft>
                <a:spcPct val="0"/>
              </a:spcAft>
            </a:pPr>
            <a:r>
              <a:rPr lang="en-US" altLang="en-US">
                <a:solidFill>
                  <a:srgbClr val="FFFFFF"/>
                </a:solidFill>
              </a:rPr>
              <a:t>Oshana</a:t>
            </a:r>
          </a:p>
        </p:txBody>
      </p:sp>
    </p:spTree>
    <p:extLst>
      <p:ext uri="{BB962C8B-B14F-4D97-AF65-F5344CB8AC3E}">
        <p14:creationId xmlns:p14="http://schemas.microsoft.com/office/powerpoint/2010/main" val="3270035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5"/>
          <p:cNvSpPr>
            <a:spLocks noGrp="1" noChangeArrowheads="1"/>
          </p:cNvSpPr>
          <p:nvPr>
            <p:ph type="title"/>
          </p:nvPr>
        </p:nvSpPr>
        <p:spPr/>
        <p:txBody>
          <a:bodyPr/>
          <a:lstStyle/>
          <a:p>
            <a:r>
              <a:rPr lang="en-US" altLang="en-US"/>
              <a:t>How Big is Pluto ?</a:t>
            </a:r>
          </a:p>
        </p:txBody>
      </p:sp>
      <p:pic>
        <p:nvPicPr>
          <p:cNvPr id="33796" name="Picture 4" descr="pluto size w eart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44839" y="1600201"/>
            <a:ext cx="590232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040852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981200" y="274638"/>
            <a:ext cx="8229600" cy="6202362"/>
          </a:xfrm>
        </p:spPr>
        <p:txBody>
          <a:bodyPr/>
          <a:lstStyle/>
          <a:p>
            <a:r>
              <a:rPr lang="en-US" altLang="en-US"/>
              <a:t>WHAT’S  OUT  THERE</a:t>
            </a:r>
            <a:br>
              <a:rPr lang="en-US" altLang="en-US"/>
            </a:br>
            <a:r>
              <a:rPr lang="en-US" altLang="en-US"/>
              <a:t>BEYOND</a:t>
            </a:r>
            <a:br>
              <a:rPr lang="en-US" altLang="en-US"/>
            </a:br>
            <a:r>
              <a:rPr lang="en-US" altLang="en-US"/>
              <a:t>PLUTO ??</a:t>
            </a:r>
          </a:p>
        </p:txBody>
      </p:sp>
      <p:sp>
        <p:nvSpPr>
          <p:cNvPr id="430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053259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ltLang="en-US"/>
              <a:t>Trans-Neptune Objects (TNOs)</a:t>
            </a:r>
          </a:p>
        </p:txBody>
      </p:sp>
      <p:pic>
        <p:nvPicPr>
          <p:cNvPr id="102403" name="Picture 3" descr="800px-EightTNO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73389" y="1371601"/>
            <a:ext cx="6243637"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04" name="Text Box 4"/>
          <p:cNvSpPr txBox="1">
            <a:spLocks noChangeArrowheads="1"/>
          </p:cNvSpPr>
          <p:nvPr/>
        </p:nvSpPr>
        <p:spPr bwMode="auto">
          <a:xfrm>
            <a:off x="2651125" y="6262688"/>
            <a:ext cx="2584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FFFFFF"/>
                </a:solidFill>
              </a:rPr>
              <a:t>Thanks to Marty Mulroe</a:t>
            </a:r>
          </a:p>
        </p:txBody>
      </p:sp>
    </p:spTree>
    <p:extLst>
      <p:ext uri="{BB962C8B-B14F-4D97-AF65-F5344CB8AC3E}">
        <p14:creationId xmlns:p14="http://schemas.microsoft.com/office/powerpoint/2010/main" val="3511763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ltLang="en-US" sz="4000"/>
              <a:t>Eris – a dwarf planet</a:t>
            </a:r>
            <a:br>
              <a:rPr lang="en-US" altLang="en-US" sz="4000"/>
            </a:br>
            <a:r>
              <a:rPr lang="en-US" altLang="en-US" sz="4000"/>
              <a:t>(formerly 2003 UB313)</a:t>
            </a:r>
          </a:p>
        </p:txBody>
      </p:sp>
      <p:pic>
        <p:nvPicPr>
          <p:cNvPr id="103427" name="Picture 3" descr="ub31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3600" y="2209801"/>
            <a:ext cx="8262938" cy="27416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764745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altLang="en-US"/>
              <a:t>Eris and Dysnomia</a:t>
            </a:r>
          </a:p>
        </p:txBody>
      </p:sp>
      <p:pic>
        <p:nvPicPr>
          <p:cNvPr id="104451" name="Picture 3" descr="Xenaandgabriel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00400" y="1249364"/>
            <a:ext cx="5849938" cy="5837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4452" name="Text Box 4"/>
          <p:cNvSpPr txBox="1">
            <a:spLocks noChangeArrowheads="1"/>
          </p:cNvSpPr>
          <p:nvPr/>
        </p:nvSpPr>
        <p:spPr bwMode="auto">
          <a:xfrm>
            <a:off x="2270125" y="6056313"/>
            <a:ext cx="2584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FFFFFF"/>
                </a:solidFill>
              </a:rPr>
              <a:t>Thanks to Marty Mulroe</a:t>
            </a:r>
          </a:p>
        </p:txBody>
      </p:sp>
    </p:spTree>
    <p:extLst>
      <p:ext uri="{BB962C8B-B14F-4D97-AF65-F5344CB8AC3E}">
        <p14:creationId xmlns:p14="http://schemas.microsoft.com/office/powerpoint/2010/main" val="3253803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ltLang="en-US"/>
              <a:t>Sedna (Nov 2003)</a:t>
            </a:r>
          </a:p>
        </p:txBody>
      </p:sp>
      <p:pic>
        <p:nvPicPr>
          <p:cNvPr id="105475" name="Picture 3" descr="788px-Sedna-NAS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24200" y="1600201"/>
            <a:ext cx="5943600"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267735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Rectangle 5"/>
          <p:cNvSpPr>
            <a:spLocks noGrp="1" noChangeArrowheads="1"/>
          </p:cNvSpPr>
          <p:nvPr>
            <p:ph type="title"/>
          </p:nvPr>
        </p:nvSpPr>
        <p:spPr/>
        <p:txBody>
          <a:bodyPr/>
          <a:lstStyle/>
          <a:p>
            <a:r>
              <a:rPr lang="en-US" altLang="en-US"/>
              <a:t>Oort Cloud = Comets</a:t>
            </a:r>
          </a:p>
        </p:txBody>
      </p:sp>
      <p:pic>
        <p:nvPicPr>
          <p:cNvPr id="35844" name="Picture 4" descr="oort clou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95601" y="1219201"/>
            <a:ext cx="6105525" cy="5241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315572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5"/>
          <p:cNvSpPr>
            <a:spLocks noGrp="1" noChangeArrowheads="1"/>
          </p:cNvSpPr>
          <p:nvPr>
            <p:ph type="title"/>
          </p:nvPr>
        </p:nvSpPr>
        <p:spPr/>
        <p:txBody>
          <a:bodyPr/>
          <a:lstStyle/>
          <a:p>
            <a:r>
              <a:rPr lang="en-US" altLang="en-US"/>
              <a:t>Orbit of a Comet</a:t>
            </a:r>
          </a:p>
        </p:txBody>
      </p:sp>
      <p:pic>
        <p:nvPicPr>
          <p:cNvPr id="56324" name="Picture 4" descr="comet orbi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90839" y="1600201"/>
            <a:ext cx="641032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206774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5"/>
          <p:cNvSpPr>
            <a:spLocks noGrp="1" noChangeArrowheads="1"/>
          </p:cNvSpPr>
          <p:nvPr>
            <p:ph type="title"/>
          </p:nvPr>
        </p:nvSpPr>
        <p:spPr/>
        <p:txBody>
          <a:bodyPr/>
          <a:lstStyle/>
          <a:p>
            <a:r>
              <a:rPr lang="en-US" altLang="en-US"/>
              <a:t>Comet</a:t>
            </a:r>
          </a:p>
        </p:txBody>
      </p:sp>
      <p:pic>
        <p:nvPicPr>
          <p:cNvPr id="50184" name="Picture 8" descr="Ikeya-Zhang come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1220788"/>
            <a:ext cx="8510588" cy="5561012"/>
          </a:xfr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2888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5"/>
          <p:cNvSpPr>
            <a:spLocks noGrp="1" noChangeArrowheads="1"/>
          </p:cNvSpPr>
          <p:nvPr>
            <p:ph type="title"/>
          </p:nvPr>
        </p:nvSpPr>
        <p:spPr/>
        <p:txBody>
          <a:bodyPr/>
          <a:lstStyle/>
          <a:p>
            <a:r>
              <a:rPr lang="en-US" altLang="en-US"/>
              <a:t>Tail of a Comet</a:t>
            </a:r>
          </a:p>
        </p:txBody>
      </p:sp>
      <p:pic>
        <p:nvPicPr>
          <p:cNvPr id="54276" name="Picture 4" descr="ulysses and hyakutak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62200" y="1295400"/>
            <a:ext cx="7805738" cy="544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72599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p:txBody>
          <a:bodyPr/>
          <a:lstStyle/>
          <a:p>
            <a:endParaRPr lang="en-US" altLang="en-US"/>
          </a:p>
        </p:txBody>
      </p:sp>
      <p:pic>
        <p:nvPicPr>
          <p:cNvPr id="18436" name="Picture 4" descr="solar system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1" y="1044576"/>
            <a:ext cx="12203113" cy="6118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264032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fld id="{9AAC0DD6-65E5-40FD-85BC-1C173A550481}" type="slidenum">
              <a:rPr lang="en-US" altLang="en-US">
                <a:solidFill>
                  <a:srgbClr val="000000"/>
                </a:solidFill>
              </a:rPr>
              <a:pPr/>
              <a:t>30</a:t>
            </a:fld>
            <a:endParaRPr lang="en-US" altLang="en-US">
              <a:solidFill>
                <a:srgbClr val="000000"/>
              </a:solidFill>
            </a:endParaRPr>
          </a:p>
        </p:txBody>
      </p:sp>
      <p:pic>
        <p:nvPicPr>
          <p:cNvPr id="14338" name="Picture 1" descr="Planetaryday.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7776" y="1752600"/>
            <a:ext cx="38068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descr="Planettemp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133601"/>
            <a:ext cx="4495800"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ChangeArrowheads="1"/>
          </p:cNvSpPr>
          <p:nvPr/>
        </p:nvSpPr>
        <p:spPr bwMode="auto">
          <a:xfrm>
            <a:off x="2286000" y="381001"/>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800">
                <a:solidFill>
                  <a:srgbClr val="FCFF1C"/>
                </a:solidFill>
              </a:rPr>
              <a:t>Do you see patterns or anomalies in these data?</a:t>
            </a:r>
            <a:endParaRPr lang="en-US" altLang="en-US" sz="2400">
              <a:solidFill>
                <a:srgbClr val="000000"/>
              </a:solidFill>
            </a:endParaRPr>
          </a:p>
        </p:txBody>
      </p:sp>
    </p:spTree>
    <p:extLst>
      <p:ext uri="{BB962C8B-B14F-4D97-AF65-F5344CB8AC3E}">
        <p14:creationId xmlns:p14="http://schemas.microsoft.com/office/powerpoint/2010/main" val="38043973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fld id="{7EB33319-9109-4675-B5DC-01680F920F90}" type="slidenum">
              <a:rPr lang="en-US" altLang="en-US">
                <a:solidFill>
                  <a:srgbClr val="000000"/>
                </a:solidFill>
              </a:rPr>
              <a:pPr/>
              <a:t>31</a:t>
            </a:fld>
            <a:endParaRPr lang="en-US" altLang="en-US">
              <a:solidFill>
                <a:srgbClr val="000000"/>
              </a:solidFill>
            </a:endParaRPr>
          </a:p>
        </p:txBody>
      </p:sp>
      <p:pic>
        <p:nvPicPr>
          <p:cNvPr id="15362" name="Picture 2" descr="Planetdensity.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685800"/>
            <a:ext cx="25908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Planetmas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581400"/>
            <a:ext cx="26289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Planetgravity.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662364"/>
            <a:ext cx="26289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562600" y="1447800"/>
            <a:ext cx="45100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2800">
                <a:solidFill>
                  <a:srgbClr val="FCFF1C"/>
                </a:solidFill>
                <a:effectLst>
                  <a:outerShdw blurRad="38100" dist="38100" dir="2700000" algn="tl">
                    <a:srgbClr val="000000"/>
                  </a:outerShdw>
                </a:effectLst>
              </a:rPr>
              <a:t>On which planet would you weigh the most?</a:t>
            </a:r>
            <a:endParaRPr lang="en-US" altLang="en-US">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42714078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Our Solar System</a:t>
            </a:r>
          </a:p>
        </p:txBody>
      </p:sp>
      <p:sp>
        <p:nvSpPr>
          <p:cNvPr id="256003" name="Line 3"/>
          <p:cNvSpPr>
            <a:spLocks noChangeShapeType="1"/>
          </p:cNvSpPr>
          <p:nvPr/>
        </p:nvSpPr>
        <p:spPr bwMode="auto">
          <a:xfrm>
            <a:off x="2209800" y="838200"/>
            <a:ext cx="5334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pic>
        <p:nvPicPr>
          <p:cNvPr id="2560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05" name="Picture 5" descr=" 19T01.jpg                                                      0017B38DCesare                         BA94C69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079500"/>
            <a:ext cx="6400800" cy="577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5219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b="1">
                <a:effectLst/>
              </a:rPr>
              <a:t>WHAT DID YOU KNOW?</a:t>
            </a:r>
            <a:endParaRPr lang="en-US" altLang="en-US">
              <a:effectLst/>
            </a:endParaRPr>
          </a:p>
        </p:txBody>
      </p:sp>
      <p:sp>
        <p:nvSpPr>
          <p:cNvPr id="31747" name="Rectangle 3"/>
          <p:cNvSpPr>
            <a:spLocks noGrp="1" noChangeArrowheads="1"/>
          </p:cNvSpPr>
          <p:nvPr>
            <p:ph type="body" idx="1"/>
          </p:nvPr>
        </p:nvSpPr>
        <p:spPr>
          <a:xfrm>
            <a:off x="1981200" y="1371600"/>
            <a:ext cx="8229600" cy="5105400"/>
          </a:xfrm>
        </p:spPr>
        <p:txBody>
          <a:bodyPr/>
          <a:lstStyle/>
          <a:p>
            <a:pPr>
              <a:lnSpc>
                <a:spcPct val="90000"/>
              </a:lnSpc>
            </a:pPr>
            <a:r>
              <a:rPr lang="en-US" altLang="en-US" i="1" dirty="0">
                <a:effectLst/>
              </a:rPr>
              <a:t>How many stars are there in the solar system?</a:t>
            </a:r>
          </a:p>
          <a:p>
            <a:pPr>
              <a:lnSpc>
                <a:spcPct val="90000"/>
              </a:lnSpc>
            </a:pPr>
            <a:r>
              <a:rPr lang="en-US" altLang="en-US" dirty="0">
                <a:effectLst/>
              </a:rPr>
              <a:t>Only one star, the Sun</a:t>
            </a:r>
            <a:r>
              <a:rPr lang="en-US" altLang="en-US" dirty="0" smtClean="0">
                <a:effectLst/>
              </a:rPr>
              <a:t>.</a:t>
            </a:r>
            <a:endParaRPr lang="en-US" altLang="en-US" dirty="0">
              <a:effectLst/>
            </a:endParaRPr>
          </a:p>
        </p:txBody>
      </p:sp>
    </p:spTree>
    <p:extLst>
      <p:ext uri="{BB962C8B-B14F-4D97-AF65-F5344CB8AC3E}">
        <p14:creationId xmlns:p14="http://schemas.microsoft.com/office/powerpoint/2010/main" val="171413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b="1">
                <a:effectLst/>
              </a:rPr>
              <a:t>WHAT DID YOU KNOW?</a:t>
            </a:r>
            <a:endParaRPr lang="en-US" altLang="en-US">
              <a:effectLst/>
            </a:endParaRPr>
          </a:p>
        </p:txBody>
      </p:sp>
      <p:sp>
        <p:nvSpPr>
          <p:cNvPr id="32771" name="Rectangle 3"/>
          <p:cNvSpPr>
            <a:spLocks noGrp="1" noChangeArrowheads="1"/>
          </p:cNvSpPr>
          <p:nvPr>
            <p:ph type="body" idx="1"/>
          </p:nvPr>
        </p:nvSpPr>
        <p:spPr>
          <a:xfrm>
            <a:off x="1981200" y="1371600"/>
            <a:ext cx="8229600" cy="5105400"/>
          </a:xfrm>
        </p:spPr>
        <p:txBody>
          <a:bodyPr/>
          <a:lstStyle/>
          <a:p>
            <a:r>
              <a:rPr lang="en-US" altLang="en-US" sz="2800" i="1">
                <a:effectLst/>
              </a:rPr>
              <a:t>Is Pluto always the farthest planet from the Sun?</a:t>
            </a:r>
          </a:p>
          <a:p>
            <a:r>
              <a:rPr lang="en-US" altLang="en-US" sz="2800">
                <a:effectLst/>
              </a:rPr>
              <a:t>No.  Pluto’s orbit is highly eccentric, bringing the planet inside Neptune’s orbit for about 20 years every 250 years.</a:t>
            </a:r>
          </a:p>
          <a:p>
            <a:r>
              <a:rPr lang="en-US" altLang="en-US" sz="2800" i="1">
                <a:effectLst/>
              </a:rPr>
              <a:t>What typical shapes do moons have?</a:t>
            </a:r>
          </a:p>
          <a:p>
            <a:r>
              <a:rPr lang="en-US" altLang="en-US" sz="2800">
                <a:effectLst/>
              </a:rPr>
              <a:t>Most look roughly like potatoes.</a:t>
            </a:r>
          </a:p>
          <a:p>
            <a:r>
              <a:rPr lang="en-US" altLang="en-US" sz="2800" i="1">
                <a:effectLst/>
              </a:rPr>
              <a:t>Have any Earth-like planets been discovered orbiting Sun-like stars?</a:t>
            </a:r>
          </a:p>
          <a:p>
            <a:r>
              <a:rPr lang="en-US" altLang="en-US" sz="2800">
                <a:effectLst/>
              </a:rPr>
              <a:t>No.  Nearly all the planets orbiting Sun-like stars are Jupiter-like gas giants.</a:t>
            </a:r>
          </a:p>
        </p:txBody>
      </p:sp>
    </p:spTree>
    <p:extLst>
      <p:ext uri="{BB962C8B-B14F-4D97-AF65-F5344CB8AC3E}">
        <p14:creationId xmlns:p14="http://schemas.microsoft.com/office/powerpoint/2010/main" val="3316596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7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b="1" smtClean="0">
                <a:effectLst/>
              </a:rPr>
              <a:t>WHAT DO YOU THINK?</a:t>
            </a:r>
            <a:endParaRPr lang="en-US" altLang="en-US" smtClean="0">
              <a:effectLst/>
            </a:endParaRPr>
          </a:p>
        </p:txBody>
      </p:sp>
      <p:sp>
        <p:nvSpPr>
          <p:cNvPr id="44035" name="Rectangle 3"/>
          <p:cNvSpPr>
            <a:spLocks noGrp="1" noChangeArrowheads="1"/>
          </p:cNvSpPr>
          <p:nvPr>
            <p:ph type="body" idx="1"/>
          </p:nvPr>
        </p:nvSpPr>
        <p:spPr>
          <a:xfrm>
            <a:off x="1981200" y="1371600"/>
            <a:ext cx="8229600" cy="5105400"/>
          </a:xfrm>
        </p:spPr>
        <p:txBody>
          <a:bodyPr/>
          <a:lstStyle/>
          <a:p>
            <a:pPr eaLnBrk="1" hangingPunct="1"/>
            <a:r>
              <a:rPr lang="en-US" altLang="en-US" smtClean="0">
                <a:effectLst/>
              </a:rPr>
              <a:t>Which of the two planets, Mercury (the closest planet to the Sun) or Earth, has the coolest temperature?</a:t>
            </a:r>
          </a:p>
          <a:p>
            <a:pPr eaLnBrk="1" hangingPunct="1"/>
            <a:r>
              <a:rPr lang="en-US" altLang="en-US" smtClean="0">
                <a:effectLst/>
              </a:rPr>
              <a:t>Which planet is most similar to Earth?</a:t>
            </a:r>
          </a:p>
          <a:p>
            <a:pPr eaLnBrk="1" hangingPunct="1"/>
            <a:r>
              <a:rPr lang="en-US" altLang="en-US" smtClean="0">
                <a:effectLst/>
              </a:rPr>
              <a:t>What is the composition of the clouds surrounding Venus?</a:t>
            </a:r>
          </a:p>
          <a:p>
            <a:pPr eaLnBrk="1" hangingPunct="1"/>
            <a:r>
              <a:rPr lang="en-US" altLang="en-US" smtClean="0">
                <a:effectLst/>
              </a:rPr>
              <a:t>Does Mars have liquid water on its surface today?</a:t>
            </a:r>
          </a:p>
          <a:p>
            <a:pPr eaLnBrk="1" hangingPunct="1"/>
            <a:r>
              <a:rPr lang="en-US" altLang="en-US" smtClean="0">
                <a:effectLst/>
              </a:rPr>
              <a:t>Is life known to exist on Mars today?</a:t>
            </a:r>
          </a:p>
        </p:txBody>
      </p:sp>
    </p:spTree>
    <p:extLst>
      <p:ext uri="{BB962C8B-B14F-4D97-AF65-F5344CB8AC3E}">
        <p14:creationId xmlns:p14="http://schemas.microsoft.com/office/powerpoint/2010/main" val="2252147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0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0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1828800" y="690563"/>
            <a:ext cx="8382000" cy="3416320"/>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3600" b="1">
                <a:solidFill>
                  <a:srgbClr val="B2B2B2"/>
                </a:solidFill>
                <a:effectLst>
                  <a:outerShdw blurRad="38100" dist="38100" dir="2700000" algn="tl">
                    <a:srgbClr val="FFFFFF"/>
                  </a:outerShdw>
                </a:effectLst>
              </a:rPr>
              <a:t>You will discover…</a:t>
            </a:r>
          </a:p>
          <a:p>
            <a:pPr fontAlgn="base">
              <a:spcBef>
                <a:spcPct val="50000"/>
              </a:spcBef>
              <a:spcAft>
                <a:spcPct val="0"/>
              </a:spcAft>
              <a:buFontTx/>
              <a:buChar char="•"/>
              <a:defRPr/>
            </a:pPr>
            <a:r>
              <a:rPr lang="en-US" sz="2400" b="1">
                <a:solidFill>
                  <a:srgbClr val="FFFFFF"/>
                </a:solidFill>
                <a:effectLst>
                  <a:outerShdw blurRad="38100" dist="38100" dir="2700000" algn="tl">
                    <a:srgbClr val="010199"/>
                  </a:outerShdw>
                </a:effectLst>
              </a:rPr>
              <a:t>that Mercury is a Sun-scorched planet with a heavily cratered surface and a substantial iron core</a:t>
            </a:r>
          </a:p>
          <a:p>
            <a:pPr fontAlgn="base">
              <a:spcBef>
                <a:spcPct val="50000"/>
              </a:spcBef>
              <a:spcAft>
                <a:spcPct val="0"/>
              </a:spcAft>
              <a:buFontTx/>
              <a:buChar char="•"/>
              <a:defRPr/>
            </a:pPr>
            <a:r>
              <a:rPr lang="en-US" sz="2400" b="1">
                <a:solidFill>
                  <a:srgbClr val="FFFFFF"/>
                </a:solidFill>
                <a:effectLst>
                  <a:outerShdw blurRad="38100" dist="38100" dir="2700000" algn="tl">
                    <a:srgbClr val="010199"/>
                  </a:outerShdw>
                </a:effectLst>
              </a:rPr>
              <a:t>that Venus is perpetually shrouded in thick, poisonous clouds and mostly covered by gently rolling hills</a:t>
            </a:r>
          </a:p>
          <a:p>
            <a:pPr fontAlgn="base">
              <a:spcBef>
                <a:spcPct val="50000"/>
              </a:spcBef>
              <a:spcAft>
                <a:spcPct val="0"/>
              </a:spcAft>
              <a:buFontTx/>
              <a:buChar char="•"/>
              <a:defRPr/>
            </a:pPr>
            <a:r>
              <a:rPr lang="en-US" sz="2400" b="1">
                <a:solidFill>
                  <a:srgbClr val="FFFFFF"/>
                </a:solidFill>
                <a:effectLst>
                  <a:outerShdw blurRad="38100" dist="38100" dir="2700000" algn="tl">
                    <a:srgbClr val="010199"/>
                  </a:outerShdw>
                </a:effectLst>
              </a:rPr>
              <a:t>that Mars is the inspiration for scientific and popular speculation about extraterrestrial life</a:t>
            </a:r>
          </a:p>
        </p:txBody>
      </p:sp>
    </p:spTree>
    <p:extLst>
      <p:ext uri="{BB962C8B-B14F-4D97-AF65-F5344CB8AC3E}">
        <p14:creationId xmlns:p14="http://schemas.microsoft.com/office/powerpoint/2010/main" val="1998519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vitalmer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0650"/>
            <a:ext cx="8153400" cy="648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5716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COMINS 07-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57200"/>
            <a:ext cx="63246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1524000" y="152401"/>
            <a:ext cx="9144000" cy="1190625"/>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3600" b="1">
                <a:solidFill>
                  <a:srgbClr val="B2B2B2"/>
                </a:solidFill>
                <a:effectLst>
                  <a:outerShdw blurRad="38100" dist="38100" dir="2700000" algn="tl">
                    <a:srgbClr val="FFFFFF"/>
                  </a:outerShdw>
                </a:effectLst>
              </a:rPr>
              <a:t>Mercury is only Slightly Larger </a:t>
            </a:r>
          </a:p>
          <a:p>
            <a:pPr algn="ctr" fontAlgn="base">
              <a:spcBef>
                <a:spcPct val="0"/>
              </a:spcBef>
              <a:spcAft>
                <a:spcPct val="0"/>
              </a:spcAft>
              <a:defRPr/>
            </a:pPr>
            <a:r>
              <a:rPr lang="en-US" sz="3600" b="1">
                <a:solidFill>
                  <a:srgbClr val="B2B2B2"/>
                </a:solidFill>
                <a:effectLst>
                  <a:outerShdw blurRad="38100" dist="38100" dir="2700000" algn="tl">
                    <a:srgbClr val="FFFFFF"/>
                  </a:outerShdw>
                </a:effectLst>
              </a:rPr>
              <a:t>than the Moon</a:t>
            </a:r>
          </a:p>
        </p:txBody>
      </p:sp>
      <p:sp>
        <p:nvSpPr>
          <p:cNvPr id="7172" name="Text Box 6"/>
          <p:cNvSpPr txBox="1">
            <a:spLocks noChangeArrowheads="1"/>
          </p:cNvSpPr>
          <p:nvPr/>
        </p:nvSpPr>
        <p:spPr bwMode="auto">
          <a:xfrm>
            <a:off x="3124200" y="6019801"/>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000">
                <a:solidFill>
                  <a:srgbClr val="000000"/>
                </a:solidFill>
              </a:rPr>
              <a:t>MERCURY</a:t>
            </a:r>
          </a:p>
        </p:txBody>
      </p:sp>
      <p:sp>
        <p:nvSpPr>
          <p:cNvPr id="7173" name="Text Box 7"/>
          <p:cNvSpPr txBox="1">
            <a:spLocks noChangeArrowheads="1"/>
          </p:cNvSpPr>
          <p:nvPr/>
        </p:nvSpPr>
        <p:spPr bwMode="auto">
          <a:xfrm>
            <a:off x="6934200" y="5562601"/>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a:solidFill>
                  <a:srgbClr val="000000"/>
                </a:solidFill>
              </a:rPr>
              <a:t>OUR MOON</a:t>
            </a:r>
          </a:p>
        </p:txBody>
      </p:sp>
    </p:spTree>
    <p:extLst>
      <p:ext uri="{BB962C8B-B14F-4D97-AF65-F5344CB8AC3E}">
        <p14:creationId xmlns:p14="http://schemas.microsoft.com/office/powerpoint/2010/main" val="25718925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6629400" y="304801"/>
            <a:ext cx="3962400" cy="1006475"/>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2000" b="1">
                <a:solidFill>
                  <a:srgbClr val="FFFFFF"/>
                </a:solidFill>
                <a:effectLst>
                  <a:outerShdw blurRad="38100" dist="38100" dir="2700000" algn="tl">
                    <a:srgbClr val="010199"/>
                  </a:outerShdw>
                </a:effectLst>
              </a:rPr>
              <a:t>Impact craters on Mercury have similar features to those on the Moon. </a:t>
            </a:r>
          </a:p>
        </p:txBody>
      </p:sp>
      <p:pic>
        <p:nvPicPr>
          <p:cNvPr id="8195" name="Picture 5" descr="COMINS 07-0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1" y="228600"/>
            <a:ext cx="27479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 descr="COMINS 07-0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1" y="1752600"/>
            <a:ext cx="29829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7" descr="COMINS 07-03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1" y="3733800"/>
            <a:ext cx="27352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9"/>
          <p:cNvSpPr txBox="1">
            <a:spLocks noChangeArrowheads="1"/>
          </p:cNvSpPr>
          <p:nvPr/>
        </p:nvSpPr>
        <p:spPr bwMode="auto">
          <a:xfrm>
            <a:off x="1524000" y="2176464"/>
            <a:ext cx="22860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a:solidFill>
                  <a:srgbClr val="000000"/>
                </a:solidFill>
              </a:rPr>
              <a:t>CRATERS ON BOTH MERCURY AND THE MOON HAVE RINGS OF MOUNTAINS SURROUNDING THEM</a:t>
            </a:r>
          </a:p>
        </p:txBody>
      </p:sp>
      <p:sp>
        <p:nvSpPr>
          <p:cNvPr id="7178" name="Text Box 10"/>
          <p:cNvSpPr txBox="1">
            <a:spLocks noChangeArrowheads="1"/>
          </p:cNvSpPr>
          <p:nvPr/>
        </p:nvSpPr>
        <p:spPr bwMode="auto">
          <a:xfrm>
            <a:off x="4648200" y="2528888"/>
            <a:ext cx="1524000" cy="366712"/>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b="1">
                <a:solidFill>
                  <a:srgbClr val="FFFFFF"/>
                </a:solidFill>
                <a:effectLst>
                  <a:outerShdw blurRad="38100" dist="38100" dir="2700000" algn="tl">
                    <a:srgbClr val="010199"/>
                  </a:outerShdw>
                </a:effectLst>
              </a:rPr>
              <a:t>MERCURY</a:t>
            </a:r>
          </a:p>
        </p:txBody>
      </p:sp>
      <p:sp>
        <p:nvSpPr>
          <p:cNvPr id="7179" name="Text Box 11"/>
          <p:cNvSpPr txBox="1">
            <a:spLocks noChangeArrowheads="1"/>
          </p:cNvSpPr>
          <p:nvPr/>
        </p:nvSpPr>
        <p:spPr bwMode="auto">
          <a:xfrm>
            <a:off x="5181600" y="5638800"/>
            <a:ext cx="1066800" cy="641350"/>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b="1">
                <a:solidFill>
                  <a:srgbClr val="000000"/>
                </a:solidFill>
                <a:effectLst>
                  <a:outerShdw blurRad="38100" dist="38100" dir="2700000" algn="tl">
                    <a:srgbClr val="FFFFFF"/>
                  </a:outerShdw>
                </a:effectLst>
              </a:rPr>
              <a:t>OUR MOON</a:t>
            </a:r>
          </a:p>
        </p:txBody>
      </p:sp>
      <p:sp>
        <p:nvSpPr>
          <p:cNvPr id="8201" name="Text Box 13"/>
          <p:cNvSpPr txBox="1">
            <a:spLocks noChangeArrowheads="1"/>
          </p:cNvSpPr>
          <p:nvPr/>
        </p:nvSpPr>
        <p:spPr bwMode="auto">
          <a:xfrm>
            <a:off x="7239000" y="5410200"/>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a:solidFill>
                  <a:srgbClr val="FFFFFF"/>
                </a:solidFill>
              </a:rPr>
              <a:t>Jumbled hills surrounding the Caloris Impact Basin</a:t>
            </a:r>
          </a:p>
        </p:txBody>
      </p:sp>
    </p:spTree>
    <p:extLst>
      <p:ext uri="{BB962C8B-B14F-4D97-AF65-F5344CB8AC3E}">
        <p14:creationId xmlns:p14="http://schemas.microsoft.com/office/powerpoint/2010/main" val="1500429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5"/>
          <p:cNvSpPr>
            <a:spLocks noGrp="1" noChangeArrowheads="1"/>
          </p:cNvSpPr>
          <p:nvPr>
            <p:ph type="title"/>
          </p:nvPr>
        </p:nvSpPr>
        <p:spPr/>
        <p:txBody>
          <a:bodyPr/>
          <a:lstStyle/>
          <a:p>
            <a:r>
              <a:rPr lang="en-US" altLang="en-US"/>
              <a:t>Our Favorite Star</a:t>
            </a:r>
          </a:p>
        </p:txBody>
      </p:sp>
      <p:pic>
        <p:nvPicPr>
          <p:cNvPr id="40964" name="Picture 4" descr="su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32226" y="1600201"/>
            <a:ext cx="4525963"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184986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4" descr="COMINS 07-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330325"/>
            <a:ext cx="7162800"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5"/>
          <p:cNvSpPr txBox="1">
            <a:spLocks noChangeArrowheads="1"/>
          </p:cNvSpPr>
          <p:nvPr/>
        </p:nvSpPr>
        <p:spPr bwMode="auto">
          <a:xfrm>
            <a:off x="1524000" y="152400"/>
            <a:ext cx="9296400" cy="946150"/>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2800" b="1">
                <a:solidFill>
                  <a:srgbClr val="B2B2B2"/>
                </a:solidFill>
                <a:effectLst>
                  <a:outerShdw blurRad="38100" dist="38100" dir="2700000" algn="tl">
                    <a:srgbClr val="FFFFFF"/>
                  </a:outerShdw>
                </a:effectLst>
              </a:rPr>
              <a:t>Mercury also has numerous long cliffs, called scarps, believed to have formed when the planet cooled</a:t>
            </a:r>
          </a:p>
        </p:txBody>
      </p:sp>
    </p:spTree>
    <p:extLst>
      <p:ext uri="{BB962C8B-B14F-4D97-AF65-F5344CB8AC3E}">
        <p14:creationId xmlns:p14="http://schemas.microsoft.com/office/powerpoint/2010/main" val="22785804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4" descr="COMINS 07-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303338"/>
            <a:ext cx="7086600" cy="517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5"/>
          <p:cNvSpPr txBox="1">
            <a:spLocks noChangeArrowheads="1"/>
          </p:cNvSpPr>
          <p:nvPr/>
        </p:nvSpPr>
        <p:spPr bwMode="auto">
          <a:xfrm>
            <a:off x="1524000" y="152400"/>
            <a:ext cx="9144000" cy="946150"/>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2800" b="1">
                <a:solidFill>
                  <a:srgbClr val="B2B2B2"/>
                </a:solidFill>
                <a:effectLst>
                  <a:outerShdw blurRad="38100" dist="38100" dir="2700000" algn="tl">
                    <a:srgbClr val="FFFFFF"/>
                  </a:outerShdw>
                </a:effectLst>
              </a:rPr>
              <a:t>Mercury’s iron core takes up a much larger percentage of its volume than that of Earth.</a:t>
            </a:r>
          </a:p>
        </p:txBody>
      </p:sp>
    </p:spTree>
    <p:extLst>
      <p:ext uri="{BB962C8B-B14F-4D97-AF65-F5344CB8AC3E}">
        <p14:creationId xmlns:p14="http://schemas.microsoft.com/office/powerpoint/2010/main" val="39675587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4" descr="COMINS 07-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0163" y="55563"/>
            <a:ext cx="4906962"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5"/>
          <p:cNvSpPr txBox="1">
            <a:spLocks noChangeArrowheads="1"/>
          </p:cNvSpPr>
          <p:nvPr/>
        </p:nvSpPr>
        <p:spPr bwMode="auto">
          <a:xfrm>
            <a:off x="1676400" y="1947863"/>
            <a:ext cx="32766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a:solidFill>
                  <a:srgbClr val="FFFFFF"/>
                </a:solidFill>
              </a:rPr>
              <a:t>One possible theory to explain Mercury’s high iron content is a collision with a massive asteroid that stripped Mercury of most of its rocky mantle. </a:t>
            </a:r>
          </a:p>
        </p:txBody>
      </p:sp>
    </p:spTree>
    <p:extLst>
      <p:ext uri="{BB962C8B-B14F-4D97-AF65-F5344CB8AC3E}">
        <p14:creationId xmlns:p14="http://schemas.microsoft.com/office/powerpoint/2010/main" val="12540390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4" descr="COMINS 07-0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8050" y="2057400"/>
            <a:ext cx="46243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descr="FINAL COMIN 07-0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4" y="2057400"/>
            <a:ext cx="43973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6"/>
          <p:cNvSpPr txBox="1">
            <a:spLocks noChangeArrowheads="1"/>
          </p:cNvSpPr>
          <p:nvPr/>
        </p:nvSpPr>
        <p:spPr bwMode="auto">
          <a:xfrm>
            <a:off x="1752600" y="228600"/>
            <a:ext cx="8686800" cy="1569660"/>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2400">
                <a:solidFill>
                  <a:srgbClr val="FFFFFF"/>
                </a:solidFill>
              </a:rPr>
              <a:t>Mercury’s rotation is coupled with its orbital period around the Sun. There are three sidereal rotations of Mercury for every two orbits around the Sun. This unique combination makes a </a:t>
            </a:r>
            <a:r>
              <a:rPr lang="en-US" sz="2400" u="sng">
                <a:solidFill>
                  <a:srgbClr val="FFFFFF"/>
                </a:solidFill>
              </a:rPr>
              <a:t>“solar day” on Mercury last two Mercury years</a:t>
            </a:r>
            <a:r>
              <a:rPr lang="en-US" sz="2400">
                <a:solidFill>
                  <a:srgbClr val="FFFFFF"/>
                </a:solidFill>
              </a:rPr>
              <a:t>.</a:t>
            </a:r>
            <a:r>
              <a:rPr lang="en-US" sz="2000" b="1">
                <a:solidFill>
                  <a:srgbClr val="FFFFFF"/>
                </a:solidFill>
                <a:effectLst>
                  <a:outerShdw blurRad="38100" dist="38100" dir="2700000" algn="tl">
                    <a:srgbClr val="010199"/>
                  </a:outerShdw>
                </a:effectLst>
              </a:rPr>
              <a:t>  </a:t>
            </a:r>
          </a:p>
        </p:txBody>
      </p:sp>
    </p:spTree>
    <p:extLst>
      <p:ext uri="{BB962C8B-B14F-4D97-AF65-F5344CB8AC3E}">
        <p14:creationId xmlns:p14="http://schemas.microsoft.com/office/powerpoint/2010/main" val="8609435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defRPr/>
            </a:pPr>
            <a:r>
              <a:rPr lang="en-US" smtClean="0"/>
              <a:t>Other Mercury Stuff</a:t>
            </a:r>
          </a:p>
        </p:txBody>
      </p:sp>
      <p:sp>
        <p:nvSpPr>
          <p:cNvPr id="50179" name="Rectangle 3"/>
          <p:cNvSpPr>
            <a:spLocks noGrp="1" noChangeArrowheads="1"/>
          </p:cNvSpPr>
          <p:nvPr>
            <p:ph type="body" idx="1"/>
          </p:nvPr>
        </p:nvSpPr>
        <p:spPr/>
        <p:txBody>
          <a:bodyPr/>
          <a:lstStyle/>
          <a:p>
            <a:pPr eaLnBrk="1" hangingPunct="1">
              <a:defRPr/>
            </a:pPr>
            <a:r>
              <a:rPr lang="en-US" smtClean="0"/>
              <a:t>Mercury has a magnetic field 1% as strong as Earth’s, but its source is not known.</a:t>
            </a:r>
          </a:p>
          <a:p>
            <a:pPr eaLnBrk="1" hangingPunct="1">
              <a:defRPr/>
            </a:pPr>
            <a:r>
              <a:rPr lang="en-US" smtClean="0"/>
              <a:t>Mercury has no permanent atmosphere.  Why is that?</a:t>
            </a:r>
          </a:p>
          <a:p>
            <a:pPr eaLnBrk="1" hangingPunct="1">
              <a:defRPr/>
            </a:pPr>
            <a:r>
              <a:rPr lang="en-US" smtClean="0"/>
              <a:t>Mercury’s surface temperature range is the biggest in the Solar System:</a:t>
            </a:r>
          </a:p>
          <a:p>
            <a:pPr lvl="1" eaLnBrk="1" hangingPunct="1">
              <a:buFont typeface="Wingdings" panose="05000000000000000000" pitchFamily="2" charset="2"/>
              <a:buChar char="Ø"/>
              <a:defRPr/>
            </a:pPr>
            <a:r>
              <a:rPr lang="en-US" smtClean="0"/>
              <a:t>Noon = 700 K (800 F)</a:t>
            </a:r>
          </a:p>
          <a:p>
            <a:pPr lvl="1" eaLnBrk="1" hangingPunct="1">
              <a:buFont typeface="Wingdings" panose="05000000000000000000" pitchFamily="2" charset="2"/>
              <a:buChar char="Ø"/>
              <a:defRPr/>
            </a:pPr>
            <a:r>
              <a:rPr lang="en-US" smtClean="0"/>
              <a:t>Night = 100 K (-280 F)</a:t>
            </a:r>
          </a:p>
        </p:txBody>
      </p:sp>
    </p:spTree>
    <p:extLst>
      <p:ext uri="{BB962C8B-B14F-4D97-AF65-F5344CB8AC3E}">
        <p14:creationId xmlns:p14="http://schemas.microsoft.com/office/powerpoint/2010/main" val="12665498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defRPr/>
            </a:pPr>
            <a:r>
              <a:rPr lang="en-US" smtClean="0"/>
              <a:t>New Space Mission to Mercury</a:t>
            </a:r>
          </a:p>
        </p:txBody>
      </p:sp>
      <p:sp>
        <p:nvSpPr>
          <p:cNvPr id="51203" name="Rectangle 3"/>
          <p:cNvSpPr>
            <a:spLocks noGrp="1" noChangeArrowheads="1"/>
          </p:cNvSpPr>
          <p:nvPr>
            <p:ph type="body" idx="1"/>
          </p:nvPr>
        </p:nvSpPr>
        <p:spPr>
          <a:xfrm>
            <a:off x="1981200" y="1447800"/>
            <a:ext cx="8229600" cy="5029200"/>
          </a:xfrm>
        </p:spPr>
        <p:txBody>
          <a:bodyPr/>
          <a:lstStyle/>
          <a:p>
            <a:pPr eaLnBrk="1" hangingPunct="1">
              <a:defRPr/>
            </a:pPr>
            <a:r>
              <a:rPr lang="en-US" smtClean="0"/>
              <a:t>The </a:t>
            </a:r>
            <a:r>
              <a:rPr lang="en-US" i="1" smtClean="0"/>
              <a:t>Messenger</a:t>
            </a:r>
            <a:r>
              <a:rPr lang="en-US" smtClean="0"/>
              <a:t> spacecraft was launched in 2004, and will reach Mercury orbit in 2011.</a:t>
            </a:r>
          </a:p>
          <a:p>
            <a:pPr eaLnBrk="1" hangingPunct="1">
              <a:defRPr/>
            </a:pPr>
            <a:r>
              <a:rPr lang="en-US" smtClean="0"/>
              <a:t>On its way to Mercury, </a:t>
            </a:r>
            <a:r>
              <a:rPr lang="en-US" i="1" smtClean="0"/>
              <a:t>Messenger</a:t>
            </a:r>
            <a:r>
              <a:rPr lang="en-US" smtClean="0"/>
              <a:t> will loop around Venus twice and around Mercury three times.  Then it will enter orbit around Mercury.</a:t>
            </a:r>
          </a:p>
          <a:p>
            <a:pPr eaLnBrk="1" hangingPunct="1">
              <a:defRPr/>
            </a:pPr>
            <a:r>
              <a:rPr lang="en-US" smtClean="0"/>
              <a:t>Why are we making </a:t>
            </a:r>
            <a:r>
              <a:rPr lang="en-US" i="1" smtClean="0"/>
              <a:t>Messenger</a:t>
            </a:r>
            <a:r>
              <a:rPr lang="en-US" smtClean="0"/>
              <a:t> do loops around Venus and Mercury?</a:t>
            </a:r>
          </a:p>
          <a:p>
            <a:pPr eaLnBrk="1" hangingPunct="1">
              <a:defRPr/>
            </a:pPr>
            <a:endParaRPr lang="en-US" smtClean="0"/>
          </a:p>
          <a:p>
            <a:pPr eaLnBrk="1" hangingPunct="1">
              <a:defRPr/>
            </a:pPr>
            <a:endParaRPr lang="en-US" smtClean="0"/>
          </a:p>
        </p:txBody>
      </p:sp>
    </p:spTree>
    <p:extLst>
      <p:ext uri="{BB962C8B-B14F-4D97-AF65-F5344CB8AC3E}">
        <p14:creationId xmlns:p14="http://schemas.microsoft.com/office/powerpoint/2010/main" val="11191854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vitalven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84138"/>
            <a:ext cx="85344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01682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4" descr="COMINS 07-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19201"/>
            <a:ext cx="4389438"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5"/>
          <p:cNvSpPr txBox="1">
            <a:spLocks noChangeArrowheads="1"/>
          </p:cNvSpPr>
          <p:nvPr/>
        </p:nvSpPr>
        <p:spPr bwMode="auto">
          <a:xfrm>
            <a:off x="6553200" y="1295401"/>
            <a:ext cx="36576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a:solidFill>
                  <a:srgbClr val="FFFFFF"/>
                </a:solidFill>
              </a:rPr>
              <a:t>Venus is covered with a dense layer of clouds that hides its surface. </a:t>
            </a:r>
          </a:p>
          <a:p>
            <a:pPr fontAlgn="base">
              <a:spcBef>
                <a:spcPct val="50000"/>
              </a:spcBef>
              <a:spcAft>
                <a:spcPct val="0"/>
              </a:spcAft>
            </a:pPr>
            <a:r>
              <a:rPr lang="en-US" altLang="en-US">
                <a:solidFill>
                  <a:srgbClr val="FFFFFF"/>
                </a:solidFill>
              </a:rPr>
              <a:t>Unlike the benign water vapor clouds on Earth, these clouds contain large amounts of sulfur dust and sulfur compounds, giving them a yellow-orange color. </a:t>
            </a:r>
          </a:p>
          <a:p>
            <a:pPr fontAlgn="base">
              <a:spcBef>
                <a:spcPct val="50000"/>
              </a:spcBef>
              <a:spcAft>
                <a:spcPct val="0"/>
              </a:spcAft>
            </a:pPr>
            <a:r>
              <a:rPr lang="en-US" altLang="en-US">
                <a:solidFill>
                  <a:srgbClr val="FFFFFF"/>
                </a:solidFill>
              </a:rPr>
              <a:t>The clouds on Venus are made of concentrated sulfuric acid. </a:t>
            </a:r>
          </a:p>
        </p:txBody>
      </p:sp>
      <p:sp>
        <p:nvSpPr>
          <p:cNvPr id="16390" name="Rectangle 6"/>
          <p:cNvSpPr>
            <a:spLocks noGrp="1" noChangeArrowheads="1"/>
          </p:cNvSpPr>
          <p:nvPr>
            <p:ph type="title"/>
          </p:nvPr>
        </p:nvSpPr>
        <p:spPr>
          <a:xfrm>
            <a:off x="1981200" y="1"/>
            <a:ext cx="8229600" cy="1139825"/>
          </a:xfrm>
        </p:spPr>
        <p:txBody>
          <a:bodyPr/>
          <a:lstStyle/>
          <a:p>
            <a:pPr eaLnBrk="1" hangingPunct="1">
              <a:defRPr/>
            </a:pPr>
            <a:r>
              <a:rPr lang="en-US" smtClean="0"/>
              <a:t>The Clouds of Venus</a:t>
            </a:r>
          </a:p>
        </p:txBody>
      </p:sp>
    </p:spTree>
    <p:extLst>
      <p:ext uri="{BB962C8B-B14F-4D97-AF65-F5344CB8AC3E}">
        <p14:creationId xmlns:p14="http://schemas.microsoft.com/office/powerpoint/2010/main" val="22338119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4" descr="COMINS 07-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685800"/>
            <a:ext cx="6324600" cy="561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5"/>
          <p:cNvSpPr txBox="1">
            <a:spLocks noChangeArrowheads="1"/>
          </p:cNvSpPr>
          <p:nvPr/>
        </p:nvSpPr>
        <p:spPr bwMode="auto">
          <a:xfrm>
            <a:off x="1600200" y="1701801"/>
            <a:ext cx="28194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a:solidFill>
                  <a:srgbClr val="FFFFFF"/>
                </a:solidFill>
              </a:rPr>
              <a:t>We see dramatic increases in both pressure and temperature as we approach the surface of Venus. </a:t>
            </a:r>
          </a:p>
          <a:p>
            <a:pPr fontAlgn="base">
              <a:spcBef>
                <a:spcPct val="50000"/>
              </a:spcBef>
              <a:spcAft>
                <a:spcPct val="0"/>
              </a:spcAft>
            </a:pPr>
            <a:r>
              <a:rPr lang="en-US" altLang="en-US">
                <a:solidFill>
                  <a:srgbClr val="FFFFFF"/>
                </a:solidFill>
              </a:rPr>
              <a:t>At the surface, the temperature is an astounding 860</a:t>
            </a:r>
            <a:r>
              <a:rPr lang="en-US" altLang="en-US">
                <a:solidFill>
                  <a:srgbClr val="FFFFFF"/>
                </a:solidFill>
                <a:sym typeface="Symbol" panose="05050102010706020507" pitchFamily="18" charset="2"/>
              </a:rPr>
              <a:t>F, even hotter than Mercury.</a:t>
            </a:r>
            <a:endParaRPr lang="en-US" altLang="en-US">
              <a:solidFill>
                <a:srgbClr val="FFFFFF"/>
              </a:solidFill>
            </a:endParaRPr>
          </a:p>
        </p:txBody>
      </p:sp>
    </p:spTree>
    <p:extLst>
      <p:ext uri="{BB962C8B-B14F-4D97-AF65-F5344CB8AC3E}">
        <p14:creationId xmlns:p14="http://schemas.microsoft.com/office/powerpoint/2010/main" val="12598516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4" descr="COMINS 07-1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123950"/>
            <a:ext cx="62484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5"/>
          <p:cNvSpPr txBox="1">
            <a:spLocks noChangeArrowheads="1"/>
          </p:cNvSpPr>
          <p:nvPr/>
        </p:nvSpPr>
        <p:spPr bwMode="auto">
          <a:xfrm>
            <a:off x="1524000" y="0"/>
            <a:ext cx="8991600" cy="1066800"/>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3200" b="1">
                <a:solidFill>
                  <a:srgbClr val="B2B2B2"/>
                </a:solidFill>
                <a:effectLst>
                  <a:outerShdw blurRad="38100" dist="38100" dir="2700000" algn="tl">
                    <a:srgbClr val="FFFFFF"/>
                  </a:outerShdw>
                </a:effectLst>
              </a:rPr>
              <a:t>The extreme heating of Venus’ surface is caused by the greenhouse effect</a:t>
            </a:r>
          </a:p>
        </p:txBody>
      </p:sp>
      <p:sp>
        <p:nvSpPr>
          <p:cNvPr id="18436" name="Text Box 6"/>
          <p:cNvSpPr txBox="1">
            <a:spLocks noChangeArrowheads="1"/>
          </p:cNvSpPr>
          <p:nvPr/>
        </p:nvSpPr>
        <p:spPr bwMode="auto">
          <a:xfrm>
            <a:off x="1600200" y="1600201"/>
            <a:ext cx="27432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000">
                <a:solidFill>
                  <a:srgbClr val="FFFFFF"/>
                </a:solidFill>
              </a:rPr>
              <a:t>The carbon dioxide in the atmosphere of Venus acts as a “greenhouse,” trapping the heat from the Sun underneath and the temperature rising until finally thermal equilibrium is reached…when the surface is 860</a:t>
            </a:r>
            <a:r>
              <a:rPr lang="en-US" altLang="en-US" sz="2000">
                <a:solidFill>
                  <a:srgbClr val="FFFFFF"/>
                </a:solidFill>
                <a:sym typeface="Symbol" panose="05050102010706020507" pitchFamily="18" charset="2"/>
              </a:rPr>
              <a:t>F!</a:t>
            </a:r>
            <a:endParaRPr lang="en-US" altLang="en-US" sz="2000">
              <a:solidFill>
                <a:srgbClr val="FFFFFF"/>
              </a:solidFill>
            </a:endParaRPr>
          </a:p>
        </p:txBody>
      </p:sp>
    </p:spTree>
    <p:extLst>
      <p:ext uri="{BB962C8B-B14F-4D97-AF65-F5344CB8AC3E}">
        <p14:creationId xmlns:p14="http://schemas.microsoft.com/office/powerpoint/2010/main" val="2062173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6600" i="1" dirty="0" smtClean="0">
                <a:solidFill>
                  <a:srgbClr val="FFC000"/>
                </a:solidFill>
              </a:rPr>
              <a:t>What are some of the various Hypothesis for the formation of our solar system</a:t>
            </a:r>
            <a:endParaRPr lang="en-US" sz="6600" i="1" dirty="0">
              <a:solidFill>
                <a:srgbClr val="FFC000"/>
              </a:solidFill>
            </a:endParaRPr>
          </a:p>
        </p:txBody>
      </p:sp>
    </p:spTree>
    <p:extLst>
      <p:ext uri="{BB962C8B-B14F-4D97-AF65-F5344CB8AC3E}">
        <p14:creationId xmlns:p14="http://schemas.microsoft.com/office/powerpoint/2010/main" val="37143638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4" descr="COMINS 07-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914401"/>
            <a:ext cx="891540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5"/>
          <p:cNvSpPr txBox="1">
            <a:spLocks noChangeArrowheads="1"/>
          </p:cNvSpPr>
          <p:nvPr/>
        </p:nvSpPr>
        <p:spPr bwMode="auto">
          <a:xfrm>
            <a:off x="1676400" y="1"/>
            <a:ext cx="8915400" cy="701675"/>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2000">
                <a:solidFill>
                  <a:srgbClr val="FFFFFF"/>
                </a:solidFill>
                <a:effectLst>
                  <a:outerShdw blurRad="38100" dist="38100" dir="2700000" algn="tl">
                    <a:srgbClr val="010199"/>
                  </a:outerShdw>
                </a:effectLst>
              </a:rPr>
              <a:t>This image of Venus’s surface from the Soviet spacecraft Venera 13 shows rock plates that may be fractured lava.  </a:t>
            </a:r>
          </a:p>
        </p:txBody>
      </p:sp>
      <p:sp>
        <p:nvSpPr>
          <p:cNvPr id="15368" name="Text Box 8"/>
          <p:cNvSpPr txBox="1">
            <a:spLocks noChangeArrowheads="1"/>
          </p:cNvSpPr>
          <p:nvPr/>
        </p:nvSpPr>
        <p:spPr bwMode="auto">
          <a:xfrm>
            <a:off x="1524000" y="5943600"/>
            <a:ext cx="8839200" cy="641350"/>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a:solidFill>
                  <a:srgbClr val="FFFFFF"/>
                </a:solidFill>
              </a:rPr>
              <a:t>Unfortunately, this craft was destroyed by the intense pressure and extreme temperatures on the Venusian surface.</a:t>
            </a:r>
            <a:r>
              <a:rPr lang="en-US" b="1">
                <a:solidFill>
                  <a:srgbClr val="FFFFFF"/>
                </a:solidFill>
                <a:effectLst>
                  <a:outerShdw blurRad="38100" dist="38100" dir="2700000" algn="tl">
                    <a:srgbClr val="010199"/>
                  </a:outerShdw>
                </a:effectLst>
              </a:rPr>
              <a:t>  </a:t>
            </a:r>
          </a:p>
        </p:txBody>
      </p:sp>
    </p:spTree>
    <p:extLst>
      <p:ext uri="{BB962C8B-B14F-4D97-AF65-F5344CB8AC3E}">
        <p14:creationId xmlns:p14="http://schemas.microsoft.com/office/powerpoint/2010/main" val="20519279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COMINS 07-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312864"/>
            <a:ext cx="739140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6"/>
          <p:cNvSpPr txBox="1">
            <a:spLocks noChangeArrowheads="1"/>
          </p:cNvSpPr>
          <p:nvPr/>
        </p:nvSpPr>
        <p:spPr bwMode="auto">
          <a:xfrm>
            <a:off x="1524000" y="1"/>
            <a:ext cx="9144000" cy="1200329"/>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2400" b="1">
                <a:solidFill>
                  <a:srgbClr val="FFFFFF"/>
                </a:solidFill>
                <a:effectLst>
                  <a:outerShdw blurRad="38100" dist="38100" dir="2700000" algn="tl">
                    <a:srgbClr val="010199"/>
                  </a:outerShdw>
                </a:effectLst>
              </a:rPr>
              <a:t>The Magellan spacecraft, in an orbit around Venus, was able to “see through” the thick clouds using radar, giving us the best view of our sister planet. </a:t>
            </a:r>
          </a:p>
        </p:txBody>
      </p:sp>
    </p:spTree>
    <p:extLst>
      <p:ext uri="{BB962C8B-B14F-4D97-AF65-F5344CB8AC3E}">
        <p14:creationId xmlns:p14="http://schemas.microsoft.com/office/powerpoint/2010/main" val="42915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COMINS 07-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41463"/>
            <a:ext cx="9144000"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5"/>
          <p:cNvSpPr txBox="1">
            <a:spLocks noChangeArrowheads="1"/>
          </p:cNvSpPr>
          <p:nvPr/>
        </p:nvSpPr>
        <p:spPr bwMode="auto">
          <a:xfrm>
            <a:off x="1524000" y="0"/>
            <a:ext cx="9144000" cy="1373188"/>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2800" b="1">
                <a:solidFill>
                  <a:srgbClr val="B2B2B2"/>
                </a:solidFill>
                <a:effectLst>
                  <a:outerShdw blurRad="38100" dist="38100" dir="2700000" algn="tl">
                    <a:srgbClr val="FFFFFF"/>
                  </a:outerShdw>
                </a:effectLst>
              </a:rPr>
              <a:t>This false color map of Venus, equivalent to a topographical map of Earth, shows the large-scale surface features of the planet.</a:t>
            </a:r>
          </a:p>
        </p:txBody>
      </p:sp>
    </p:spTree>
    <p:extLst>
      <p:ext uri="{BB962C8B-B14F-4D97-AF65-F5344CB8AC3E}">
        <p14:creationId xmlns:p14="http://schemas.microsoft.com/office/powerpoint/2010/main" val="32025139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COMINS 07-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288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5"/>
          <p:cNvSpPr txBox="1">
            <a:spLocks noChangeArrowheads="1"/>
          </p:cNvSpPr>
          <p:nvPr/>
        </p:nvSpPr>
        <p:spPr bwMode="auto">
          <a:xfrm>
            <a:off x="1524000" y="457201"/>
            <a:ext cx="4191000" cy="1200329"/>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2400" b="1">
                <a:solidFill>
                  <a:srgbClr val="FFFFFF"/>
                </a:solidFill>
                <a:effectLst>
                  <a:outerShdw blurRad="38100" dist="38100" dir="2700000" algn="tl">
                    <a:srgbClr val="010199"/>
                  </a:outerShdw>
                </a:effectLst>
              </a:rPr>
              <a:t>A global view of Venus using radar images from the Magellan spacecraft</a:t>
            </a:r>
          </a:p>
        </p:txBody>
      </p:sp>
      <p:pic>
        <p:nvPicPr>
          <p:cNvPr id="22532" name="Picture 6" descr="COMINS 07-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04800"/>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7"/>
          <p:cNvSpPr txBox="1">
            <a:spLocks noChangeArrowheads="1"/>
          </p:cNvSpPr>
          <p:nvPr/>
        </p:nvSpPr>
        <p:spPr bwMode="auto">
          <a:xfrm>
            <a:off x="5562600" y="5105401"/>
            <a:ext cx="48768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a:solidFill>
                  <a:srgbClr val="FFFFFF"/>
                </a:solidFill>
              </a:rPr>
              <a:t>The craters found on Venus tend to be in clusters. </a:t>
            </a:r>
          </a:p>
          <a:p>
            <a:pPr fontAlgn="base">
              <a:spcBef>
                <a:spcPct val="50000"/>
              </a:spcBef>
              <a:spcAft>
                <a:spcPct val="0"/>
              </a:spcAft>
            </a:pPr>
            <a:r>
              <a:rPr lang="en-US" altLang="en-US">
                <a:solidFill>
                  <a:srgbClr val="FFFFFF"/>
                </a:solidFill>
              </a:rPr>
              <a:t>This suggests that they were formed from a large single piece of falling debris that was broken up by Venus’s atmosphere. </a:t>
            </a:r>
          </a:p>
        </p:txBody>
      </p:sp>
    </p:spTree>
    <p:extLst>
      <p:ext uri="{BB962C8B-B14F-4D97-AF65-F5344CB8AC3E}">
        <p14:creationId xmlns:p14="http://schemas.microsoft.com/office/powerpoint/2010/main" val="38076460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vitalm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71439"/>
            <a:ext cx="7696200" cy="665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843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COMINS 07-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14400"/>
            <a:ext cx="4470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1524000" y="0"/>
            <a:ext cx="9144000" cy="1066800"/>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3200" b="1">
                <a:solidFill>
                  <a:srgbClr val="B2B2B2"/>
                </a:solidFill>
                <a:effectLst>
                  <a:outerShdw blurRad="38100" dist="38100" dir="2700000" algn="tl">
                    <a:srgbClr val="FFFFFF"/>
                  </a:outerShdw>
                </a:effectLst>
              </a:rPr>
              <a:t>Mars has been the Center of Speculation about Extraterrestrial Life</a:t>
            </a:r>
            <a:r>
              <a:rPr lang="en-US" sz="3200">
                <a:solidFill>
                  <a:srgbClr val="000000"/>
                </a:solidFill>
                <a:latin typeface="Times New Roman" pitchFamily="18" charset="0"/>
              </a:rPr>
              <a:t>  </a:t>
            </a:r>
          </a:p>
        </p:txBody>
      </p:sp>
      <p:pic>
        <p:nvPicPr>
          <p:cNvPr id="24580" name="Picture 6" descr="COMINS 07-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385888"/>
            <a:ext cx="3886200"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7"/>
          <p:cNvSpPr txBox="1">
            <a:spLocks noChangeArrowheads="1"/>
          </p:cNvSpPr>
          <p:nvPr/>
        </p:nvSpPr>
        <p:spPr bwMode="auto">
          <a:xfrm>
            <a:off x="1752600" y="5943600"/>
            <a:ext cx="441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a:solidFill>
                  <a:srgbClr val="FFFFFF"/>
                </a:solidFill>
              </a:rPr>
              <a:t>Early telescope images showed features which were perceived as irrigation canals. </a:t>
            </a:r>
          </a:p>
        </p:txBody>
      </p:sp>
      <p:sp>
        <p:nvSpPr>
          <p:cNvPr id="24582" name="Text Box 8"/>
          <p:cNvSpPr txBox="1">
            <a:spLocks noChangeArrowheads="1"/>
          </p:cNvSpPr>
          <p:nvPr/>
        </p:nvSpPr>
        <p:spPr bwMode="auto">
          <a:xfrm>
            <a:off x="6477000" y="5334000"/>
            <a:ext cx="4191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a:solidFill>
                  <a:srgbClr val="FFFFFF"/>
                </a:solidFill>
              </a:rPr>
              <a:t>People feared an attack from Mars, like this one portrayed in “The War of the Worlds.”</a:t>
            </a:r>
          </a:p>
        </p:txBody>
      </p:sp>
    </p:spTree>
    <p:extLst>
      <p:ext uri="{BB962C8B-B14F-4D97-AF65-F5344CB8AC3E}">
        <p14:creationId xmlns:p14="http://schemas.microsoft.com/office/powerpoint/2010/main" val="5558236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COMINS 07-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95401"/>
            <a:ext cx="9144000"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5"/>
          <p:cNvSpPr txBox="1">
            <a:spLocks noChangeArrowheads="1"/>
          </p:cNvSpPr>
          <p:nvPr/>
        </p:nvSpPr>
        <p:spPr bwMode="auto">
          <a:xfrm>
            <a:off x="1524000" y="228601"/>
            <a:ext cx="9144000" cy="701675"/>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4000" b="1">
                <a:solidFill>
                  <a:srgbClr val="B2B2B2"/>
                </a:solidFill>
                <a:effectLst>
                  <a:outerShdw blurRad="38100" dist="38100" dir="2700000" algn="tl">
                    <a:srgbClr val="FFFFFF"/>
                  </a:outerShdw>
                </a:effectLst>
              </a:rPr>
              <a:t>Topographical Map of Mars</a:t>
            </a:r>
          </a:p>
        </p:txBody>
      </p:sp>
    </p:spTree>
    <p:extLst>
      <p:ext uri="{BB962C8B-B14F-4D97-AF65-F5344CB8AC3E}">
        <p14:creationId xmlns:p14="http://schemas.microsoft.com/office/powerpoint/2010/main" val="2888896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5"/>
          <p:cNvSpPr>
            <a:spLocks noGrp="1" noChangeArrowheads="1"/>
          </p:cNvSpPr>
          <p:nvPr>
            <p:ph type="title"/>
          </p:nvPr>
        </p:nvSpPr>
        <p:spPr/>
        <p:txBody>
          <a:bodyPr/>
          <a:lstStyle/>
          <a:p>
            <a:pPr eaLnBrk="1" hangingPunct="1">
              <a:defRPr/>
            </a:pPr>
            <a:r>
              <a:rPr lang="en-US" smtClean="0"/>
              <a:t>What are these ?</a:t>
            </a:r>
          </a:p>
        </p:txBody>
      </p:sp>
      <p:pic>
        <p:nvPicPr>
          <p:cNvPr id="26627" name="Picture 4" descr="om &amp; vm from MOLA dat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13064" y="1600201"/>
            <a:ext cx="6364287" cy="453072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5698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4" descr="COMINS 07-22a (ins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373188"/>
            <a:ext cx="8839200"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5"/>
          <p:cNvSpPr txBox="1">
            <a:spLocks noChangeArrowheads="1"/>
          </p:cNvSpPr>
          <p:nvPr/>
        </p:nvSpPr>
        <p:spPr bwMode="auto">
          <a:xfrm>
            <a:off x="1524000" y="1"/>
            <a:ext cx="9144000" cy="885825"/>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2600" b="1">
                <a:solidFill>
                  <a:srgbClr val="B2B2B2"/>
                </a:solidFill>
                <a:effectLst>
                  <a:outerShdw blurRad="38100" dist="38100" dir="2700000" algn="tl">
                    <a:srgbClr val="FFFFFF"/>
                  </a:outerShdw>
                </a:effectLst>
              </a:rPr>
              <a:t>The Martian surface includes broad towering volcanoes, vast windswept plains, and enormous canyons.</a:t>
            </a:r>
          </a:p>
        </p:txBody>
      </p:sp>
      <p:sp>
        <p:nvSpPr>
          <p:cNvPr id="27652" name="Text Box 6"/>
          <p:cNvSpPr txBox="1">
            <a:spLocks noChangeArrowheads="1"/>
          </p:cNvSpPr>
          <p:nvPr/>
        </p:nvSpPr>
        <p:spPr bwMode="auto">
          <a:xfrm>
            <a:off x="6477000" y="5486401"/>
            <a:ext cx="3886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a:solidFill>
                  <a:srgbClr val="FFFFFF"/>
                </a:solidFill>
              </a:rPr>
              <a:t>Valles Marineris is a vast canyon stretchimg over about one-fifth the circumference of Mars (as wide as the United States). </a:t>
            </a:r>
          </a:p>
        </p:txBody>
      </p:sp>
    </p:spTree>
    <p:extLst>
      <p:ext uri="{BB962C8B-B14F-4D97-AF65-F5344CB8AC3E}">
        <p14:creationId xmlns:p14="http://schemas.microsoft.com/office/powerpoint/2010/main" val="9181997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4" name="Picture 4" descr="COMINS 07-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352550"/>
            <a:ext cx="73152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5"/>
          <p:cNvSpPr txBox="1">
            <a:spLocks noChangeArrowheads="1"/>
          </p:cNvSpPr>
          <p:nvPr/>
        </p:nvSpPr>
        <p:spPr bwMode="auto">
          <a:xfrm>
            <a:off x="1752600" y="1"/>
            <a:ext cx="891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400" b="1">
                <a:solidFill>
                  <a:srgbClr val="FFFFFF"/>
                </a:solidFill>
              </a:rPr>
              <a:t>Mars also has volcanoes.  The largest of these is Olympus Mons. It covers an area the size of Missouri and rises three times higher than Mount Everest.</a:t>
            </a:r>
          </a:p>
        </p:txBody>
      </p:sp>
    </p:spTree>
    <p:extLst>
      <p:ext uri="{BB962C8B-B14F-4D97-AF65-F5344CB8AC3E}">
        <p14:creationId xmlns:p14="http://schemas.microsoft.com/office/powerpoint/2010/main" val="9076207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Early Hypotheses</a:t>
            </a:r>
          </a:p>
        </p:txBody>
      </p:sp>
      <p:sp>
        <p:nvSpPr>
          <p:cNvPr id="171011" name="Line 3"/>
          <p:cNvSpPr>
            <a:spLocks noChangeShapeType="1"/>
          </p:cNvSpPr>
          <p:nvPr/>
        </p:nvSpPr>
        <p:spPr bwMode="auto">
          <a:xfrm>
            <a:off x="2209800" y="838200"/>
            <a:ext cx="52578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71022" name="Picture 14" descr="01a"/>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667000" y="927100"/>
            <a:ext cx="4038600" cy="2224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1023" name="Picture 15" descr="01b"/>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2667000" y="3886201"/>
            <a:ext cx="4038600" cy="1971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1024" name="Text Box 16"/>
          <p:cNvSpPr txBox="1">
            <a:spLocks noChangeArrowheads="1"/>
          </p:cNvSpPr>
          <p:nvPr/>
        </p:nvSpPr>
        <p:spPr bwMode="auto">
          <a:xfrm>
            <a:off x="6813550" y="1066800"/>
            <a:ext cx="3810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buFontTx/>
              <a:buChar char="•"/>
            </a:pPr>
            <a:r>
              <a:rPr lang="en-US" altLang="en-US" sz="2200" dirty="0">
                <a:solidFill>
                  <a:srgbClr val="333399"/>
                </a:solidFill>
              </a:rPr>
              <a:t> </a:t>
            </a:r>
            <a:r>
              <a:rPr lang="en-US" altLang="en-US" sz="2200" b="1" i="1" u="sng" dirty="0">
                <a:solidFill>
                  <a:srgbClr val="333399"/>
                </a:solidFill>
              </a:rPr>
              <a:t>catastrophic hypotheses</a:t>
            </a:r>
            <a:r>
              <a:rPr lang="en-US" altLang="en-US" sz="2200" dirty="0">
                <a:solidFill>
                  <a:srgbClr val="333399"/>
                </a:solidFill>
              </a:rPr>
              <a:t>, e.g., passing star hypothesis: </a:t>
            </a:r>
          </a:p>
        </p:txBody>
      </p:sp>
      <p:sp>
        <p:nvSpPr>
          <p:cNvPr id="171025" name="Text Box 17"/>
          <p:cNvSpPr txBox="1">
            <a:spLocks noChangeArrowheads="1"/>
          </p:cNvSpPr>
          <p:nvPr/>
        </p:nvSpPr>
        <p:spPr bwMode="auto">
          <a:xfrm>
            <a:off x="6683375" y="1955801"/>
            <a:ext cx="3962400"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100">
                <a:solidFill>
                  <a:srgbClr val="333399"/>
                </a:solidFill>
              </a:rPr>
              <a:t>Star passing the sun closely tore material out of the sun, from which planets could form (no longer considered)</a:t>
            </a:r>
          </a:p>
        </p:txBody>
      </p:sp>
      <p:sp>
        <p:nvSpPr>
          <p:cNvPr id="171026" name="Text Box 18"/>
          <p:cNvSpPr txBox="1">
            <a:spLocks noChangeArrowheads="1"/>
          </p:cNvSpPr>
          <p:nvPr/>
        </p:nvSpPr>
        <p:spPr bwMode="auto">
          <a:xfrm>
            <a:off x="2743200" y="3124201"/>
            <a:ext cx="4419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Catastrophic hypotheses predict: Only few stars should have planets!</a:t>
            </a:r>
          </a:p>
        </p:txBody>
      </p:sp>
      <p:sp>
        <p:nvSpPr>
          <p:cNvPr id="171027" name="Text Box 19"/>
          <p:cNvSpPr txBox="1">
            <a:spLocks noChangeArrowheads="1"/>
          </p:cNvSpPr>
          <p:nvPr/>
        </p:nvSpPr>
        <p:spPr bwMode="auto">
          <a:xfrm>
            <a:off x="6934200" y="3810000"/>
            <a:ext cx="3581400"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buFontTx/>
              <a:buChar char="•"/>
            </a:pPr>
            <a:r>
              <a:rPr lang="en-US" altLang="en-US" sz="1900" dirty="0">
                <a:solidFill>
                  <a:srgbClr val="333399"/>
                </a:solidFill>
              </a:rPr>
              <a:t> </a:t>
            </a:r>
            <a:r>
              <a:rPr lang="en-US" altLang="en-US" sz="1900" b="1" i="1" u="sng" dirty="0">
                <a:solidFill>
                  <a:srgbClr val="333399"/>
                </a:solidFill>
              </a:rPr>
              <a:t>evolutionary hypotheses</a:t>
            </a:r>
            <a:r>
              <a:rPr lang="en-US" altLang="en-US" sz="1900" dirty="0">
                <a:solidFill>
                  <a:srgbClr val="333399"/>
                </a:solidFill>
              </a:rPr>
              <a:t>, e.g., Laplace’s nebular hypothesis: </a:t>
            </a:r>
          </a:p>
        </p:txBody>
      </p:sp>
      <p:sp>
        <p:nvSpPr>
          <p:cNvPr id="171028" name="Text Box 20"/>
          <p:cNvSpPr txBox="1">
            <a:spLocks noChangeArrowheads="1"/>
          </p:cNvSpPr>
          <p:nvPr/>
        </p:nvSpPr>
        <p:spPr bwMode="auto">
          <a:xfrm>
            <a:off x="6781800" y="4632325"/>
            <a:ext cx="3886200"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1900">
                <a:solidFill>
                  <a:srgbClr val="333399"/>
                </a:solidFill>
              </a:rPr>
              <a:t>Rings of material separate from the spinning cloud, carrying away angular momentum of the cloud </a:t>
            </a:r>
            <a:r>
              <a:rPr lang="en-US" altLang="en-US">
                <a:solidFill>
                  <a:srgbClr val="333399"/>
                </a:solidFill>
                <a:sym typeface="Symbol" panose="05050102010706020507" pitchFamily="18" charset="2"/>
              </a:rPr>
              <a:t></a:t>
            </a:r>
            <a:r>
              <a:rPr lang="en-US" altLang="en-US">
                <a:solidFill>
                  <a:srgbClr val="000000"/>
                </a:solidFill>
              </a:rPr>
              <a:t> </a:t>
            </a:r>
            <a:r>
              <a:rPr lang="en-US" altLang="en-US" sz="1900">
                <a:solidFill>
                  <a:srgbClr val="333399"/>
                </a:solidFill>
              </a:rPr>
              <a:t>cloud could contract further (forming the sun)</a:t>
            </a:r>
          </a:p>
        </p:txBody>
      </p:sp>
      <p:sp>
        <p:nvSpPr>
          <p:cNvPr id="171029" name="Text Box 21"/>
          <p:cNvSpPr txBox="1">
            <a:spLocks noChangeArrowheads="1"/>
          </p:cNvSpPr>
          <p:nvPr/>
        </p:nvSpPr>
        <p:spPr bwMode="auto">
          <a:xfrm>
            <a:off x="2743200" y="5829301"/>
            <a:ext cx="3962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Evolutionary hypotheses predict: Most stars should have planets!</a:t>
            </a:r>
          </a:p>
        </p:txBody>
      </p:sp>
      <p:pic>
        <p:nvPicPr>
          <p:cNvPr id="17102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18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1024"/>
                                        </p:tgtEl>
                                        <p:attrNameLst>
                                          <p:attrName>style.visibility</p:attrName>
                                        </p:attrNameLst>
                                      </p:cBhvr>
                                      <p:to>
                                        <p:strVal val="visible"/>
                                      </p:to>
                                    </p:set>
                                    <p:animEffect transition="in" filter="slide(fromBottom)">
                                      <p:cBhvr>
                                        <p:cTn id="7" dur="500"/>
                                        <p:tgtEl>
                                          <p:spTgt spid="1710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171022"/>
                                        </p:tgtEl>
                                        <p:attrNameLst>
                                          <p:attrName>style.visibility</p:attrName>
                                        </p:attrNameLst>
                                      </p:cBhvr>
                                      <p:to>
                                        <p:strVal val="visible"/>
                                      </p:to>
                                    </p:set>
                                    <p:anim calcmode="lin" valueType="num">
                                      <p:cBhvr additive="base">
                                        <p:cTn id="12" dur="500" fill="hold"/>
                                        <p:tgtEl>
                                          <p:spTgt spid="171022"/>
                                        </p:tgtEl>
                                        <p:attrNameLst>
                                          <p:attrName>ppt_x</p:attrName>
                                        </p:attrNameLst>
                                      </p:cBhvr>
                                      <p:tavLst>
                                        <p:tav tm="0">
                                          <p:val>
                                            <p:strVal val="0-#ppt_w/2"/>
                                          </p:val>
                                        </p:tav>
                                        <p:tav tm="100000">
                                          <p:val>
                                            <p:strVal val="#ppt_x"/>
                                          </p:val>
                                        </p:tav>
                                      </p:tavLst>
                                    </p:anim>
                                    <p:anim calcmode="lin" valueType="num">
                                      <p:cBhvr additive="base">
                                        <p:cTn id="13" dur="500" fill="hold"/>
                                        <p:tgtEl>
                                          <p:spTgt spid="17102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71025"/>
                                        </p:tgtEl>
                                        <p:attrNameLst>
                                          <p:attrName>style.visibility</p:attrName>
                                        </p:attrNameLst>
                                      </p:cBhvr>
                                      <p:to>
                                        <p:strVal val="visible"/>
                                      </p:to>
                                    </p:set>
                                    <p:animEffect transition="in" filter="slide(fromBottom)">
                                      <p:cBhvr>
                                        <p:cTn id="18" dur="500"/>
                                        <p:tgtEl>
                                          <p:spTgt spid="17102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71026"/>
                                        </p:tgtEl>
                                        <p:attrNameLst>
                                          <p:attrName>style.visibility</p:attrName>
                                        </p:attrNameLst>
                                      </p:cBhvr>
                                      <p:to>
                                        <p:strVal val="visible"/>
                                      </p:to>
                                    </p:set>
                                    <p:animEffect transition="in" filter="slide(fromBottom)">
                                      <p:cBhvr>
                                        <p:cTn id="23" dur="500"/>
                                        <p:tgtEl>
                                          <p:spTgt spid="17102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71027"/>
                                        </p:tgtEl>
                                        <p:attrNameLst>
                                          <p:attrName>style.visibility</p:attrName>
                                        </p:attrNameLst>
                                      </p:cBhvr>
                                      <p:to>
                                        <p:strVal val="visible"/>
                                      </p:to>
                                    </p:set>
                                    <p:animEffect transition="in" filter="slide(fromBottom)">
                                      <p:cBhvr>
                                        <p:cTn id="28" dur="500"/>
                                        <p:tgtEl>
                                          <p:spTgt spid="17102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nodeType="clickEffect">
                                  <p:stCondLst>
                                    <p:cond delay="0"/>
                                  </p:stCondLst>
                                  <p:childTnLst>
                                    <p:set>
                                      <p:cBhvr>
                                        <p:cTn id="32" dur="1" fill="hold">
                                          <p:stCondLst>
                                            <p:cond delay="0"/>
                                          </p:stCondLst>
                                        </p:cTn>
                                        <p:tgtEl>
                                          <p:spTgt spid="171023"/>
                                        </p:tgtEl>
                                        <p:attrNameLst>
                                          <p:attrName>style.visibility</p:attrName>
                                        </p:attrNameLst>
                                      </p:cBhvr>
                                      <p:to>
                                        <p:strVal val="visible"/>
                                      </p:to>
                                    </p:set>
                                    <p:anim calcmode="lin" valueType="num">
                                      <p:cBhvr additive="base">
                                        <p:cTn id="33" dur="500" fill="hold"/>
                                        <p:tgtEl>
                                          <p:spTgt spid="171023"/>
                                        </p:tgtEl>
                                        <p:attrNameLst>
                                          <p:attrName>ppt_x</p:attrName>
                                        </p:attrNameLst>
                                      </p:cBhvr>
                                      <p:tavLst>
                                        <p:tav tm="0">
                                          <p:val>
                                            <p:strVal val="0-#ppt_w/2"/>
                                          </p:val>
                                        </p:tav>
                                        <p:tav tm="100000">
                                          <p:val>
                                            <p:strVal val="#ppt_x"/>
                                          </p:val>
                                        </p:tav>
                                      </p:tavLst>
                                    </p:anim>
                                    <p:anim calcmode="lin" valueType="num">
                                      <p:cBhvr additive="base">
                                        <p:cTn id="34" dur="500" fill="hold"/>
                                        <p:tgtEl>
                                          <p:spTgt spid="171023"/>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171028"/>
                                        </p:tgtEl>
                                        <p:attrNameLst>
                                          <p:attrName>style.visibility</p:attrName>
                                        </p:attrNameLst>
                                      </p:cBhvr>
                                      <p:to>
                                        <p:strVal val="visible"/>
                                      </p:to>
                                    </p:set>
                                    <p:animEffect transition="in" filter="slide(fromBottom)">
                                      <p:cBhvr>
                                        <p:cTn id="39" dur="500"/>
                                        <p:tgtEl>
                                          <p:spTgt spid="17102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171029"/>
                                        </p:tgtEl>
                                        <p:attrNameLst>
                                          <p:attrName>style.visibility</p:attrName>
                                        </p:attrNameLst>
                                      </p:cBhvr>
                                      <p:to>
                                        <p:strVal val="visible"/>
                                      </p:to>
                                    </p:set>
                                    <p:animEffect transition="in" filter="slide(fromBottom)">
                                      <p:cBhvr>
                                        <p:cTn id="44" dur="500"/>
                                        <p:tgtEl>
                                          <p:spTgt spid="17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24" grpId="0" autoUpdateAnimBg="0"/>
      <p:bldP spid="171025" grpId="0" autoUpdateAnimBg="0"/>
      <p:bldP spid="171026" grpId="0" autoUpdateAnimBg="0"/>
      <p:bldP spid="171027" grpId="0" autoUpdateAnimBg="0"/>
      <p:bldP spid="171028" grpId="0" autoUpdateAnimBg="0"/>
      <p:bldP spid="171029"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defRPr/>
            </a:pPr>
            <a:endParaRPr lang="en-US" smtClean="0"/>
          </a:p>
        </p:txBody>
      </p:sp>
      <p:pic>
        <p:nvPicPr>
          <p:cNvPr id="29699" name="Picture 3" descr="om obliqu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43401" y="0"/>
            <a:ext cx="3344863" cy="6992938"/>
          </a:xfrm>
          <a:noFill/>
          <a:extLst>
            <a:ext uri="{909E8E84-426E-40DD-AFC4-6F175D3DCCD1}">
              <a14:hiddenFill xmlns:a14="http://schemas.microsoft.com/office/drawing/2010/main">
                <a:solidFill>
                  <a:srgbClr val="FFFFFF"/>
                </a:solidFill>
              </a14:hiddenFill>
            </a:ext>
          </a:extLst>
        </p:spPr>
      </p:pic>
      <p:sp>
        <p:nvSpPr>
          <p:cNvPr id="29700" name="Text Box 4"/>
          <p:cNvSpPr txBox="1">
            <a:spLocks noChangeArrowheads="1"/>
          </p:cNvSpPr>
          <p:nvPr/>
        </p:nvSpPr>
        <p:spPr bwMode="auto">
          <a:xfrm>
            <a:off x="8670925" y="5294313"/>
            <a:ext cx="1327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b="1">
                <a:solidFill>
                  <a:srgbClr val="FFFFFF"/>
                </a:solidFill>
              </a:rPr>
              <a:t>Thanks to</a:t>
            </a:r>
          </a:p>
          <a:p>
            <a:pPr eaLnBrk="0" fontAlgn="base" hangingPunct="0">
              <a:spcBef>
                <a:spcPct val="0"/>
              </a:spcBef>
              <a:spcAft>
                <a:spcPct val="0"/>
              </a:spcAft>
            </a:pPr>
            <a:r>
              <a:rPr lang="en-US" altLang="en-US" b="1">
                <a:solidFill>
                  <a:srgbClr val="FFFFFF"/>
                </a:solidFill>
              </a:rPr>
              <a:t>Will Lynch</a:t>
            </a:r>
          </a:p>
        </p:txBody>
      </p:sp>
    </p:spTree>
    <p:extLst>
      <p:ext uri="{BB962C8B-B14F-4D97-AF65-F5344CB8AC3E}">
        <p14:creationId xmlns:p14="http://schemas.microsoft.com/office/powerpoint/2010/main" val="41501379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defRPr/>
            </a:pPr>
            <a:endParaRPr lang="en-US" smtClean="0"/>
          </a:p>
        </p:txBody>
      </p:sp>
      <p:pic>
        <p:nvPicPr>
          <p:cNvPr id="30723" name="Picture 3" descr="om top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152400"/>
            <a:ext cx="6883400" cy="6870700"/>
          </a:xfrm>
          <a:noFill/>
          <a:extLst>
            <a:ext uri="{909E8E84-426E-40DD-AFC4-6F175D3DCCD1}">
              <a14:hiddenFill xmlns:a14="http://schemas.microsoft.com/office/drawing/2010/main">
                <a:solidFill>
                  <a:srgbClr val="FFFFFF"/>
                </a:solidFill>
              </a14:hiddenFill>
            </a:ext>
          </a:extLst>
        </p:spPr>
      </p:pic>
      <p:sp>
        <p:nvSpPr>
          <p:cNvPr id="30724" name="Text Box 4"/>
          <p:cNvSpPr txBox="1">
            <a:spLocks noChangeArrowheads="1"/>
          </p:cNvSpPr>
          <p:nvPr/>
        </p:nvSpPr>
        <p:spPr bwMode="auto">
          <a:xfrm>
            <a:off x="9448800" y="4684714"/>
            <a:ext cx="9842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b="1">
                <a:solidFill>
                  <a:srgbClr val="FFFFFF"/>
                </a:solidFill>
              </a:rPr>
              <a:t>Thanks</a:t>
            </a:r>
          </a:p>
          <a:p>
            <a:pPr eaLnBrk="0" fontAlgn="base" hangingPunct="0">
              <a:spcBef>
                <a:spcPct val="0"/>
              </a:spcBef>
              <a:spcAft>
                <a:spcPct val="0"/>
              </a:spcAft>
            </a:pPr>
            <a:r>
              <a:rPr lang="en-US" altLang="en-US" b="1">
                <a:solidFill>
                  <a:srgbClr val="FFFFFF"/>
                </a:solidFill>
              </a:rPr>
              <a:t>to</a:t>
            </a:r>
          </a:p>
          <a:p>
            <a:pPr eaLnBrk="0" fontAlgn="base" hangingPunct="0">
              <a:spcBef>
                <a:spcPct val="0"/>
              </a:spcBef>
              <a:spcAft>
                <a:spcPct val="0"/>
              </a:spcAft>
            </a:pPr>
            <a:r>
              <a:rPr lang="en-US" altLang="en-US" b="1">
                <a:solidFill>
                  <a:srgbClr val="FFFFFF"/>
                </a:solidFill>
              </a:rPr>
              <a:t>Will</a:t>
            </a:r>
          </a:p>
          <a:p>
            <a:pPr eaLnBrk="0" fontAlgn="base" hangingPunct="0">
              <a:spcBef>
                <a:spcPct val="0"/>
              </a:spcBef>
              <a:spcAft>
                <a:spcPct val="0"/>
              </a:spcAft>
            </a:pPr>
            <a:r>
              <a:rPr lang="en-US" altLang="en-US" b="1">
                <a:solidFill>
                  <a:srgbClr val="FFFFFF"/>
                </a:solidFill>
              </a:rPr>
              <a:t>Lynch</a:t>
            </a:r>
          </a:p>
        </p:txBody>
      </p:sp>
    </p:spTree>
    <p:extLst>
      <p:ext uri="{BB962C8B-B14F-4D97-AF65-F5344CB8AC3E}">
        <p14:creationId xmlns:p14="http://schemas.microsoft.com/office/powerpoint/2010/main" val="12162897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OMINS 07-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108076"/>
            <a:ext cx="8534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3"/>
          <p:cNvSpPr txBox="1">
            <a:spLocks noChangeArrowheads="1"/>
          </p:cNvSpPr>
          <p:nvPr/>
        </p:nvSpPr>
        <p:spPr bwMode="auto">
          <a:xfrm>
            <a:off x="1524000" y="228600"/>
            <a:ext cx="9144000" cy="641350"/>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3600" b="1">
                <a:solidFill>
                  <a:srgbClr val="B2B2B2"/>
                </a:solidFill>
                <a:effectLst>
                  <a:outerShdw blurRad="38100" dist="38100" dir="2700000" algn="tl">
                    <a:srgbClr val="FFFFFF"/>
                  </a:outerShdw>
                </a:effectLst>
              </a:rPr>
              <a:t>Impact Craters on Mars</a:t>
            </a:r>
          </a:p>
        </p:txBody>
      </p:sp>
      <p:sp>
        <p:nvSpPr>
          <p:cNvPr id="31748" name="Text Box 4"/>
          <p:cNvSpPr txBox="1">
            <a:spLocks noChangeArrowheads="1"/>
          </p:cNvSpPr>
          <p:nvPr/>
        </p:nvSpPr>
        <p:spPr bwMode="auto">
          <a:xfrm>
            <a:off x="1752600" y="5791200"/>
            <a:ext cx="861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a:solidFill>
                  <a:srgbClr val="FFFFFF"/>
                </a:solidFill>
              </a:rPr>
              <a:t>Most of these craters are found in the Southern Hemisphere, suggesting that the Northern Hemisphere has been resurfaced. </a:t>
            </a:r>
          </a:p>
        </p:txBody>
      </p:sp>
    </p:spTree>
    <p:extLst>
      <p:ext uri="{BB962C8B-B14F-4D97-AF65-F5344CB8AC3E}">
        <p14:creationId xmlns:p14="http://schemas.microsoft.com/office/powerpoint/2010/main" val="41542047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0" name="Picture 4" descr="COMINS 07-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1219200"/>
            <a:ext cx="3706813" cy="36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5" descr="COMINS 07-25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295401"/>
            <a:ext cx="4038600"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p:cNvSpPr txBox="1">
            <a:spLocks noChangeArrowheads="1"/>
          </p:cNvSpPr>
          <p:nvPr/>
        </p:nvSpPr>
        <p:spPr bwMode="auto">
          <a:xfrm>
            <a:off x="1524000" y="1"/>
            <a:ext cx="9144000" cy="1190625"/>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3600" b="1">
                <a:solidFill>
                  <a:srgbClr val="B2B2B2"/>
                </a:solidFill>
                <a:effectLst>
                  <a:outerShdw blurRad="38100" dist="38100" dir="2700000" algn="tl">
                    <a:srgbClr val="FFFFFF"/>
                  </a:outerShdw>
                </a:effectLst>
              </a:rPr>
              <a:t>The Martian surface also has some unusual features</a:t>
            </a:r>
          </a:p>
        </p:txBody>
      </p:sp>
      <p:sp>
        <p:nvSpPr>
          <p:cNvPr id="32773" name="Text Box 7"/>
          <p:cNvSpPr txBox="1">
            <a:spLocks noChangeArrowheads="1"/>
          </p:cNvSpPr>
          <p:nvPr/>
        </p:nvSpPr>
        <p:spPr bwMode="auto">
          <a:xfrm>
            <a:off x="1981200" y="5181600"/>
            <a:ext cx="3352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b="1">
                <a:solidFill>
                  <a:srgbClr val="FFFFFF"/>
                </a:solidFill>
              </a:rPr>
              <a:t>Apparent “face” on the Martian surface.</a:t>
            </a:r>
          </a:p>
        </p:txBody>
      </p:sp>
      <p:sp>
        <p:nvSpPr>
          <p:cNvPr id="26632" name="Text Box 8"/>
          <p:cNvSpPr txBox="1">
            <a:spLocks noChangeArrowheads="1"/>
          </p:cNvSpPr>
          <p:nvPr/>
        </p:nvSpPr>
        <p:spPr bwMode="auto">
          <a:xfrm>
            <a:off x="6248400" y="5105400"/>
            <a:ext cx="4038600" cy="915988"/>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b="1">
                <a:solidFill>
                  <a:srgbClr val="FFFFFF"/>
                </a:solidFill>
                <a:effectLst>
                  <a:outerShdw blurRad="38100" dist="38100" dir="2700000" algn="tl">
                    <a:srgbClr val="010199"/>
                  </a:outerShdw>
                </a:effectLst>
              </a:rPr>
              <a:t>22 years later, with improved technology, the feature looks more natural.</a:t>
            </a:r>
          </a:p>
        </p:txBody>
      </p:sp>
    </p:spTree>
    <p:extLst>
      <p:ext uri="{BB962C8B-B14F-4D97-AF65-F5344CB8AC3E}">
        <p14:creationId xmlns:p14="http://schemas.microsoft.com/office/powerpoint/2010/main" val="38523196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COMINS 07-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47800"/>
            <a:ext cx="8839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5"/>
          <p:cNvSpPr txBox="1">
            <a:spLocks noChangeArrowheads="1"/>
          </p:cNvSpPr>
          <p:nvPr/>
        </p:nvSpPr>
        <p:spPr bwMode="auto">
          <a:xfrm>
            <a:off x="1676400" y="760413"/>
            <a:ext cx="891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a:solidFill>
                  <a:srgbClr val="FFFFFF"/>
                </a:solidFill>
              </a:rPr>
              <a:t>Mars is tilted on its axis by 25.19</a:t>
            </a:r>
            <a:r>
              <a:rPr lang="en-US" altLang="en-US">
                <a:solidFill>
                  <a:srgbClr val="FFFFFF"/>
                </a:solidFill>
                <a:sym typeface="Symbol" panose="05050102010706020507" pitchFamily="18" charset="2"/>
              </a:rPr>
              <a:t> (nearly the same as Earth) and the hemispheres experience seasons that can be observed by examining the polar caps. </a:t>
            </a:r>
          </a:p>
        </p:txBody>
      </p:sp>
      <p:sp>
        <p:nvSpPr>
          <p:cNvPr id="27654" name="Text Box 6"/>
          <p:cNvSpPr txBox="1">
            <a:spLocks noChangeArrowheads="1"/>
          </p:cNvSpPr>
          <p:nvPr/>
        </p:nvSpPr>
        <p:spPr bwMode="auto">
          <a:xfrm>
            <a:off x="1524000" y="0"/>
            <a:ext cx="9144000" cy="641350"/>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3600" b="1" dirty="0">
                <a:solidFill>
                  <a:srgbClr val="B2B2B2"/>
                </a:solidFill>
                <a:effectLst>
                  <a:outerShdw blurRad="38100" dist="38100" dir="2700000" algn="tl">
                    <a:srgbClr val="FFFFFF"/>
                  </a:outerShdw>
                </a:effectLst>
              </a:rPr>
              <a:t>Martian Seasons</a:t>
            </a:r>
          </a:p>
        </p:txBody>
      </p:sp>
      <p:sp>
        <p:nvSpPr>
          <p:cNvPr id="33797" name="Text Box 7"/>
          <p:cNvSpPr txBox="1">
            <a:spLocks noChangeArrowheads="1"/>
          </p:cNvSpPr>
          <p:nvPr/>
        </p:nvSpPr>
        <p:spPr bwMode="auto">
          <a:xfrm>
            <a:off x="1752600" y="5791201"/>
            <a:ext cx="4267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1600">
                <a:solidFill>
                  <a:srgbClr val="FFFFFF"/>
                </a:solidFill>
              </a:rPr>
              <a:t>Large ice cap made mostly of frozen carbon dioxide (dry ice)</a:t>
            </a:r>
          </a:p>
        </p:txBody>
      </p:sp>
      <p:sp>
        <p:nvSpPr>
          <p:cNvPr id="33798" name="Text Box 9"/>
          <p:cNvSpPr txBox="1">
            <a:spLocks noChangeArrowheads="1"/>
          </p:cNvSpPr>
          <p:nvPr/>
        </p:nvSpPr>
        <p:spPr bwMode="auto">
          <a:xfrm>
            <a:off x="6553200" y="5819776"/>
            <a:ext cx="3886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1600">
                <a:solidFill>
                  <a:srgbClr val="FFFFFF"/>
                </a:solidFill>
              </a:rPr>
              <a:t>The dry ice sublimates, leaving a much smaller polar cap</a:t>
            </a:r>
          </a:p>
        </p:txBody>
      </p:sp>
    </p:spTree>
    <p:extLst>
      <p:ext uri="{BB962C8B-B14F-4D97-AF65-F5344CB8AC3E}">
        <p14:creationId xmlns:p14="http://schemas.microsoft.com/office/powerpoint/2010/main" val="10288142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Documents and Settings\user\Desktop\holy c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990600"/>
            <a:ext cx="76200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1981200" y="277814"/>
            <a:ext cx="8229600" cy="636587"/>
          </a:xfrm>
        </p:spPr>
        <p:txBody>
          <a:bodyPr/>
          <a:lstStyle/>
          <a:p>
            <a:pPr>
              <a:defRPr/>
            </a:pPr>
            <a:r>
              <a:rPr lang="en-US" sz="3000" dirty="0"/>
              <a:t>Water Ice – North Pole – Phoenix Lander</a:t>
            </a:r>
          </a:p>
        </p:txBody>
      </p:sp>
    </p:spTree>
    <p:extLst>
      <p:ext uri="{BB962C8B-B14F-4D97-AF65-F5344CB8AC3E}">
        <p14:creationId xmlns:p14="http://schemas.microsoft.com/office/powerpoint/2010/main" val="27309391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COMINS 07-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228600"/>
            <a:ext cx="2667000" cy="23749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5843" name="Picture 5" descr="COMINS 07-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819276"/>
            <a:ext cx="60960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6"/>
          <p:cNvSpPr txBox="1">
            <a:spLocks noChangeArrowheads="1"/>
          </p:cNvSpPr>
          <p:nvPr/>
        </p:nvSpPr>
        <p:spPr bwMode="auto">
          <a:xfrm>
            <a:off x="1828800" y="228601"/>
            <a:ext cx="5791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000" b="1">
                <a:solidFill>
                  <a:srgbClr val="FFFFFF"/>
                </a:solidFill>
              </a:rPr>
              <a:t>Although it is sometimes blue, the Martian sky generally takes on a rust color because of dust particles blown into the atmosphere by strong winds. </a:t>
            </a:r>
          </a:p>
        </p:txBody>
      </p:sp>
    </p:spTree>
    <p:extLst>
      <p:ext uri="{BB962C8B-B14F-4D97-AF65-F5344CB8AC3E}">
        <p14:creationId xmlns:p14="http://schemas.microsoft.com/office/powerpoint/2010/main" val="17770044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COMINS 07-29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814" y="1447800"/>
            <a:ext cx="42830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5" descr="COMINS 07-29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864" y="228600"/>
            <a:ext cx="404653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 Box 6"/>
          <p:cNvSpPr txBox="1">
            <a:spLocks noChangeArrowheads="1"/>
          </p:cNvSpPr>
          <p:nvPr/>
        </p:nvSpPr>
        <p:spPr bwMode="auto">
          <a:xfrm>
            <a:off x="1752600" y="0"/>
            <a:ext cx="4419600" cy="1373188"/>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2800" b="1">
                <a:solidFill>
                  <a:srgbClr val="B2B2B2"/>
                </a:solidFill>
                <a:effectLst>
                  <a:outerShdw blurRad="38100" dist="38100" dir="2700000" algn="tl">
                    <a:srgbClr val="FFFFFF"/>
                  </a:outerShdw>
                </a:effectLst>
              </a:rPr>
              <a:t>High winds create dust devils on the Martian surface.</a:t>
            </a:r>
          </a:p>
        </p:txBody>
      </p:sp>
      <p:sp>
        <p:nvSpPr>
          <p:cNvPr id="36869" name="Text Box 7"/>
          <p:cNvSpPr txBox="1">
            <a:spLocks noChangeArrowheads="1"/>
          </p:cNvSpPr>
          <p:nvPr/>
        </p:nvSpPr>
        <p:spPr bwMode="auto">
          <a:xfrm>
            <a:off x="3581400" y="5743575"/>
            <a:ext cx="251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b="1">
                <a:solidFill>
                  <a:srgbClr val="000000"/>
                </a:solidFill>
              </a:rPr>
              <a:t>A DUST DEVIL FROM ABOVE</a:t>
            </a:r>
          </a:p>
        </p:txBody>
      </p:sp>
      <p:sp>
        <p:nvSpPr>
          <p:cNvPr id="36870" name="Text Box 8"/>
          <p:cNvSpPr txBox="1">
            <a:spLocks noChangeArrowheads="1"/>
          </p:cNvSpPr>
          <p:nvPr/>
        </p:nvSpPr>
        <p:spPr bwMode="auto">
          <a:xfrm>
            <a:off x="8382000" y="4953001"/>
            <a:ext cx="17526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b="1">
                <a:solidFill>
                  <a:srgbClr val="000000"/>
                </a:solidFill>
              </a:rPr>
              <a:t>DARK STREAKS SHOW THE PATH OF DUST DEVILS</a:t>
            </a:r>
          </a:p>
        </p:txBody>
      </p:sp>
    </p:spTree>
    <p:extLst>
      <p:ext uri="{BB962C8B-B14F-4D97-AF65-F5344CB8AC3E}">
        <p14:creationId xmlns:p14="http://schemas.microsoft.com/office/powerpoint/2010/main" val="41652655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COMINS 07-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2743200"/>
            <a:ext cx="8723313"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 Box 7"/>
          <p:cNvSpPr txBox="1">
            <a:spLocks noChangeArrowheads="1"/>
          </p:cNvSpPr>
          <p:nvPr/>
        </p:nvSpPr>
        <p:spPr bwMode="auto">
          <a:xfrm>
            <a:off x="1676400" y="228600"/>
            <a:ext cx="8991600" cy="1739900"/>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3600" b="1">
                <a:solidFill>
                  <a:srgbClr val="B2B2B2"/>
                </a:solidFill>
                <a:effectLst>
                  <a:outerShdw blurRad="38100" dist="38100" dir="2700000" algn="tl">
                    <a:srgbClr val="FFFFFF"/>
                  </a:outerShdw>
                </a:effectLst>
              </a:rPr>
              <a:t>By studying the rocks found in the craters on Mars, we hope to gain insight into the history of Martian water. </a:t>
            </a:r>
          </a:p>
        </p:txBody>
      </p:sp>
      <p:sp>
        <p:nvSpPr>
          <p:cNvPr id="37892" name="Text Box 8"/>
          <p:cNvSpPr txBox="1">
            <a:spLocks noChangeArrowheads="1"/>
          </p:cNvSpPr>
          <p:nvPr/>
        </p:nvSpPr>
        <p:spPr bwMode="auto">
          <a:xfrm>
            <a:off x="5334000" y="4921250"/>
            <a:ext cx="518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a:solidFill>
                  <a:srgbClr val="FFFFFF"/>
                </a:solidFill>
              </a:rPr>
              <a:t>The crater Endurance, photographed by the Martian rover “Opportunity”</a:t>
            </a:r>
          </a:p>
        </p:txBody>
      </p:sp>
    </p:spTree>
    <p:extLst>
      <p:ext uri="{BB962C8B-B14F-4D97-AF65-F5344CB8AC3E}">
        <p14:creationId xmlns:p14="http://schemas.microsoft.com/office/powerpoint/2010/main" val="42680443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COMINS 07-3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525" y="1676400"/>
            <a:ext cx="38052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5" descr="COMINS 07-3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676400"/>
            <a:ext cx="430530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6"/>
          <p:cNvSpPr txBox="1">
            <a:spLocks noChangeArrowheads="1"/>
          </p:cNvSpPr>
          <p:nvPr/>
        </p:nvSpPr>
        <p:spPr bwMode="auto">
          <a:xfrm>
            <a:off x="1524000" y="0"/>
            <a:ext cx="9144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a:solidFill>
                  <a:srgbClr val="FFFFFF"/>
                </a:solidFill>
              </a:rPr>
              <a:t>The winding canyons found on the Martian surface are similar to those found in river beds on Earth, suggesting that liquid water once flowed on Mars. </a:t>
            </a:r>
          </a:p>
        </p:txBody>
      </p:sp>
      <p:sp>
        <p:nvSpPr>
          <p:cNvPr id="38917" name="Text Box 7"/>
          <p:cNvSpPr txBox="1">
            <a:spLocks noChangeArrowheads="1"/>
          </p:cNvSpPr>
          <p:nvPr/>
        </p:nvSpPr>
        <p:spPr bwMode="auto">
          <a:xfrm>
            <a:off x="1981200" y="5638801"/>
            <a:ext cx="3581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1600">
                <a:solidFill>
                  <a:srgbClr val="FFFFFF"/>
                </a:solidFill>
              </a:rPr>
              <a:t>Martian winding canyon, photographed by the Viking orbiter</a:t>
            </a:r>
          </a:p>
        </p:txBody>
      </p:sp>
      <p:sp>
        <p:nvSpPr>
          <p:cNvPr id="38918" name="Text Box 8"/>
          <p:cNvSpPr txBox="1">
            <a:spLocks noChangeArrowheads="1"/>
          </p:cNvSpPr>
          <p:nvPr/>
        </p:nvSpPr>
        <p:spPr bwMode="auto">
          <a:xfrm>
            <a:off x="6248400" y="5562601"/>
            <a:ext cx="3886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1600">
                <a:solidFill>
                  <a:srgbClr val="FFFFFF"/>
                </a:solidFill>
              </a:rPr>
              <a:t>The Yangtze River in China has similar features</a:t>
            </a:r>
          </a:p>
        </p:txBody>
      </p:sp>
    </p:spTree>
    <p:extLst>
      <p:ext uri="{BB962C8B-B14F-4D97-AF65-F5344CB8AC3E}">
        <p14:creationId xmlns:p14="http://schemas.microsoft.com/office/powerpoint/2010/main" val="19930642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Solar Nebula Hypothesis</a:t>
            </a:r>
          </a:p>
        </p:txBody>
      </p:sp>
      <p:sp>
        <p:nvSpPr>
          <p:cNvPr id="201731" name="Line 3"/>
          <p:cNvSpPr>
            <a:spLocks noChangeShapeType="1"/>
          </p:cNvSpPr>
          <p:nvPr/>
        </p:nvSpPr>
        <p:spPr bwMode="auto">
          <a:xfrm>
            <a:off x="2209800" y="838200"/>
            <a:ext cx="81534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0174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1743" name="Picture 15" descr="0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95600" y="838200"/>
            <a:ext cx="3576638" cy="594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1744" name="Text Box 16"/>
          <p:cNvSpPr txBox="1">
            <a:spLocks noChangeArrowheads="1"/>
          </p:cNvSpPr>
          <p:nvPr/>
        </p:nvSpPr>
        <p:spPr bwMode="auto">
          <a:xfrm>
            <a:off x="6477000" y="1676401"/>
            <a:ext cx="3581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Basis of modern theory of planet formation.</a:t>
            </a:r>
          </a:p>
        </p:txBody>
      </p:sp>
      <p:sp>
        <p:nvSpPr>
          <p:cNvPr id="201745" name="Text Box 17"/>
          <p:cNvSpPr txBox="1">
            <a:spLocks noChangeArrowheads="1"/>
          </p:cNvSpPr>
          <p:nvPr/>
        </p:nvSpPr>
        <p:spPr bwMode="auto">
          <a:xfrm>
            <a:off x="6477000" y="2667001"/>
            <a:ext cx="3429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Planets form at the same time from the same cloud as the star.</a:t>
            </a:r>
          </a:p>
        </p:txBody>
      </p:sp>
      <p:sp>
        <p:nvSpPr>
          <p:cNvPr id="201746" name="Text Box 18"/>
          <p:cNvSpPr txBox="1">
            <a:spLocks noChangeArrowheads="1"/>
          </p:cNvSpPr>
          <p:nvPr/>
        </p:nvSpPr>
        <p:spPr bwMode="auto">
          <a:xfrm>
            <a:off x="6477000" y="5410201"/>
            <a:ext cx="4191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Sun and our Solar system formed ~ 5 billion years ago.</a:t>
            </a:r>
          </a:p>
        </p:txBody>
      </p:sp>
      <p:sp>
        <p:nvSpPr>
          <p:cNvPr id="201747" name="Text Box 19"/>
          <p:cNvSpPr txBox="1">
            <a:spLocks noChangeArrowheads="1"/>
          </p:cNvSpPr>
          <p:nvPr/>
        </p:nvSpPr>
        <p:spPr bwMode="auto">
          <a:xfrm>
            <a:off x="6477000" y="4038601"/>
            <a:ext cx="3581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Planet formation sites observed today as dust disks of T Tauri stars.</a:t>
            </a:r>
          </a:p>
        </p:txBody>
      </p:sp>
    </p:spTree>
    <p:extLst>
      <p:ext uri="{BB962C8B-B14F-4D97-AF65-F5344CB8AC3E}">
        <p14:creationId xmlns:p14="http://schemas.microsoft.com/office/powerpoint/2010/main" val="879776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01743"/>
                                        </p:tgtEl>
                                        <p:attrNameLst>
                                          <p:attrName>style.visibility</p:attrName>
                                        </p:attrNameLst>
                                      </p:cBhvr>
                                      <p:to>
                                        <p:strVal val="visible"/>
                                      </p:to>
                                    </p:set>
                                    <p:anim calcmode="lin" valueType="num">
                                      <p:cBhvr additive="base">
                                        <p:cTn id="7" dur="500" fill="hold"/>
                                        <p:tgtEl>
                                          <p:spTgt spid="201743"/>
                                        </p:tgtEl>
                                        <p:attrNameLst>
                                          <p:attrName>ppt_x</p:attrName>
                                        </p:attrNameLst>
                                      </p:cBhvr>
                                      <p:tavLst>
                                        <p:tav tm="0">
                                          <p:val>
                                            <p:strVal val="0-#ppt_w/2"/>
                                          </p:val>
                                        </p:tav>
                                        <p:tav tm="100000">
                                          <p:val>
                                            <p:strVal val="#ppt_x"/>
                                          </p:val>
                                        </p:tav>
                                      </p:tavLst>
                                    </p:anim>
                                    <p:anim calcmode="lin" valueType="num">
                                      <p:cBhvr additive="base">
                                        <p:cTn id="8" dur="500" fill="hold"/>
                                        <p:tgtEl>
                                          <p:spTgt spid="20174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01744"/>
                                        </p:tgtEl>
                                        <p:attrNameLst>
                                          <p:attrName>style.visibility</p:attrName>
                                        </p:attrNameLst>
                                      </p:cBhvr>
                                      <p:to>
                                        <p:strVal val="visible"/>
                                      </p:to>
                                    </p:set>
                                    <p:animEffect transition="in" filter="slide(fromBottom)">
                                      <p:cBhvr>
                                        <p:cTn id="13" dur="500"/>
                                        <p:tgtEl>
                                          <p:spTgt spid="20174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201745"/>
                                        </p:tgtEl>
                                        <p:attrNameLst>
                                          <p:attrName>style.visibility</p:attrName>
                                        </p:attrNameLst>
                                      </p:cBhvr>
                                      <p:to>
                                        <p:strVal val="visible"/>
                                      </p:to>
                                    </p:set>
                                    <p:animEffect transition="in" filter="slide(fromBottom)">
                                      <p:cBhvr>
                                        <p:cTn id="18" dur="500"/>
                                        <p:tgtEl>
                                          <p:spTgt spid="2017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201747"/>
                                        </p:tgtEl>
                                        <p:attrNameLst>
                                          <p:attrName>style.visibility</p:attrName>
                                        </p:attrNameLst>
                                      </p:cBhvr>
                                      <p:to>
                                        <p:strVal val="visible"/>
                                      </p:to>
                                    </p:set>
                                    <p:animEffect transition="in" filter="slide(fromBottom)">
                                      <p:cBhvr>
                                        <p:cTn id="23" dur="500"/>
                                        <p:tgtEl>
                                          <p:spTgt spid="20174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201746"/>
                                        </p:tgtEl>
                                        <p:attrNameLst>
                                          <p:attrName>style.visibility</p:attrName>
                                        </p:attrNameLst>
                                      </p:cBhvr>
                                      <p:to>
                                        <p:strVal val="visible"/>
                                      </p:to>
                                    </p:set>
                                    <p:animEffect transition="in" filter="slide(fromBottom)">
                                      <p:cBhvr>
                                        <p:cTn id="28" dur="500"/>
                                        <p:tgtEl>
                                          <p:spTgt spid="20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44" grpId="0" autoUpdateAnimBg="0"/>
      <p:bldP spid="201745" grpId="0" autoUpdateAnimBg="0"/>
      <p:bldP spid="201746" grpId="0" autoUpdateAnimBg="0"/>
      <p:bldP spid="201747"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4" descr="COMINS 07-3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039" y="1447800"/>
            <a:ext cx="42894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5" descr="COMINS 07-3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52400"/>
            <a:ext cx="3733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7" descr="COMINS 07-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754438"/>
            <a:ext cx="3429000"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 Box 8"/>
          <p:cNvSpPr txBox="1">
            <a:spLocks noChangeArrowheads="1"/>
          </p:cNvSpPr>
          <p:nvPr/>
        </p:nvSpPr>
        <p:spPr bwMode="auto">
          <a:xfrm>
            <a:off x="1524000" y="0"/>
            <a:ext cx="4419600" cy="1373188"/>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2800" b="1">
                <a:solidFill>
                  <a:srgbClr val="B2B2B2"/>
                </a:solidFill>
                <a:effectLst>
                  <a:outerShdw blurRad="38100" dist="38100" dir="2700000" algn="tl">
                    <a:srgbClr val="FFFFFF"/>
                  </a:outerShdw>
                </a:effectLst>
              </a:rPr>
              <a:t>Surface features believed to be ancient waterways</a:t>
            </a:r>
          </a:p>
        </p:txBody>
      </p:sp>
      <p:sp>
        <p:nvSpPr>
          <p:cNvPr id="39942" name="Text Box 9"/>
          <p:cNvSpPr txBox="1">
            <a:spLocks noChangeArrowheads="1"/>
          </p:cNvSpPr>
          <p:nvPr/>
        </p:nvSpPr>
        <p:spPr bwMode="auto">
          <a:xfrm>
            <a:off x="2743200" y="6186488"/>
            <a:ext cx="2590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a:solidFill>
                  <a:srgbClr val="FFFFFF"/>
                </a:solidFill>
              </a:rPr>
              <a:t>An ancient lake</a:t>
            </a:r>
          </a:p>
        </p:txBody>
      </p:sp>
      <p:sp>
        <p:nvSpPr>
          <p:cNvPr id="39943" name="Text Box 10"/>
          <p:cNvSpPr txBox="1">
            <a:spLocks noChangeArrowheads="1"/>
          </p:cNvSpPr>
          <p:nvPr/>
        </p:nvSpPr>
        <p:spPr bwMode="auto">
          <a:xfrm>
            <a:off x="7010400" y="3214688"/>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a:solidFill>
                  <a:srgbClr val="FFFFFF"/>
                </a:solidFill>
              </a:rPr>
              <a:t>A dried riverbed</a:t>
            </a:r>
          </a:p>
        </p:txBody>
      </p:sp>
      <p:sp>
        <p:nvSpPr>
          <p:cNvPr id="39944" name="Text Box 11"/>
          <p:cNvSpPr txBox="1">
            <a:spLocks noChangeArrowheads="1"/>
          </p:cNvSpPr>
          <p:nvPr/>
        </p:nvSpPr>
        <p:spPr bwMode="auto">
          <a:xfrm>
            <a:off x="8458200" y="6248401"/>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a:solidFill>
                  <a:srgbClr val="FFFFFF"/>
                </a:solidFill>
              </a:rPr>
              <a:t>Sedimentation</a:t>
            </a:r>
          </a:p>
        </p:txBody>
      </p:sp>
    </p:spTree>
    <p:extLst>
      <p:ext uri="{BB962C8B-B14F-4D97-AF65-F5344CB8AC3E}">
        <p14:creationId xmlns:p14="http://schemas.microsoft.com/office/powerpoint/2010/main" val="3811340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COMINS 07-3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
            <a:ext cx="3581400"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5" descr="COMINS 07-34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819400"/>
            <a:ext cx="32639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6" descr="COMINS 07-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1" y="914401"/>
            <a:ext cx="3997325" cy="568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 Box 7"/>
          <p:cNvSpPr txBox="1">
            <a:spLocks noChangeArrowheads="1"/>
          </p:cNvSpPr>
          <p:nvPr/>
        </p:nvSpPr>
        <p:spPr bwMode="auto">
          <a:xfrm>
            <a:off x="6172200" y="120650"/>
            <a:ext cx="3276600" cy="641350"/>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b="1">
                <a:solidFill>
                  <a:srgbClr val="FFFFFF"/>
                </a:solidFill>
                <a:effectLst>
                  <a:outerShdw blurRad="38100" dist="38100" dir="2700000" algn="tl">
                    <a:srgbClr val="010199"/>
                  </a:outerShdw>
                </a:effectLst>
              </a:rPr>
              <a:t>Layers of rock laid down by water</a:t>
            </a:r>
          </a:p>
        </p:txBody>
      </p:sp>
      <p:sp>
        <p:nvSpPr>
          <p:cNvPr id="40966" name="Text Box 8"/>
          <p:cNvSpPr txBox="1">
            <a:spLocks noChangeArrowheads="1"/>
          </p:cNvSpPr>
          <p:nvPr/>
        </p:nvSpPr>
        <p:spPr bwMode="auto">
          <a:xfrm>
            <a:off x="1752600" y="6064250"/>
            <a:ext cx="381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b="1">
                <a:solidFill>
                  <a:srgbClr val="FFFFFF"/>
                </a:solidFill>
              </a:rPr>
              <a:t>Hematite black rocks, usually formed in water</a:t>
            </a:r>
          </a:p>
        </p:txBody>
      </p:sp>
      <p:sp>
        <p:nvSpPr>
          <p:cNvPr id="40967" name="Text Box 9"/>
          <p:cNvSpPr txBox="1">
            <a:spLocks noChangeArrowheads="1"/>
          </p:cNvSpPr>
          <p:nvPr/>
        </p:nvSpPr>
        <p:spPr bwMode="auto">
          <a:xfrm>
            <a:off x="6781800" y="6172201"/>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b="1">
                <a:solidFill>
                  <a:srgbClr val="000000"/>
                </a:solidFill>
              </a:rPr>
              <a:t>Gullies in crater walls</a:t>
            </a:r>
          </a:p>
        </p:txBody>
      </p:sp>
    </p:spTree>
    <p:extLst>
      <p:ext uri="{BB962C8B-B14F-4D97-AF65-F5344CB8AC3E}">
        <p14:creationId xmlns:p14="http://schemas.microsoft.com/office/powerpoint/2010/main" val="34781485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6" name="Picture 6" descr="COMINS 07-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914400"/>
            <a:ext cx="73152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 Box 7"/>
          <p:cNvSpPr txBox="1">
            <a:spLocks noChangeArrowheads="1"/>
          </p:cNvSpPr>
          <p:nvPr/>
        </p:nvSpPr>
        <p:spPr bwMode="auto">
          <a:xfrm>
            <a:off x="1524000" y="228601"/>
            <a:ext cx="9144000" cy="519113"/>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2800" b="1">
                <a:solidFill>
                  <a:srgbClr val="B2B2B2"/>
                </a:solidFill>
                <a:effectLst>
                  <a:outerShdw blurRad="38100" dist="38100" dir="2700000" algn="tl">
                    <a:srgbClr val="FFFFFF"/>
                  </a:outerShdw>
                </a:effectLst>
              </a:rPr>
              <a:t>Did Mars once support life? Is there life there now?</a:t>
            </a:r>
          </a:p>
        </p:txBody>
      </p:sp>
      <p:sp>
        <p:nvSpPr>
          <p:cNvPr id="41988" name="Text Box 8"/>
          <p:cNvSpPr txBox="1">
            <a:spLocks noChangeArrowheads="1"/>
          </p:cNvSpPr>
          <p:nvPr/>
        </p:nvSpPr>
        <p:spPr bwMode="auto">
          <a:xfrm>
            <a:off x="2286000" y="5562600"/>
            <a:ext cx="777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a:solidFill>
                  <a:srgbClr val="FFFFFF"/>
                </a:solidFill>
              </a:rPr>
              <a:t>Viking’s mechanical arms collect samples of the Martian soil to analyze its chemical makeup and to search for possible signs of microscopic life.</a:t>
            </a:r>
          </a:p>
        </p:txBody>
      </p:sp>
    </p:spTree>
    <p:extLst>
      <p:ext uri="{BB962C8B-B14F-4D97-AF65-F5344CB8AC3E}">
        <p14:creationId xmlns:p14="http://schemas.microsoft.com/office/powerpoint/2010/main" val="33466422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010" name="Picture 4" descr="COMINS 07-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747714"/>
            <a:ext cx="8610600"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5"/>
          <p:cNvSpPr txBox="1">
            <a:spLocks noChangeArrowheads="1"/>
          </p:cNvSpPr>
          <p:nvPr/>
        </p:nvSpPr>
        <p:spPr bwMode="auto">
          <a:xfrm>
            <a:off x="1752600" y="3730625"/>
            <a:ext cx="38862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a:solidFill>
                  <a:srgbClr val="FFFFFF"/>
                </a:solidFill>
              </a:rPr>
              <a:t>SNC meteorites are believed to have come from Mars, because their chemistry is consistent with that of the Martian climate.  These would have been ejected from Mars during a major impact. </a:t>
            </a:r>
          </a:p>
        </p:txBody>
      </p:sp>
      <p:sp>
        <p:nvSpPr>
          <p:cNvPr id="43012" name="Text Box 6"/>
          <p:cNvSpPr txBox="1">
            <a:spLocks noChangeArrowheads="1"/>
          </p:cNvSpPr>
          <p:nvPr/>
        </p:nvSpPr>
        <p:spPr bwMode="auto">
          <a:xfrm>
            <a:off x="6248400" y="3733800"/>
            <a:ext cx="4419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a:solidFill>
                  <a:srgbClr val="FFFFFF"/>
                </a:solidFill>
              </a:rPr>
              <a:t>These rocks show possible fossils of microbial life. However, they also have possible non-biological explanations. </a:t>
            </a:r>
          </a:p>
        </p:txBody>
      </p:sp>
    </p:spTree>
    <p:extLst>
      <p:ext uri="{BB962C8B-B14F-4D97-AF65-F5344CB8AC3E}">
        <p14:creationId xmlns:p14="http://schemas.microsoft.com/office/powerpoint/2010/main" val="37566582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COMINS 07-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385888"/>
            <a:ext cx="88392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 Box 6"/>
          <p:cNvSpPr txBox="1">
            <a:spLocks noChangeArrowheads="1"/>
          </p:cNvSpPr>
          <p:nvPr/>
        </p:nvSpPr>
        <p:spPr bwMode="auto">
          <a:xfrm>
            <a:off x="1524000" y="0"/>
            <a:ext cx="9144000" cy="1569660"/>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3200" b="1">
                <a:solidFill>
                  <a:srgbClr val="B2B2B2"/>
                </a:solidFill>
                <a:effectLst>
                  <a:outerShdw blurRad="38100" dist="38100" dir="2700000" algn="tl">
                    <a:srgbClr val="FFFFFF"/>
                  </a:outerShdw>
                </a:effectLst>
              </a:rPr>
              <a:t>The two moons of Mars, Deimos and Phobos, are small and non-spherical  in shape.  These are planetesimals captured by Mars.</a:t>
            </a:r>
            <a:r>
              <a:rPr lang="en-US" sz="3200" b="1">
                <a:solidFill>
                  <a:srgbClr val="FFFFFF"/>
                </a:solidFill>
                <a:effectLst>
                  <a:outerShdw blurRad="38100" dist="38100" dir="2700000" algn="tl">
                    <a:srgbClr val="010199"/>
                  </a:outerShdw>
                </a:effectLst>
              </a:rPr>
              <a:t> </a:t>
            </a:r>
          </a:p>
        </p:txBody>
      </p:sp>
    </p:spTree>
    <p:extLst>
      <p:ext uri="{BB962C8B-B14F-4D97-AF65-F5344CB8AC3E}">
        <p14:creationId xmlns:p14="http://schemas.microsoft.com/office/powerpoint/2010/main" val="106176762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innercom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0900"/>
            <a:ext cx="91440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54520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innercom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04800"/>
            <a:ext cx="8915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5" descr="innercomp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914400"/>
            <a:ext cx="8915400" cy="544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18193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en-US" b="1" smtClean="0">
                <a:effectLst/>
              </a:rPr>
              <a:t>WHAT DID YOU THINK?</a:t>
            </a:r>
            <a:endParaRPr lang="en-US" altLang="en-US" smtClean="0">
              <a:effectLst/>
            </a:endParaRPr>
          </a:p>
        </p:txBody>
      </p:sp>
      <p:sp>
        <p:nvSpPr>
          <p:cNvPr id="45059" name="Rectangle 3"/>
          <p:cNvSpPr>
            <a:spLocks noGrp="1" noChangeArrowheads="1"/>
          </p:cNvSpPr>
          <p:nvPr>
            <p:ph type="body" idx="1"/>
          </p:nvPr>
        </p:nvSpPr>
        <p:spPr>
          <a:xfrm>
            <a:off x="1981200" y="1371600"/>
            <a:ext cx="8229600" cy="5105400"/>
          </a:xfrm>
        </p:spPr>
        <p:txBody>
          <a:bodyPr/>
          <a:lstStyle/>
          <a:p>
            <a:pPr eaLnBrk="1" hangingPunct="1">
              <a:lnSpc>
                <a:spcPct val="90000"/>
              </a:lnSpc>
            </a:pPr>
            <a:r>
              <a:rPr lang="en-US" altLang="en-US" sz="2400" i="1">
                <a:effectLst/>
              </a:rPr>
              <a:t>Which of the two planets, Mercury (the closest planet to the Sun) or Earth, has the coolest temperature?</a:t>
            </a:r>
          </a:p>
          <a:p>
            <a:pPr eaLnBrk="1" hangingPunct="1">
              <a:lnSpc>
                <a:spcPct val="90000"/>
              </a:lnSpc>
            </a:pPr>
            <a:r>
              <a:rPr lang="en-US" altLang="en-US" sz="2400">
                <a:effectLst/>
              </a:rPr>
              <a:t>The daytime temperature of Mercury is much higher than on Earth, but the nighttime temperature of Mercury is much lower than on Earth.</a:t>
            </a:r>
          </a:p>
          <a:p>
            <a:pPr eaLnBrk="1" hangingPunct="1">
              <a:lnSpc>
                <a:spcPct val="90000"/>
              </a:lnSpc>
            </a:pPr>
            <a:r>
              <a:rPr lang="en-US" altLang="en-US" sz="2400" i="1">
                <a:effectLst/>
              </a:rPr>
              <a:t>Which planet is most similar to Earth?</a:t>
            </a:r>
          </a:p>
          <a:p>
            <a:pPr eaLnBrk="1" hangingPunct="1">
              <a:lnSpc>
                <a:spcPct val="90000"/>
              </a:lnSpc>
            </a:pPr>
            <a:r>
              <a:rPr lang="en-US" altLang="en-US" sz="2400">
                <a:effectLst/>
              </a:rPr>
              <a:t>Venus is most similar in size, chemistry, and distance from the Sun. Mars is most similar in its length of day, seasons, erosion, and in having water ice.</a:t>
            </a:r>
          </a:p>
          <a:p>
            <a:pPr eaLnBrk="1" hangingPunct="1">
              <a:lnSpc>
                <a:spcPct val="90000"/>
              </a:lnSpc>
            </a:pPr>
            <a:r>
              <a:rPr lang="en-US" altLang="en-US" sz="2400" i="1">
                <a:effectLst/>
              </a:rPr>
              <a:t>What is the composition of the clouds surrounding Venus?</a:t>
            </a:r>
          </a:p>
          <a:p>
            <a:pPr eaLnBrk="1" hangingPunct="1">
              <a:lnSpc>
                <a:spcPct val="90000"/>
              </a:lnSpc>
            </a:pPr>
            <a:r>
              <a:rPr lang="en-US" altLang="en-US" sz="2400">
                <a:effectLst/>
              </a:rPr>
              <a:t>The clouds are made primarily of sulfuric acid.</a:t>
            </a:r>
          </a:p>
        </p:txBody>
      </p:sp>
    </p:spTree>
    <p:extLst>
      <p:ext uri="{BB962C8B-B14F-4D97-AF65-F5344CB8AC3E}">
        <p14:creationId xmlns:p14="http://schemas.microsoft.com/office/powerpoint/2010/main" val="94733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05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05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0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en-US" b="1" smtClean="0">
                <a:effectLst/>
              </a:rPr>
              <a:t>WHAT DID YOU THINK?</a:t>
            </a:r>
            <a:endParaRPr lang="en-US" altLang="en-US" smtClean="0">
              <a:effectLst/>
            </a:endParaRPr>
          </a:p>
        </p:txBody>
      </p:sp>
      <p:sp>
        <p:nvSpPr>
          <p:cNvPr id="46083" name="Rectangle 3"/>
          <p:cNvSpPr>
            <a:spLocks noGrp="1" noChangeArrowheads="1"/>
          </p:cNvSpPr>
          <p:nvPr>
            <p:ph type="body" idx="1"/>
          </p:nvPr>
        </p:nvSpPr>
        <p:spPr>
          <a:xfrm>
            <a:off x="1981200" y="1371600"/>
            <a:ext cx="8229600" cy="5105400"/>
          </a:xfrm>
        </p:spPr>
        <p:txBody>
          <a:bodyPr/>
          <a:lstStyle/>
          <a:p>
            <a:pPr eaLnBrk="1" hangingPunct="1"/>
            <a:r>
              <a:rPr lang="en-US" altLang="en-US" i="1" smtClean="0">
                <a:effectLst/>
              </a:rPr>
              <a:t>Does Mars have liquid water on its surface today?</a:t>
            </a:r>
          </a:p>
          <a:p>
            <a:pPr eaLnBrk="1" hangingPunct="1"/>
            <a:r>
              <a:rPr lang="en-US" altLang="en-US" smtClean="0">
                <a:effectLst/>
              </a:rPr>
              <a:t>No, but there are strong indications that it had liquid water in the past.</a:t>
            </a:r>
          </a:p>
          <a:p>
            <a:pPr eaLnBrk="1" hangingPunct="1"/>
            <a:r>
              <a:rPr lang="en-US" altLang="en-US" i="1" smtClean="0">
                <a:effectLst/>
              </a:rPr>
              <a:t>Is life known to exist on Mars today?</a:t>
            </a:r>
          </a:p>
          <a:p>
            <a:pPr eaLnBrk="1" hangingPunct="1"/>
            <a:r>
              <a:rPr lang="en-US" altLang="en-US" smtClean="0">
                <a:effectLst/>
              </a:rPr>
              <a:t>No current life has yet been discovered on Mars.</a:t>
            </a:r>
          </a:p>
        </p:txBody>
      </p:sp>
    </p:spTree>
    <p:extLst>
      <p:ext uri="{BB962C8B-B14F-4D97-AF65-F5344CB8AC3E}">
        <p14:creationId xmlns:p14="http://schemas.microsoft.com/office/powerpoint/2010/main" val="3368917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0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0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b="1">
                <a:effectLst/>
              </a:rPr>
              <a:t>WHAT DO YOU THINK?</a:t>
            </a:r>
            <a:endParaRPr lang="en-US" altLang="en-US">
              <a:effectLst/>
            </a:endParaRPr>
          </a:p>
        </p:txBody>
      </p:sp>
      <p:sp>
        <p:nvSpPr>
          <p:cNvPr id="50179" name="Rectangle 3"/>
          <p:cNvSpPr>
            <a:spLocks noGrp="1" noChangeArrowheads="1"/>
          </p:cNvSpPr>
          <p:nvPr>
            <p:ph type="body" idx="1"/>
          </p:nvPr>
        </p:nvSpPr>
        <p:spPr>
          <a:xfrm>
            <a:off x="1981200" y="1371600"/>
            <a:ext cx="8229600" cy="5105400"/>
          </a:xfrm>
        </p:spPr>
        <p:txBody>
          <a:bodyPr/>
          <a:lstStyle/>
          <a:p>
            <a:r>
              <a:rPr lang="en-US" altLang="en-US">
                <a:effectLst/>
              </a:rPr>
              <a:t>Is Jupiter a “failed star?”</a:t>
            </a:r>
          </a:p>
          <a:p>
            <a:r>
              <a:rPr lang="en-US" altLang="en-US">
                <a:effectLst/>
              </a:rPr>
              <a:t>What is Jupiter’s Great Red Spot?</a:t>
            </a:r>
          </a:p>
          <a:p>
            <a:r>
              <a:rPr lang="en-US" altLang="en-US">
                <a:effectLst/>
              </a:rPr>
              <a:t>Does Jupiter have continents and oceans?</a:t>
            </a:r>
          </a:p>
          <a:p>
            <a:r>
              <a:rPr lang="en-US" altLang="en-US">
                <a:effectLst/>
              </a:rPr>
              <a:t>Is Saturn the only planet with rings?</a:t>
            </a:r>
          </a:p>
          <a:p>
            <a:r>
              <a:rPr lang="en-US" altLang="en-US">
                <a:effectLst/>
              </a:rPr>
              <a:t>Are the rings of Saturn solid?</a:t>
            </a:r>
          </a:p>
          <a:p>
            <a:r>
              <a:rPr lang="en-US" altLang="en-US">
                <a:effectLst/>
              </a:rPr>
              <a:t>Do all moons rise and set as seen from their respective planets?</a:t>
            </a:r>
          </a:p>
        </p:txBody>
      </p:sp>
    </p:spTree>
    <p:extLst>
      <p:ext uri="{BB962C8B-B14F-4D97-AF65-F5344CB8AC3E}">
        <p14:creationId xmlns:p14="http://schemas.microsoft.com/office/powerpoint/2010/main" val="4058664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7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17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1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Extrasolar Planets</a:t>
            </a:r>
          </a:p>
        </p:txBody>
      </p:sp>
      <p:sp>
        <p:nvSpPr>
          <p:cNvPr id="202755" name="Line 3"/>
          <p:cNvSpPr>
            <a:spLocks noChangeShapeType="1"/>
          </p:cNvSpPr>
          <p:nvPr/>
        </p:nvSpPr>
        <p:spPr bwMode="auto">
          <a:xfrm>
            <a:off x="2209800" y="838200"/>
            <a:ext cx="5334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2757" name="Text Box 5"/>
          <p:cNvSpPr txBox="1">
            <a:spLocks noChangeArrowheads="1"/>
          </p:cNvSpPr>
          <p:nvPr/>
        </p:nvSpPr>
        <p:spPr bwMode="auto">
          <a:xfrm>
            <a:off x="3343275" y="914400"/>
            <a:ext cx="716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Modern theory of planet formation is evolutionary </a:t>
            </a:r>
          </a:p>
        </p:txBody>
      </p:sp>
      <p:sp>
        <p:nvSpPr>
          <p:cNvPr id="202758" name="Text Box 6"/>
          <p:cNvSpPr txBox="1">
            <a:spLocks noChangeArrowheads="1"/>
          </p:cNvSpPr>
          <p:nvPr/>
        </p:nvSpPr>
        <p:spPr bwMode="auto">
          <a:xfrm>
            <a:off x="4064000" y="13716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333399"/>
                </a:solidFill>
                <a:sym typeface="Symbol" panose="05050102010706020507" pitchFamily="18" charset="2"/>
              </a:rPr>
              <a:t></a:t>
            </a:r>
            <a:r>
              <a:rPr lang="en-US" altLang="en-US">
                <a:solidFill>
                  <a:srgbClr val="000000"/>
                </a:solidFill>
              </a:rPr>
              <a:t> </a:t>
            </a:r>
            <a:r>
              <a:rPr lang="en-US" altLang="en-US" sz="2400">
                <a:solidFill>
                  <a:srgbClr val="333399"/>
                </a:solidFill>
                <a:cs typeface="Arial" panose="020B0604020202020204" pitchFamily="34" charset="0"/>
              </a:rPr>
              <a:t>Many stars should have planets!</a:t>
            </a:r>
          </a:p>
        </p:txBody>
      </p:sp>
      <p:sp>
        <p:nvSpPr>
          <p:cNvPr id="202759" name="Text Box 7"/>
          <p:cNvSpPr txBox="1">
            <a:spLocks noChangeArrowheads="1"/>
          </p:cNvSpPr>
          <p:nvPr/>
        </p:nvSpPr>
        <p:spPr bwMode="auto">
          <a:xfrm>
            <a:off x="7467600" y="2438401"/>
            <a:ext cx="2971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Extrasolar planets can not be imaged directly.</a:t>
            </a:r>
          </a:p>
        </p:txBody>
      </p:sp>
      <p:sp>
        <p:nvSpPr>
          <p:cNvPr id="202760" name="Text Box 8"/>
          <p:cNvSpPr txBox="1">
            <a:spLocks noChangeArrowheads="1"/>
          </p:cNvSpPr>
          <p:nvPr/>
        </p:nvSpPr>
        <p:spPr bwMode="auto">
          <a:xfrm>
            <a:off x="2819400" y="1828800"/>
            <a:ext cx="78486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a:solidFill>
                  <a:srgbClr val="333399"/>
                </a:solidFill>
                <a:sym typeface="Symbol" panose="05050102010706020507" pitchFamily="18" charset="2"/>
              </a:rPr>
              <a:t></a:t>
            </a:r>
            <a:r>
              <a:rPr lang="en-US" altLang="en-US">
                <a:solidFill>
                  <a:srgbClr val="000000"/>
                </a:solidFill>
              </a:rPr>
              <a:t> </a:t>
            </a:r>
            <a:r>
              <a:rPr lang="en-US" altLang="en-US" sz="2200">
                <a:solidFill>
                  <a:srgbClr val="333399"/>
                </a:solidFill>
                <a:cs typeface="Arial" panose="020B0604020202020204" pitchFamily="34" charset="0"/>
              </a:rPr>
              <a:t>planets orbiting around other stars = “Extrasolar planets”</a:t>
            </a:r>
          </a:p>
        </p:txBody>
      </p:sp>
      <p:sp>
        <p:nvSpPr>
          <p:cNvPr id="202761" name="Text Box 9"/>
          <p:cNvSpPr txBox="1">
            <a:spLocks noChangeArrowheads="1"/>
          </p:cNvSpPr>
          <p:nvPr/>
        </p:nvSpPr>
        <p:spPr bwMode="auto">
          <a:xfrm>
            <a:off x="7467600" y="3810001"/>
            <a:ext cx="3124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Detection using same methods as in binary star systems: </a:t>
            </a:r>
          </a:p>
        </p:txBody>
      </p:sp>
      <p:sp>
        <p:nvSpPr>
          <p:cNvPr id="202762" name="Text Box 10"/>
          <p:cNvSpPr txBox="1">
            <a:spLocks noChangeArrowheads="1"/>
          </p:cNvSpPr>
          <p:nvPr/>
        </p:nvSpPr>
        <p:spPr bwMode="auto">
          <a:xfrm>
            <a:off x="7467600" y="5153025"/>
            <a:ext cx="3124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Look for “wobbling” motion of the star around the common center of mass. </a:t>
            </a:r>
          </a:p>
        </p:txBody>
      </p:sp>
      <p:pic>
        <p:nvPicPr>
          <p:cNvPr id="202763" name="Picture 11" descr="fig19-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1" y="2332038"/>
            <a:ext cx="4843463"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27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3468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2757"/>
                                        </p:tgtEl>
                                        <p:attrNameLst>
                                          <p:attrName>style.visibility</p:attrName>
                                        </p:attrNameLst>
                                      </p:cBhvr>
                                      <p:to>
                                        <p:strVal val="visible"/>
                                      </p:to>
                                    </p:set>
                                    <p:animEffect transition="in" filter="slide(fromBottom)">
                                      <p:cBhvr>
                                        <p:cTn id="7" dur="500"/>
                                        <p:tgtEl>
                                          <p:spTgt spid="2027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02758"/>
                                        </p:tgtEl>
                                        <p:attrNameLst>
                                          <p:attrName>style.visibility</p:attrName>
                                        </p:attrNameLst>
                                      </p:cBhvr>
                                      <p:to>
                                        <p:strVal val="visible"/>
                                      </p:to>
                                    </p:set>
                                    <p:animEffect transition="in" filter="slide(fromBottom)">
                                      <p:cBhvr>
                                        <p:cTn id="12" dur="500"/>
                                        <p:tgtEl>
                                          <p:spTgt spid="2027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02760"/>
                                        </p:tgtEl>
                                        <p:attrNameLst>
                                          <p:attrName>style.visibility</p:attrName>
                                        </p:attrNameLst>
                                      </p:cBhvr>
                                      <p:to>
                                        <p:strVal val="visible"/>
                                      </p:to>
                                    </p:set>
                                    <p:animEffect transition="in" filter="slide(fromBottom)">
                                      <p:cBhvr>
                                        <p:cTn id="17" dur="500"/>
                                        <p:tgtEl>
                                          <p:spTgt spid="2027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02759"/>
                                        </p:tgtEl>
                                        <p:attrNameLst>
                                          <p:attrName>style.visibility</p:attrName>
                                        </p:attrNameLst>
                                      </p:cBhvr>
                                      <p:to>
                                        <p:strVal val="visible"/>
                                      </p:to>
                                    </p:set>
                                    <p:animEffect transition="in" filter="slide(fromBottom)">
                                      <p:cBhvr>
                                        <p:cTn id="22" dur="500"/>
                                        <p:tgtEl>
                                          <p:spTgt spid="20275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202763"/>
                                        </p:tgtEl>
                                        <p:attrNameLst>
                                          <p:attrName>style.visibility</p:attrName>
                                        </p:attrNameLst>
                                      </p:cBhvr>
                                      <p:to>
                                        <p:strVal val="visible"/>
                                      </p:to>
                                    </p:set>
                                    <p:anim calcmode="lin" valueType="num">
                                      <p:cBhvr additive="base">
                                        <p:cTn id="27" dur="500" fill="hold"/>
                                        <p:tgtEl>
                                          <p:spTgt spid="202763"/>
                                        </p:tgtEl>
                                        <p:attrNameLst>
                                          <p:attrName>ppt_x</p:attrName>
                                        </p:attrNameLst>
                                      </p:cBhvr>
                                      <p:tavLst>
                                        <p:tav tm="0">
                                          <p:val>
                                            <p:strVal val="0-#ppt_w/2"/>
                                          </p:val>
                                        </p:tav>
                                        <p:tav tm="100000">
                                          <p:val>
                                            <p:strVal val="#ppt_x"/>
                                          </p:val>
                                        </p:tav>
                                      </p:tavLst>
                                    </p:anim>
                                    <p:anim calcmode="lin" valueType="num">
                                      <p:cBhvr additive="base">
                                        <p:cTn id="28" dur="500" fill="hold"/>
                                        <p:tgtEl>
                                          <p:spTgt spid="202763"/>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02761"/>
                                        </p:tgtEl>
                                        <p:attrNameLst>
                                          <p:attrName>style.visibility</p:attrName>
                                        </p:attrNameLst>
                                      </p:cBhvr>
                                      <p:to>
                                        <p:strVal val="visible"/>
                                      </p:to>
                                    </p:set>
                                    <p:animEffect transition="in" filter="slide(fromBottom)">
                                      <p:cBhvr>
                                        <p:cTn id="33" dur="500"/>
                                        <p:tgtEl>
                                          <p:spTgt spid="20276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202762"/>
                                        </p:tgtEl>
                                        <p:attrNameLst>
                                          <p:attrName>style.visibility</p:attrName>
                                        </p:attrNameLst>
                                      </p:cBhvr>
                                      <p:to>
                                        <p:strVal val="visible"/>
                                      </p:to>
                                    </p:set>
                                    <p:animEffect transition="in" filter="slide(fromBottom)">
                                      <p:cBhvr>
                                        <p:cTn id="38" dur="500"/>
                                        <p:tgtEl>
                                          <p:spTgt spid="202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7" grpId="0" autoUpdateAnimBg="0"/>
      <p:bldP spid="202758" grpId="0" autoUpdateAnimBg="0"/>
      <p:bldP spid="202759" grpId="0" autoUpdateAnimBg="0"/>
      <p:bldP spid="202760" grpId="0" autoUpdateAnimBg="0"/>
      <p:bldP spid="202761" grpId="0" autoUpdateAnimBg="0"/>
      <p:bldP spid="202762"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2133600" y="762001"/>
            <a:ext cx="76200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panose="02020603050405020304" pitchFamily="18" charset="0"/>
              </a:defRPr>
            </a:lvl1pPr>
            <a:lvl2pPr marL="914400" indent="-457200">
              <a:defRPr sz="2400">
                <a:solidFill>
                  <a:schemeClr val="tx1"/>
                </a:solidFill>
                <a:latin typeface="Times" panose="02020603050405020304" pitchFamily="18" charset="0"/>
              </a:defRPr>
            </a:lvl2pPr>
            <a:lvl3pPr marL="1371600" indent="-457200">
              <a:defRPr sz="2400">
                <a:solidFill>
                  <a:schemeClr val="tx1"/>
                </a:solidFill>
                <a:latin typeface="Times" panose="02020603050405020304" pitchFamily="18" charset="0"/>
              </a:defRPr>
            </a:lvl3pPr>
            <a:lvl4pPr marL="1828800" indent="-457200">
              <a:defRPr sz="2400">
                <a:solidFill>
                  <a:schemeClr val="tx1"/>
                </a:solidFill>
                <a:latin typeface="Times" panose="02020603050405020304" pitchFamily="18" charset="0"/>
              </a:defRPr>
            </a:lvl4pPr>
            <a:lvl5pPr marL="2286000" indent="-457200">
              <a:defRPr sz="2400">
                <a:solidFill>
                  <a:schemeClr val="tx1"/>
                </a:solidFill>
                <a:latin typeface="Times" panose="02020603050405020304" pitchFamily="18" charset="0"/>
              </a:defRPr>
            </a:lvl5pPr>
            <a:lvl6pPr marL="2743200" indent="-457200" eaLnBrk="0" fontAlgn="base" hangingPunct="0">
              <a:spcBef>
                <a:spcPct val="0"/>
              </a:spcBef>
              <a:spcAft>
                <a:spcPct val="0"/>
              </a:spcAft>
              <a:defRPr sz="2400">
                <a:solidFill>
                  <a:schemeClr val="tx1"/>
                </a:solidFill>
                <a:latin typeface="Times" panose="02020603050405020304" pitchFamily="18" charset="0"/>
              </a:defRPr>
            </a:lvl6pPr>
            <a:lvl7pPr marL="3200400" indent="-457200" eaLnBrk="0" fontAlgn="base" hangingPunct="0">
              <a:spcBef>
                <a:spcPct val="0"/>
              </a:spcBef>
              <a:spcAft>
                <a:spcPct val="0"/>
              </a:spcAft>
              <a:defRPr sz="2400">
                <a:solidFill>
                  <a:schemeClr val="tx1"/>
                </a:solidFill>
                <a:latin typeface="Times" panose="02020603050405020304" pitchFamily="18" charset="0"/>
              </a:defRPr>
            </a:lvl7pPr>
            <a:lvl8pPr marL="3657600" indent="-457200" eaLnBrk="0" fontAlgn="base" hangingPunct="0">
              <a:spcBef>
                <a:spcPct val="0"/>
              </a:spcBef>
              <a:spcAft>
                <a:spcPct val="0"/>
              </a:spcAft>
              <a:defRPr sz="2400">
                <a:solidFill>
                  <a:schemeClr val="tx1"/>
                </a:solidFill>
                <a:latin typeface="Times" panose="02020603050405020304" pitchFamily="18" charset="0"/>
              </a:defRPr>
            </a:lvl8pPr>
            <a:lvl9pPr marL="4114800" indent="-457200" eaLnBrk="0" fontAlgn="base" hangingPunct="0">
              <a:spcBef>
                <a:spcPct val="0"/>
              </a:spcBef>
              <a:spcAft>
                <a:spcPct val="0"/>
              </a:spcAft>
              <a:defRPr sz="2400">
                <a:solidFill>
                  <a:schemeClr val="tx1"/>
                </a:solidFill>
                <a:latin typeface="Times" panose="02020603050405020304" pitchFamily="18" charset="0"/>
              </a:defRPr>
            </a:lvl9pPr>
          </a:lstStyle>
          <a:p>
            <a:pPr algn="ctr" eaLnBrk="0" fontAlgn="base" hangingPunct="0">
              <a:spcBef>
                <a:spcPct val="50000"/>
              </a:spcBef>
              <a:spcAft>
                <a:spcPct val="0"/>
              </a:spcAft>
            </a:pPr>
            <a:r>
              <a:rPr lang="en-US" altLang="en-US" sz="3600" b="1">
                <a:solidFill>
                  <a:srgbClr val="A5A5A5"/>
                </a:solidFill>
                <a:effectLst>
                  <a:outerShdw blurRad="38100" dist="38100" dir="2700000" algn="tl">
                    <a:srgbClr val="FFFFFF"/>
                  </a:outerShdw>
                </a:effectLst>
                <a:latin typeface="Arial" panose="020B0604020202020204" pitchFamily="34" charset="0"/>
              </a:rPr>
              <a:t>You will discover…</a:t>
            </a:r>
          </a:p>
          <a:p>
            <a:pPr eaLnBrk="0" fontAlgn="base" hangingPunct="0">
              <a:spcBef>
                <a:spcPct val="50000"/>
              </a:spcBef>
              <a:spcAft>
                <a:spcPct val="0"/>
              </a:spcAft>
              <a:buFont typeface="Times" panose="02020603050405020304" pitchFamily="18" charset="0"/>
              <a:buChar char="•"/>
            </a:pPr>
            <a:r>
              <a:rPr lang="en-US" altLang="en-US" b="1">
                <a:solidFill>
                  <a:srgbClr val="FFFFFF"/>
                </a:solidFill>
                <a:effectLst>
                  <a:outerShdw blurRad="38100" dist="38100" dir="2700000" algn="tl">
                    <a:srgbClr val="010199"/>
                  </a:outerShdw>
                </a:effectLst>
                <a:latin typeface="Arial" panose="020B0604020202020204" pitchFamily="34" charset="0"/>
              </a:rPr>
              <a:t>that Jupiter is an active, vibrant, multicolored world more massive than all the other planets combined</a:t>
            </a:r>
          </a:p>
          <a:p>
            <a:pPr eaLnBrk="0" fontAlgn="base" hangingPunct="0">
              <a:spcBef>
                <a:spcPct val="50000"/>
              </a:spcBef>
              <a:spcAft>
                <a:spcPct val="0"/>
              </a:spcAft>
              <a:buFont typeface="Times" panose="02020603050405020304" pitchFamily="18" charset="0"/>
              <a:buChar char="•"/>
            </a:pPr>
            <a:r>
              <a:rPr lang="en-US" altLang="en-US" b="1">
                <a:solidFill>
                  <a:srgbClr val="FFFFFF"/>
                </a:solidFill>
                <a:effectLst>
                  <a:outerShdw blurRad="38100" dist="38100" dir="2700000" algn="tl">
                    <a:srgbClr val="010199"/>
                  </a:outerShdw>
                </a:effectLst>
                <a:latin typeface="Arial" panose="020B0604020202020204" pitchFamily="34" charset="0"/>
              </a:rPr>
              <a:t>that Jupiter has a diverse system of moons</a:t>
            </a:r>
          </a:p>
          <a:p>
            <a:pPr eaLnBrk="0" fontAlgn="base" hangingPunct="0">
              <a:spcBef>
                <a:spcPct val="50000"/>
              </a:spcBef>
              <a:spcAft>
                <a:spcPct val="0"/>
              </a:spcAft>
              <a:buFont typeface="Times" panose="02020603050405020304" pitchFamily="18" charset="0"/>
              <a:buChar char="•"/>
            </a:pPr>
            <a:r>
              <a:rPr lang="en-US" altLang="en-US" b="1">
                <a:solidFill>
                  <a:srgbClr val="FFFFFF"/>
                </a:solidFill>
                <a:effectLst>
                  <a:outerShdw blurRad="38100" dist="38100" dir="2700000" algn="tl">
                    <a:srgbClr val="010199"/>
                  </a:outerShdw>
                </a:effectLst>
                <a:latin typeface="Arial" panose="020B0604020202020204" pitchFamily="34" charset="0"/>
              </a:rPr>
              <a:t>that Saturn has a spectacular system of thin flat rings and numerous moons</a:t>
            </a:r>
          </a:p>
          <a:p>
            <a:pPr eaLnBrk="0" fontAlgn="base" hangingPunct="0">
              <a:spcBef>
                <a:spcPct val="50000"/>
              </a:spcBef>
              <a:spcAft>
                <a:spcPct val="0"/>
              </a:spcAft>
              <a:buFont typeface="Times" panose="02020603050405020304" pitchFamily="18" charset="0"/>
              <a:buChar char="•"/>
            </a:pPr>
            <a:r>
              <a:rPr lang="en-US" altLang="en-US" b="1">
                <a:solidFill>
                  <a:srgbClr val="FFFFFF"/>
                </a:solidFill>
                <a:effectLst>
                  <a:outerShdw blurRad="38100" dist="38100" dir="2700000" algn="tl">
                    <a:srgbClr val="010199"/>
                  </a:outerShdw>
                </a:effectLst>
                <a:latin typeface="Arial" panose="020B0604020202020204" pitchFamily="34" charset="0"/>
              </a:rPr>
              <a:t>what Uranus and Neptune have in common and how they differ from Jupiter and Saturn</a:t>
            </a:r>
          </a:p>
          <a:p>
            <a:pPr eaLnBrk="0" fontAlgn="base" hangingPunct="0">
              <a:spcBef>
                <a:spcPct val="50000"/>
              </a:spcBef>
              <a:spcAft>
                <a:spcPct val="0"/>
              </a:spcAft>
              <a:buFont typeface="Times" panose="02020603050405020304" pitchFamily="18" charset="0"/>
              <a:buChar char="•"/>
            </a:pPr>
            <a:r>
              <a:rPr lang="en-US" altLang="en-US" b="1">
                <a:solidFill>
                  <a:srgbClr val="FFFFFF"/>
                </a:solidFill>
                <a:effectLst>
                  <a:outerShdw blurRad="38100" dist="38100" dir="2700000" algn="tl">
                    <a:srgbClr val="010199"/>
                  </a:outerShdw>
                </a:effectLst>
                <a:latin typeface="Arial" panose="020B0604020202020204" pitchFamily="34" charset="0"/>
              </a:rPr>
              <a:t>that tiny Pluto and its moon Charon orbit each other in synchronous rotation</a:t>
            </a:r>
          </a:p>
        </p:txBody>
      </p:sp>
    </p:spTree>
    <p:extLst>
      <p:ext uri="{BB962C8B-B14F-4D97-AF65-F5344CB8AC3E}">
        <p14:creationId xmlns:p14="http://schemas.microsoft.com/office/powerpoint/2010/main" val="243413526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914" y="60325"/>
            <a:ext cx="8447087" cy="6675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4753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Jupiter</a:t>
            </a:r>
          </a:p>
        </p:txBody>
      </p:sp>
      <p:sp>
        <p:nvSpPr>
          <p:cNvPr id="171011" name="Line 3"/>
          <p:cNvSpPr>
            <a:spLocks noChangeShapeType="1"/>
          </p:cNvSpPr>
          <p:nvPr/>
        </p:nvSpPr>
        <p:spPr bwMode="auto">
          <a:xfrm>
            <a:off x="2209800" y="838200"/>
            <a:ext cx="2514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71023" name="Picture 15" descr="01a"/>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667000" y="914400"/>
            <a:ext cx="4495800" cy="4243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1024" name="Picture 16" descr="01b"/>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562600" y="4876800"/>
            <a:ext cx="2514600" cy="1892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1025" name="Text Box 17"/>
          <p:cNvSpPr txBox="1">
            <a:spLocks noChangeArrowheads="1"/>
          </p:cNvSpPr>
          <p:nvPr/>
        </p:nvSpPr>
        <p:spPr bwMode="auto">
          <a:xfrm>
            <a:off x="7207250" y="806450"/>
            <a:ext cx="310673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200">
                <a:solidFill>
                  <a:srgbClr val="333399"/>
                </a:solidFill>
              </a:rPr>
              <a:t>Largest and most massive planet in the solar system:</a:t>
            </a:r>
          </a:p>
        </p:txBody>
      </p:sp>
      <p:sp>
        <p:nvSpPr>
          <p:cNvPr id="171026" name="Text Box 18"/>
          <p:cNvSpPr txBox="1">
            <a:spLocks noChangeArrowheads="1"/>
          </p:cNvSpPr>
          <p:nvPr/>
        </p:nvSpPr>
        <p:spPr bwMode="auto">
          <a:xfrm>
            <a:off x="7207250" y="1903413"/>
            <a:ext cx="346075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200">
                <a:solidFill>
                  <a:srgbClr val="333399"/>
                </a:solidFill>
              </a:rPr>
              <a:t>Contains almost </a:t>
            </a:r>
            <a:r>
              <a:rPr lang="en-US" altLang="en-US" sz="1600">
                <a:solidFill>
                  <a:srgbClr val="333399"/>
                </a:solidFill>
              </a:rPr>
              <a:t>3/4</a:t>
            </a:r>
            <a:r>
              <a:rPr lang="en-US" altLang="en-US" sz="2200">
                <a:solidFill>
                  <a:srgbClr val="333399"/>
                </a:solidFill>
              </a:rPr>
              <a:t> of all planetary matter in the solar system.</a:t>
            </a:r>
          </a:p>
        </p:txBody>
      </p:sp>
      <p:sp>
        <p:nvSpPr>
          <p:cNvPr id="171027" name="Text Box 19"/>
          <p:cNvSpPr txBox="1">
            <a:spLocks noChangeArrowheads="1"/>
          </p:cNvSpPr>
          <p:nvPr/>
        </p:nvSpPr>
        <p:spPr bwMode="auto">
          <a:xfrm>
            <a:off x="7204075" y="4083051"/>
            <a:ext cx="3352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Explored in detail by several space probes:</a:t>
            </a:r>
          </a:p>
        </p:txBody>
      </p:sp>
      <p:sp>
        <p:nvSpPr>
          <p:cNvPr id="171028" name="Text Box 20"/>
          <p:cNvSpPr txBox="1">
            <a:spLocks noChangeArrowheads="1"/>
          </p:cNvSpPr>
          <p:nvPr/>
        </p:nvSpPr>
        <p:spPr bwMode="auto">
          <a:xfrm>
            <a:off x="7848600" y="4870450"/>
            <a:ext cx="2362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Pioneer 10, Pioneer 11, Voyager 1, Voyager 2, Galileo</a:t>
            </a:r>
          </a:p>
        </p:txBody>
      </p:sp>
      <p:sp>
        <p:nvSpPr>
          <p:cNvPr id="171029" name="Text Box 21"/>
          <p:cNvSpPr txBox="1">
            <a:spLocks noChangeArrowheads="1"/>
          </p:cNvSpPr>
          <p:nvPr/>
        </p:nvSpPr>
        <p:spPr bwMode="auto">
          <a:xfrm>
            <a:off x="7207250" y="2986088"/>
            <a:ext cx="33528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200">
                <a:solidFill>
                  <a:srgbClr val="333399"/>
                </a:solidFill>
              </a:rPr>
              <a:t>Most striking features visible from Earth: Multi-colored cloud belts</a:t>
            </a:r>
          </a:p>
        </p:txBody>
      </p:sp>
      <p:sp>
        <p:nvSpPr>
          <p:cNvPr id="171030" name="Line 22"/>
          <p:cNvSpPr>
            <a:spLocks noChangeShapeType="1"/>
          </p:cNvSpPr>
          <p:nvPr/>
        </p:nvSpPr>
        <p:spPr bwMode="auto">
          <a:xfrm flipH="1">
            <a:off x="5562600" y="3505200"/>
            <a:ext cx="76200" cy="137160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1031" name="Line 23"/>
          <p:cNvSpPr>
            <a:spLocks noChangeShapeType="1"/>
          </p:cNvSpPr>
          <p:nvPr/>
        </p:nvSpPr>
        <p:spPr bwMode="auto">
          <a:xfrm>
            <a:off x="6172200" y="3505200"/>
            <a:ext cx="1905000" cy="137160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1032" name="Text Box 24"/>
          <p:cNvSpPr txBox="1">
            <a:spLocks noChangeArrowheads="1"/>
          </p:cNvSpPr>
          <p:nvPr/>
        </p:nvSpPr>
        <p:spPr bwMode="auto">
          <a:xfrm>
            <a:off x="2895600" y="4632326"/>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FFFFFF"/>
                </a:solidFill>
              </a:rPr>
              <a:t>Visual image</a:t>
            </a:r>
          </a:p>
        </p:txBody>
      </p:sp>
      <p:sp>
        <p:nvSpPr>
          <p:cNvPr id="171033" name="Text Box 25"/>
          <p:cNvSpPr txBox="1">
            <a:spLocks noChangeArrowheads="1"/>
          </p:cNvSpPr>
          <p:nvPr/>
        </p:nvSpPr>
        <p:spPr bwMode="auto">
          <a:xfrm>
            <a:off x="3505200" y="6080126"/>
            <a:ext cx="2057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2000">
                <a:solidFill>
                  <a:srgbClr val="333399"/>
                </a:solidFill>
              </a:rPr>
              <a:t>Infrared false-color image</a:t>
            </a:r>
          </a:p>
        </p:txBody>
      </p:sp>
      <p:pic>
        <p:nvPicPr>
          <p:cNvPr id="171036" name="Picture 28"/>
          <p:cNvPicPr>
            <a:picLocks noChangeAspect="1" noChangeArrowheads="1"/>
          </p:cNvPicPr>
          <p:nvPr/>
        </p:nvPicPr>
        <p:blipFill>
          <a:blip r:embed="rId4">
            <a:lum bright="-12000" contrast="36000"/>
            <a:extLst>
              <a:ext uri="{28A0092B-C50C-407E-A947-70E740481C1C}">
                <a14:useLocalDpi xmlns:a14="http://schemas.microsoft.com/office/drawing/2010/main" val="0"/>
              </a:ext>
            </a:extLst>
          </a:blip>
          <a:srcRect/>
          <a:stretch>
            <a:fillRect/>
          </a:stretch>
        </p:blipFill>
        <p:spPr bwMode="auto">
          <a:xfrm>
            <a:off x="1524000" y="0"/>
            <a:ext cx="137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9014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1025"/>
                                        </p:tgtEl>
                                        <p:attrNameLst>
                                          <p:attrName>style.visibility</p:attrName>
                                        </p:attrNameLst>
                                      </p:cBhvr>
                                      <p:to>
                                        <p:strVal val="visible"/>
                                      </p:to>
                                    </p:set>
                                    <p:animEffect transition="in" filter="slide(fromBottom)">
                                      <p:cBhvr>
                                        <p:cTn id="7" dur="500"/>
                                        <p:tgtEl>
                                          <p:spTgt spid="1710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1026"/>
                                        </p:tgtEl>
                                        <p:attrNameLst>
                                          <p:attrName>style.visibility</p:attrName>
                                        </p:attrNameLst>
                                      </p:cBhvr>
                                      <p:to>
                                        <p:strVal val="visible"/>
                                      </p:to>
                                    </p:set>
                                    <p:animEffect transition="in" filter="slide(fromBottom)">
                                      <p:cBhvr>
                                        <p:cTn id="12" dur="500"/>
                                        <p:tgtEl>
                                          <p:spTgt spid="1710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71029"/>
                                        </p:tgtEl>
                                        <p:attrNameLst>
                                          <p:attrName>style.visibility</p:attrName>
                                        </p:attrNameLst>
                                      </p:cBhvr>
                                      <p:to>
                                        <p:strVal val="visible"/>
                                      </p:to>
                                    </p:set>
                                    <p:animEffect transition="in" filter="slide(fromBottom)">
                                      <p:cBhvr>
                                        <p:cTn id="17" dur="500"/>
                                        <p:tgtEl>
                                          <p:spTgt spid="1710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71027"/>
                                        </p:tgtEl>
                                        <p:attrNameLst>
                                          <p:attrName>style.visibility</p:attrName>
                                        </p:attrNameLst>
                                      </p:cBhvr>
                                      <p:to>
                                        <p:strVal val="visible"/>
                                      </p:to>
                                    </p:set>
                                    <p:animEffect transition="in" filter="slide(fromBottom)">
                                      <p:cBhvr>
                                        <p:cTn id="22" dur="500"/>
                                        <p:tgtEl>
                                          <p:spTgt spid="1710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71028"/>
                                        </p:tgtEl>
                                        <p:attrNameLst>
                                          <p:attrName>style.visibility</p:attrName>
                                        </p:attrNameLst>
                                      </p:cBhvr>
                                      <p:to>
                                        <p:strVal val="visible"/>
                                      </p:to>
                                    </p:set>
                                    <p:animEffect transition="in" filter="slide(fromBottom)">
                                      <p:cBhvr>
                                        <p:cTn id="27" dur="500"/>
                                        <p:tgtEl>
                                          <p:spTgt spid="17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25" grpId="0" autoUpdateAnimBg="0"/>
      <p:bldP spid="171026" grpId="0" autoUpdateAnimBg="0"/>
      <p:bldP spid="171027" grpId="0" autoUpdateAnimBg="0"/>
      <p:bldP spid="171028" grpId="0" autoUpdateAnimBg="0"/>
      <p:bldP spid="171029"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Mass of Jupiter</a:t>
            </a:r>
          </a:p>
        </p:txBody>
      </p:sp>
      <p:sp>
        <p:nvSpPr>
          <p:cNvPr id="201731" name="Line 3"/>
          <p:cNvSpPr>
            <a:spLocks noChangeShapeType="1"/>
          </p:cNvSpPr>
          <p:nvPr/>
        </p:nvSpPr>
        <p:spPr bwMode="auto">
          <a:xfrm>
            <a:off x="2209800" y="838200"/>
            <a:ext cx="5791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1733" name="Text Box 5"/>
          <p:cNvSpPr txBox="1">
            <a:spLocks noChangeArrowheads="1"/>
          </p:cNvSpPr>
          <p:nvPr/>
        </p:nvSpPr>
        <p:spPr bwMode="auto">
          <a:xfrm>
            <a:off x="3733800" y="838201"/>
            <a:ext cx="5943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Mass can be inferred from the orbit of Io, the innermost of the 4 Galilean Moons:</a:t>
            </a:r>
          </a:p>
        </p:txBody>
      </p:sp>
      <p:sp>
        <p:nvSpPr>
          <p:cNvPr id="201734" name="Oval 6"/>
          <p:cNvSpPr>
            <a:spLocks noChangeArrowheads="1"/>
          </p:cNvSpPr>
          <p:nvPr/>
        </p:nvSpPr>
        <p:spPr bwMode="auto">
          <a:xfrm>
            <a:off x="4267200" y="3733800"/>
            <a:ext cx="152400" cy="152400"/>
          </a:xfrm>
          <a:prstGeom prst="ellipse">
            <a:avLst/>
          </a:prstGeom>
          <a:solidFill>
            <a:srgbClr val="00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01735" name="Oval 7"/>
          <p:cNvSpPr>
            <a:spLocks noChangeArrowheads="1"/>
          </p:cNvSpPr>
          <p:nvPr/>
        </p:nvSpPr>
        <p:spPr bwMode="auto">
          <a:xfrm>
            <a:off x="8305800" y="3352800"/>
            <a:ext cx="685800" cy="685800"/>
          </a:xfrm>
          <a:prstGeom prst="ellipse">
            <a:avLst/>
          </a:prstGeom>
          <a:solidFill>
            <a:srgbClr val="DE998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01736" name="Oval 8"/>
          <p:cNvSpPr>
            <a:spLocks noChangeArrowheads="1"/>
          </p:cNvSpPr>
          <p:nvPr/>
        </p:nvSpPr>
        <p:spPr bwMode="auto">
          <a:xfrm>
            <a:off x="2514600" y="1905000"/>
            <a:ext cx="3733800" cy="3810000"/>
          </a:xfrm>
          <a:prstGeom prst="ellipse">
            <a:avLst/>
          </a:prstGeom>
          <a:noFill/>
          <a:ln w="9525">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01737" name="Oval 9"/>
          <p:cNvSpPr>
            <a:spLocks noChangeArrowheads="1"/>
          </p:cNvSpPr>
          <p:nvPr/>
        </p:nvSpPr>
        <p:spPr bwMode="auto">
          <a:xfrm>
            <a:off x="6248400" y="1676400"/>
            <a:ext cx="4267200" cy="4267200"/>
          </a:xfrm>
          <a:prstGeom prst="ellipse">
            <a:avLst/>
          </a:prstGeom>
          <a:noFill/>
          <a:ln w="9525">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01738" name="Oval 10"/>
          <p:cNvSpPr>
            <a:spLocks noChangeArrowheads="1"/>
          </p:cNvSpPr>
          <p:nvPr/>
        </p:nvSpPr>
        <p:spPr bwMode="auto">
          <a:xfrm>
            <a:off x="4648200" y="19050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01739" name="Oval 11"/>
          <p:cNvSpPr>
            <a:spLocks noChangeArrowheads="1"/>
          </p:cNvSpPr>
          <p:nvPr/>
        </p:nvSpPr>
        <p:spPr bwMode="auto">
          <a:xfrm>
            <a:off x="8991600" y="16764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01740" name="Text Box 12"/>
          <p:cNvSpPr txBox="1">
            <a:spLocks noChangeArrowheads="1"/>
          </p:cNvSpPr>
          <p:nvPr/>
        </p:nvSpPr>
        <p:spPr bwMode="auto">
          <a:xfrm>
            <a:off x="4419600" y="3429001"/>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333399"/>
                </a:solidFill>
              </a:rPr>
              <a:t>Earth</a:t>
            </a:r>
          </a:p>
        </p:txBody>
      </p:sp>
      <p:sp>
        <p:nvSpPr>
          <p:cNvPr id="201741" name="Text Box 13"/>
          <p:cNvSpPr txBox="1">
            <a:spLocks noChangeArrowheads="1"/>
          </p:cNvSpPr>
          <p:nvPr/>
        </p:nvSpPr>
        <p:spPr bwMode="auto">
          <a:xfrm>
            <a:off x="9067800" y="3276601"/>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333399"/>
                </a:solidFill>
              </a:rPr>
              <a:t>Jupiter</a:t>
            </a:r>
          </a:p>
        </p:txBody>
      </p:sp>
      <p:sp>
        <p:nvSpPr>
          <p:cNvPr id="201742" name="Text Box 14"/>
          <p:cNvSpPr txBox="1">
            <a:spLocks noChangeArrowheads="1"/>
          </p:cNvSpPr>
          <p:nvPr/>
        </p:nvSpPr>
        <p:spPr bwMode="auto">
          <a:xfrm>
            <a:off x="4191000" y="2133601"/>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333399"/>
                </a:solidFill>
              </a:rPr>
              <a:t>Moon</a:t>
            </a:r>
          </a:p>
        </p:txBody>
      </p:sp>
      <p:sp>
        <p:nvSpPr>
          <p:cNvPr id="201743" name="Text Box 15"/>
          <p:cNvSpPr txBox="1">
            <a:spLocks noChangeArrowheads="1"/>
          </p:cNvSpPr>
          <p:nvPr/>
        </p:nvSpPr>
        <p:spPr bwMode="auto">
          <a:xfrm>
            <a:off x="8991600" y="1752601"/>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333399"/>
                </a:solidFill>
              </a:rPr>
              <a:t>Io</a:t>
            </a:r>
          </a:p>
        </p:txBody>
      </p:sp>
      <p:sp>
        <p:nvSpPr>
          <p:cNvPr id="201744" name="Text Box 16"/>
          <p:cNvSpPr txBox="1">
            <a:spLocks noChangeArrowheads="1"/>
          </p:cNvSpPr>
          <p:nvPr/>
        </p:nvSpPr>
        <p:spPr bwMode="auto">
          <a:xfrm>
            <a:off x="2971800" y="4495800"/>
            <a:ext cx="3048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a:solidFill>
                  <a:srgbClr val="333399"/>
                </a:solidFill>
              </a:rPr>
              <a:t>Relative sizes, distances, and times to scale</a:t>
            </a:r>
          </a:p>
        </p:txBody>
      </p:sp>
      <p:sp>
        <p:nvSpPr>
          <p:cNvPr id="201745" name="Text Box 17"/>
          <p:cNvSpPr txBox="1">
            <a:spLocks noChangeArrowheads="1"/>
          </p:cNvSpPr>
          <p:nvPr/>
        </p:nvSpPr>
        <p:spPr bwMode="auto">
          <a:xfrm>
            <a:off x="7620000" y="4876800"/>
            <a:ext cx="228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a:solidFill>
                  <a:srgbClr val="333399"/>
                </a:solidFill>
              </a:rPr>
              <a:t>1 s corresponds to 10 hr in real time.</a:t>
            </a:r>
          </a:p>
        </p:txBody>
      </p:sp>
      <p:sp>
        <p:nvSpPr>
          <p:cNvPr id="201746" name="Text Box 18"/>
          <p:cNvSpPr txBox="1">
            <a:spLocks noChangeArrowheads="1"/>
          </p:cNvSpPr>
          <p:nvPr/>
        </p:nvSpPr>
        <p:spPr bwMode="auto">
          <a:xfrm>
            <a:off x="2514600" y="6172200"/>
            <a:ext cx="815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Using Kepler’s third law </a:t>
            </a:r>
            <a:r>
              <a:rPr lang="en-US" altLang="en-US">
                <a:solidFill>
                  <a:srgbClr val="333399"/>
                </a:solidFill>
                <a:sym typeface="Symbol" panose="05050102010706020507" pitchFamily="18" charset="2"/>
              </a:rPr>
              <a:t></a:t>
            </a:r>
            <a:r>
              <a:rPr lang="en-US" altLang="en-US">
                <a:solidFill>
                  <a:srgbClr val="000000"/>
                </a:solidFill>
              </a:rPr>
              <a:t> </a:t>
            </a:r>
            <a:r>
              <a:rPr lang="en-US" altLang="en-US" sz="2400">
                <a:solidFill>
                  <a:srgbClr val="333399"/>
                </a:solidFill>
                <a:cs typeface="Arial" panose="020B0604020202020204" pitchFamily="34" charset="0"/>
              </a:rPr>
              <a:t>M</a:t>
            </a:r>
            <a:r>
              <a:rPr lang="en-US" altLang="en-US" sz="2400" baseline="-25000">
                <a:solidFill>
                  <a:srgbClr val="333399"/>
                </a:solidFill>
                <a:cs typeface="Arial" panose="020B0604020202020204" pitchFamily="34" charset="0"/>
              </a:rPr>
              <a:t>Jupiter</a:t>
            </a:r>
            <a:r>
              <a:rPr lang="en-US" altLang="en-US" sz="2400">
                <a:solidFill>
                  <a:srgbClr val="333399"/>
                </a:solidFill>
                <a:cs typeface="Arial" panose="020B0604020202020204" pitchFamily="34" charset="0"/>
              </a:rPr>
              <a:t> = 318 M</a:t>
            </a:r>
            <a:r>
              <a:rPr lang="en-US" altLang="en-US" sz="2400" baseline="-25000">
                <a:solidFill>
                  <a:srgbClr val="333399"/>
                </a:solidFill>
                <a:cs typeface="Arial" panose="020B0604020202020204" pitchFamily="34" charset="0"/>
              </a:rPr>
              <a:t>Earth</a:t>
            </a:r>
          </a:p>
        </p:txBody>
      </p:sp>
      <p:pic>
        <p:nvPicPr>
          <p:cNvPr id="201749" name="Picture 21"/>
          <p:cNvPicPr>
            <a:picLocks noChangeAspect="1" noChangeArrowheads="1"/>
          </p:cNvPicPr>
          <p:nvPr/>
        </p:nvPicPr>
        <p:blipFill>
          <a:blip r:embed="rId2">
            <a:lum bright="-12000" contrast="36000"/>
            <a:extLst>
              <a:ext uri="{28A0092B-C50C-407E-A947-70E740481C1C}">
                <a14:useLocalDpi xmlns:a14="http://schemas.microsoft.com/office/drawing/2010/main" val="0"/>
              </a:ext>
            </a:extLst>
          </a:blip>
          <a:srcRect/>
          <a:stretch>
            <a:fillRect/>
          </a:stretch>
        </p:blipFill>
        <p:spPr bwMode="auto">
          <a:xfrm>
            <a:off x="1524000" y="0"/>
            <a:ext cx="137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7192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1733"/>
                                        </p:tgtEl>
                                        <p:attrNameLst>
                                          <p:attrName>style.visibility</p:attrName>
                                        </p:attrNameLst>
                                      </p:cBhvr>
                                      <p:to>
                                        <p:strVal val="visible"/>
                                      </p:to>
                                    </p:set>
                                    <p:animEffect transition="in" filter="slide(fromBottom)">
                                      <p:cBhvr>
                                        <p:cTn id="7" dur="500"/>
                                        <p:tgtEl>
                                          <p:spTgt spid="2017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01734"/>
                                        </p:tgtEl>
                                        <p:attrNameLst>
                                          <p:attrName>style.visibility</p:attrName>
                                        </p:attrNameLst>
                                      </p:cBhvr>
                                      <p:to>
                                        <p:strVal val="visible"/>
                                      </p:to>
                                    </p:set>
                                    <p:anim calcmode="lin" valueType="num">
                                      <p:cBhvr additive="base">
                                        <p:cTn id="12" dur="500" fill="hold"/>
                                        <p:tgtEl>
                                          <p:spTgt spid="201734"/>
                                        </p:tgtEl>
                                        <p:attrNameLst>
                                          <p:attrName>ppt_x</p:attrName>
                                        </p:attrNameLst>
                                      </p:cBhvr>
                                      <p:tavLst>
                                        <p:tav tm="0">
                                          <p:val>
                                            <p:strVal val="0-#ppt_w/2"/>
                                          </p:val>
                                        </p:tav>
                                        <p:tav tm="100000">
                                          <p:val>
                                            <p:strVal val="#ppt_x"/>
                                          </p:val>
                                        </p:tav>
                                      </p:tavLst>
                                    </p:anim>
                                    <p:anim calcmode="lin" valueType="num">
                                      <p:cBhvr additive="base">
                                        <p:cTn id="13" dur="500" fill="hold"/>
                                        <p:tgtEl>
                                          <p:spTgt spid="20173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201735"/>
                                        </p:tgtEl>
                                        <p:attrNameLst>
                                          <p:attrName>style.visibility</p:attrName>
                                        </p:attrNameLst>
                                      </p:cBhvr>
                                      <p:to>
                                        <p:strVal val="visible"/>
                                      </p:to>
                                    </p:set>
                                    <p:anim calcmode="lin" valueType="num">
                                      <p:cBhvr additive="base">
                                        <p:cTn id="17" dur="500" fill="hold"/>
                                        <p:tgtEl>
                                          <p:spTgt spid="201735"/>
                                        </p:tgtEl>
                                        <p:attrNameLst>
                                          <p:attrName>ppt_x</p:attrName>
                                        </p:attrNameLst>
                                      </p:cBhvr>
                                      <p:tavLst>
                                        <p:tav tm="0">
                                          <p:val>
                                            <p:strVal val="0-#ppt_w/2"/>
                                          </p:val>
                                        </p:tav>
                                        <p:tav tm="100000">
                                          <p:val>
                                            <p:strVal val="#ppt_x"/>
                                          </p:val>
                                        </p:tav>
                                      </p:tavLst>
                                    </p:anim>
                                    <p:anim calcmode="lin" valueType="num">
                                      <p:cBhvr additive="base">
                                        <p:cTn id="18" dur="500" fill="hold"/>
                                        <p:tgtEl>
                                          <p:spTgt spid="201735"/>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000"/>
                            </p:stCondLst>
                            <p:childTnLst>
                              <p:par>
                                <p:cTn id="20" presetID="2" presetClass="entr" presetSubtype="8" fill="hold" grpId="0" nodeType="afterEffect">
                                  <p:stCondLst>
                                    <p:cond delay="0"/>
                                  </p:stCondLst>
                                  <p:childTnLst>
                                    <p:set>
                                      <p:cBhvr>
                                        <p:cTn id="21" dur="1" fill="hold">
                                          <p:stCondLst>
                                            <p:cond delay="0"/>
                                          </p:stCondLst>
                                        </p:cTn>
                                        <p:tgtEl>
                                          <p:spTgt spid="201736"/>
                                        </p:tgtEl>
                                        <p:attrNameLst>
                                          <p:attrName>style.visibility</p:attrName>
                                        </p:attrNameLst>
                                      </p:cBhvr>
                                      <p:to>
                                        <p:strVal val="visible"/>
                                      </p:to>
                                    </p:set>
                                    <p:anim calcmode="lin" valueType="num">
                                      <p:cBhvr additive="base">
                                        <p:cTn id="22" dur="500" fill="hold"/>
                                        <p:tgtEl>
                                          <p:spTgt spid="201736"/>
                                        </p:tgtEl>
                                        <p:attrNameLst>
                                          <p:attrName>ppt_x</p:attrName>
                                        </p:attrNameLst>
                                      </p:cBhvr>
                                      <p:tavLst>
                                        <p:tav tm="0">
                                          <p:val>
                                            <p:strVal val="0-#ppt_w/2"/>
                                          </p:val>
                                        </p:tav>
                                        <p:tav tm="100000">
                                          <p:val>
                                            <p:strVal val="#ppt_x"/>
                                          </p:val>
                                        </p:tav>
                                      </p:tavLst>
                                    </p:anim>
                                    <p:anim calcmode="lin" valueType="num">
                                      <p:cBhvr additive="base">
                                        <p:cTn id="23" dur="500" fill="hold"/>
                                        <p:tgtEl>
                                          <p:spTgt spid="201736"/>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500"/>
                            </p:stCondLst>
                            <p:childTnLst>
                              <p:par>
                                <p:cTn id="25" presetID="2" presetClass="entr" presetSubtype="8" fill="hold" grpId="0" nodeType="afterEffect">
                                  <p:stCondLst>
                                    <p:cond delay="0"/>
                                  </p:stCondLst>
                                  <p:childTnLst>
                                    <p:set>
                                      <p:cBhvr>
                                        <p:cTn id="26" dur="1" fill="hold">
                                          <p:stCondLst>
                                            <p:cond delay="0"/>
                                          </p:stCondLst>
                                        </p:cTn>
                                        <p:tgtEl>
                                          <p:spTgt spid="201737"/>
                                        </p:tgtEl>
                                        <p:attrNameLst>
                                          <p:attrName>style.visibility</p:attrName>
                                        </p:attrNameLst>
                                      </p:cBhvr>
                                      <p:to>
                                        <p:strVal val="visible"/>
                                      </p:to>
                                    </p:set>
                                    <p:anim calcmode="lin" valueType="num">
                                      <p:cBhvr additive="base">
                                        <p:cTn id="27" dur="500" fill="hold"/>
                                        <p:tgtEl>
                                          <p:spTgt spid="201737"/>
                                        </p:tgtEl>
                                        <p:attrNameLst>
                                          <p:attrName>ppt_x</p:attrName>
                                        </p:attrNameLst>
                                      </p:cBhvr>
                                      <p:tavLst>
                                        <p:tav tm="0">
                                          <p:val>
                                            <p:strVal val="0-#ppt_w/2"/>
                                          </p:val>
                                        </p:tav>
                                        <p:tav tm="100000">
                                          <p:val>
                                            <p:strVal val="#ppt_x"/>
                                          </p:val>
                                        </p:tav>
                                      </p:tavLst>
                                    </p:anim>
                                    <p:anim calcmode="lin" valueType="num">
                                      <p:cBhvr additive="base">
                                        <p:cTn id="28" dur="500" fill="hold"/>
                                        <p:tgtEl>
                                          <p:spTgt spid="201737"/>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000"/>
                            </p:stCondLst>
                            <p:childTnLst>
                              <p:par>
                                <p:cTn id="30" presetID="2" presetClass="entr" presetSubtype="8" fill="hold" grpId="0" nodeType="afterEffect">
                                  <p:stCondLst>
                                    <p:cond delay="0"/>
                                  </p:stCondLst>
                                  <p:childTnLst>
                                    <p:set>
                                      <p:cBhvr>
                                        <p:cTn id="31" dur="1" fill="hold">
                                          <p:stCondLst>
                                            <p:cond delay="0"/>
                                          </p:stCondLst>
                                        </p:cTn>
                                        <p:tgtEl>
                                          <p:spTgt spid="201738"/>
                                        </p:tgtEl>
                                        <p:attrNameLst>
                                          <p:attrName>style.visibility</p:attrName>
                                        </p:attrNameLst>
                                      </p:cBhvr>
                                      <p:to>
                                        <p:strVal val="visible"/>
                                      </p:to>
                                    </p:set>
                                    <p:anim calcmode="lin" valueType="num">
                                      <p:cBhvr additive="base">
                                        <p:cTn id="32" dur="500" fill="hold"/>
                                        <p:tgtEl>
                                          <p:spTgt spid="201738"/>
                                        </p:tgtEl>
                                        <p:attrNameLst>
                                          <p:attrName>ppt_x</p:attrName>
                                        </p:attrNameLst>
                                      </p:cBhvr>
                                      <p:tavLst>
                                        <p:tav tm="0">
                                          <p:val>
                                            <p:strVal val="0-#ppt_w/2"/>
                                          </p:val>
                                        </p:tav>
                                        <p:tav tm="100000">
                                          <p:val>
                                            <p:strVal val="#ppt_x"/>
                                          </p:val>
                                        </p:tav>
                                      </p:tavLst>
                                    </p:anim>
                                    <p:anim calcmode="lin" valueType="num">
                                      <p:cBhvr additive="base">
                                        <p:cTn id="33" dur="500" fill="hold"/>
                                        <p:tgtEl>
                                          <p:spTgt spid="201738"/>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2500"/>
                            </p:stCondLst>
                            <p:childTnLst>
                              <p:par>
                                <p:cTn id="35" presetID="2" presetClass="entr" presetSubtype="8" fill="hold" grpId="0" nodeType="afterEffect">
                                  <p:stCondLst>
                                    <p:cond delay="0"/>
                                  </p:stCondLst>
                                  <p:childTnLst>
                                    <p:set>
                                      <p:cBhvr>
                                        <p:cTn id="36" dur="1" fill="hold">
                                          <p:stCondLst>
                                            <p:cond delay="0"/>
                                          </p:stCondLst>
                                        </p:cTn>
                                        <p:tgtEl>
                                          <p:spTgt spid="201739"/>
                                        </p:tgtEl>
                                        <p:attrNameLst>
                                          <p:attrName>style.visibility</p:attrName>
                                        </p:attrNameLst>
                                      </p:cBhvr>
                                      <p:to>
                                        <p:strVal val="visible"/>
                                      </p:to>
                                    </p:set>
                                    <p:anim calcmode="lin" valueType="num">
                                      <p:cBhvr additive="base">
                                        <p:cTn id="37" dur="500" fill="hold"/>
                                        <p:tgtEl>
                                          <p:spTgt spid="201739"/>
                                        </p:tgtEl>
                                        <p:attrNameLst>
                                          <p:attrName>ppt_x</p:attrName>
                                        </p:attrNameLst>
                                      </p:cBhvr>
                                      <p:tavLst>
                                        <p:tav tm="0">
                                          <p:val>
                                            <p:strVal val="0-#ppt_w/2"/>
                                          </p:val>
                                        </p:tav>
                                        <p:tav tm="100000">
                                          <p:val>
                                            <p:strVal val="#ppt_x"/>
                                          </p:val>
                                        </p:tav>
                                      </p:tavLst>
                                    </p:anim>
                                    <p:anim calcmode="lin" valueType="num">
                                      <p:cBhvr additive="base">
                                        <p:cTn id="38" dur="500" fill="hold"/>
                                        <p:tgtEl>
                                          <p:spTgt spid="201739"/>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000"/>
                            </p:stCondLst>
                            <p:childTnLst>
                              <p:par>
                                <p:cTn id="40" presetID="2" presetClass="entr" presetSubtype="8" fill="hold" grpId="0" nodeType="afterEffect">
                                  <p:stCondLst>
                                    <p:cond delay="0"/>
                                  </p:stCondLst>
                                  <p:childTnLst>
                                    <p:set>
                                      <p:cBhvr>
                                        <p:cTn id="41" dur="1" fill="hold">
                                          <p:stCondLst>
                                            <p:cond delay="0"/>
                                          </p:stCondLst>
                                        </p:cTn>
                                        <p:tgtEl>
                                          <p:spTgt spid="201740"/>
                                        </p:tgtEl>
                                        <p:attrNameLst>
                                          <p:attrName>style.visibility</p:attrName>
                                        </p:attrNameLst>
                                      </p:cBhvr>
                                      <p:to>
                                        <p:strVal val="visible"/>
                                      </p:to>
                                    </p:set>
                                    <p:anim calcmode="lin" valueType="num">
                                      <p:cBhvr additive="base">
                                        <p:cTn id="42" dur="500" fill="hold"/>
                                        <p:tgtEl>
                                          <p:spTgt spid="201740"/>
                                        </p:tgtEl>
                                        <p:attrNameLst>
                                          <p:attrName>ppt_x</p:attrName>
                                        </p:attrNameLst>
                                      </p:cBhvr>
                                      <p:tavLst>
                                        <p:tav tm="0">
                                          <p:val>
                                            <p:strVal val="0-#ppt_w/2"/>
                                          </p:val>
                                        </p:tav>
                                        <p:tav tm="100000">
                                          <p:val>
                                            <p:strVal val="#ppt_x"/>
                                          </p:val>
                                        </p:tav>
                                      </p:tavLst>
                                    </p:anim>
                                    <p:anim calcmode="lin" valueType="num">
                                      <p:cBhvr additive="base">
                                        <p:cTn id="43" dur="500" fill="hold"/>
                                        <p:tgtEl>
                                          <p:spTgt spid="201740"/>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3500"/>
                            </p:stCondLst>
                            <p:childTnLst>
                              <p:par>
                                <p:cTn id="45" presetID="2" presetClass="entr" presetSubtype="8" fill="hold" grpId="0" nodeType="afterEffect">
                                  <p:stCondLst>
                                    <p:cond delay="0"/>
                                  </p:stCondLst>
                                  <p:childTnLst>
                                    <p:set>
                                      <p:cBhvr>
                                        <p:cTn id="46" dur="1" fill="hold">
                                          <p:stCondLst>
                                            <p:cond delay="0"/>
                                          </p:stCondLst>
                                        </p:cTn>
                                        <p:tgtEl>
                                          <p:spTgt spid="201741"/>
                                        </p:tgtEl>
                                        <p:attrNameLst>
                                          <p:attrName>style.visibility</p:attrName>
                                        </p:attrNameLst>
                                      </p:cBhvr>
                                      <p:to>
                                        <p:strVal val="visible"/>
                                      </p:to>
                                    </p:set>
                                    <p:anim calcmode="lin" valueType="num">
                                      <p:cBhvr additive="base">
                                        <p:cTn id="47" dur="500" fill="hold"/>
                                        <p:tgtEl>
                                          <p:spTgt spid="201741"/>
                                        </p:tgtEl>
                                        <p:attrNameLst>
                                          <p:attrName>ppt_x</p:attrName>
                                        </p:attrNameLst>
                                      </p:cBhvr>
                                      <p:tavLst>
                                        <p:tav tm="0">
                                          <p:val>
                                            <p:strVal val="0-#ppt_w/2"/>
                                          </p:val>
                                        </p:tav>
                                        <p:tav tm="100000">
                                          <p:val>
                                            <p:strVal val="#ppt_x"/>
                                          </p:val>
                                        </p:tav>
                                      </p:tavLst>
                                    </p:anim>
                                    <p:anim calcmode="lin" valueType="num">
                                      <p:cBhvr additive="base">
                                        <p:cTn id="48" dur="500" fill="hold"/>
                                        <p:tgtEl>
                                          <p:spTgt spid="201741"/>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4000"/>
                            </p:stCondLst>
                            <p:childTnLst>
                              <p:par>
                                <p:cTn id="50" presetID="2" presetClass="entr" presetSubtype="8" fill="hold" grpId="0" nodeType="afterEffect">
                                  <p:stCondLst>
                                    <p:cond delay="0"/>
                                  </p:stCondLst>
                                  <p:childTnLst>
                                    <p:set>
                                      <p:cBhvr>
                                        <p:cTn id="51" dur="1" fill="hold">
                                          <p:stCondLst>
                                            <p:cond delay="0"/>
                                          </p:stCondLst>
                                        </p:cTn>
                                        <p:tgtEl>
                                          <p:spTgt spid="201742"/>
                                        </p:tgtEl>
                                        <p:attrNameLst>
                                          <p:attrName>style.visibility</p:attrName>
                                        </p:attrNameLst>
                                      </p:cBhvr>
                                      <p:to>
                                        <p:strVal val="visible"/>
                                      </p:to>
                                    </p:set>
                                    <p:anim calcmode="lin" valueType="num">
                                      <p:cBhvr additive="base">
                                        <p:cTn id="52" dur="500" fill="hold"/>
                                        <p:tgtEl>
                                          <p:spTgt spid="201742"/>
                                        </p:tgtEl>
                                        <p:attrNameLst>
                                          <p:attrName>ppt_x</p:attrName>
                                        </p:attrNameLst>
                                      </p:cBhvr>
                                      <p:tavLst>
                                        <p:tav tm="0">
                                          <p:val>
                                            <p:strVal val="0-#ppt_w/2"/>
                                          </p:val>
                                        </p:tav>
                                        <p:tav tm="100000">
                                          <p:val>
                                            <p:strVal val="#ppt_x"/>
                                          </p:val>
                                        </p:tav>
                                      </p:tavLst>
                                    </p:anim>
                                    <p:anim calcmode="lin" valueType="num">
                                      <p:cBhvr additive="base">
                                        <p:cTn id="53" dur="500" fill="hold"/>
                                        <p:tgtEl>
                                          <p:spTgt spid="201742"/>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4500"/>
                            </p:stCondLst>
                            <p:childTnLst>
                              <p:par>
                                <p:cTn id="55" presetID="2" presetClass="entr" presetSubtype="8" fill="hold" grpId="0" nodeType="afterEffect">
                                  <p:stCondLst>
                                    <p:cond delay="0"/>
                                  </p:stCondLst>
                                  <p:childTnLst>
                                    <p:set>
                                      <p:cBhvr>
                                        <p:cTn id="56" dur="1" fill="hold">
                                          <p:stCondLst>
                                            <p:cond delay="0"/>
                                          </p:stCondLst>
                                        </p:cTn>
                                        <p:tgtEl>
                                          <p:spTgt spid="201743"/>
                                        </p:tgtEl>
                                        <p:attrNameLst>
                                          <p:attrName>style.visibility</p:attrName>
                                        </p:attrNameLst>
                                      </p:cBhvr>
                                      <p:to>
                                        <p:strVal val="visible"/>
                                      </p:to>
                                    </p:set>
                                    <p:anim calcmode="lin" valueType="num">
                                      <p:cBhvr additive="base">
                                        <p:cTn id="57" dur="500" fill="hold"/>
                                        <p:tgtEl>
                                          <p:spTgt spid="201743"/>
                                        </p:tgtEl>
                                        <p:attrNameLst>
                                          <p:attrName>ppt_x</p:attrName>
                                        </p:attrNameLst>
                                      </p:cBhvr>
                                      <p:tavLst>
                                        <p:tav tm="0">
                                          <p:val>
                                            <p:strVal val="0-#ppt_w/2"/>
                                          </p:val>
                                        </p:tav>
                                        <p:tav tm="100000">
                                          <p:val>
                                            <p:strVal val="#ppt_x"/>
                                          </p:val>
                                        </p:tav>
                                      </p:tavLst>
                                    </p:anim>
                                    <p:anim calcmode="lin" valueType="num">
                                      <p:cBhvr additive="base">
                                        <p:cTn id="58" dur="500" fill="hold"/>
                                        <p:tgtEl>
                                          <p:spTgt spid="201743"/>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5000"/>
                            </p:stCondLst>
                            <p:childTnLst>
                              <p:par>
                                <p:cTn id="60" presetID="12" presetClass="entr" presetSubtype="4" fill="hold" grpId="0" nodeType="afterEffect">
                                  <p:stCondLst>
                                    <p:cond delay="0"/>
                                  </p:stCondLst>
                                  <p:childTnLst>
                                    <p:set>
                                      <p:cBhvr>
                                        <p:cTn id="61" dur="1" fill="hold">
                                          <p:stCondLst>
                                            <p:cond delay="0"/>
                                          </p:stCondLst>
                                        </p:cTn>
                                        <p:tgtEl>
                                          <p:spTgt spid="201744"/>
                                        </p:tgtEl>
                                        <p:attrNameLst>
                                          <p:attrName>style.visibility</p:attrName>
                                        </p:attrNameLst>
                                      </p:cBhvr>
                                      <p:to>
                                        <p:strVal val="visible"/>
                                      </p:to>
                                    </p:set>
                                    <p:animEffect transition="in" filter="slide(fromBottom)">
                                      <p:cBhvr>
                                        <p:cTn id="62" dur="500"/>
                                        <p:tgtEl>
                                          <p:spTgt spid="201744"/>
                                        </p:tgtEl>
                                      </p:cBhvr>
                                    </p:animEffect>
                                  </p:childTnLst>
                                </p:cTn>
                              </p:par>
                            </p:childTnLst>
                          </p:cTn>
                        </p:par>
                        <p:par>
                          <p:cTn id="63" fill="hold" nodeType="afterGroup">
                            <p:stCondLst>
                              <p:cond delay="5500"/>
                            </p:stCondLst>
                            <p:childTnLst>
                              <p:par>
                                <p:cTn id="64" presetID="12" presetClass="entr" presetSubtype="4" fill="hold" grpId="0" nodeType="afterEffect">
                                  <p:stCondLst>
                                    <p:cond delay="0"/>
                                  </p:stCondLst>
                                  <p:childTnLst>
                                    <p:set>
                                      <p:cBhvr>
                                        <p:cTn id="65" dur="1" fill="hold">
                                          <p:stCondLst>
                                            <p:cond delay="0"/>
                                          </p:stCondLst>
                                        </p:cTn>
                                        <p:tgtEl>
                                          <p:spTgt spid="201745"/>
                                        </p:tgtEl>
                                        <p:attrNameLst>
                                          <p:attrName>style.visibility</p:attrName>
                                        </p:attrNameLst>
                                      </p:cBhvr>
                                      <p:to>
                                        <p:strVal val="visible"/>
                                      </p:to>
                                    </p:set>
                                    <p:animEffect transition="in" filter="slide(fromBottom)">
                                      <p:cBhvr>
                                        <p:cTn id="66" dur="500"/>
                                        <p:tgtEl>
                                          <p:spTgt spid="20174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2" presetClass="entr" presetSubtype="4" fill="hold" grpId="0" nodeType="clickEffect">
                                  <p:stCondLst>
                                    <p:cond delay="0"/>
                                  </p:stCondLst>
                                  <p:childTnLst>
                                    <p:set>
                                      <p:cBhvr>
                                        <p:cTn id="70" dur="1" fill="hold">
                                          <p:stCondLst>
                                            <p:cond delay="0"/>
                                          </p:stCondLst>
                                        </p:cTn>
                                        <p:tgtEl>
                                          <p:spTgt spid="201746"/>
                                        </p:tgtEl>
                                        <p:attrNameLst>
                                          <p:attrName>style.visibility</p:attrName>
                                        </p:attrNameLst>
                                      </p:cBhvr>
                                      <p:to>
                                        <p:strVal val="visible"/>
                                      </p:to>
                                    </p:set>
                                    <p:animEffect transition="in" filter="slide(fromBottom)">
                                      <p:cBhvr>
                                        <p:cTn id="71" dur="500"/>
                                        <p:tgtEl>
                                          <p:spTgt spid="20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3" grpId="0" autoUpdateAnimBg="0"/>
      <p:bldP spid="201734" grpId="0" animBg="1"/>
      <p:bldP spid="201735" grpId="0" animBg="1"/>
      <p:bldP spid="201736" grpId="0" animBg="1"/>
      <p:bldP spid="201737" grpId="0" animBg="1"/>
      <p:bldP spid="201738" grpId="0" animBg="1"/>
      <p:bldP spid="201739" grpId="0" animBg="1"/>
      <p:bldP spid="201740" grpId="0" autoUpdateAnimBg="0"/>
      <p:bldP spid="201741" grpId="0" autoUpdateAnimBg="0"/>
      <p:bldP spid="201742" grpId="0" autoUpdateAnimBg="0"/>
      <p:bldP spid="201743" grpId="0" autoUpdateAnimBg="0"/>
      <p:bldP spid="201744" grpId="0" autoUpdateAnimBg="0"/>
      <p:bldP spid="201745" grpId="0" autoUpdateAnimBg="0"/>
      <p:bldP spid="201746"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Jupiter’s Interior</a:t>
            </a:r>
          </a:p>
        </p:txBody>
      </p:sp>
      <p:sp>
        <p:nvSpPr>
          <p:cNvPr id="202755" name="Line 3"/>
          <p:cNvSpPr>
            <a:spLocks noChangeShapeType="1"/>
          </p:cNvSpPr>
          <p:nvPr/>
        </p:nvSpPr>
        <p:spPr bwMode="auto">
          <a:xfrm>
            <a:off x="2209800" y="838200"/>
            <a:ext cx="5029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2757" name="Text Box 5"/>
          <p:cNvSpPr txBox="1">
            <a:spLocks noChangeArrowheads="1"/>
          </p:cNvSpPr>
          <p:nvPr/>
        </p:nvSpPr>
        <p:spPr bwMode="auto">
          <a:xfrm>
            <a:off x="2971800" y="1066801"/>
            <a:ext cx="7620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From radius and mass </a:t>
            </a:r>
            <a:r>
              <a:rPr lang="en-US" altLang="en-US">
                <a:solidFill>
                  <a:srgbClr val="333399"/>
                </a:solidFill>
                <a:sym typeface="Symbol" panose="05050102010706020507" pitchFamily="18" charset="2"/>
              </a:rPr>
              <a:t></a:t>
            </a:r>
            <a:r>
              <a:rPr lang="en-US" altLang="en-US">
                <a:solidFill>
                  <a:srgbClr val="000000"/>
                </a:solidFill>
              </a:rPr>
              <a:t> </a:t>
            </a:r>
            <a:r>
              <a:rPr lang="en-US" altLang="en-US" sz="2000">
                <a:solidFill>
                  <a:srgbClr val="333399"/>
                </a:solidFill>
                <a:cs typeface="Arial" panose="020B0604020202020204" pitchFamily="34" charset="0"/>
              </a:rPr>
              <a:t>Average density of Jupiter ≈ 1.34 g/cm</a:t>
            </a:r>
            <a:r>
              <a:rPr lang="en-US" altLang="en-US" sz="2000" baseline="30000">
                <a:solidFill>
                  <a:srgbClr val="333399"/>
                </a:solidFill>
                <a:cs typeface="Arial" panose="020B0604020202020204" pitchFamily="34" charset="0"/>
              </a:rPr>
              <a:t>3</a:t>
            </a:r>
          </a:p>
        </p:txBody>
      </p:sp>
      <p:sp>
        <p:nvSpPr>
          <p:cNvPr id="202758" name="Text Box 6"/>
          <p:cNvSpPr txBox="1">
            <a:spLocks noChangeArrowheads="1"/>
          </p:cNvSpPr>
          <p:nvPr/>
        </p:nvSpPr>
        <p:spPr bwMode="auto">
          <a:xfrm>
            <a:off x="3079750" y="1647826"/>
            <a:ext cx="758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=&gt; Jupiter can not be made mostly of rock, like earthlike planets.</a:t>
            </a:r>
            <a:endParaRPr lang="en-US" altLang="en-US" sz="2000" baseline="30000">
              <a:solidFill>
                <a:srgbClr val="333399"/>
              </a:solidFill>
              <a:cs typeface="Arial" panose="020B0604020202020204" pitchFamily="34" charset="0"/>
            </a:endParaRPr>
          </a:p>
        </p:txBody>
      </p:sp>
      <p:sp>
        <p:nvSpPr>
          <p:cNvPr id="202759" name="Text Box 7"/>
          <p:cNvSpPr txBox="1">
            <a:spLocks noChangeArrowheads="1"/>
          </p:cNvSpPr>
          <p:nvPr/>
        </p:nvSpPr>
        <p:spPr bwMode="auto">
          <a:xfrm>
            <a:off x="3681413" y="2089151"/>
            <a:ext cx="62785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333399"/>
                </a:solidFill>
                <a:sym typeface="Symbol" panose="05050102010706020507" pitchFamily="18" charset="2"/>
              </a:rPr>
              <a:t></a:t>
            </a:r>
            <a:r>
              <a:rPr lang="en-US" altLang="en-US">
                <a:solidFill>
                  <a:srgbClr val="000000"/>
                </a:solidFill>
              </a:rPr>
              <a:t> </a:t>
            </a:r>
            <a:r>
              <a:rPr lang="en-US" altLang="en-US" sz="2000">
                <a:solidFill>
                  <a:srgbClr val="333399"/>
                </a:solidFill>
              </a:rPr>
              <a:t>Jupiter consists mostly of hydrogen and helium.</a:t>
            </a:r>
          </a:p>
        </p:txBody>
      </p:sp>
      <p:pic>
        <p:nvPicPr>
          <p:cNvPr id="202760" name="Picture 8" descr="df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71800" y="2660650"/>
            <a:ext cx="754380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2761" name="Text Box 9"/>
          <p:cNvSpPr txBox="1">
            <a:spLocks noChangeArrowheads="1"/>
          </p:cNvSpPr>
          <p:nvPr/>
        </p:nvSpPr>
        <p:spPr bwMode="auto">
          <a:xfrm>
            <a:off x="6369050" y="5334001"/>
            <a:ext cx="37020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FFFF00"/>
                </a:solidFill>
              </a:rPr>
              <a:t>Due to the high pressure, hydrogen is compressed into a liquid, and even metallic state.</a:t>
            </a:r>
          </a:p>
        </p:txBody>
      </p:sp>
      <p:sp>
        <p:nvSpPr>
          <p:cNvPr id="202762" name="Text Box 10"/>
          <p:cNvSpPr txBox="1">
            <a:spLocks noChangeArrowheads="1"/>
          </p:cNvSpPr>
          <p:nvPr/>
        </p:nvSpPr>
        <p:spPr bwMode="auto">
          <a:xfrm>
            <a:off x="6997700" y="3581401"/>
            <a:ext cx="1993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FFFF00"/>
                </a:solidFill>
              </a:rPr>
              <a:t>T ~ 30,000 K</a:t>
            </a:r>
          </a:p>
        </p:txBody>
      </p:sp>
      <p:sp>
        <p:nvSpPr>
          <p:cNvPr id="202763" name="Line 11"/>
          <p:cNvSpPr>
            <a:spLocks noChangeShapeType="1"/>
          </p:cNvSpPr>
          <p:nvPr/>
        </p:nvSpPr>
        <p:spPr bwMode="auto">
          <a:xfrm flipH="1">
            <a:off x="5321300" y="3810000"/>
            <a:ext cx="1676400" cy="4572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02766" name="Picture 14"/>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1524000" y="0"/>
            <a:ext cx="137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4608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2757"/>
                                        </p:tgtEl>
                                        <p:attrNameLst>
                                          <p:attrName>style.visibility</p:attrName>
                                        </p:attrNameLst>
                                      </p:cBhvr>
                                      <p:to>
                                        <p:strVal val="visible"/>
                                      </p:to>
                                    </p:set>
                                    <p:animEffect transition="in" filter="slide(fromBottom)">
                                      <p:cBhvr>
                                        <p:cTn id="7" dur="500"/>
                                        <p:tgtEl>
                                          <p:spTgt spid="2027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02758"/>
                                        </p:tgtEl>
                                        <p:attrNameLst>
                                          <p:attrName>style.visibility</p:attrName>
                                        </p:attrNameLst>
                                      </p:cBhvr>
                                      <p:to>
                                        <p:strVal val="visible"/>
                                      </p:to>
                                    </p:set>
                                    <p:animEffect transition="in" filter="slide(fromBottom)">
                                      <p:cBhvr>
                                        <p:cTn id="12" dur="500"/>
                                        <p:tgtEl>
                                          <p:spTgt spid="2027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02759"/>
                                        </p:tgtEl>
                                        <p:attrNameLst>
                                          <p:attrName>style.visibility</p:attrName>
                                        </p:attrNameLst>
                                      </p:cBhvr>
                                      <p:to>
                                        <p:strVal val="visible"/>
                                      </p:to>
                                    </p:set>
                                    <p:animEffect transition="in" filter="slide(fromBottom)">
                                      <p:cBhvr>
                                        <p:cTn id="17" dur="500"/>
                                        <p:tgtEl>
                                          <p:spTgt spid="20275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202760"/>
                                        </p:tgtEl>
                                        <p:attrNameLst>
                                          <p:attrName>style.visibility</p:attrName>
                                        </p:attrNameLst>
                                      </p:cBhvr>
                                      <p:to>
                                        <p:strVal val="visible"/>
                                      </p:to>
                                    </p:set>
                                    <p:anim calcmode="lin" valueType="num">
                                      <p:cBhvr additive="base">
                                        <p:cTn id="22" dur="500" fill="hold"/>
                                        <p:tgtEl>
                                          <p:spTgt spid="202760"/>
                                        </p:tgtEl>
                                        <p:attrNameLst>
                                          <p:attrName>ppt_x</p:attrName>
                                        </p:attrNameLst>
                                      </p:cBhvr>
                                      <p:tavLst>
                                        <p:tav tm="0">
                                          <p:val>
                                            <p:strVal val="0-#ppt_w/2"/>
                                          </p:val>
                                        </p:tav>
                                        <p:tav tm="100000">
                                          <p:val>
                                            <p:strVal val="#ppt_x"/>
                                          </p:val>
                                        </p:tav>
                                      </p:tavLst>
                                    </p:anim>
                                    <p:anim calcmode="lin" valueType="num">
                                      <p:cBhvr additive="base">
                                        <p:cTn id="23" dur="500" fill="hold"/>
                                        <p:tgtEl>
                                          <p:spTgt spid="202760"/>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202761"/>
                                        </p:tgtEl>
                                        <p:attrNameLst>
                                          <p:attrName>style.visibility</p:attrName>
                                        </p:attrNameLst>
                                      </p:cBhvr>
                                      <p:to>
                                        <p:strVal val="visible"/>
                                      </p:to>
                                    </p:set>
                                    <p:animEffect transition="in" filter="slide(fromBottom)">
                                      <p:cBhvr>
                                        <p:cTn id="28" dur="500"/>
                                        <p:tgtEl>
                                          <p:spTgt spid="20276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02762"/>
                                        </p:tgtEl>
                                        <p:attrNameLst>
                                          <p:attrName>style.visibility</p:attrName>
                                        </p:attrNameLst>
                                      </p:cBhvr>
                                      <p:to>
                                        <p:strVal val="visible"/>
                                      </p:to>
                                    </p:set>
                                    <p:animEffect transition="in" filter="slide(fromBottom)">
                                      <p:cBhvr>
                                        <p:cTn id="33" dur="500"/>
                                        <p:tgtEl>
                                          <p:spTgt spid="202762"/>
                                        </p:tgtEl>
                                      </p:cBhvr>
                                    </p:animEffect>
                                  </p:childTnLst>
                                </p:cTn>
                              </p:par>
                            </p:childTnLst>
                          </p:cTn>
                        </p:par>
                        <p:par>
                          <p:cTn id="34" fill="hold" nodeType="afterGroup">
                            <p:stCondLst>
                              <p:cond delay="500"/>
                            </p:stCondLst>
                            <p:childTnLst>
                              <p:par>
                                <p:cTn id="35" presetID="12" presetClass="entr" presetSubtype="2" fill="hold" grpId="0" nodeType="afterEffect">
                                  <p:stCondLst>
                                    <p:cond delay="0"/>
                                  </p:stCondLst>
                                  <p:childTnLst>
                                    <p:set>
                                      <p:cBhvr>
                                        <p:cTn id="36" dur="1" fill="hold">
                                          <p:stCondLst>
                                            <p:cond delay="0"/>
                                          </p:stCondLst>
                                        </p:cTn>
                                        <p:tgtEl>
                                          <p:spTgt spid="202763"/>
                                        </p:tgtEl>
                                        <p:attrNameLst>
                                          <p:attrName>style.visibility</p:attrName>
                                        </p:attrNameLst>
                                      </p:cBhvr>
                                      <p:to>
                                        <p:strVal val="visible"/>
                                      </p:to>
                                    </p:set>
                                    <p:animEffect transition="in" filter="slide(fromRight)">
                                      <p:cBhvr>
                                        <p:cTn id="37" dur="500"/>
                                        <p:tgtEl>
                                          <p:spTgt spid="202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7" grpId="0" autoUpdateAnimBg="0"/>
      <p:bldP spid="202758" grpId="0" autoUpdateAnimBg="0"/>
      <p:bldP spid="202759" grpId="0" autoUpdateAnimBg="0"/>
      <p:bldP spid="202761" grpId="0" autoUpdateAnimBg="0"/>
      <p:bldP spid="202762" grpId="0" autoUpdateAnimBg="0"/>
      <p:bldP spid="20276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2895600" y="198438"/>
            <a:ext cx="7772400" cy="792162"/>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400">
                <a:solidFill>
                  <a:srgbClr val="000099"/>
                </a:solidFill>
              </a:rPr>
              <a:t>The Chemical Composition of </a:t>
            </a:r>
            <a:br>
              <a:rPr lang="en-US" altLang="en-US" sz="3400">
                <a:solidFill>
                  <a:srgbClr val="000099"/>
                </a:solidFill>
              </a:rPr>
            </a:br>
            <a:r>
              <a:rPr lang="en-US" altLang="en-US" sz="3400">
                <a:solidFill>
                  <a:srgbClr val="000099"/>
                </a:solidFill>
              </a:rPr>
              <a:t>Jupiter and Saturn</a:t>
            </a:r>
          </a:p>
        </p:txBody>
      </p:sp>
      <p:sp>
        <p:nvSpPr>
          <p:cNvPr id="278531" name="Line 3"/>
          <p:cNvSpPr>
            <a:spLocks noChangeShapeType="1"/>
          </p:cNvSpPr>
          <p:nvPr/>
        </p:nvSpPr>
        <p:spPr bwMode="auto">
          <a:xfrm>
            <a:off x="2209800" y="1196975"/>
            <a:ext cx="6553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78532" name="Picture 4"/>
          <p:cNvPicPr>
            <a:picLocks noChangeAspect="1" noChangeArrowheads="1"/>
          </p:cNvPicPr>
          <p:nvPr/>
        </p:nvPicPr>
        <p:blipFill>
          <a:blip r:embed="rId2">
            <a:lum bright="-12000" contrast="36000"/>
            <a:extLst>
              <a:ext uri="{28A0092B-C50C-407E-A947-70E740481C1C}">
                <a14:useLocalDpi xmlns:a14="http://schemas.microsoft.com/office/drawing/2010/main" val="0"/>
              </a:ext>
            </a:extLst>
          </a:blip>
          <a:srcRect/>
          <a:stretch>
            <a:fillRect/>
          </a:stretch>
        </p:blipFill>
        <p:spPr bwMode="auto">
          <a:xfrm>
            <a:off x="1524000" y="0"/>
            <a:ext cx="137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8533" name="Picture 5" descr=" 23T01.jpg                                                      0017B5F7Cesare                         BA94C69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524000"/>
            <a:ext cx="74676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4575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Jupiter’s Rotation</a:t>
            </a:r>
          </a:p>
        </p:txBody>
      </p:sp>
      <p:sp>
        <p:nvSpPr>
          <p:cNvPr id="204803" name="Line 3"/>
          <p:cNvSpPr>
            <a:spLocks noChangeShapeType="1"/>
          </p:cNvSpPr>
          <p:nvPr/>
        </p:nvSpPr>
        <p:spPr bwMode="auto">
          <a:xfrm>
            <a:off x="2209800" y="838200"/>
            <a:ext cx="5181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4805" name="Text Box 5"/>
          <p:cNvSpPr txBox="1">
            <a:spLocks noChangeArrowheads="1"/>
          </p:cNvSpPr>
          <p:nvPr/>
        </p:nvSpPr>
        <p:spPr bwMode="auto">
          <a:xfrm>
            <a:off x="7426325" y="1784350"/>
            <a:ext cx="295275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Jupiter is the most rapidly rotating planet in the solar system:</a:t>
            </a:r>
          </a:p>
        </p:txBody>
      </p:sp>
      <p:sp>
        <p:nvSpPr>
          <p:cNvPr id="204806" name="Text Box 6"/>
          <p:cNvSpPr txBox="1">
            <a:spLocks noChangeArrowheads="1"/>
          </p:cNvSpPr>
          <p:nvPr/>
        </p:nvSpPr>
        <p:spPr bwMode="auto">
          <a:xfrm>
            <a:off x="7426326" y="3427413"/>
            <a:ext cx="3241675"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300">
                <a:solidFill>
                  <a:srgbClr val="333399"/>
                </a:solidFill>
              </a:rPr>
              <a:t>Rotation period slightly less than 10 hr.</a:t>
            </a:r>
          </a:p>
        </p:txBody>
      </p:sp>
      <p:sp>
        <p:nvSpPr>
          <p:cNvPr id="204807" name="Text Box 7"/>
          <p:cNvSpPr txBox="1">
            <a:spLocks noChangeArrowheads="1"/>
          </p:cNvSpPr>
          <p:nvPr/>
        </p:nvSpPr>
        <p:spPr bwMode="auto">
          <a:xfrm>
            <a:off x="7426326" y="4343400"/>
            <a:ext cx="3241675"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300">
                <a:solidFill>
                  <a:srgbClr val="333399"/>
                </a:solidFill>
              </a:rPr>
              <a:t>Centrifugal forces stretch Jupiter into a markedly oblate shape.</a:t>
            </a:r>
          </a:p>
        </p:txBody>
      </p:sp>
      <p:pic>
        <p:nvPicPr>
          <p:cNvPr id="204808" name="Picture 8" descr="01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1219200"/>
            <a:ext cx="5638800" cy="5035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13" name="Picture 13"/>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1524000" y="0"/>
            <a:ext cx="137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682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4805"/>
                                        </p:tgtEl>
                                        <p:attrNameLst>
                                          <p:attrName>style.visibility</p:attrName>
                                        </p:attrNameLst>
                                      </p:cBhvr>
                                      <p:to>
                                        <p:strVal val="visible"/>
                                      </p:to>
                                    </p:set>
                                    <p:animEffect transition="in" filter="slide(fromBottom)">
                                      <p:cBhvr>
                                        <p:cTn id="7" dur="500"/>
                                        <p:tgtEl>
                                          <p:spTgt spid="2048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04806"/>
                                        </p:tgtEl>
                                        <p:attrNameLst>
                                          <p:attrName>style.visibility</p:attrName>
                                        </p:attrNameLst>
                                      </p:cBhvr>
                                      <p:to>
                                        <p:strVal val="visible"/>
                                      </p:to>
                                    </p:set>
                                    <p:animEffect transition="in" filter="slide(fromBottom)">
                                      <p:cBhvr>
                                        <p:cTn id="12" dur="500"/>
                                        <p:tgtEl>
                                          <p:spTgt spid="2048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04807"/>
                                        </p:tgtEl>
                                        <p:attrNameLst>
                                          <p:attrName>style.visibility</p:attrName>
                                        </p:attrNameLst>
                                      </p:cBhvr>
                                      <p:to>
                                        <p:strVal val="visible"/>
                                      </p:to>
                                    </p:set>
                                    <p:animEffect transition="in" filter="slide(fromBottom)">
                                      <p:cBhvr>
                                        <p:cTn id="17" dur="500"/>
                                        <p:tgtEl>
                                          <p:spTgt spid="204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5" grpId="0" autoUpdateAnimBg="0"/>
      <p:bldP spid="204806" grpId="0" autoUpdateAnimBg="0"/>
      <p:bldP spid="204807"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Jupiter’s Magnetic Field</a:t>
            </a:r>
          </a:p>
        </p:txBody>
      </p:sp>
      <p:sp>
        <p:nvSpPr>
          <p:cNvPr id="205827" name="Line 3"/>
          <p:cNvSpPr>
            <a:spLocks noChangeShapeType="1"/>
          </p:cNvSpPr>
          <p:nvPr/>
        </p:nvSpPr>
        <p:spPr bwMode="auto">
          <a:xfrm>
            <a:off x="2209800" y="838200"/>
            <a:ext cx="6858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05829" name="Picture 5" descr="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1612900"/>
            <a:ext cx="5410200" cy="4559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830" name="Text Box 6"/>
          <p:cNvSpPr txBox="1">
            <a:spLocks noChangeArrowheads="1"/>
          </p:cNvSpPr>
          <p:nvPr/>
        </p:nvSpPr>
        <p:spPr bwMode="auto">
          <a:xfrm>
            <a:off x="2971800" y="1035050"/>
            <a:ext cx="7620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100">
                <a:solidFill>
                  <a:srgbClr val="333399"/>
                </a:solidFill>
              </a:rPr>
              <a:t>Discovered through observations of decimeter (radio) radiation </a:t>
            </a:r>
          </a:p>
        </p:txBody>
      </p:sp>
      <p:sp>
        <p:nvSpPr>
          <p:cNvPr id="205831" name="Text Box 7"/>
          <p:cNvSpPr txBox="1">
            <a:spLocks noChangeArrowheads="1"/>
          </p:cNvSpPr>
          <p:nvPr/>
        </p:nvSpPr>
        <p:spPr bwMode="auto">
          <a:xfrm>
            <a:off x="7924800" y="1524001"/>
            <a:ext cx="2743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Magnetic field at least 10 times stronger than Earth’s magnetic field.</a:t>
            </a:r>
          </a:p>
        </p:txBody>
      </p:sp>
      <p:sp>
        <p:nvSpPr>
          <p:cNvPr id="205832" name="Text Box 8"/>
          <p:cNvSpPr txBox="1">
            <a:spLocks noChangeArrowheads="1"/>
          </p:cNvSpPr>
          <p:nvPr/>
        </p:nvSpPr>
        <p:spPr bwMode="auto">
          <a:xfrm>
            <a:off x="7924800" y="2727326"/>
            <a:ext cx="2743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Magnetosphere over 100 times larger than Earth’s.</a:t>
            </a:r>
          </a:p>
        </p:txBody>
      </p:sp>
      <p:sp>
        <p:nvSpPr>
          <p:cNvPr id="205833" name="Text Box 9"/>
          <p:cNvSpPr txBox="1">
            <a:spLocks noChangeArrowheads="1"/>
          </p:cNvSpPr>
          <p:nvPr/>
        </p:nvSpPr>
        <p:spPr bwMode="auto">
          <a:xfrm>
            <a:off x="7924800" y="3870326"/>
            <a:ext cx="2743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Extremely intense radiation belts: </a:t>
            </a:r>
          </a:p>
        </p:txBody>
      </p:sp>
      <p:sp>
        <p:nvSpPr>
          <p:cNvPr id="205834" name="Text Box 10"/>
          <p:cNvSpPr txBox="1">
            <a:spLocks noChangeArrowheads="1"/>
          </p:cNvSpPr>
          <p:nvPr/>
        </p:nvSpPr>
        <p:spPr bwMode="auto">
          <a:xfrm>
            <a:off x="7924800" y="4632326"/>
            <a:ext cx="27432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Very high energy particles can be trapped; radiation doses corresponding to ~ 100 times lethal doses for humans! </a:t>
            </a:r>
          </a:p>
        </p:txBody>
      </p:sp>
      <p:pic>
        <p:nvPicPr>
          <p:cNvPr id="205837" name="Picture 13"/>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1524000" y="0"/>
            <a:ext cx="137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1375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5830"/>
                                        </p:tgtEl>
                                        <p:attrNameLst>
                                          <p:attrName>style.visibility</p:attrName>
                                        </p:attrNameLst>
                                      </p:cBhvr>
                                      <p:to>
                                        <p:strVal val="visible"/>
                                      </p:to>
                                    </p:set>
                                    <p:animEffect transition="in" filter="slide(fromBottom)">
                                      <p:cBhvr>
                                        <p:cTn id="7" dur="500"/>
                                        <p:tgtEl>
                                          <p:spTgt spid="2058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05831"/>
                                        </p:tgtEl>
                                        <p:attrNameLst>
                                          <p:attrName>style.visibility</p:attrName>
                                        </p:attrNameLst>
                                      </p:cBhvr>
                                      <p:to>
                                        <p:strVal val="visible"/>
                                      </p:to>
                                    </p:set>
                                    <p:animEffect transition="in" filter="slide(fromBottom)">
                                      <p:cBhvr>
                                        <p:cTn id="12" dur="500"/>
                                        <p:tgtEl>
                                          <p:spTgt spid="2058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05829"/>
                                        </p:tgtEl>
                                        <p:attrNameLst>
                                          <p:attrName>style.visibility</p:attrName>
                                        </p:attrNameLst>
                                      </p:cBhvr>
                                      <p:to>
                                        <p:strVal val="visible"/>
                                      </p:to>
                                    </p:set>
                                    <p:anim calcmode="lin" valueType="num">
                                      <p:cBhvr additive="base">
                                        <p:cTn id="17" dur="500" fill="hold"/>
                                        <p:tgtEl>
                                          <p:spTgt spid="205829"/>
                                        </p:tgtEl>
                                        <p:attrNameLst>
                                          <p:attrName>ppt_x</p:attrName>
                                        </p:attrNameLst>
                                      </p:cBhvr>
                                      <p:tavLst>
                                        <p:tav tm="0">
                                          <p:val>
                                            <p:strVal val="0-#ppt_w/2"/>
                                          </p:val>
                                        </p:tav>
                                        <p:tav tm="100000">
                                          <p:val>
                                            <p:strVal val="#ppt_x"/>
                                          </p:val>
                                        </p:tav>
                                      </p:tavLst>
                                    </p:anim>
                                    <p:anim calcmode="lin" valueType="num">
                                      <p:cBhvr additive="base">
                                        <p:cTn id="18" dur="500" fill="hold"/>
                                        <p:tgtEl>
                                          <p:spTgt spid="20582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205832"/>
                                        </p:tgtEl>
                                        <p:attrNameLst>
                                          <p:attrName>style.visibility</p:attrName>
                                        </p:attrNameLst>
                                      </p:cBhvr>
                                      <p:to>
                                        <p:strVal val="visible"/>
                                      </p:to>
                                    </p:set>
                                    <p:animEffect transition="in" filter="slide(fromBottom)">
                                      <p:cBhvr>
                                        <p:cTn id="23" dur="500"/>
                                        <p:tgtEl>
                                          <p:spTgt spid="20583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205833"/>
                                        </p:tgtEl>
                                        <p:attrNameLst>
                                          <p:attrName>style.visibility</p:attrName>
                                        </p:attrNameLst>
                                      </p:cBhvr>
                                      <p:to>
                                        <p:strVal val="visible"/>
                                      </p:to>
                                    </p:set>
                                    <p:animEffect transition="in" filter="slide(fromBottom)">
                                      <p:cBhvr>
                                        <p:cTn id="28" dur="500"/>
                                        <p:tgtEl>
                                          <p:spTgt spid="20583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05834"/>
                                        </p:tgtEl>
                                        <p:attrNameLst>
                                          <p:attrName>style.visibility</p:attrName>
                                        </p:attrNameLst>
                                      </p:cBhvr>
                                      <p:to>
                                        <p:strVal val="visible"/>
                                      </p:to>
                                    </p:set>
                                    <p:animEffect transition="in" filter="slide(fromBottom)">
                                      <p:cBhvr>
                                        <p:cTn id="33" dur="500"/>
                                        <p:tgtEl>
                                          <p:spTgt spid="205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30" grpId="0" autoUpdateAnimBg="0"/>
      <p:bldP spid="205831" grpId="0" autoUpdateAnimBg="0"/>
      <p:bldP spid="205832" grpId="0" autoUpdateAnimBg="0"/>
      <p:bldP spid="205833" grpId="0" autoUpdateAnimBg="0"/>
      <p:bldP spid="205834"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Aurorae on Jupiter</a:t>
            </a:r>
          </a:p>
        </p:txBody>
      </p:sp>
      <p:sp>
        <p:nvSpPr>
          <p:cNvPr id="206851" name="Line 3"/>
          <p:cNvSpPr>
            <a:spLocks noChangeShapeType="1"/>
          </p:cNvSpPr>
          <p:nvPr/>
        </p:nvSpPr>
        <p:spPr bwMode="auto">
          <a:xfrm>
            <a:off x="2209800" y="838200"/>
            <a:ext cx="5562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06853" name="Picture 5" descr="03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06650" y="990600"/>
            <a:ext cx="5594350" cy="579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6854" name="Text Box 6"/>
          <p:cNvSpPr txBox="1">
            <a:spLocks noChangeArrowheads="1"/>
          </p:cNvSpPr>
          <p:nvPr/>
        </p:nvSpPr>
        <p:spPr bwMode="auto">
          <a:xfrm>
            <a:off x="8077200" y="1219200"/>
            <a:ext cx="25908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Just like on Earth, Jupiter’s magnetosphere produces aurorae concentrated in rings around the magnetic poles. </a:t>
            </a:r>
          </a:p>
        </p:txBody>
      </p:sp>
      <p:sp>
        <p:nvSpPr>
          <p:cNvPr id="206855" name="Text Box 7"/>
          <p:cNvSpPr txBox="1">
            <a:spLocks noChangeArrowheads="1"/>
          </p:cNvSpPr>
          <p:nvPr/>
        </p:nvSpPr>
        <p:spPr bwMode="auto">
          <a:xfrm>
            <a:off x="8077200" y="4314825"/>
            <a:ext cx="22987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 1000 times more powerful than aurorae on Earth. </a:t>
            </a:r>
          </a:p>
        </p:txBody>
      </p:sp>
      <p:pic>
        <p:nvPicPr>
          <p:cNvPr id="206858" name="Picture 10"/>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1524000" y="0"/>
            <a:ext cx="137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9030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6854"/>
                                        </p:tgtEl>
                                        <p:attrNameLst>
                                          <p:attrName>style.visibility</p:attrName>
                                        </p:attrNameLst>
                                      </p:cBhvr>
                                      <p:to>
                                        <p:strVal val="visible"/>
                                      </p:to>
                                    </p:set>
                                    <p:animEffect transition="in" filter="slide(fromBottom)">
                                      <p:cBhvr>
                                        <p:cTn id="7" dur="500"/>
                                        <p:tgtEl>
                                          <p:spTgt spid="2068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06853"/>
                                        </p:tgtEl>
                                        <p:attrNameLst>
                                          <p:attrName>style.visibility</p:attrName>
                                        </p:attrNameLst>
                                      </p:cBhvr>
                                      <p:to>
                                        <p:strVal val="visible"/>
                                      </p:to>
                                    </p:set>
                                    <p:anim calcmode="lin" valueType="num">
                                      <p:cBhvr additive="base">
                                        <p:cTn id="12" dur="500" fill="hold"/>
                                        <p:tgtEl>
                                          <p:spTgt spid="206853"/>
                                        </p:tgtEl>
                                        <p:attrNameLst>
                                          <p:attrName>ppt_x</p:attrName>
                                        </p:attrNameLst>
                                      </p:cBhvr>
                                      <p:tavLst>
                                        <p:tav tm="0">
                                          <p:val>
                                            <p:strVal val="0-#ppt_w/2"/>
                                          </p:val>
                                        </p:tav>
                                        <p:tav tm="100000">
                                          <p:val>
                                            <p:strVal val="#ppt_x"/>
                                          </p:val>
                                        </p:tav>
                                      </p:tavLst>
                                    </p:anim>
                                    <p:anim calcmode="lin" valueType="num">
                                      <p:cBhvr additive="base">
                                        <p:cTn id="13" dur="500" fill="hold"/>
                                        <p:tgtEl>
                                          <p:spTgt spid="20685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206855"/>
                                        </p:tgtEl>
                                        <p:attrNameLst>
                                          <p:attrName>style.visibility</p:attrName>
                                        </p:attrNameLst>
                                      </p:cBhvr>
                                      <p:to>
                                        <p:strVal val="visible"/>
                                      </p:to>
                                    </p:set>
                                    <p:animEffect transition="in" filter="slide(fromBottom)">
                                      <p:cBhvr>
                                        <p:cTn id="18" dur="500"/>
                                        <p:tgtEl>
                                          <p:spTgt spid="206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4" grpId="0" autoUpdateAnimBg="0"/>
      <p:bldP spid="206855"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600200"/>
            <a:ext cx="8610600" cy="4821238"/>
          </a:xfrm>
          <a:prstGeom prst="rect">
            <a:avLst/>
          </a:prstGeom>
          <a:noFill/>
          <a:extLst>
            <a:ext uri="{909E8E84-426E-40DD-AFC4-6F175D3DCCD1}">
              <a14:hiddenFill xmlns:a14="http://schemas.microsoft.com/office/drawing/2010/main">
                <a:solidFill>
                  <a:srgbClr val="FFFFFF"/>
                </a:solidFill>
              </a14:hiddenFill>
            </a:ext>
          </a:extLst>
        </p:spPr>
      </p:pic>
      <p:sp>
        <p:nvSpPr>
          <p:cNvPr id="5124" name="Text Box 4"/>
          <p:cNvSpPr txBox="1">
            <a:spLocks noChangeArrowheads="1"/>
          </p:cNvSpPr>
          <p:nvPr/>
        </p:nvSpPr>
        <p:spPr bwMode="auto">
          <a:xfrm>
            <a:off x="1524000" y="1524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3200" b="1">
                <a:solidFill>
                  <a:srgbClr val="B2B2B2"/>
                </a:solidFill>
                <a:effectLst>
                  <a:outerShdw blurRad="38100" dist="38100" dir="2700000" algn="tl">
                    <a:srgbClr val="FFFFFF"/>
                  </a:outerShdw>
                </a:effectLst>
              </a:rPr>
              <a:t>Jupiter’s clouds move in east-west bands</a:t>
            </a:r>
            <a:endParaRPr lang="en-US" altLang="en-US" sz="3200">
              <a:solidFill>
                <a:srgbClr val="FFFFFF"/>
              </a:solidFill>
              <a:latin typeface="Times" panose="02020603050405020304" pitchFamily="18" charset="0"/>
            </a:endParaRPr>
          </a:p>
        </p:txBody>
      </p:sp>
      <p:sp>
        <p:nvSpPr>
          <p:cNvPr id="5125" name="Text Box 5"/>
          <p:cNvSpPr txBox="1">
            <a:spLocks noChangeArrowheads="1"/>
          </p:cNvSpPr>
          <p:nvPr/>
        </p:nvSpPr>
        <p:spPr bwMode="auto">
          <a:xfrm>
            <a:off x="1752600" y="1066801"/>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000">
                <a:solidFill>
                  <a:srgbClr val="FFFFFF"/>
                </a:solidFill>
              </a:rPr>
              <a:t>Reddish-colored belts alternate with white-colored zones.</a:t>
            </a:r>
          </a:p>
        </p:txBody>
      </p:sp>
    </p:spTree>
    <p:extLst>
      <p:ext uri="{BB962C8B-B14F-4D97-AF65-F5344CB8AC3E}">
        <p14:creationId xmlns:p14="http://schemas.microsoft.com/office/powerpoint/2010/main" val="628464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fld id="{E583EFD4-95AB-42A9-A6CB-071616643787}" type="slidenum">
              <a:rPr lang="en-US" altLang="en-US">
                <a:solidFill>
                  <a:srgbClr val="000000"/>
                </a:solidFill>
              </a:rPr>
              <a:pPr/>
              <a:t>9</a:t>
            </a:fld>
            <a:endParaRPr lang="en-US" altLang="en-US">
              <a:solidFill>
                <a:srgbClr val="000000"/>
              </a:solidFill>
            </a:endParaRPr>
          </a:p>
        </p:txBody>
      </p:sp>
      <p:sp>
        <p:nvSpPr>
          <p:cNvPr id="9218" name="Rectangle 2"/>
          <p:cNvSpPr>
            <a:spLocks noGrp="1" noChangeArrowheads="1"/>
          </p:cNvSpPr>
          <p:nvPr>
            <p:ph type="title"/>
          </p:nvPr>
        </p:nvSpPr>
        <p:spPr>
          <a:effectLst>
            <a:outerShdw dist="35921" dir="2700000" algn="ctr" rotWithShape="0">
              <a:schemeClr val="tx1"/>
            </a:outerShdw>
          </a:effectLst>
        </p:spPr>
        <p:txBody>
          <a:bodyPr/>
          <a:lstStyle/>
          <a:p>
            <a:pPr eaLnBrk="1" hangingPunct="1">
              <a:defRPr/>
            </a:pPr>
            <a:r>
              <a:rPr lang="en-US" smtClean="0">
                <a:solidFill>
                  <a:srgbClr val="FFFF66"/>
                </a:solidFill>
                <a:ea typeface="+mj-ea"/>
              </a:rPr>
              <a:t>What is a planet?</a:t>
            </a:r>
          </a:p>
        </p:txBody>
      </p:sp>
      <p:sp>
        <p:nvSpPr>
          <p:cNvPr id="9219" name="Rectangle 3"/>
          <p:cNvSpPr>
            <a:spLocks noGrp="1" noChangeArrowheads="1"/>
          </p:cNvSpPr>
          <p:nvPr>
            <p:ph idx="1"/>
          </p:nvPr>
        </p:nvSpPr>
        <p:spPr>
          <a:xfrm>
            <a:off x="2209800" y="1600200"/>
            <a:ext cx="7772400" cy="4114800"/>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eaLnBrk="1" hangingPunct="1"/>
            <a:r>
              <a:rPr lang="en-US" altLang="en-US" sz="2400" dirty="0">
                <a:solidFill>
                  <a:schemeClr val="bg1"/>
                </a:solidFill>
              </a:rPr>
              <a:t>In August of 2007 the International Astronomical Union redefined what a planet is (no official scientific definition of a "planet" existed before). A planet:</a:t>
            </a:r>
          </a:p>
          <a:p>
            <a:pPr eaLnBrk="1" hangingPunct="1">
              <a:buFontTx/>
              <a:buAutoNum type="arabicPeriod"/>
            </a:pPr>
            <a:r>
              <a:rPr lang="en-US" altLang="en-US" sz="2400" dirty="0">
                <a:solidFill>
                  <a:schemeClr val="tx2"/>
                </a:solidFill>
              </a:rPr>
              <a:t>Is a body that orbits the sun (this definition only applies to our Solar System) </a:t>
            </a:r>
          </a:p>
          <a:p>
            <a:pPr eaLnBrk="1" hangingPunct="1">
              <a:buFontTx/>
              <a:buAutoNum type="arabicPeriod"/>
            </a:pPr>
            <a:r>
              <a:rPr lang="en-US" altLang="en-US" sz="2400" dirty="0">
                <a:solidFill>
                  <a:schemeClr val="tx2"/>
                </a:solidFill>
              </a:rPr>
              <a:t>Is large enough for its own gravity to make it round</a:t>
            </a:r>
          </a:p>
          <a:p>
            <a:pPr eaLnBrk="1" hangingPunct="1">
              <a:buFontTx/>
              <a:buAutoNum type="arabicPeriod"/>
            </a:pPr>
            <a:r>
              <a:rPr lang="en-US" altLang="en-US" sz="2400" dirty="0">
                <a:solidFill>
                  <a:schemeClr val="tx2"/>
                </a:solidFill>
              </a:rPr>
              <a:t>And has "cleared its neighborhood" of smaller objects</a:t>
            </a:r>
            <a:endParaRPr lang="en-US" altLang="en-US" sz="2400" dirty="0">
              <a:solidFill>
                <a:schemeClr val="bg1"/>
              </a:solidFill>
            </a:endParaRPr>
          </a:p>
          <a:p>
            <a:pPr eaLnBrk="1" hangingPunct="1"/>
            <a:r>
              <a:rPr lang="en-US" altLang="en-US" sz="2400" dirty="0">
                <a:solidFill>
                  <a:schemeClr val="bg1"/>
                </a:solidFill>
              </a:rPr>
              <a:t>So a new the category of dwarf planet was created, which currently includes Pluto, Eris*, and Ceres**.</a:t>
            </a:r>
          </a:p>
          <a:p>
            <a:pPr eaLnBrk="1" hangingPunct="1"/>
            <a:endParaRPr lang="en-US" altLang="en-US" sz="2400" dirty="0">
              <a:solidFill>
                <a:schemeClr val="bg1"/>
              </a:solidFill>
            </a:endParaRPr>
          </a:p>
        </p:txBody>
      </p:sp>
      <p:sp>
        <p:nvSpPr>
          <p:cNvPr id="5124" name="Text Box 4"/>
          <p:cNvSpPr txBox="1">
            <a:spLocks noChangeArrowheads="1"/>
          </p:cNvSpPr>
          <p:nvPr/>
        </p:nvSpPr>
        <p:spPr bwMode="auto">
          <a:xfrm>
            <a:off x="1863726" y="5537200"/>
            <a:ext cx="847407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sz="1800">
                <a:solidFill>
                  <a:srgbClr val="000000"/>
                </a:solidFill>
              </a:rPr>
              <a:t>*Eris is the largest known dwarf planet in the Solar System and the ninth largest body known to orbit the Sun. Its distance from the Sun is 97 AU.</a:t>
            </a:r>
          </a:p>
          <a:p>
            <a:pPr eaLnBrk="0" fontAlgn="base" hangingPunct="0">
              <a:spcBef>
                <a:spcPct val="0"/>
              </a:spcBef>
              <a:spcAft>
                <a:spcPct val="0"/>
              </a:spcAft>
            </a:pPr>
            <a:r>
              <a:rPr lang="en-US" altLang="en-US" sz="1800">
                <a:solidFill>
                  <a:srgbClr val="000000"/>
                </a:solidFill>
              </a:rPr>
              <a:t>**Ceres is the smallest identified dwarf planet in the Solar System and, </a:t>
            </a:r>
          </a:p>
          <a:p>
            <a:pPr eaLnBrk="0" fontAlgn="base" hangingPunct="0">
              <a:spcBef>
                <a:spcPct val="0"/>
              </a:spcBef>
              <a:spcAft>
                <a:spcPct val="0"/>
              </a:spcAft>
            </a:pPr>
            <a:r>
              <a:rPr lang="en-US" altLang="en-US" sz="1800">
                <a:solidFill>
                  <a:srgbClr val="000000"/>
                </a:solidFill>
              </a:rPr>
              <a:t>because it’s the largest asteroid, the only dwarf planet in the asteroid belt.</a:t>
            </a:r>
            <a:r>
              <a:rPr lang="en-US" altLang="en-US">
                <a:solidFill>
                  <a:srgbClr val="000000"/>
                </a:solidFill>
              </a:rPr>
              <a:t> </a:t>
            </a:r>
          </a:p>
        </p:txBody>
      </p:sp>
    </p:spTree>
    <p:extLst>
      <p:ext uri="{BB962C8B-B14F-4D97-AF65-F5344CB8AC3E}">
        <p14:creationId xmlns:p14="http://schemas.microsoft.com/office/powerpoint/2010/main" val="84270014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52400"/>
            <a:ext cx="4953000" cy="2235200"/>
          </a:xfrm>
          <a:prstGeom prst="rect">
            <a:avLst/>
          </a:prstGeom>
          <a:noFill/>
          <a:extLst>
            <a:ext uri="{909E8E84-426E-40DD-AFC4-6F175D3DCCD1}">
              <a14:hiddenFill xmlns:a14="http://schemas.microsoft.com/office/drawing/2010/main">
                <a:solidFill>
                  <a:srgbClr val="FFFFFF"/>
                </a:solidFill>
              </a14:hiddenFill>
            </a:ext>
          </a:extLst>
        </p:spPr>
      </p:pic>
      <p:sp>
        <p:nvSpPr>
          <p:cNvPr id="6147" name="Text Box 3"/>
          <p:cNvSpPr txBox="1">
            <a:spLocks noChangeArrowheads="1"/>
          </p:cNvSpPr>
          <p:nvPr/>
        </p:nvSpPr>
        <p:spPr bwMode="auto">
          <a:xfrm>
            <a:off x="1676400" y="228600"/>
            <a:ext cx="37338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a:solidFill>
                  <a:srgbClr val="FFFFFF"/>
                </a:solidFill>
              </a:rPr>
              <a:t>Against the background of zones and belts, turbulent swirling cloud patterns, called white and brown ovals, form.</a:t>
            </a:r>
            <a:r>
              <a:rPr lang="en-US" altLang="en-US" sz="2400" b="1">
                <a:solidFill>
                  <a:srgbClr val="FFFFFF"/>
                </a:solidFill>
                <a:effectLst>
                  <a:outerShdw blurRad="38100" dist="38100" dir="2700000" algn="tl">
                    <a:srgbClr val="010199"/>
                  </a:outerShdw>
                </a:effectLst>
              </a:rPr>
              <a:t> </a:t>
            </a: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514600"/>
            <a:ext cx="4876800" cy="4032250"/>
          </a:xfrm>
          <a:prstGeom prst="rect">
            <a:avLst/>
          </a:prstGeom>
          <a:noFill/>
          <a:extLst>
            <a:ext uri="{909E8E84-426E-40DD-AFC4-6F175D3DCCD1}">
              <a14:hiddenFill xmlns:a14="http://schemas.microsoft.com/office/drawing/2010/main">
                <a:solidFill>
                  <a:srgbClr val="FFFFFF"/>
                </a:solidFill>
              </a14:hiddenFill>
            </a:ext>
          </a:extLst>
        </p:spPr>
      </p:pic>
      <p:sp>
        <p:nvSpPr>
          <p:cNvPr id="6149" name="Text Box 5"/>
          <p:cNvSpPr txBox="1">
            <a:spLocks noChangeArrowheads="1"/>
          </p:cNvSpPr>
          <p:nvPr/>
        </p:nvSpPr>
        <p:spPr bwMode="auto">
          <a:xfrm>
            <a:off x="6324600" y="3067050"/>
            <a:ext cx="43434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a:solidFill>
                  <a:srgbClr val="FFFFFF"/>
                </a:solidFill>
              </a:rPr>
              <a:t>The Great Red Spot is a huge typhoon-like storm of swirling gasses that has lasted for at least 300 years and in which two Earths could fit side to side.</a:t>
            </a:r>
          </a:p>
        </p:txBody>
      </p:sp>
    </p:spTree>
    <p:extLst>
      <p:ext uri="{BB962C8B-B14F-4D97-AF65-F5344CB8AC3E}">
        <p14:creationId xmlns:p14="http://schemas.microsoft.com/office/powerpoint/2010/main" val="120940073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524000" y="1"/>
            <a:ext cx="91440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800" b="1">
                <a:solidFill>
                  <a:srgbClr val="FFFFFF"/>
                </a:solidFill>
                <a:effectLst>
                  <a:outerShdw blurRad="38100" dist="38100" dir="2700000" algn="tl">
                    <a:srgbClr val="010199"/>
                  </a:outerShdw>
                </a:effectLst>
              </a:rPr>
              <a:t>The cloud speeds on Jupiter vary with latitude, an effect called differential rotation.  Near the poles, the rotation period of Jupiter’s atmosphere is five minutes longer than that at the equator. </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905001"/>
            <a:ext cx="5334000" cy="4289425"/>
          </a:xfrm>
          <a:prstGeom prst="rect">
            <a:avLst/>
          </a:prstGeom>
          <a:noFill/>
          <a:extLst>
            <a:ext uri="{909E8E84-426E-40DD-AFC4-6F175D3DCCD1}">
              <a14:hiddenFill xmlns:a14="http://schemas.microsoft.com/office/drawing/2010/main">
                <a:solidFill>
                  <a:srgbClr val="FFFFFF"/>
                </a:solidFill>
              </a14:hiddenFill>
            </a:ext>
          </a:extLst>
        </p:spPr>
      </p:pic>
      <p:sp>
        <p:nvSpPr>
          <p:cNvPr id="7172" name="Line 4"/>
          <p:cNvSpPr>
            <a:spLocks noChangeShapeType="1"/>
          </p:cNvSpPr>
          <p:nvPr/>
        </p:nvSpPr>
        <p:spPr bwMode="auto">
          <a:xfrm flipV="1">
            <a:off x="4495800" y="4572000"/>
            <a:ext cx="121920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ndParaRPr>
          </a:p>
        </p:txBody>
      </p:sp>
      <p:sp>
        <p:nvSpPr>
          <p:cNvPr id="7173" name="Line 5"/>
          <p:cNvSpPr>
            <a:spLocks noChangeShapeType="1"/>
          </p:cNvSpPr>
          <p:nvPr/>
        </p:nvSpPr>
        <p:spPr bwMode="auto">
          <a:xfrm>
            <a:off x="4267200" y="2514600"/>
            <a:ext cx="2438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ndParaRPr>
          </a:p>
        </p:txBody>
      </p:sp>
      <p:sp>
        <p:nvSpPr>
          <p:cNvPr id="7174" name="Text Box 6"/>
          <p:cNvSpPr txBox="1">
            <a:spLocks noChangeArrowheads="1"/>
          </p:cNvSpPr>
          <p:nvPr/>
        </p:nvSpPr>
        <p:spPr bwMode="auto">
          <a:xfrm>
            <a:off x="1905000" y="2041525"/>
            <a:ext cx="2362200" cy="1168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000">
                <a:solidFill>
                  <a:srgbClr val="FFFFFF"/>
                </a:solidFill>
              </a:rPr>
              <a:t>POLAR REGION ROTATION TIME </a:t>
            </a:r>
          </a:p>
          <a:p>
            <a:pPr eaLnBrk="0" fontAlgn="base" hangingPunct="0">
              <a:spcBef>
                <a:spcPct val="50000"/>
              </a:spcBef>
              <a:spcAft>
                <a:spcPct val="0"/>
              </a:spcAft>
            </a:pPr>
            <a:r>
              <a:rPr lang="en-US" altLang="en-US" sz="2000">
                <a:solidFill>
                  <a:srgbClr val="FFFFFF"/>
                </a:solidFill>
              </a:rPr>
              <a:t>9 hours 55minutes</a:t>
            </a:r>
            <a:r>
              <a:rPr lang="en-US" altLang="en-US" sz="2000">
                <a:solidFill>
                  <a:srgbClr val="FFFFFF"/>
                </a:solidFill>
                <a:latin typeface="Times" panose="02020603050405020304" pitchFamily="18" charset="0"/>
              </a:rPr>
              <a:t> </a:t>
            </a:r>
          </a:p>
        </p:txBody>
      </p:sp>
      <p:sp>
        <p:nvSpPr>
          <p:cNvPr id="7175" name="Text Box 7"/>
          <p:cNvSpPr txBox="1">
            <a:spLocks noChangeArrowheads="1"/>
          </p:cNvSpPr>
          <p:nvPr/>
        </p:nvSpPr>
        <p:spPr bwMode="auto">
          <a:xfrm>
            <a:off x="1676400" y="4876800"/>
            <a:ext cx="2819400" cy="147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000">
                <a:solidFill>
                  <a:srgbClr val="FFFFFF"/>
                </a:solidFill>
              </a:rPr>
              <a:t>EQUATORIAL REGION ROTATION TIME</a:t>
            </a:r>
          </a:p>
          <a:p>
            <a:pPr eaLnBrk="0" fontAlgn="base" hangingPunct="0">
              <a:spcBef>
                <a:spcPct val="50000"/>
              </a:spcBef>
              <a:spcAft>
                <a:spcPct val="0"/>
              </a:spcAft>
            </a:pPr>
            <a:r>
              <a:rPr lang="en-US" altLang="en-US" sz="2000">
                <a:solidFill>
                  <a:srgbClr val="FFFFFF"/>
                </a:solidFill>
              </a:rPr>
              <a:t>9hours 50minutes</a:t>
            </a:r>
            <a:endParaRPr lang="en-US" altLang="en-US">
              <a:solidFill>
                <a:srgbClr val="FFFFFF"/>
              </a:solidFill>
            </a:endParaRPr>
          </a:p>
        </p:txBody>
      </p:sp>
    </p:spTree>
    <p:extLst>
      <p:ext uri="{BB962C8B-B14F-4D97-AF65-F5344CB8AC3E}">
        <p14:creationId xmlns:p14="http://schemas.microsoft.com/office/powerpoint/2010/main" val="144521973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Jupiter’s Atmosphere</a:t>
            </a:r>
          </a:p>
        </p:txBody>
      </p:sp>
      <p:sp>
        <p:nvSpPr>
          <p:cNvPr id="208899" name="Line 3"/>
          <p:cNvSpPr>
            <a:spLocks noChangeShapeType="1"/>
          </p:cNvSpPr>
          <p:nvPr/>
        </p:nvSpPr>
        <p:spPr bwMode="auto">
          <a:xfrm>
            <a:off x="2209800" y="838200"/>
            <a:ext cx="62484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08901" name="Picture 5" descr="04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67026" y="990600"/>
            <a:ext cx="4524375" cy="571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8902" name="Text Box 6"/>
          <p:cNvSpPr txBox="1">
            <a:spLocks noChangeArrowheads="1"/>
          </p:cNvSpPr>
          <p:nvPr/>
        </p:nvSpPr>
        <p:spPr bwMode="auto">
          <a:xfrm>
            <a:off x="7391400" y="990601"/>
            <a:ext cx="3276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Jupiter’s liquid hydrogen ocean has no surface:</a:t>
            </a:r>
          </a:p>
        </p:txBody>
      </p:sp>
      <p:sp>
        <p:nvSpPr>
          <p:cNvPr id="208903" name="Text Box 7"/>
          <p:cNvSpPr txBox="1">
            <a:spLocks noChangeArrowheads="1"/>
          </p:cNvSpPr>
          <p:nvPr/>
        </p:nvSpPr>
        <p:spPr bwMode="auto">
          <a:xfrm>
            <a:off x="7391400" y="1828801"/>
            <a:ext cx="3276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Gradual transition from gaseous to liquid phases as temperature and pressure combine to exceed the critical point.</a:t>
            </a:r>
          </a:p>
        </p:txBody>
      </p:sp>
      <p:sp>
        <p:nvSpPr>
          <p:cNvPr id="208904" name="Text Box 8"/>
          <p:cNvSpPr txBox="1">
            <a:spLocks noChangeArrowheads="1"/>
          </p:cNvSpPr>
          <p:nvPr/>
        </p:nvSpPr>
        <p:spPr bwMode="auto">
          <a:xfrm>
            <a:off x="7391400" y="3581401"/>
            <a:ext cx="3276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Jupiter shows limb darkening </a:t>
            </a:r>
            <a:r>
              <a:rPr lang="en-US" altLang="en-US">
                <a:solidFill>
                  <a:srgbClr val="333399"/>
                </a:solidFill>
                <a:sym typeface="Symbol" panose="05050102010706020507" pitchFamily="18" charset="2"/>
              </a:rPr>
              <a:t></a:t>
            </a:r>
            <a:r>
              <a:rPr lang="en-US" altLang="en-US">
                <a:solidFill>
                  <a:srgbClr val="000000"/>
                </a:solidFill>
              </a:rPr>
              <a:t> </a:t>
            </a:r>
            <a:r>
              <a:rPr lang="en-US" altLang="en-US" sz="2000">
                <a:solidFill>
                  <a:srgbClr val="333399"/>
                </a:solidFill>
              </a:rPr>
              <a:t>hydrogen atmosphere above cloud layers. </a:t>
            </a:r>
          </a:p>
        </p:txBody>
      </p:sp>
      <p:sp>
        <p:nvSpPr>
          <p:cNvPr id="208905" name="Text Box 9"/>
          <p:cNvSpPr txBox="1">
            <a:spLocks noChangeArrowheads="1"/>
          </p:cNvSpPr>
          <p:nvPr/>
        </p:nvSpPr>
        <p:spPr bwMode="auto">
          <a:xfrm>
            <a:off x="7391400" y="4953001"/>
            <a:ext cx="3276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Only very thin atmosphere above cloud layers;</a:t>
            </a:r>
          </a:p>
        </p:txBody>
      </p:sp>
      <p:sp>
        <p:nvSpPr>
          <p:cNvPr id="208906" name="Text Box 10"/>
          <p:cNvSpPr txBox="1">
            <a:spLocks noChangeArrowheads="1"/>
          </p:cNvSpPr>
          <p:nvPr/>
        </p:nvSpPr>
        <p:spPr bwMode="auto">
          <a:xfrm>
            <a:off x="7391400" y="5775326"/>
            <a:ext cx="3276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transition to liquid hydrogen zone ~ 1000 km below clouds.</a:t>
            </a:r>
          </a:p>
        </p:txBody>
      </p:sp>
      <p:pic>
        <p:nvPicPr>
          <p:cNvPr id="208909" name="Picture 13"/>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1524000" y="0"/>
            <a:ext cx="137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4699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8902"/>
                                        </p:tgtEl>
                                        <p:attrNameLst>
                                          <p:attrName>style.visibility</p:attrName>
                                        </p:attrNameLst>
                                      </p:cBhvr>
                                      <p:to>
                                        <p:strVal val="visible"/>
                                      </p:to>
                                    </p:set>
                                    <p:animEffect transition="in" filter="slide(fromBottom)">
                                      <p:cBhvr>
                                        <p:cTn id="7" dur="500"/>
                                        <p:tgtEl>
                                          <p:spTgt spid="2089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08903"/>
                                        </p:tgtEl>
                                        <p:attrNameLst>
                                          <p:attrName>style.visibility</p:attrName>
                                        </p:attrNameLst>
                                      </p:cBhvr>
                                      <p:to>
                                        <p:strVal val="visible"/>
                                      </p:to>
                                    </p:set>
                                    <p:animEffect transition="in" filter="slide(fromBottom)">
                                      <p:cBhvr>
                                        <p:cTn id="12" dur="500"/>
                                        <p:tgtEl>
                                          <p:spTgt spid="20890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08904"/>
                                        </p:tgtEl>
                                        <p:attrNameLst>
                                          <p:attrName>style.visibility</p:attrName>
                                        </p:attrNameLst>
                                      </p:cBhvr>
                                      <p:to>
                                        <p:strVal val="visible"/>
                                      </p:to>
                                    </p:set>
                                    <p:animEffect transition="in" filter="slide(fromBottom)">
                                      <p:cBhvr>
                                        <p:cTn id="17" dur="500"/>
                                        <p:tgtEl>
                                          <p:spTgt spid="20890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08905"/>
                                        </p:tgtEl>
                                        <p:attrNameLst>
                                          <p:attrName>style.visibility</p:attrName>
                                        </p:attrNameLst>
                                      </p:cBhvr>
                                      <p:to>
                                        <p:strVal val="visible"/>
                                      </p:to>
                                    </p:set>
                                    <p:animEffect transition="in" filter="slide(fromBottom)">
                                      <p:cBhvr>
                                        <p:cTn id="22" dur="500"/>
                                        <p:tgtEl>
                                          <p:spTgt spid="20890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208906"/>
                                        </p:tgtEl>
                                        <p:attrNameLst>
                                          <p:attrName>style.visibility</p:attrName>
                                        </p:attrNameLst>
                                      </p:cBhvr>
                                      <p:to>
                                        <p:strVal val="visible"/>
                                      </p:to>
                                    </p:set>
                                    <p:animEffect transition="in" filter="slide(fromBottom)">
                                      <p:cBhvr>
                                        <p:cTn id="27" dur="500"/>
                                        <p:tgtEl>
                                          <p:spTgt spid="208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2" grpId="0" autoUpdateAnimBg="0"/>
      <p:bldP spid="208903" grpId="0" autoUpdateAnimBg="0"/>
      <p:bldP spid="208904" grpId="0" autoUpdateAnimBg="0"/>
      <p:bldP spid="208905" grpId="0" autoUpdateAnimBg="0"/>
      <p:bldP spid="208906"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900">
                <a:solidFill>
                  <a:srgbClr val="000099"/>
                </a:solidFill>
              </a:rPr>
              <a:t>Jupiter’s Atmosphere (2): Clouds</a:t>
            </a:r>
          </a:p>
        </p:txBody>
      </p:sp>
      <p:sp>
        <p:nvSpPr>
          <p:cNvPr id="209923" name="Line 3"/>
          <p:cNvSpPr>
            <a:spLocks noChangeShapeType="1"/>
          </p:cNvSpPr>
          <p:nvPr/>
        </p:nvSpPr>
        <p:spPr bwMode="auto">
          <a:xfrm>
            <a:off x="2209800" y="838200"/>
            <a:ext cx="81534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09925" name="Picture 5" descr="04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81514" y="1066801"/>
            <a:ext cx="6110287" cy="5522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9926" name="Text Box 6"/>
          <p:cNvSpPr txBox="1">
            <a:spLocks noChangeArrowheads="1"/>
          </p:cNvSpPr>
          <p:nvPr/>
        </p:nvSpPr>
        <p:spPr bwMode="auto">
          <a:xfrm>
            <a:off x="3025775" y="914401"/>
            <a:ext cx="1905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Three layers of clouds:</a:t>
            </a:r>
          </a:p>
        </p:txBody>
      </p:sp>
      <p:sp>
        <p:nvSpPr>
          <p:cNvPr id="209927" name="Text Box 7"/>
          <p:cNvSpPr txBox="1">
            <a:spLocks noChangeArrowheads="1"/>
          </p:cNvSpPr>
          <p:nvPr/>
        </p:nvSpPr>
        <p:spPr bwMode="auto">
          <a:xfrm>
            <a:off x="2971800" y="2193926"/>
            <a:ext cx="1905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1. Ammonia (NH</a:t>
            </a:r>
            <a:r>
              <a:rPr lang="en-US" altLang="en-US" sz="2000" baseline="-25000">
                <a:solidFill>
                  <a:srgbClr val="333399"/>
                </a:solidFill>
              </a:rPr>
              <a:t>3</a:t>
            </a:r>
            <a:r>
              <a:rPr lang="en-US" altLang="en-US" sz="2000">
                <a:solidFill>
                  <a:srgbClr val="333399"/>
                </a:solidFill>
              </a:rPr>
              <a:t>) crystals </a:t>
            </a:r>
          </a:p>
        </p:txBody>
      </p:sp>
      <p:sp>
        <p:nvSpPr>
          <p:cNvPr id="209928" name="Line 8"/>
          <p:cNvSpPr>
            <a:spLocks noChangeShapeType="1"/>
          </p:cNvSpPr>
          <p:nvPr/>
        </p:nvSpPr>
        <p:spPr bwMode="auto">
          <a:xfrm>
            <a:off x="4206875" y="2895600"/>
            <a:ext cx="1030288" cy="6858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9929" name="Line 9"/>
          <p:cNvSpPr>
            <a:spLocks noChangeShapeType="1"/>
          </p:cNvSpPr>
          <p:nvPr/>
        </p:nvSpPr>
        <p:spPr bwMode="auto">
          <a:xfrm>
            <a:off x="4206875" y="2895600"/>
            <a:ext cx="3981450" cy="6858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9930" name="Line 10"/>
          <p:cNvSpPr>
            <a:spLocks noChangeShapeType="1"/>
          </p:cNvSpPr>
          <p:nvPr/>
        </p:nvSpPr>
        <p:spPr bwMode="auto">
          <a:xfrm flipV="1">
            <a:off x="4344988" y="3962400"/>
            <a:ext cx="823912" cy="2286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9931" name="Line 11"/>
          <p:cNvSpPr>
            <a:spLocks noChangeShapeType="1"/>
          </p:cNvSpPr>
          <p:nvPr/>
        </p:nvSpPr>
        <p:spPr bwMode="auto">
          <a:xfrm flipV="1">
            <a:off x="4344988" y="3886200"/>
            <a:ext cx="4392612" cy="3048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9932" name="Text Box 12"/>
          <p:cNvSpPr txBox="1">
            <a:spLocks noChangeArrowheads="1"/>
          </p:cNvSpPr>
          <p:nvPr/>
        </p:nvSpPr>
        <p:spPr bwMode="auto">
          <a:xfrm>
            <a:off x="3213100" y="5089526"/>
            <a:ext cx="15113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3. Water crystals </a:t>
            </a:r>
          </a:p>
        </p:txBody>
      </p:sp>
      <p:sp>
        <p:nvSpPr>
          <p:cNvPr id="209933" name="Line 13"/>
          <p:cNvSpPr>
            <a:spLocks noChangeShapeType="1"/>
          </p:cNvSpPr>
          <p:nvPr/>
        </p:nvSpPr>
        <p:spPr bwMode="auto">
          <a:xfrm flipV="1">
            <a:off x="4344989" y="4267200"/>
            <a:ext cx="1303337" cy="8382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9934" name="Line 14"/>
          <p:cNvSpPr>
            <a:spLocks noChangeShapeType="1"/>
          </p:cNvSpPr>
          <p:nvPr/>
        </p:nvSpPr>
        <p:spPr bwMode="auto">
          <a:xfrm flipV="1">
            <a:off x="4344989" y="4267200"/>
            <a:ext cx="5011737" cy="8382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09937" name="Picture 17"/>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1524000" y="0"/>
            <a:ext cx="137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938" name="Text Box 18"/>
          <p:cNvSpPr txBox="1">
            <a:spLocks noChangeArrowheads="1"/>
          </p:cNvSpPr>
          <p:nvPr/>
        </p:nvSpPr>
        <p:spPr bwMode="auto">
          <a:xfrm>
            <a:off x="2667000" y="3962401"/>
            <a:ext cx="1905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2. Ammonia hydrosulfide </a:t>
            </a:r>
          </a:p>
        </p:txBody>
      </p:sp>
    </p:spTree>
    <p:extLst>
      <p:ext uri="{BB962C8B-B14F-4D97-AF65-F5344CB8AC3E}">
        <p14:creationId xmlns:p14="http://schemas.microsoft.com/office/powerpoint/2010/main" val="590505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9926"/>
                                        </p:tgtEl>
                                        <p:attrNameLst>
                                          <p:attrName>style.visibility</p:attrName>
                                        </p:attrNameLst>
                                      </p:cBhvr>
                                      <p:to>
                                        <p:strVal val="visible"/>
                                      </p:to>
                                    </p:set>
                                    <p:animEffect transition="in" filter="slide(fromBottom)">
                                      <p:cBhvr>
                                        <p:cTn id="7" dur="500"/>
                                        <p:tgtEl>
                                          <p:spTgt spid="2099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09927"/>
                                        </p:tgtEl>
                                        <p:attrNameLst>
                                          <p:attrName>style.visibility</p:attrName>
                                        </p:attrNameLst>
                                      </p:cBhvr>
                                      <p:to>
                                        <p:strVal val="visible"/>
                                      </p:to>
                                    </p:set>
                                    <p:animEffect transition="in" filter="slide(fromBottom)">
                                      <p:cBhvr>
                                        <p:cTn id="12" dur="500"/>
                                        <p:tgtEl>
                                          <p:spTgt spid="2099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09938"/>
                                        </p:tgtEl>
                                        <p:attrNameLst>
                                          <p:attrName>style.visibility</p:attrName>
                                        </p:attrNameLst>
                                      </p:cBhvr>
                                      <p:to>
                                        <p:strVal val="visible"/>
                                      </p:to>
                                    </p:set>
                                    <p:animEffect transition="in" filter="slide(fromBottom)">
                                      <p:cBhvr>
                                        <p:cTn id="17" dur="500"/>
                                        <p:tgtEl>
                                          <p:spTgt spid="209938"/>
                                        </p:tgtEl>
                                      </p:cBhvr>
                                    </p:animEffect>
                                  </p:childTnLst>
                                </p:cTn>
                              </p:par>
                            </p:childTnLst>
                          </p:cTn>
                        </p:par>
                        <p:par>
                          <p:cTn id="18" fill="hold" nodeType="afterGroup">
                            <p:stCondLst>
                              <p:cond delay="500"/>
                            </p:stCondLst>
                            <p:childTnLst>
                              <p:par>
                                <p:cTn id="19" presetID="12" presetClass="entr" presetSubtype="8" fill="hold" grpId="0" nodeType="afterEffect">
                                  <p:stCondLst>
                                    <p:cond delay="0"/>
                                  </p:stCondLst>
                                  <p:childTnLst>
                                    <p:set>
                                      <p:cBhvr>
                                        <p:cTn id="20" dur="1" fill="hold">
                                          <p:stCondLst>
                                            <p:cond delay="0"/>
                                          </p:stCondLst>
                                        </p:cTn>
                                        <p:tgtEl>
                                          <p:spTgt spid="209928"/>
                                        </p:tgtEl>
                                        <p:attrNameLst>
                                          <p:attrName>style.visibility</p:attrName>
                                        </p:attrNameLst>
                                      </p:cBhvr>
                                      <p:to>
                                        <p:strVal val="visible"/>
                                      </p:to>
                                    </p:set>
                                    <p:animEffect transition="in" filter="slide(fromLeft)">
                                      <p:cBhvr>
                                        <p:cTn id="21" dur="500"/>
                                        <p:tgtEl>
                                          <p:spTgt spid="209928"/>
                                        </p:tgtEl>
                                      </p:cBhvr>
                                    </p:animEffect>
                                  </p:childTnLst>
                                </p:cTn>
                              </p:par>
                            </p:childTnLst>
                          </p:cTn>
                        </p:par>
                        <p:par>
                          <p:cTn id="22" fill="hold" nodeType="afterGroup">
                            <p:stCondLst>
                              <p:cond delay="1000"/>
                            </p:stCondLst>
                            <p:childTnLst>
                              <p:par>
                                <p:cTn id="23" presetID="12" presetClass="entr" presetSubtype="8" fill="hold" grpId="0" nodeType="afterEffect">
                                  <p:stCondLst>
                                    <p:cond delay="0"/>
                                  </p:stCondLst>
                                  <p:childTnLst>
                                    <p:set>
                                      <p:cBhvr>
                                        <p:cTn id="24" dur="1" fill="hold">
                                          <p:stCondLst>
                                            <p:cond delay="0"/>
                                          </p:stCondLst>
                                        </p:cTn>
                                        <p:tgtEl>
                                          <p:spTgt spid="209929"/>
                                        </p:tgtEl>
                                        <p:attrNameLst>
                                          <p:attrName>style.visibility</p:attrName>
                                        </p:attrNameLst>
                                      </p:cBhvr>
                                      <p:to>
                                        <p:strVal val="visible"/>
                                      </p:to>
                                    </p:set>
                                    <p:animEffect transition="in" filter="slide(fromLeft)">
                                      <p:cBhvr>
                                        <p:cTn id="25" dur="500"/>
                                        <p:tgtEl>
                                          <p:spTgt spid="209929"/>
                                        </p:tgtEl>
                                      </p:cBhvr>
                                    </p:animEffect>
                                  </p:childTnLst>
                                </p:cTn>
                              </p:par>
                            </p:childTnLst>
                          </p:cTn>
                        </p:par>
                        <p:par>
                          <p:cTn id="26" fill="hold" nodeType="afterGroup">
                            <p:stCondLst>
                              <p:cond delay="1500"/>
                            </p:stCondLst>
                            <p:childTnLst>
                              <p:par>
                                <p:cTn id="27" presetID="12" presetClass="entr" presetSubtype="8" fill="hold" grpId="0" nodeType="afterEffect">
                                  <p:stCondLst>
                                    <p:cond delay="0"/>
                                  </p:stCondLst>
                                  <p:childTnLst>
                                    <p:set>
                                      <p:cBhvr>
                                        <p:cTn id="28" dur="1" fill="hold">
                                          <p:stCondLst>
                                            <p:cond delay="0"/>
                                          </p:stCondLst>
                                        </p:cTn>
                                        <p:tgtEl>
                                          <p:spTgt spid="209930"/>
                                        </p:tgtEl>
                                        <p:attrNameLst>
                                          <p:attrName>style.visibility</p:attrName>
                                        </p:attrNameLst>
                                      </p:cBhvr>
                                      <p:to>
                                        <p:strVal val="visible"/>
                                      </p:to>
                                    </p:set>
                                    <p:animEffect transition="in" filter="slide(fromLeft)">
                                      <p:cBhvr>
                                        <p:cTn id="29" dur="500"/>
                                        <p:tgtEl>
                                          <p:spTgt spid="209930"/>
                                        </p:tgtEl>
                                      </p:cBhvr>
                                    </p:animEffect>
                                  </p:childTnLst>
                                </p:cTn>
                              </p:par>
                            </p:childTnLst>
                          </p:cTn>
                        </p:par>
                        <p:par>
                          <p:cTn id="30" fill="hold" nodeType="afterGroup">
                            <p:stCondLst>
                              <p:cond delay="2000"/>
                            </p:stCondLst>
                            <p:childTnLst>
                              <p:par>
                                <p:cTn id="31" presetID="12" presetClass="entr" presetSubtype="8" fill="hold" grpId="0" nodeType="afterEffect">
                                  <p:stCondLst>
                                    <p:cond delay="0"/>
                                  </p:stCondLst>
                                  <p:childTnLst>
                                    <p:set>
                                      <p:cBhvr>
                                        <p:cTn id="32" dur="1" fill="hold">
                                          <p:stCondLst>
                                            <p:cond delay="0"/>
                                          </p:stCondLst>
                                        </p:cTn>
                                        <p:tgtEl>
                                          <p:spTgt spid="209931"/>
                                        </p:tgtEl>
                                        <p:attrNameLst>
                                          <p:attrName>style.visibility</p:attrName>
                                        </p:attrNameLst>
                                      </p:cBhvr>
                                      <p:to>
                                        <p:strVal val="visible"/>
                                      </p:to>
                                    </p:set>
                                    <p:animEffect transition="in" filter="slide(fromLeft)">
                                      <p:cBhvr>
                                        <p:cTn id="33" dur="500"/>
                                        <p:tgtEl>
                                          <p:spTgt spid="20993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209932"/>
                                        </p:tgtEl>
                                        <p:attrNameLst>
                                          <p:attrName>style.visibility</p:attrName>
                                        </p:attrNameLst>
                                      </p:cBhvr>
                                      <p:to>
                                        <p:strVal val="visible"/>
                                      </p:to>
                                    </p:set>
                                    <p:animEffect transition="in" filter="slide(fromBottom)">
                                      <p:cBhvr>
                                        <p:cTn id="38" dur="500"/>
                                        <p:tgtEl>
                                          <p:spTgt spid="209932"/>
                                        </p:tgtEl>
                                      </p:cBhvr>
                                    </p:animEffect>
                                  </p:childTnLst>
                                </p:cTn>
                              </p:par>
                            </p:childTnLst>
                          </p:cTn>
                        </p:par>
                        <p:par>
                          <p:cTn id="39" fill="hold" nodeType="afterGroup">
                            <p:stCondLst>
                              <p:cond delay="500"/>
                            </p:stCondLst>
                            <p:childTnLst>
                              <p:par>
                                <p:cTn id="40" presetID="12" presetClass="entr" presetSubtype="8" fill="hold" grpId="0" nodeType="afterEffect">
                                  <p:stCondLst>
                                    <p:cond delay="0"/>
                                  </p:stCondLst>
                                  <p:childTnLst>
                                    <p:set>
                                      <p:cBhvr>
                                        <p:cTn id="41" dur="1" fill="hold">
                                          <p:stCondLst>
                                            <p:cond delay="0"/>
                                          </p:stCondLst>
                                        </p:cTn>
                                        <p:tgtEl>
                                          <p:spTgt spid="209933"/>
                                        </p:tgtEl>
                                        <p:attrNameLst>
                                          <p:attrName>style.visibility</p:attrName>
                                        </p:attrNameLst>
                                      </p:cBhvr>
                                      <p:to>
                                        <p:strVal val="visible"/>
                                      </p:to>
                                    </p:set>
                                    <p:animEffect transition="in" filter="slide(fromLeft)">
                                      <p:cBhvr>
                                        <p:cTn id="42" dur="500"/>
                                        <p:tgtEl>
                                          <p:spTgt spid="209933"/>
                                        </p:tgtEl>
                                      </p:cBhvr>
                                    </p:animEffect>
                                  </p:childTnLst>
                                </p:cTn>
                              </p:par>
                            </p:childTnLst>
                          </p:cTn>
                        </p:par>
                        <p:par>
                          <p:cTn id="43" fill="hold" nodeType="afterGroup">
                            <p:stCondLst>
                              <p:cond delay="1000"/>
                            </p:stCondLst>
                            <p:childTnLst>
                              <p:par>
                                <p:cTn id="44" presetID="12" presetClass="entr" presetSubtype="8" fill="hold" grpId="0" nodeType="afterEffect">
                                  <p:stCondLst>
                                    <p:cond delay="0"/>
                                  </p:stCondLst>
                                  <p:childTnLst>
                                    <p:set>
                                      <p:cBhvr>
                                        <p:cTn id="45" dur="1" fill="hold">
                                          <p:stCondLst>
                                            <p:cond delay="0"/>
                                          </p:stCondLst>
                                        </p:cTn>
                                        <p:tgtEl>
                                          <p:spTgt spid="209934"/>
                                        </p:tgtEl>
                                        <p:attrNameLst>
                                          <p:attrName>style.visibility</p:attrName>
                                        </p:attrNameLst>
                                      </p:cBhvr>
                                      <p:to>
                                        <p:strVal val="visible"/>
                                      </p:to>
                                    </p:set>
                                    <p:animEffect transition="in" filter="slide(fromLeft)">
                                      <p:cBhvr>
                                        <p:cTn id="46" dur="500"/>
                                        <p:tgtEl>
                                          <p:spTgt spid="209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6" grpId="0" autoUpdateAnimBg="0"/>
      <p:bldP spid="209927" grpId="0" autoUpdateAnimBg="0"/>
      <p:bldP spid="209928" grpId="0" animBg="1"/>
      <p:bldP spid="209929" grpId="0" animBg="1"/>
      <p:bldP spid="209930" grpId="0" animBg="1"/>
      <p:bldP spid="209931" grpId="0" animBg="1"/>
      <p:bldP spid="209932" grpId="0" autoUpdateAnimBg="0"/>
      <p:bldP spid="209933" grpId="0" animBg="1"/>
      <p:bldP spid="209934" grpId="0" animBg="1"/>
      <p:bldP spid="209938"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4300">
                <a:solidFill>
                  <a:srgbClr val="000099"/>
                </a:solidFill>
              </a:rPr>
              <a:t>The Cloud Belts on Jupiter (2)</a:t>
            </a:r>
          </a:p>
        </p:txBody>
      </p:sp>
      <p:sp>
        <p:nvSpPr>
          <p:cNvPr id="211971" name="Line 3"/>
          <p:cNvSpPr>
            <a:spLocks noChangeShapeType="1"/>
          </p:cNvSpPr>
          <p:nvPr/>
        </p:nvSpPr>
        <p:spPr bwMode="auto">
          <a:xfrm>
            <a:off x="2209800" y="838200"/>
            <a:ext cx="8077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11973" name="Picture 5" descr="05b"/>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46350" y="2057401"/>
            <a:ext cx="4038600" cy="3787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1974" name="Text Box 6"/>
          <p:cNvSpPr txBox="1">
            <a:spLocks noChangeArrowheads="1"/>
          </p:cNvSpPr>
          <p:nvPr/>
        </p:nvSpPr>
        <p:spPr bwMode="auto">
          <a:xfrm>
            <a:off x="3124200" y="1006476"/>
            <a:ext cx="7086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400">
                <a:solidFill>
                  <a:srgbClr val="333399"/>
                </a:solidFill>
              </a:rPr>
              <a:t>Just like on Earth, high-and low-pressure zones are bounded by high-pressure winds. </a:t>
            </a:r>
          </a:p>
        </p:txBody>
      </p:sp>
      <p:pic>
        <p:nvPicPr>
          <p:cNvPr id="211975" name="Picture 7" descr="05c"/>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597650" y="2057400"/>
            <a:ext cx="4038600" cy="3754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1976" name="Text Box 8"/>
          <p:cNvSpPr txBox="1">
            <a:spLocks noChangeArrowheads="1"/>
          </p:cNvSpPr>
          <p:nvPr/>
        </p:nvSpPr>
        <p:spPr bwMode="auto">
          <a:xfrm>
            <a:off x="3200400" y="5943601"/>
            <a:ext cx="7086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400">
                <a:solidFill>
                  <a:srgbClr val="333399"/>
                </a:solidFill>
              </a:rPr>
              <a:t>Jupiter’s Cloud belt structure has remained unchanged since humans began mapping them.</a:t>
            </a:r>
          </a:p>
        </p:txBody>
      </p:sp>
      <p:pic>
        <p:nvPicPr>
          <p:cNvPr id="211979" name="Picture 11"/>
          <p:cNvPicPr>
            <a:picLocks noChangeAspect="1" noChangeArrowheads="1"/>
          </p:cNvPicPr>
          <p:nvPr/>
        </p:nvPicPr>
        <p:blipFill>
          <a:blip r:embed="rId4">
            <a:lum bright="-12000" contrast="36000"/>
            <a:extLst>
              <a:ext uri="{28A0092B-C50C-407E-A947-70E740481C1C}">
                <a14:useLocalDpi xmlns:a14="http://schemas.microsoft.com/office/drawing/2010/main" val="0"/>
              </a:ext>
            </a:extLst>
          </a:blip>
          <a:srcRect/>
          <a:stretch>
            <a:fillRect/>
          </a:stretch>
        </p:blipFill>
        <p:spPr bwMode="auto">
          <a:xfrm>
            <a:off x="1524000" y="0"/>
            <a:ext cx="137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5461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1974"/>
                                        </p:tgtEl>
                                        <p:attrNameLst>
                                          <p:attrName>style.visibility</p:attrName>
                                        </p:attrNameLst>
                                      </p:cBhvr>
                                      <p:to>
                                        <p:strVal val="visible"/>
                                      </p:to>
                                    </p:set>
                                    <p:animEffect transition="in" filter="slide(fromBottom)">
                                      <p:cBhvr>
                                        <p:cTn id="7" dur="500"/>
                                        <p:tgtEl>
                                          <p:spTgt spid="2119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11973"/>
                                        </p:tgtEl>
                                        <p:attrNameLst>
                                          <p:attrName>style.visibility</p:attrName>
                                        </p:attrNameLst>
                                      </p:cBhvr>
                                      <p:to>
                                        <p:strVal val="visible"/>
                                      </p:to>
                                    </p:set>
                                    <p:anim calcmode="lin" valueType="num">
                                      <p:cBhvr additive="base">
                                        <p:cTn id="12" dur="500" fill="hold"/>
                                        <p:tgtEl>
                                          <p:spTgt spid="211973"/>
                                        </p:tgtEl>
                                        <p:attrNameLst>
                                          <p:attrName>ppt_x</p:attrName>
                                        </p:attrNameLst>
                                      </p:cBhvr>
                                      <p:tavLst>
                                        <p:tav tm="0">
                                          <p:val>
                                            <p:strVal val="0-#ppt_w/2"/>
                                          </p:val>
                                        </p:tav>
                                        <p:tav tm="100000">
                                          <p:val>
                                            <p:strVal val="#ppt_x"/>
                                          </p:val>
                                        </p:tav>
                                      </p:tavLst>
                                    </p:anim>
                                    <p:anim calcmode="lin" valueType="num">
                                      <p:cBhvr additive="base">
                                        <p:cTn id="13" dur="500" fill="hold"/>
                                        <p:tgtEl>
                                          <p:spTgt spid="21197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500"/>
                            </p:stCondLst>
                            <p:childTnLst>
                              <p:par>
                                <p:cTn id="15" presetID="2" presetClass="entr" presetSubtype="2" fill="hold" nodeType="afterEffect">
                                  <p:stCondLst>
                                    <p:cond delay="0"/>
                                  </p:stCondLst>
                                  <p:childTnLst>
                                    <p:set>
                                      <p:cBhvr>
                                        <p:cTn id="16" dur="1" fill="hold">
                                          <p:stCondLst>
                                            <p:cond delay="0"/>
                                          </p:stCondLst>
                                        </p:cTn>
                                        <p:tgtEl>
                                          <p:spTgt spid="211975"/>
                                        </p:tgtEl>
                                        <p:attrNameLst>
                                          <p:attrName>style.visibility</p:attrName>
                                        </p:attrNameLst>
                                      </p:cBhvr>
                                      <p:to>
                                        <p:strVal val="visible"/>
                                      </p:to>
                                    </p:set>
                                    <p:anim calcmode="lin" valueType="num">
                                      <p:cBhvr additive="base">
                                        <p:cTn id="17" dur="500" fill="hold"/>
                                        <p:tgtEl>
                                          <p:spTgt spid="211975"/>
                                        </p:tgtEl>
                                        <p:attrNameLst>
                                          <p:attrName>ppt_x</p:attrName>
                                        </p:attrNameLst>
                                      </p:cBhvr>
                                      <p:tavLst>
                                        <p:tav tm="0">
                                          <p:val>
                                            <p:strVal val="1+#ppt_w/2"/>
                                          </p:val>
                                        </p:tav>
                                        <p:tav tm="100000">
                                          <p:val>
                                            <p:strVal val="#ppt_x"/>
                                          </p:val>
                                        </p:tav>
                                      </p:tavLst>
                                    </p:anim>
                                    <p:anim calcmode="lin" valueType="num">
                                      <p:cBhvr additive="base">
                                        <p:cTn id="18" dur="500" fill="hold"/>
                                        <p:tgtEl>
                                          <p:spTgt spid="211975"/>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211976"/>
                                        </p:tgtEl>
                                        <p:attrNameLst>
                                          <p:attrName>style.visibility</p:attrName>
                                        </p:attrNameLst>
                                      </p:cBhvr>
                                      <p:to>
                                        <p:strVal val="visible"/>
                                      </p:to>
                                    </p:set>
                                    <p:animEffect transition="in" filter="slide(fromBottom)">
                                      <p:cBhvr>
                                        <p:cTn id="23" dur="500"/>
                                        <p:tgtEl>
                                          <p:spTgt spid="211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4" grpId="0" autoUpdateAnimBg="0"/>
      <p:bldP spid="211976"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Great Red Spot</a:t>
            </a:r>
          </a:p>
        </p:txBody>
      </p:sp>
      <p:sp>
        <p:nvSpPr>
          <p:cNvPr id="212995" name="Line 3"/>
          <p:cNvSpPr>
            <a:spLocks noChangeShapeType="1"/>
          </p:cNvSpPr>
          <p:nvPr/>
        </p:nvSpPr>
        <p:spPr bwMode="auto">
          <a:xfrm>
            <a:off x="2209800" y="838200"/>
            <a:ext cx="60198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12997" name="Picture 5" descr="0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68600" y="1203325"/>
            <a:ext cx="4622800" cy="5181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2998" name="Text Box 6"/>
          <p:cNvSpPr txBox="1">
            <a:spLocks noChangeArrowheads="1"/>
          </p:cNvSpPr>
          <p:nvPr/>
        </p:nvSpPr>
        <p:spPr bwMode="auto">
          <a:xfrm>
            <a:off x="7391400" y="1143000"/>
            <a:ext cx="327660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300">
                <a:solidFill>
                  <a:srgbClr val="333399"/>
                </a:solidFill>
              </a:rPr>
              <a:t>Several bright and dark spots mixed in with cloud structure.</a:t>
            </a:r>
          </a:p>
        </p:txBody>
      </p:sp>
      <p:sp>
        <p:nvSpPr>
          <p:cNvPr id="212999" name="Text Box 7"/>
          <p:cNvSpPr txBox="1">
            <a:spLocks noChangeArrowheads="1"/>
          </p:cNvSpPr>
          <p:nvPr/>
        </p:nvSpPr>
        <p:spPr bwMode="auto">
          <a:xfrm>
            <a:off x="7391400" y="2286000"/>
            <a:ext cx="327660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300">
                <a:solidFill>
                  <a:srgbClr val="333399"/>
                </a:solidFill>
              </a:rPr>
              <a:t>Largest and most prominent:                  The Great Red Spot.</a:t>
            </a:r>
          </a:p>
        </p:txBody>
      </p:sp>
      <p:sp>
        <p:nvSpPr>
          <p:cNvPr id="213000" name="Line 8"/>
          <p:cNvSpPr>
            <a:spLocks noChangeShapeType="1"/>
          </p:cNvSpPr>
          <p:nvPr/>
        </p:nvSpPr>
        <p:spPr bwMode="auto">
          <a:xfrm>
            <a:off x="6400800" y="6232525"/>
            <a:ext cx="609600" cy="0"/>
          </a:xfrm>
          <a:prstGeom prst="line">
            <a:avLst/>
          </a:prstGeom>
          <a:noFill/>
          <a:ln w="28575">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13001" name="Text Box 9"/>
          <p:cNvSpPr txBox="1">
            <a:spLocks noChangeArrowheads="1"/>
          </p:cNvSpPr>
          <p:nvPr/>
        </p:nvSpPr>
        <p:spPr bwMode="auto">
          <a:xfrm>
            <a:off x="6172200" y="6384926"/>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 2 D</a:t>
            </a:r>
            <a:r>
              <a:rPr lang="en-US" altLang="en-US" sz="2000" baseline="-25000">
                <a:solidFill>
                  <a:srgbClr val="333399"/>
                </a:solidFill>
              </a:rPr>
              <a:t>Earth</a:t>
            </a:r>
          </a:p>
        </p:txBody>
      </p:sp>
      <p:sp>
        <p:nvSpPr>
          <p:cNvPr id="213002" name="Text Box 10"/>
          <p:cNvSpPr txBox="1">
            <a:spLocks noChangeArrowheads="1"/>
          </p:cNvSpPr>
          <p:nvPr/>
        </p:nvSpPr>
        <p:spPr bwMode="auto">
          <a:xfrm>
            <a:off x="7391400" y="3581400"/>
            <a:ext cx="327660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300">
                <a:solidFill>
                  <a:srgbClr val="333399"/>
                </a:solidFill>
              </a:rPr>
              <a:t>Has been visible for over 330 years.</a:t>
            </a:r>
          </a:p>
        </p:txBody>
      </p:sp>
      <p:sp>
        <p:nvSpPr>
          <p:cNvPr id="213003" name="Text Box 11"/>
          <p:cNvSpPr txBox="1">
            <a:spLocks noChangeArrowheads="1"/>
          </p:cNvSpPr>
          <p:nvPr/>
        </p:nvSpPr>
        <p:spPr bwMode="auto">
          <a:xfrm>
            <a:off x="7391400" y="4478338"/>
            <a:ext cx="3276600" cy="184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300">
                <a:solidFill>
                  <a:srgbClr val="333399"/>
                </a:solidFill>
              </a:rPr>
              <a:t>Formed by rising gas carrying heat from below the clouds, creating a vast, rotating storm. </a:t>
            </a:r>
          </a:p>
        </p:txBody>
      </p:sp>
      <p:pic>
        <p:nvPicPr>
          <p:cNvPr id="213006" name="Picture 14"/>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1524000" y="0"/>
            <a:ext cx="137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0377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2998"/>
                                        </p:tgtEl>
                                        <p:attrNameLst>
                                          <p:attrName>style.visibility</p:attrName>
                                        </p:attrNameLst>
                                      </p:cBhvr>
                                      <p:to>
                                        <p:strVal val="visible"/>
                                      </p:to>
                                    </p:set>
                                    <p:animEffect transition="in" filter="slide(fromBottom)">
                                      <p:cBhvr>
                                        <p:cTn id="7" dur="500"/>
                                        <p:tgtEl>
                                          <p:spTgt spid="2129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12999"/>
                                        </p:tgtEl>
                                        <p:attrNameLst>
                                          <p:attrName>style.visibility</p:attrName>
                                        </p:attrNameLst>
                                      </p:cBhvr>
                                      <p:to>
                                        <p:strVal val="visible"/>
                                      </p:to>
                                    </p:set>
                                    <p:animEffect transition="in" filter="slide(fromBottom)">
                                      <p:cBhvr>
                                        <p:cTn id="12" dur="500"/>
                                        <p:tgtEl>
                                          <p:spTgt spid="2129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12997"/>
                                        </p:tgtEl>
                                        <p:attrNameLst>
                                          <p:attrName>style.visibility</p:attrName>
                                        </p:attrNameLst>
                                      </p:cBhvr>
                                      <p:to>
                                        <p:strVal val="visible"/>
                                      </p:to>
                                    </p:set>
                                    <p:anim calcmode="lin" valueType="num">
                                      <p:cBhvr additive="base">
                                        <p:cTn id="17" dur="500" fill="hold"/>
                                        <p:tgtEl>
                                          <p:spTgt spid="212997"/>
                                        </p:tgtEl>
                                        <p:attrNameLst>
                                          <p:attrName>ppt_x</p:attrName>
                                        </p:attrNameLst>
                                      </p:cBhvr>
                                      <p:tavLst>
                                        <p:tav tm="0">
                                          <p:val>
                                            <p:strVal val="0-#ppt_w/2"/>
                                          </p:val>
                                        </p:tav>
                                        <p:tav tm="100000">
                                          <p:val>
                                            <p:strVal val="#ppt_x"/>
                                          </p:val>
                                        </p:tav>
                                      </p:tavLst>
                                    </p:anim>
                                    <p:anim calcmode="lin" valueType="num">
                                      <p:cBhvr additive="base">
                                        <p:cTn id="18" dur="500" fill="hold"/>
                                        <p:tgtEl>
                                          <p:spTgt spid="21299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213000"/>
                                        </p:tgtEl>
                                        <p:attrNameLst>
                                          <p:attrName>style.visibility</p:attrName>
                                        </p:attrNameLst>
                                      </p:cBhvr>
                                      <p:to>
                                        <p:strVal val="visible"/>
                                      </p:to>
                                    </p:set>
                                    <p:animEffect transition="in" filter="slide(fromBottom)">
                                      <p:cBhvr>
                                        <p:cTn id="23" dur="500"/>
                                        <p:tgtEl>
                                          <p:spTgt spid="213000"/>
                                        </p:tgtEl>
                                      </p:cBhvr>
                                    </p:animEffect>
                                  </p:childTnLst>
                                </p:cTn>
                              </p:par>
                            </p:childTnLst>
                          </p:cTn>
                        </p:par>
                        <p:par>
                          <p:cTn id="24" fill="hold" nodeType="afterGroup">
                            <p:stCondLst>
                              <p:cond delay="500"/>
                            </p:stCondLst>
                            <p:childTnLst>
                              <p:par>
                                <p:cTn id="25" presetID="12" presetClass="entr" presetSubtype="4" fill="hold" grpId="0" nodeType="afterEffect">
                                  <p:stCondLst>
                                    <p:cond delay="0"/>
                                  </p:stCondLst>
                                  <p:childTnLst>
                                    <p:set>
                                      <p:cBhvr>
                                        <p:cTn id="26" dur="1" fill="hold">
                                          <p:stCondLst>
                                            <p:cond delay="0"/>
                                          </p:stCondLst>
                                        </p:cTn>
                                        <p:tgtEl>
                                          <p:spTgt spid="213001"/>
                                        </p:tgtEl>
                                        <p:attrNameLst>
                                          <p:attrName>style.visibility</p:attrName>
                                        </p:attrNameLst>
                                      </p:cBhvr>
                                      <p:to>
                                        <p:strVal val="visible"/>
                                      </p:to>
                                    </p:set>
                                    <p:animEffect transition="in" filter="slide(fromBottom)">
                                      <p:cBhvr>
                                        <p:cTn id="27" dur="500"/>
                                        <p:tgtEl>
                                          <p:spTgt spid="21300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213002"/>
                                        </p:tgtEl>
                                        <p:attrNameLst>
                                          <p:attrName>style.visibility</p:attrName>
                                        </p:attrNameLst>
                                      </p:cBhvr>
                                      <p:to>
                                        <p:strVal val="visible"/>
                                      </p:to>
                                    </p:set>
                                    <p:animEffect transition="in" filter="slide(fromBottom)">
                                      <p:cBhvr>
                                        <p:cTn id="32" dur="500"/>
                                        <p:tgtEl>
                                          <p:spTgt spid="21300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13003"/>
                                        </p:tgtEl>
                                        <p:attrNameLst>
                                          <p:attrName>style.visibility</p:attrName>
                                        </p:attrNameLst>
                                      </p:cBhvr>
                                      <p:to>
                                        <p:strVal val="visible"/>
                                      </p:to>
                                    </p:set>
                                    <p:animEffect transition="in" filter="slide(fromBottom)">
                                      <p:cBhvr>
                                        <p:cTn id="37" dur="500"/>
                                        <p:tgtEl>
                                          <p:spTgt spid="213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8" grpId="0" autoUpdateAnimBg="0"/>
      <p:bldP spid="212999" grpId="0" autoUpdateAnimBg="0"/>
      <p:bldP spid="213000" grpId="0" animBg="1"/>
      <p:bldP spid="213001" grpId="0" autoUpdateAnimBg="0"/>
      <p:bldP spid="213002" grpId="0" autoUpdateAnimBg="0"/>
      <p:bldP spid="213003"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Great Red Spot (2)</a:t>
            </a:r>
          </a:p>
        </p:txBody>
      </p:sp>
      <p:sp>
        <p:nvSpPr>
          <p:cNvPr id="214019" name="Line 3"/>
          <p:cNvSpPr>
            <a:spLocks noChangeShapeType="1"/>
          </p:cNvSpPr>
          <p:nvPr/>
        </p:nvSpPr>
        <p:spPr bwMode="auto">
          <a:xfrm>
            <a:off x="2209800" y="838200"/>
            <a:ext cx="6705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14021" name="Picture 5" descr="07a"/>
          <p:cNvPicPr>
            <a:picLocks noGrp="1" noChangeAspect="1" noChangeArrowheads="1"/>
          </p:cNvPicPr>
          <p:nvPr>
            <p:ph sz="half" idx="1"/>
          </p:nvPr>
        </p:nvPicPr>
        <p:blipFill>
          <a:blip r:embed="rId2">
            <a:lum bright="-6000"/>
            <a:extLst>
              <a:ext uri="{28A0092B-C50C-407E-A947-70E740481C1C}">
                <a14:useLocalDpi xmlns:a14="http://schemas.microsoft.com/office/drawing/2010/main" val="0"/>
              </a:ext>
            </a:extLst>
          </a:blip>
          <a:srcRect/>
          <a:stretch>
            <a:fillRect/>
          </a:stretch>
        </p:blipFill>
        <p:spPr>
          <a:xfrm>
            <a:off x="2743200" y="1295400"/>
            <a:ext cx="4038600" cy="403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4022" name="Picture 6" descr="07b"/>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553200" y="1803400"/>
            <a:ext cx="4038600" cy="307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4023" name="Text Box 7"/>
          <p:cNvSpPr txBox="1">
            <a:spLocks noChangeArrowheads="1"/>
          </p:cNvSpPr>
          <p:nvPr/>
        </p:nvSpPr>
        <p:spPr bwMode="auto">
          <a:xfrm>
            <a:off x="3505200" y="5578476"/>
            <a:ext cx="6705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Structure of Great Red Spot may be determined by circulation patterns in the liquid interior</a:t>
            </a:r>
          </a:p>
        </p:txBody>
      </p:sp>
      <p:pic>
        <p:nvPicPr>
          <p:cNvPr id="214026" name="Picture 10"/>
          <p:cNvPicPr>
            <a:picLocks noChangeAspect="1" noChangeArrowheads="1"/>
          </p:cNvPicPr>
          <p:nvPr/>
        </p:nvPicPr>
        <p:blipFill>
          <a:blip r:embed="rId4">
            <a:lum bright="-12000" contrast="36000"/>
            <a:extLst>
              <a:ext uri="{28A0092B-C50C-407E-A947-70E740481C1C}">
                <a14:useLocalDpi xmlns:a14="http://schemas.microsoft.com/office/drawing/2010/main" val="0"/>
              </a:ext>
            </a:extLst>
          </a:blip>
          <a:srcRect/>
          <a:stretch>
            <a:fillRect/>
          </a:stretch>
        </p:blipFill>
        <p:spPr bwMode="auto">
          <a:xfrm>
            <a:off x="1524000" y="0"/>
            <a:ext cx="137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6102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4023"/>
                                        </p:tgtEl>
                                        <p:attrNameLst>
                                          <p:attrName>style.visibility</p:attrName>
                                        </p:attrNameLst>
                                      </p:cBhvr>
                                      <p:to>
                                        <p:strVal val="visible"/>
                                      </p:to>
                                    </p:set>
                                    <p:animEffect transition="in" filter="slide(fromBottom)">
                                      <p:cBhvr>
                                        <p:cTn id="7" dur="500"/>
                                        <p:tgtEl>
                                          <p:spTgt spid="2140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14021"/>
                                        </p:tgtEl>
                                        <p:attrNameLst>
                                          <p:attrName>style.visibility</p:attrName>
                                        </p:attrNameLst>
                                      </p:cBhvr>
                                      <p:to>
                                        <p:strVal val="visible"/>
                                      </p:to>
                                    </p:set>
                                    <p:anim calcmode="lin" valueType="num">
                                      <p:cBhvr additive="base">
                                        <p:cTn id="12" dur="500" fill="hold"/>
                                        <p:tgtEl>
                                          <p:spTgt spid="214021"/>
                                        </p:tgtEl>
                                        <p:attrNameLst>
                                          <p:attrName>ppt_x</p:attrName>
                                        </p:attrNameLst>
                                      </p:cBhvr>
                                      <p:tavLst>
                                        <p:tav tm="0">
                                          <p:val>
                                            <p:strVal val="0-#ppt_w/2"/>
                                          </p:val>
                                        </p:tav>
                                        <p:tav tm="100000">
                                          <p:val>
                                            <p:strVal val="#ppt_x"/>
                                          </p:val>
                                        </p:tav>
                                      </p:tavLst>
                                    </p:anim>
                                    <p:anim calcmode="lin" valueType="num">
                                      <p:cBhvr additive="base">
                                        <p:cTn id="13" dur="500" fill="hold"/>
                                        <p:tgtEl>
                                          <p:spTgt spid="214021"/>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500"/>
                            </p:stCondLst>
                            <p:childTnLst>
                              <p:par>
                                <p:cTn id="15" presetID="2" presetClass="entr" presetSubtype="2" fill="hold" nodeType="afterEffect">
                                  <p:stCondLst>
                                    <p:cond delay="0"/>
                                  </p:stCondLst>
                                  <p:childTnLst>
                                    <p:set>
                                      <p:cBhvr>
                                        <p:cTn id="16" dur="1" fill="hold">
                                          <p:stCondLst>
                                            <p:cond delay="0"/>
                                          </p:stCondLst>
                                        </p:cTn>
                                        <p:tgtEl>
                                          <p:spTgt spid="214022"/>
                                        </p:tgtEl>
                                        <p:attrNameLst>
                                          <p:attrName>style.visibility</p:attrName>
                                        </p:attrNameLst>
                                      </p:cBhvr>
                                      <p:to>
                                        <p:strVal val="visible"/>
                                      </p:to>
                                    </p:set>
                                    <p:anim calcmode="lin" valueType="num">
                                      <p:cBhvr additive="base">
                                        <p:cTn id="17" dur="500" fill="hold"/>
                                        <p:tgtEl>
                                          <p:spTgt spid="214022"/>
                                        </p:tgtEl>
                                        <p:attrNameLst>
                                          <p:attrName>ppt_x</p:attrName>
                                        </p:attrNameLst>
                                      </p:cBhvr>
                                      <p:tavLst>
                                        <p:tav tm="0">
                                          <p:val>
                                            <p:strVal val="1+#ppt_w/2"/>
                                          </p:val>
                                        </p:tav>
                                        <p:tav tm="100000">
                                          <p:val>
                                            <p:strVal val="#ppt_x"/>
                                          </p:val>
                                        </p:tav>
                                      </p:tavLst>
                                    </p:anim>
                                    <p:anim calcmode="lin" valueType="num">
                                      <p:cBhvr additive="base">
                                        <p:cTn id="18" dur="500" fill="hold"/>
                                        <p:tgtEl>
                                          <p:spTgt spid="2140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3"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Jupiter’s Ring</a:t>
            </a:r>
          </a:p>
        </p:txBody>
      </p:sp>
      <p:sp>
        <p:nvSpPr>
          <p:cNvPr id="215043" name="Line 3"/>
          <p:cNvSpPr>
            <a:spLocks noChangeShapeType="1"/>
          </p:cNvSpPr>
          <p:nvPr/>
        </p:nvSpPr>
        <p:spPr bwMode="auto">
          <a:xfrm>
            <a:off x="2209800" y="838200"/>
            <a:ext cx="43434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15045" name="Picture 5" descr="08a"/>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895600" y="904875"/>
            <a:ext cx="7696200" cy="3676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46" name="Picture 6" descr="08b"/>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2895600" y="4876800"/>
            <a:ext cx="4038600" cy="1309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47" name="Text Box 7"/>
          <p:cNvSpPr txBox="1">
            <a:spLocks noChangeArrowheads="1"/>
          </p:cNvSpPr>
          <p:nvPr/>
        </p:nvSpPr>
        <p:spPr bwMode="auto">
          <a:xfrm>
            <a:off x="7315200" y="898525"/>
            <a:ext cx="3352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a:solidFill>
                  <a:srgbClr val="FFFFFF"/>
                </a:solidFill>
              </a:rPr>
              <a:t>Not only Saturn, but all four gas giants have rings.</a:t>
            </a:r>
          </a:p>
        </p:txBody>
      </p:sp>
      <p:sp>
        <p:nvSpPr>
          <p:cNvPr id="215048" name="Text Box 8"/>
          <p:cNvSpPr txBox="1">
            <a:spLocks noChangeArrowheads="1"/>
          </p:cNvSpPr>
          <p:nvPr/>
        </p:nvSpPr>
        <p:spPr bwMode="auto">
          <a:xfrm>
            <a:off x="5029200" y="1676401"/>
            <a:ext cx="3352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i="1">
                <a:solidFill>
                  <a:srgbClr val="FFFFFF"/>
                </a:solidFill>
              </a:rPr>
              <a:t>Jupiter’s ring</a:t>
            </a:r>
            <a:r>
              <a:rPr lang="en-US" altLang="en-US" sz="2000">
                <a:solidFill>
                  <a:srgbClr val="FFFFFF"/>
                </a:solidFill>
              </a:rPr>
              <a:t>: dark and reddish; only discovered by Voyager 1 spacecraft.</a:t>
            </a:r>
          </a:p>
        </p:txBody>
      </p:sp>
      <p:sp>
        <p:nvSpPr>
          <p:cNvPr id="215049" name="Text Box 9"/>
          <p:cNvSpPr txBox="1">
            <a:spLocks noChangeArrowheads="1"/>
          </p:cNvSpPr>
          <p:nvPr/>
        </p:nvSpPr>
        <p:spPr bwMode="auto">
          <a:xfrm>
            <a:off x="2895600" y="908051"/>
            <a:ext cx="2514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i="1">
                <a:solidFill>
                  <a:srgbClr val="FFFFFF"/>
                </a:solidFill>
              </a:rPr>
              <a:t>Galileo spacecraft image of Jupiter’s ring, illuminated from behind</a:t>
            </a:r>
          </a:p>
        </p:txBody>
      </p:sp>
      <p:sp>
        <p:nvSpPr>
          <p:cNvPr id="215050" name="Text Box 10"/>
          <p:cNvSpPr txBox="1">
            <a:spLocks noChangeArrowheads="1"/>
          </p:cNvSpPr>
          <p:nvPr/>
        </p:nvSpPr>
        <p:spPr bwMode="auto">
          <a:xfrm>
            <a:off x="5006975" y="2895601"/>
            <a:ext cx="3352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FFFFFF"/>
                </a:solidFill>
              </a:rPr>
              <a:t>Composed of microscopic particles of rocky material</a:t>
            </a:r>
          </a:p>
        </p:txBody>
      </p:sp>
      <p:sp>
        <p:nvSpPr>
          <p:cNvPr id="215051" name="Text Box 11"/>
          <p:cNvSpPr txBox="1">
            <a:spLocks noChangeArrowheads="1"/>
          </p:cNvSpPr>
          <p:nvPr/>
        </p:nvSpPr>
        <p:spPr bwMode="auto">
          <a:xfrm>
            <a:off x="6477000" y="3641726"/>
            <a:ext cx="4191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2000">
                <a:solidFill>
                  <a:srgbClr val="FFFFFF"/>
                </a:solidFill>
              </a:rPr>
              <a:t>Location: Inside Roche limit, where larger bodies (moons) would be destroyed by tidal forces.</a:t>
            </a:r>
          </a:p>
        </p:txBody>
      </p:sp>
      <p:sp>
        <p:nvSpPr>
          <p:cNvPr id="215052" name="Text Box 12"/>
          <p:cNvSpPr txBox="1">
            <a:spLocks noChangeArrowheads="1"/>
          </p:cNvSpPr>
          <p:nvPr/>
        </p:nvSpPr>
        <p:spPr bwMode="auto">
          <a:xfrm>
            <a:off x="7315200" y="4800601"/>
            <a:ext cx="29718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Ring material can’t be old because radiation pressure and Jupiter’s magnetic field force dust particles to spiral down into the planet. </a:t>
            </a:r>
          </a:p>
        </p:txBody>
      </p:sp>
      <p:sp>
        <p:nvSpPr>
          <p:cNvPr id="215053" name="Text Box 13"/>
          <p:cNvSpPr txBox="1">
            <a:spLocks noChangeArrowheads="1"/>
          </p:cNvSpPr>
          <p:nvPr/>
        </p:nvSpPr>
        <p:spPr bwMode="auto">
          <a:xfrm>
            <a:off x="3276600" y="6156326"/>
            <a:ext cx="3276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Rings must be constantly re-supplied with new dust.</a:t>
            </a:r>
          </a:p>
        </p:txBody>
      </p:sp>
      <p:pic>
        <p:nvPicPr>
          <p:cNvPr id="215056" name="Picture 16"/>
          <p:cNvPicPr>
            <a:picLocks noChangeAspect="1" noChangeArrowheads="1"/>
          </p:cNvPicPr>
          <p:nvPr/>
        </p:nvPicPr>
        <p:blipFill>
          <a:blip r:embed="rId4">
            <a:lum bright="-12000" contrast="36000"/>
            <a:extLst>
              <a:ext uri="{28A0092B-C50C-407E-A947-70E740481C1C}">
                <a14:useLocalDpi xmlns:a14="http://schemas.microsoft.com/office/drawing/2010/main" val="0"/>
              </a:ext>
            </a:extLst>
          </a:blip>
          <a:srcRect/>
          <a:stretch>
            <a:fillRect/>
          </a:stretch>
        </p:blipFill>
        <p:spPr bwMode="auto">
          <a:xfrm>
            <a:off x="1524000" y="0"/>
            <a:ext cx="137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0327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5047"/>
                                        </p:tgtEl>
                                        <p:attrNameLst>
                                          <p:attrName>style.visibility</p:attrName>
                                        </p:attrNameLst>
                                      </p:cBhvr>
                                      <p:to>
                                        <p:strVal val="visible"/>
                                      </p:to>
                                    </p:set>
                                    <p:animEffect transition="in" filter="slide(fromBottom)">
                                      <p:cBhvr>
                                        <p:cTn id="7" dur="500"/>
                                        <p:tgtEl>
                                          <p:spTgt spid="2150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15048"/>
                                        </p:tgtEl>
                                        <p:attrNameLst>
                                          <p:attrName>style.visibility</p:attrName>
                                        </p:attrNameLst>
                                      </p:cBhvr>
                                      <p:to>
                                        <p:strVal val="visible"/>
                                      </p:to>
                                    </p:set>
                                    <p:animEffect transition="in" filter="slide(fromBottom)">
                                      <p:cBhvr>
                                        <p:cTn id="12" dur="500"/>
                                        <p:tgtEl>
                                          <p:spTgt spid="2150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15049"/>
                                        </p:tgtEl>
                                        <p:attrNameLst>
                                          <p:attrName>style.visibility</p:attrName>
                                        </p:attrNameLst>
                                      </p:cBhvr>
                                      <p:to>
                                        <p:strVal val="visible"/>
                                      </p:to>
                                    </p:set>
                                    <p:animEffect transition="in" filter="slide(fromBottom)">
                                      <p:cBhvr>
                                        <p:cTn id="17" dur="500"/>
                                        <p:tgtEl>
                                          <p:spTgt spid="2150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15050"/>
                                        </p:tgtEl>
                                        <p:attrNameLst>
                                          <p:attrName>style.visibility</p:attrName>
                                        </p:attrNameLst>
                                      </p:cBhvr>
                                      <p:to>
                                        <p:strVal val="visible"/>
                                      </p:to>
                                    </p:set>
                                    <p:animEffect transition="in" filter="slide(fromBottom)">
                                      <p:cBhvr>
                                        <p:cTn id="22" dur="500"/>
                                        <p:tgtEl>
                                          <p:spTgt spid="21505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215051"/>
                                        </p:tgtEl>
                                        <p:attrNameLst>
                                          <p:attrName>style.visibility</p:attrName>
                                        </p:attrNameLst>
                                      </p:cBhvr>
                                      <p:to>
                                        <p:strVal val="visible"/>
                                      </p:to>
                                    </p:set>
                                    <p:animEffect transition="in" filter="slide(fromBottom)">
                                      <p:cBhvr>
                                        <p:cTn id="27" dur="500"/>
                                        <p:tgtEl>
                                          <p:spTgt spid="21505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215052"/>
                                        </p:tgtEl>
                                        <p:attrNameLst>
                                          <p:attrName>style.visibility</p:attrName>
                                        </p:attrNameLst>
                                      </p:cBhvr>
                                      <p:to>
                                        <p:strVal val="visible"/>
                                      </p:to>
                                    </p:set>
                                    <p:animEffect transition="in" filter="slide(fromBottom)">
                                      <p:cBhvr>
                                        <p:cTn id="32" dur="500"/>
                                        <p:tgtEl>
                                          <p:spTgt spid="21505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215046"/>
                                        </p:tgtEl>
                                        <p:attrNameLst>
                                          <p:attrName>style.visibility</p:attrName>
                                        </p:attrNameLst>
                                      </p:cBhvr>
                                      <p:to>
                                        <p:strVal val="visible"/>
                                      </p:to>
                                    </p:set>
                                    <p:anim calcmode="lin" valueType="num">
                                      <p:cBhvr additive="base">
                                        <p:cTn id="37" dur="500" fill="hold"/>
                                        <p:tgtEl>
                                          <p:spTgt spid="215046"/>
                                        </p:tgtEl>
                                        <p:attrNameLst>
                                          <p:attrName>ppt_x</p:attrName>
                                        </p:attrNameLst>
                                      </p:cBhvr>
                                      <p:tavLst>
                                        <p:tav tm="0">
                                          <p:val>
                                            <p:strVal val="0-#ppt_w/2"/>
                                          </p:val>
                                        </p:tav>
                                        <p:tav tm="100000">
                                          <p:val>
                                            <p:strVal val="#ppt_x"/>
                                          </p:val>
                                        </p:tav>
                                      </p:tavLst>
                                    </p:anim>
                                    <p:anim calcmode="lin" valueType="num">
                                      <p:cBhvr additive="base">
                                        <p:cTn id="38" dur="500" fill="hold"/>
                                        <p:tgtEl>
                                          <p:spTgt spid="215046"/>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215053"/>
                                        </p:tgtEl>
                                        <p:attrNameLst>
                                          <p:attrName>style.visibility</p:attrName>
                                        </p:attrNameLst>
                                      </p:cBhvr>
                                      <p:to>
                                        <p:strVal val="visible"/>
                                      </p:to>
                                    </p:set>
                                    <p:animEffect transition="in" filter="slide(fromBottom)">
                                      <p:cBhvr>
                                        <p:cTn id="43" dur="500"/>
                                        <p:tgtEl>
                                          <p:spTgt spid="215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7" grpId="0" autoUpdateAnimBg="0"/>
      <p:bldP spid="215048" grpId="0" autoUpdateAnimBg="0"/>
      <p:bldP spid="215049" grpId="0" autoUpdateAnimBg="0"/>
      <p:bldP spid="215050" grpId="0" autoUpdateAnimBg="0"/>
      <p:bldP spid="215051" grpId="0" autoUpdateAnimBg="0"/>
      <p:bldP spid="215052" grpId="0" autoUpdateAnimBg="0"/>
      <p:bldP spid="215053"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685801"/>
            <a:ext cx="7620000" cy="6118225"/>
          </a:xfrm>
          <a:prstGeom prst="rect">
            <a:avLst/>
          </a:prstGeom>
          <a:noFill/>
          <a:extLst>
            <a:ext uri="{909E8E84-426E-40DD-AFC4-6F175D3DCCD1}">
              <a14:hiddenFill xmlns:a14="http://schemas.microsoft.com/office/drawing/2010/main">
                <a:solidFill>
                  <a:srgbClr val="FFFFFF"/>
                </a:solidFill>
              </a14:hiddenFill>
            </a:ext>
          </a:extLst>
        </p:spPr>
      </p:pic>
      <p:sp>
        <p:nvSpPr>
          <p:cNvPr id="8195" name="Text Box 3"/>
          <p:cNvSpPr txBox="1">
            <a:spLocks noChangeArrowheads="1"/>
          </p:cNvSpPr>
          <p:nvPr/>
        </p:nvSpPr>
        <p:spPr bwMode="auto">
          <a:xfrm>
            <a:off x="1524000" y="1"/>
            <a:ext cx="937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800" b="1">
                <a:solidFill>
                  <a:srgbClr val="B2B2B2"/>
                </a:solidFill>
                <a:effectLst>
                  <a:outerShdw blurRad="38100" dist="38100" dir="2700000" algn="tl">
                    <a:srgbClr val="FFFFFF"/>
                  </a:outerShdw>
                </a:effectLst>
              </a:rPr>
              <a:t>Comparison of Jupiter’s and Saturn’s Atmospheres</a:t>
            </a:r>
          </a:p>
        </p:txBody>
      </p:sp>
    </p:spTree>
    <p:extLst>
      <p:ext uri="{BB962C8B-B14F-4D97-AF65-F5344CB8AC3E}">
        <p14:creationId xmlns:p14="http://schemas.microsoft.com/office/powerpoint/2010/main" val="246014846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95400"/>
            <a:ext cx="7391400" cy="4603750"/>
          </a:xfrm>
          <a:prstGeom prst="rect">
            <a:avLst/>
          </a:prstGeom>
          <a:noFill/>
          <a:extLst>
            <a:ext uri="{909E8E84-426E-40DD-AFC4-6F175D3DCCD1}">
              <a14:hiddenFill xmlns:a14="http://schemas.microsoft.com/office/drawing/2010/main">
                <a:solidFill>
                  <a:srgbClr val="FFFFFF"/>
                </a:solidFill>
              </a14:hiddenFill>
            </a:ext>
          </a:extLst>
        </p:spPr>
      </p:pic>
      <p:sp>
        <p:nvSpPr>
          <p:cNvPr id="9219" name="Text Box 3"/>
          <p:cNvSpPr txBox="1">
            <a:spLocks noChangeArrowheads="1"/>
          </p:cNvSpPr>
          <p:nvPr/>
        </p:nvSpPr>
        <p:spPr bwMode="auto">
          <a:xfrm>
            <a:off x="1524000" y="76201"/>
            <a:ext cx="8915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rPr>
              <a:t>Astronomers believe that the belts and zones are created by a combination of the planet’s convection and its rapid differential rotation. </a:t>
            </a:r>
          </a:p>
        </p:txBody>
      </p:sp>
      <p:sp>
        <p:nvSpPr>
          <p:cNvPr id="9220" name="Text Box 4"/>
          <p:cNvSpPr txBox="1">
            <a:spLocks noChangeArrowheads="1"/>
          </p:cNvSpPr>
          <p:nvPr/>
        </p:nvSpPr>
        <p:spPr bwMode="auto">
          <a:xfrm>
            <a:off x="4495800" y="5257801"/>
            <a:ext cx="5791200"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a:solidFill>
                  <a:srgbClr val="FFFFFF"/>
                </a:solidFill>
              </a:rPr>
              <a:t>However, evidence gathered by the </a:t>
            </a:r>
            <a:r>
              <a:rPr lang="en-US" altLang="en-US" i="1">
                <a:solidFill>
                  <a:srgbClr val="FFFFFF"/>
                </a:solidFill>
              </a:rPr>
              <a:t>Cassini</a:t>
            </a:r>
            <a:r>
              <a:rPr lang="en-US" altLang="en-US">
                <a:solidFill>
                  <a:srgbClr val="FFFFFF"/>
                </a:solidFill>
              </a:rPr>
              <a:t> spacecraft contradicts earlier assumptions about the temperatures of the gases in the zones and belts.  More evidence is needed to uncover the true nature of these patterns.</a:t>
            </a:r>
          </a:p>
        </p:txBody>
      </p:sp>
    </p:spTree>
    <p:extLst>
      <p:ext uri="{BB962C8B-B14F-4D97-AF65-F5344CB8AC3E}">
        <p14:creationId xmlns:p14="http://schemas.microsoft.com/office/powerpoint/2010/main" val="1353431835"/>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5038</Words>
  <Application>Microsoft Office PowerPoint</Application>
  <PresentationFormat>Widescreen</PresentationFormat>
  <Paragraphs>523</Paragraphs>
  <Slides>160</Slides>
  <Notes>9</Notes>
  <HiddenSlides>0</HiddenSlides>
  <MMClips>0</MMClips>
  <ScaleCrop>false</ScaleCrop>
  <HeadingPairs>
    <vt:vector size="6" baseType="variant">
      <vt:variant>
        <vt:lpstr>Fonts Used</vt:lpstr>
      </vt:variant>
      <vt:variant>
        <vt:i4>8</vt:i4>
      </vt:variant>
      <vt:variant>
        <vt:lpstr>Theme</vt:lpstr>
      </vt:variant>
      <vt:variant>
        <vt:i4>12</vt:i4>
      </vt:variant>
      <vt:variant>
        <vt:lpstr>Slide Titles</vt:lpstr>
      </vt:variant>
      <vt:variant>
        <vt:i4>160</vt:i4>
      </vt:variant>
    </vt:vector>
  </HeadingPairs>
  <TitlesOfParts>
    <vt:vector size="180" baseType="lpstr">
      <vt:lpstr>MS PGothic</vt:lpstr>
      <vt:lpstr>MS PGothic</vt:lpstr>
      <vt:lpstr>Arial</vt:lpstr>
      <vt:lpstr>Calibri</vt:lpstr>
      <vt:lpstr>Symbol</vt:lpstr>
      <vt:lpstr>Times</vt:lpstr>
      <vt:lpstr>Times New Roman</vt:lpstr>
      <vt:lpstr>Wingdings</vt:lpstr>
      <vt:lpstr>Blank Presentation</vt:lpstr>
      <vt:lpstr>Default Design</vt:lpstr>
      <vt:lpstr>1_Default Design</vt:lpstr>
      <vt:lpstr>2_Default Design</vt:lpstr>
      <vt:lpstr>Orbit</vt:lpstr>
      <vt:lpstr>1_Orbit</vt:lpstr>
      <vt:lpstr>2_Orbit</vt:lpstr>
      <vt:lpstr>3_Default Design</vt:lpstr>
      <vt:lpstr>4_Default Design</vt:lpstr>
      <vt:lpstr>5_Default Design</vt:lpstr>
      <vt:lpstr>6_Default Design</vt:lpstr>
      <vt:lpstr>7_Default Design</vt:lpstr>
      <vt:lpstr>Our Solar System</vt:lpstr>
      <vt:lpstr>Solar System Formation</vt:lpstr>
      <vt:lpstr>PowerPoint Presentation</vt:lpstr>
      <vt:lpstr>Our Favorite Star</vt:lpstr>
      <vt:lpstr>PowerPoint Presentation</vt:lpstr>
      <vt:lpstr>Early Hypotheses</vt:lpstr>
      <vt:lpstr>The Solar Nebula Hypothesis</vt:lpstr>
      <vt:lpstr>Extrasolar Planets</vt:lpstr>
      <vt:lpstr>What is a planet?</vt:lpstr>
      <vt:lpstr>What is a Dwarf Planet?</vt:lpstr>
      <vt:lpstr>Only 5 Dwarf Planets recognized so far but there may be as many as 200</vt:lpstr>
      <vt:lpstr>3. What are Small Solar System Bodies?</vt:lpstr>
      <vt:lpstr>Terrestrial vs. Gaseous Planets</vt:lpstr>
      <vt:lpstr>PowerPoint Presentation</vt:lpstr>
      <vt:lpstr>Craters on Planets’ Surfaces</vt:lpstr>
      <vt:lpstr>The Asteroid Belt</vt:lpstr>
      <vt:lpstr>PowerPoint Presentation</vt:lpstr>
      <vt:lpstr>Pluto – a dwarf planet</vt:lpstr>
      <vt:lpstr>Pluto (seen from Charon)</vt:lpstr>
      <vt:lpstr>How Big is Pluto ?</vt:lpstr>
      <vt:lpstr>WHAT’S  OUT  THERE BEYOND PLUTO ??</vt:lpstr>
      <vt:lpstr>Trans-Neptune Objects (TNOs)</vt:lpstr>
      <vt:lpstr>Eris – a dwarf planet (formerly 2003 UB313)</vt:lpstr>
      <vt:lpstr>Eris and Dysnomia</vt:lpstr>
      <vt:lpstr>Sedna (Nov 2003)</vt:lpstr>
      <vt:lpstr>Oort Cloud = Comets</vt:lpstr>
      <vt:lpstr>Orbit of a Comet</vt:lpstr>
      <vt:lpstr>Comet</vt:lpstr>
      <vt:lpstr>Tail of a Comet</vt:lpstr>
      <vt:lpstr>PowerPoint Presentation</vt:lpstr>
      <vt:lpstr>PowerPoint Presentation</vt:lpstr>
      <vt:lpstr>Our Solar System</vt:lpstr>
      <vt:lpstr>WHAT DID YOU KNOW?</vt:lpstr>
      <vt:lpstr>WHAT DID YOU KNOW?</vt:lpstr>
      <vt:lpstr>WHAT DO YOU THINK?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Mercury Stuff</vt:lpstr>
      <vt:lpstr>New Space Mission to Mercury</vt:lpstr>
      <vt:lpstr>PowerPoint Presentation</vt:lpstr>
      <vt:lpstr>The Clouds of Venus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Ice – North Pole – Phoenix Lander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DID YOU THINK?</vt:lpstr>
      <vt:lpstr>WHAT DID YOU THINK?</vt:lpstr>
      <vt:lpstr>WHAT DO YOU THINK?</vt:lpstr>
      <vt:lpstr>PowerPoint Presentation</vt:lpstr>
      <vt:lpstr>PowerPoint Presentation</vt:lpstr>
      <vt:lpstr>Jupiter</vt:lpstr>
      <vt:lpstr>The Mass of Jupiter</vt:lpstr>
      <vt:lpstr>Jupiter’s Interior</vt:lpstr>
      <vt:lpstr>The Chemical Composition of  Jupiter and Saturn</vt:lpstr>
      <vt:lpstr>Jupiter’s Rotation</vt:lpstr>
      <vt:lpstr>Jupiter’s Magnetic Field</vt:lpstr>
      <vt:lpstr>Aurorae on Jupiter</vt:lpstr>
      <vt:lpstr>PowerPoint Presentation</vt:lpstr>
      <vt:lpstr>PowerPoint Presentation</vt:lpstr>
      <vt:lpstr>PowerPoint Presentation</vt:lpstr>
      <vt:lpstr>Jupiter’s Atmosphere</vt:lpstr>
      <vt:lpstr>Jupiter’s Atmosphere (2): Clouds</vt:lpstr>
      <vt:lpstr>The Cloud Belts on Jupiter (2)</vt:lpstr>
      <vt:lpstr>The Great Red Spot</vt:lpstr>
      <vt:lpstr>The Great Red Spot (2)</vt:lpstr>
      <vt:lpstr>Jupiter’s Ring</vt:lpstr>
      <vt:lpstr>PowerPoint Presentation</vt:lpstr>
      <vt:lpstr>PowerPoint Presentation</vt:lpstr>
      <vt:lpstr>PowerPoint Presentation</vt:lpstr>
      <vt:lpstr>PowerPoint Presentation</vt:lpstr>
      <vt:lpstr>PowerPoint Presentation</vt:lpstr>
      <vt:lpstr>Io</vt:lpstr>
      <vt:lpstr>Europa</vt:lpstr>
      <vt:lpstr>Ganymede</vt:lpstr>
      <vt:lpstr>Callisto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Saturn</vt:lpstr>
      <vt:lpstr>Saturn’s Magnetosphere</vt:lpstr>
      <vt:lpstr>Saturn’s Atmosphere</vt:lpstr>
      <vt:lpstr>Saturn’s Atmosphere (2)</vt:lpstr>
      <vt:lpstr>Saturn’s Rings</vt:lpstr>
      <vt:lpstr>Composition of Saturn’s Rings</vt:lpstr>
      <vt:lpstr>Shepherd Moons</vt:lpstr>
      <vt:lpstr>PowerPoint Presentation</vt:lpstr>
      <vt:lpstr>Saturn’s rings – natural color – from Cassini</vt:lpstr>
      <vt:lpstr>PowerPoint Presentation</vt:lpstr>
      <vt:lpstr>PowerPoint Presentation</vt:lpstr>
      <vt:lpstr>PowerPoint Presentation</vt:lpstr>
      <vt:lpstr>PowerPoint Presentation</vt:lpstr>
      <vt:lpstr>Enceladus – Ice Plumes</vt:lpstr>
      <vt:lpstr>Enceladus – Ice Plumes (false color)</vt:lpstr>
      <vt:lpstr>PowerPoint Presentation</vt:lpstr>
      <vt:lpstr>Huygens on Titan</vt:lpstr>
      <vt:lpstr>PowerPoint Presentation</vt:lpstr>
      <vt:lpstr>Map of Titan – courtesy of the Cassini robot spacecraft</vt:lpstr>
      <vt:lpstr>Titan’s lakes – north polar regions – made of methane and ethane (hydrocarbons)</vt:lpstr>
      <vt:lpstr>Rhea’s Rings</vt:lpstr>
      <vt:lpstr>Rhea’s Rings</vt:lpstr>
      <vt:lpstr>PowerPoint Presentation</vt:lpstr>
      <vt:lpstr>PowerPoint Presentation</vt:lpstr>
      <vt:lpstr>Uranus</vt:lpstr>
      <vt:lpstr>PowerPoint Presentation</vt:lpstr>
      <vt:lpstr>The Motion of Uranus</vt:lpstr>
      <vt:lpstr>The Atmosphere of Uranus</vt:lpstr>
      <vt:lpstr>The Structure of Uranus’ Atmosphere</vt:lpstr>
      <vt:lpstr>Cloud Structure of Uranus</vt:lpstr>
      <vt:lpstr>PowerPoint Presentation</vt:lpstr>
      <vt:lpstr>PowerPoint Presentation</vt:lpstr>
      <vt:lpstr>PowerPoint Presentation</vt:lpstr>
      <vt:lpstr>PowerPoint Presentation</vt:lpstr>
      <vt:lpstr>Neptune</vt:lpstr>
      <vt:lpstr>The Atmosphere of Neptune</vt:lpstr>
      <vt:lpstr>PowerPoint Presentation</vt:lpstr>
      <vt:lpstr>PowerPoint Presentation</vt:lpstr>
      <vt:lpstr>PowerPoint Presentation</vt:lpstr>
      <vt:lpstr>PowerPoint Presentation</vt:lpstr>
      <vt:lpstr>PowerPoint Presentation</vt:lpstr>
      <vt:lpstr>PowerPoint Presentation</vt:lpstr>
      <vt:lpstr>Two More Moons – Nix and Hydra</vt:lpstr>
      <vt:lpstr>PowerPoint Presentation</vt:lpstr>
      <vt:lpstr>PowerPoint Presentation</vt:lpstr>
      <vt:lpstr>WHAT DID YOU THINK?</vt:lpstr>
      <vt:lpstr>WHAT DID YOU THINK?</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owen</dc:creator>
  <cp:lastModifiedBy>kim owen</cp:lastModifiedBy>
  <cp:revision>7</cp:revision>
  <dcterms:created xsi:type="dcterms:W3CDTF">2014-07-26T05:13:33Z</dcterms:created>
  <dcterms:modified xsi:type="dcterms:W3CDTF">2014-07-28T05:27:10Z</dcterms:modified>
</cp:coreProperties>
</file>